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68" r:id="rId2"/>
    <p:sldId id="673" r:id="rId3"/>
    <p:sldId id="258" r:id="rId4"/>
    <p:sldId id="723" r:id="rId5"/>
    <p:sldId id="735" r:id="rId6"/>
    <p:sldId id="737" r:id="rId7"/>
    <p:sldId id="678" r:id="rId8"/>
    <p:sldId id="682" r:id="rId9"/>
    <p:sldId id="687" r:id="rId10"/>
    <p:sldId id="693" r:id="rId11"/>
    <p:sldId id="696" r:id="rId12"/>
    <p:sldId id="697" r:id="rId13"/>
    <p:sldId id="700" r:id="rId14"/>
    <p:sldId id="702" r:id="rId15"/>
    <p:sldId id="707" r:id="rId16"/>
    <p:sldId id="711" r:id="rId17"/>
    <p:sldId id="719" r:id="rId18"/>
    <p:sldId id="738" r:id="rId19"/>
    <p:sldId id="739" r:id="rId20"/>
    <p:sldId id="740" r:id="rId21"/>
    <p:sldId id="741" r:id="rId22"/>
    <p:sldId id="743" r:id="rId23"/>
    <p:sldId id="744" r:id="rId24"/>
    <p:sldId id="742" r:id="rId25"/>
    <p:sldId id="745" r:id="rId26"/>
    <p:sldId id="746" r:id="rId27"/>
    <p:sldId id="747" r:id="rId28"/>
    <p:sldId id="748" r:id="rId29"/>
    <p:sldId id="749" r:id="rId30"/>
    <p:sldId id="750" r:id="rId31"/>
    <p:sldId id="751" r:id="rId32"/>
    <p:sldId id="752" r:id="rId33"/>
    <p:sldId id="753" r:id="rId34"/>
    <p:sldId id="754" r:id="rId35"/>
    <p:sldId id="755" r:id="rId36"/>
    <p:sldId id="756" r:id="rId37"/>
    <p:sldId id="757" r:id="rId38"/>
    <p:sldId id="758" r:id="rId39"/>
    <p:sldId id="759" r:id="rId40"/>
    <p:sldId id="760" r:id="rId41"/>
    <p:sldId id="762" r:id="rId42"/>
    <p:sldId id="761" r:id="rId43"/>
    <p:sldId id="763" r:id="rId44"/>
    <p:sldId id="764" r:id="rId45"/>
    <p:sldId id="765" r:id="rId46"/>
    <p:sldId id="766" r:id="rId47"/>
    <p:sldId id="76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D5BD01-A9F7-3F2D-CB7C-7D1B2E902FB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B5F1AD-28EC-4D98-0F16-CABDB8A91EA9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921CD-ECEB-3158-80DC-2D3ED8BD90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E357953-6F17-65BB-D936-912CEB05897C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1943A1-910E-091C-F519-FA0882841049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54F0AA9-AE91-5F02-73DD-BE36B60A26CC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22991D-F506-8F9A-D7BC-606514D7C920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300" dirty="0"/>
              <a:t>Programming Languages and Integrated Development Environments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266759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One of them </a:t>
            </a:r>
            <a:r>
              <a:rPr lang="en-GB" sz="4000" dirty="0">
                <a:solidFill>
                  <a:schemeClr val="tx1"/>
                </a:solidFill>
              </a:rPr>
              <a:t>compiles a program</a:t>
            </a:r>
            <a:r>
              <a:rPr lang="en-GB" sz="4000" dirty="0"/>
              <a:t> into a </a:t>
            </a:r>
            <a:r>
              <a:rPr lang="en-GB" sz="4000" dirty="0">
                <a:solidFill>
                  <a:schemeClr val="tx1"/>
                </a:solidFill>
              </a:rPr>
              <a:t>separate document</a:t>
            </a:r>
            <a:r>
              <a:rPr lang="en-GB" sz="4000" dirty="0"/>
              <a:t>, then executes the program.</a:t>
            </a:r>
          </a:p>
          <a:p>
            <a:endParaRPr lang="en-GB" sz="4000" dirty="0"/>
          </a:p>
          <a:p>
            <a:r>
              <a:rPr lang="en-GB" sz="4000" dirty="0"/>
              <a:t>The other executes the program </a:t>
            </a:r>
            <a:r>
              <a:rPr lang="en-GB" sz="4000" dirty="0">
                <a:solidFill>
                  <a:schemeClr val="tx1"/>
                </a:solidFill>
              </a:rPr>
              <a:t>line-by-line</a:t>
            </a:r>
            <a:r>
              <a:rPr lang="en-GB" sz="4000" dirty="0"/>
              <a:t>. </a:t>
            </a:r>
          </a:p>
          <a:p>
            <a:endParaRPr lang="en-GB" sz="4000" dirty="0"/>
          </a:p>
          <a:p>
            <a:r>
              <a:rPr lang="en-GB" sz="4000" dirty="0"/>
              <a:t>Which one do you think is a description for a compiler?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5E9037-78B0-42F8-8903-47EB3683A173}"/>
              </a:ext>
            </a:extLst>
          </p:cNvPr>
          <p:cNvSpPr/>
          <p:nvPr/>
        </p:nvSpPr>
        <p:spPr>
          <a:xfrm>
            <a:off x="139303" y="1077343"/>
            <a:ext cx="11166006" cy="19983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Compiler – executable file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E7FA1-2601-49DB-B9CA-9C4D059EED6E}"/>
              </a:ext>
            </a:extLst>
          </p:cNvPr>
          <p:cNvSpPr/>
          <p:nvPr/>
        </p:nvSpPr>
        <p:spPr>
          <a:xfrm>
            <a:off x="160421" y="3127044"/>
            <a:ext cx="11166006" cy="199836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Interpreter – line-by-line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EA26B-F8D4-4020-AEA6-3378F821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3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Compiler</a:t>
            </a:r>
          </a:p>
          <a:p>
            <a:pPr marL="1257300" lvl="1" indent="-571500"/>
            <a:r>
              <a:rPr lang="en-GB" sz="4000" dirty="0">
                <a:solidFill>
                  <a:srgbClr val="0070C0"/>
                </a:solidFill>
                <a:latin typeface="OpenDyslexic" panose="00000500000000000000" pitchFamily="50" charset="0"/>
              </a:rPr>
              <a:t>Takes the whole program and converts this into machine code.</a:t>
            </a:r>
          </a:p>
          <a:p>
            <a:pPr marL="1257300" lvl="1" indent="-571500"/>
            <a:endParaRPr lang="en-GB" sz="4000" dirty="0">
              <a:solidFill>
                <a:srgbClr val="0070C0"/>
              </a:solidFill>
              <a:latin typeface="OpenDyslexic" panose="00000500000000000000" pitchFamily="50" charset="0"/>
            </a:endParaRPr>
          </a:p>
          <a:p>
            <a:pPr marL="1257300" lvl="1" indent="-571500"/>
            <a:r>
              <a:rPr lang="en-GB" sz="4000" dirty="0">
                <a:solidFill>
                  <a:srgbClr val="0070C0"/>
                </a:solidFill>
                <a:latin typeface="OpenDyslexic" panose="00000500000000000000" pitchFamily="50" charset="0"/>
              </a:rPr>
              <a:t>Creates a single file to be executed. </a:t>
            </a:r>
          </a:p>
          <a:p>
            <a:pPr marL="1257300" lvl="1" indent="-571500"/>
            <a:endParaRPr lang="en-GB" sz="4000" dirty="0">
              <a:latin typeface="OpenDyslexic" panose="00000500000000000000" pitchFamily="50" charset="0"/>
            </a:endParaRPr>
          </a:p>
          <a:p>
            <a:pPr marL="1257300" lvl="1" indent="-571500"/>
            <a:r>
              <a:rPr lang="en-GB" sz="4000" dirty="0">
                <a:latin typeface="OpenDyslexic" panose="00000500000000000000" pitchFamily="50" charset="0"/>
              </a:rPr>
              <a:t>What if you have an error though? Will it be easy to find?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24946-36FB-4DA0-A440-CAF0832E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8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Interpreter</a:t>
            </a:r>
          </a:p>
          <a:p>
            <a:pPr marL="1257300" lvl="1" indent="-571500"/>
            <a:r>
              <a:rPr lang="en-GB" sz="4000" dirty="0">
                <a:solidFill>
                  <a:srgbClr val="0070C0"/>
                </a:solidFill>
                <a:latin typeface="OpenDyslexic" panose="00000500000000000000" pitchFamily="50" charset="0"/>
              </a:rPr>
              <a:t>Runs the code line by line. </a:t>
            </a:r>
          </a:p>
          <a:p>
            <a:pPr marL="1257300" lvl="1" indent="-571500"/>
            <a:endParaRPr lang="en-GB" sz="4000" dirty="0">
              <a:solidFill>
                <a:srgbClr val="0070C0"/>
              </a:solidFill>
              <a:latin typeface="OpenDyslexic" panose="00000500000000000000" pitchFamily="50" charset="0"/>
            </a:endParaRPr>
          </a:p>
          <a:p>
            <a:pPr marL="1257300" lvl="1" indent="-571500"/>
            <a:r>
              <a:rPr lang="en-GB" sz="4000" dirty="0">
                <a:latin typeface="OpenDyslexic" panose="00000500000000000000" pitchFamily="50" charset="0"/>
              </a:rPr>
              <a:t>Is an error easier to spot on this type of translator? </a:t>
            </a:r>
          </a:p>
          <a:p>
            <a:pPr marL="1257300" lvl="1" indent="-571500"/>
            <a:endParaRPr lang="en-GB" sz="4000" dirty="0">
              <a:latin typeface="OpenDyslexic" panose="00000500000000000000" pitchFamily="50" charset="0"/>
            </a:endParaRPr>
          </a:p>
          <a:p>
            <a:pPr marL="1257300" lvl="1" indent="-571500"/>
            <a:r>
              <a:rPr lang="en-GB" sz="4000" dirty="0">
                <a:latin typeface="OpenDyslexic" panose="00000500000000000000" pitchFamily="50" charset="0"/>
              </a:rPr>
              <a:t>Think about when you built your programs in Python, what happened if you made an error?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7A17D-2B01-4473-9AA5-DEF7CD2A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3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Compilers allow a software engineer to create code, </a:t>
            </a:r>
            <a:r>
              <a:rPr lang="en-GB" sz="4000" dirty="0">
                <a:solidFill>
                  <a:schemeClr val="tx1"/>
                </a:solidFill>
              </a:rPr>
              <a:t>compile it into machine code (separate file), </a:t>
            </a:r>
            <a:r>
              <a:rPr lang="en-GB" sz="4000" dirty="0"/>
              <a:t>and keep the source code secret.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The machine code is saved as a single file separate from the source code.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50DFD-C6AF-42F6-82C6-A23A2D994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2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FD445-A478-4A49-A3F3-DEAB7846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" y="1026008"/>
            <a:ext cx="5800725" cy="308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84A13-9829-40EE-9154-D2E1911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377" y="2923309"/>
            <a:ext cx="4408988" cy="3799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D2EDB8-FCC5-4A9B-B270-F31B7148A544}"/>
              </a:ext>
            </a:extLst>
          </p:cNvPr>
          <p:cNvSpPr/>
          <p:nvPr/>
        </p:nvSpPr>
        <p:spPr>
          <a:xfrm>
            <a:off x="637309" y="4537007"/>
            <a:ext cx="4322618" cy="186343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You create your billion £ program.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443D6-F10D-4C6D-8D1C-49A11DE7A35B}"/>
              </a:ext>
            </a:extLst>
          </p:cNvPr>
          <p:cNvSpPr/>
          <p:nvPr/>
        </p:nvSpPr>
        <p:spPr>
          <a:xfrm>
            <a:off x="7384473" y="1078750"/>
            <a:ext cx="4322618" cy="186343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You use a compiler to translate the language into machine code.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16CA8-141B-4762-861E-F441C3378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FD445-A478-4A49-A3F3-DEAB7846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" y="1026008"/>
            <a:ext cx="5800725" cy="308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84A13-9829-40EE-9154-D2E1911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377" y="2923309"/>
            <a:ext cx="4408988" cy="3799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D2EDB8-FCC5-4A9B-B270-F31B7148A544}"/>
              </a:ext>
            </a:extLst>
          </p:cNvPr>
          <p:cNvSpPr/>
          <p:nvPr/>
        </p:nvSpPr>
        <p:spPr>
          <a:xfrm>
            <a:off x="839174" y="956142"/>
            <a:ext cx="4322618" cy="362953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Nobody has access to your amazing source code. Nobody can copy it and sell it cheaper!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443D6-F10D-4C6D-8D1C-49A11DE7A35B}"/>
              </a:ext>
            </a:extLst>
          </p:cNvPr>
          <p:cNvSpPr/>
          <p:nvPr/>
        </p:nvSpPr>
        <p:spPr>
          <a:xfrm>
            <a:off x="7384473" y="1078750"/>
            <a:ext cx="4322618" cy="186343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People only see the binary file.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782E4-8BE4-4B7B-B7B7-65996BEE3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9F80-1F7C-411A-AEAF-2755521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1" y="32658"/>
            <a:ext cx="3726874" cy="99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FD445-A478-4A49-A3F3-DEAB7846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43" y="1078750"/>
            <a:ext cx="5800725" cy="3292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84A13-9829-40EE-9154-D2E1911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012" y="1285540"/>
            <a:ext cx="4408988" cy="37990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9443D6-F10D-4C6D-8D1C-49A11DE7A35B}"/>
              </a:ext>
            </a:extLst>
          </p:cNvPr>
          <p:cNvSpPr/>
          <p:nvPr/>
        </p:nvSpPr>
        <p:spPr>
          <a:xfrm>
            <a:off x="7384473" y="1078750"/>
            <a:ext cx="4322618" cy="400586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If you sell this the person who buys it can view your source code. </a:t>
            </a:r>
          </a:p>
          <a:p>
            <a:pPr algn="ctr"/>
            <a:endParaRPr lang="en-GB" sz="28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They can use it to create a similar program and sell it cheaper.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BDC6E0-8C62-4CB3-8DF8-F5D1821B1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4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Compiler translates all the code in one go…</a:t>
            </a:r>
          </a:p>
          <a:p>
            <a:r>
              <a:rPr lang="en-GB" sz="3600" dirty="0">
                <a:solidFill>
                  <a:schemeClr val="tx1"/>
                </a:solidFill>
              </a:rPr>
              <a:t>…Whereas an interpreter translates one line at a time.</a:t>
            </a:r>
          </a:p>
          <a:p>
            <a:r>
              <a:rPr lang="en-GB" sz="3600" dirty="0"/>
              <a:t>Compiler creates an executable file…</a:t>
            </a:r>
          </a:p>
          <a:p>
            <a:r>
              <a:rPr lang="en-GB" sz="3600" dirty="0"/>
              <a:t>…Whereas an interpreter does not/executes one line at a time.</a:t>
            </a:r>
          </a:p>
          <a:p>
            <a:r>
              <a:rPr lang="en-GB" sz="3600" dirty="0">
                <a:solidFill>
                  <a:schemeClr val="tx1"/>
                </a:solidFill>
              </a:rPr>
              <a:t>Compiler reports all errors at the end…</a:t>
            </a:r>
          </a:p>
          <a:p>
            <a:r>
              <a:rPr lang="en-GB" sz="3600" dirty="0">
                <a:solidFill>
                  <a:schemeClr val="tx1"/>
                </a:solidFill>
              </a:rPr>
              <a:t>…Whereas an interpreter stops when it finds an error.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CD0CD5-BEB7-4E48-AAE1-7B9E83FB7C31}"/>
              </a:ext>
            </a:extLst>
          </p:cNvPr>
          <p:cNvSpPr/>
          <p:nvPr/>
        </p:nvSpPr>
        <p:spPr>
          <a:xfrm>
            <a:off x="11596254" y="816778"/>
            <a:ext cx="581891" cy="5409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7006A6-6392-4846-862B-CC3A8132748B}"/>
              </a:ext>
            </a:extLst>
          </p:cNvPr>
          <p:cNvSpPr/>
          <p:nvPr/>
        </p:nvSpPr>
        <p:spPr>
          <a:xfrm>
            <a:off x="11596253" y="2202232"/>
            <a:ext cx="581891" cy="5409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6BEBD-7143-48FE-AD80-F287FC0EA944}"/>
              </a:ext>
            </a:extLst>
          </p:cNvPr>
          <p:cNvSpPr/>
          <p:nvPr/>
        </p:nvSpPr>
        <p:spPr>
          <a:xfrm>
            <a:off x="11610109" y="2857849"/>
            <a:ext cx="581891" cy="5409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FB3D7F-D513-4479-A85D-4959FF21EB52}"/>
              </a:ext>
            </a:extLst>
          </p:cNvPr>
          <p:cNvSpPr/>
          <p:nvPr/>
        </p:nvSpPr>
        <p:spPr>
          <a:xfrm>
            <a:off x="11610109" y="3495159"/>
            <a:ext cx="581891" cy="5409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E76CA9-4367-455D-9476-33F9C8BDE440}"/>
              </a:ext>
            </a:extLst>
          </p:cNvPr>
          <p:cNvSpPr/>
          <p:nvPr/>
        </p:nvSpPr>
        <p:spPr>
          <a:xfrm>
            <a:off x="11610109" y="4489892"/>
            <a:ext cx="581891" cy="5409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976622-2A49-4058-8BD5-F30DA7E782D9}"/>
              </a:ext>
            </a:extLst>
          </p:cNvPr>
          <p:cNvSpPr/>
          <p:nvPr/>
        </p:nvSpPr>
        <p:spPr>
          <a:xfrm>
            <a:off x="11610109" y="5183260"/>
            <a:ext cx="581891" cy="5409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47797C-438E-4590-9ED7-A6D3C7A9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an Integrated Development Environment (IDE).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When you used the IDLE for python what benefits did you get from it?</a:t>
            </a:r>
          </a:p>
        </p:txBody>
      </p:sp>
    </p:spTree>
    <p:extLst>
      <p:ext uri="{BB962C8B-B14F-4D97-AF65-F5344CB8AC3E}">
        <p14:creationId xmlns:p14="http://schemas.microsoft.com/office/powerpoint/2010/main" val="391210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IDEs provide a variety of tools in one place for programmers to utilise.</a:t>
            </a:r>
          </a:p>
          <a:p>
            <a:r>
              <a:rPr lang="en-GB" sz="4000" dirty="0"/>
              <a:t> </a:t>
            </a:r>
          </a:p>
          <a:p>
            <a:endParaRPr lang="en-GB" sz="4000" dirty="0"/>
          </a:p>
          <a:p>
            <a:r>
              <a:rPr lang="en-GB" sz="4000" dirty="0"/>
              <a:t>What tools did we utilise?</a:t>
            </a:r>
          </a:p>
        </p:txBody>
      </p:sp>
    </p:spTree>
    <p:extLst>
      <p:ext uri="{BB962C8B-B14F-4D97-AF65-F5344CB8AC3E}">
        <p14:creationId xmlns:p14="http://schemas.microsoft.com/office/powerpoint/2010/main" val="374408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 between a high level language and a low level language.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is machine code?</a:t>
            </a:r>
          </a:p>
        </p:txBody>
      </p:sp>
    </p:spTree>
    <p:extLst>
      <p:ext uri="{BB962C8B-B14F-4D97-AF65-F5344CB8AC3E}">
        <p14:creationId xmlns:p14="http://schemas.microsoft.com/office/powerpoint/2010/main" val="958590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200" dirty="0"/>
              <a:t>Syntax highlighting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1432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200" dirty="0"/>
              <a:t>Syntax highlighting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Automatic Indentation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16509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200" dirty="0"/>
              <a:t>Syntax highlighting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Automatic Indentation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Error diagnostic tools – what does this mean?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415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200" dirty="0"/>
              <a:t>Syntax highlighting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Automatic Indentation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Error diagnostic tools – what does this mean?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Runtime Environment 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6149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200" dirty="0"/>
              <a:t>Syntax highlighting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Automatic Indentation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Error diagnostic tools – what does this mean?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Runtime Environment 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Translators</a:t>
            </a:r>
          </a:p>
        </p:txBody>
      </p:sp>
    </p:spTree>
    <p:extLst>
      <p:ext uri="{BB962C8B-B14F-4D97-AF65-F5344CB8AC3E}">
        <p14:creationId xmlns:p14="http://schemas.microsoft.com/office/powerpoint/2010/main" val="1684791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If you do not code in an IDE you do not benefit from any of the tools it has. 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Does using an IDE make it easier or harder to code?</a:t>
            </a:r>
          </a:p>
        </p:txBody>
      </p:sp>
    </p:spTree>
    <p:extLst>
      <p:ext uri="{BB962C8B-B14F-4D97-AF65-F5344CB8AC3E}">
        <p14:creationId xmlns:p14="http://schemas.microsoft.com/office/powerpoint/2010/main" val="203184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6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ABF59-FFD4-44E1-A0EA-186E33AA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59" y="976933"/>
            <a:ext cx="5725541" cy="582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028D9-D088-4002-8D95-F5EFBD1691DD}"/>
              </a:ext>
            </a:extLst>
          </p:cNvPr>
          <p:cNvSpPr/>
          <p:nvPr/>
        </p:nvSpPr>
        <p:spPr>
          <a:xfrm>
            <a:off x="0" y="976933"/>
            <a:ext cx="11892276" cy="5777545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BAF-2848-4FC2-B60B-BCFB3D99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t="56859" r="17115" b="8263"/>
          <a:stretch/>
        </p:blipFill>
        <p:spPr>
          <a:xfrm>
            <a:off x="3842444" y="2146851"/>
            <a:ext cx="7339191" cy="3299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A07559-6B59-4E99-ABAD-81365CA4B52F}"/>
              </a:ext>
            </a:extLst>
          </p:cNvPr>
          <p:cNvCxnSpPr>
            <a:cxnSpLocks/>
          </p:cNvCxnSpPr>
          <p:nvPr/>
        </p:nvCxnSpPr>
        <p:spPr>
          <a:xfrm flipH="1">
            <a:off x="731520" y="2146851"/>
            <a:ext cx="3110925" cy="211566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A0DF1-A735-4507-84EE-E8A3D7AAF562}"/>
              </a:ext>
            </a:extLst>
          </p:cNvPr>
          <p:cNvCxnSpPr>
            <a:cxnSpLocks/>
          </p:cNvCxnSpPr>
          <p:nvPr/>
        </p:nvCxnSpPr>
        <p:spPr>
          <a:xfrm flipH="1">
            <a:off x="731519" y="5446642"/>
            <a:ext cx="3893720" cy="65391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355087-B3AC-481E-BD5D-24B79E921E46}"/>
              </a:ext>
            </a:extLst>
          </p:cNvPr>
          <p:cNvCxnSpPr>
            <a:cxnSpLocks/>
          </p:cNvCxnSpPr>
          <p:nvPr/>
        </p:nvCxnSpPr>
        <p:spPr>
          <a:xfrm flipH="1">
            <a:off x="731519" y="4262511"/>
            <a:ext cx="1" cy="1838049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63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028D9-D088-4002-8D95-F5EFBD1691DD}"/>
              </a:ext>
            </a:extLst>
          </p:cNvPr>
          <p:cNvSpPr/>
          <p:nvPr/>
        </p:nvSpPr>
        <p:spPr>
          <a:xfrm>
            <a:off x="0" y="976933"/>
            <a:ext cx="11892276" cy="5777545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BAF-2848-4FC2-B60B-BCFB3D99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t="56859" r="17115" b="8263"/>
          <a:stretch/>
        </p:blipFill>
        <p:spPr>
          <a:xfrm>
            <a:off x="3842444" y="2146851"/>
            <a:ext cx="7339191" cy="3299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A07559-6B59-4E99-ABAD-81365CA4B52F}"/>
              </a:ext>
            </a:extLst>
          </p:cNvPr>
          <p:cNvCxnSpPr>
            <a:cxnSpLocks/>
          </p:cNvCxnSpPr>
          <p:nvPr/>
        </p:nvCxnSpPr>
        <p:spPr>
          <a:xfrm flipH="1">
            <a:off x="731520" y="2146851"/>
            <a:ext cx="3110925" cy="211566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A0DF1-A735-4507-84EE-E8A3D7AAF562}"/>
              </a:ext>
            </a:extLst>
          </p:cNvPr>
          <p:cNvCxnSpPr>
            <a:cxnSpLocks/>
          </p:cNvCxnSpPr>
          <p:nvPr/>
        </p:nvCxnSpPr>
        <p:spPr>
          <a:xfrm flipH="1">
            <a:off x="731519" y="5446642"/>
            <a:ext cx="3893720" cy="65391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355087-B3AC-481E-BD5D-24B79E921E46}"/>
              </a:ext>
            </a:extLst>
          </p:cNvPr>
          <p:cNvCxnSpPr>
            <a:cxnSpLocks/>
          </p:cNvCxnSpPr>
          <p:nvPr/>
        </p:nvCxnSpPr>
        <p:spPr>
          <a:xfrm flipH="1">
            <a:off x="731519" y="4262511"/>
            <a:ext cx="1" cy="1838049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D3143B-66E8-46E4-B70B-EE475BF26A85}"/>
              </a:ext>
            </a:extLst>
          </p:cNvPr>
          <p:cNvSpPr/>
          <p:nvPr/>
        </p:nvSpPr>
        <p:spPr>
          <a:xfrm>
            <a:off x="3842445" y="2075987"/>
            <a:ext cx="1047607" cy="33590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1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role of an IDE.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Discuss the features of an IDE.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benefits of using an IDE to code.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2.5 Learn about Integrated Development Environments.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2.5 Learn about Integrated Development Environments.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028D9-D088-4002-8D95-F5EFBD1691DD}"/>
              </a:ext>
            </a:extLst>
          </p:cNvPr>
          <p:cNvSpPr/>
          <p:nvPr/>
        </p:nvSpPr>
        <p:spPr>
          <a:xfrm>
            <a:off x="0" y="976933"/>
            <a:ext cx="11892276" cy="5777545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BAF-2848-4FC2-B60B-BCFB3D99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t="56859" r="17115" b="8263"/>
          <a:stretch/>
        </p:blipFill>
        <p:spPr>
          <a:xfrm>
            <a:off x="3842444" y="2146851"/>
            <a:ext cx="7339191" cy="3299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A07559-6B59-4E99-ABAD-81365CA4B52F}"/>
              </a:ext>
            </a:extLst>
          </p:cNvPr>
          <p:cNvCxnSpPr>
            <a:cxnSpLocks/>
          </p:cNvCxnSpPr>
          <p:nvPr/>
        </p:nvCxnSpPr>
        <p:spPr>
          <a:xfrm flipH="1">
            <a:off x="731520" y="2146851"/>
            <a:ext cx="3110925" cy="211566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A0DF1-A735-4507-84EE-E8A3D7AAF562}"/>
              </a:ext>
            </a:extLst>
          </p:cNvPr>
          <p:cNvCxnSpPr>
            <a:cxnSpLocks/>
          </p:cNvCxnSpPr>
          <p:nvPr/>
        </p:nvCxnSpPr>
        <p:spPr>
          <a:xfrm flipH="1">
            <a:off x="731519" y="5446642"/>
            <a:ext cx="3893720" cy="65391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355087-B3AC-481E-BD5D-24B79E921E46}"/>
              </a:ext>
            </a:extLst>
          </p:cNvPr>
          <p:cNvCxnSpPr>
            <a:cxnSpLocks/>
          </p:cNvCxnSpPr>
          <p:nvPr/>
        </p:nvCxnSpPr>
        <p:spPr>
          <a:xfrm flipH="1">
            <a:off x="731519" y="4262511"/>
            <a:ext cx="1" cy="1838049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D3143B-66E8-46E4-B70B-EE475BF26A85}"/>
              </a:ext>
            </a:extLst>
          </p:cNvPr>
          <p:cNvSpPr/>
          <p:nvPr/>
        </p:nvSpPr>
        <p:spPr>
          <a:xfrm>
            <a:off x="4419145" y="3865705"/>
            <a:ext cx="6762490" cy="11303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73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028D9-D088-4002-8D95-F5EFBD1691DD}"/>
              </a:ext>
            </a:extLst>
          </p:cNvPr>
          <p:cNvSpPr/>
          <p:nvPr/>
        </p:nvSpPr>
        <p:spPr>
          <a:xfrm>
            <a:off x="0" y="976933"/>
            <a:ext cx="11892276" cy="5777545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BAF-2848-4FC2-B60B-BCFB3D99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t="56859" r="17115" b="8263"/>
          <a:stretch/>
        </p:blipFill>
        <p:spPr>
          <a:xfrm>
            <a:off x="3842444" y="2146851"/>
            <a:ext cx="7339191" cy="3299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A07559-6B59-4E99-ABAD-81365CA4B52F}"/>
              </a:ext>
            </a:extLst>
          </p:cNvPr>
          <p:cNvCxnSpPr>
            <a:cxnSpLocks/>
          </p:cNvCxnSpPr>
          <p:nvPr/>
        </p:nvCxnSpPr>
        <p:spPr>
          <a:xfrm flipH="1">
            <a:off x="731520" y="2146851"/>
            <a:ext cx="3110925" cy="211566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A0DF1-A735-4507-84EE-E8A3D7AAF562}"/>
              </a:ext>
            </a:extLst>
          </p:cNvPr>
          <p:cNvCxnSpPr>
            <a:cxnSpLocks/>
          </p:cNvCxnSpPr>
          <p:nvPr/>
        </p:nvCxnSpPr>
        <p:spPr>
          <a:xfrm flipH="1">
            <a:off x="731519" y="5446642"/>
            <a:ext cx="3893720" cy="65391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355087-B3AC-481E-BD5D-24B79E921E46}"/>
              </a:ext>
            </a:extLst>
          </p:cNvPr>
          <p:cNvCxnSpPr>
            <a:cxnSpLocks/>
          </p:cNvCxnSpPr>
          <p:nvPr/>
        </p:nvCxnSpPr>
        <p:spPr>
          <a:xfrm flipH="1">
            <a:off x="731519" y="4262511"/>
            <a:ext cx="1" cy="1838049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7446DC2-A3A6-4BF9-A292-465D47B29BFF}"/>
              </a:ext>
            </a:extLst>
          </p:cNvPr>
          <p:cNvSpPr/>
          <p:nvPr/>
        </p:nvSpPr>
        <p:spPr>
          <a:xfrm>
            <a:off x="3842445" y="2130701"/>
            <a:ext cx="7339190" cy="3315941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BF51F-A711-4DAB-B935-2E4BD4D6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31" y="2865218"/>
            <a:ext cx="8638945" cy="21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2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028D9-D088-4002-8D95-F5EFBD1691DD}"/>
              </a:ext>
            </a:extLst>
          </p:cNvPr>
          <p:cNvSpPr/>
          <p:nvPr/>
        </p:nvSpPr>
        <p:spPr>
          <a:xfrm>
            <a:off x="0" y="976933"/>
            <a:ext cx="11892276" cy="5777545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BAF-2848-4FC2-B60B-BCFB3D99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t="56859" r="17115" b="8263"/>
          <a:stretch/>
        </p:blipFill>
        <p:spPr>
          <a:xfrm>
            <a:off x="3842444" y="2146851"/>
            <a:ext cx="7339191" cy="3299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A07559-6B59-4E99-ABAD-81365CA4B52F}"/>
              </a:ext>
            </a:extLst>
          </p:cNvPr>
          <p:cNvCxnSpPr>
            <a:cxnSpLocks/>
          </p:cNvCxnSpPr>
          <p:nvPr/>
        </p:nvCxnSpPr>
        <p:spPr>
          <a:xfrm flipH="1">
            <a:off x="731520" y="2146851"/>
            <a:ext cx="3110925" cy="211566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A0DF1-A735-4507-84EE-E8A3D7AAF562}"/>
              </a:ext>
            </a:extLst>
          </p:cNvPr>
          <p:cNvCxnSpPr>
            <a:cxnSpLocks/>
          </p:cNvCxnSpPr>
          <p:nvPr/>
        </p:nvCxnSpPr>
        <p:spPr>
          <a:xfrm flipH="1">
            <a:off x="731519" y="5446642"/>
            <a:ext cx="3893720" cy="65391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355087-B3AC-481E-BD5D-24B79E921E46}"/>
              </a:ext>
            </a:extLst>
          </p:cNvPr>
          <p:cNvCxnSpPr>
            <a:cxnSpLocks/>
          </p:cNvCxnSpPr>
          <p:nvPr/>
        </p:nvCxnSpPr>
        <p:spPr>
          <a:xfrm flipH="1">
            <a:off x="731519" y="4262511"/>
            <a:ext cx="1" cy="1838049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7446DC2-A3A6-4BF9-A292-465D47B29BFF}"/>
              </a:ext>
            </a:extLst>
          </p:cNvPr>
          <p:cNvSpPr/>
          <p:nvPr/>
        </p:nvSpPr>
        <p:spPr>
          <a:xfrm>
            <a:off x="3842445" y="2130701"/>
            <a:ext cx="7339190" cy="3315941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BF51F-A711-4DAB-B935-2E4BD4D6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31" y="2865218"/>
            <a:ext cx="8638945" cy="21156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255FA1-5FEE-45E8-882B-55B99472BF18}"/>
              </a:ext>
            </a:extLst>
          </p:cNvPr>
          <p:cNvSpPr/>
          <p:nvPr/>
        </p:nvSpPr>
        <p:spPr>
          <a:xfrm>
            <a:off x="3511826" y="3617843"/>
            <a:ext cx="469922" cy="304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94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3FFA-5D21-47FF-A108-F9356C37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" y="976933"/>
            <a:ext cx="6022356" cy="5777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028D9-D088-4002-8D95-F5EFBD1691DD}"/>
              </a:ext>
            </a:extLst>
          </p:cNvPr>
          <p:cNvSpPr/>
          <p:nvPr/>
        </p:nvSpPr>
        <p:spPr>
          <a:xfrm>
            <a:off x="0" y="976933"/>
            <a:ext cx="11892276" cy="5777545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BAF-2848-4FC2-B60B-BCFB3D99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t="56859" r="17115" b="8263"/>
          <a:stretch/>
        </p:blipFill>
        <p:spPr>
          <a:xfrm>
            <a:off x="3842444" y="2146851"/>
            <a:ext cx="7339191" cy="32997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A07559-6B59-4E99-ABAD-81365CA4B52F}"/>
              </a:ext>
            </a:extLst>
          </p:cNvPr>
          <p:cNvCxnSpPr>
            <a:cxnSpLocks/>
          </p:cNvCxnSpPr>
          <p:nvPr/>
        </p:nvCxnSpPr>
        <p:spPr>
          <a:xfrm flipH="1">
            <a:off x="731520" y="2146851"/>
            <a:ext cx="3110925" cy="211566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A0DF1-A735-4507-84EE-E8A3D7AAF562}"/>
              </a:ext>
            </a:extLst>
          </p:cNvPr>
          <p:cNvCxnSpPr>
            <a:cxnSpLocks/>
          </p:cNvCxnSpPr>
          <p:nvPr/>
        </p:nvCxnSpPr>
        <p:spPr>
          <a:xfrm flipH="1">
            <a:off x="731519" y="5446642"/>
            <a:ext cx="3893720" cy="65391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355087-B3AC-481E-BD5D-24B79E921E46}"/>
              </a:ext>
            </a:extLst>
          </p:cNvPr>
          <p:cNvCxnSpPr>
            <a:cxnSpLocks/>
          </p:cNvCxnSpPr>
          <p:nvPr/>
        </p:nvCxnSpPr>
        <p:spPr>
          <a:xfrm flipH="1">
            <a:off x="731519" y="4262511"/>
            <a:ext cx="1" cy="1838049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7446DC2-A3A6-4BF9-A292-465D47B29BFF}"/>
              </a:ext>
            </a:extLst>
          </p:cNvPr>
          <p:cNvSpPr/>
          <p:nvPr/>
        </p:nvSpPr>
        <p:spPr>
          <a:xfrm>
            <a:off x="3842445" y="2130701"/>
            <a:ext cx="7339190" cy="3315941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BF51F-A711-4DAB-B935-2E4BD4D6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31" y="2865218"/>
            <a:ext cx="8638945" cy="21156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255FA1-5FEE-45E8-882B-55B99472BF18}"/>
              </a:ext>
            </a:extLst>
          </p:cNvPr>
          <p:cNvSpPr/>
          <p:nvPr/>
        </p:nvSpPr>
        <p:spPr>
          <a:xfrm>
            <a:off x="3492881" y="4262511"/>
            <a:ext cx="814075" cy="304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98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benefit does an error diagnostic tool have over not having one?</a:t>
            </a:r>
          </a:p>
        </p:txBody>
      </p:sp>
    </p:spTree>
    <p:extLst>
      <p:ext uri="{BB962C8B-B14F-4D97-AF65-F5344CB8AC3E}">
        <p14:creationId xmlns:p14="http://schemas.microsoft.com/office/powerpoint/2010/main" val="3444153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benefit does an error diagnostic tool have over not having one?</a:t>
            </a:r>
          </a:p>
          <a:p>
            <a:endParaRPr lang="en-GB" sz="3600" dirty="0"/>
          </a:p>
          <a:p>
            <a:r>
              <a:rPr lang="en-GB" sz="3600" dirty="0">
                <a:solidFill>
                  <a:sysClr val="windowText" lastClr="000000"/>
                </a:solidFill>
              </a:rPr>
              <a:t>Error diagnostic tools allow the programmer to spot errors easily.</a:t>
            </a:r>
          </a:p>
          <a:p>
            <a:r>
              <a:rPr lang="en-GB" sz="3600" dirty="0">
                <a:solidFill>
                  <a:sysClr val="windowText" lastClr="000000"/>
                </a:solidFill>
              </a:rPr>
              <a:t>Errors are flagged up – could even tell you what line the error is on and what type of error it is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87410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benefit does an error diagnostic tool have over not having one?</a:t>
            </a:r>
          </a:p>
          <a:p>
            <a:endParaRPr lang="en-GB" sz="3600" dirty="0"/>
          </a:p>
          <a:p>
            <a:r>
              <a:rPr lang="en-GB" sz="3600" dirty="0">
                <a:solidFill>
                  <a:sysClr val="windowText" lastClr="000000"/>
                </a:solidFill>
              </a:rPr>
              <a:t>Error diagnostic tools allow the programmer to spot errors easily.</a:t>
            </a:r>
          </a:p>
          <a:p>
            <a:r>
              <a:rPr lang="en-GB" sz="3600" dirty="0">
                <a:solidFill>
                  <a:sysClr val="windowText" lastClr="000000"/>
                </a:solidFill>
              </a:rPr>
              <a:t>Errors are flagged up – could even tell you what line the error is on and what type of error it is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C8983-29F7-4820-A2AA-B7048C221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651" y="4967864"/>
            <a:ext cx="2484575" cy="18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8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benefit does an error diagnostic tool have over not having one?</a:t>
            </a:r>
          </a:p>
          <a:p>
            <a:endParaRPr lang="en-GB" sz="3600" dirty="0"/>
          </a:p>
          <a:p>
            <a:r>
              <a:rPr lang="en-GB" sz="3600" dirty="0">
                <a:solidFill>
                  <a:sysClr val="windowText" lastClr="000000"/>
                </a:solidFill>
              </a:rPr>
              <a:t>Error diagnostic tools allow the programmer to spot errors easily.</a:t>
            </a:r>
          </a:p>
          <a:p>
            <a:r>
              <a:rPr lang="en-GB" sz="3600" dirty="0">
                <a:solidFill>
                  <a:sysClr val="windowText" lastClr="000000"/>
                </a:solidFill>
              </a:rPr>
              <a:t>Errors are flagged up – could even tell you what line the error is on and what type of error it is</a:t>
            </a:r>
          </a:p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75C6C-291D-468D-B92E-2E36782B7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70" y="4121426"/>
            <a:ext cx="9101397" cy="22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01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Think back to 2.2 and our infinite loops.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is an infinite loop?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How does a runtime environment help us with infinite loops?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13874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Runtime Environments allow the programmer to execute the program in a safe mode.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there is an error the IDE will not close down or crash the computer.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7730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26901A-F3C4-4C3A-9B72-B5F53E498770}"/>
              </a:ext>
            </a:extLst>
          </p:cNvPr>
          <p:cNvSpPr/>
          <p:nvPr/>
        </p:nvSpPr>
        <p:spPr>
          <a:xfrm>
            <a:off x="5167746" y="1077342"/>
            <a:ext cx="928254" cy="574799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F8AA5C-BABC-4FC6-9E76-293F33474DD1}"/>
              </a:ext>
            </a:extLst>
          </p:cNvPr>
          <p:cNvSpPr/>
          <p:nvPr/>
        </p:nvSpPr>
        <p:spPr>
          <a:xfrm>
            <a:off x="4655127" y="1063486"/>
            <a:ext cx="1953491" cy="543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High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0D471-9E61-4287-B616-CE83ECE23C6F}"/>
              </a:ext>
            </a:extLst>
          </p:cNvPr>
          <p:cNvSpPr/>
          <p:nvPr/>
        </p:nvSpPr>
        <p:spPr>
          <a:xfrm>
            <a:off x="4655126" y="6281702"/>
            <a:ext cx="1953491" cy="543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Low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33787-BDF6-474A-A025-126971D35995}"/>
              </a:ext>
            </a:extLst>
          </p:cNvPr>
          <p:cNvSpPr txBox="1"/>
          <p:nvPr/>
        </p:nvSpPr>
        <p:spPr>
          <a:xfrm>
            <a:off x="2279072" y="1957827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Python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7A617-3A29-4E13-945A-B7935E6AD513}"/>
              </a:ext>
            </a:extLst>
          </p:cNvPr>
          <p:cNvSpPr txBox="1"/>
          <p:nvPr/>
        </p:nvSpPr>
        <p:spPr>
          <a:xfrm>
            <a:off x="6275353" y="1932423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Pascal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F1DF9-D467-45DD-AD39-98BE73428E4D}"/>
              </a:ext>
            </a:extLst>
          </p:cNvPr>
          <p:cNvSpPr txBox="1"/>
          <p:nvPr/>
        </p:nvSpPr>
        <p:spPr>
          <a:xfrm>
            <a:off x="2710992" y="2641055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Fortran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765C2-0EC9-473B-BFB0-F59F396C7670}"/>
              </a:ext>
            </a:extLst>
          </p:cNvPr>
          <p:cNvSpPr txBox="1"/>
          <p:nvPr/>
        </p:nvSpPr>
        <p:spPr>
          <a:xfrm>
            <a:off x="5851475" y="2902665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JAVA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2D6C9-E53B-4F0B-8AB7-964D2F9D28A8}"/>
              </a:ext>
            </a:extLst>
          </p:cNvPr>
          <p:cNvSpPr txBox="1"/>
          <p:nvPr/>
        </p:nvSpPr>
        <p:spPr>
          <a:xfrm>
            <a:off x="2752556" y="3806919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C++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A0156-5548-46D0-A375-AB961FFE063C}"/>
              </a:ext>
            </a:extLst>
          </p:cNvPr>
          <p:cNvSpPr txBox="1"/>
          <p:nvPr/>
        </p:nvSpPr>
        <p:spPr>
          <a:xfrm>
            <a:off x="5897538" y="3932236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64E8E-5F0A-412A-90EC-FEB8ED51DE53}"/>
              </a:ext>
            </a:extLst>
          </p:cNvPr>
          <p:cNvSpPr txBox="1"/>
          <p:nvPr/>
        </p:nvSpPr>
        <p:spPr>
          <a:xfrm>
            <a:off x="4315689" y="5000731"/>
            <a:ext cx="26323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Assembly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A2239B-9A3D-4E2E-A3EC-9533F7AA694E}"/>
              </a:ext>
            </a:extLst>
          </p:cNvPr>
          <p:cNvSpPr txBox="1"/>
          <p:nvPr/>
        </p:nvSpPr>
        <p:spPr>
          <a:xfrm>
            <a:off x="6608619" y="6291912"/>
            <a:ext cx="282632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Machine Code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D1B4D3-A5CD-4401-818B-7227C867C86B}"/>
              </a:ext>
            </a:extLst>
          </p:cNvPr>
          <p:cNvSpPr txBox="1"/>
          <p:nvPr/>
        </p:nvSpPr>
        <p:spPr>
          <a:xfrm>
            <a:off x="1891146" y="6291912"/>
            <a:ext cx="282632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1s and 0s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1821A7-6990-44FF-B596-41968223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B8671B-68F7-490F-B2E6-A594F990AF01}"/>
              </a:ext>
            </a:extLst>
          </p:cNvPr>
          <p:cNvSpPr/>
          <p:nvPr/>
        </p:nvSpPr>
        <p:spPr>
          <a:xfrm>
            <a:off x="891061" y="3951342"/>
            <a:ext cx="4960414" cy="4505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7BF23-690F-4F24-841D-116E4692ABB0}"/>
              </a:ext>
            </a:extLst>
          </p:cNvPr>
          <p:cNvSpPr/>
          <p:nvPr/>
        </p:nvSpPr>
        <p:spPr>
          <a:xfrm>
            <a:off x="7354957" y="1630017"/>
            <a:ext cx="2650434" cy="4505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Runtime Environments allow the programmer to execute the program in a safe mode.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there is an error the IDE will not close down or crash the computer.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59679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Explain how an IDE may help a programmer when coding.									[2]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32576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Alan is creating a new program. </a:t>
            </a:r>
          </a:p>
          <a:p>
            <a:endParaRPr lang="en-GB" sz="3600" dirty="0"/>
          </a:p>
          <a:p>
            <a:r>
              <a:rPr lang="en-GB" sz="3600" dirty="0"/>
              <a:t>Explain to Alan what and IDE is and why he should use one when coding.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96192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Alan is creating a new program. </a:t>
            </a:r>
          </a:p>
          <a:p>
            <a:endParaRPr lang="en-GB" sz="3600" dirty="0"/>
          </a:p>
          <a:p>
            <a:r>
              <a:rPr lang="en-GB" sz="3600" dirty="0"/>
              <a:t>Explain to Alan what and IDE is and why he should use one when coding.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CF239-B3B6-48AF-A90F-E409A6B03F89}"/>
              </a:ext>
            </a:extLst>
          </p:cNvPr>
          <p:cNvSpPr/>
          <p:nvPr/>
        </p:nvSpPr>
        <p:spPr>
          <a:xfrm>
            <a:off x="145774" y="3631096"/>
            <a:ext cx="10747513" cy="30921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Integrated Design Environment – IDEs help programmers identify errors as they have error diagnostic tools. </a:t>
            </a:r>
          </a:p>
        </p:txBody>
      </p:sp>
    </p:spTree>
    <p:extLst>
      <p:ext uri="{BB962C8B-B14F-4D97-AF65-F5344CB8AC3E}">
        <p14:creationId xmlns:p14="http://schemas.microsoft.com/office/powerpoint/2010/main" val="3146542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Alan is creating a new program. </a:t>
            </a:r>
          </a:p>
          <a:p>
            <a:endParaRPr lang="en-GB" sz="3600" dirty="0"/>
          </a:p>
          <a:p>
            <a:r>
              <a:rPr lang="en-GB" sz="3600" dirty="0"/>
              <a:t>Explain to Alan what and IDE is and why he should use one when coding.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CF239-B3B6-48AF-A90F-E409A6B03F89}"/>
              </a:ext>
            </a:extLst>
          </p:cNvPr>
          <p:cNvSpPr/>
          <p:nvPr/>
        </p:nvSpPr>
        <p:spPr>
          <a:xfrm>
            <a:off x="145774" y="3631096"/>
            <a:ext cx="10747513" cy="30921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IDEs allow a programmer to run their code in safe environment, as they have in built run-time environments. </a:t>
            </a:r>
          </a:p>
        </p:txBody>
      </p:sp>
    </p:spTree>
    <p:extLst>
      <p:ext uri="{BB962C8B-B14F-4D97-AF65-F5344CB8AC3E}">
        <p14:creationId xmlns:p14="http://schemas.microsoft.com/office/powerpoint/2010/main" val="4075627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Alan is creating a new program. </a:t>
            </a:r>
          </a:p>
          <a:p>
            <a:endParaRPr lang="en-GB" sz="3600" dirty="0"/>
          </a:p>
          <a:p>
            <a:r>
              <a:rPr lang="en-GB" sz="3600" dirty="0"/>
              <a:t>Explain to Alan what and IDE is and why he should use one when coding.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CF239-B3B6-48AF-A90F-E409A6B03F89}"/>
              </a:ext>
            </a:extLst>
          </p:cNvPr>
          <p:cNvSpPr/>
          <p:nvPr/>
        </p:nvSpPr>
        <p:spPr>
          <a:xfrm>
            <a:off x="145774" y="3631096"/>
            <a:ext cx="10747513" cy="30921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IDEs allow a programmer keep the code organised as the IDE will automatically indent any code that needs to be indented. </a:t>
            </a:r>
          </a:p>
        </p:txBody>
      </p:sp>
    </p:spTree>
    <p:extLst>
      <p:ext uri="{BB962C8B-B14F-4D97-AF65-F5344CB8AC3E}">
        <p14:creationId xmlns:p14="http://schemas.microsoft.com/office/powerpoint/2010/main" val="965677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Alan is creating a new program. </a:t>
            </a:r>
          </a:p>
          <a:p>
            <a:endParaRPr lang="en-GB" sz="3600" dirty="0"/>
          </a:p>
          <a:p>
            <a:r>
              <a:rPr lang="en-GB" sz="3600" dirty="0"/>
              <a:t>Explain to Alan what and IDE is and why he should use one when coding.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CF239-B3B6-48AF-A90F-E409A6B03F89}"/>
              </a:ext>
            </a:extLst>
          </p:cNvPr>
          <p:cNvSpPr/>
          <p:nvPr/>
        </p:nvSpPr>
        <p:spPr>
          <a:xfrm>
            <a:off x="145774" y="3631096"/>
            <a:ext cx="10747513" cy="30921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IDEs allow a programmer to translate their code into machine code as they usually have in built translators. </a:t>
            </a:r>
          </a:p>
        </p:txBody>
      </p:sp>
    </p:spTree>
    <p:extLst>
      <p:ext uri="{BB962C8B-B14F-4D97-AF65-F5344CB8AC3E}">
        <p14:creationId xmlns:p14="http://schemas.microsoft.com/office/powerpoint/2010/main" val="3143946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74" y="1077343"/>
            <a:ext cx="11885805" cy="5747999"/>
          </a:xfrm>
        </p:spPr>
        <p:txBody>
          <a:bodyPr/>
          <a:lstStyle/>
          <a:p>
            <a:r>
              <a:rPr lang="en-GB" sz="3600" dirty="0"/>
              <a:t>Alan is creating a new program. </a:t>
            </a:r>
          </a:p>
          <a:p>
            <a:endParaRPr lang="en-GB" sz="3600" dirty="0"/>
          </a:p>
          <a:p>
            <a:r>
              <a:rPr lang="en-GB" sz="3600" dirty="0"/>
              <a:t>Explain to Alan what and IDE is and why he should use one when coding.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CF239-B3B6-48AF-A90F-E409A6B03F89}"/>
              </a:ext>
            </a:extLst>
          </p:cNvPr>
          <p:cNvSpPr/>
          <p:nvPr/>
        </p:nvSpPr>
        <p:spPr>
          <a:xfrm>
            <a:off x="145774" y="3631096"/>
            <a:ext cx="10747513" cy="30921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IDEs highlight the syntax when it is written correctly. This will allow the programmer to easily identify any mistakes they may have made with code, such as a spelling error.</a:t>
            </a:r>
          </a:p>
        </p:txBody>
      </p:sp>
    </p:spTree>
    <p:extLst>
      <p:ext uri="{BB962C8B-B14F-4D97-AF65-F5344CB8AC3E}">
        <p14:creationId xmlns:p14="http://schemas.microsoft.com/office/powerpoint/2010/main" val="26270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High level languages are languages that are written with complex words. </a:t>
            </a:r>
          </a:p>
          <a:p>
            <a:endParaRPr lang="en-GB" sz="3600" dirty="0"/>
          </a:p>
          <a:p>
            <a:r>
              <a:rPr lang="en-GB" sz="3600" dirty="0"/>
              <a:t>Like when we wrote our Python programs. </a:t>
            </a:r>
          </a:p>
          <a:p>
            <a:endParaRPr lang="en-GB" sz="3600" dirty="0"/>
          </a:p>
          <a:p>
            <a:r>
              <a:rPr lang="en-GB" sz="3600" dirty="0"/>
              <a:t>Print / Round / Input / If / Else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A4EDA-B07B-4EA8-B053-13E1278E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0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Assembly languages use a range of short words to create code. </a:t>
            </a:r>
          </a:p>
          <a:p>
            <a:endParaRPr lang="en-GB" sz="3600" dirty="0"/>
          </a:p>
          <a:p>
            <a:r>
              <a:rPr lang="en-GB" sz="3600" dirty="0"/>
              <a:t>ADD / SUB / AX / MOV</a:t>
            </a:r>
          </a:p>
          <a:p>
            <a:endParaRPr lang="en-GB" sz="3600" dirty="0"/>
          </a:p>
          <a:p>
            <a:r>
              <a:rPr lang="en-GB" sz="3600" dirty="0"/>
              <a:t>Low level languages are machine code and assembly languages. 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5BE23-98AE-46A8-A8F2-55EEFC3D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machine code?</a:t>
            </a:r>
          </a:p>
          <a:p>
            <a:r>
              <a:rPr lang="en-GB" sz="3600" dirty="0">
                <a:solidFill>
                  <a:schemeClr val="tx1"/>
                </a:solidFill>
              </a:rPr>
              <a:t>Machine code is the language computers understand. </a:t>
            </a:r>
          </a:p>
          <a:p>
            <a:r>
              <a:rPr lang="en-GB" sz="3600" dirty="0">
                <a:solidFill>
                  <a:schemeClr val="tx1"/>
                </a:solidFill>
              </a:rPr>
              <a:t>1s and 0s</a:t>
            </a:r>
          </a:p>
          <a:p>
            <a:r>
              <a:rPr lang="en-GB" sz="3600" dirty="0"/>
              <a:t>How is data stored in a computer?</a:t>
            </a:r>
          </a:p>
          <a:p>
            <a:r>
              <a:rPr lang="en-GB" sz="3600" dirty="0">
                <a:solidFill>
                  <a:schemeClr val="tx1"/>
                </a:solidFill>
              </a:rPr>
              <a:t>All data stored in a computer is stored as binary (1s and 0s). The machine understands nothing else other than 1s and 0s.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EF12A-EA80-4683-93C1-568B2ED1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machine code?</a:t>
            </a:r>
          </a:p>
          <a:p>
            <a:r>
              <a:rPr lang="en-GB" sz="3600" dirty="0">
                <a:solidFill>
                  <a:schemeClr val="tx1"/>
                </a:solidFill>
              </a:rPr>
              <a:t>Machine code is the language computers understand. </a:t>
            </a:r>
          </a:p>
          <a:p>
            <a:r>
              <a:rPr lang="en-GB" sz="3600" dirty="0">
                <a:solidFill>
                  <a:schemeClr val="tx1"/>
                </a:solidFill>
              </a:rPr>
              <a:t>1s and 0s</a:t>
            </a:r>
          </a:p>
          <a:p>
            <a:r>
              <a:rPr lang="en-GB" sz="3600" dirty="0"/>
              <a:t>How is data stored in a computer?</a:t>
            </a:r>
          </a:p>
          <a:p>
            <a:r>
              <a:rPr lang="en-GB" sz="3600" dirty="0">
                <a:solidFill>
                  <a:schemeClr val="tx1"/>
                </a:solidFill>
              </a:rPr>
              <a:t>All data stored in a computer is stored as binary (1s and 0s). The machine understands nothing else other than 1s and 0s.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6F897-3AB2-46B4-BB35-810574201A31}"/>
              </a:ext>
            </a:extLst>
          </p:cNvPr>
          <p:cNvSpPr/>
          <p:nvPr/>
        </p:nvSpPr>
        <p:spPr>
          <a:xfrm>
            <a:off x="484909" y="1648691"/>
            <a:ext cx="9947564" cy="48768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Any programming you do must be </a:t>
            </a:r>
            <a:r>
              <a:rPr lang="en-GB" sz="40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converted</a:t>
            </a:r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 into correct 1s or 0s. </a:t>
            </a:r>
          </a:p>
          <a:p>
            <a:pPr algn="ctr"/>
            <a:endParaRPr lang="en-GB" sz="4000" dirty="0">
              <a:solidFill>
                <a:schemeClr val="tx1"/>
              </a:solidFill>
              <a:latin typeface="OpenDyslexic" panose="00000500000000000000" pitchFamily="50" charset="0"/>
            </a:endParaRPr>
          </a:p>
          <a:p>
            <a:pPr algn="ctr"/>
            <a:endParaRPr lang="en-GB" sz="4000" dirty="0">
              <a:solidFill>
                <a:schemeClr val="tx1"/>
              </a:solidFill>
              <a:latin typeface="OpenDyslexic" panose="00000500000000000000" pitchFamily="50" charset="0"/>
            </a:endParaRPr>
          </a:p>
          <a:p>
            <a:pPr algn="ctr"/>
            <a:endParaRPr lang="en-GB" sz="4000" dirty="0">
              <a:solidFill>
                <a:schemeClr val="tx1"/>
              </a:solidFill>
              <a:latin typeface="OpenDyslexic" panose="00000500000000000000" pitchFamily="50" charset="0"/>
            </a:endParaRPr>
          </a:p>
          <a:p>
            <a:pPr algn="ctr"/>
            <a:endParaRPr lang="en-GB" sz="4000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7A6E0-27CB-4182-9DFF-8A3BDC498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82" y="3817576"/>
            <a:ext cx="8624217" cy="2968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6242C-182A-4170-BAB8-1047E73F2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2.5 Translators and Languages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Computers also need our programming languages to translate into the language a machine understands (</a:t>
            </a:r>
            <a:r>
              <a:rPr lang="en-GB" sz="4000" dirty="0">
                <a:solidFill>
                  <a:schemeClr val="tx1"/>
                </a:solidFill>
              </a:rPr>
              <a:t>machine code</a:t>
            </a:r>
            <a:r>
              <a:rPr lang="en-GB" sz="4000" dirty="0"/>
              <a:t>). 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r>
              <a:rPr lang="en-GB" sz="4000" dirty="0"/>
              <a:t>We use a translator (</a:t>
            </a:r>
            <a:r>
              <a:rPr lang="en-GB" sz="4000" dirty="0">
                <a:solidFill>
                  <a:schemeClr val="tx1"/>
                </a:solidFill>
              </a:rPr>
              <a:t>two types</a:t>
            </a:r>
            <a:r>
              <a:rPr lang="en-GB" sz="4000" dirty="0"/>
              <a:t>):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Compiler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interpreter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C0062-43CC-4FEA-A97D-1C6CF8AA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0212">
            <a:off x="10311626" y="67347"/>
            <a:ext cx="1896942" cy="10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1458</Words>
  <Application>Microsoft Office PowerPoint</Application>
  <PresentationFormat>Widescreen</PresentationFormat>
  <Paragraphs>229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360</cp:revision>
  <dcterms:created xsi:type="dcterms:W3CDTF">2018-07-29T15:48:28Z</dcterms:created>
  <dcterms:modified xsi:type="dcterms:W3CDTF">2024-10-09T13:16:10Z</dcterms:modified>
</cp:coreProperties>
</file>