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538" r:id="rId2"/>
    <p:sldId id="414" r:id="rId3"/>
    <p:sldId id="258" r:id="rId4"/>
    <p:sldId id="537" r:id="rId5"/>
    <p:sldId id="471" r:id="rId6"/>
    <p:sldId id="472" r:id="rId7"/>
    <p:sldId id="490" r:id="rId8"/>
    <p:sldId id="474" r:id="rId9"/>
    <p:sldId id="481" r:id="rId10"/>
    <p:sldId id="485" r:id="rId11"/>
    <p:sldId id="486" r:id="rId12"/>
    <p:sldId id="487" r:id="rId13"/>
    <p:sldId id="489" r:id="rId14"/>
    <p:sldId id="488" r:id="rId15"/>
    <p:sldId id="492" r:id="rId16"/>
    <p:sldId id="495" r:id="rId17"/>
    <p:sldId id="499" r:id="rId18"/>
    <p:sldId id="501" r:id="rId19"/>
    <p:sldId id="506" r:id="rId20"/>
    <p:sldId id="507" r:id="rId21"/>
    <p:sldId id="509" r:id="rId22"/>
    <p:sldId id="510" r:id="rId23"/>
    <p:sldId id="508" r:id="rId24"/>
    <p:sldId id="511" r:id="rId25"/>
    <p:sldId id="512" r:id="rId26"/>
    <p:sldId id="513" r:id="rId27"/>
    <p:sldId id="515" r:id="rId28"/>
    <p:sldId id="516" r:id="rId29"/>
    <p:sldId id="517" r:id="rId30"/>
    <p:sldId id="514" r:id="rId31"/>
    <p:sldId id="518" r:id="rId32"/>
    <p:sldId id="519" r:id="rId33"/>
    <p:sldId id="520" r:id="rId34"/>
    <p:sldId id="521" r:id="rId35"/>
    <p:sldId id="522" r:id="rId36"/>
    <p:sldId id="536" r:id="rId37"/>
    <p:sldId id="523" r:id="rId38"/>
    <p:sldId id="524" r:id="rId39"/>
    <p:sldId id="525" r:id="rId40"/>
    <p:sldId id="526" r:id="rId41"/>
    <p:sldId id="527" r:id="rId42"/>
    <p:sldId id="528" r:id="rId43"/>
    <p:sldId id="529" r:id="rId44"/>
    <p:sldId id="530" r:id="rId45"/>
    <p:sldId id="531" r:id="rId46"/>
    <p:sldId id="532" r:id="rId47"/>
    <p:sldId id="533" r:id="rId48"/>
    <p:sldId id="534" r:id="rId49"/>
    <p:sldId id="53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52494" y="978445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3F8A3A-6CA4-48A1-E4F7-2E6F0AC1C47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2037588"/>
            <a:ext cx="7695738" cy="3098355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3B3B68C9-4999-135D-4000-596B7C0A7C50}"/>
              </a:ext>
            </a:extLst>
          </p:cNvPr>
          <p:cNvSpPr txBox="1"/>
          <p:nvPr userDrawn="1"/>
        </p:nvSpPr>
        <p:spPr>
          <a:xfrm>
            <a:off x="4780717" y="519991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412868-3CFC-AAB7-2249-7EBF205E859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33" y="12236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5AECBD7B-3A78-893E-443D-C2104D164262}"/>
              </a:ext>
            </a:extLst>
          </p:cNvPr>
          <p:cNvSpPr txBox="1">
            <a:spLocks/>
          </p:cNvSpPr>
          <p:nvPr userDrawn="1"/>
        </p:nvSpPr>
        <p:spPr>
          <a:xfrm>
            <a:off x="2866794" y="637051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4130AF9-5939-40FA-CED6-6D76A09DD0D6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DD0FEF2-F148-BA59-509F-A9A18DF49019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A74933-54A0-7996-F93E-CE82E7AE28EF}"/>
              </a:ext>
            </a:extLst>
          </p:cNvPr>
          <p:cNvSpPr/>
          <p:nvPr/>
        </p:nvSpPr>
        <p:spPr>
          <a:xfrm>
            <a:off x="1885950" y="2995660"/>
            <a:ext cx="8420099" cy="44627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300" dirty="0"/>
              <a:t>Programming Fundamentals</a:t>
            </a:r>
          </a:p>
        </p:txBody>
      </p:sp>
    </p:spTree>
    <p:extLst>
      <p:ext uri="{BB962C8B-B14F-4D97-AF65-F5344CB8AC3E}">
        <p14:creationId xmlns:p14="http://schemas.microsoft.com/office/powerpoint/2010/main" val="20929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An array can be created with an array inside it. </a:t>
            </a:r>
          </a:p>
          <a:p>
            <a:endParaRPr lang="en-GB" sz="4000" dirty="0"/>
          </a:p>
          <a:p>
            <a:r>
              <a:rPr lang="en-GB" sz="4000" dirty="0"/>
              <a:t>This means that a list is stored within the list. </a:t>
            </a:r>
          </a:p>
          <a:p>
            <a:endParaRPr lang="en-GB" sz="4000" dirty="0"/>
          </a:p>
          <a:p>
            <a:r>
              <a:rPr lang="en-GB" sz="4000" dirty="0"/>
              <a:t>We call this 2-dimensional arrays. </a:t>
            </a:r>
          </a:p>
          <a:p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1068575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Names = [[“Bob”, “Jim”, “Alex”], [“Chris”, “Scott”, “Bruce”], [“Alan”, “Shaun”, “Steve”]]</a:t>
            </a:r>
          </a:p>
          <a:p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096291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9319C4-6786-4E7E-A637-2A22912AB282}"/>
              </a:ext>
            </a:extLst>
          </p:cNvPr>
          <p:cNvSpPr/>
          <p:nvPr/>
        </p:nvSpPr>
        <p:spPr>
          <a:xfrm>
            <a:off x="3021496" y="1077343"/>
            <a:ext cx="6003234" cy="5659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Names = [[“Bob”, “Jim”, “Alex”], [“Chris”, “Scott”, “Bruce”], [“Alan”, “Shaun”, “Steve”]]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595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BA854-C062-46D6-A568-5681C86F18AD}"/>
              </a:ext>
            </a:extLst>
          </p:cNvPr>
          <p:cNvSpPr/>
          <p:nvPr/>
        </p:nvSpPr>
        <p:spPr>
          <a:xfrm>
            <a:off x="9389164" y="1077342"/>
            <a:ext cx="2325758" cy="5659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B17A1B-249E-457E-9FF5-10DFF3BF7805}"/>
              </a:ext>
            </a:extLst>
          </p:cNvPr>
          <p:cNvSpPr/>
          <p:nvPr/>
        </p:nvSpPr>
        <p:spPr>
          <a:xfrm>
            <a:off x="160421" y="1643269"/>
            <a:ext cx="4822396" cy="5659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9319C4-6786-4E7E-A637-2A22912AB282}"/>
              </a:ext>
            </a:extLst>
          </p:cNvPr>
          <p:cNvSpPr/>
          <p:nvPr/>
        </p:nvSpPr>
        <p:spPr>
          <a:xfrm>
            <a:off x="3021496" y="1077343"/>
            <a:ext cx="6003234" cy="5659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Names = [[“Bob”, “Jim”, “Alex”], [“Chris”, “Scott”, “Bruce”], [“Alan”, “Shaun”, “Steve”]]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2078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BA854-C062-46D6-A568-5681C86F18AD}"/>
              </a:ext>
            </a:extLst>
          </p:cNvPr>
          <p:cNvSpPr/>
          <p:nvPr/>
        </p:nvSpPr>
        <p:spPr>
          <a:xfrm>
            <a:off x="9389164" y="1077342"/>
            <a:ext cx="2325758" cy="5659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B17A1B-249E-457E-9FF5-10DFF3BF7805}"/>
              </a:ext>
            </a:extLst>
          </p:cNvPr>
          <p:cNvSpPr/>
          <p:nvPr/>
        </p:nvSpPr>
        <p:spPr>
          <a:xfrm>
            <a:off x="160421" y="1643269"/>
            <a:ext cx="4822396" cy="5659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8A384C-157E-488A-BF8E-63C47D69AE16}"/>
              </a:ext>
            </a:extLst>
          </p:cNvPr>
          <p:cNvSpPr/>
          <p:nvPr/>
        </p:nvSpPr>
        <p:spPr>
          <a:xfrm>
            <a:off x="5347250" y="1647376"/>
            <a:ext cx="4822395" cy="5659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903836-495E-462B-AEB6-48B590A59A1E}"/>
              </a:ext>
            </a:extLst>
          </p:cNvPr>
          <p:cNvSpPr/>
          <p:nvPr/>
        </p:nvSpPr>
        <p:spPr>
          <a:xfrm>
            <a:off x="160421" y="2209196"/>
            <a:ext cx="2516518" cy="5659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9319C4-6786-4E7E-A637-2A22912AB282}"/>
              </a:ext>
            </a:extLst>
          </p:cNvPr>
          <p:cNvSpPr/>
          <p:nvPr/>
        </p:nvSpPr>
        <p:spPr>
          <a:xfrm>
            <a:off x="3021496" y="1077343"/>
            <a:ext cx="6003234" cy="5659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Names = [[“Bob”, “Jim”, “Alex”], [“Chris”, “Scott”, “Bruce”], [“Alan”, “Shaun”, “Steve”]]</a:t>
            </a:r>
          </a:p>
          <a:p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6516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BA854-C062-46D6-A568-5681C86F18AD}"/>
              </a:ext>
            </a:extLst>
          </p:cNvPr>
          <p:cNvSpPr/>
          <p:nvPr/>
        </p:nvSpPr>
        <p:spPr>
          <a:xfrm>
            <a:off x="9389164" y="1077342"/>
            <a:ext cx="2325758" cy="5659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B17A1B-249E-457E-9FF5-10DFF3BF7805}"/>
              </a:ext>
            </a:extLst>
          </p:cNvPr>
          <p:cNvSpPr/>
          <p:nvPr/>
        </p:nvSpPr>
        <p:spPr>
          <a:xfrm>
            <a:off x="160421" y="1643269"/>
            <a:ext cx="4822396" cy="5659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8A384C-157E-488A-BF8E-63C47D69AE16}"/>
              </a:ext>
            </a:extLst>
          </p:cNvPr>
          <p:cNvSpPr/>
          <p:nvPr/>
        </p:nvSpPr>
        <p:spPr>
          <a:xfrm>
            <a:off x="5347250" y="1647376"/>
            <a:ext cx="4822395" cy="5659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903836-495E-462B-AEB6-48B590A59A1E}"/>
              </a:ext>
            </a:extLst>
          </p:cNvPr>
          <p:cNvSpPr/>
          <p:nvPr/>
        </p:nvSpPr>
        <p:spPr>
          <a:xfrm>
            <a:off x="160421" y="2209196"/>
            <a:ext cx="2516518" cy="5659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9319C4-6786-4E7E-A637-2A22912AB282}"/>
              </a:ext>
            </a:extLst>
          </p:cNvPr>
          <p:cNvSpPr/>
          <p:nvPr/>
        </p:nvSpPr>
        <p:spPr>
          <a:xfrm>
            <a:off x="3021496" y="1077343"/>
            <a:ext cx="6003234" cy="5659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Names = [[“Bob”, “Jim”, “Alex”], [“Chris”, “Scott”, “Bruce”], [“Alan”, “Shaun”, “Steve”]]</a:t>
            </a:r>
          </a:p>
          <a:p>
            <a:endParaRPr lang="it-IT" sz="40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20111E2-BE3F-4F9F-AE8E-23EAD09AB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720304"/>
              </p:ext>
            </p:extLst>
          </p:nvPr>
        </p:nvGraphicFramePr>
        <p:xfrm>
          <a:off x="2133601" y="3158997"/>
          <a:ext cx="6148800" cy="2150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7200">
                  <a:extLst>
                    <a:ext uri="{9D8B030D-6E8A-4147-A177-3AD203B41FA5}">
                      <a16:colId xmlns:a16="http://schemas.microsoft.com/office/drawing/2014/main" val="1952972525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1058739626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2722620251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706598230"/>
                    </a:ext>
                  </a:extLst>
                </a:gridCol>
              </a:tblGrid>
              <a:tr h="38605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Index</a:t>
                      </a:r>
                      <a:endParaRPr lang="en-US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12266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Bob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Jim</a:t>
                      </a:r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Alex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462485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Chris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Scott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Bruce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469699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Alan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Shaun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Steve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11065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F6118904-5722-4CA0-BCD6-72F7368F2162}"/>
              </a:ext>
            </a:extLst>
          </p:cNvPr>
          <p:cNvSpPr/>
          <p:nvPr/>
        </p:nvSpPr>
        <p:spPr>
          <a:xfrm>
            <a:off x="516835" y="5605670"/>
            <a:ext cx="9978887" cy="10071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Complete the table by filling in the blank cells. </a:t>
            </a:r>
          </a:p>
        </p:txBody>
      </p:sp>
    </p:spTree>
    <p:extLst>
      <p:ext uri="{BB962C8B-B14F-4D97-AF65-F5344CB8AC3E}">
        <p14:creationId xmlns:p14="http://schemas.microsoft.com/office/powerpoint/2010/main" val="157475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BDFA4C-32FC-40E8-9CFB-48AD19435A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02A02-87F8-4CD4-8E2B-94D86B1786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3E825-DD65-478E-A4CE-95CCACD32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3" y="1677130"/>
            <a:ext cx="7227328" cy="306310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FCB6980-F6FC-43FB-92D4-9C04047E4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603281"/>
              </p:ext>
            </p:extLst>
          </p:nvPr>
        </p:nvGraphicFramePr>
        <p:xfrm>
          <a:off x="7471395" y="1677130"/>
          <a:ext cx="4612944" cy="21506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37648">
                  <a:extLst>
                    <a:ext uri="{9D8B030D-6E8A-4147-A177-3AD203B41FA5}">
                      <a16:colId xmlns:a16="http://schemas.microsoft.com/office/drawing/2014/main" val="1952972525"/>
                    </a:ext>
                  </a:extLst>
                </a:gridCol>
                <a:gridCol w="1537648">
                  <a:extLst>
                    <a:ext uri="{9D8B030D-6E8A-4147-A177-3AD203B41FA5}">
                      <a16:colId xmlns:a16="http://schemas.microsoft.com/office/drawing/2014/main" val="1058739626"/>
                    </a:ext>
                  </a:extLst>
                </a:gridCol>
                <a:gridCol w="1537648">
                  <a:extLst>
                    <a:ext uri="{9D8B030D-6E8A-4147-A177-3AD203B41FA5}">
                      <a16:colId xmlns:a16="http://schemas.microsoft.com/office/drawing/2014/main" val="2722620251"/>
                    </a:ext>
                  </a:extLst>
                </a:gridCol>
              </a:tblGrid>
              <a:tr h="38605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omic Sans MS" panose="030F0702030302020204" pitchFamily="66" charset="0"/>
                        </a:rPr>
                        <a:t>Index</a:t>
                      </a:r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omic Sans MS" panose="030F0702030302020204" pitchFamily="66" charset="0"/>
                        </a:rPr>
                        <a:t>0</a:t>
                      </a:r>
                      <a:endParaRPr lang="en-US" sz="1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omic Sans MS" panose="030F0702030302020204" pitchFamily="66" charset="0"/>
                        </a:rPr>
                        <a:t>1</a:t>
                      </a:r>
                      <a:endParaRPr lang="en-US" sz="1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012266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omic Sans MS" panose="030F0702030302020204" pitchFamily="66" charset="0"/>
                        </a:rPr>
                        <a:t>0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Australia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24.6 million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462485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omic Sans MS" panose="030F0702030302020204" pitchFamily="66" charset="0"/>
                        </a:rPr>
                        <a:t>1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Belgium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11.35</a:t>
                      </a:r>
                      <a:r>
                        <a:rPr lang="en-GB" baseline="0" dirty="0">
                          <a:latin typeface="Comic Sans MS" panose="030F0702030302020204" pitchFamily="66" charset="0"/>
                        </a:rPr>
                        <a:t> million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469699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omic Sans MS" panose="030F0702030302020204" pitchFamily="66" charset="0"/>
                        </a:rPr>
                        <a:t>2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Spain 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46.57 million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41106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9857B4B-3016-4B96-9699-22BFCB059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636" y="5257197"/>
            <a:ext cx="434072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8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Create an index table for the array below. 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9BB3F-FD7C-4A49-BA14-5D3DB3FFB241}"/>
              </a:ext>
            </a:extLst>
          </p:cNvPr>
          <p:cNvSpPr txBox="1"/>
          <p:nvPr/>
        </p:nvSpPr>
        <p:spPr>
          <a:xfrm>
            <a:off x="139303" y="2517913"/>
            <a:ext cx="1158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World = [[Europe, Spain, Madrid], [Africa, Egypt, Cairo], [Asia, China, Beijing]]</a:t>
            </a:r>
          </a:p>
        </p:txBody>
      </p:sp>
    </p:spTree>
    <p:extLst>
      <p:ext uri="{BB962C8B-B14F-4D97-AF65-F5344CB8AC3E}">
        <p14:creationId xmlns:p14="http://schemas.microsoft.com/office/powerpoint/2010/main" val="2753610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Create an index table for the array below. 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9BB3F-FD7C-4A49-BA14-5D3DB3FFB241}"/>
              </a:ext>
            </a:extLst>
          </p:cNvPr>
          <p:cNvSpPr txBox="1"/>
          <p:nvPr/>
        </p:nvSpPr>
        <p:spPr>
          <a:xfrm>
            <a:off x="139303" y="2517913"/>
            <a:ext cx="1158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World = [[Europe, Spain, Madrid], [Africa, Egypt, Cairo], [Asia, China, Beijing]]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FBE18A4-D288-4CA2-9D8E-6AEB54F0C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064241"/>
              </p:ext>
            </p:extLst>
          </p:nvPr>
        </p:nvGraphicFramePr>
        <p:xfrm>
          <a:off x="2154119" y="4196484"/>
          <a:ext cx="6148800" cy="2150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7200">
                  <a:extLst>
                    <a:ext uri="{9D8B030D-6E8A-4147-A177-3AD203B41FA5}">
                      <a16:colId xmlns:a16="http://schemas.microsoft.com/office/drawing/2014/main" val="1952972525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1058739626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2722620251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706598230"/>
                    </a:ext>
                  </a:extLst>
                </a:gridCol>
              </a:tblGrid>
              <a:tr h="38605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Index</a:t>
                      </a:r>
                      <a:endParaRPr lang="en-US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12266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Europe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Madrid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462485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Egypt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469699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China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11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843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Create an index table for the array below. 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9BB3F-FD7C-4A49-BA14-5D3DB3FFB241}"/>
              </a:ext>
            </a:extLst>
          </p:cNvPr>
          <p:cNvSpPr txBox="1"/>
          <p:nvPr/>
        </p:nvSpPr>
        <p:spPr>
          <a:xfrm>
            <a:off x="139303" y="2517913"/>
            <a:ext cx="1158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World = [[Europe, Spain, Madrid], [Africa, Egypt, Cairo], [Asia, China, Beijing]]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FBE18A4-D288-4CA2-9D8E-6AEB54F0CA73}"/>
              </a:ext>
            </a:extLst>
          </p:cNvPr>
          <p:cNvGraphicFramePr>
            <a:graphicFrameLocks noGrp="1"/>
          </p:cNvGraphicFramePr>
          <p:nvPr/>
        </p:nvGraphicFramePr>
        <p:xfrm>
          <a:off x="2154119" y="4196484"/>
          <a:ext cx="6148800" cy="2150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7200">
                  <a:extLst>
                    <a:ext uri="{9D8B030D-6E8A-4147-A177-3AD203B41FA5}">
                      <a16:colId xmlns:a16="http://schemas.microsoft.com/office/drawing/2014/main" val="1952972525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1058739626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2722620251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706598230"/>
                    </a:ext>
                  </a:extLst>
                </a:gridCol>
              </a:tblGrid>
              <a:tr h="38605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Index</a:t>
                      </a:r>
                      <a:endParaRPr lang="en-US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12266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Europe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Spain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Madrid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462485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Africa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Egypt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Cairo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469699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Asia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China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Beijing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11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80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what an array it.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Explain the difference between a 1D and 2D array.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Discuss what indexing is in arrays. </a:t>
            </a:r>
          </a:p>
        </p:txBody>
      </p:sp>
    </p:spTree>
    <p:extLst>
      <p:ext uri="{BB962C8B-B14F-4D97-AF65-F5344CB8AC3E}">
        <p14:creationId xmlns:p14="http://schemas.microsoft.com/office/powerpoint/2010/main" val="2579773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Create an index table for the array below. 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9BB3F-FD7C-4A49-BA14-5D3DB3FFB241}"/>
              </a:ext>
            </a:extLst>
          </p:cNvPr>
          <p:cNvSpPr txBox="1"/>
          <p:nvPr/>
        </p:nvSpPr>
        <p:spPr>
          <a:xfrm>
            <a:off x="139303" y="2517913"/>
            <a:ext cx="1158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Animals = [[Reptile, Crocodile], [Amphibian, Frog], [Mammal, Cow], [Bird, Eagle]]</a:t>
            </a:r>
          </a:p>
        </p:txBody>
      </p:sp>
    </p:spTree>
    <p:extLst>
      <p:ext uri="{BB962C8B-B14F-4D97-AF65-F5344CB8AC3E}">
        <p14:creationId xmlns:p14="http://schemas.microsoft.com/office/powerpoint/2010/main" val="3093079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Create an index table for the array below. 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9BB3F-FD7C-4A49-BA14-5D3DB3FFB241}"/>
              </a:ext>
            </a:extLst>
          </p:cNvPr>
          <p:cNvSpPr txBox="1"/>
          <p:nvPr/>
        </p:nvSpPr>
        <p:spPr>
          <a:xfrm>
            <a:off x="139303" y="2517913"/>
            <a:ext cx="1158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Animals = [[Reptile, Crocodile], [Amphibian, Frog], [Mammal, Cow], [Bird, Eagle]]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17608-B65F-44ED-BB8A-1A00F7C0607E}"/>
              </a:ext>
            </a:extLst>
          </p:cNvPr>
          <p:cNvSpPr txBox="1"/>
          <p:nvPr/>
        </p:nvSpPr>
        <p:spPr>
          <a:xfrm>
            <a:off x="3631096" y="1536018"/>
            <a:ext cx="3021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2B3BF7E-6997-47B6-8291-1E7CA775A774}"/>
              </a:ext>
            </a:extLst>
          </p:cNvPr>
          <p:cNvCxnSpPr/>
          <p:nvPr/>
        </p:nvCxnSpPr>
        <p:spPr>
          <a:xfrm flipH="1">
            <a:off x="3371268" y="1895061"/>
            <a:ext cx="1717567" cy="6228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5D6C75A-B191-40E7-9FE2-78F716B36C45}"/>
              </a:ext>
            </a:extLst>
          </p:cNvPr>
          <p:cNvCxnSpPr>
            <a:cxnSpLocks/>
          </p:cNvCxnSpPr>
          <p:nvPr/>
        </p:nvCxnSpPr>
        <p:spPr>
          <a:xfrm>
            <a:off x="5241236" y="1895061"/>
            <a:ext cx="1678309" cy="6228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634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Create an index table for the array below. 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9BB3F-FD7C-4A49-BA14-5D3DB3FFB241}"/>
              </a:ext>
            </a:extLst>
          </p:cNvPr>
          <p:cNvSpPr txBox="1"/>
          <p:nvPr/>
        </p:nvSpPr>
        <p:spPr>
          <a:xfrm>
            <a:off x="139303" y="2517913"/>
            <a:ext cx="1158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Animals = [[Reptile, Crocodile], [Amphibian, Frog], [Mammal, Cow], [Bird, Eagle]]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17608-B65F-44ED-BB8A-1A00F7C0607E}"/>
              </a:ext>
            </a:extLst>
          </p:cNvPr>
          <p:cNvSpPr txBox="1"/>
          <p:nvPr/>
        </p:nvSpPr>
        <p:spPr>
          <a:xfrm>
            <a:off x="3631096" y="1536018"/>
            <a:ext cx="3021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2B3BF7E-6997-47B6-8291-1E7CA775A774}"/>
              </a:ext>
            </a:extLst>
          </p:cNvPr>
          <p:cNvCxnSpPr/>
          <p:nvPr/>
        </p:nvCxnSpPr>
        <p:spPr>
          <a:xfrm flipH="1">
            <a:off x="3371268" y="1895061"/>
            <a:ext cx="1717567" cy="6228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5D6C75A-B191-40E7-9FE2-78F716B36C45}"/>
              </a:ext>
            </a:extLst>
          </p:cNvPr>
          <p:cNvCxnSpPr>
            <a:cxnSpLocks/>
          </p:cNvCxnSpPr>
          <p:nvPr/>
        </p:nvCxnSpPr>
        <p:spPr>
          <a:xfrm>
            <a:off x="5241236" y="1895061"/>
            <a:ext cx="1678309" cy="6228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B5A5C72-2223-408C-9C5F-47707F4B33B4}"/>
              </a:ext>
            </a:extLst>
          </p:cNvPr>
          <p:cNvSpPr txBox="1"/>
          <p:nvPr/>
        </p:nvSpPr>
        <p:spPr>
          <a:xfrm>
            <a:off x="4812101" y="2290348"/>
            <a:ext cx="3021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BEC970-DE70-44E1-B7E9-0BA79268894B}"/>
              </a:ext>
            </a:extLst>
          </p:cNvPr>
          <p:cNvSpPr txBox="1"/>
          <p:nvPr/>
        </p:nvSpPr>
        <p:spPr>
          <a:xfrm>
            <a:off x="2704657" y="2268513"/>
            <a:ext cx="3021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98063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Create an index table for the array below. 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9BB3F-FD7C-4A49-BA14-5D3DB3FFB241}"/>
              </a:ext>
            </a:extLst>
          </p:cNvPr>
          <p:cNvSpPr txBox="1"/>
          <p:nvPr/>
        </p:nvSpPr>
        <p:spPr>
          <a:xfrm>
            <a:off x="139303" y="2517913"/>
            <a:ext cx="1158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Animals = [[Reptile, Crocodile], [Amphibian, Frog], [Mammal, Cow], [Bird, Eagle]]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FBE18A4-D288-4CA2-9D8E-6AEB54F0CA73}"/>
              </a:ext>
            </a:extLst>
          </p:cNvPr>
          <p:cNvGraphicFramePr>
            <a:graphicFrameLocks noGrp="1"/>
          </p:cNvGraphicFramePr>
          <p:nvPr/>
        </p:nvGraphicFramePr>
        <p:xfrm>
          <a:off x="3545675" y="3951342"/>
          <a:ext cx="4611600" cy="27165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7200">
                  <a:extLst>
                    <a:ext uri="{9D8B030D-6E8A-4147-A177-3AD203B41FA5}">
                      <a16:colId xmlns:a16="http://schemas.microsoft.com/office/drawing/2014/main" val="1952972525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1058739626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2722620251"/>
                    </a:ext>
                  </a:extLst>
                </a:gridCol>
              </a:tblGrid>
              <a:tr h="38605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Index</a:t>
                      </a:r>
                      <a:endParaRPr lang="en-US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12266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462485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469699"/>
                  </a:ext>
                </a:extLst>
              </a:tr>
              <a:tr h="5652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11065"/>
                  </a:ext>
                </a:extLst>
              </a:tr>
              <a:tr h="5652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92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576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are the different types of data that we can use in a program?</a:t>
            </a:r>
          </a:p>
          <a:p>
            <a:endParaRPr lang="en-GB" sz="4000" dirty="0"/>
          </a:p>
          <a:p>
            <a:r>
              <a:rPr lang="en-GB" sz="4000" dirty="0"/>
              <a:t>Think about your name and age, how are they different?</a:t>
            </a:r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 Types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4887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are the different types of data that we can use in a program?</a:t>
            </a:r>
          </a:p>
          <a:p>
            <a:endParaRPr lang="en-GB" sz="4000" dirty="0"/>
          </a:p>
          <a:p>
            <a:r>
              <a:rPr lang="en-GB" sz="4000" dirty="0"/>
              <a:t>Think about your name and age, how are they different?</a:t>
            </a:r>
          </a:p>
          <a:p>
            <a:endParaRPr lang="en-GB" sz="4000" dirty="0"/>
          </a:p>
          <a:p>
            <a:r>
              <a:rPr lang="en-GB" sz="4000" dirty="0"/>
              <a:t>Text / Number. </a:t>
            </a:r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 Types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4616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Integer – This is a whole number which can be positive or negative</a:t>
            </a:r>
          </a:p>
          <a:p>
            <a:r>
              <a:rPr lang="en-GB" sz="3200" dirty="0"/>
              <a:t>E.g. could be used to work out a score</a:t>
            </a:r>
          </a:p>
          <a:p>
            <a:endParaRPr lang="en-GB" sz="3200" dirty="0"/>
          </a:p>
          <a:p>
            <a:r>
              <a:rPr lang="en-GB" sz="3200" dirty="0"/>
              <a:t>Real/Float – This is a number with a decimal point</a:t>
            </a:r>
          </a:p>
          <a:p>
            <a:r>
              <a:rPr lang="en-GB" sz="3200" dirty="0"/>
              <a:t>E.g. could be used to work out the cost of something</a:t>
            </a:r>
          </a:p>
          <a:p>
            <a:endParaRPr lang="en-GB" sz="3200" dirty="0"/>
          </a:p>
          <a:p>
            <a:r>
              <a:rPr lang="en-GB" sz="3200" dirty="0"/>
              <a:t>Character – This is a single alphanumeric character</a:t>
            </a:r>
          </a:p>
          <a:p>
            <a:r>
              <a:rPr lang="en-GB" sz="3200" dirty="0"/>
              <a:t>E.g. could be used when going through options/menus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 Types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9A75FE-8E73-4769-A3B2-06864AE9397D}"/>
              </a:ext>
            </a:extLst>
          </p:cNvPr>
          <p:cNvSpPr/>
          <p:nvPr/>
        </p:nvSpPr>
        <p:spPr>
          <a:xfrm>
            <a:off x="2292626" y="1077343"/>
            <a:ext cx="8269357" cy="1453822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DFEC75-C25C-42CA-BE95-EC50F7C92B45}"/>
              </a:ext>
            </a:extLst>
          </p:cNvPr>
          <p:cNvSpPr/>
          <p:nvPr/>
        </p:nvSpPr>
        <p:spPr>
          <a:xfrm>
            <a:off x="139303" y="1510043"/>
            <a:ext cx="8123583" cy="1453822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7C0A99-7124-4CE6-ACFE-792EDB01D00F}"/>
              </a:ext>
            </a:extLst>
          </p:cNvPr>
          <p:cNvSpPr/>
          <p:nvPr/>
        </p:nvSpPr>
        <p:spPr>
          <a:xfrm>
            <a:off x="3041374" y="2873012"/>
            <a:ext cx="9011323" cy="1453823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C1F42B-5671-4674-85F0-51AE1C6FA48F}"/>
              </a:ext>
            </a:extLst>
          </p:cNvPr>
          <p:cNvSpPr/>
          <p:nvPr/>
        </p:nvSpPr>
        <p:spPr>
          <a:xfrm>
            <a:off x="160421" y="3741736"/>
            <a:ext cx="9011323" cy="58509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7C4B97-08FA-4018-A284-1B3D5C9A2E1A}"/>
              </a:ext>
            </a:extLst>
          </p:cNvPr>
          <p:cNvSpPr/>
          <p:nvPr/>
        </p:nvSpPr>
        <p:spPr>
          <a:xfrm>
            <a:off x="2843986" y="4807462"/>
            <a:ext cx="9011323" cy="1566834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C70B24-B77D-4EC4-B43F-555DC5490397}"/>
              </a:ext>
            </a:extLst>
          </p:cNvPr>
          <p:cNvSpPr/>
          <p:nvPr/>
        </p:nvSpPr>
        <p:spPr>
          <a:xfrm>
            <a:off x="160421" y="5519074"/>
            <a:ext cx="9011323" cy="855222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012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Integer – This is a whole number which can be positive or negative</a:t>
            </a:r>
          </a:p>
          <a:p>
            <a:r>
              <a:rPr lang="en-GB" sz="3200" dirty="0"/>
              <a:t>E.g. could be used to work out a score</a:t>
            </a:r>
          </a:p>
          <a:p>
            <a:endParaRPr lang="en-GB" sz="3200" dirty="0"/>
          </a:p>
          <a:p>
            <a:r>
              <a:rPr lang="en-GB" sz="3200" dirty="0"/>
              <a:t>Real/Float – This is a number with a decimal point</a:t>
            </a:r>
          </a:p>
          <a:p>
            <a:r>
              <a:rPr lang="en-GB" sz="3200" dirty="0"/>
              <a:t>E.g. could be used to work out the cost of something</a:t>
            </a:r>
          </a:p>
          <a:p>
            <a:endParaRPr lang="en-GB" sz="3200" dirty="0"/>
          </a:p>
          <a:p>
            <a:r>
              <a:rPr lang="en-GB" sz="3200" dirty="0"/>
              <a:t>Character – This is a single alphanumeric character</a:t>
            </a:r>
          </a:p>
          <a:p>
            <a:r>
              <a:rPr lang="en-GB" sz="3200" dirty="0"/>
              <a:t>E.g. could be used when going through options/menus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 Types</a:t>
            </a:r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7C0A99-7124-4CE6-ACFE-792EDB01D00F}"/>
              </a:ext>
            </a:extLst>
          </p:cNvPr>
          <p:cNvSpPr/>
          <p:nvPr/>
        </p:nvSpPr>
        <p:spPr>
          <a:xfrm>
            <a:off x="3041374" y="2873012"/>
            <a:ext cx="9011323" cy="1453823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C1F42B-5671-4674-85F0-51AE1C6FA48F}"/>
              </a:ext>
            </a:extLst>
          </p:cNvPr>
          <p:cNvSpPr/>
          <p:nvPr/>
        </p:nvSpPr>
        <p:spPr>
          <a:xfrm>
            <a:off x="160421" y="3741736"/>
            <a:ext cx="9011323" cy="58509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7C4B97-08FA-4018-A284-1B3D5C9A2E1A}"/>
              </a:ext>
            </a:extLst>
          </p:cNvPr>
          <p:cNvSpPr/>
          <p:nvPr/>
        </p:nvSpPr>
        <p:spPr>
          <a:xfrm>
            <a:off x="2843986" y="4807462"/>
            <a:ext cx="9011323" cy="1566834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C70B24-B77D-4EC4-B43F-555DC5490397}"/>
              </a:ext>
            </a:extLst>
          </p:cNvPr>
          <p:cNvSpPr/>
          <p:nvPr/>
        </p:nvSpPr>
        <p:spPr>
          <a:xfrm>
            <a:off x="160421" y="5519074"/>
            <a:ext cx="9011323" cy="855222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879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Integer – This is a whole number which can be positive or negative</a:t>
            </a:r>
          </a:p>
          <a:p>
            <a:r>
              <a:rPr lang="en-GB" sz="3200" dirty="0"/>
              <a:t>E.g. could be used to work out a score</a:t>
            </a:r>
          </a:p>
          <a:p>
            <a:endParaRPr lang="en-GB" sz="3200" dirty="0"/>
          </a:p>
          <a:p>
            <a:r>
              <a:rPr lang="en-GB" sz="3200" dirty="0"/>
              <a:t>Real/Float – This is a number with a decimal point</a:t>
            </a:r>
          </a:p>
          <a:p>
            <a:r>
              <a:rPr lang="en-GB" sz="3200" dirty="0"/>
              <a:t>E.g. could be used to work out the cost of something</a:t>
            </a:r>
          </a:p>
          <a:p>
            <a:endParaRPr lang="en-GB" sz="3200" dirty="0"/>
          </a:p>
          <a:p>
            <a:r>
              <a:rPr lang="en-GB" sz="3200" dirty="0"/>
              <a:t>Character – This is a single alphanumeric character</a:t>
            </a:r>
          </a:p>
          <a:p>
            <a:r>
              <a:rPr lang="en-GB" sz="3200" dirty="0"/>
              <a:t>E.g. could be used when going through options/menus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 Types</a:t>
            </a:r>
          </a:p>
          <a:p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7C4B97-08FA-4018-A284-1B3D5C9A2E1A}"/>
              </a:ext>
            </a:extLst>
          </p:cNvPr>
          <p:cNvSpPr/>
          <p:nvPr/>
        </p:nvSpPr>
        <p:spPr>
          <a:xfrm>
            <a:off x="2843986" y="4807462"/>
            <a:ext cx="9011323" cy="1566834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C70B24-B77D-4EC4-B43F-555DC5490397}"/>
              </a:ext>
            </a:extLst>
          </p:cNvPr>
          <p:cNvSpPr/>
          <p:nvPr/>
        </p:nvSpPr>
        <p:spPr>
          <a:xfrm>
            <a:off x="160421" y="5519074"/>
            <a:ext cx="9011323" cy="855222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170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Integer – This is a whole number which can be positive or negative</a:t>
            </a:r>
          </a:p>
          <a:p>
            <a:r>
              <a:rPr lang="en-GB" sz="3200" dirty="0"/>
              <a:t>E.g. could be used to work out a score</a:t>
            </a:r>
          </a:p>
          <a:p>
            <a:endParaRPr lang="en-GB" sz="3200" dirty="0"/>
          </a:p>
          <a:p>
            <a:r>
              <a:rPr lang="en-GB" sz="3200" dirty="0"/>
              <a:t>Real/Float – This is a number with a decimal point</a:t>
            </a:r>
          </a:p>
          <a:p>
            <a:r>
              <a:rPr lang="en-GB" sz="3200" dirty="0"/>
              <a:t>E.g. could be used to work out the cost of something</a:t>
            </a:r>
          </a:p>
          <a:p>
            <a:endParaRPr lang="en-GB" sz="3200" dirty="0"/>
          </a:p>
          <a:p>
            <a:r>
              <a:rPr lang="en-GB" sz="3200" dirty="0"/>
              <a:t>Character – This is a single alphanumeric character</a:t>
            </a:r>
          </a:p>
          <a:p>
            <a:r>
              <a:rPr lang="en-GB" sz="3200" dirty="0"/>
              <a:t>E.g. could be used when going through options/menus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 Types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0483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what an array is.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how arrays are used in programs.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Complete exam questions based on arrays.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Learn about arrays and data types in programming.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919628"/>
          </a:xfrm>
        </p:spPr>
        <p:txBody>
          <a:bodyPr>
            <a:normAutofit/>
          </a:bodyPr>
          <a:lstStyle/>
          <a:p>
            <a:r>
              <a:rPr lang="en-GB" u="sng" dirty="0"/>
              <a:t>Learn about arrays and data types in programming.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String – This is multiple alphanumeric characters</a:t>
            </a:r>
          </a:p>
          <a:p>
            <a:r>
              <a:rPr lang="en-GB" sz="4000" dirty="0"/>
              <a:t>E.g. could be used when entering a name or password</a:t>
            </a:r>
          </a:p>
          <a:p>
            <a:endParaRPr lang="en-GB" sz="4000" dirty="0"/>
          </a:p>
          <a:p>
            <a:r>
              <a:rPr lang="en-GB" sz="4000" dirty="0"/>
              <a:t>Boolean – This is either TRUE or FALSE</a:t>
            </a:r>
          </a:p>
          <a:p>
            <a:r>
              <a:rPr lang="en-GB" sz="4000" dirty="0"/>
              <a:t>E.g. could be used when asking if someone passed a test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 Types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B8DE57-377C-4D51-AC9B-0918AC1FE4AC}"/>
              </a:ext>
            </a:extLst>
          </p:cNvPr>
          <p:cNvSpPr/>
          <p:nvPr/>
        </p:nvSpPr>
        <p:spPr>
          <a:xfrm>
            <a:off x="2578942" y="1077342"/>
            <a:ext cx="9011323" cy="2351657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91AA52-5DF7-406A-872C-9630EDBD6045}"/>
              </a:ext>
            </a:extLst>
          </p:cNvPr>
          <p:cNvSpPr/>
          <p:nvPr/>
        </p:nvSpPr>
        <p:spPr>
          <a:xfrm>
            <a:off x="139303" y="1599685"/>
            <a:ext cx="9011323" cy="2351657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94DD7B-82B8-42A4-8731-E8B5473C34BD}"/>
              </a:ext>
            </a:extLst>
          </p:cNvPr>
          <p:cNvSpPr/>
          <p:nvPr/>
        </p:nvSpPr>
        <p:spPr>
          <a:xfrm>
            <a:off x="2862625" y="3951341"/>
            <a:ext cx="9011323" cy="2351657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C4A241-52F4-43EE-8AEB-B0D87876764C}"/>
              </a:ext>
            </a:extLst>
          </p:cNvPr>
          <p:cNvSpPr/>
          <p:nvPr/>
        </p:nvSpPr>
        <p:spPr>
          <a:xfrm>
            <a:off x="139303" y="4923182"/>
            <a:ext cx="9011323" cy="1379815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30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String – This is multiple alphanumeric characters</a:t>
            </a:r>
          </a:p>
          <a:p>
            <a:r>
              <a:rPr lang="en-GB" sz="4000" dirty="0"/>
              <a:t>E.g. could be used when entering a name or password</a:t>
            </a:r>
          </a:p>
          <a:p>
            <a:endParaRPr lang="en-GB" sz="4000" dirty="0"/>
          </a:p>
          <a:p>
            <a:r>
              <a:rPr lang="en-GB" sz="4000" dirty="0"/>
              <a:t>Boolean – This is either TRUE or FALSE</a:t>
            </a:r>
          </a:p>
          <a:p>
            <a:r>
              <a:rPr lang="en-GB" sz="4000" dirty="0"/>
              <a:t>E.g. could be used when asking if someone passed a test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 Types</a:t>
            </a:r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94DD7B-82B8-42A4-8731-E8B5473C34BD}"/>
              </a:ext>
            </a:extLst>
          </p:cNvPr>
          <p:cNvSpPr/>
          <p:nvPr/>
        </p:nvSpPr>
        <p:spPr>
          <a:xfrm>
            <a:off x="2862625" y="3951341"/>
            <a:ext cx="9011323" cy="2351657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C4A241-52F4-43EE-8AEB-B0D87876764C}"/>
              </a:ext>
            </a:extLst>
          </p:cNvPr>
          <p:cNvSpPr/>
          <p:nvPr/>
        </p:nvSpPr>
        <p:spPr>
          <a:xfrm>
            <a:off x="139303" y="4923182"/>
            <a:ext cx="9011323" cy="1379815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155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String – This is multiple alphanumeric characters</a:t>
            </a:r>
          </a:p>
          <a:p>
            <a:r>
              <a:rPr lang="en-GB" sz="4000" dirty="0"/>
              <a:t>E.g. could be used when entering a name or password</a:t>
            </a:r>
          </a:p>
          <a:p>
            <a:endParaRPr lang="en-GB" sz="4000" dirty="0"/>
          </a:p>
          <a:p>
            <a:r>
              <a:rPr lang="en-GB" sz="4000" dirty="0"/>
              <a:t>Boolean – This is either TRUE or FALSE</a:t>
            </a:r>
          </a:p>
          <a:p>
            <a:r>
              <a:rPr lang="en-GB" sz="4000" dirty="0"/>
              <a:t>E.g. could be used when asking if someone passed a test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 Types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633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type of data is used for the field below.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 Types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D7968-9727-4184-9F75-CA635972B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9" r="17777"/>
          <a:stretch/>
        </p:blipFill>
        <p:spPr>
          <a:xfrm>
            <a:off x="-1286" y="2261514"/>
            <a:ext cx="12142295" cy="325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84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type of data is used for the field below.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 Types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D7968-9727-4184-9F75-CA635972B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9" r="17777"/>
          <a:stretch/>
        </p:blipFill>
        <p:spPr>
          <a:xfrm>
            <a:off x="-1286" y="2261514"/>
            <a:ext cx="12142295" cy="325139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1B110E4-872A-43A6-8B48-FB9C543DE966}"/>
              </a:ext>
            </a:extLst>
          </p:cNvPr>
          <p:cNvSpPr/>
          <p:nvPr/>
        </p:nvSpPr>
        <p:spPr>
          <a:xfrm>
            <a:off x="9011478" y="1934817"/>
            <a:ext cx="1669774" cy="38458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555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type of data is used for the field below.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 Types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D7968-9727-4184-9F75-CA635972B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9" r="17777"/>
          <a:stretch/>
        </p:blipFill>
        <p:spPr>
          <a:xfrm>
            <a:off x="-1286" y="2261514"/>
            <a:ext cx="12142295" cy="3251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05AB20-E935-47B9-B951-F7AB88A43C92}"/>
              </a:ext>
            </a:extLst>
          </p:cNvPr>
          <p:cNvSpPr/>
          <p:nvPr/>
        </p:nvSpPr>
        <p:spPr>
          <a:xfrm>
            <a:off x="2905617" y="2087217"/>
            <a:ext cx="1669774" cy="38458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723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type of data is used for the field below.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 Types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D7968-9727-4184-9F75-CA635972B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9" r="17777"/>
          <a:stretch/>
        </p:blipFill>
        <p:spPr>
          <a:xfrm>
            <a:off x="-1286" y="2261514"/>
            <a:ext cx="12142295" cy="3251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05AB20-E935-47B9-B951-F7AB88A43C92}"/>
              </a:ext>
            </a:extLst>
          </p:cNvPr>
          <p:cNvSpPr/>
          <p:nvPr/>
        </p:nvSpPr>
        <p:spPr>
          <a:xfrm>
            <a:off x="4469374" y="2028422"/>
            <a:ext cx="1669774" cy="38458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628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type of data is used for the field below.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 Types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D7968-9727-4184-9F75-CA635972B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9" r="17777"/>
          <a:stretch/>
        </p:blipFill>
        <p:spPr>
          <a:xfrm>
            <a:off x="-1286" y="2261514"/>
            <a:ext cx="12142295" cy="3251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05AB20-E935-47B9-B951-F7AB88A43C92}"/>
              </a:ext>
            </a:extLst>
          </p:cNvPr>
          <p:cNvSpPr/>
          <p:nvPr/>
        </p:nvSpPr>
        <p:spPr>
          <a:xfrm>
            <a:off x="10552121" y="2028422"/>
            <a:ext cx="1669774" cy="38458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8010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type of data is used for the field below.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 Types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3FC7EE-1B03-4DF7-AB99-405A458F1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58" y="2587572"/>
            <a:ext cx="10827434" cy="359695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05AB20-E935-47B9-B951-F7AB88A43C92}"/>
              </a:ext>
            </a:extLst>
          </p:cNvPr>
          <p:cNvSpPr/>
          <p:nvPr/>
        </p:nvSpPr>
        <p:spPr>
          <a:xfrm>
            <a:off x="5016588" y="2463128"/>
            <a:ext cx="1669774" cy="38458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207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type of data is used for the field below.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 Types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3FC7EE-1B03-4DF7-AB99-405A458F1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58" y="2587572"/>
            <a:ext cx="10827434" cy="359695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05AB20-E935-47B9-B951-F7AB88A43C92}"/>
              </a:ext>
            </a:extLst>
          </p:cNvPr>
          <p:cNvSpPr/>
          <p:nvPr/>
        </p:nvSpPr>
        <p:spPr>
          <a:xfrm>
            <a:off x="8077840" y="2463128"/>
            <a:ext cx="1669774" cy="38458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295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 array is just a list of data in a program.</a:t>
            </a:r>
          </a:p>
          <a:p>
            <a:endParaRPr lang="en-GB" sz="3600" dirty="0"/>
          </a:p>
          <a:p>
            <a:r>
              <a:rPr lang="en-GB" sz="3600" dirty="0"/>
              <a:t>We can store data as variables, but it may be more efficient to store them as arrays.  </a:t>
            </a:r>
          </a:p>
        </p:txBody>
      </p:sp>
    </p:spTree>
    <p:extLst>
      <p:ext uri="{BB962C8B-B14F-4D97-AF65-F5344CB8AC3E}">
        <p14:creationId xmlns:p14="http://schemas.microsoft.com/office/powerpoint/2010/main" val="35888329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type of data is used for the field below.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 Types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3FC7EE-1B03-4DF7-AB99-405A458F1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58" y="2587572"/>
            <a:ext cx="10827434" cy="359695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05AB20-E935-47B9-B951-F7AB88A43C92}"/>
              </a:ext>
            </a:extLst>
          </p:cNvPr>
          <p:cNvSpPr/>
          <p:nvPr/>
        </p:nvSpPr>
        <p:spPr>
          <a:xfrm>
            <a:off x="6540588" y="2463128"/>
            <a:ext cx="1669774" cy="38458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1221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is a variable?</a:t>
            </a:r>
          </a:p>
          <a:p>
            <a:endParaRPr lang="en-GB" sz="4000" dirty="0"/>
          </a:p>
          <a:p>
            <a:r>
              <a:rPr lang="en-GB" sz="4000" dirty="0"/>
              <a:t>Is it different to a constant?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Casting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34536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is a variable? – a piece of data that is stored, but can change. </a:t>
            </a:r>
          </a:p>
          <a:p>
            <a:endParaRPr lang="en-GB" sz="4000" dirty="0"/>
          </a:p>
          <a:p>
            <a:r>
              <a:rPr lang="en-GB" sz="4000" dirty="0"/>
              <a:t>Is it different to a constant? – data that is stored but doesn’t change.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Casting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36360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We store lots of data as variables. And lots of the data we store may be the wrong type of data. </a:t>
            </a:r>
          </a:p>
          <a:p>
            <a:endParaRPr lang="en-GB" sz="4000" dirty="0"/>
          </a:p>
          <a:p>
            <a:r>
              <a:rPr lang="en-GB" sz="4000" dirty="0"/>
              <a:t>Often we will have string/alphanumeric that needs to be stored as integers or real data types.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Casting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57916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To change the variable type. We perform a task called casting. </a:t>
            </a:r>
          </a:p>
          <a:p>
            <a:endParaRPr lang="en-GB" sz="4000" dirty="0"/>
          </a:p>
          <a:p>
            <a:r>
              <a:rPr lang="en-GB" sz="4000" dirty="0"/>
              <a:t>Casting allows programmers to change the data type of a variable. </a:t>
            </a:r>
          </a:p>
          <a:p>
            <a:endParaRPr lang="en-GB" sz="4000" dirty="0"/>
          </a:p>
          <a:p>
            <a:r>
              <a:rPr lang="en-GB" sz="4000" dirty="0"/>
              <a:t>Why though?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Casting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84661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To change the variable type. We perform a task called casting. </a:t>
            </a:r>
          </a:p>
          <a:p>
            <a:endParaRPr lang="en-GB" sz="4000" dirty="0"/>
          </a:p>
          <a:p>
            <a:r>
              <a:rPr lang="en-GB" sz="4000" dirty="0"/>
              <a:t>Casting allows programmers to change the data type of a variable. </a:t>
            </a:r>
          </a:p>
          <a:p>
            <a:endParaRPr lang="en-GB" sz="4000" dirty="0"/>
          </a:p>
          <a:p>
            <a:r>
              <a:rPr lang="en-GB" sz="4000" dirty="0"/>
              <a:t>Why though?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Casting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6DBDE6-C89E-437D-9152-857A52E28C28}"/>
              </a:ext>
            </a:extLst>
          </p:cNvPr>
          <p:cNvSpPr/>
          <p:nvPr/>
        </p:nvSpPr>
        <p:spPr>
          <a:xfrm>
            <a:off x="139303" y="4704522"/>
            <a:ext cx="10555201" cy="163001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It allows the data to be changed to be used in the program. </a:t>
            </a:r>
          </a:p>
        </p:txBody>
      </p:sp>
    </p:spTree>
    <p:extLst>
      <p:ext uri="{BB962C8B-B14F-4D97-AF65-F5344CB8AC3E}">
        <p14:creationId xmlns:p14="http://schemas.microsoft.com/office/powerpoint/2010/main" val="36676759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To change the variable type. We perform a task called casting. </a:t>
            </a:r>
          </a:p>
          <a:p>
            <a:endParaRPr lang="en-GB" sz="4000" dirty="0"/>
          </a:p>
          <a:p>
            <a:r>
              <a:rPr lang="en-GB" sz="4000" dirty="0"/>
              <a:t>Casting allows programmers to change the data type of a variable. </a:t>
            </a:r>
          </a:p>
          <a:p>
            <a:endParaRPr lang="en-GB" sz="4000" dirty="0"/>
          </a:p>
          <a:p>
            <a:r>
              <a:rPr lang="en-GB" sz="4000" dirty="0"/>
              <a:t>Why though?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Casting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6DBDE6-C89E-437D-9152-857A52E28C28}"/>
              </a:ext>
            </a:extLst>
          </p:cNvPr>
          <p:cNvSpPr/>
          <p:nvPr/>
        </p:nvSpPr>
        <p:spPr>
          <a:xfrm>
            <a:off x="139303" y="4704522"/>
            <a:ext cx="10555201" cy="163001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For example, if the data “5” is stored as a string, it cannot be used in multiplication sums. </a:t>
            </a:r>
          </a:p>
        </p:txBody>
      </p:sp>
    </p:spTree>
    <p:extLst>
      <p:ext uri="{BB962C8B-B14F-4D97-AF65-F5344CB8AC3E}">
        <p14:creationId xmlns:p14="http://schemas.microsoft.com/office/powerpoint/2010/main" val="36697584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To change the variable type. We perform a task called casting. </a:t>
            </a:r>
          </a:p>
          <a:p>
            <a:endParaRPr lang="en-GB" sz="4000" dirty="0"/>
          </a:p>
          <a:p>
            <a:r>
              <a:rPr lang="en-GB" sz="4000" dirty="0"/>
              <a:t>Casting allows programmers to change the data type of a variable. </a:t>
            </a:r>
          </a:p>
          <a:p>
            <a:endParaRPr lang="en-GB" sz="4000" dirty="0"/>
          </a:p>
          <a:p>
            <a:r>
              <a:rPr lang="en-GB" sz="4000" dirty="0"/>
              <a:t>Why though?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Casting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6DBDE6-C89E-437D-9152-857A52E28C28}"/>
              </a:ext>
            </a:extLst>
          </p:cNvPr>
          <p:cNvSpPr/>
          <p:nvPr/>
        </p:nvSpPr>
        <p:spPr>
          <a:xfrm>
            <a:off x="139303" y="4704522"/>
            <a:ext cx="10555201" cy="163001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Changing the data type allows the programmer to use the data in the variable. </a:t>
            </a:r>
          </a:p>
        </p:txBody>
      </p:sp>
    </p:spTree>
    <p:extLst>
      <p:ext uri="{BB962C8B-B14F-4D97-AF65-F5344CB8AC3E}">
        <p14:creationId xmlns:p14="http://schemas.microsoft.com/office/powerpoint/2010/main" val="3011629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To change the variable type. We perform a task called casting. </a:t>
            </a:r>
          </a:p>
          <a:p>
            <a:endParaRPr lang="en-GB" sz="4000" dirty="0"/>
          </a:p>
          <a:p>
            <a:r>
              <a:rPr lang="en-GB" sz="4000" dirty="0"/>
              <a:t>Casting allows programmers to change the data type of a variable. </a:t>
            </a:r>
          </a:p>
          <a:p>
            <a:endParaRPr lang="en-GB" sz="4000" dirty="0"/>
          </a:p>
          <a:p>
            <a:r>
              <a:rPr lang="en-GB" sz="4000" dirty="0"/>
              <a:t>Why though?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Casting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6DBDE6-C89E-437D-9152-857A52E28C28}"/>
              </a:ext>
            </a:extLst>
          </p:cNvPr>
          <p:cNvSpPr/>
          <p:nvPr/>
        </p:nvSpPr>
        <p:spPr>
          <a:xfrm>
            <a:off x="139303" y="4704522"/>
            <a:ext cx="10555201" cy="163001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It stops the user from having to create new variables for what is the same data!</a:t>
            </a:r>
          </a:p>
        </p:txBody>
      </p:sp>
    </p:spTree>
    <p:extLst>
      <p:ext uri="{BB962C8B-B14F-4D97-AF65-F5344CB8AC3E}">
        <p14:creationId xmlns:p14="http://schemas.microsoft.com/office/powerpoint/2010/main" val="6600319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F5261C-434E-42E2-90F7-6F43B7532CB3}"/>
              </a:ext>
            </a:extLst>
          </p:cNvPr>
          <p:cNvSpPr/>
          <p:nvPr/>
        </p:nvSpPr>
        <p:spPr>
          <a:xfrm>
            <a:off x="0" y="3723862"/>
            <a:ext cx="9833113" cy="14047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OpenDyslexic" panose="00000500000000000000" pitchFamily="50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Define the term casting. </a:t>
            </a:r>
          </a:p>
          <a:p>
            <a:endParaRPr lang="en-GB" sz="4000" dirty="0"/>
          </a:p>
          <a:p>
            <a:r>
              <a:rPr lang="en-GB" sz="4000" dirty="0"/>
              <a:t>Use an example in your answer. </a:t>
            </a:r>
          </a:p>
          <a:p>
            <a:endParaRPr lang="en-GB" sz="4000" dirty="0"/>
          </a:p>
          <a:p>
            <a:r>
              <a:rPr lang="en-GB" sz="4000" dirty="0"/>
              <a:t>What does casting involve?</a:t>
            </a:r>
          </a:p>
          <a:p>
            <a:r>
              <a:rPr lang="en-GB" sz="4000" dirty="0"/>
              <a:t>How does it help the programmer?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Casting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4979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 array is just a list of data in a program.</a:t>
            </a:r>
          </a:p>
          <a:p>
            <a:endParaRPr lang="en-GB" sz="3600" dirty="0"/>
          </a:p>
          <a:p>
            <a:r>
              <a:rPr lang="en-GB" sz="3600" dirty="0"/>
              <a:t>We can store data as variables, but it may be more efficient to store them as arrays.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0BB57C-AFD9-40C6-A6AB-D019F672C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3" y="3483938"/>
            <a:ext cx="5133277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20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 array is just a list of data in a program.</a:t>
            </a:r>
          </a:p>
          <a:p>
            <a:endParaRPr lang="en-GB" sz="3600" dirty="0"/>
          </a:p>
          <a:p>
            <a:r>
              <a:rPr lang="en-GB" sz="3600" dirty="0"/>
              <a:t>We can store data as variables, but it may be more efficient to store them as arrays.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0BB57C-AFD9-40C6-A6AB-D019F672C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3" y="3483938"/>
            <a:ext cx="5133277" cy="1524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A79E6-A4AC-4A22-A8AA-08762E05C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416" y="5268636"/>
            <a:ext cx="7144069" cy="114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37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Below demonstrates how we index our data in an array. Each country is assigned a value.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3B013D-5A0A-43DE-9E07-CB0A719AF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3" y="3192514"/>
            <a:ext cx="7227328" cy="2257888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63EC703-8BC2-49CA-8082-A0D458018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414"/>
              </p:ext>
            </p:extLst>
          </p:nvPr>
        </p:nvGraphicFramePr>
        <p:xfrm>
          <a:off x="7471395" y="3192516"/>
          <a:ext cx="4612944" cy="22578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06472">
                  <a:extLst>
                    <a:ext uri="{9D8B030D-6E8A-4147-A177-3AD203B41FA5}">
                      <a16:colId xmlns:a16="http://schemas.microsoft.com/office/drawing/2014/main" val="1952972525"/>
                    </a:ext>
                  </a:extLst>
                </a:gridCol>
                <a:gridCol w="2306472">
                  <a:extLst>
                    <a:ext uri="{9D8B030D-6E8A-4147-A177-3AD203B41FA5}">
                      <a16:colId xmlns:a16="http://schemas.microsoft.com/office/drawing/2014/main" val="1058739626"/>
                    </a:ext>
                  </a:extLst>
                </a:gridCol>
              </a:tblGrid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omic Sans MS" panose="030F0702030302020204" pitchFamily="66" charset="0"/>
                        </a:rPr>
                        <a:t>Index</a:t>
                      </a:r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omic Sans MS" panose="030F0702030302020204" pitchFamily="66" charset="0"/>
                        </a:rPr>
                        <a:t>Data</a:t>
                      </a:r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012266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omic Sans MS" panose="030F0702030302020204" pitchFamily="66" charset="0"/>
                        </a:rPr>
                        <a:t>0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Australia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462485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omic Sans MS" panose="030F0702030302020204" pitchFamily="66" charset="0"/>
                        </a:rPr>
                        <a:t>1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Belgium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469699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omic Sans MS" panose="030F0702030302020204" pitchFamily="66" charset="0"/>
                        </a:rPr>
                        <a:t>2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Spain 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411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8993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Below is an array used to store days in a calendar program. </a:t>
            </a:r>
          </a:p>
          <a:p>
            <a:endParaRPr lang="en-GB" sz="3600" dirty="0"/>
          </a:p>
          <a:p>
            <a:r>
              <a:rPr lang="en-GB" sz="3600" dirty="0"/>
              <a:t>What day will be printed?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02E5C6-7F95-407E-9320-6D8EB54A8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89" y="4721855"/>
            <a:ext cx="11047422" cy="75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42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sz="3600" dirty="0"/>
              <a:t>Score = [“12”, “18”, “16”, “18”, “5”, “2”]</a:t>
            </a:r>
          </a:p>
          <a:p>
            <a:endParaRPr lang="it-IT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 err="1"/>
              <a:t>Print</a:t>
            </a:r>
            <a:r>
              <a:rPr lang="fr-FR" sz="3600" dirty="0"/>
              <a:t> (Score[1])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 err="1"/>
              <a:t>Print</a:t>
            </a:r>
            <a:r>
              <a:rPr lang="fr-FR" sz="3600" dirty="0"/>
              <a:t> (Score[0])</a:t>
            </a:r>
          </a:p>
          <a:p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687779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4246</TotalTime>
  <Words>1725</Words>
  <Application>Microsoft Office PowerPoint</Application>
  <PresentationFormat>Widescreen</PresentationFormat>
  <Paragraphs>285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303</cp:revision>
  <dcterms:created xsi:type="dcterms:W3CDTF">2018-07-29T15:48:28Z</dcterms:created>
  <dcterms:modified xsi:type="dcterms:W3CDTF">2024-10-10T06:30:26Z</dcterms:modified>
</cp:coreProperties>
</file>