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40" r:id="rId2"/>
    <p:sldId id="256" r:id="rId3"/>
    <p:sldId id="258" r:id="rId4"/>
    <p:sldId id="259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9" r:id="rId18"/>
    <p:sldId id="321" r:id="rId19"/>
    <p:sldId id="320" r:id="rId20"/>
    <p:sldId id="317" r:id="rId21"/>
    <p:sldId id="318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056824" y="345026"/>
            <a:ext cx="3829259" cy="328742"/>
          </a:xfrm>
        </p:spPr>
        <p:txBody>
          <a:bodyPr>
            <a:normAutofit/>
          </a:bodyPr>
          <a:lstStyle>
            <a:lvl1pPr marL="0" indent="0" algn="l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663133" y="1058519"/>
            <a:ext cx="3829259" cy="328742"/>
          </a:xfrm>
        </p:spPr>
        <p:txBody>
          <a:bodyPr>
            <a:normAutofit/>
          </a:bodyPr>
          <a:lstStyle>
            <a:lvl1pPr marL="0" indent="0" algn="ctr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1678714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15627A-5B19-29DA-0B57-5A6C59F12EA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A3B8A7-62B1-E79E-E75F-7F5329695F67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DBE306-91A5-98FE-AC50-C13560FA92D1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D766BED1-F8D5-28EC-0EC3-84BD3791B781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D733A8-463A-C8D2-E903-12A86E805BE1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4B294A7-BD22-A441-C0B7-DD698CD51956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CF0290-364E-F4F1-39B8-D8D5DA182F03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300" dirty="0"/>
              <a:t>Searching Algorithms</a:t>
            </a:r>
          </a:p>
        </p:txBody>
      </p:sp>
    </p:spTree>
    <p:extLst>
      <p:ext uri="{BB962C8B-B14F-4D97-AF65-F5344CB8AC3E}">
        <p14:creationId xmlns:p14="http://schemas.microsoft.com/office/powerpoint/2010/main" val="3531349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Sorted. Its in order!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You could run both a binary or linear search on this list. </a:t>
            </a:r>
          </a:p>
          <a:p>
            <a:endParaRPr lang="en-GB" sz="4000" dirty="0"/>
          </a:p>
          <a:p>
            <a:r>
              <a:rPr lang="en-GB" sz="4000" dirty="0"/>
              <a:t>We are going to run through the step of a linear search.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328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390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244258"/>
              </p:ext>
            </p:extLst>
          </p:nvPr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9A291F3D-AE73-4DC0-B168-51E26DACD697}"/>
              </a:ext>
            </a:extLst>
          </p:cNvPr>
          <p:cNvSpPr/>
          <p:nvPr/>
        </p:nvSpPr>
        <p:spPr>
          <a:xfrm>
            <a:off x="1409974" y="2897471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254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9A291F3D-AE73-4DC0-B168-51E26DACD697}"/>
              </a:ext>
            </a:extLst>
          </p:cNvPr>
          <p:cNvSpPr/>
          <p:nvPr/>
        </p:nvSpPr>
        <p:spPr>
          <a:xfrm>
            <a:off x="1409974" y="2897471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A50D2827-94F8-48CC-9531-EA6EFB2C3911}"/>
              </a:ext>
            </a:extLst>
          </p:cNvPr>
          <p:cNvSpPr/>
          <p:nvPr/>
        </p:nvSpPr>
        <p:spPr>
          <a:xfrm>
            <a:off x="2384009" y="2827897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011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9A291F3D-AE73-4DC0-B168-51E26DACD697}"/>
              </a:ext>
            </a:extLst>
          </p:cNvPr>
          <p:cNvSpPr/>
          <p:nvPr/>
        </p:nvSpPr>
        <p:spPr>
          <a:xfrm>
            <a:off x="1409974" y="2897471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A50D2827-94F8-48CC-9531-EA6EFB2C3911}"/>
              </a:ext>
            </a:extLst>
          </p:cNvPr>
          <p:cNvSpPr/>
          <p:nvPr/>
        </p:nvSpPr>
        <p:spPr>
          <a:xfrm>
            <a:off x="2384009" y="2827897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E2F5301-CE0B-4ED8-8C0A-00D3DF1238F2}"/>
              </a:ext>
            </a:extLst>
          </p:cNvPr>
          <p:cNvSpPr/>
          <p:nvPr/>
        </p:nvSpPr>
        <p:spPr>
          <a:xfrm>
            <a:off x="3443900" y="2862684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183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9A291F3D-AE73-4DC0-B168-51E26DACD697}"/>
              </a:ext>
            </a:extLst>
          </p:cNvPr>
          <p:cNvSpPr/>
          <p:nvPr/>
        </p:nvSpPr>
        <p:spPr>
          <a:xfrm>
            <a:off x="1409974" y="2897471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A50D2827-94F8-48CC-9531-EA6EFB2C3911}"/>
              </a:ext>
            </a:extLst>
          </p:cNvPr>
          <p:cNvSpPr/>
          <p:nvPr/>
        </p:nvSpPr>
        <p:spPr>
          <a:xfrm>
            <a:off x="2384009" y="2827897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E2F5301-CE0B-4ED8-8C0A-00D3DF1238F2}"/>
              </a:ext>
            </a:extLst>
          </p:cNvPr>
          <p:cNvSpPr/>
          <p:nvPr/>
        </p:nvSpPr>
        <p:spPr>
          <a:xfrm>
            <a:off x="3443900" y="2862684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625C8223-7700-4B25-B09A-B136DBCADC90}"/>
              </a:ext>
            </a:extLst>
          </p:cNvPr>
          <p:cNvSpPr/>
          <p:nvPr/>
        </p:nvSpPr>
        <p:spPr>
          <a:xfrm>
            <a:off x="4484480" y="2862684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244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9A291F3D-AE73-4DC0-B168-51E26DACD697}"/>
              </a:ext>
            </a:extLst>
          </p:cNvPr>
          <p:cNvSpPr/>
          <p:nvPr/>
        </p:nvSpPr>
        <p:spPr>
          <a:xfrm>
            <a:off x="1409974" y="2897471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A50D2827-94F8-48CC-9531-EA6EFB2C3911}"/>
              </a:ext>
            </a:extLst>
          </p:cNvPr>
          <p:cNvSpPr/>
          <p:nvPr/>
        </p:nvSpPr>
        <p:spPr>
          <a:xfrm>
            <a:off x="2384009" y="2827897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E2F5301-CE0B-4ED8-8C0A-00D3DF1238F2}"/>
              </a:ext>
            </a:extLst>
          </p:cNvPr>
          <p:cNvSpPr/>
          <p:nvPr/>
        </p:nvSpPr>
        <p:spPr>
          <a:xfrm>
            <a:off x="3443900" y="2862684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625C8223-7700-4B25-B09A-B136DBCADC90}"/>
              </a:ext>
            </a:extLst>
          </p:cNvPr>
          <p:cNvSpPr/>
          <p:nvPr/>
        </p:nvSpPr>
        <p:spPr>
          <a:xfrm>
            <a:off x="4484480" y="2862684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C48AD1-2106-4715-AB4E-B27ADE473014}"/>
              </a:ext>
            </a:extLst>
          </p:cNvPr>
          <p:cNvSpPr/>
          <p:nvPr/>
        </p:nvSpPr>
        <p:spPr>
          <a:xfrm>
            <a:off x="5544372" y="2827897"/>
            <a:ext cx="1040580" cy="96222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223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</a:t>
            </a:r>
          </a:p>
          <a:p>
            <a:endParaRPr lang="en-GB" sz="4000" dirty="0"/>
          </a:p>
          <a:p>
            <a:r>
              <a:rPr lang="en-GB" sz="4000" dirty="0"/>
              <a:t>2		12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B7A00A9-0460-4E1E-BF08-85CE2FF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8" y="3723945"/>
            <a:ext cx="652811" cy="5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39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</a:t>
            </a:r>
          </a:p>
          <a:p>
            <a:endParaRPr lang="en-GB" sz="4000" dirty="0"/>
          </a:p>
          <a:p>
            <a:r>
              <a:rPr lang="en-GB" sz="4000" dirty="0"/>
              <a:t>2		12</a:t>
            </a:r>
          </a:p>
          <a:p>
            <a:r>
              <a:rPr lang="en-GB" sz="4000" dirty="0"/>
              <a:t>3		12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B7A00A9-0460-4E1E-BF08-85CE2FF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8" y="3723945"/>
            <a:ext cx="652811" cy="589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CC8387-00B1-4F51-A4AD-B66639039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7" y="4465112"/>
            <a:ext cx="652811" cy="5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31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</a:t>
            </a:r>
          </a:p>
          <a:p>
            <a:endParaRPr lang="en-GB" sz="4000" dirty="0"/>
          </a:p>
          <a:p>
            <a:r>
              <a:rPr lang="en-GB" sz="4000" dirty="0"/>
              <a:t>2		12</a:t>
            </a:r>
          </a:p>
          <a:p>
            <a:r>
              <a:rPr lang="en-GB" sz="4000" dirty="0"/>
              <a:t>3		12</a:t>
            </a:r>
          </a:p>
          <a:p>
            <a:r>
              <a:rPr lang="en-GB" sz="4000" dirty="0"/>
              <a:t>5		12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B7A00A9-0460-4E1E-BF08-85CE2FF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8" y="3723945"/>
            <a:ext cx="652811" cy="589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CC8387-00B1-4F51-A4AD-B66639039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7" y="4465112"/>
            <a:ext cx="652811" cy="589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1A0CAD-FEDA-43C4-AAC4-6C52313E3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10" y="5190767"/>
            <a:ext cx="652811" cy="5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25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94C0FD-35B2-42CF-B514-4C5C9BE177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4000" dirty="0"/>
              <a:t>Input “please enter the length of side 1” (S1)</a:t>
            </a:r>
          </a:p>
          <a:p>
            <a:r>
              <a:rPr lang="en-GB" sz="4000" dirty="0"/>
              <a:t>Input “please enter the length of side 2” (S2)</a:t>
            </a:r>
          </a:p>
          <a:p>
            <a:r>
              <a:rPr lang="en-GB" sz="4000" dirty="0"/>
              <a:t>Input “please enter the length of side 3” (S3)</a:t>
            </a:r>
          </a:p>
          <a:p>
            <a:endParaRPr lang="en-GB" sz="4000" dirty="0"/>
          </a:p>
          <a:p>
            <a:r>
              <a:rPr lang="en-GB" sz="4000" dirty="0"/>
              <a:t>(P) = (S1) + (S2) + (S3)</a:t>
            </a:r>
          </a:p>
          <a:p>
            <a:endParaRPr lang="en-GB" sz="4000" dirty="0"/>
          </a:p>
          <a:p>
            <a:r>
              <a:rPr lang="en-GB" sz="4000" dirty="0"/>
              <a:t>Output (P)</a:t>
            </a:r>
          </a:p>
          <a:p>
            <a:endParaRPr lang="en-GB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B76C88-FC24-4EAD-A415-697A0785BCE2}"/>
              </a:ext>
            </a:extLst>
          </p:cNvPr>
          <p:cNvSpPr/>
          <p:nvPr/>
        </p:nvSpPr>
        <p:spPr>
          <a:xfrm>
            <a:off x="6096000" y="3949148"/>
            <a:ext cx="5539409" cy="21498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FF00"/>
                </a:solidFill>
                <a:latin typeface="OpenDyslexic" panose="00000500000000000000" pitchFamily="50" charset="0"/>
              </a:rPr>
              <a:t>Constants?</a:t>
            </a:r>
          </a:p>
          <a:p>
            <a:pPr algn="ctr"/>
            <a:r>
              <a:rPr lang="en-GB" sz="3200" dirty="0">
                <a:solidFill>
                  <a:srgbClr val="FFFF00"/>
                </a:solidFill>
                <a:latin typeface="OpenDyslexic" panose="00000500000000000000" pitchFamily="50" charset="0"/>
              </a:rPr>
              <a:t>Variables?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What does this algorithm actually do?</a:t>
            </a:r>
          </a:p>
        </p:txBody>
      </p:sp>
    </p:spTree>
    <p:extLst>
      <p:ext uri="{BB962C8B-B14F-4D97-AF65-F5344CB8AC3E}">
        <p14:creationId xmlns:p14="http://schemas.microsoft.com/office/powerpoint/2010/main" val="1558481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</a:t>
            </a:r>
          </a:p>
          <a:p>
            <a:endParaRPr lang="en-GB" sz="4000" dirty="0"/>
          </a:p>
          <a:p>
            <a:r>
              <a:rPr lang="en-GB" sz="4000" dirty="0"/>
              <a:t>2		12</a:t>
            </a:r>
          </a:p>
          <a:p>
            <a:r>
              <a:rPr lang="en-GB" sz="4000" dirty="0"/>
              <a:t>3		12</a:t>
            </a:r>
          </a:p>
          <a:p>
            <a:r>
              <a:rPr lang="en-GB" sz="4000" dirty="0"/>
              <a:t>5		12</a:t>
            </a:r>
          </a:p>
          <a:p>
            <a:r>
              <a:rPr lang="en-GB" sz="4000" dirty="0"/>
              <a:t>7		12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B7A00A9-0460-4E1E-BF08-85CE2FF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8" y="3723945"/>
            <a:ext cx="652811" cy="589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CC8387-00B1-4F51-A4AD-B66639039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7" y="4465112"/>
            <a:ext cx="652811" cy="589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1A0CAD-FEDA-43C4-AAC4-6C52313E3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10" y="5190767"/>
            <a:ext cx="652811" cy="5898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9B71A5-3405-408F-9DBE-912C19F2A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10" y="5859971"/>
            <a:ext cx="652811" cy="5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66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</a:t>
            </a:r>
          </a:p>
          <a:p>
            <a:endParaRPr lang="en-GB" sz="4000" dirty="0"/>
          </a:p>
          <a:p>
            <a:r>
              <a:rPr lang="en-GB" sz="4000" dirty="0"/>
              <a:t>2		12</a:t>
            </a:r>
          </a:p>
          <a:p>
            <a:r>
              <a:rPr lang="en-GB" sz="4000" dirty="0"/>
              <a:t>3		12</a:t>
            </a:r>
          </a:p>
          <a:p>
            <a:r>
              <a:rPr lang="en-GB" sz="4000" dirty="0"/>
              <a:t>5		12</a:t>
            </a:r>
          </a:p>
          <a:p>
            <a:r>
              <a:rPr lang="en-GB" sz="4000" dirty="0"/>
              <a:t>7		12</a:t>
            </a:r>
          </a:p>
          <a:p>
            <a:r>
              <a:rPr lang="en-GB" sz="4000" dirty="0"/>
              <a:t>12 	=	12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B7A00A9-0460-4E1E-BF08-85CE2FF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8" y="3723945"/>
            <a:ext cx="652811" cy="589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CC8387-00B1-4F51-A4AD-B66639039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7" y="4465112"/>
            <a:ext cx="652811" cy="589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1A0CAD-FEDA-43C4-AAC4-6C52313E3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10" y="5190767"/>
            <a:ext cx="652811" cy="5898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9B71A5-3405-408F-9DBE-912C19F2A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10" y="5859971"/>
            <a:ext cx="652811" cy="5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2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You 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Complete a linear search on the data below. </a:t>
            </a:r>
          </a:p>
          <a:p>
            <a:r>
              <a:rPr lang="en-GB" sz="4000" dirty="0"/>
              <a:t>Target is 47.</a:t>
            </a:r>
          </a:p>
          <a:p>
            <a:endParaRPr lang="en-GB" sz="4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947546"/>
              </p:ext>
            </p:extLst>
          </p:nvPr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47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101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81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B7A00A9-0460-4E1E-BF08-85CE2FF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646" y="4491184"/>
            <a:ext cx="2208215" cy="199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38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You 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Can you complete a linear search on the list below.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Target = Amsterdam</a:t>
            </a:r>
          </a:p>
          <a:p>
            <a:endParaRPr lang="en-GB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8EA0E-ED50-4333-B818-630B891C4644}"/>
              </a:ext>
            </a:extLst>
          </p:cNvPr>
          <p:cNvSpPr txBox="1"/>
          <p:nvPr/>
        </p:nvSpPr>
        <p:spPr>
          <a:xfrm>
            <a:off x="160421" y="2951921"/>
            <a:ext cx="1187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Jakarta	London	Cairo		Minsk		Amsterdam	Bangkok</a:t>
            </a:r>
          </a:p>
        </p:txBody>
      </p:sp>
    </p:spTree>
    <p:extLst>
      <p:ext uri="{BB962C8B-B14F-4D97-AF65-F5344CB8AC3E}">
        <p14:creationId xmlns:p14="http://schemas.microsoft.com/office/powerpoint/2010/main" val="879550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You 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Can you complete a linear search on the list below.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Target = Rio</a:t>
            </a:r>
          </a:p>
          <a:p>
            <a:endParaRPr lang="en-GB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8EA0E-ED50-4333-B818-630B891C4644}"/>
              </a:ext>
            </a:extLst>
          </p:cNvPr>
          <p:cNvSpPr txBox="1"/>
          <p:nvPr/>
        </p:nvSpPr>
        <p:spPr>
          <a:xfrm>
            <a:off x="160421" y="2951921"/>
            <a:ext cx="1187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Jakarta	London	Cairo		Minsk		Amsterdam	Bangkok</a:t>
            </a:r>
          </a:p>
        </p:txBody>
      </p:sp>
    </p:spTree>
    <p:extLst>
      <p:ext uri="{BB962C8B-B14F-4D97-AF65-F5344CB8AC3E}">
        <p14:creationId xmlns:p14="http://schemas.microsoft.com/office/powerpoint/2010/main" val="1047004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You 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Can you complete a linear search on the list below.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Target = Rio</a:t>
            </a:r>
          </a:p>
          <a:p>
            <a:endParaRPr lang="en-GB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8EA0E-ED50-4333-B818-630B891C4644}"/>
              </a:ext>
            </a:extLst>
          </p:cNvPr>
          <p:cNvSpPr txBox="1"/>
          <p:nvPr/>
        </p:nvSpPr>
        <p:spPr>
          <a:xfrm>
            <a:off x="160421" y="2951921"/>
            <a:ext cx="1187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Jakarta	London	Cairo		Minsk		Amsterdam	Bangkok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6F6AF3-F008-4EA0-A670-A469CA2F6B6F}"/>
              </a:ext>
            </a:extLst>
          </p:cNvPr>
          <p:cNvSpPr/>
          <p:nvPr/>
        </p:nvSpPr>
        <p:spPr>
          <a:xfrm>
            <a:off x="715617" y="1961322"/>
            <a:ext cx="9647583" cy="35383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Do you think this is a practical or efficient method of searching?</a:t>
            </a:r>
          </a:p>
          <a:p>
            <a:pPr algn="ctr"/>
            <a:endParaRPr lang="en-GB" sz="44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  <a:p>
            <a:pPr algn="ctr"/>
            <a:r>
              <a:rPr lang="en-GB" sz="4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What does efficient mean?</a:t>
            </a:r>
          </a:p>
        </p:txBody>
      </p:sp>
    </p:spTree>
    <p:extLst>
      <p:ext uri="{BB962C8B-B14F-4D97-AF65-F5344CB8AC3E}">
        <p14:creationId xmlns:p14="http://schemas.microsoft.com/office/powerpoint/2010/main" val="3815442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You 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Can you complete a linear search on the list below.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Target = Rio</a:t>
            </a:r>
          </a:p>
          <a:p>
            <a:endParaRPr lang="en-GB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8EA0E-ED50-4333-B818-630B891C4644}"/>
              </a:ext>
            </a:extLst>
          </p:cNvPr>
          <p:cNvSpPr txBox="1"/>
          <p:nvPr/>
        </p:nvSpPr>
        <p:spPr>
          <a:xfrm>
            <a:off x="160421" y="2951921"/>
            <a:ext cx="1187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Jakarta	London	Cairo		Minsk		Amsterdam	Bangkok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6F6AF3-F008-4EA0-A670-A469CA2F6B6F}"/>
              </a:ext>
            </a:extLst>
          </p:cNvPr>
          <p:cNvSpPr/>
          <p:nvPr/>
        </p:nvSpPr>
        <p:spPr>
          <a:xfrm>
            <a:off x="715617" y="1961322"/>
            <a:ext cx="9647583" cy="35383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Efficient means productive or effective. </a:t>
            </a:r>
          </a:p>
          <a:p>
            <a:pPr algn="ctr"/>
            <a:endParaRPr lang="en-GB" sz="44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  <a:p>
            <a:pPr algn="ctr"/>
            <a:r>
              <a:rPr lang="en-GB" sz="4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Linear search takes a lot of time, especially on big lists!</a:t>
            </a:r>
          </a:p>
        </p:txBody>
      </p:sp>
    </p:spTree>
    <p:extLst>
      <p:ext uri="{BB962C8B-B14F-4D97-AF65-F5344CB8AC3E}">
        <p14:creationId xmlns:p14="http://schemas.microsoft.com/office/powerpoint/2010/main" val="3817311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You 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Can you complete a linear search on the list below.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Target = Rio</a:t>
            </a:r>
          </a:p>
          <a:p>
            <a:endParaRPr lang="en-GB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8EA0E-ED50-4333-B818-630B891C4644}"/>
              </a:ext>
            </a:extLst>
          </p:cNvPr>
          <p:cNvSpPr txBox="1"/>
          <p:nvPr/>
        </p:nvSpPr>
        <p:spPr>
          <a:xfrm>
            <a:off x="160421" y="2951921"/>
            <a:ext cx="1187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Jakarta	London	Cairo		Minsk		Amsterdam	Bangkok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6F6AF3-F008-4EA0-A670-A469CA2F6B6F}"/>
              </a:ext>
            </a:extLst>
          </p:cNvPr>
          <p:cNvSpPr/>
          <p:nvPr/>
        </p:nvSpPr>
        <p:spPr>
          <a:xfrm>
            <a:off x="715617" y="1961322"/>
            <a:ext cx="9647583" cy="35383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Efficient means productive or effective. </a:t>
            </a:r>
          </a:p>
          <a:p>
            <a:pPr algn="ctr"/>
            <a:endParaRPr lang="en-GB" sz="44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  <a:p>
            <a:pPr algn="ctr"/>
            <a:r>
              <a:rPr lang="en-GB" sz="4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Is Linear Searching an effective method of searching?</a:t>
            </a:r>
          </a:p>
        </p:txBody>
      </p:sp>
    </p:spTree>
    <p:extLst>
      <p:ext uri="{BB962C8B-B14F-4D97-AF65-F5344CB8AC3E}">
        <p14:creationId xmlns:p14="http://schemas.microsoft.com/office/powerpoint/2010/main" val="1002701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You 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Can you complete a linear search on the list below.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Target = Rio</a:t>
            </a:r>
          </a:p>
          <a:p>
            <a:endParaRPr lang="en-GB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8EA0E-ED50-4333-B818-630B891C4644}"/>
              </a:ext>
            </a:extLst>
          </p:cNvPr>
          <p:cNvSpPr txBox="1"/>
          <p:nvPr/>
        </p:nvSpPr>
        <p:spPr>
          <a:xfrm>
            <a:off x="160421" y="2951921"/>
            <a:ext cx="1187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Jakarta	London	Cairo		Minsk		Amsterdam	Bangkok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6F6AF3-F008-4EA0-A670-A469CA2F6B6F}"/>
              </a:ext>
            </a:extLst>
          </p:cNvPr>
          <p:cNvSpPr/>
          <p:nvPr/>
        </p:nvSpPr>
        <p:spPr>
          <a:xfrm>
            <a:off x="715617" y="1961322"/>
            <a:ext cx="9647583" cy="35383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IF linear searching is not efficient, why is it still used?</a:t>
            </a:r>
          </a:p>
        </p:txBody>
      </p:sp>
    </p:spTree>
    <p:extLst>
      <p:ext uri="{BB962C8B-B14F-4D97-AF65-F5344CB8AC3E}">
        <p14:creationId xmlns:p14="http://schemas.microsoft.com/office/powerpoint/2010/main" val="3559907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Linear searching is not really that efficient as it searches through the list of data one at a time to find the target. </a:t>
            </a:r>
          </a:p>
          <a:p>
            <a:endParaRPr lang="en-GB" sz="4000" dirty="0"/>
          </a:p>
          <a:p>
            <a:r>
              <a:rPr lang="en-GB" sz="4000" dirty="0"/>
              <a:t>It is still used as it is the most effective type of search on unsorted lists.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You Try</a:t>
            </a:r>
          </a:p>
        </p:txBody>
      </p:sp>
    </p:spTree>
    <p:extLst>
      <p:ext uri="{BB962C8B-B14F-4D97-AF65-F5344CB8AC3E}">
        <p14:creationId xmlns:p14="http://schemas.microsoft.com/office/powerpoint/2010/main" val="3369453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Understand what the two types of search are.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how to complete a linear search.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Compare the two types of searches.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Learn about searching algorithms.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668185"/>
          </a:xfrm>
        </p:spPr>
        <p:txBody>
          <a:bodyPr/>
          <a:lstStyle/>
          <a:p>
            <a:r>
              <a:rPr lang="en-GB" u="sng" dirty="0"/>
              <a:t>Learn about searching algorithms.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505CCE-4E52-48B7-9F60-C6E1975FFDDD}"/>
              </a:ext>
            </a:extLst>
          </p:cNvPr>
          <p:cNvSpPr/>
          <p:nvPr/>
        </p:nvSpPr>
        <p:spPr>
          <a:xfrm>
            <a:off x="1656522" y="2226365"/>
            <a:ext cx="3604591" cy="563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3BB8BF-7538-4A3F-844D-4A1ED21C3F49}"/>
              </a:ext>
            </a:extLst>
          </p:cNvPr>
          <p:cNvSpPr/>
          <p:nvPr/>
        </p:nvSpPr>
        <p:spPr>
          <a:xfrm>
            <a:off x="5261113" y="4068417"/>
            <a:ext cx="2584174" cy="5963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You 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Linear searching is not really that efficient as it searches through the list of data one at a time to find the target. </a:t>
            </a:r>
          </a:p>
          <a:p>
            <a:endParaRPr lang="en-GB" sz="4000" dirty="0"/>
          </a:p>
          <a:p>
            <a:r>
              <a:rPr lang="en-GB" sz="4000" dirty="0"/>
              <a:t>It is still used as it is the most effective type of search on unsorted lists. 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93371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do we know about binary?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What do you think binary search could be? Or could involve?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</p:spTree>
    <p:extLst>
      <p:ext uri="{BB962C8B-B14F-4D97-AF65-F5344CB8AC3E}">
        <p14:creationId xmlns:p14="http://schemas.microsoft.com/office/powerpoint/2010/main" val="3194552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Binary Search involves splitting the list in half, based on what the value is in the middle. </a:t>
            </a:r>
          </a:p>
          <a:p>
            <a:endParaRPr lang="en-GB" sz="4000" dirty="0"/>
          </a:p>
          <a:p>
            <a:r>
              <a:rPr lang="en-GB" sz="4000" dirty="0"/>
              <a:t>The computer will make a judge as to whether the target is in the first half of the list or the 2</a:t>
            </a:r>
            <a:r>
              <a:rPr lang="en-GB" sz="4000" baseline="30000" dirty="0"/>
              <a:t>nd</a:t>
            </a:r>
            <a:r>
              <a:rPr lang="en-GB" sz="4000" dirty="0"/>
              <a:t> half.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</p:spTree>
    <p:extLst>
      <p:ext uri="{BB962C8B-B14F-4D97-AF65-F5344CB8AC3E}">
        <p14:creationId xmlns:p14="http://schemas.microsoft.com/office/powerpoint/2010/main" val="4215782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0FB674-EAA5-482B-9802-12B8A99550DE}"/>
              </a:ext>
            </a:extLst>
          </p:cNvPr>
          <p:cNvSpPr/>
          <p:nvPr/>
        </p:nvSpPr>
        <p:spPr>
          <a:xfrm>
            <a:off x="139303" y="5910470"/>
            <a:ext cx="1596732" cy="68200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Binary Search involves splitting the list in half, based on what the value is in the middle. </a:t>
            </a:r>
          </a:p>
          <a:p>
            <a:endParaRPr lang="en-GB" sz="4000" dirty="0"/>
          </a:p>
          <a:p>
            <a:r>
              <a:rPr lang="en-GB" sz="4000" dirty="0"/>
              <a:t>The computer will make a judge as to whether the target is in the first half of the list or the 2</a:t>
            </a:r>
            <a:r>
              <a:rPr lang="en-GB" sz="4000" baseline="30000" dirty="0"/>
              <a:t>nd</a:t>
            </a:r>
            <a:r>
              <a:rPr lang="en-GB" sz="4000" dirty="0"/>
              <a:t> half. </a:t>
            </a:r>
          </a:p>
          <a:p>
            <a:endParaRPr lang="en-GB" sz="4000" dirty="0"/>
          </a:p>
          <a:p>
            <a:r>
              <a:rPr lang="en-GB" sz="4000" dirty="0"/>
              <a:t>ONLY works on a sorted list.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</p:spTree>
    <p:extLst>
      <p:ext uri="{BB962C8B-B14F-4D97-AF65-F5344CB8AC3E}">
        <p14:creationId xmlns:p14="http://schemas.microsoft.com/office/powerpoint/2010/main" val="172264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Sorted list. </a:t>
            </a:r>
          </a:p>
          <a:p>
            <a:endParaRPr lang="en-GB" sz="4000" dirty="0"/>
          </a:p>
          <a:p>
            <a:r>
              <a:rPr lang="en-GB" sz="4000" dirty="0"/>
              <a:t>Target is 5. 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C82589-25A2-4C16-B194-BA4259B0F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852981"/>
              </p:ext>
            </p:extLst>
          </p:nvPr>
        </p:nvGraphicFramePr>
        <p:xfrm>
          <a:off x="2021441" y="3538757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911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Sorted list. </a:t>
            </a:r>
          </a:p>
          <a:p>
            <a:endParaRPr lang="en-GB" sz="4000" dirty="0"/>
          </a:p>
          <a:p>
            <a:r>
              <a:rPr lang="en-GB" sz="4000" dirty="0"/>
              <a:t>Target is 5.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5 &lt; 7 so this means the number is in the first half of the list. </a:t>
            </a:r>
          </a:p>
          <a:p>
            <a:endParaRPr lang="en-GB" sz="4000" dirty="0"/>
          </a:p>
          <a:p>
            <a:r>
              <a:rPr lang="en-GB" sz="4000" dirty="0"/>
              <a:t>List is divided in half. 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C82589-25A2-4C16-B194-BA4259B0F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890717"/>
              </p:ext>
            </p:extLst>
          </p:nvPr>
        </p:nvGraphicFramePr>
        <p:xfrm>
          <a:off x="2021441" y="3538757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8870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Sorted list. </a:t>
            </a:r>
          </a:p>
          <a:p>
            <a:endParaRPr lang="en-GB" sz="4000" dirty="0"/>
          </a:p>
          <a:p>
            <a:r>
              <a:rPr lang="en-GB" sz="4000" dirty="0"/>
              <a:t>Target is 5.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Half again… 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C82589-25A2-4C16-B194-BA4259B0F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220534"/>
              </p:ext>
            </p:extLst>
          </p:nvPr>
        </p:nvGraphicFramePr>
        <p:xfrm>
          <a:off x="2021441" y="3538757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5759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Sorted list. </a:t>
            </a:r>
          </a:p>
          <a:p>
            <a:endParaRPr lang="en-GB" sz="4000" dirty="0"/>
          </a:p>
          <a:p>
            <a:r>
              <a:rPr lang="en-GB" sz="4000" dirty="0"/>
              <a:t>Target is 5.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And again… 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C82589-25A2-4C16-B194-BA4259B0F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614548"/>
              </p:ext>
            </p:extLst>
          </p:nvPr>
        </p:nvGraphicFramePr>
        <p:xfrm>
          <a:off x="2021441" y="3538757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655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Sorted list. </a:t>
            </a:r>
          </a:p>
          <a:p>
            <a:endParaRPr lang="en-GB" sz="4000" dirty="0"/>
          </a:p>
          <a:p>
            <a:r>
              <a:rPr lang="en-GB" sz="4000" dirty="0"/>
              <a:t>Target is 5.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Target is found. </a:t>
            </a:r>
          </a:p>
          <a:p>
            <a:endParaRPr lang="en-GB" sz="4000" dirty="0"/>
          </a:p>
          <a:p>
            <a:r>
              <a:rPr lang="en-GB" sz="4000" dirty="0"/>
              <a:t>What is the benefit of using this search over linear searching?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C82589-25A2-4C16-B194-BA4259B0FF2B}"/>
              </a:ext>
            </a:extLst>
          </p:cNvPr>
          <p:cNvGraphicFramePr>
            <a:graphicFrameLocks noGrp="1"/>
          </p:cNvGraphicFramePr>
          <p:nvPr/>
        </p:nvGraphicFramePr>
        <p:xfrm>
          <a:off x="2021441" y="3538757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2407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Sorted list. </a:t>
            </a:r>
          </a:p>
          <a:p>
            <a:endParaRPr lang="en-GB" sz="4000" dirty="0"/>
          </a:p>
          <a:p>
            <a:r>
              <a:rPr lang="en-GB" sz="4000" dirty="0"/>
              <a:t>Target is 5.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Only searches half the list. </a:t>
            </a:r>
          </a:p>
          <a:p>
            <a:endParaRPr lang="en-GB" sz="4000" dirty="0"/>
          </a:p>
          <a:p>
            <a:r>
              <a:rPr lang="en-GB" sz="4000" dirty="0"/>
              <a:t>Less time – especially on HUGE lists!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C82589-25A2-4C16-B194-BA4259B0FF2B}"/>
              </a:ext>
            </a:extLst>
          </p:cNvPr>
          <p:cNvGraphicFramePr>
            <a:graphicFrameLocks noGrp="1"/>
          </p:cNvGraphicFramePr>
          <p:nvPr/>
        </p:nvGraphicFramePr>
        <p:xfrm>
          <a:off x="2021441" y="3538757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6023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2 types:</a:t>
            </a:r>
          </a:p>
          <a:p>
            <a:pPr marL="1257300" lvl="1" indent="-571500"/>
            <a:r>
              <a:rPr lang="en-GB" sz="3600" dirty="0">
                <a:solidFill>
                  <a:srgbClr val="0070C0"/>
                </a:solidFill>
              </a:rPr>
              <a:t>Linear</a:t>
            </a:r>
          </a:p>
          <a:p>
            <a:pPr marL="1257300" lvl="1" indent="-571500"/>
            <a:r>
              <a:rPr lang="en-GB" sz="3600" dirty="0">
                <a:solidFill>
                  <a:srgbClr val="0070C0"/>
                </a:solidFill>
              </a:rPr>
              <a:t>Binary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  <a:p>
            <a:r>
              <a:rPr lang="en-GB" sz="4000" dirty="0"/>
              <a:t>Do you know how either of these might work?</a:t>
            </a:r>
          </a:p>
        </p:txBody>
      </p:sp>
    </p:spTree>
    <p:extLst>
      <p:ext uri="{BB962C8B-B14F-4D97-AF65-F5344CB8AC3E}">
        <p14:creationId xmlns:p14="http://schemas.microsoft.com/office/powerpoint/2010/main" val="190848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Linear search works by searching the whole list until the target is found.</a:t>
            </a:r>
          </a:p>
          <a:p>
            <a:endParaRPr lang="en-GB" sz="4000" dirty="0"/>
          </a:p>
          <a:p>
            <a:r>
              <a:rPr lang="en-GB" sz="4000" dirty="0"/>
              <a:t> </a:t>
            </a:r>
          </a:p>
          <a:p>
            <a:r>
              <a:rPr lang="en-GB" sz="4000" dirty="0"/>
              <a:t>If the target is not found by the end of the list it stops. </a:t>
            </a:r>
          </a:p>
          <a:p>
            <a:endParaRPr lang="en-GB" sz="4000" dirty="0"/>
          </a:p>
          <a:p>
            <a:r>
              <a:rPr lang="en-GB" sz="4000" dirty="0"/>
              <a:t>Target = 5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F8AF42-79A5-4461-AEB2-151AF5CC2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873431"/>
              </p:ext>
            </p:extLst>
          </p:nvPr>
        </p:nvGraphicFramePr>
        <p:xfrm>
          <a:off x="3371268" y="5595237"/>
          <a:ext cx="812800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33176299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1588139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4227909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5536894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58288346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84586353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038667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684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109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Binary search divides the list into 2. </a:t>
            </a:r>
          </a:p>
          <a:p>
            <a:endParaRPr lang="en-GB" sz="4000" dirty="0"/>
          </a:p>
          <a:p>
            <a:r>
              <a:rPr lang="en-GB" sz="4000" dirty="0"/>
              <a:t>It then divides it again, and again, and again until it finds the target. </a:t>
            </a:r>
          </a:p>
          <a:p>
            <a:endParaRPr lang="en-GB" sz="4000" dirty="0"/>
          </a:p>
          <a:p>
            <a:r>
              <a:rPr lang="en-GB" sz="4000" dirty="0"/>
              <a:t>It only looks at the part of the list that the target can be in. </a:t>
            </a:r>
          </a:p>
          <a:p>
            <a:endParaRPr lang="en-GB" sz="4000" dirty="0"/>
          </a:p>
          <a:p>
            <a:r>
              <a:rPr lang="en-GB" sz="4000" dirty="0"/>
              <a:t>The list must be sorted!</a:t>
            </a:r>
          </a:p>
        </p:txBody>
      </p:sp>
    </p:spTree>
    <p:extLst>
      <p:ext uri="{BB962C8B-B14F-4D97-AF65-F5344CB8AC3E}">
        <p14:creationId xmlns:p14="http://schemas.microsoft.com/office/powerpoint/2010/main" val="539332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Can binary search work on the list below?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Why or why not?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F8AF42-79A5-4461-AEB2-151AF5CC2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587668"/>
              </p:ext>
            </p:extLst>
          </p:nvPr>
        </p:nvGraphicFramePr>
        <p:xfrm>
          <a:off x="2021440" y="3967414"/>
          <a:ext cx="812800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33176299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1588139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4227909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5536894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58288346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84586353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038667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684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6800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No. </a:t>
            </a:r>
          </a:p>
          <a:p>
            <a:endParaRPr lang="en-GB" sz="4000" dirty="0"/>
          </a:p>
          <a:p>
            <a:r>
              <a:rPr lang="en-GB" sz="4000" dirty="0"/>
              <a:t>Not a sorted list – i.e. not in order.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F8AF42-79A5-4461-AEB2-151AF5CC2B17}"/>
              </a:ext>
            </a:extLst>
          </p:cNvPr>
          <p:cNvGraphicFramePr>
            <a:graphicFrameLocks noGrp="1"/>
          </p:cNvGraphicFramePr>
          <p:nvPr/>
        </p:nvGraphicFramePr>
        <p:xfrm>
          <a:off x="2021440" y="3967414"/>
          <a:ext cx="812800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33176299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1588139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4227909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5536894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58288346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84586353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038667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684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4554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Sorted or unsorted?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951816"/>
              </p:ext>
            </p:extLst>
          </p:nvPr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408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3901</TotalTime>
  <Words>1269</Words>
  <Application>Microsoft Office PowerPoint</Application>
  <PresentationFormat>Widescreen</PresentationFormat>
  <Paragraphs>426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249</cp:revision>
  <dcterms:created xsi:type="dcterms:W3CDTF">2018-07-29T15:48:28Z</dcterms:created>
  <dcterms:modified xsi:type="dcterms:W3CDTF">2024-10-10T06:18:17Z</dcterms:modified>
</cp:coreProperties>
</file>