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905" r:id="rId2"/>
    <p:sldId id="365" r:id="rId3"/>
    <p:sldId id="257" r:id="rId4"/>
    <p:sldId id="727" r:id="rId5"/>
    <p:sldId id="745" r:id="rId6"/>
    <p:sldId id="744" r:id="rId7"/>
    <p:sldId id="783" r:id="rId8"/>
    <p:sldId id="798" r:id="rId9"/>
    <p:sldId id="805" r:id="rId10"/>
    <p:sldId id="823" r:id="rId11"/>
    <p:sldId id="828" r:id="rId12"/>
    <p:sldId id="831" r:id="rId13"/>
    <p:sldId id="840" r:id="rId14"/>
    <p:sldId id="845" r:id="rId15"/>
    <p:sldId id="849" r:id="rId16"/>
    <p:sldId id="850" r:id="rId17"/>
    <p:sldId id="851" r:id="rId18"/>
    <p:sldId id="852" r:id="rId19"/>
    <p:sldId id="853" r:id="rId20"/>
    <p:sldId id="854" r:id="rId21"/>
    <p:sldId id="855" r:id="rId22"/>
    <p:sldId id="856" r:id="rId23"/>
    <p:sldId id="857" r:id="rId24"/>
    <p:sldId id="858" r:id="rId25"/>
    <p:sldId id="860" r:id="rId26"/>
    <p:sldId id="861" r:id="rId27"/>
    <p:sldId id="871" r:id="rId28"/>
    <p:sldId id="862" r:id="rId29"/>
    <p:sldId id="863" r:id="rId30"/>
    <p:sldId id="864" r:id="rId31"/>
    <p:sldId id="865" r:id="rId32"/>
    <p:sldId id="866" r:id="rId33"/>
    <p:sldId id="867" r:id="rId34"/>
    <p:sldId id="868" r:id="rId35"/>
    <p:sldId id="869" r:id="rId36"/>
    <p:sldId id="870" r:id="rId37"/>
    <p:sldId id="872" r:id="rId38"/>
    <p:sldId id="883" r:id="rId39"/>
    <p:sldId id="884" r:id="rId40"/>
    <p:sldId id="873" r:id="rId41"/>
    <p:sldId id="874" r:id="rId42"/>
    <p:sldId id="875" r:id="rId43"/>
    <p:sldId id="876" r:id="rId44"/>
    <p:sldId id="877" r:id="rId45"/>
    <p:sldId id="878" r:id="rId46"/>
    <p:sldId id="879" r:id="rId47"/>
    <p:sldId id="880" r:id="rId48"/>
    <p:sldId id="881" r:id="rId49"/>
    <p:sldId id="882" r:id="rId50"/>
    <p:sldId id="885" r:id="rId51"/>
    <p:sldId id="886" r:id="rId52"/>
    <p:sldId id="887" r:id="rId53"/>
    <p:sldId id="888" r:id="rId54"/>
    <p:sldId id="889" r:id="rId55"/>
    <p:sldId id="893" r:id="rId56"/>
    <p:sldId id="897" r:id="rId57"/>
    <p:sldId id="894" r:id="rId58"/>
    <p:sldId id="898" r:id="rId59"/>
    <p:sldId id="895" r:id="rId60"/>
    <p:sldId id="896" r:id="rId61"/>
    <p:sldId id="899" r:id="rId62"/>
    <p:sldId id="890" r:id="rId63"/>
    <p:sldId id="900" r:id="rId64"/>
    <p:sldId id="901" r:id="rId65"/>
    <p:sldId id="891" r:id="rId66"/>
    <p:sldId id="903" r:id="rId67"/>
    <p:sldId id="904" r:id="rId68"/>
    <p:sldId id="892" r:id="rId69"/>
    <p:sldId id="902" r:id="rId70"/>
    <p:sldId id="733" r:id="rId71"/>
    <p:sldId id="734" r:id="rId72"/>
    <p:sldId id="735" r:id="rId73"/>
    <p:sldId id="736" r:id="rId74"/>
    <p:sldId id="737" r:id="rId75"/>
    <p:sldId id="738" r:id="rId76"/>
    <p:sldId id="739" r:id="rId77"/>
    <p:sldId id="740" r:id="rId78"/>
    <p:sldId id="741" r:id="rId79"/>
    <p:sldId id="742" r:id="rId80"/>
    <p:sldId id="769" r:id="rId81"/>
    <p:sldId id="774" r:id="rId82"/>
    <p:sldId id="773" r:id="rId83"/>
    <p:sldId id="772" r:id="rId84"/>
    <p:sldId id="771" r:id="rId85"/>
    <p:sldId id="770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79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9FBF91-A115-1C90-1D89-CAA86B8767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C5FCCF-7E4A-01D6-7C6E-7F00802986AD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FB879D-E716-C4C5-C751-F520AA4E630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9E80F162-EDAF-C0DA-38A7-E3122629511B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961165-4473-B43C-700B-2C7B61E87840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63C5540-6BF2-5675-AEE6-F800E858AE50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23280-8600-71FB-B393-9AD2AE9E5505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/>
              <a:t>Network Security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172478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Humans can be lazy, and don’t always follow the rules strictly. 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Leave computers logged 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Writing down passwords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Sharing passwords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Not updating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Opening unchecked/unsafe email attachments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F3CD2-D625-493B-912E-6EED3AD8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2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Data interception/theft is when data is intercepted from the network. </a:t>
            </a:r>
          </a:p>
          <a:p>
            <a:endParaRPr lang="en-GB" sz="3600" dirty="0"/>
          </a:p>
          <a:p>
            <a:r>
              <a:rPr lang="en-GB" sz="3600" dirty="0"/>
              <a:t>It can occur directly from the network or during transmission. </a:t>
            </a:r>
            <a:endParaRPr lang="en-GB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541ED-CFA3-43CD-973E-73328AD8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11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SQL injection is when a hacker will use code to download all of the data behind a login screen.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It only works on web pages that have data bases attached to them.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D25C8-CA8D-4296-A4A9-E1956CC4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0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5CDD3-E4D3-4AA3-B292-73196D4B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430"/>
            <a:ext cx="12192000" cy="51791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922508-C38D-48AC-9B65-423BFCEC0EBD}"/>
              </a:ext>
            </a:extLst>
          </p:cNvPr>
          <p:cNvSpPr/>
          <p:nvPr/>
        </p:nvSpPr>
        <p:spPr>
          <a:xfrm>
            <a:off x="0" y="839430"/>
            <a:ext cx="12183979" cy="517914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BF48FA-D62E-4907-A98F-8E6CCF1AD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16" y="969177"/>
            <a:ext cx="9130145" cy="569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31BC7-3591-4C3C-85BD-6E18E97FA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1" t="17766" r="37045" b="5460"/>
          <a:stretch/>
        </p:blipFill>
        <p:spPr>
          <a:xfrm>
            <a:off x="3717882" y="839430"/>
            <a:ext cx="4756236" cy="5883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94E24-197A-4930-B074-96D71885ABC2}"/>
              </a:ext>
            </a:extLst>
          </p:cNvPr>
          <p:cNvSpPr txBox="1"/>
          <p:nvPr/>
        </p:nvSpPr>
        <p:spPr>
          <a:xfrm>
            <a:off x="4197927" y="2867891"/>
            <a:ext cx="36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MrJoynson@TOAN.com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53D45-FA3C-4610-AF28-55E2E33D1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927" y="1631383"/>
            <a:ext cx="3429137" cy="39968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04D83D-859E-421E-A454-4743BD903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0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what SQL injection is.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Explain how SQL injection is used to gain information.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2AD62-A772-4A6C-A0CC-0B454659DD59}"/>
              </a:ext>
            </a:extLst>
          </p:cNvPr>
          <p:cNvSpPr/>
          <p:nvPr/>
        </p:nvSpPr>
        <p:spPr>
          <a:xfrm>
            <a:off x="139303" y="1593274"/>
            <a:ext cx="11637061" cy="11637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SQL injection is using basic code to gain access to information from the database.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6DD22-05EA-43CA-9720-4919F021342C}"/>
              </a:ext>
            </a:extLst>
          </p:cNvPr>
          <p:cNvSpPr/>
          <p:nvPr/>
        </p:nvSpPr>
        <p:spPr>
          <a:xfrm>
            <a:off x="139302" y="3920837"/>
            <a:ext cx="11637061" cy="277768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SQL injection is used to gain information from websites by inserting basic language into the login page of a website. If the website is not protected, the code will allow hackers to gain all of the data from the database attached to the login page.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5C244-E5A9-48B6-AA01-8984136E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59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data interception?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State two reasons why humans may be the weak point in a network.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AD5226-709A-425D-9EFD-4196A46A5AE6}"/>
              </a:ext>
            </a:extLst>
          </p:cNvPr>
          <p:cNvSpPr/>
          <p:nvPr/>
        </p:nvSpPr>
        <p:spPr>
          <a:xfrm>
            <a:off x="139303" y="1593274"/>
            <a:ext cx="11637061" cy="11637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Data interception is when a hacker intercepts or steals data from a network.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67976-0816-464C-8302-1D5A9A1607BD}"/>
              </a:ext>
            </a:extLst>
          </p:cNvPr>
          <p:cNvSpPr/>
          <p:nvPr/>
        </p:nvSpPr>
        <p:spPr>
          <a:xfrm>
            <a:off x="139302" y="3920837"/>
            <a:ext cx="11637061" cy="21474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Humans might be the weak link in a network as they can share passwords with other people and they don’t always update software when they should.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A5F05-C5DC-4892-A0F7-6EA75F9D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9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Clearly, there are huge amounts of risks that are a threat to networks. So it is incredibly important for us to take preventative measures. </a:t>
            </a:r>
          </a:p>
          <a:p>
            <a:endParaRPr lang="en-GB" sz="3600" dirty="0"/>
          </a:p>
          <a:p>
            <a:r>
              <a:rPr lang="en-GB" sz="3600" dirty="0"/>
              <a:t>Has anyone heard of any prevention measures we can take?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81118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Prevention measures: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Anti-virus/malware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Firewalls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Penetration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User Access Levels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Strong passwords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Encryption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Network forensics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Network policies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93039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does anti-virus/malware software do?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is it important to use anti-virus software.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14180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Anti-virus/malware software scans your computer.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It then removes any malware types that it recognises.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Scans can be set to happen regularly.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0884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State what SQL injection is.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List down the different ways people can be the weak point of a network.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the role of a firewall?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Is a firewall the same as anti-malware software?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8533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Firewalls are a piece of software that block some packets of data from being received from the network or the internet.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853873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Firewalls are a piece of software that </a:t>
            </a:r>
            <a:r>
              <a:rPr lang="en-GB" sz="3600" dirty="0">
                <a:solidFill>
                  <a:schemeClr val="tx1"/>
                </a:solidFill>
              </a:rPr>
              <a:t>block</a:t>
            </a:r>
            <a:r>
              <a:rPr lang="en-GB" sz="3600" dirty="0"/>
              <a:t> some </a:t>
            </a:r>
            <a:r>
              <a:rPr lang="en-GB" sz="3600" dirty="0">
                <a:solidFill>
                  <a:schemeClr val="tx1"/>
                </a:solidFill>
              </a:rPr>
              <a:t>packets</a:t>
            </a:r>
            <a:r>
              <a:rPr lang="en-GB" sz="3600" dirty="0"/>
              <a:t> of data from being received from the network or the internet.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9322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Firewalls are a piece of software that </a:t>
            </a:r>
            <a:r>
              <a:rPr lang="en-GB" sz="3600" dirty="0">
                <a:solidFill>
                  <a:schemeClr val="tx1"/>
                </a:solidFill>
              </a:rPr>
              <a:t>block</a:t>
            </a:r>
            <a:r>
              <a:rPr lang="en-GB" sz="3600" dirty="0"/>
              <a:t> some </a:t>
            </a:r>
            <a:r>
              <a:rPr lang="en-GB" sz="3600" dirty="0">
                <a:solidFill>
                  <a:schemeClr val="tx1"/>
                </a:solidFill>
              </a:rPr>
              <a:t>packets</a:t>
            </a:r>
            <a:r>
              <a:rPr lang="en-GB" sz="3600" dirty="0"/>
              <a:t> of data from being received from the network or the internet.</a:t>
            </a:r>
          </a:p>
          <a:p>
            <a:endParaRPr lang="en-GB" sz="3600" dirty="0"/>
          </a:p>
          <a:p>
            <a:r>
              <a:rPr lang="en-GB" sz="3600" dirty="0"/>
              <a:t>They are the main defence against </a:t>
            </a:r>
            <a:r>
              <a:rPr lang="en-GB" sz="3600" dirty="0">
                <a:solidFill>
                  <a:schemeClr val="tx1"/>
                </a:solidFill>
              </a:rPr>
              <a:t>DoS </a:t>
            </a:r>
            <a:r>
              <a:rPr lang="en-GB" sz="3600" dirty="0"/>
              <a:t>attacks.</a:t>
            </a:r>
          </a:p>
          <a:p>
            <a:endParaRPr lang="en-GB" sz="3600" dirty="0"/>
          </a:p>
          <a:p>
            <a:r>
              <a:rPr lang="en-GB" sz="3600" dirty="0"/>
              <a:t>Packet-filter firewalls inspect each packet of data, and stop packets that do not meet the criteria set by the firewall.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28427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Firewalls are a piece of software that </a:t>
            </a:r>
            <a:r>
              <a:rPr lang="en-GB" sz="3600" dirty="0">
                <a:solidFill>
                  <a:schemeClr val="tx1"/>
                </a:solidFill>
              </a:rPr>
              <a:t>block</a:t>
            </a:r>
            <a:r>
              <a:rPr lang="en-GB" sz="3600" dirty="0"/>
              <a:t> some </a:t>
            </a:r>
            <a:r>
              <a:rPr lang="en-GB" sz="3600" dirty="0">
                <a:solidFill>
                  <a:schemeClr val="tx1"/>
                </a:solidFill>
              </a:rPr>
              <a:t>packets</a:t>
            </a:r>
            <a:r>
              <a:rPr lang="en-GB" sz="3600" dirty="0"/>
              <a:t> of data from being received from the network or the internet.</a:t>
            </a:r>
          </a:p>
          <a:p>
            <a:endParaRPr lang="en-GB" sz="3600" dirty="0"/>
          </a:p>
          <a:p>
            <a:r>
              <a:rPr lang="en-GB" sz="3600" dirty="0"/>
              <a:t>They are the main defence against </a:t>
            </a:r>
            <a:r>
              <a:rPr lang="en-GB" sz="3600" dirty="0">
                <a:solidFill>
                  <a:schemeClr val="tx1"/>
                </a:solidFill>
              </a:rPr>
              <a:t>DoS </a:t>
            </a:r>
            <a:r>
              <a:rPr lang="en-GB" sz="3600" dirty="0"/>
              <a:t>attacks.</a:t>
            </a:r>
          </a:p>
          <a:p>
            <a:endParaRPr lang="en-GB" sz="3600" dirty="0"/>
          </a:p>
          <a:p>
            <a:r>
              <a:rPr lang="en-GB" sz="3600" dirty="0"/>
              <a:t>Packet-filter firewalls </a:t>
            </a:r>
            <a:r>
              <a:rPr lang="en-GB" sz="3600" dirty="0">
                <a:solidFill>
                  <a:schemeClr val="tx1"/>
                </a:solidFill>
              </a:rPr>
              <a:t>inspect each packet</a:t>
            </a:r>
            <a:r>
              <a:rPr lang="en-GB" sz="3600" dirty="0"/>
              <a:t> of data, and stop packets that do not meet the </a:t>
            </a:r>
            <a:r>
              <a:rPr lang="en-GB" sz="3600" dirty="0">
                <a:solidFill>
                  <a:schemeClr val="tx1"/>
                </a:solidFill>
              </a:rPr>
              <a:t>criteria</a:t>
            </a:r>
            <a:r>
              <a:rPr lang="en-GB" sz="3600" dirty="0"/>
              <a:t> set by the firewall.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29954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78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19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693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45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7572189" y="3188606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some of the different prevention measures.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Discuss what some of the prevention measures stop.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different prevention measures work.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1.4 Learn how to prevent different attacks on a network.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1.4 Learn how to prevent different attacks on a network.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8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7482647" y="3130152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7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20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7564868" y="3219464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7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046130" y="4568835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9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7563714" y="3146105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046130" y="4568835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5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5520188" y="4559203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046130" y="4568835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40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81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3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There are different threats to a network including: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Malware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Phishing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Brute force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DoS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People – weak point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Data interception and theft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SQL injection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Poor network policy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8D946-2A68-4361-9A4C-48791377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2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7522353" y="3153289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95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7566712" y="3169923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6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0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7594450" y="3219464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55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7594450" y="3219464"/>
            <a:ext cx="409054" cy="563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29BFB-E663-44E2-BE46-EE9DD09C3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071" y="1916902"/>
            <a:ext cx="1167900" cy="9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7594450" y="3219464"/>
            <a:ext cx="409054" cy="563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29BFB-E663-44E2-BE46-EE9DD09C3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071" y="1916902"/>
            <a:ext cx="1167900" cy="968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7E2B4-47AB-469D-A8C0-17FE97C13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1015" y="1105607"/>
            <a:ext cx="76485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6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5039495" y="4808748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3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7614415" y="2994697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5039495" y="4808748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36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5564100" y="4814023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5039495" y="4808748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6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Malware is </a:t>
            </a:r>
            <a:r>
              <a:rPr lang="en-GB" sz="4000" dirty="0">
                <a:solidFill>
                  <a:schemeClr val="tx1"/>
                </a:solidFill>
              </a:rPr>
              <a:t>mal</a:t>
            </a:r>
            <a:r>
              <a:rPr lang="en-GB" sz="4000" dirty="0"/>
              <a:t>icious soft</a:t>
            </a:r>
            <a:r>
              <a:rPr lang="en-GB" sz="4000" dirty="0">
                <a:solidFill>
                  <a:schemeClr val="tx1"/>
                </a:solidFill>
              </a:rPr>
              <a:t>ware</a:t>
            </a:r>
            <a:r>
              <a:rPr lang="en-GB" sz="4000" dirty="0"/>
              <a:t>.</a:t>
            </a:r>
          </a:p>
          <a:p>
            <a:endParaRPr lang="en-GB" sz="4000" dirty="0"/>
          </a:p>
          <a:p>
            <a:r>
              <a:rPr lang="en-GB" sz="4000" dirty="0"/>
              <a:t>There are different types of malware that can have devastating effects on your computer.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57E6C-BC8C-4D77-9F35-B81A81D2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34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is where the company pays another person to purposely try to break into the network.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If they are successful they report back on how they did it.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94694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is where the company pays another person to purposely try to break into the network.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If they are successful they report back on how they did it.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A2A726-374F-4FFE-A2B5-951001C5B1CF}"/>
              </a:ext>
            </a:extLst>
          </p:cNvPr>
          <p:cNvSpPr/>
          <p:nvPr/>
        </p:nvSpPr>
        <p:spPr>
          <a:xfrm>
            <a:off x="2438400" y="2770909"/>
            <a:ext cx="6442364" cy="108065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Penetration Testing</a:t>
            </a:r>
          </a:p>
        </p:txBody>
      </p:sp>
    </p:spTree>
    <p:extLst>
      <p:ext uri="{BB962C8B-B14F-4D97-AF65-F5344CB8AC3E}">
        <p14:creationId xmlns:p14="http://schemas.microsoft.com/office/powerpoint/2010/main" val="867371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is where the company pays another person to </a:t>
            </a:r>
            <a:r>
              <a:rPr lang="en-GB" sz="3600" dirty="0">
                <a:solidFill>
                  <a:schemeClr val="tx1"/>
                </a:solidFill>
              </a:rPr>
              <a:t>purposely</a:t>
            </a:r>
            <a:r>
              <a:rPr lang="en-GB" sz="3600" dirty="0"/>
              <a:t> try to break into the network.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If they are successful they </a:t>
            </a:r>
            <a:r>
              <a:rPr lang="en-GB" sz="3600" dirty="0">
                <a:solidFill>
                  <a:schemeClr val="tx1"/>
                </a:solidFill>
              </a:rPr>
              <a:t>report back </a:t>
            </a:r>
            <a:r>
              <a:rPr lang="en-GB" sz="3600" dirty="0"/>
              <a:t>on how they did it.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A2A726-374F-4FFE-A2B5-951001C5B1CF}"/>
              </a:ext>
            </a:extLst>
          </p:cNvPr>
          <p:cNvSpPr/>
          <p:nvPr/>
        </p:nvSpPr>
        <p:spPr>
          <a:xfrm>
            <a:off x="2438400" y="2770909"/>
            <a:ext cx="6442364" cy="108065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Penetration Testing</a:t>
            </a:r>
          </a:p>
        </p:txBody>
      </p:sp>
    </p:spTree>
    <p:extLst>
      <p:ext uri="{BB962C8B-B14F-4D97-AF65-F5344CB8AC3E}">
        <p14:creationId xmlns:p14="http://schemas.microsoft.com/office/powerpoint/2010/main" val="2711559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allows the company to fix any bugs or loopholes in their system, safely.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They will pay the company depending on how many security flaws they have found.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18232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User Access Levels – refers to stopping the content users can view based on their role within the business.</a:t>
            </a:r>
          </a:p>
          <a:p>
            <a:endParaRPr lang="en-GB" sz="3600" dirty="0"/>
          </a:p>
          <a:p>
            <a:r>
              <a:rPr lang="en-GB" sz="3600" dirty="0"/>
              <a:t>The network manager will have full access.</a:t>
            </a:r>
          </a:p>
          <a:p>
            <a:endParaRPr lang="en-GB" sz="3600" dirty="0"/>
          </a:p>
          <a:p>
            <a:r>
              <a:rPr lang="en-GB" sz="3600" dirty="0"/>
              <a:t>An admin assistant will only have limited access to what they need to view.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40192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</p:spTree>
    <p:extLst>
      <p:ext uri="{BB962C8B-B14F-4D97-AF65-F5344CB8AC3E}">
        <p14:creationId xmlns:p14="http://schemas.microsoft.com/office/powerpoint/2010/main" val="1672225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</p:spTree>
    <p:extLst>
      <p:ext uri="{BB962C8B-B14F-4D97-AF65-F5344CB8AC3E}">
        <p14:creationId xmlns:p14="http://schemas.microsoft.com/office/powerpoint/2010/main" val="18070468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64AB94-7082-4A48-B26A-B6F5398BFF1D}"/>
              </a:ext>
            </a:extLst>
          </p:cNvPr>
          <p:cNvSpPr/>
          <p:nvPr/>
        </p:nvSpPr>
        <p:spPr>
          <a:xfrm>
            <a:off x="139303" y="1510145"/>
            <a:ext cx="4889897" cy="52130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E052C9-A8F8-4742-9CAE-FE3D7B920A04}"/>
              </a:ext>
            </a:extLst>
          </p:cNvPr>
          <p:cNvCxnSpPr>
            <a:cxnSpLocks/>
          </p:cNvCxnSpPr>
          <p:nvPr/>
        </p:nvCxnSpPr>
        <p:spPr>
          <a:xfrm flipH="1">
            <a:off x="5029200" y="2909455"/>
            <a:ext cx="1898073" cy="5507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358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</p:spTree>
    <p:extLst>
      <p:ext uri="{BB962C8B-B14F-4D97-AF65-F5344CB8AC3E}">
        <p14:creationId xmlns:p14="http://schemas.microsoft.com/office/powerpoint/2010/main" val="3036988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64AB94-7082-4A48-B26A-B6F5398BFF1D}"/>
              </a:ext>
            </a:extLst>
          </p:cNvPr>
          <p:cNvSpPr/>
          <p:nvPr/>
        </p:nvSpPr>
        <p:spPr>
          <a:xfrm>
            <a:off x="336163" y="1898071"/>
            <a:ext cx="148974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E052C9-A8F8-4742-9CAE-FE3D7B920A04}"/>
              </a:ext>
            </a:extLst>
          </p:cNvPr>
          <p:cNvCxnSpPr>
            <a:cxnSpLocks/>
          </p:cNvCxnSpPr>
          <p:nvPr/>
        </p:nvCxnSpPr>
        <p:spPr>
          <a:xfrm flipH="1">
            <a:off x="4641273" y="4125967"/>
            <a:ext cx="1841586" cy="17152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16E5065-BCCF-4C38-82E9-DF30E2F4BF2C}"/>
              </a:ext>
            </a:extLst>
          </p:cNvPr>
          <p:cNvSpPr/>
          <p:nvPr/>
        </p:nvSpPr>
        <p:spPr>
          <a:xfrm>
            <a:off x="384274" y="4255127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B4D51E-77D8-4FC7-B66B-C2EC7CFA5FD9}"/>
              </a:ext>
            </a:extLst>
          </p:cNvPr>
          <p:cNvSpPr/>
          <p:nvPr/>
        </p:nvSpPr>
        <p:spPr>
          <a:xfrm>
            <a:off x="2370953" y="4262874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12BC8A-3B99-42D3-A1A1-38816FF6D1DF}"/>
              </a:ext>
            </a:extLst>
          </p:cNvPr>
          <p:cNvSpPr/>
          <p:nvPr/>
        </p:nvSpPr>
        <p:spPr>
          <a:xfrm>
            <a:off x="360217" y="5625194"/>
            <a:ext cx="4349569" cy="7063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77F07-8FD9-4266-BC0E-C394248E95A9}"/>
              </a:ext>
            </a:extLst>
          </p:cNvPr>
          <p:cNvCxnSpPr>
            <a:cxnSpLocks/>
          </p:cNvCxnSpPr>
          <p:nvPr/>
        </p:nvCxnSpPr>
        <p:spPr>
          <a:xfrm flipH="1">
            <a:off x="4541193" y="4096244"/>
            <a:ext cx="1898613" cy="6831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788C08-25EE-40C9-80CC-07F45B346B44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2273898" y="4110474"/>
            <a:ext cx="4179634" cy="3376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722770-701A-462F-8388-DCEF5326BCF7}"/>
              </a:ext>
            </a:extLst>
          </p:cNvPr>
          <p:cNvCxnSpPr>
            <a:cxnSpLocks/>
          </p:cNvCxnSpPr>
          <p:nvPr/>
        </p:nvCxnSpPr>
        <p:spPr>
          <a:xfrm flipH="1" flipV="1">
            <a:off x="1676400" y="2854825"/>
            <a:ext cx="4763406" cy="12011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97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 Horses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A7340-8213-4514-BD2F-2EB7923C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351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</p:spTree>
    <p:extLst>
      <p:ext uri="{BB962C8B-B14F-4D97-AF65-F5344CB8AC3E}">
        <p14:creationId xmlns:p14="http://schemas.microsoft.com/office/powerpoint/2010/main" val="3458230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E052C9-A8F8-4742-9CAE-FE3D7B920A04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4523888" y="4974032"/>
            <a:ext cx="1958972" cy="6066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16E5065-BCCF-4C38-82E9-DF30E2F4BF2C}"/>
              </a:ext>
            </a:extLst>
          </p:cNvPr>
          <p:cNvSpPr/>
          <p:nvPr/>
        </p:nvSpPr>
        <p:spPr>
          <a:xfrm>
            <a:off x="384274" y="4255127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B4D51E-77D8-4FC7-B66B-C2EC7CFA5FD9}"/>
              </a:ext>
            </a:extLst>
          </p:cNvPr>
          <p:cNvSpPr/>
          <p:nvPr/>
        </p:nvSpPr>
        <p:spPr>
          <a:xfrm>
            <a:off x="2370953" y="4262874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03178F-96A2-4EBD-A6D3-E063B0ADE43D}"/>
              </a:ext>
            </a:extLst>
          </p:cNvPr>
          <p:cNvCxnSpPr>
            <a:cxnSpLocks/>
          </p:cNvCxnSpPr>
          <p:nvPr/>
        </p:nvCxnSpPr>
        <p:spPr>
          <a:xfrm flipH="1" flipV="1">
            <a:off x="2092592" y="5331071"/>
            <a:ext cx="4361933" cy="2362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0724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keep a network safe people must ensure they protect themselves with a strong password. </a:t>
            </a:r>
          </a:p>
          <a:p>
            <a:endParaRPr lang="en-GB" sz="3600" dirty="0"/>
          </a:p>
          <a:p>
            <a:r>
              <a:rPr lang="en-GB" sz="3600" dirty="0"/>
              <a:t>As we have already seen humans can be the weak part of the network.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38347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does a weak password leave us exposed?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are the characteristics of a strong password?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176402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8 characters or more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Mix of upper and lower case letters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Mix of numbers, letters and special characters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 something that is easy to guess (i.e. pets name)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Changed often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Different passwords for different accounts.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55537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Think back to 1.4 – what is encryption?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does encryption do?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Does it </a:t>
            </a:r>
            <a:r>
              <a:rPr lang="en-GB" sz="3600" dirty="0">
                <a:solidFill>
                  <a:schemeClr val="tx1"/>
                </a:solidFill>
              </a:rPr>
              <a:t>stop</a:t>
            </a:r>
            <a:r>
              <a:rPr lang="en-GB" sz="3600" dirty="0"/>
              <a:t> hackers?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93569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Scrambles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Makes it unreadable.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If data is hacked/intercepted the hacker cannot read the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Protects sensitive information.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151159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Scrambles</a:t>
            </a:r>
            <a:r>
              <a:rPr lang="en-GB" sz="3600" dirty="0"/>
              <a:t>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Makes it </a:t>
            </a:r>
            <a:r>
              <a:rPr lang="en-GB" sz="3600" dirty="0">
                <a:solidFill>
                  <a:schemeClr val="tx1"/>
                </a:solidFill>
              </a:rPr>
              <a:t>unreadable</a:t>
            </a:r>
            <a:r>
              <a:rPr lang="en-GB" sz="36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If data is hacked/intercepted the hacker cannot read the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Protects sensitive information.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10835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Network Forensics is the monitoring of the network to allow managers to see if misuse is happening. </a:t>
            </a:r>
          </a:p>
          <a:p>
            <a:endParaRPr lang="en-GB" sz="3600" dirty="0"/>
          </a:p>
          <a:p>
            <a:r>
              <a:rPr lang="en-GB" sz="3600" dirty="0"/>
              <a:t>This can be done using a spyware – this is legal as consent is usually gained. </a:t>
            </a:r>
          </a:p>
          <a:p>
            <a:endParaRPr lang="en-GB" sz="3600" dirty="0"/>
          </a:p>
          <a:p>
            <a:r>
              <a:rPr lang="en-GB" sz="3600" dirty="0"/>
              <a:t>This can help managers identify who might have been responsible for a network breach.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025287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Network Forensics is the </a:t>
            </a:r>
            <a:r>
              <a:rPr lang="en-GB" sz="3600" dirty="0">
                <a:solidFill>
                  <a:schemeClr val="tx1"/>
                </a:solidFill>
              </a:rPr>
              <a:t>monitoring of the network</a:t>
            </a:r>
            <a:r>
              <a:rPr lang="en-GB" sz="3600" dirty="0"/>
              <a:t> to allow managers to see if </a:t>
            </a:r>
            <a:r>
              <a:rPr lang="en-GB" sz="3600" dirty="0">
                <a:solidFill>
                  <a:schemeClr val="tx1"/>
                </a:solidFill>
              </a:rPr>
              <a:t>misuse</a:t>
            </a:r>
            <a:r>
              <a:rPr lang="en-GB" sz="3600" dirty="0"/>
              <a:t> is happening. </a:t>
            </a:r>
          </a:p>
          <a:p>
            <a:endParaRPr lang="en-GB" sz="3600" dirty="0"/>
          </a:p>
          <a:p>
            <a:r>
              <a:rPr lang="en-GB" sz="3600" dirty="0"/>
              <a:t>This can be done using a </a:t>
            </a:r>
            <a:r>
              <a:rPr lang="en-GB" sz="3600" dirty="0">
                <a:solidFill>
                  <a:schemeClr val="tx1"/>
                </a:solidFill>
              </a:rPr>
              <a:t>spyware</a:t>
            </a:r>
            <a:r>
              <a:rPr lang="en-GB" sz="3600" dirty="0"/>
              <a:t> – this is legal as consent is usually gained. </a:t>
            </a:r>
          </a:p>
          <a:p>
            <a:endParaRPr lang="en-GB" sz="3600" dirty="0"/>
          </a:p>
          <a:p>
            <a:r>
              <a:rPr lang="en-GB" sz="3600" dirty="0"/>
              <a:t>This can help managers </a:t>
            </a:r>
            <a:r>
              <a:rPr lang="en-GB" sz="3600" dirty="0">
                <a:solidFill>
                  <a:schemeClr val="tx1"/>
                </a:solidFill>
              </a:rPr>
              <a:t>identify</a:t>
            </a:r>
            <a:r>
              <a:rPr lang="en-GB" sz="3600" dirty="0"/>
              <a:t> who might have been responsible for a network breach.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0718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Phishing</a:t>
            </a:r>
            <a:r>
              <a:rPr lang="en-GB" sz="4000" dirty="0"/>
              <a:t> – an </a:t>
            </a:r>
            <a:r>
              <a:rPr lang="en-GB" sz="4000" dirty="0">
                <a:solidFill>
                  <a:schemeClr val="tx1"/>
                </a:solidFill>
              </a:rPr>
              <a:t>email link</a:t>
            </a:r>
            <a:r>
              <a:rPr lang="en-GB" sz="4000" dirty="0"/>
              <a:t> that takes the user to </a:t>
            </a:r>
            <a:r>
              <a:rPr lang="en-GB" sz="4000" dirty="0">
                <a:solidFill>
                  <a:schemeClr val="tx1"/>
                </a:solidFill>
              </a:rPr>
              <a:t>fake website</a:t>
            </a:r>
            <a:r>
              <a:rPr lang="en-GB" sz="4000" dirty="0"/>
              <a:t> that looks like a real website. The user is prompted to enter personal details.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Pharming</a:t>
            </a:r>
            <a:r>
              <a:rPr lang="en-GB" sz="4000" dirty="0"/>
              <a:t> – a piece of </a:t>
            </a:r>
            <a:r>
              <a:rPr lang="en-GB" sz="4000" dirty="0">
                <a:solidFill>
                  <a:schemeClr val="tx1"/>
                </a:solidFill>
              </a:rPr>
              <a:t>software</a:t>
            </a:r>
            <a:r>
              <a:rPr lang="en-GB" sz="4000" dirty="0"/>
              <a:t> that redirects the user to a </a:t>
            </a:r>
            <a:r>
              <a:rPr lang="en-GB" sz="4000" dirty="0">
                <a:solidFill>
                  <a:schemeClr val="tx1"/>
                </a:solidFill>
              </a:rPr>
              <a:t>fake website</a:t>
            </a:r>
            <a:r>
              <a:rPr lang="en-GB" sz="4000" dirty="0"/>
              <a:t>. The user is prompted to enter fake details.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857E5-206E-4A4F-8535-310CF29EE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136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D7895-323D-494F-BE0E-0807AC8A871D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How many marks do you think this question is worth?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10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015A4-2ADC-4EA1-93E2-DAE1966B89FA}"/>
              </a:ext>
            </a:extLst>
          </p:cNvPr>
          <p:cNvSpPr txBox="1"/>
          <p:nvPr/>
        </p:nvSpPr>
        <p:spPr>
          <a:xfrm>
            <a:off x="695400" y="5517232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9 marks </a:t>
            </a:r>
          </a:p>
        </p:txBody>
      </p:sp>
    </p:spTree>
    <p:extLst>
      <p:ext uri="{BB962C8B-B14F-4D97-AF65-F5344CB8AC3E}">
        <p14:creationId xmlns:p14="http://schemas.microsoft.com/office/powerpoint/2010/main" val="32579683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015A4-2ADC-4EA1-93E2-DAE1966B89FA}"/>
              </a:ext>
            </a:extLst>
          </p:cNvPr>
          <p:cNvSpPr txBox="1"/>
          <p:nvPr/>
        </p:nvSpPr>
        <p:spPr>
          <a:xfrm>
            <a:off x="695400" y="5517232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9 marks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C50078-C3B0-4CC4-AD3E-B8C8A6E6AEA7}"/>
              </a:ext>
            </a:extLst>
          </p:cNvPr>
          <p:cNvSpPr/>
          <p:nvPr/>
        </p:nvSpPr>
        <p:spPr>
          <a:xfrm>
            <a:off x="2711624" y="2060848"/>
            <a:ext cx="64807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25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DA14F-79B9-43E9-ABE5-274E6C01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4" y="1268760"/>
            <a:ext cx="10060378" cy="41044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C50078-C3B0-4CC4-AD3E-B8C8A6E6AEA7}"/>
              </a:ext>
            </a:extLst>
          </p:cNvPr>
          <p:cNvSpPr/>
          <p:nvPr/>
        </p:nvSpPr>
        <p:spPr>
          <a:xfrm>
            <a:off x="2711624" y="2060848"/>
            <a:ext cx="64807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1EC515-A1CC-4733-9EEA-7F9DE771D1B8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3 threats – 1 mark for threat name, 1 for description and 1 for preventing threat. </a:t>
            </a:r>
          </a:p>
        </p:txBody>
      </p:sp>
    </p:spTree>
    <p:extLst>
      <p:ext uri="{BB962C8B-B14F-4D97-AF65-F5344CB8AC3E}">
        <p14:creationId xmlns:p14="http://schemas.microsoft.com/office/powerpoint/2010/main" val="26454719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AA9847-9A54-483F-BDF3-708E2DE7D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10463"/>
            <a:ext cx="6624736" cy="66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04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3A6AE-F7C2-4724-B24D-28DD6D093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7"/>
          <a:stretch/>
        </p:blipFill>
        <p:spPr>
          <a:xfrm>
            <a:off x="335360" y="856632"/>
            <a:ext cx="4320480" cy="6001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7F03D-044F-46C1-9B14-808E4AF8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04864"/>
            <a:ext cx="5029393" cy="2664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DCD569-A5F0-48D1-9B31-238F9DC85F4A}"/>
              </a:ext>
            </a:extLst>
          </p:cNvPr>
          <p:cNvSpPr/>
          <p:nvPr/>
        </p:nvSpPr>
        <p:spPr>
          <a:xfrm>
            <a:off x="5159896" y="1124744"/>
            <a:ext cx="144016" cy="57332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22D80-E100-426D-8DFE-3496BE324C5C}"/>
              </a:ext>
            </a:extLst>
          </p:cNvPr>
          <p:cNvSpPr/>
          <p:nvPr/>
        </p:nvSpPr>
        <p:spPr>
          <a:xfrm>
            <a:off x="335360" y="980728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524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CC927-B6FB-4A3D-B528-D82015938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7"/>
          <a:stretch/>
        </p:blipFill>
        <p:spPr>
          <a:xfrm>
            <a:off x="335360" y="856632"/>
            <a:ext cx="4320480" cy="600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B3D4E-D229-4947-8F62-0864F309A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04864"/>
            <a:ext cx="5029393" cy="26642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EB99A-B7C1-426F-97F2-A37281ECC83E}"/>
              </a:ext>
            </a:extLst>
          </p:cNvPr>
          <p:cNvSpPr/>
          <p:nvPr/>
        </p:nvSpPr>
        <p:spPr>
          <a:xfrm>
            <a:off x="5159896" y="1124744"/>
            <a:ext cx="144016" cy="57332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A0F164-CD18-4970-A754-BD7A70D22B8F}"/>
              </a:ext>
            </a:extLst>
          </p:cNvPr>
          <p:cNvSpPr/>
          <p:nvPr/>
        </p:nvSpPr>
        <p:spPr>
          <a:xfrm>
            <a:off x="335360" y="980728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FE5313-0522-4122-BE55-8E351225B846}"/>
              </a:ext>
            </a:extLst>
          </p:cNvPr>
          <p:cNvSpPr/>
          <p:nvPr/>
        </p:nvSpPr>
        <p:spPr>
          <a:xfrm>
            <a:off x="335360" y="2276872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1258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8E6D5-4F53-4395-B14B-19A51F63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7"/>
          <a:stretch/>
        </p:blipFill>
        <p:spPr>
          <a:xfrm>
            <a:off x="335360" y="856632"/>
            <a:ext cx="4320480" cy="6001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95142-9D97-4F76-BA4C-DC8A0ABF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204864"/>
            <a:ext cx="5029393" cy="26642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34C4A6-1209-4F97-AEDC-C806F5BA06C4}"/>
              </a:ext>
            </a:extLst>
          </p:cNvPr>
          <p:cNvSpPr/>
          <p:nvPr/>
        </p:nvSpPr>
        <p:spPr>
          <a:xfrm>
            <a:off x="5159896" y="1124744"/>
            <a:ext cx="144016" cy="57332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9B64D6-4D5B-475A-BB88-9CC521E6A4B5}"/>
              </a:ext>
            </a:extLst>
          </p:cNvPr>
          <p:cNvSpPr/>
          <p:nvPr/>
        </p:nvSpPr>
        <p:spPr>
          <a:xfrm>
            <a:off x="335360" y="980728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C6719D-B74A-4FD8-9BCA-355DE74C093B}"/>
              </a:ext>
            </a:extLst>
          </p:cNvPr>
          <p:cNvSpPr/>
          <p:nvPr/>
        </p:nvSpPr>
        <p:spPr>
          <a:xfrm>
            <a:off x="335360" y="2276872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06C380-42BF-4050-B4D6-296D2E48F173}"/>
              </a:ext>
            </a:extLst>
          </p:cNvPr>
          <p:cNvSpPr/>
          <p:nvPr/>
        </p:nvSpPr>
        <p:spPr>
          <a:xfrm>
            <a:off x="353910" y="6093296"/>
            <a:ext cx="273630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3660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67A09-B3F9-40F0-AA11-74879350F90B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F137C-4361-464A-9CFB-91A8CB80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441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661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DDoS is an attempt by hackers to deny the service of a website. </a:t>
            </a:r>
          </a:p>
          <a:p>
            <a:endParaRPr lang="en-GB" sz="4000" dirty="0"/>
          </a:p>
          <a:p>
            <a:r>
              <a:rPr lang="en-GB" sz="4000" dirty="0"/>
              <a:t>It loads software onto a person’s computer, and that software loads up a webpage without the users knowledge.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1865F-FA67-4188-B19F-8F3EE546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519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</a:t>
            </a:r>
          </a:p>
        </p:txBody>
      </p:sp>
    </p:spTree>
    <p:extLst>
      <p:ext uri="{BB962C8B-B14F-4D97-AF65-F5344CB8AC3E}">
        <p14:creationId xmlns:p14="http://schemas.microsoft.com/office/powerpoint/2010/main" val="30758482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</p:txBody>
      </p:sp>
    </p:spTree>
    <p:extLst>
      <p:ext uri="{BB962C8B-B14F-4D97-AF65-F5344CB8AC3E}">
        <p14:creationId xmlns:p14="http://schemas.microsoft.com/office/powerpoint/2010/main" val="38337866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</p:spTree>
    <p:extLst>
      <p:ext uri="{BB962C8B-B14F-4D97-AF65-F5344CB8AC3E}">
        <p14:creationId xmlns:p14="http://schemas.microsoft.com/office/powerpoint/2010/main" val="7898925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EEE193-A7BD-4D93-9C52-DF5DEB0B24DD}"/>
              </a:ext>
            </a:extLst>
          </p:cNvPr>
          <p:cNvSpPr/>
          <p:nvPr/>
        </p:nvSpPr>
        <p:spPr>
          <a:xfrm>
            <a:off x="1847528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23984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EEE193-A7BD-4D93-9C52-DF5DEB0B24DD}"/>
              </a:ext>
            </a:extLst>
          </p:cNvPr>
          <p:cNvSpPr/>
          <p:nvPr/>
        </p:nvSpPr>
        <p:spPr>
          <a:xfrm>
            <a:off x="1847528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9F2F03-B198-4199-9985-6A69F0BF6D15}"/>
              </a:ext>
            </a:extLst>
          </p:cNvPr>
          <p:cNvSpPr/>
          <p:nvPr/>
        </p:nvSpPr>
        <p:spPr>
          <a:xfrm>
            <a:off x="10330319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64294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A20A-8CA2-473D-BD66-A5C9D771D4CE}"/>
              </a:ext>
            </a:extLst>
          </p:cNvPr>
          <p:cNvSpPr txBox="1"/>
          <p:nvPr/>
        </p:nvSpPr>
        <p:spPr>
          <a:xfrm>
            <a:off x="695400" y="5517232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Threat name – this is where… </a:t>
            </a:r>
          </a:p>
          <a:p>
            <a:pPr algn="ctr"/>
            <a:r>
              <a:rPr lang="en-GB" sz="3200" dirty="0">
                <a:latin typeface="OpenDyslexic" panose="00000500000000000000" pitchFamily="50" charset="0"/>
              </a:rPr>
              <a:t>You can prevent this by…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4E956-6675-44A2-8C33-EA7506F1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908720"/>
            <a:ext cx="8247264" cy="3364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3D6B4-251F-4A4C-86B3-B22A842E18D5}"/>
              </a:ext>
            </a:extLst>
          </p:cNvPr>
          <p:cNvSpPr txBox="1"/>
          <p:nvPr/>
        </p:nvSpPr>
        <p:spPr>
          <a:xfrm>
            <a:off x="4223792" y="515719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0B292-47D7-4D37-B157-F1A849016DE5}"/>
              </a:ext>
            </a:extLst>
          </p:cNvPr>
          <p:cNvSpPr txBox="1"/>
          <p:nvPr/>
        </p:nvSpPr>
        <p:spPr>
          <a:xfrm>
            <a:off x="7512732" y="5157192"/>
            <a:ext cx="4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3230B-7E0C-4425-953C-CC11E0219DCB}"/>
              </a:ext>
            </a:extLst>
          </p:cNvPr>
          <p:cNvSpPr txBox="1"/>
          <p:nvPr/>
        </p:nvSpPr>
        <p:spPr>
          <a:xfrm>
            <a:off x="5949634" y="63328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45C93F-F571-4554-86FC-4BC9FF712A93}"/>
              </a:ext>
            </a:extLst>
          </p:cNvPr>
          <p:cNvSpPr/>
          <p:nvPr/>
        </p:nvSpPr>
        <p:spPr>
          <a:xfrm>
            <a:off x="1371600" y="2772337"/>
            <a:ext cx="10044545" cy="405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Virus – this is a piece of software that replicates itself and causes damage to the computer.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Anti-virus software.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EEE193-A7BD-4D93-9C52-DF5DEB0B24DD}"/>
              </a:ext>
            </a:extLst>
          </p:cNvPr>
          <p:cNvSpPr/>
          <p:nvPr/>
        </p:nvSpPr>
        <p:spPr>
          <a:xfrm>
            <a:off x="1847528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9F2F03-B198-4199-9985-6A69F0BF6D15}"/>
              </a:ext>
            </a:extLst>
          </p:cNvPr>
          <p:cNvSpPr/>
          <p:nvPr/>
        </p:nvSpPr>
        <p:spPr>
          <a:xfrm>
            <a:off x="10330319" y="293014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199A40-7B36-49E0-9A3E-C480B2B0F1D4}"/>
              </a:ext>
            </a:extLst>
          </p:cNvPr>
          <p:cNvSpPr/>
          <p:nvPr/>
        </p:nvSpPr>
        <p:spPr>
          <a:xfrm>
            <a:off x="5968722" y="5839352"/>
            <a:ext cx="850299" cy="7342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15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attack that just uses </a:t>
            </a:r>
            <a:r>
              <a:rPr lang="en-GB" sz="4000" dirty="0">
                <a:solidFill>
                  <a:schemeClr val="tx1"/>
                </a:solidFill>
              </a:rPr>
              <a:t>lots of attempts </a:t>
            </a:r>
            <a:r>
              <a:rPr lang="en-GB" sz="4000" dirty="0"/>
              <a:t>to </a:t>
            </a:r>
            <a:r>
              <a:rPr lang="en-GB" sz="4000" dirty="0">
                <a:solidFill>
                  <a:schemeClr val="tx1"/>
                </a:solidFill>
              </a:rPr>
              <a:t>gain access</a:t>
            </a:r>
            <a:r>
              <a:rPr lang="en-GB" sz="4000" dirty="0"/>
              <a:t> to your system. </a:t>
            </a:r>
          </a:p>
          <a:p>
            <a:endParaRPr lang="en-GB" sz="4000" dirty="0"/>
          </a:p>
          <a:p>
            <a:r>
              <a:rPr lang="en-GB" sz="4000" dirty="0"/>
              <a:t>It will </a:t>
            </a:r>
            <a:r>
              <a:rPr lang="en-GB" sz="4000" dirty="0">
                <a:solidFill>
                  <a:schemeClr val="tx1"/>
                </a:solidFill>
              </a:rPr>
              <a:t>keep trying</a:t>
            </a:r>
            <a:r>
              <a:rPr lang="en-GB" sz="4000" dirty="0"/>
              <a:t> different password </a:t>
            </a:r>
            <a:r>
              <a:rPr lang="en-GB" sz="4000" dirty="0">
                <a:solidFill>
                  <a:schemeClr val="tx1"/>
                </a:solidFill>
              </a:rPr>
              <a:t>combinations</a:t>
            </a:r>
            <a:r>
              <a:rPr lang="en-GB" sz="4000" dirty="0"/>
              <a:t> until the attempt is correct.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 Security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2A9C4-56A8-499C-BA43-73AB5AD6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40" y="4316045"/>
            <a:ext cx="509060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22BF39-8B9F-4843-979B-902CF90B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71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4745</TotalTime>
  <Words>1843</Words>
  <Application>Microsoft Office PowerPoint</Application>
  <PresentationFormat>Widescreen</PresentationFormat>
  <Paragraphs>393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355</cp:revision>
  <dcterms:created xsi:type="dcterms:W3CDTF">2018-07-29T15:48:28Z</dcterms:created>
  <dcterms:modified xsi:type="dcterms:W3CDTF">2024-10-09T13:05:42Z</dcterms:modified>
</cp:coreProperties>
</file>