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5"/>
  </p:notesMasterIdLst>
  <p:handoutMasterIdLst>
    <p:handoutMasterId r:id="rId126"/>
  </p:handoutMasterIdLst>
  <p:sldIdLst>
    <p:sldId id="816" r:id="rId2"/>
    <p:sldId id="365" r:id="rId3"/>
    <p:sldId id="257" r:id="rId4"/>
    <p:sldId id="659" r:id="rId5"/>
    <p:sldId id="631" r:id="rId6"/>
    <p:sldId id="635" r:id="rId7"/>
    <p:sldId id="636" r:id="rId8"/>
    <p:sldId id="651" r:id="rId9"/>
    <p:sldId id="648" r:id="rId10"/>
    <p:sldId id="672" r:id="rId11"/>
    <p:sldId id="682" r:id="rId12"/>
    <p:sldId id="684" r:id="rId13"/>
    <p:sldId id="693" r:id="rId14"/>
    <p:sldId id="685" r:id="rId15"/>
    <p:sldId id="697" r:id="rId16"/>
    <p:sldId id="700" r:id="rId17"/>
    <p:sldId id="686" r:id="rId18"/>
    <p:sldId id="703" r:id="rId19"/>
    <p:sldId id="710" r:id="rId20"/>
    <p:sldId id="715" r:id="rId21"/>
    <p:sldId id="334" r:id="rId22"/>
    <p:sldId id="336" r:id="rId23"/>
    <p:sldId id="335" r:id="rId24"/>
    <p:sldId id="727" r:id="rId25"/>
    <p:sldId id="729" r:id="rId26"/>
    <p:sldId id="743" r:id="rId27"/>
    <p:sldId id="745" r:id="rId28"/>
    <p:sldId id="744" r:id="rId29"/>
    <p:sldId id="746" r:id="rId30"/>
    <p:sldId id="747" r:id="rId31"/>
    <p:sldId id="748" r:id="rId32"/>
    <p:sldId id="749" r:id="rId33"/>
    <p:sldId id="750" r:id="rId34"/>
    <p:sldId id="751" r:id="rId35"/>
    <p:sldId id="752" r:id="rId36"/>
    <p:sldId id="753" r:id="rId37"/>
    <p:sldId id="754" r:id="rId38"/>
    <p:sldId id="756" r:id="rId39"/>
    <p:sldId id="755" r:id="rId40"/>
    <p:sldId id="760" r:id="rId41"/>
    <p:sldId id="761" r:id="rId42"/>
    <p:sldId id="762" r:id="rId43"/>
    <p:sldId id="757" r:id="rId44"/>
    <p:sldId id="758" r:id="rId45"/>
    <p:sldId id="759" r:id="rId46"/>
    <p:sldId id="763" r:id="rId47"/>
    <p:sldId id="764" r:id="rId48"/>
    <p:sldId id="765" r:id="rId49"/>
    <p:sldId id="775" r:id="rId50"/>
    <p:sldId id="776" r:id="rId51"/>
    <p:sldId id="777" r:id="rId52"/>
    <p:sldId id="778" r:id="rId53"/>
    <p:sldId id="779" r:id="rId54"/>
    <p:sldId id="780" r:id="rId55"/>
    <p:sldId id="781" r:id="rId56"/>
    <p:sldId id="782" r:id="rId57"/>
    <p:sldId id="783" r:id="rId58"/>
    <p:sldId id="784" r:id="rId59"/>
    <p:sldId id="787" r:id="rId60"/>
    <p:sldId id="786" r:id="rId61"/>
    <p:sldId id="785" r:id="rId62"/>
    <p:sldId id="793" r:id="rId63"/>
    <p:sldId id="794" r:id="rId64"/>
    <p:sldId id="796" r:id="rId65"/>
    <p:sldId id="797" r:id="rId66"/>
    <p:sldId id="788" r:id="rId67"/>
    <p:sldId id="789" r:id="rId68"/>
    <p:sldId id="790" r:id="rId69"/>
    <p:sldId id="791" r:id="rId70"/>
    <p:sldId id="792" r:id="rId71"/>
    <p:sldId id="795" r:id="rId72"/>
    <p:sldId id="798" r:id="rId73"/>
    <p:sldId id="412" r:id="rId74"/>
    <p:sldId id="413" r:id="rId75"/>
    <p:sldId id="414" r:id="rId76"/>
    <p:sldId id="415" r:id="rId77"/>
    <p:sldId id="416" r:id="rId78"/>
    <p:sldId id="417" r:id="rId79"/>
    <p:sldId id="408" r:id="rId80"/>
    <p:sldId id="409" r:id="rId81"/>
    <p:sldId id="410" r:id="rId82"/>
    <p:sldId id="411" r:id="rId83"/>
    <p:sldId id="418" r:id="rId84"/>
    <p:sldId id="419" r:id="rId85"/>
    <p:sldId id="801" r:id="rId86"/>
    <p:sldId id="799" r:id="rId87"/>
    <p:sldId id="800" r:id="rId88"/>
    <p:sldId id="802" r:id="rId89"/>
    <p:sldId id="803" r:id="rId90"/>
    <p:sldId id="804" r:id="rId91"/>
    <p:sldId id="805" r:id="rId92"/>
    <p:sldId id="732" r:id="rId93"/>
    <p:sldId id="768" r:id="rId94"/>
    <p:sldId id="731" r:id="rId95"/>
    <p:sldId id="767" r:id="rId96"/>
    <p:sldId id="730" r:id="rId97"/>
    <p:sldId id="766" r:id="rId98"/>
    <p:sldId id="733" r:id="rId99"/>
    <p:sldId id="734" r:id="rId100"/>
    <p:sldId id="735" r:id="rId101"/>
    <p:sldId id="736" r:id="rId102"/>
    <p:sldId id="737" r:id="rId103"/>
    <p:sldId id="738" r:id="rId104"/>
    <p:sldId id="739" r:id="rId105"/>
    <p:sldId id="740" r:id="rId106"/>
    <p:sldId id="741" r:id="rId107"/>
    <p:sldId id="742" r:id="rId108"/>
    <p:sldId id="769" r:id="rId109"/>
    <p:sldId id="774" r:id="rId110"/>
    <p:sldId id="773" r:id="rId111"/>
    <p:sldId id="772" r:id="rId112"/>
    <p:sldId id="771" r:id="rId113"/>
    <p:sldId id="770" r:id="rId114"/>
    <p:sldId id="806" r:id="rId115"/>
    <p:sldId id="807" r:id="rId116"/>
    <p:sldId id="808" r:id="rId117"/>
    <p:sldId id="810" r:id="rId118"/>
    <p:sldId id="809" r:id="rId119"/>
    <p:sldId id="811" r:id="rId120"/>
    <p:sldId id="812" r:id="rId121"/>
    <p:sldId id="814" r:id="rId122"/>
    <p:sldId id="813" r:id="rId123"/>
    <p:sldId id="815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1503" autoAdjust="0"/>
  </p:normalViewPr>
  <p:slideViewPr>
    <p:cSldViewPr snapToGrid="0" snapToObjects="1">
      <p:cViewPr varScale="1">
        <p:scale>
          <a:sx n="82" d="100"/>
          <a:sy n="82" d="100"/>
        </p:scale>
        <p:origin x="20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Mall + wear = malware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92FC6-31D4-40BB-9D0B-8ABA2D2E9A1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24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Ransom + </a:t>
            </a:r>
            <a:r>
              <a:rPr lang="en-GB" dirty="0" err="1"/>
              <a:t>warewolf</a:t>
            </a:r>
            <a:r>
              <a:rPr lang="en-GB" baseline="0" dirty="0"/>
              <a:t> – wolf = ransomware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92FC6-31D4-40BB-9D0B-8ABA2D2E9A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78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Fire + ross = Virus</a:t>
            </a:r>
            <a:r>
              <a:rPr lang="en-GB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92FC6-31D4-40BB-9D0B-8ABA2D2E9A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28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0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hyperlink" Target="http://www.exampaperspractice.co.uk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1627F4-20F0-5CA7-CF2F-15C1E6A1C33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A91EA0-84E7-EAA4-60B3-9C46EBD11737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4547DA-E194-BD8C-033F-47451A62F6C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E2DE540-F418-C80A-6FB9-9107FF5F6FD8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  <p:sldLayoutId id="214748367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microsoft.com/office/2007/relationships/hdphoto" Target="../media/hdphoto8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microsoft.com/office/2007/relationships/hdphoto" Target="../media/hdphoto8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microsoft.com/office/2007/relationships/hdphoto" Target="../media/hdphoto8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microsoft.com/office/2007/relationships/hdphoto" Target="../media/hdphoto8.wdp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microsoft.com/office/2007/relationships/hdphoto" Target="../media/hdphoto8.wdp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9DE29-7ED2-E88C-97EF-68F288EF5C4D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8CD465-CBFA-C7D4-9102-926747E7E355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D76480-2BDF-5EA0-7584-451F398E2A51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Network Security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192168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TCP/IP has 4 main layers: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Application Layer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Transport Layer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Network Layer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Link Layer</a:t>
            </a:r>
          </a:p>
          <a:p>
            <a:pPr marL="742950" indent="-742950">
              <a:buFont typeface="+mj-lt"/>
              <a:buAutoNum type="arabicPeriod"/>
            </a:pPr>
            <a:endParaRPr lang="en-GB" sz="4000" dirty="0"/>
          </a:p>
          <a:p>
            <a:r>
              <a:rPr lang="en-GB" sz="4000" dirty="0"/>
              <a:t>Each layer is responsible for a different part of the sending/receiving of data.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F793D-8CF3-406D-8B31-F02BC7C38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447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DA14F-79B9-43E9-ABE5-274E6C01C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64" y="1268760"/>
            <a:ext cx="10060378" cy="4104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5015A4-2ADC-4EA1-93E2-DAE1966B89FA}"/>
              </a:ext>
            </a:extLst>
          </p:cNvPr>
          <p:cNvSpPr txBox="1"/>
          <p:nvPr/>
        </p:nvSpPr>
        <p:spPr>
          <a:xfrm>
            <a:off x="695400" y="5517232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9 marks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C50078-C3B0-4CC4-AD3E-B8C8A6E6AEA7}"/>
              </a:ext>
            </a:extLst>
          </p:cNvPr>
          <p:cNvSpPr/>
          <p:nvPr/>
        </p:nvSpPr>
        <p:spPr>
          <a:xfrm>
            <a:off x="2711624" y="2060848"/>
            <a:ext cx="64807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3258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DA14F-79B9-43E9-ABE5-274E6C01C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64" y="1268760"/>
            <a:ext cx="10060378" cy="41044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C50078-C3B0-4CC4-AD3E-B8C8A6E6AEA7}"/>
              </a:ext>
            </a:extLst>
          </p:cNvPr>
          <p:cNvSpPr/>
          <p:nvPr/>
        </p:nvSpPr>
        <p:spPr>
          <a:xfrm>
            <a:off x="2711624" y="2060848"/>
            <a:ext cx="64807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1EC515-A1CC-4733-9EEA-7F9DE771D1B8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3 threats – 1 mark for threat name, 1 for description and 1 for preventing threat. </a:t>
            </a:r>
          </a:p>
        </p:txBody>
      </p:sp>
    </p:spTree>
    <p:extLst>
      <p:ext uri="{BB962C8B-B14F-4D97-AF65-F5344CB8AC3E}">
        <p14:creationId xmlns:p14="http://schemas.microsoft.com/office/powerpoint/2010/main" val="26454719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AA9847-9A54-483F-BDF3-708E2DE7D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10463"/>
            <a:ext cx="6624736" cy="66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047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3A6AE-F7C2-4724-B24D-28DD6D093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7"/>
          <a:stretch/>
        </p:blipFill>
        <p:spPr>
          <a:xfrm>
            <a:off x="335360" y="856632"/>
            <a:ext cx="4320480" cy="6001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A7F03D-044F-46C1-9B14-808E4AF8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204864"/>
            <a:ext cx="5029393" cy="2664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DCD569-A5F0-48D1-9B31-238F9DC85F4A}"/>
              </a:ext>
            </a:extLst>
          </p:cNvPr>
          <p:cNvSpPr/>
          <p:nvPr/>
        </p:nvSpPr>
        <p:spPr>
          <a:xfrm>
            <a:off x="5159896" y="1124744"/>
            <a:ext cx="144016" cy="57332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22D80-E100-426D-8DFE-3496BE324C5C}"/>
              </a:ext>
            </a:extLst>
          </p:cNvPr>
          <p:cNvSpPr/>
          <p:nvPr/>
        </p:nvSpPr>
        <p:spPr>
          <a:xfrm>
            <a:off x="335360" y="980728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524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7CC927-B6FB-4A3D-B528-D82015938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7"/>
          <a:stretch/>
        </p:blipFill>
        <p:spPr>
          <a:xfrm>
            <a:off x="335360" y="856632"/>
            <a:ext cx="4320480" cy="6001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B3D4E-D229-4947-8F62-0864F309A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204864"/>
            <a:ext cx="5029393" cy="26642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7EB99A-B7C1-426F-97F2-A37281ECC83E}"/>
              </a:ext>
            </a:extLst>
          </p:cNvPr>
          <p:cNvSpPr/>
          <p:nvPr/>
        </p:nvSpPr>
        <p:spPr>
          <a:xfrm>
            <a:off x="5159896" y="1124744"/>
            <a:ext cx="144016" cy="57332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A0F164-CD18-4970-A754-BD7A70D22B8F}"/>
              </a:ext>
            </a:extLst>
          </p:cNvPr>
          <p:cNvSpPr/>
          <p:nvPr/>
        </p:nvSpPr>
        <p:spPr>
          <a:xfrm>
            <a:off x="335360" y="980728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FE5313-0522-4122-BE55-8E351225B846}"/>
              </a:ext>
            </a:extLst>
          </p:cNvPr>
          <p:cNvSpPr/>
          <p:nvPr/>
        </p:nvSpPr>
        <p:spPr>
          <a:xfrm>
            <a:off x="335360" y="2276872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1258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8E6D5-4F53-4395-B14B-19A51F63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7"/>
          <a:stretch/>
        </p:blipFill>
        <p:spPr>
          <a:xfrm>
            <a:off x="335360" y="856632"/>
            <a:ext cx="4320480" cy="60013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95142-9D97-4F76-BA4C-DC8A0ABF1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204864"/>
            <a:ext cx="5029393" cy="26642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34C4A6-1209-4F97-AEDC-C806F5BA06C4}"/>
              </a:ext>
            </a:extLst>
          </p:cNvPr>
          <p:cNvSpPr/>
          <p:nvPr/>
        </p:nvSpPr>
        <p:spPr>
          <a:xfrm>
            <a:off x="5159896" y="1124744"/>
            <a:ext cx="144016" cy="57332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9B64D6-4D5B-475A-BB88-9CC521E6A4B5}"/>
              </a:ext>
            </a:extLst>
          </p:cNvPr>
          <p:cNvSpPr/>
          <p:nvPr/>
        </p:nvSpPr>
        <p:spPr>
          <a:xfrm>
            <a:off x="335360" y="980728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C6719D-B74A-4FD8-9BCA-355DE74C093B}"/>
              </a:ext>
            </a:extLst>
          </p:cNvPr>
          <p:cNvSpPr/>
          <p:nvPr/>
        </p:nvSpPr>
        <p:spPr>
          <a:xfrm>
            <a:off x="335360" y="2276872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06C380-42BF-4050-B4D6-296D2E48F173}"/>
              </a:ext>
            </a:extLst>
          </p:cNvPr>
          <p:cNvSpPr/>
          <p:nvPr/>
        </p:nvSpPr>
        <p:spPr>
          <a:xfrm>
            <a:off x="353910" y="6093296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3660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67A09-B3F9-40F0-AA11-74879350F90B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F137C-4361-464A-9CFB-91A8CB806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441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66103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</a:t>
            </a:r>
          </a:p>
        </p:txBody>
      </p:sp>
    </p:spTree>
    <p:extLst>
      <p:ext uri="{BB962C8B-B14F-4D97-AF65-F5344CB8AC3E}">
        <p14:creationId xmlns:p14="http://schemas.microsoft.com/office/powerpoint/2010/main" val="30758482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 – this is a piece of software that replicates itself and causes damage to the computer. </a:t>
            </a:r>
          </a:p>
        </p:txBody>
      </p:sp>
    </p:spTree>
    <p:extLst>
      <p:ext uri="{BB962C8B-B14F-4D97-AF65-F5344CB8AC3E}">
        <p14:creationId xmlns:p14="http://schemas.microsoft.com/office/powerpoint/2010/main" val="3833786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0B9C18-9AC6-47AD-9E59-E5BBEBB2CCAD}"/>
              </a:ext>
            </a:extLst>
          </p:cNvPr>
          <p:cNvSpPr/>
          <p:nvPr/>
        </p:nvSpPr>
        <p:spPr>
          <a:xfrm>
            <a:off x="4309521" y="1925140"/>
            <a:ext cx="3795388" cy="87347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Application Layer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4DF42-66B7-4339-B464-9817ADC0746F}"/>
              </a:ext>
            </a:extLst>
          </p:cNvPr>
          <p:cNvSpPr/>
          <p:nvPr/>
        </p:nvSpPr>
        <p:spPr>
          <a:xfrm>
            <a:off x="4309521" y="2809799"/>
            <a:ext cx="3795388" cy="87347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Transport Layer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015832-4C0E-48F5-B550-8F3B608762DD}"/>
              </a:ext>
            </a:extLst>
          </p:cNvPr>
          <p:cNvSpPr/>
          <p:nvPr/>
        </p:nvSpPr>
        <p:spPr>
          <a:xfrm>
            <a:off x="4309521" y="3708313"/>
            <a:ext cx="3795388" cy="873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Network Layer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B192F-ED50-4B28-B83B-90C66F421D5E}"/>
              </a:ext>
            </a:extLst>
          </p:cNvPr>
          <p:cNvSpPr/>
          <p:nvPr/>
        </p:nvSpPr>
        <p:spPr>
          <a:xfrm>
            <a:off x="4309521" y="4606827"/>
            <a:ext cx="3795388" cy="8734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Link Layer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49873-3B39-47D7-AF6C-B83B2E8E3C14}"/>
              </a:ext>
            </a:extLst>
          </p:cNvPr>
          <p:cNvSpPr txBox="1"/>
          <p:nvPr/>
        </p:nvSpPr>
        <p:spPr>
          <a:xfrm>
            <a:off x="291703" y="1801091"/>
            <a:ext cx="379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Using apps/software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32D00-200B-4EC7-ACB9-26F65DF2E9C3}"/>
              </a:ext>
            </a:extLst>
          </p:cNvPr>
          <p:cNvSpPr txBox="1"/>
          <p:nvPr/>
        </p:nvSpPr>
        <p:spPr>
          <a:xfrm>
            <a:off x="8257309" y="4674150"/>
            <a:ext cx="379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Cables to send data.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4C982F-9460-4401-902B-15F482A0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0816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 – this is a piece of software that replicates itself and causes damage to the computer.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Anti-virus software. </a:t>
            </a:r>
          </a:p>
        </p:txBody>
      </p:sp>
    </p:spTree>
    <p:extLst>
      <p:ext uri="{BB962C8B-B14F-4D97-AF65-F5344CB8AC3E}">
        <p14:creationId xmlns:p14="http://schemas.microsoft.com/office/powerpoint/2010/main" val="7898925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 – this is a piece of software that replicates itself and causes damage to the computer.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Anti-virus software.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EEE193-A7BD-4D93-9C52-DF5DEB0B24DD}"/>
              </a:ext>
            </a:extLst>
          </p:cNvPr>
          <p:cNvSpPr/>
          <p:nvPr/>
        </p:nvSpPr>
        <p:spPr>
          <a:xfrm>
            <a:off x="1847528" y="293014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023984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 – this is a piece of software that replicates itself and causes damage to the computer.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Anti-virus software.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EEE193-A7BD-4D93-9C52-DF5DEB0B24DD}"/>
              </a:ext>
            </a:extLst>
          </p:cNvPr>
          <p:cNvSpPr/>
          <p:nvPr/>
        </p:nvSpPr>
        <p:spPr>
          <a:xfrm>
            <a:off x="1847528" y="293014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9F2F03-B198-4199-9985-6A69F0BF6D15}"/>
              </a:ext>
            </a:extLst>
          </p:cNvPr>
          <p:cNvSpPr/>
          <p:nvPr/>
        </p:nvSpPr>
        <p:spPr>
          <a:xfrm>
            <a:off x="10330319" y="293014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64294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 – this is a piece of software that replicates itself and causes damage to the computer.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Anti-virus software.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EEE193-A7BD-4D93-9C52-DF5DEB0B24DD}"/>
              </a:ext>
            </a:extLst>
          </p:cNvPr>
          <p:cNvSpPr/>
          <p:nvPr/>
        </p:nvSpPr>
        <p:spPr>
          <a:xfrm>
            <a:off x="1847528" y="293014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9F2F03-B198-4199-9985-6A69F0BF6D15}"/>
              </a:ext>
            </a:extLst>
          </p:cNvPr>
          <p:cNvSpPr/>
          <p:nvPr/>
        </p:nvSpPr>
        <p:spPr>
          <a:xfrm>
            <a:off x="10330319" y="293014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199A40-7B36-49E0-9A3E-C480B2B0F1D4}"/>
              </a:ext>
            </a:extLst>
          </p:cNvPr>
          <p:cNvSpPr/>
          <p:nvPr/>
        </p:nvSpPr>
        <p:spPr>
          <a:xfrm>
            <a:off x="5968722" y="583935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1552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A3566-4DFE-4EF6-AE06-C5F6C592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46" y="1234250"/>
            <a:ext cx="9998307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749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8F046-74A2-4AC0-BD58-8BDEEAFB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537" y="1378964"/>
            <a:ext cx="6626926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931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A3566-4DFE-4EF6-AE06-C5F6C592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46" y="1234250"/>
            <a:ext cx="9998307" cy="43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0DC69-E0A6-44B2-A736-8A0AD24B27E6}"/>
              </a:ext>
            </a:extLst>
          </p:cNvPr>
          <p:cNvSpPr/>
          <p:nvPr/>
        </p:nvSpPr>
        <p:spPr>
          <a:xfrm>
            <a:off x="1050608" y="1924839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Brute force attack – </a:t>
            </a:r>
          </a:p>
        </p:txBody>
      </p:sp>
    </p:spTree>
    <p:extLst>
      <p:ext uri="{BB962C8B-B14F-4D97-AF65-F5344CB8AC3E}">
        <p14:creationId xmlns:p14="http://schemas.microsoft.com/office/powerpoint/2010/main" val="401665372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A3566-4DFE-4EF6-AE06-C5F6C592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46" y="1234250"/>
            <a:ext cx="9998307" cy="43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0DC69-E0A6-44B2-A736-8A0AD24B27E6}"/>
              </a:ext>
            </a:extLst>
          </p:cNvPr>
          <p:cNvSpPr/>
          <p:nvPr/>
        </p:nvSpPr>
        <p:spPr>
          <a:xfrm>
            <a:off x="1050608" y="1924839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Brute force attack – Password is attempted over and over again, until the successful password is given. </a:t>
            </a:r>
          </a:p>
        </p:txBody>
      </p:sp>
    </p:spTree>
    <p:extLst>
      <p:ext uri="{BB962C8B-B14F-4D97-AF65-F5344CB8AC3E}">
        <p14:creationId xmlns:p14="http://schemas.microsoft.com/office/powerpoint/2010/main" val="36309716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A3566-4DFE-4EF6-AE06-C5F6C592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46" y="1234250"/>
            <a:ext cx="9998307" cy="43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0DC69-E0A6-44B2-A736-8A0AD24B27E6}"/>
              </a:ext>
            </a:extLst>
          </p:cNvPr>
          <p:cNvSpPr/>
          <p:nvPr/>
        </p:nvSpPr>
        <p:spPr>
          <a:xfrm>
            <a:off x="1050608" y="1924839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Brute force attack – Password is attempted over and over again, until the successful password is given. Gives the user access to the network/data. </a:t>
            </a:r>
          </a:p>
        </p:txBody>
      </p:sp>
    </p:spTree>
    <p:extLst>
      <p:ext uri="{BB962C8B-B14F-4D97-AF65-F5344CB8AC3E}">
        <p14:creationId xmlns:p14="http://schemas.microsoft.com/office/powerpoint/2010/main" val="377745878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Discuss the difference between phishing and pharming.								[2]</a:t>
            </a:r>
          </a:p>
        </p:txBody>
      </p:sp>
    </p:spTree>
    <p:extLst>
      <p:ext uri="{BB962C8B-B14F-4D97-AF65-F5344CB8AC3E}">
        <p14:creationId xmlns:p14="http://schemas.microsoft.com/office/powerpoint/2010/main" val="3138547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Transport layer – sets up the communication between the two nodes, agreeing on the rules to be used. </a:t>
            </a:r>
          </a:p>
          <a:p>
            <a:endParaRPr lang="en-GB" sz="4000" dirty="0"/>
          </a:p>
          <a:p>
            <a:r>
              <a:rPr lang="en-GB" sz="4000" dirty="0"/>
              <a:t>i.e. packet size.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ACEFB-9579-4B03-976D-944A4FB79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513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Discuss the difference between phishing and pharming.								[2]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algn="ctr"/>
            <a:r>
              <a:rPr lang="en-GB" sz="3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Fake / Website / Software / Email</a:t>
            </a:r>
            <a:endParaRPr lang="en-GB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062926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Discuss the difference between phishing and pharming.								[2]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Phishing is…</a:t>
            </a:r>
          </a:p>
          <a:p>
            <a:endParaRPr lang="en-GB" sz="36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36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Pharming is…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079908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Discuss the difference between phishing and pharming.								[2]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Phishing is an email that directs you to a fake website in order to get sensitive information. </a:t>
            </a:r>
          </a:p>
          <a:p>
            <a:endParaRPr lang="en-GB" sz="36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Pharming is…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579808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Discuss the difference between phishing and pharming.								[2]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Phishing is an email that directs you to a fake website in order to get sensitive information. </a:t>
            </a:r>
          </a:p>
          <a:p>
            <a:endParaRPr lang="en-GB" sz="36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Pharming is a piece of software installed on your computer that sends you to a fake website.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79052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41F261-E054-4221-9B32-070EDA874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9399"/>
          <a:stretch/>
        </p:blipFill>
        <p:spPr>
          <a:xfrm>
            <a:off x="6228520" y="4174432"/>
            <a:ext cx="1426586" cy="1952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DD992E-729D-42B6-9A65-02DFFBF0D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99" r="49260"/>
          <a:stretch/>
        </p:blipFill>
        <p:spPr>
          <a:xfrm>
            <a:off x="4505215" y="4174432"/>
            <a:ext cx="1447706" cy="1952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57C7A2-54CE-42D2-A45E-C3BE0FAE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50601"/>
          <a:stretch/>
        </p:blipFill>
        <p:spPr>
          <a:xfrm>
            <a:off x="6228520" y="1989783"/>
            <a:ext cx="1426587" cy="190635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Transport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5F40E-5D62-4672-B21A-D1AC3C4A4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30" b="50601"/>
          <a:stretch/>
        </p:blipFill>
        <p:spPr>
          <a:xfrm>
            <a:off x="4515775" y="1989783"/>
            <a:ext cx="1437146" cy="1906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5B5349-6200-4AE1-91FD-333F76471DEC}"/>
              </a:ext>
            </a:extLst>
          </p:cNvPr>
          <p:cNvSpPr txBox="1"/>
          <p:nvPr/>
        </p:nvSpPr>
        <p:spPr>
          <a:xfrm>
            <a:off x="755374" y="2436145"/>
            <a:ext cx="2716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Maximum 1000 bytes per packet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1A5E71-139A-4C54-A66C-2B78E37C5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65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Network layer – packets are addressed in this section and routes the data to the link layer.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C21CE-DCF9-4ADB-8B2A-389BDA168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03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746EC0-9CA9-45F7-B2C1-C6BB8F9FF57B}"/>
              </a:ext>
            </a:extLst>
          </p:cNvPr>
          <p:cNvSpPr/>
          <p:nvPr/>
        </p:nvSpPr>
        <p:spPr>
          <a:xfrm>
            <a:off x="4373218" y="1861461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Network layer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F94FA-68A8-4C88-9EDD-770A62D55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30" b="50601"/>
          <a:stretch/>
        </p:blipFill>
        <p:spPr>
          <a:xfrm>
            <a:off x="4515775" y="1989783"/>
            <a:ext cx="1437146" cy="1906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CC062-E6B5-4FBB-8352-6D5CFCEEAEA0}"/>
              </a:ext>
            </a:extLst>
          </p:cNvPr>
          <p:cNvSpPr txBox="1"/>
          <p:nvPr/>
        </p:nvSpPr>
        <p:spPr>
          <a:xfrm rot="16200000">
            <a:off x="3517724" y="2474791"/>
            <a:ext cx="199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penDyslexic" panose="00000500000000000000" pitchFamily="50" charset="0"/>
              </a:rPr>
              <a:t>MAS– FF:01:A1:74:D2</a:t>
            </a:r>
          </a:p>
          <a:p>
            <a:r>
              <a:rPr lang="en-GB" sz="1200" dirty="0">
                <a:latin typeface="OpenDyslexic" panose="00000500000000000000" pitchFamily="50" charset="0"/>
              </a:rPr>
              <a:t>MAR– D0:10:ED:45:7F</a:t>
            </a:r>
          </a:p>
          <a:p>
            <a:endParaRPr lang="en-GB" sz="2000" dirty="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EC4B3B-8819-49DF-B48B-3B93895C4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8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Network layer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Pushed on to the link layer.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024" y="1548250"/>
            <a:ext cx="2558833" cy="2620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A2625-59A9-4765-AC44-BF1AD15AD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19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Link layer – this is where the hardware used to send data operates. </a:t>
            </a:r>
          </a:p>
          <a:p>
            <a:endParaRPr lang="en-GB" sz="4000" dirty="0"/>
          </a:p>
          <a:p>
            <a:r>
              <a:rPr lang="en-GB" sz="4000" dirty="0"/>
              <a:t>i.e. Ethernet cables.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C282A-9E2E-4201-94D9-153C93AE1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62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Link layer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024" y="4048802"/>
            <a:ext cx="2558833" cy="2620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0C241-E436-4322-837E-A15612931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199" y="1840188"/>
            <a:ext cx="2409825" cy="1895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6EA3F-D2B5-4AF1-ADE0-13B735F7F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259" y="1806306"/>
            <a:ext cx="2005784" cy="2005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747834-AC58-497B-9FB4-B445A2BC8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08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CF8A4-A67C-4404-BC0A-5249D9DE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985" y="5991116"/>
            <a:ext cx="569413" cy="5830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05C0F5-5910-4F80-AD9E-8490D0B60A94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36AF12-AA33-4A19-A419-236F6836CE4C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C5ED89-D9EE-48EE-A7F7-5F9FCF043B36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EADFB7-3475-4CDE-A1C3-274B462BACB8}"/>
              </a:ext>
            </a:extLst>
          </p:cNvPr>
          <p:cNvSpPr/>
          <p:nvPr/>
        </p:nvSpPr>
        <p:spPr>
          <a:xfrm>
            <a:off x="4480831" y="5939881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WIFI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AEF7B2-C30C-4170-8A83-E0C2D49DB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63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Bullet down the rules of packet switching.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Explain what layering is.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CF8A4-A67C-4404-BC0A-5249D9DE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776" y="2074422"/>
            <a:ext cx="569413" cy="5830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D29526-9F89-4DD5-B17C-D8CC77FCCE75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048EDD-CC07-458A-BFCC-F21AFFF4EEAC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9B767F-5541-465E-86B5-F584C6CD0DC0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B4639F-0AFC-4930-9A08-8EF881B110CA}"/>
              </a:ext>
            </a:extLst>
          </p:cNvPr>
          <p:cNvSpPr/>
          <p:nvPr/>
        </p:nvSpPr>
        <p:spPr>
          <a:xfrm>
            <a:off x="4480831" y="5939881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WIFI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C55E66-C135-445A-87B9-5A1036D84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20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us 7"/>
          <p:cNvSpPr/>
          <p:nvPr/>
        </p:nvSpPr>
        <p:spPr>
          <a:xfrm>
            <a:off x="6240016" y="2924944"/>
            <a:ext cx="1080120" cy="9361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844824"/>
            <a:ext cx="4328350" cy="2880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336" y="2060848"/>
            <a:ext cx="1609725" cy="283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3437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us 7"/>
          <p:cNvSpPr/>
          <p:nvPr/>
        </p:nvSpPr>
        <p:spPr>
          <a:xfrm>
            <a:off x="5231904" y="2924944"/>
            <a:ext cx="1080120" cy="9361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41" y="2492896"/>
            <a:ext cx="2924175" cy="156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096" y="1052736"/>
            <a:ext cx="3744416" cy="3205097"/>
          </a:xfrm>
          <a:prstGeom prst="rect">
            <a:avLst/>
          </a:prstGeom>
        </p:spPr>
      </p:pic>
      <p:sp>
        <p:nvSpPr>
          <p:cNvPr id="4" name="Minus 3"/>
          <p:cNvSpPr/>
          <p:nvPr/>
        </p:nvSpPr>
        <p:spPr>
          <a:xfrm>
            <a:off x="8328248" y="4284129"/>
            <a:ext cx="1224136" cy="8640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562" y="5101917"/>
            <a:ext cx="3028950" cy="151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021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060848"/>
            <a:ext cx="5705822" cy="2520280"/>
          </a:xfrm>
          <a:prstGeom prst="rect">
            <a:avLst/>
          </a:prstGeom>
        </p:spPr>
      </p:pic>
      <p:sp>
        <p:nvSpPr>
          <p:cNvPr id="8" name="Plus 7"/>
          <p:cNvSpPr/>
          <p:nvPr/>
        </p:nvSpPr>
        <p:spPr>
          <a:xfrm>
            <a:off x="6240016" y="2924944"/>
            <a:ext cx="1080120" cy="9361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256" y="2060848"/>
            <a:ext cx="2614972" cy="2614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54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There are different threats to a network including: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Malware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Phishing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Brute force attacks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DoS Attacks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People – weak point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Data interception and theft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SQL injection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Poor network policy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7682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CD54AD-C57B-45C7-88F6-5F2EB82F8C09}"/>
              </a:ext>
            </a:extLst>
          </p:cNvPr>
          <p:cNvSpPr/>
          <p:nvPr/>
        </p:nvSpPr>
        <p:spPr>
          <a:xfrm>
            <a:off x="775855" y="3882584"/>
            <a:ext cx="2812472" cy="4294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41BAA-5D87-4CE1-B3B9-EABC938660CA}"/>
              </a:ext>
            </a:extLst>
          </p:cNvPr>
          <p:cNvSpPr/>
          <p:nvPr/>
        </p:nvSpPr>
        <p:spPr>
          <a:xfrm>
            <a:off x="775855" y="3300693"/>
            <a:ext cx="4336472" cy="4294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C216B-4DD6-42DD-BC6D-3424D4CCEC8F}"/>
              </a:ext>
            </a:extLst>
          </p:cNvPr>
          <p:cNvSpPr/>
          <p:nvPr/>
        </p:nvSpPr>
        <p:spPr>
          <a:xfrm>
            <a:off x="775855" y="2770909"/>
            <a:ext cx="4336472" cy="4294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E9B341-460B-450A-A5A4-32EB6B9FE1B7}"/>
              </a:ext>
            </a:extLst>
          </p:cNvPr>
          <p:cNvSpPr/>
          <p:nvPr/>
        </p:nvSpPr>
        <p:spPr>
          <a:xfrm>
            <a:off x="775855" y="2189018"/>
            <a:ext cx="1911927" cy="4294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There are different threats to a network including: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Malware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Phishing / Pharming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Brute force attacks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DoS Attacks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People – weak point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Data interception and theft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SQL injection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Poor network policy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636075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Malware is malicious software.</a:t>
            </a:r>
          </a:p>
          <a:p>
            <a:endParaRPr lang="en-GB" sz="4000" dirty="0"/>
          </a:p>
          <a:p>
            <a:r>
              <a:rPr lang="en-GB" sz="4000" dirty="0"/>
              <a:t>There are different types of malware that can have devastating effects on your computer.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1209612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Malware is </a:t>
            </a:r>
            <a:r>
              <a:rPr lang="en-GB" sz="4000" dirty="0">
                <a:solidFill>
                  <a:schemeClr val="tx1"/>
                </a:solidFill>
              </a:rPr>
              <a:t>mal</a:t>
            </a:r>
            <a:r>
              <a:rPr lang="en-GB" sz="4000" dirty="0"/>
              <a:t>icious soft</a:t>
            </a:r>
            <a:r>
              <a:rPr lang="en-GB" sz="4000" dirty="0">
                <a:solidFill>
                  <a:schemeClr val="tx1"/>
                </a:solidFill>
              </a:rPr>
              <a:t>ware</a:t>
            </a:r>
            <a:r>
              <a:rPr lang="en-GB" sz="4000" dirty="0"/>
              <a:t>.</a:t>
            </a:r>
          </a:p>
          <a:p>
            <a:endParaRPr lang="en-GB" sz="4000" dirty="0"/>
          </a:p>
          <a:p>
            <a:r>
              <a:rPr lang="en-GB" sz="4000" dirty="0"/>
              <a:t>There are different types of malware that can have devastating effects on your computer.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567534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3089635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These are all software / code / programs.</a:t>
            </a:r>
          </a:p>
        </p:txBody>
      </p:sp>
    </p:spTree>
    <p:extLst>
      <p:ext uri="{BB962C8B-B14F-4D97-AF65-F5344CB8AC3E}">
        <p14:creationId xmlns:p14="http://schemas.microsoft.com/office/powerpoint/2010/main" val="7756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types of malware.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Discuss the features of a brute force and DoS attack.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the different types of attacks.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1.4 Learn about type of Malware, DoS and Brute Force attacks.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1.4 Learn about type of Malware, DoS and Brute Force attacks.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Written by other people. </a:t>
            </a:r>
          </a:p>
        </p:txBody>
      </p:sp>
    </p:spTree>
    <p:extLst>
      <p:ext uri="{BB962C8B-B14F-4D97-AF65-F5344CB8AC3E}">
        <p14:creationId xmlns:p14="http://schemas.microsoft.com/office/powerpoint/2010/main" val="1262357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Created to cause damage or disruption to data or computers. </a:t>
            </a:r>
          </a:p>
        </p:txBody>
      </p:sp>
    </p:spTree>
    <p:extLst>
      <p:ext uri="{BB962C8B-B14F-4D97-AF65-F5344CB8AC3E}">
        <p14:creationId xmlns:p14="http://schemas.microsoft.com/office/powerpoint/2010/main" val="437838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program, usually hidden in another program. It replicates itself and usually causes some sort of damage such as deleting files. </a:t>
            </a:r>
          </a:p>
        </p:txBody>
      </p:sp>
    </p:spTree>
    <p:extLst>
      <p:ext uri="{BB962C8B-B14F-4D97-AF65-F5344CB8AC3E}">
        <p14:creationId xmlns:p14="http://schemas.microsoft.com/office/powerpoint/2010/main" val="1813172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program, usually hidden in another program. It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replicates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itself and usually causes some sort of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damage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such as deleting files. </a:t>
            </a:r>
          </a:p>
        </p:txBody>
      </p:sp>
    </p:spTree>
    <p:extLst>
      <p:ext uri="{BB962C8B-B14F-4D97-AF65-F5344CB8AC3E}">
        <p14:creationId xmlns:p14="http://schemas.microsoft.com/office/powerpoint/2010/main" val="1194542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41C1C-1C0F-4FE4-AC34-BC902E5CB4CD}"/>
              </a:ext>
            </a:extLst>
          </p:cNvPr>
          <p:cNvSpPr/>
          <p:nvPr/>
        </p:nvSpPr>
        <p:spPr>
          <a:xfrm>
            <a:off x="595745" y="1634836"/>
            <a:ext cx="1801091" cy="4987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program, usually hidden in another program. It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replicates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itself and usually causes some sort of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damage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such as deleting files. </a:t>
            </a:r>
          </a:p>
        </p:txBody>
      </p:sp>
    </p:spTree>
    <p:extLst>
      <p:ext uri="{BB962C8B-B14F-4D97-AF65-F5344CB8AC3E}">
        <p14:creationId xmlns:p14="http://schemas.microsoft.com/office/powerpoint/2010/main" val="2790412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malicious program that the user is tricked into installing under the pretence it is actually something useful. </a:t>
            </a:r>
          </a:p>
        </p:txBody>
      </p:sp>
    </p:spTree>
    <p:extLst>
      <p:ext uri="{BB962C8B-B14F-4D97-AF65-F5344CB8AC3E}">
        <p14:creationId xmlns:p14="http://schemas.microsoft.com/office/powerpoint/2010/main" val="1189223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72E812-1768-49C2-91D2-9E24C99290BF}"/>
              </a:ext>
            </a:extLst>
          </p:cNvPr>
          <p:cNvSpPr/>
          <p:nvPr/>
        </p:nvSpPr>
        <p:spPr>
          <a:xfrm>
            <a:off x="665018" y="2743200"/>
            <a:ext cx="1773382" cy="4987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 malicious program that the user is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tricked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into installing under the pretence it is actually something useful. </a:t>
            </a:r>
          </a:p>
        </p:txBody>
      </p:sp>
    </p:spTree>
    <p:extLst>
      <p:ext uri="{BB962C8B-B14F-4D97-AF65-F5344CB8AC3E}">
        <p14:creationId xmlns:p14="http://schemas.microsoft.com/office/powerpoint/2010/main" val="579192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Software that gathers information about a user or organisation and sends it to the originator. i.e. keyloggers. </a:t>
            </a:r>
          </a:p>
        </p:txBody>
      </p:sp>
    </p:spTree>
    <p:extLst>
      <p:ext uri="{BB962C8B-B14F-4D97-AF65-F5344CB8AC3E}">
        <p14:creationId xmlns:p14="http://schemas.microsoft.com/office/powerpoint/2010/main" val="2780475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Software that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gathers information 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about a user or organisation and sends it to the originator. i.e. keyloggers. </a:t>
            </a:r>
          </a:p>
        </p:txBody>
      </p:sp>
    </p:spTree>
    <p:extLst>
      <p:ext uri="{BB962C8B-B14F-4D97-AF65-F5344CB8AC3E}">
        <p14:creationId xmlns:p14="http://schemas.microsoft.com/office/powerpoint/2010/main" val="985723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763E66-3B13-4D7C-ABEA-A58E93175EFF}"/>
              </a:ext>
            </a:extLst>
          </p:cNvPr>
          <p:cNvSpPr/>
          <p:nvPr/>
        </p:nvSpPr>
        <p:spPr>
          <a:xfrm>
            <a:off x="540327" y="3837709"/>
            <a:ext cx="2133600" cy="5541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Software that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gathers information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about a user or organisation and sends it to the originator. i.e. keyloggers. </a:t>
            </a:r>
          </a:p>
        </p:txBody>
      </p:sp>
    </p:spTree>
    <p:extLst>
      <p:ext uri="{BB962C8B-B14F-4D97-AF65-F5344CB8AC3E}">
        <p14:creationId xmlns:p14="http://schemas.microsoft.com/office/powerpoint/2010/main" val="81924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3F06C-FA67-410C-A6B1-E1199FD974BC}"/>
              </a:ext>
            </a:extLst>
          </p:cNvPr>
          <p:cNvSpPr/>
          <p:nvPr/>
        </p:nvSpPr>
        <p:spPr>
          <a:xfrm>
            <a:off x="291703" y="1077343"/>
            <a:ext cx="11484661" cy="52403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</a:rPr>
              <a:t>1 Packet of Data to be sent over the network.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36A81-1ABD-4287-BCA7-2230DD05E7E7}"/>
              </a:ext>
            </a:extLst>
          </p:cNvPr>
          <p:cNvSpPr/>
          <p:nvPr/>
        </p:nvSpPr>
        <p:spPr>
          <a:xfrm>
            <a:off x="7611979" y="206738"/>
            <a:ext cx="4419600" cy="68200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1500 bytes in total size.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92EF2-4626-4048-A389-4003DE4D02B2}"/>
              </a:ext>
            </a:extLst>
          </p:cNvPr>
          <p:cNvSpPr/>
          <p:nvPr/>
        </p:nvSpPr>
        <p:spPr>
          <a:xfrm>
            <a:off x="415636" y="1229743"/>
            <a:ext cx="11152909" cy="6820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Receiver MAC address – 6 bytes.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BFE90-8D99-4BE4-A1D6-717789131250}"/>
              </a:ext>
            </a:extLst>
          </p:cNvPr>
          <p:cNvSpPr/>
          <p:nvPr/>
        </p:nvSpPr>
        <p:spPr>
          <a:xfrm>
            <a:off x="415635" y="1996736"/>
            <a:ext cx="11152909" cy="6820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Sender MAC address – 6 bytes.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CF2DC-675E-4815-AC84-4DEB01118DA3}"/>
              </a:ext>
            </a:extLst>
          </p:cNvPr>
          <p:cNvSpPr/>
          <p:nvPr/>
        </p:nvSpPr>
        <p:spPr>
          <a:xfrm>
            <a:off x="415634" y="2762638"/>
            <a:ext cx="4142511" cy="6820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Protocol type – 2 bytes.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35022D-4ED4-4FAF-9C8C-4D2AE487F4D9}"/>
              </a:ext>
            </a:extLst>
          </p:cNvPr>
          <p:cNvSpPr/>
          <p:nvPr/>
        </p:nvSpPr>
        <p:spPr>
          <a:xfrm>
            <a:off x="415634" y="3528540"/>
            <a:ext cx="11152909" cy="265058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Data to be sent – up to 1486 bytes.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BD222-7013-4A19-90FC-841DE9D98E12}"/>
              </a:ext>
            </a:extLst>
          </p:cNvPr>
          <p:cNvSpPr/>
          <p:nvPr/>
        </p:nvSpPr>
        <p:spPr>
          <a:xfrm>
            <a:off x="4640511" y="2762638"/>
            <a:ext cx="6928411" cy="666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CRC – error checking data – 4 bytes.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7B4FEB-F8FE-4F72-9226-A8513B03D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89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Malware that modifies the host operating system to avoid detection. </a:t>
            </a:r>
          </a:p>
        </p:txBody>
      </p:sp>
    </p:spTree>
    <p:extLst>
      <p:ext uri="{BB962C8B-B14F-4D97-AF65-F5344CB8AC3E}">
        <p14:creationId xmlns:p14="http://schemas.microsoft.com/office/powerpoint/2010/main" val="102912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Malware that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modifies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the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host operating system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to avoid detection. </a:t>
            </a:r>
          </a:p>
        </p:txBody>
      </p:sp>
    </p:spTree>
    <p:extLst>
      <p:ext uri="{BB962C8B-B14F-4D97-AF65-F5344CB8AC3E}">
        <p14:creationId xmlns:p14="http://schemas.microsoft.com/office/powerpoint/2010/main" val="1441927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2B9793-CC60-4076-A601-42F38E68F15D}"/>
              </a:ext>
            </a:extLst>
          </p:cNvPr>
          <p:cNvSpPr/>
          <p:nvPr/>
        </p:nvSpPr>
        <p:spPr>
          <a:xfrm>
            <a:off x="637309" y="4419600"/>
            <a:ext cx="1953491" cy="5818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Malware that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modifies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the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host operating system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to avoid detection. </a:t>
            </a:r>
          </a:p>
        </p:txBody>
      </p:sp>
    </p:spTree>
    <p:extLst>
      <p:ext uri="{BB962C8B-B14F-4D97-AF65-F5344CB8AC3E}">
        <p14:creationId xmlns:p14="http://schemas.microsoft.com/office/powerpoint/2010/main" val="2700817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Malware that either interferes with the users operation of a computer or threatens to do so unless a sum of money is paid. Some types encrypt the contents of the computer. </a:t>
            </a:r>
          </a:p>
        </p:txBody>
      </p:sp>
    </p:spTree>
    <p:extLst>
      <p:ext uri="{BB962C8B-B14F-4D97-AF65-F5344CB8AC3E}">
        <p14:creationId xmlns:p14="http://schemas.microsoft.com/office/powerpoint/2010/main" val="1054960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Malware that either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interferes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with the users operation of a computer or threatens to do so unless a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sum of money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is paid. Some types encrypt the contents of the computer. </a:t>
            </a:r>
          </a:p>
        </p:txBody>
      </p:sp>
    </p:spTree>
    <p:extLst>
      <p:ext uri="{BB962C8B-B14F-4D97-AF65-F5344CB8AC3E}">
        <p14:creationId xmlns:p14="http://schemas.microsoft.com/office/powerpoint/2010/main" val="1209666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1B9B94-CE20-484D-99F1-71A08B1AD0BA}"/>
              </a:ext>
            </a:extLst>
          </p:cNvPr>
          <p:cNvSpPr/>
          <p:nvPr/>
        </p:nvSpPr>
        <p:spPr>
          <a:xfrm>
            <a:off x="616528" y="3376252"/>
            <a:ext cx="2833254" cy="4849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Malware that either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interferes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with the users operation of a computer or threatens to do so unless a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sum of money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is paid. Some types encrypt the contents of the computer. </a:t>
            </a:r>
          </a:p>
        </p:txBody>
      </p:sp>
    </p:spTree>
    <p:extLst>
      <p:ext uri="{BB962C8B-B14F-4D97-AF65-F5344CB8AC3E}">
        <p14:creationId xmlns:p14="http://schemas.microsoft.com/office/powerpoint/2010/main" val="2860535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An approach whereby the malware opens an access channel to outsiders that can bypass normal security checks. </a:t>
            </a:r>
          </a:p>
        </p:txBody>
      </p:sp>
    </p:spTree>
    <p:extLst>
      <p:ext uri="{BB962C8B-B14F-4D97-AF65-F5344CB8AC3E}">
        <p14:creationId xmlns:p14="http://schemas.microsoft.com/office/powerpoint/2010/main" val="863182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An approach whereby the malware opens an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access channel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to outsiders that can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bypass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normal security checks. </a:t>
            </a:r>
          </a:p>
        </p:txBody>
      </p:sp>
    </p:spTree>
    <p:extLst>
      <p:ext uri="{BB962C8B-B14F-4D97-AF65-F5344CB8AC3E}">
        <p14:creationId xmlns:p14="http://schemas.microsoft.com/office/powerpoint/2010/main" val="3026850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9B62AC-2E10-4A17-B797-5166C30B312C}"/>
              </a:ext>
            </a:extLst>
          </p:cNvPr>
          <p:cNvSpPr/>
          <p:nvPr/>
        </p:nvSpPr>
        <p:spPr>
          <a:xfrm>
            <a:off x="581891" y="5015345"/>
            <a:ext cx="2576945" cy="5403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67492-5265-45D6-88C9-E2C00FBE08F1}"/>
              </a:ext>
            </a:extLst>
          </p:cNvPr>
          <p:cNvSpPr/>
          <p:nvPr/>
        </p:nvSpPr>
        <p:spPr>
          <a:xfrm>
            <a:off x="5112327" y="1972617"/>
            <a:ext cx="6026728" cy="29127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An approach whereby the malware opens an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access channel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to outsiders that can </a:t>
            </a:r>
            <a:r>
              <a:rPr lang="en-GB" sz="28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bypass</a:t>
            </a:r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 normal security checks. </a:t>
            </a:r>
          </a:p>
        </p:txBody>
      </p:sp>
    </p:spTree>
    <p:extLst>
      <p:ext uri="{BB962C8B-B14F-4D97-AF65-F5344CB8AC3E}">
        <p14:creationId xmlns:p14="http://schemas.microsoft.com/office/powerpoint/2010/main" val="2966366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000" dirty="0"/>
              <a:t>Phishing and Pharming</a:t>
            </a:r>
          </a:p>
          <a:p>
            <a:endParaRPr lang="en-GB" sz="4000" dirty="0"/>
          </a:p>
          <a:p>
            <a:r>
              <a:rPr lang="en-GB" sz="4000" dirty="0"/>
              <a:t>What are they?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3740271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9672921" y="9645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7580476" y="3755689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123603" y="4784504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6677057" y="4573660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CB2965C-DB82-413F-B038-EA756A61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81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000" dirty="0"/>
              <a:t>Phishing and Pharming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70B70-A811-475B-971B-462F984B4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426" y="1604567"/>
            <a:ext cx="6767147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90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000" dirty="0"/>
              <a:t>Phishing and Pharming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70B70-A811-475B-971B-462F984B4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426" y="1604567"/>
            <a:ext cx="6767147" cy="55783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8D5B98-37E5-4FFF-93BA-14996DD386F6}"/>
              </a:ext>
            </a:extLst>
          </p:cNvPr>
          <p:cNvSpPr/>
          <p:nvPr/>
        </p:nvSpPr>
        <p:spPr>
          <a:xfrm>
            <a:off x="2712426" y="1604567"/>
            <a:ext cx="6767147" cy="522077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D7EB25-3975-4A03-8780-EEA9E3E10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979"/>
          <a:stretch/>
        </p:blipFill>
        <p:spPr>
          <a:xfrm>
            <a:off x="779343" y="3022797"/>
            <a:ext cx="11252236" cy="18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58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000" dirty="0"/>
              <a:t>Phishing and Pharming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70B70-A811-475B-971B-462F984B4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426" y="1604567"/>
            <a:ext cx="6767147" cy="5578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3D4D7B-F9C3-4657-90DD-B6EC55A12A34}"/>
              </a:ext>
            </a:extLst>
          </p:cNvPr>
          <p:cNvSpPr/>
          <p:nvPr/>
        </p:nvSpPr>
        <p:spPr>
          <a:xfrm>
            <a:off x="2712426" y="1604567"/>
            <a:ext cx="6767147" cy="522077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A666A-9EDF-441F-80FB-57607C432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77" b="8556"/>
          <a:stretch/>
        </p:blipFill>
        <p:spPr>
          <a:xfrm>
            <a:off x="752371" y="2010228"/>
            <a:ext cx="10687258" cy="448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371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000" dirty="0"/>
              <a:t>Phishing and Pharming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20B06-7EA3-47C8-AD35-0EF317FB4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786" y="1747628"/>
            <a:ext cx="6974428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56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1"/>
                </a:solidFill>
              </a:rPr>
              <a:t>Phishing</a:t>
            </a:r>
            <a:r>
              <a:rPr lang="en-GB" sz="4000" dirty="0"/>
              <a:t> – a website link that takes the user to fake website that looks like a real website. The user is prompted to enter personal details.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2882520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1"/>
                </a:solidFill>
              </a:rPr>
              <a:t>Phishing</a:t>
            </a:r>
            <a:r>
              <a:rPr lang="en-GB" sz="4000" dirty="0"/>
              <a:t> – an email link that takes the user to fake website that looks like a real website. The user is prompted to enter personal details. 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Pharming</a:t>
            </a:r>
            <a:r>
              <a:rPr lang="en-GB" sz="4000" dirty="0"/>
              <a:t> – a piece of software that redirects the user to a fake website. The user is prompted to enter fake details.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861381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1"/>
                </a:solidFill>
              </a:rPr>
              <a:t>Phishing</a:t>
            </a:r>
            <a:r>
              <a:rPr lang="en-GB" sz="4000" dirty="0"/>
              <a:t> – an </a:t>
            </a:r>
            <a:r>
              <a:rPr lang="en-GB" sz="4000" dirty="0">
                <a:solidFill>
                  <a:schemeClr val="tx1"/>
                </a:solidFill>
              </a:rPr>
              <a:t>email link</a:t>
            </a:r>
            <a:r>
              <a:rPr lang="en-GB" sz="4000" dirty="0"/>
              <a:t> that takes the user to fake website that looks like a real website. The user is prompted to enter personal details. 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Pharming</a:t>
            </a:r>
            <a:r>
              <a:rPr lang="en-GB" sz="4000" dirty="0"/>
              <a:t> – a piece of </a:t>
            </a:r>
            <a:r>
              <a:rPr lang="en-GB" sz="4000" dirty="0">
                <a:solidFill>
                  <a:schemeClr val="tx1"/>
                </a:solidFill>
              </a:rPr>
              <a:t>software</a:t>
            </a:r>
            <a:r>
              <a:rPr lang="en-GB" sz="4000" dirty="0"/>
              <a:t> that redirects the user to a fake website. The user is prompted to enter fake details.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5501846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1"/>
                </a:solidFill>
              </a:rPr>
              <a:t>Phishing</a:t>
            </a:r>
            <a:r>
              <a:rPr lang="en-GB" sz="4000" dirty="0"/>
              <a:t> – an </a:t>
            </a:r>
            <a:r>
              <a:rPr lang="en-GB" sz="4000" dirty="0">
                <a:solidFill>
                  <a:schemeClr val="tx1"/>
                </a:solidFill>
              </a:rPr>
              <a:t>email link</a:t>
            </a:r>
            <a:r>
              <a:rPr lang="en-GB" sz="4000" dirty="0"/>
              <a:t> that takes the user to </a:t>
            </a:r>
            <a:r>
              <a:rPr lang="en-GB" sz="4000" dirty="0">
                <a:solidFill>
                  <a:schemeClr val="tx1"/>
                </a:solidFill>
              </a:rPr>
              <a:t>fake website</a:t>
            </a:r>
            <a:r>
              <a:rPr lang="en-GB" sz="4000" dirty="0"/>
              <a:t> that looks like a real website. The user is prompted to enter personal details. 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Pharming</a:t>
            </a:r>
            <a:r>
              <a:rPr lang="en-GB" sz="4000" dirty="0"/>
              <a:t> – a piece of </a:t>
            </a:r>
            <a:r>
              <a:rPr lang="en-GB" sz="4000" dirty="0">
                <a:solidFill>
                  <a:schemeClr val="tx1"/>
                </a:solidFill>
              </a:rPr>
              <a:t>software</a:t>
            </a:r>
            <a:r>
              <a:rPr lang="en-GB" sz="4000" dirty="0"/>
              <a:t> that redirects the user to a </a:t>
            </a:r>
            <a:r>
              <a:rPr lang="en-GB" sz="4000" dirty="0">
                <a:solidFill>
                  <a:schemeClr val="tx1"/>
                </a:solidFill>
              </a:rPr>
              <a:t>fake website</a:t>
            </a:r>
            <a:r>
              <a:rPr lang="en-GB" sz="4000" dirty="0"/>
              <a:t>. The user is prompted to enter fake details.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26910136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2D6AFA-CAFA-4B50-B143-1FF52CDC0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779" y="1042440"/>
            <a:ext cx="5591391" cy="57076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357DE4-3DAD-4A44-8535-5D6CFF42CCEF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</p:spTree>
    <p:extLst>
      <p:ext uri="{BB962C8B-B14F-4D97-AF65-F5344CB8AC3E}">
        <p14:creationId xmlns:p14="http://schemas.microsoft.com/office/powerpoint/2010/main" val="41762874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B1CC2-6E75-4CB0-B0C0-55ADD140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84" y="3158403"/>
            <a:ext cx="1501631" cy="180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06D4F-01DD-4C41-B215-4BF68B5AF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184" y="4960360"/>
            <a:ext cx="1501631" cy="840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/>
          <p:nvPr/>
        </p:nvCxnSpPr>
        <p:spPr>
          <a:xfrm>
            <a:off x="2757055" y="3698916"/>
            <a:ext cx="2588129" cy="6514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225255-0610-46D7-ACDC-FB4C6A192074}"/>
              </a:ext>
            </a:extLst>
          </p:cNvPr>
          <p:cNvCxnSpPr/>
          <p:nvPr/>
        </p:nvCxnSpPr>
        <p:spPr>
          <a:xfrm>
            <a:off x="6733309" y="4504372"/>
            <a:ext cx="3537162" cy="12762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2D6AFA-CAFA-4B50-B143-1FF52CDC0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424" y="2647490"/>
            <a:ext cx="1253437" cy="1279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90A9A0-47C8-4B13-8E3B-B94227286DDA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</p:spTree>
    <p:extLst>
      <p:ext uri="{BB962C8B-B14F-4D97-AF65-F5344CB8AC3E}">
        <p14:creationId xmlns:p14="http://schemas.microsoft.com/office/powerpoint/2010/main" val="3143266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490537" y="428189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1082898" y="4262779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0495034" y="4966495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1069573" y="5014660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05BA96-6E2D-40CF-8CCB-9C8D02B0C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542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B1CC2-6E75-4CB0-B0C0-55ADD140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84" y="3158403"/>
            <a:ext cx="1501631" cy="180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06D4F-01DD-4C41-B215-4BF68B5AF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184" y="4960360"/>
            <a:ext cx="1501631" cy="840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/>
          <p:nvPr/>
        </p:nvCxnSpPr>
        <p:spPr>
          <a:xfrm>
            <a:off x="2757055" y="3698916"/>
            <a:ext cx="2588129" cy="6514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225255-0610-46D7-ACDC-FB4C6A192074}"/>
              </a:ext>
            </a:extLst>
          </p:cNvPr>
          <p:cNvCxnSpPr/>
          <p:nvPr/>
        </p:nvCxnSpPr>
        <p:spPr>
          <a:xfrm>
            <a:off x="6733309" y="4504372"/>
            <a:ext cx="3537162" cy="12762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2D6AFA-CAFA-4B50-B143-1FF52CDC0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424" y="2647490"/>
            <a:ext cx="1253437" cy="12794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F9D0D6-761E-47F8-93C7-ED939C5C6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165" y="1878907"/>
            <a:ext cx="1253437" cy="1279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D02B10-B57E-4DA5-A578-612ECA89B71B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</p:spTree>
    <p:extLst>
      <p:ext uri="{BB962C8B-B14F-4D97-AF65-F5344CB8AC3E}">
        <p14:creationId xmlns:p14="http://schemas.microsoft.com/office/powerpoint/2010/main" val="37854033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B1CC2-6E75-4CB0-B0C0-55ADD140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84" y="3158403"/>
            <a:ext cx="1501631" cy="180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06D4F-01DD-4C41-B215-4BF68B5AF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184" y="4960360"/>
            <a:ext cx="1501631" cy="840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/>
          <p:nvPr/>
        </p:nvCxnSpPr>
        <p:spPr>
          <a:xfrm>
            <a:off x="2757055" y="3698916"/>
            <a:ext cx="2588129" cy="6514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225255-0610-46D7-ACDC-FB4C6A192074}"/>
              </a:ext>
            </a:extLst>
          </p:cNvPr>
          <p:cNvCxnSpPr/>
          <p:nvPr/>
        </p:nvCxnSpPr>
        <p:spPr>
          <a:xfrm>
            <a:off x="6733309" y="4504372"/>
            <a:ext cx="3537162" cy="12762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2D6AFA-CAFA-4B50-B143-1FF52CDC0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424" y="2647490"/>
            <a:ext cx="1253437" cy="12794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BDD3CC-6559-476E-B12E-FB60778A96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7702" y="5559420"/>
            <a:ext cx="577638" cy="5896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BF760C-C7C4-4E43-A0C3-3D3196DF3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165" y="1878907"/>
            <a:ext cx="1253437" cy="12794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</p:spTree>
    <p:extLst>
      <p:ext uri="{BB962C8B-B14F-4D97-AF65-F5344CB8AC3E}">
        <p14:creationId xmlns:p14="http://schemas.microsoft.com/office/powerpoint/2010/main" val="13191797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B1CC2-6E75-4CB0-B0C0-55ADD140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84" y="3158403"/>
            <a:ext cx="1501631" cy="180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06D4F-01DD-4C41-B215-4BF68B5AF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184" y="4960360"/>
            <a:ext cx="1501631" cy="840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/>
          <p:nvPr/>
        </p:nvCxnSpPr>
        <p:spPr>
          <a:xfrm>
            <a:off x="2757055" y="3698916"/>
            <a:ext cx="2588129" cy="6514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225255-0610-46D7-ACDC-FB4C6A192074}"/>
              </a:ext>
            </a:extLst>
          </p:cNvPr>
          <p:cNvCxnSpPr/>
          <p:nvPr/>
        </p:nvCxnSpPr>
        <p:spPr>
          <a:xfrm>
            <a:off x="6733309" y="4504372"/>
            <a:ext cx="3537162" cy="12762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2D6AFA-CAFA-4B50-B143-1FF52CDC0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424" y="2647490"/>
            <a:ext cx="1253437" cy="12794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BDD3CC-6559-476E-B12E-FB60778A96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7702" y="5559420"/>
            <a:ext cx="577638" cy="5896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BF760C-C7C4-4E43-A0C3-3D3196DF3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165" y="1878907"/>
            <a:ext cx="1253437" cy="12794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85E80-955C-44A4-91FD-C40EADBAE7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7678" y="2803832"/>
            <a:ext cx="2150220" cy="196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335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B1CC2-6E75-4CB0-B0C0-55ADD140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84" y="3158403"/>
            <a:ext cx="1501631" cy="180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06D4F-01DD-4C41-B215-4BF68B5AF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184" y="4960360"/>
            <a:ext cx="1501631" cy="840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/>
          <p:nvPr/>
        </p:nvCxnSpPr>
        <p:spPr>
          <a:xfrm>
            <a:off x="2757055" y="3698916"/>
            <a:ext cx="2588129" cy="6514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225255-0610-46D7-ACDC-FB4C6A192074}"/>
              </a:ext>
            </a:extLst>
          </p:cNvPr>
          <p:cNvCxnSpPr/>
          <p:nvPr/>
        </p:nvCxnSpPr>
        <p:spPr>
          <a:xfrm>
            <a:off x="6733309" y="4504372"/>
            <a:ext cx="3537162" cy="12762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2D6AFA-CAFA-4B50-B143-1FF52CDC0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424" y="2647490"/>
            <a:ext cx="1253437" cy="12794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BF760C-C7C4-4E43-A0C3-3D3196DF3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165" y="1878907"/>
            <a:ext cx="1253437" cy="12794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85E80-955C-44A4-91FD-C40EADBAE7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3846" y="5473345"/>
            <a:ext cx="717639" cy="6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956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B1CC2-6E75-4CB0-B0C0-55ADD140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84" y="3158403"/>
            <a:ext cx="1501631" cy="180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06D4F-01DD-4C41-B215-4BF68B5AF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184" y="4960360"/>
            <a:ext cx="1501631" cy="840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/>
          <p:nvPr/>
        </p:nvCxnSpPr>
        <p:spPr>
          <a:xfrm>
            <a:off x="2757055" y="3698916"/>
            <a:ext cx="2588129" cy="6514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225255-0610-46D7-ACDC-FB4C6A192074}"/>
              </a:ext>
            </a:extLst>
          </p:cNvPr>
          <p:cNvCxnSpPr/>
          <p:nvPr/>
        </p:nvCxnSpPr>
        <p:spPr>
          <a:xfrm>
            <a:off x="6733309" y="4504372"/>
            <a:ext cx="3537162" cy="12762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2D6AFA-CAFA-4B50-B143-1FF52CDC0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424" y="2647490"/>
            <a:ext cx="1253437" cy="12794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BF760C-C7C4-4E43-A0C3-3D3196DF3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165" y="1878907"/>
            <a:ext cx="1253437" cy="12794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85E80-955C-44A4-91FD-C40EADBAE7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3846" y="5473345"/>
            <a:ext cx="717639" cy="655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45CE5-6A82-48E0-8A90-D62382FD7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4819" y="2103005"/>
            <a:ext cx="2914141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98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B1CC2-6E75-4CB0-B0C0-55ADD140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84" y="3158403"/>
            <a:ext cx="1501631" cy="180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06D4F-01DD-4C41-B215-4BF68B5AF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184" y="4960360"/>
            <a:ext cx="1501631" cy="840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/>
          <p:nvPr/>
        </p:nvCxnSpPr>
        <p:spPr>
          <a:xfrm>
            <a:off x="2757055" y="3698916"/>
            <a:ext cx="2588129" cy="6514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225255-0610-46D7-ACDC-FB4C6A192074}"/>
              </a:ext>
            </a:extLst>
          </p:cNvPr>
          <p:cNvCxnSpPr/>
          <p:nvPr/>
        </p:nvCxnSpPr>
        <p:spPr>
          <a:xfrm>
            <a:off x="6733309" y="4504372"/>
            <a:ext cx="3537162" cy="12762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2D6AFA-CAFA-4B50-B143-1FF52CDC0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424" y="2647490"/>
            <a:ext cx="1253437" cy="12794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BF760C-C7C4-4E43-A0C3-3D3196DF3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165" y="1878907"/>
            <a:ext cx="1253437" cy="12794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85E80-955C-44A4-91FD-C40EADBAE7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3846" y="5473345"/>
            <a:ext cx="717639" cy="655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45CE5-6A82-48E0-8A90-D62382FD7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4819" y="2103005"/>
            <a:ext cx="2914141" cy="265199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1B3A2A-17C4-4CC7-AF6F-A2CD19539373}"/>
              </a:ext>
            </a:extLst>
          </p:cNvPr>
          <p:cNvCxnSpPr/>
          <p:nvPr/>
        </p:nvCxnSpPr>
        <p:spPr>
          <a:xfrm flipH="1" flipV="1">
            <a:off x="2215484" y="2327564"/>
            <a:ext cx="6138807" cy="13713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029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>
            <a:cxnSpLocks/>
          </p:cNvCxnSpPr>
          <p:nvPr/>
        </p:nvCxnSpPr>
        <p:spPr>
          <a:xfrm>
            <a:off x="2757055" y="3698916"/>
            <a:ext cx="7330786" cy="2050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C05C39-029B-4763-B7EF-62C3A5FEE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753" y="1108364"/>
            <a:ext cx="3353541" cy="25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099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>
            <a:cxnSpLocks/>
          </p:cNvCxnSpPr>
          <p:nvPr/>
        </p:nvCxnSpPr>
        <p:spPr>
          <a:xfrm>
            <a:off x="2757055" y="3698916"/>
            <a:ext cx="7330786" cy="2050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C05C39-029B-4763-B7EF-62C3A5FEE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908" y="2794000"/>
            <a:ext cx="1179668" cy="90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472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>
            <a:cxnSpLocks/>
          </p:cNvCxnSpPr>
          <p:nvPr/>
        </p:nvCxnSpPr>
        <p:spPr>
          <a:xfrm>
            <a:off x="2757055" y="3698916"/>
            <a:ext cx="7330786" cy="2050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C05C39-029B-4763-B7EF-62C3A5FEE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908" y="2794000"/>
            <a:ext cx="1179668" cy="904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E8077-406A-41BB-B200-5721044B5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5985" y="5595723"/>
            <a:ext cx="645413" cy="49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020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>
            <a:cxnSpLocks/>
          </p:cNvCxnSpPr>
          <p:nvPr/>
        </p:nvCxnSpPr>
        <p:spPr>
          <a:xfrm>
            <a:off x="2757055" y="3698916"/>
            <a:ext cx="7330786" cy="2050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C05C39-029B-4763-B7EF-62C3A5FEE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908" y="2794000"/>
            <a:ext cx="1179668" cy="904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E8077-406A-41BB-B200-5721044B5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5985" y="5595723"/>
            <a:ext cx="645413" cy="495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0B733-898C-4186-A91B-AE64DDB01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917" y="1886496"/>
            <a:ext cx="291414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F8B1630-735D-44CC-9B3D-833FDA95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384" y="4204855"/>
            <a:ext cx="746505" cy="10095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F44AA0-3DB7-4ECC-AA9E-DDA39F604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082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>
            <a:cxnSpLocks/>
          </p:cNvCxnSpPr>
          <p:nvPr/>
        </p:nvCxnSpPr>
        <p:spPr>
          <a:xfrm>
            <a:off x="2757055" y="3698916"/>
            <a:ext cx="7330786" cy="2050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C05C39-029B-4763-B7EF-62C3A5FEE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908" y="2794000"/>
            <a:ext cx="1179668" cy="904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0B733-898C-4186-A91B-AE64DDB01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705" y="5501537"/>
            <a:ext cx="922804" cy="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04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D958D-9B38-4DE1-9F69-383C32426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2" descr="Image result for clip art laptop">
            <a:extLst>
              <a:ext uri="{FF2B5EF4-FFF2-40B4-BE49-F238E27FC236}">
                <a16:creationId xmlns:a16="http://schemas.microsoft.com/office/drawing/2014/main" id="{6F329474-7A27-4E27-A6E7-5114D85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28900"/>
            <a:ext cx="2696441" cy="2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8AFA7-8965-4E28-B710-B2CB25231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841" y="3915323"/>
            <a:ext cx="100965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19DA7-DE77-4A5C-9D71-ACA1815A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1" r="30189"/>
          <a:stretch/>
        </p:blipFill>
        <p:spPr>
          <a:xfrm>
            <a:off x="10087841" y="5015592"/>
            <a:ext cx="1009650" cy="1809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DEBE9-106E-4266-9E19-D4EF02781FE9}"/>
              </a:ext>
            </a:extLst>
          </p:cNvPr>
          <p:cNvCxnSpPr>
            <a:cxnSpLocks/>
          </p:cNvCxnSpPr>
          <p:nvPr/>
        </p:nvCxnSpPr>
        <p:spPr>
          <a:xfrm>
            <a:off x="2757055" y="3698916"/>
            <a:ext cx="7330786" cy="2050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8E9C-8325-4F0F-BA92-D374F810B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908" y="1451095"/>
            <a:ext cx="920576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28341-AA9E-41A2-83F7-ACD090749220}"/>
              </a:ext>
            </a:extLst>
          </p:cNvPr>
          <p:cNvSpPr txBox="1"/>
          <p:nvPr/>
        </p:nvSpPr>
        <p:spPr>
          <a:xfrm>
            <a:off x="9947563" y="1042440"/>
            <a:ext cx="19673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Phishing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or</a:t>
            </a: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Pharming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C05C39-029B-4763-B7EF-62C3A5FEE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908" y="2794000"/>
            <a:ext cx="1179668" cy="904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0B733-898C-4186-A91B-AE64DDB01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705" y="5501537"/>
            <a:ext cx="922804" cy="837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4B8E9-7838-4DF1-BBE4-035D61705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929" y="2103005"/>
            <a:ext cx="2914141" cy="265199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96C501-0FF5-4A27-A11D-44AB8B0E678F}"/>
              </a:ext>
            </a:extLst>
          </p:cNvPr>
          <p:cNvCxnSpPr>
            <a:cxnSpLocks/>
          </p:cNvCxnSpPr>
          <p:nvPr/>
        </p:nvCxnSpPr>
        <p:spPr>
          <a:xfrm flipH="1" flipV="1">
            <a:off x="2105892" y="2272146"/>
            <a:ext cx="2729344" cy="7481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6127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DDoS is an attempt by hackers to deny the service of a website. </a:t>
            </a:r>
          </a:p>
          <a:p>
            <a:endParaRPr lang="en-GB" sz="4000" dirty="0"/>
          </a:p>
          <a:p>
            <a:r>
              <a:rPr lang="en-GB" sz="4000" dirty="0"/>
              <a:t>It loads software onto a person’s computer, and that software loads up a webpage without the users knowledge.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41904519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24745"/>
            <a:ext cx="1475391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21" y="2852936"/>
            <a:ext cx="1015292" cy="1525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63" y="4522663"/>
            <a:ext cx="1819608" cy="142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6" y="2550988"/>
            <a:ext cx="2314575" cy="197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866" y="2728191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396" y="1916833"/>
            <a:ext cx="860193" cy="11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848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24745"/>
            <a:ext cx="1475391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21" y="2852936"/>
            <a:ext cx="1015292" cy="1525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63" y="4522663"/>
            <a:ext cx="1819608" cy="142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6" y="2550988"/>
            <a:ext cx="2314575" cy="197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866" y="2728191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396" y="1916833"/>
            <a:ext cx="860193" cy="116326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143672" y="1916833"/>
            <a:ext cx="2016224" cy="1163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24192" y="3356992"/>
            <a:ext cx="1292674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3944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24745"/>
            <a:ext cx="1475391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21" y="2852936"/>
            <a:ext cx="1015292" cy="1525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63" y="4522663"/>
            <a:ext cx="1819608" cy="142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6" y="2550988"/>
            <a:ext cx="2314575" cy="197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866" y="2728191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396" y="1916833"/>
            <a:ext cx="860193" cy="116326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143672" y="1916833"/>
            <a:ext cx="2016224" cy="1163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24192" y="3356992"/>
            <a:ext cx="1292674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80176" y="3080099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143672" y="1556793"/>
            <a:ext cx="2160240" cy="1296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4739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24745"/>
            <a:ext cx="1475391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21" y="2852936"/>
            <a:ext cx="1015292" cy="1525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63" y="4522663"/>
            <a:ext cx="1819608" cy="142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6" y="2550988"/>
            <a:ext cx="2314575" cy="197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866" y="2728191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396" y="1916833"/>
            <a:ext cx="860193" cy="116326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143672" y="1916833"/>
            <a:ext cx="2016224" cy="1163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24192" y="3356992"/>
            <a:ext cx="1292674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80176" y="3080099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143672" y="1556793"/>
            <a:ext cx="2160240" cy="1296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512" y="1268760"/>
            <a:ext cx="756051" cy="7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781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24745"/>
            <a:ext cx="1475391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21" y="2852936"/>
            <a:ext cx="1015292" cy="1525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63" y="4522663"/>
            <a:ext cx="1819608" cy="142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6" y="2550988"/>
            <a:ext cx="2314575" cy="197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866" y="2728191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396" y="1916833"/>
            <a:ext cx="860193" cy="116326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143672" y="1916833"/>
            <a:ext cx="2016224" cy="1163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24192" y="3356992"/>
            <a:ext cx="1292674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80176" y="3080099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143672" y="1556793"/>
            <a:ext cx="2160240" cy="1296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512" y="1268760"/>
            <a:ext cx="756051" cy="75605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18863" y="3645024"/>
            <a:ext cx="2197017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24192" y="3789040"/>
            <a:ext cx="1292674" cy="118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752184" y="3615792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818863" y="3348774"/>
            <a:ext cx="2053001" cy="82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06895" y="4378648"/>
            <a:ext cx="2341033" cy="675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106896" y="4176866"/>
            <a:ext cx="2197016" cy="5093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824192" y="4175448"/>
            <a:ext cx="1292674" cy="118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752184" y="4002200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9248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24745"/>
            <a:ext cx="1475391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21" y="2852936"/>
            <a:ext cx="1015292" cy="1525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63" y="4522663"/>
            <a:ext cx="1819608" cy="142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6" y="2550988"/>
            <a:ext cx="2314575" cy="197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866" y="2728191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396" y="1916833"/>
            <a:ext cx="860193" cy="116326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143672" y="1916833"/>
            <a:ext cx="2016224" cy="1163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24192" y="3356992"/>
            <a:ext cx="1292674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80176" y="3080099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143672" y="1556793"/>
            <a:ext cx="2160240" cy="1296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512" y="1268760"/>
            <a:ext cx="756051" cy="75605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18863" y="3645024"/>
            <a:ext cx="2197017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24192" y="3789040"/>
            <a:ext cx="1292674" cy="118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752184" y="3615792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818863" y="3348774"/>
            <a:ext cx="2053001" cy="82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06895" y="4378648"/>
            <a:ext cx="2341033" cy="675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106896" y="4176866"/>
            <a:ext cx="2197016" cy="5093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824192" y="4175448"/>
            <a:ext cx="1292674" cy="118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752184" y="4002200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2493" y="3303002"/>
            <a:ext cx="756051" cy="7560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206" y="4579401"/>
            <a:ext cx="756051" cy="7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886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24744"/>
            <a:ext cx="10441160" cy="5220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7888" y="1268760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Zombie 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9496" y="2708920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Attacker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4312" y="253649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Victim</a:t>
            </a:r>
          </a:p>
        </p:txBody>
      </p:sp>
    </p:spTree>
    <p:extLst>
      <p:ext uri="{BB962C8B-B14F-4D97-AF65-F5344CB8AC3E}">
        <p14:creationId xmlns:p14="http://schemas.microsoft.com/office/powerpoint/2010/main" val="909909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9672921" y="9645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7580476" y="3755689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123603" y="4784504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6677057" y="4573660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6C1BD6-A7CB-4BFA-905C-8A425F80C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DDFE8C3F-9FF8-4B50-9D9C-018AEBF4EF7B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D45492-F78B-4E08-9F47-CDD862653251}"/>
              </a:ext>
            </a:extLst>
          </p:cNvPr>
          <p:cNvSpPr/>
          <p:nvPr/>
        </p:nvSpPr>
        <p:spPr>
          <a:xfrm>
            <a:off x="5679531" y="4228279"/>
            <a:ext cx="1900945" cy="1246910"/>
          </a:xfrm>
          <a:prstGeom prst="ellipse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9673C3-8A27-441A-976C-42D23F3D0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970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24744"/>
            <a:ext cx="10441160" cy="5220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7888" y="1268760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Zombie 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9496" y="2708920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Attacker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4312" y="253649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Victim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6040" y="1814396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6040" y="293660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7751" y="3858757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7751" y="495877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</p:spTree>
    <p:extLst>
      <p:ext uri="{BB962C8B-B14F-4D97-AF65-F5344CB8AC3E}">
        <p14:creationId xmlns:p14="http://schemas.microsoft.com/office/powerpoint/2010/main" val="41346579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24744"/>
            <a:ext cx="10441160" cy="5220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7888" y="1268760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Zombie 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9496" y="2708920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Attacker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4312" y="253649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Victim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6040" y="1814396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6040" y="293660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7751" y="3858757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7751" y="495877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36237" y="4576243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Bbc.co.uk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172" y="1614959"/>
            <a:ext cx="1420416" cy="7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680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24744"/>
            <a:ext cx="10441160" cy="5220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7888" y="1268760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Zombie 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9496" y="2708920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Attacker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4312" y="253649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Victim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6040" y="1814396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6040" y="293660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7751" y="3858757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7751" y="495877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36237" y="4576243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Bbc.co.uk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172" y="1614959"/>
            <a:ext cx="1420416" cy="798984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8400256" y="2214506"/>
            <a:ext cx="2520280" cy="3144378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9744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24745"/>
            <a:ext cx="1475391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21" y="2852936"/>
            <a:ext cx="1015292" cy="1525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63" y="4522663"/>
            <a:ext cx="1819608" cy="142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6" y="2550988"/>
            <a:ext cx="2314575" cy="197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866" y="2728191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396" y="1916833"/>
            <a:ext cx="860193" cy="116326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143672" y="1916833"/>
            <a:ext cx="2016224" cy="1163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24192" y="3356992"/>
            <a:ext cx="1292674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80176" y="3080099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512" y="1268760"/>
            <a:ext cx="756051" cy="75605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18863" y="3645024"/>
            <a:ext cx="2197017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24192" y="3789040"/>
            <a:ext cx="1292674" cy="118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752184" y="3615792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06895" y="4378648"/>
            <a:ext cx="2341033" cy="675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824192" y="4175448"/>
            <a:ext cx="1292674" cy="118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752184" y="4002200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2493" y="3303002"/>
            <a:ext cx="756051" cy="7560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206" y="4579401"/>
            <a:ext cx="756051" cy="756051"/>
          </a:xfrm>
          <a:prstGeom prst="rect">
            <a:avLst/>
          </a:prstGeom>
        </p:spPr>
      </p:pic>
      <p:sp>
        <p:nvSpPr>
          <p:cNvPr id="25" name="Multiply 24"/>
          <p:cNvSpPr/>
          <p:nvPr/>
        </p:nvSpPr>
        <p:spPr>
          <a:xfrm>
            <a:off x="7267132" y="1484784"/>
            <a:ext cx="3437380" cy="362423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1378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24745"/>
            <a:ext cx="1475391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21" y="2852936"/>
            <a:ext cx="1015292" cy="1525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63" y="4522663"/>
            <a:ext cx="1819608" cy="142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6" y="2550988"/>
            <a:ext cx="2314575" cy="197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866" y="2728191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396" y="1916833"/>
            <a:ext cx="860193" cy="116326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143672" y="1916833"/>
            <a:ext cx="2016224" cy="1163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24192" y="3356992"/>
            <a:ext cx="1292674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80176" y="3080099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512" y="1268760"/>
            <a:ext cx="756051" cy="75605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18863" y="3645024"/>
            <a:ext cx="2197017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24192" y="3789040"/>
            <a:ext cx="1292674" cy="118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752184" y="3615792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06895" y="4378648"/>
            <a:ext cx="2341033" cy="675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824192" y="4175448"/>
            <a:ext cx="1292674" cy="118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752184" y="4002200"/>
            <a:ext cx="1436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2493" y="3303002"/>
            <a:ext cx="756051" cy="7560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206" y="4579401"/>
            <a:ext cx="756051" cy="756051"/>
          </a:xfrm>
          <a:prstGeom prst="rect">
            <a:avLst/>
          </a:prstGeom>
        </p:spPr>
      </p:pic>
      <p:sp>
        <p:nvSpPr>
          <p:cNvPr id="25" name="Multiply 24"/>
          <p:cNvSpPr/>
          <p:nvPr/>
        </p:nvSpPr>
        <p:spPr>
          <a:xfrm>
            <a:off x="7267132" y="1484784"/>
            <a:ext cx="3437380" cy="362423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2711624" y="1313963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38603" y="3016574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33425" y="4280349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1 million</a:t>
            </a:r>
          </a:p>
        </p:txBody>
      </p:sp>
    </p:spTree>
    <p:extLst>
      <p:ext uri="{BB962C8B-B14F-4D97-AF65-F5344CB8AC3E}">
        <p14:creationId xmlns:p14="http://schemas.microsoft.com/office/powerpoint/2010/main" val="32617092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This happens on millions of computers, and the traffic for the website becomes too high. </a:t>
            </a:r>
          </a:p>
          <a:p>
            <a:endParaRPr lang="en-GB" sz="4000" dirty="0"/>
          </a:p>
          <a:p>
            <a:r>
              <a:rPr lang="en-GB" sz="4000" dirty="0"/>
              <a:t>This makes the website crash as there is too much traffic.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347537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This happens on </a:t>
            </a:r>
            <a:r>
              <a:rPr lang="en-GB" sz="4000" dirty="0">
                <a:solidFill>
                  <a:schemeClr val="tx1"/>
                </a:solidFill>
              </a:rPr>
              <a:t>millions of computers</a:t>
            </a:r>
            <a:r>
              <a:rPr lang="en-GB" sz="4000" dirty="0"/>
              <a:t>, and the traffic for the website becomes too high. </a:t>
            </a:r>
          </a:p>
          <a:p>
            <a:endParaRPr lang="en-GB" sz="4000" dirty="0"/>
          </a:p>
          <a:p>
            <a:r>
              <a:rPr lang="en-GB" sz="4000" dirty="0"/>
              <a:t>This makes the </a:t>
            </a:r>
            <a:r>
              <a:rPr lang="en-GB" sz="4000" dirty="0">
                <a:solidFill>
                  <a:schemeClr val="tx1"/>
                </a:solidFill>
              </a:rPr>
              <a:t>website crash</a:t>
            </a:r>
            <a:r>
              <a:rPr lang="en-GB" sz="4000" dirty="0"/>
              <a:t> as there is too much traffic. </a:t>
            </a:r>
          </a:p>
          <a:p>
            <a:endParaRPr lang="en-GB" sz="4000" dirty="0"/>
          </a:p>
          <a:p>
            <a:r>
              <a:rPr lang="en-GB" sz="4000" dirty="0"/>
              <a:t>Denies the service of the website!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11073352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This happens on </a:t>
            </a:r>
            <a:r>
              <a:rPr lang="en-GB" sz="4000" dirty="0">
                <a:solidFill>
                  <a:schemeClr val="tx1"/>
                </a:solidFill>
              </a:rPr>
              <a:t>millions of computers</a:t>
            </a:r>
            <a:r>
              <a:rPr lang="en-GB" sz="4000" dirty="0"/>
              <a:t>, and the traffic for the website becomes too high. </a:t>
            </a:r>
          </a:p>
          <a:p>
            <a:endParaRPr lang="en-GB" sz="4000" dirty="0"/>
          </a:p>
          <a:p>
            <a:r>
              <a:rPr lang="en-GB" sz="4000" dirty="0"/>
              <a:t>This makes the </a:t>
            </a:r>
            <a:r>
              <a:rPr lang="en-GB" sz="4000" dirty="0">
                <a:solidFill>
                  <a:schemeClr val="tx1"/>
                </a:solidFill>
              </a:rPr>
              <a:t>website crash</a:t>
            </a:r>
            <a:r>
              <a:rPr lang="en-GB" sz="4000" dirty="0"/>
              <a:t> as there is too much traffic. 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Denies the service </a:t>
            </a:r>
            <a:r>
              <a:rPr lang="en-GB" sz="4000" dirty="0"/>
              <a:t>of the website!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20782174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 attack that just uses lots of attempts to gain access to your system. </a:t>
            </a:r>
          </a:p>
          <a:p>
            <a:endParaRPr lang="en-GB" sz="4000" dirty="0"/>
          </a:p>
          <a:p>
            <a:r>
              <a:rPr lang="en-GB" sz="4000" dirty="0"/>
              <a:t>It will keep trying different password combinations until the attempt is correct.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36876263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 attack that just uses </a:t>
            </a:r>
            <a:r>
              <a:rPr lang="en-GB" sz="4000" dirty="0">
                <a:solidFill>
                  <a:schemeClr val="tx1"/>
                </a:solidFill>
              </a:rPr>
              <a:t>lots of attempts </a:t>
            </a:r>
            <a:r>
              <a:rPr lang="en-GB" sz="4000" dirty="0"/>
              <a:t>to </a:t>
            </a:r>
            <a:r>
              <a:rPr lang="en-GB" sz="4000" dirty="0">
                <a:solidFill>
                  <a:schemeClr val="tx1"/>
                </a:solidFill>
              </a:rPr>
              <a:t>gain access</a:t>
            </a:r>
            <a:r>
              <a:rPr lang="en-GB" sz="4000" dirty="0"/>
              <a:t> to your system. </a:t>
            </a:r>
          </a:p>
          <a:p>
            <a:endParaRPr lang="en-GB" sz="4000" dirty="0"/>
          </a:p>
          <a:p>
            <a:r>
              <a:rPr lang="en-GB" sz="4000" dirty="0"/>
              <a:t>It will keep trying different password combinations until the attempt is correct.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101091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F8B1630-735D-44CC-9B3D-833FDA95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384" y="4204855"/>
            <a:ext cx="746505" cy="10095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7106B4-8C19-4DBC-928E-CD8663537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28" name="Trapezoid 27">
            <a:extLst>
              <a:ext uri="{FF2B5EF4-FFF2-40B4-BE49-F238E27FC236}">
                <a16:creationId xmlns:a16="http://schemas.microsoft.com/office/drawing/2014/main" id="{95347606-9CCF-40BC-9270-36E0B91ECD61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4ADFBFC-45BF-4DDB-B964-0B10DE5C5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275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 attack that just uses </a:t>
            </a:r>
            <a:r>
              <a:rPr lang="en-GB" sz="4000" dirty="0">
                <a:solidFill>
                  <a:schemeClr val="tx1"/>
                </a:solidFill>
              </a:rPr>
              <a:t>lots of attempts </a:t>
            </a:r>
            <a:r>
              <a:rPr lang="en-GB" sz="4000" dirty="0"/>
              <a:t>to </a:t>
            </a:r>
            <a:r>
              <a:rPr lang="en-GB" sz="4000" dirty="0">
                <a:solidFill>
                  <a:schemeClr val="tx1"/>
                </a:solidFill>
              </a:rPr>
              <a:t>gain access</a:t>
            </a:r>
            <a:r>
              <a:rPr lang="en-GB" sz="4000" dirty="0"/>
              <a:t> to your system. </a:t>
            </a:r>
          </a:p>
          <a:p>
            <a:endParaRPr lang="en-GB" sz="4000" dirty="0"/>
          </a:p>
          <a:p>
            <a:r>
              <a:rPr lang="en-GB" sz="4000" dirty="0"/>
              <a:t>It will </a:t>
            </a:r>
            <a:r>
              <a:rPr lang="en-GB" sz="4000" dirty="0">
                <a:solidFill>
                  <a:schemeClr val="tx1"/>
                </a:solidFill>
              </a:rPr>
              <a:t>keep trying</a:t>
            </a:r>
            <a:r>
              <a:rPr lang="en-GB" sz="4000" dirty="0"/>
              <a:t> different password </a:t>
            </a:r>
            <a:r>
              <a:rPr lang="en-GB" sz="4000" dirty="0">
                <a:solidFill>
                  <a:schemeClr val="tx1"/>
                </a:solidFill>
              </a:rPr>
              <a:t>combinations</a:t>
            </a:r>
            <a:r>
              <a:rPr lang="en-GB" sz="4000" dirty="0"/>
              <a:t> until the attempt is correct.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</p:spTree>
    <p:extLst>
      <p:ext uri="{BB962C8B-B14F-4D97-AF65-F5344CB8AC3E}">
        <p14:creationId xmlns:p14="http://schemas.microsoft.com/office/powerpoint/2010/main" val="36459002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 attack that just uses </a:t>
            </a:r>
            <a:r>
              <a:rPr lang="en-GB" sz="4000" dirty="0">
                <a:solidFill>
                  <a:schemeClr val="tx1"/>
                </a:solidFill>
              </a:rPr>
              <a:t>lots of attempts </a:t>
            </a:r>
            <a:r>
              <a:rPr lang="en-GB" sz="4000" dirty="0"/>
              <a:t>to </a:t>
            </a:r>
            <a:r>
              <a:rPr lang="en-GB" sz="4000" dirty="0">
                <a:solidFill>
                  <a:schemeClr val="tx1"/>
                </a:solidFill>
              </a:rPr>
              <a:t>gain access</a:t>
            </a:r>
            <a:r>
              <a:rPr lang="en-GB" sz="4000" dirty="0"/>
              <a:t> to your system. </a:t>
            </a:r>
          </a:p>
          <a:p>
            <a:endParaRPr lang="en-GB" sz="4000" dirty="0"/>
          </a:p>
          <a:p>
            <a:r>
              <a:rPr lang="en-GB" sz="4000" dirty="0"/>
              <a:t>It will </a:t>
            </a:r>
            <a:r>
              <a:rPr lang="en-GB" sz="4000" dirty="0">
                <a:solidFill>
                  <a:schemeClr val="tx1"/>
                </a:solidFill>
              </a:rPr>
              <a:t>keep trying</a:t>
            </a:r>
            <a:r>
              <a:rPr lang="en-GB" sz="4000" dirty="0"/>
              <a:t> different password </a:t>
            </a:r>
            <a:r>
              <a:rPr lang="en-GB" sz="4000" dirty="0">
                <a:solidFill>
                  <a:schemeClr val="tx1"/>
                </a:solidFill>
              </a:rPr>
              <a:t>combinations</a:t>
            </a:r>
            <a:r>
              <a:rPr lang="en-GB" sz="4000" dirty="0"/>
              <a:t> until the attempt is correct.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2A9C4-56A8-499C-BA43-73AB5AD6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140" y="4316045"/>
            <a:ext cx="509060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716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2252D-72C9-429C-BF68-86596B863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868" y="1988840"/>
            <a:ext cx="8704261" cy="28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875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2252D-72C9-429C-BF68-86596B863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868" y="1988840"/>
            <a:ext cx="8704261" cy="28803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CC6456-81BC-4F7C-9B03-EA071C23BF0B}"/>
              </a:ext>
            </a:extLst>
          </p:cNvPr>
          <p:cNvSpPr/>
          <p:nvPr/>
        </p:nvSpPr>
        <p:spPr>
          <a:xfrm>
            <a:off x="1371600" y="2772337"/>
            <a:ext cx="10044545" cy="3711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Worms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Trojan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Spyware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Root Kits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Back doors </a:t>
            </a:r>
          </a:p>
        </p:txBody>
      </p:sp>
    </p:spTree>
    <p:extLst>
      <p:ext uri="{BB962C8B-B14F-4D97-AF65-F5344CB8AC3E}">
        <p14:creationId xmlns:p14="http://schemas.microsoft.com/office/powerpoint/2010/main" val="7772104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4680A-37CD-4263-AF43-1EE2925F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20" y="1810371"/>
            <a:ext cx="885215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212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4680A-37CD-4263-AF43-1EE2925F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20" y="1810371"/>
            <a:ext cx="8852159" cy="3237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C0FD08-874E-40DD-80C0-44E4577D0902}"/>
              </a:ext>
            </a:extLst>
          </p:cNvPr>
          <p:cNvSpPr/>
          <p:nvPr/>
        </p:nvSpPr>
        <p:spPr>
          <a:xfrm>
            <a:off x="1371600" y="3865418"/>
            <a:ext cx="10044545" cy="1787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Anti-malware software scans the device and removes any malicious software. </a:t>
            </a:r>
          </a:p>
        </p:txBody>
      </p:sp>
    </p:spTree>
    <p:extLst>
      <p:ext uri="{BB962C8B-B14F-4D97-AF65-F5344CB8AC3E}">
        <p14:creationId xmlns:p14="http://schemas.microsoft.com/office/powerpoint/2010/main" val="33089133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E8885-1D70-4417-AE63-FB9FCEF61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6" y="1984123"/>
            <a:ext cx="10876207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60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E8885-1D70-4417-AE63-FB9FCEF61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6" y="1984123"/>
            <a:ext cx="10876207" cy="28897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FFFDA0-4DF0-458B-9BD7-03A266926DF2}"/>
              </a:ext>
            </a:extLst>
          </p:cNvPr>
          <p:cNvSpPr/>
          <p:nvPr/>
        </p:nvSpPr>
        <p:spPr>
          <a:xfrm>
            <a:off x="1371600" y="3865418"/>
            <a:ext cx="10044545" cy="1787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Phishing</a:t>
            </a:r>
          </a:p>
        </p:txBody>
      </p:sp>
    </p:spTree>
    <p:extLst>
      <p:ext uri="{BB962C8B-B14F-4D97-AF65-F5344CB8AC3E}">
        <p14:creationId xmlns:p14="http://schemas.microsoft.com/office/powerpoint/2010/main" val="37711751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8D7895-323D-494F-BE0E-0807AC8A871D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How many marks do you think this question is worth?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DA14F-79B9-43E9-ABE5-274E6C01C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64" y="1268760"/>
            <a:ext cx="1006037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10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DA14F-79B9-43E9-ABE5-274E6C01C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64" y="1268760"/>
            <a:ext cx="10060378" cy="4104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5015A4-2ADC-4EA1-93E2-DAE1966B89FA}"/>
              </a:ext>
            </a:extLst>
          </p:cNvPr>
          <p:cNvSpPr txBox="1"/>
          <p:nvPr/>
        </p:nvSpPr>
        <p:spPr>
          <a:xfrm>
            <a:off x="695400" y="5517232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9 marks </a:t>
            </a:r>
          </a:p>
        </p:txBody>
      </p:sp>
    </p:spTree>
    <p:extLst>
      <p:ext uri="{BB962C8B-B14F-4D97-AF65-F5344CB8AC3E}">
        <p14:creationId xmlns:p14="http://schemas.microsoft.com/office/powerpoint/2010/main" val="32579683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RKS" val="0"/>
  <p:tag name="RESPONSE_TIM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RKS" val="0"/>
  <p:tag name="RESPONSE_TIME" val="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RKS" val="0"/>
  <p:tag name="RESPONSE_TIME" val="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4645</TotalTime>
  <Words>2376</Words>
  <Application>Microsoft Office PowerPoint</Application>
  <PresentationFormat>Widescreen</PresentationFormat>
  <Paragraphs>611</Paragraphs>
  <Slides>123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4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338</cp:revision>
  <dcterms:created xsi:type="dcterms:W3CDTF">2018-07-29T15:48:28Z</dcterms:created>
  <dcterms:modified xsi:type="dcterms:W3CDTF">2024-10-09T13:05:56Z</dcterms:modified>
</cp:coreProperties>
</file>