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497" r:id="rId2"/>
    <p:sldId id="365" r:id="rId3"/>
    <p:sldId id="257" r:id="rId4"/>
    <p:sldId id="430" r:id="rId5"/>
    <p:sldId id="435" r:id="rId6"/>
    <p:sldId id="439" r:id="rId7"/>
    <p:sldId id="440" r:id="rId8"/>
    <p:sldId id="449" r:id="rId9"/>
    <p:sldId id="457" r:id="rId10"/>
    <p:sldId id="461" r:id="rId11"/>
    <p:sldId id="462" r:id="rId12"/>
    <p:sldId id="463" r:id="rId13"/>
    <p:sldId id="469" r:id="rId14"/>
    <p:sldId id="473" r:id="rId15"/>
    <p:sldId id="474" r:id="rId16"/>
    <p:sldId id="476" r:id="rId17"/>
    <p:sldId id="475" r:id="rId18"/>
    <p:sldId id="477" r:id="rId19"/>
    <p:sldId id="478" r:id="rId20"/>
    <p:sldId id="479" r:id="rId21"/>
    <p:sldId id="480" r:id="rId22"/>
    <p:sldId id="481" r:id="rId23"/>
    <p:sldId id="482" r:id="rId24"/>
    <p:sldId id="483" r:id="rId25"/>
    <p:sldId id="484" r:id="rId26"/>
    <p:sldId id="485" r:id="rId27"/>
    <p:sldId id="486" r:id="rId28"/>
    <p:sldId id="487" r:id="rId29"/>
    <p:sldId id="488" r:id="rId30"/>
    <p:sldId id="489" r:id="rId31"/>
    <p:sldId id="490" r:id="rId32"/>
    <p:sldId id="493" r:id="rId33"/>
    <p:sldId id="491" r:id="rId34"/>
    <p:sldId id="492" r:id="rId35"/>
    <p:sldId id="494" r:id="rId36"/>
    <p:sldId id="495" r:id="rId37"/>
    <p:sldId id="49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CFC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100" d="100"/>
          <a:sy n="100" d="100"/>
        </p:scale>
        <p:origin x="13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tif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4.tif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6.tiff"/><Relationship Id="rId5" Type="http://schemas.openxmlformats.org/officeDocument/2006/relationships/image" Target="../media/image6.png"/><Relationship Id="rId4" Type="http://schemas.openxmlformats.org/officeDocument/2006/relationships/image" Target="../media/image35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7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40781" y="993051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9DFD01-21B7-2E34-B918-D14FB183D1D4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62" y="2028508"/>
            <a:ext cx="7695738" cy="30983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EC0AA6-C9D5-39F1-8333-644707FA100F}"/>
              </a:ext>
            </a:extLst>
          </p:cNvPr>
          <p:cNvSpPr txBox="1"/>
          <p:nvPr userDrawn="1"/>
        </p:nvSpPr>
        <p:spPr>
          <a:xfrm>
            <a:off x="4819048" y="519083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A8D674-2DEF-EA66-0BB8-CA7E271CC1F3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64" y="11328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F5382104-CE86-71F7-DB0D-227D26581D65}"/>
              </a:ext>
            </a:extLst>
          </p:cNvPr>
          <p:cNvSpPr txBox="1">
            <a:spLocks/>
          </p:cNvSpPr>
          <p:nvPr userDrawn="1"/>
        </p:nvSpPr>
        <p:spPr>
          <a:xfrm>
            <a:off x="2905125" y="636143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11" Type="http://schemas.openxmlformats.org/officeDocument/2006/relationships/image" Target="../media/image40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4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4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32BC45-6108-5534-7EA2-F2A3D832D997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F4FC47F-7EA1-23DE-5F3E-664C39BD67A7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2A2FD2-50E6-05C1-4EE2-5D29BB06A4E0}"/>
              </a:ext>
            </a:extLst>
          </p:cNvPr>
          <p:cNvSpPr/>
          <p:nvPr/>
        </p:nvSpPr>
        <p:spPr>
          <a:xfrm>
            <a:off x="1885950" y="2995660"/>
            <a:ext cx="8420099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/>
              <a:t>Computer Networks, Connections and Protocols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595094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05DE-ABFD-468A-9566-61E77DE71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912" y="2973218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444894-A04B-4AD9-A527-15B650DB0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68" y="1567068"/>
            <a:ext cx="2400300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B8EA72-F268-4BE5-83CB-E858ACD64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95"/>
          <a:stretch/>
        </p:blipFill>
        <p:spPr>
          <a:xfrm>
            <a:off x="8490709" y="4758668"/>
            <a:ext cx="2181225" cy="1665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6C3E95-E41A-4558-8B0F-7CCDFFDB7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690" y="4510087"/>
            <a:ext cx="2114550" cy="2162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8E26CE-AFBA-40CD-B9BA-6185FF2CD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0734" y="939454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F77DD1-C904-4789-8FBD-D4C722493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4986" y="816777"/>
            <a:ext cx="1412977" cy="189368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BCCFEC-5F58-4E56-BA5D-05D15CCB1B1D}"/>
              </a:ext>
            </a:extLst>
          </p:cNvPr>
          <p:cNvCxnSpPr>
            <a:cxnSpLocks/>
          </p:cNvCxnSpPr>
          <p:nvPr/>
        </p:nvCxnSpPr>
        <p:spPr>
          <a:xfrm flipV="1">
            <a:off x="5851475" y="2398644"/>
            <a:ext cx="0" cy="10303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BAF81D-A04E-4E91-9F1E-561845D35BA5}"/>
              </a:ext>
            </a:extLst>
          </p:cNvPr>
          <p:cNvCxnSpPr>
            <a:cxnSpLocks/>
          </p:cNvCxnSpPr>
          <p:nvPr/>
        </p:nvCxnSpPr>
        <p:spPr>
          <a:xfrm flipH="1" flipV="1">
            <a:off x="2385391" y="2913822"/>
            <a:ext cx="3439646" cy="89756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E79073-CE43-4D62-9A50-6F1E63FB03D9}"/>
              </a:ext>
            </a:extLst>
          </p:cNvPr>
          <p:cNvCxnSpPr>
            <a:cxnSpLocks/>
          </p:cNvCxnSpPr>
          <p:nvPr/>
        </p:nvCxnSpPr>
        <p:spPr>
          <a:xfrm flipH="1">
            <a:off x="2600295" y="3835168"/>
            <a:ext cx="3224742" cy="13405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34D5131-68A3-4D16-A9F8-B8794BC6F0EB}"/>
              </a:ext>
            </a:extLst>
          </p:cNvPr>
          <p:cNvCxnSpPr>
            <a:cxnSpLocks/>
          </p:cNvCxnSpPr>
          <p:nvPr/>
        </p:nvCxnSpPr>
        <p:spPr>
          <a:xfrm>
            <a:off x="5825037" y="3811389"/>
            <a:ext cx="3277617" cy="16249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3EF0C1-4FD0-44BA-9045-D9153C204833}"/>
              </a:ext>
            </a:extLst>
          </p:cNvPr>
          <p:cNvCxnSpPr>
            <a:cxnSpLocks/>
          </p:cNvCxnSpPr>
          <p:nvPr/>
        </p:nvCxnSpPr>
        <p:spPr>
          <a:xfrm flipV="1">
            <a:off x="5825037" y="2519569"/>
            <a:ext cx="3277617" cy="13257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6EE04ECF-0D39-4D97-9D58-DB6C1F6F8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1562" y="1074971"/>
            <a:ext cx="1180523" cy="11805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AEE75F-BF2F-40AF-9BEB-1489C1107F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7221" y="1317903"/>
            <a:ext cx="769718" cy="7697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715C6A-8E5F-4ACF-9025-AF388B7C01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6964" y="1817455"/>
            <a:ext cx="769718" cy="7697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03861-ECB5-40EA-BF71-56A4B27696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5061" y="1704226"/>
            <a:ext cx="769718" cy="7697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63868D-91D6-4B4B-A8BD-9B4143974C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57952">
            <a:off x="1828800" y="5000311"/>
            <a:ext cx="769718" cy="7697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1A8214-E053-43A5-9E17-7BE27DB70F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3850" y="4873801"/>
            <a:ext cx="769718" cy="769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F8EAC6-60C1-4BAD-AD44-4D2E0077E3C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769" t="13719" r="13877" b="10462"/>
          <a:stretch/>
        </p:blipFill>
        <p:spPr>
          <a:xfrm>
            <a:off x="5177773" y="5248804"/>
            <a:ext cx="1529191" cy="1624916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36DEF4A-DEB3-4493-9E2E-F0ACE3FAD1C1}"/>
              </a:ext>
            </a:extLst>
          </p:cNvPr>
          <p:cNvCxnSpPr>
            <a:cxnSpLocks/>
          </p:cNvCxnSpPr>
          <p:nvPr/>
        </p:nvCxnSpPr>
        <p:spPr>
          <a:xfrm flipV="1">
            <a:off x="5851475" y="3429000"/>
            <a:ext cx="0" cy="191224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0BC9CDE6-E5F6-4D9B-9059-E502C4616E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7509" y="6062918"/>
            <a:ext cx="769718" cy="7697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163C5EB-5358-4EA2-919B-398EE3B872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47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3200" dirty="0"/>
              <a:t>Positives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Work on the go, wherever you go, as long as you have internet connection.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Data is backed up and can be recovered if device breaks.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Apps update automatically – you don’t need to update.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Apps are usually free. </a:t>
            </a:r>
          </a:p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A3C3F-B9CA-4A90-AEEE-4F4386058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44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3200" dirty="0"/>
              <a:t>Negatives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Small amount of storage is free, then need to pay.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Can lose copyrights over work.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Data can be hacked easily.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No internet = no access to files. </a:t>
            </a:r>
          </a:p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24D89-CEDD-41A4-8518-09E370BC7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26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4000" dirty="0"/>
              <a:t>Wired v wireless – which is best?</a:t>
            </a:r>
          </a:p>
          <a:p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000" dirty="0"/>
              <a:t>Range – wireless – why?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000" dirty="0"/>
              <a:t>Security – wired – why?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000" dirty="0"/>
              <a:t>Cost – wireless – why?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CAC5A1-EB9E-4CCB-B935-1503DBA56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55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4000" dirty="0"/>
              <a:t>A network topology is the arrangements of nodes of a network. </a:t>
            </a:r>
          </a:p>
          <a:p>
            <a:endParaRPr lang="en-GB" sz="4000" dirty="0"/>
          </a:p>
          <a:p>
            <a:r>
              <a:rPr lang="en-GB" sz="4000" dirty="0"/>
              <a:t>What is a node?</a:t>
            </a:r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594419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23AC1-D3E1-4452-9299-B748C0B95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487" y="2357328"/>
            <a:ext cx="4000273" cy="3868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80D906-92C2-44FE-B0F3-C16534371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476" y="134774"/>
            <a:ext cx="4081463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01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23AC1-D3E1-4452-9299-B748C0B95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487" y="2357328"/>
            <a:ext cx="4000273" cy="3868618"/>
          </a:xfrm>
          <a:prstGeom prst="rect">
            <a:avLst/>
          </a:prstGeom>
        </p:spPr>
      </p:pic>
      <p:cxnSp>
        <p:nvCxnSpPr>
          <p:cNvPr id="5" name="Google Shape;358;p26">
            <a:extLst>
              <a:ext uri="{FF2B5EF4-FFF2-40B4-BE49-F238E27FC236}">
                <a16:creationId xmlns:a16="http://schemas.microsoft.com/office/drawing/2014/main" id="{3F39FE68-5DAE-4CA0-A7ED-BE15ACB6804F}"/>
              </a:ext>
            </a:extLst>
          </p:cNvPr>
          <p:cNvCxnSpPr>
            <a:cxnSpLocks/>
          </p:cNvCxnSpPr>
          <p:nvPr/>
        </p:nvCxnSpPr>
        <p:spPr>
          <a:xfrm flipH="1" flipV="1">
            <a:off x="7010400" y="4505739"/>
            <a:ext cx="2071542" cy="15152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" name="Google Shape;359;p26">
            <a:extLst>
              <a:ext uri="{FF2B5EF4-FFF2-40B4-BE49-F238E27FC236}">
                <a16:creationId xmlns:a16="http://schemas.microsoft.com/office/drawing/2014/main" id="{8C52305D-8181-4CBA-8EF9-78CD0EE3BE6B}"/>
              </a:ext>
            </a:extLst>
          </p:cNvPr>
          <p:cNvSpPr txBox="1"/>
          <p:nvPr/>
        </p:nvSpPr>
        <p:spPr>
          <a:xfrm>
            <a:off x="9081942" y="4491818"/>
            <a:ext cx="2842936" cy="33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en-GB" sz="2800" b="1" i="0" u="none" strike="noStrike" cap="none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Switch / Hub</a:t>
            </a:r>
            <a:endParaRPr sz="2800" b="1" i="0" u="none" strike="noStrike" cap="none" dirty="0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9CEAEF-4067-4ED1-B98C-ED1D3D452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476" y="134774"/>
            <a:ext cx="4081463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17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23AC1-D3E1-4452-9299-B748C0B95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487" y="2357328"/>
            <a:ext cx="4000273" cy="3868618"/>
          </a:xfrm>
          <a:prstGeom prst="rect">
            <a:avLst/>
          </a:prstGeom>
        </p:spPr>
      </p:pic>
      <p:cxnSp>
        <p:nvCxnSpPr>
          <p:cNvPr id="5" name="Google Shape;358;p26">
            <a:extLst>
              <a:ext uri="{FF2B5EF4-FFF2-40B4-BE49-F238E27FC236}">
                <a16:creationId xmlns:a16="http://schemas.microsoft.com/office/drawing/2014/main" id="{3F39FE68-5DAE-4CA0-A7ED-BE15ACB6804F}"/>
              </a:ext>
            </a:extLst>
          </p:cNvPr>
          <p:cNvCxnSpPr>
            <a:cxnSpLocks/>
          </p:cNvCxnSpPr>
          <p:nvPr/>
        </p:nvCxnSpPr>
        <p:spPr>
          <a:xfrm flipH="1" flipV="1">
            <a:off x="7010400" y="4505739"/>
            <a:ext cx="2071542" cy="15152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" name="Google Shape;359;p26">
            <a:extLst>
              <a:ext uri="{FF2B5EF4-FFF2-40B4-BE49-F238E27FC236}">
                <a16:creationId xmlns:a16="http://schemas.microsoft.com/office/drawing/2014/main" id="{8C52305D-8181-4CBA-8EF9-78CD0EE3BE6B}"/>
              </a:ext>
            </a:extLst>
          </p:cNvPr>
          <p:cNvSpPr txBox="1"/>
          <p:nvPr/>
        </p:nvSpPr>
        <p:spPr>
          <a:xfrm>
            <a:off x="9081942" y="4491818"/>
            <a:ext cx="2842936" cy="33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en-GB" sz="2800" b="1" i="0" u="none" strike="noStrike" cap="none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Switch / Hub</a:t>
            </a:r>
            <a:endParaRPr sz="2800" b="1" i="0" u="none" strike="noStrike" cap="none" dirty="0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4D0286-67CC-4769-8C48-FF33402384CB}"/>
              </a:ext>
            </a:extLst>
          </p:cNvPr>
          <p:cNvSpPr/>
          <p:nvPr/>
        </p:nvSpPr>
        <p:spPr>
          <a:xfrm>
            <a:off x="463826" y="2357328"/>
            <a:ext cx="2849217" cy="38686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What is a switch and hub?</a:t>
            </a:r>
          </a:p>
          <a:p>
            <a:pPr algn="ctr"/>
            <a:endParaRPr lang="en-GB" sz="3200" dirty="0">
              <a:solidFill>
                <a:sysClr val="windowText" lastClr="000000"/>
              </a:solidFill>
              <a:latin typeface="OpenDyslexic" panose="00000500000000000000" pitchFamily="50" charset="0"/>
            </a:endParaRPr>
          </a:p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Are they nodes?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E2E3FF-78E5-451E-ABFA-D1AAEB22A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476" y="134774"/>
            <a:ext cx="4081463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27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23AC1-D3E1-4452-9299-B748C0B95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487" y="2357328"/>
            <a:ext cx="4000273" cy="3868618"/>
          </a:xfrm>
          <a:prstGeom prst="rect">
            <a:avLst/>
          </a:prstGeom>
        </p:spPr>
      </p:pic>
      <p:cxnSp>
        <p:nvCxnSpPr>
          <p:cNvPr id="5" name="Google Shape;358;p26">
            <a:extLst>
              <a:ext uri="{FF2B5EF4-FFF2-40B4-BE49-F238E27FC236}">
                <a16:creationId xmlns:a16="http://schemas.microsoft.com/office/drawing/2014/main" id="{3F39FE68-5DAE-4CA0-A7ED-BE15ACB6804F}"/>
              </a:ext>
            </a:extLst>
          </p:cNvPr>
          <p:cNvCxnSpPr>
            <a:cxnSpLocks/>
          </p:cNvCxnSpPr>
          <p:nvPr/>
        </p:nvCxnSpPr>
        <p:spPr>
          <a:xfrm flipH="1" flipV="1">
            <a:off x="7010400" y="4505739"/>
            <a:ext cx="2071542" cy="15152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" name="Google Shape;359;p26">
            <a:extLst>
              <a:ext uri="{FF2B5EF4-FFF2-40B4-BE49-F238E27FC236}">
                <a16:creationId xmlns:a16="http://schemas.microsoft.com/office/drawing/2014/main" id="{8C52305D-8181-4CBA-8EF9-78CD0EE3BE6B}"/>
              </a:ext>
            </a:extLst>
          </p:cNvPr>
          <p:cNvSpPr txBox="1"/>
          <p:nvPr/>
        </p:nvSpPr>
        <p:spPr>
          <a:xfrm>
            <a:off x="9081942" y="4491818"/>
            <a:ext cx="2842936" cy="33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en-GB" sz="2800" b="1" i="0" u="none" strike="noStrike" cap="none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Switch / Hub</a:t>
            </a:r>
            <a:endParaRPr sz="2800" b="1" i="0" u="none" strike="noStrike" cap="none" dirty="0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4D0286-67CC-4769-8C48-FF33402384CB}"/>
              </a:ext>
            </a:extLst>
          </p:cNvPr>
          <p:cNvSpPr/>
          <p:nvPr/>
        </p:nvSpPr>
        <p:spPr>
          <a:xfrm>
            <a:off x="463826" y="2357328"/>
            <a:ext cx="2849217" cy="38686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Hubs and switches connect devices together.</a:t>
            </a:r>
          </a:p>
          <a:p>
            <a:pPr algn="ctr"/>
            <a:endParaRPr lang="en-GB" sz="3200" dirty="0">
              <a:solidFill>
                <a:sysClr val="windowText" lastClr="000000"/>
              </a:solidFill>
              <a:latin typeface="OpenDyslexic" panose="00000500000000000000" pitchFamily="50" charset="0"/>
            </a:endParaRPr>
          </a:p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Are they nodes?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A0C963-894E-432A-89EC-808B2BF80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476" y="134774"/>
            <a:ext cx="4081463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56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23AC1-D3E1-4452-9299-B748C0B95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487" y="2357328"/>
            <a:ext cx="4000273" cy="3868618"/>
          </a:xfrm>
          <a:prstGeom prst="rect">
            <a:avLst/>
          </a:prstGeom>
        </p:spPr>
      </p:pic>
      <p:cxnSp>
        <p:nvCxnSpPr>
          <p:cNvPr id="5" name="Google Shape;358;p26">
            <a:extLst>
              <a:ext uri="{FF2B5EF4-FFF2-40B4-BE49-F238E27FC236}">
                <a16:creationId xmlns:a16="http://schemas.microsoft.com/office/drawing/2014/main" id="{3F39FE68-5DAE-4CA0-A7ED-BE15ACB6804F}"/>
              </a:ext>
            </a:extLst>
          </p:cNvPr>
          <p:cNvCxnSpPr>
            <a:cxnSpLocks/>
          </p:cNvCxnSpPr>
          <p:nvPr/>
        </p:nvCxnSpPr>
        <p:spPr>
          <a:xfrm flipH="1" flipV="1">
            <a:off x="7010400" y="4505739"/>
            <a:ext cx="2071542" cy="15152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" name="Google Shape;359;p26">
            <a:extLst>
              <a:ext uri="{FF2B5EF4-FFF2-40B4-BE49-F238E27FC236}">
                <a16:creationId xmlns:a16="http://schemas.microsoft.com/office/drawing/2014/main" id="{8C52305D-8181-4CBA-8EF9-78CD0EE3BE6B}"/>
              </a:ext>
            </a:extLst>
          </p:cNvPr>
          <p:cNvSpPr txBox="1"/>
          <p:nvPr/>
        </p:nvSpPr>
        <p:spPr>
          <a:xfrm>
            <a:off x="9081942" y="4491818"/>
            <a:ext cx="2842936" cy="33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en-GB" sz="2800" b="1" i="0" u="none" strike="noStrike" cap="none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Switch / Hub</a:t>
            </a:r>
            <a:endParaRPr sz="2800" b="1" i="0" u="none" strike="noStrike" cap="none" dirty="0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4D0286-67CC-4769-8C48-FF33402384CB}"/>
              </a:ext>
            </a:extLst>
          </p:cNvPr>
          <p:cNvSpPr/>
          <p:nvPr/>
        </p:nvSpPr>
        <p:spPr>
          <a:xfrm>
            <a:off x="463826" y="2357328"/>
            <a:ext cx="2849217" cy="38686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Hubs and switches connect devices together.</a:t>
            </a:r>
          </a:p>
          <a:p>
            <a:pPr algn="ctr"/>
            <a:endParaRPr lang="en-GB" sz="3200" dirty="0">
              <a:solidFill>
                <a:sysClr val="windowText" lastClr="000000"/>
              </a:solidFill>
              <a:latin typeface="OpenDyslexic" panose="00000500000000000000" pitchFamily="50" charset="0"/>
            </a:endParaRPr>
          </a:p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Yes.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1C68CC-65B1-4390-813C-8C9682430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476" y="134774"/>
            <a:ext cx="4081463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80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State the benefits of cloud computing. 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Explain the role of the DNS. </a:t>
            </a:r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</p:txBody>
      </p:sp>
    </p:spTree>
    <p:extLst>
      <p:ext uri="{BB962C8B-B14F-4D97-AF65-F5344CB8AC3E}">
        <p14:creationId xmlns:p14="http://schemas.microsoft.com/office/powerpoint/2010/main" val="3324229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23AC1-D3E1-4452-9299-B748C0B95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487" y="2357328"/>
            <a:ext cx="4000273" cy="3868618"/>
          </a:xfrm>
          <a:prstGeom prst="rect">
            <a:avLst/>
          </a:prstGeom>
        </p:spPr>
      </p:pic>
      <p:cxnSp>
        <p:nvCxnSpPr>
          <p:cNvPr id="5" name="Google Shape;358;p26">
            <a:extLst>
              <a:ext uri="{FF2B5EF4-FFF2-40B4-BE49-F238E27FC236}">
                <a16:creationId xmlns:a16="http://schemas.microsoft.com/office/drawing/2014/main" id="{3F39FE68-5DAE-4CA0-A7ED-BE15ACB6804F}"/>
              </a:ext>
            </a:extLst>
          </p:cNvPr>
          <p:cNvCxnSpPr>
            <a:cxnSpLocks/>
          </p:cNvCxnSpPr>
          <p:nvPr/>
        </p:nvCxnSpPr>
        <p:spPr>
          <a:xfrm flipH="1" flipV="1">
            <a:off x="7010400" y="4505739"/>
            <a:ext cx="2071542" cy="15152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" name="Google Shape;359;p26">
            <a:extLst>
              <a:ext uri="{FF2B5EF4-FFF2-40B4-BE49-F238E27FC236}">
                <a16:creationId xmlns:a16="http://schemas.microsoft.com/office/drawing/2014/main" id="{8C52305D-8181-4CBA-8EF9-78CD0EE3BE6B}"/>
              </a:ext>
            </a:extLst>
          </p:cNvPr>
          <p:cNvSpPr txBox="1"/>
          <p:nvPr/>
        </p:nvSpPr>
        <p:spPr>
          <a:xfrm>
            <a:off x="9081942" y="4491818"/>
            <a:ext cx="2842936" cy="33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en-GB" sz="2800" b="1" i="0" u="none" strike="noStrike" cap="none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Switch / Hub</a:t>
            </a:r>
            <a:endParaRPr sz="2800" b="1" i="0" u="none" strike="noStrike" cap="none" dirty="0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4D0286-67CC-4769-8C48-FF33402384CB}"/>
              </a:ext>
            </a:extLst>
          </p:cNvPr>
          <p:cNvSpPr/>
          <p:nvPr/>
        </p:nvSpPr>
        <p:spPr>
          <a:xfrm>
            <a:off x="463826" y="2357328"/>
            <a:ext cx="2849217" cy="38686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This is called a star topology.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0C8C32-A3BA-40E5-9325-F578F2928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476" y="134774"/>
            <a:ext cx="4081463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9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23AC1-D3E1-4452-9299-B748C0B95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487" y="2357328"/>
            <a:ext cx="4000273" cy="3868618"/>
          </a:xfrm>
          <a:prstGeom prst="rect">
            <a:avLst/>
          </a:prstGeom>
        </p:spPr>
      </p:pic>
      <p:cxnSp>
        <p:nvCxnSpPr>
          <p:cNvPr id="5" name="Google Shape;358;p26">
            <a:extLst>
              <a:ext uri="{FF2B5EF4-FFF2-40B4-BE49-F238E27FC236}">
                <a16:creationId xmlns:a16="http://schemas.microsoft.com/office/drawing/2014/main" id="{3F39FE68-5DAE-4CA0-A7ED-BE15ACB6804F}"/>
              </a:ext>
            </a:extLst>
          </p:cNvPr>
          <p:cNvCxnSpPr>
            <a:cxnSpLocks/>
          </p:cNvCxnSpPr>
          <p:nvPr/>
        </p:nvCxnSpPr>
        <p:spPr>
          <a:xfrm flipH="1" flipV="1">
            <a:off x="7010400" y="4505739"/>
            <a:ext cx="2071542" cy="15152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" name="Google Shape;359;p26">
            <a:extLst>
              <a:ext uri="{FF2B5EF4-FFF2-40B4-BE49-F238E27FC236}">
                <a16:creationId xmlns:a16="http://schemas.microsoft.com/office/drawing/2014/main" id="{8C52305D-8181-4CBA-8EF9-78CD0EE3BE6B}"/>
              </a:ext>
            </a:extLst>
          </p:cNvPr>
          <p:cNvSpPr txBox="1"/>
          <p:nvPr/>
        </p:nvSpPr>
        <p:spPr>
          <a:xfrm>
            <a:off x="9081942" y="4491818"/>
            <a:ext cx="2842936" cy="33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en-GB" sz="2800" b="1" i="0" u="none" strike="noStrike" cap="none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Switch / Hub</a:t>
            </a:r>
            <a:endParaRPr sz="2800" b="1" i="0" u="none" strike="noStrike" cap="none" dirty="0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4D0286-67CC-4769-8C48-FF33402384CB}"/>
              </a:ext>
            </a:extLst>
          </p:cNvPr>
          <p:cNvSpPr/>
          <p:nvPr/>
        </p:nvSpPr>
        <p:spPr>
          <a:xfrm>
            <a:off x="463826" y="2357328"/>
            <a:ext cx="2849217" cy="38686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The nodes connect to a central hub or switch.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C67547-D617-47EF-873A-84E47A213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476" y="134774"/>
            <a:ext cx="4081463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403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23AC1-D3E1-4452-9299-B748C0B95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487" y="2357328"/>
            <a:ext cx="4000273" cy="3868618"/>
          </a:xfrm>
          <a:prstGeom prst="rect">
            <a:avLst/>
          </a:prstGeom>
        </p:spPr>
      </p:pic>
      <p:cxnSp>
        <p:nvCxnSpPr>
          <p:cNvPr id="5" name="Google Shape;358;p26">
            <a:extLst>
              <a:ext uri="{FF2B5EF4-FFF2-40B4-BE49-F238E27FC236}">
                <a16:creationId xmlns:a16="http://schemas.microsoft.com/office/drawing/2014/main" id="{3F39FE68-5DAE-4CA0-A7ED-BE15ACB6804F}"/>
              </a:ext>
            </a:extLst>
          </p:cNvPr>
          <p:cNvCxnSpPr>
            <a:cxnSpLocks/>
          </p:cNvCxnSpPr>
          <p:nvPr/>
        </p:nvCxnSpPr>
        <p:spPr>
          <a:xfrm flipH="1" flipV="1">
            <a:off x="7010400" y="4505739"/>
            <a:ext cx="2071542" cy="15152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" name="Google Shape;359;p26">
            <a:extLst>
              <a:ext uri="{FF2B5EF4-FFF2-40B4-BE49-F238E27FC236}">
                <a16:creationId xmlns:a16="http://schemas.microsoft.com/office/drawing/2014/main" id="{8C52305D-8181-4CBA-8EF9-78CD0EE3BE6B}"/>
              </a:ext>
            </a:extLst>
          </p:cNvPr>
          <p:cNvSpPr txBox="1"/>
          <p:nvPr/>
        </p:nvSpPr>
        <p:spPr>
          <a:xfrm>
            <a:off x="9081942" y="4491818"/>
            <a:ext cx="2842936" cy="33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en-GB" sz="2800" b="1" i="0" u="none" strike="noStrike" cap="none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Switch / Hub</a:t>
            </a:r>
            <a:endParaRPr sz="2800" b="1" i="0" u="none" strike="noStrike" cap="none" dirty="0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4D0286-67CC-4769-8C48-FF33402384CB}"/>
              </a:ext>
            </a:extLst>
          </p:cNvPr>
          <p:cNvSpPr/>
          <p:nvPr/>
        </p:nvSpPr>
        <p:spPr>
          <a:xfrm>
            <a:off x="463826" y="2357328"/>
            <a:ext cx="2849217" cy="38686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What is best to use, a hub or switch? </a:t>
            </a:r>
          </a:p>
          <a:p>
            <a:pPr algn="ctr"/>
            <a:endParaRPr lang="en-GB" sz="3200" dirty="0">
              <a:solidFill>
                <a:sysClr val="windowText" lastClr="000000"/>
              </a:solidFill>
              <a:latin typeface="OpenDyslexic" panose="00000500000000000000" pitchFamily="50" charset="0"/>
            </a:endParaRPr>
          </a:p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Why?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7473CE-AEA4-4110-B522-53018A767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476" y="134774"/>
            <a:ext cx="4081463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29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23AC1-D3E1-4452-9299-B748C0B95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487" y="2357328"/>
            <a:ext cx="4000273" cy="3868618"/>
          </a:xfrm>
          <a:prstGeom prst="rect">
            <a:avLst/>
          </a:prstGeom>
        </p:spPr>
      </p:pic>
      <p:cxnSp>
        <p:nvCxnSpPr>
          <p:cNvPr id="5" name="Google Shape;358;p26">
            <a:extLst>
              <a:ext uri="{FF2B5EF4-FFF2-40B4-BE49-F238E27FC236}">
                <a16:creationId xmlns:a16="http://schemas.microsoft.com/office/drawing/2014/main" id="{3F39FE68-5DAE-4CA0-A7ED-BE15ACB6804F}"/>
              </a:ext>
            </a:extLst>
          </p:cNvPr>
          <p:cNvCxnSpPr>
            <a:cxnSpLocks/>
          </p:cNvCxnSpPr>
          <p:nvPr/>
        </p:nvCxnSpPr>
        <p:spPr>
          <a:xfrm flipH="1" flipV="1">
            <a:off x="7010400" y="4505739"/>
            <a:ext cx="2071542" cy="15152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" name="Google Shape;359;p26">
            <a:extLst>
              <a:ext uri="{FF2B5EF4-FFF2-40B4-BE49-F238E27FC236}">
                <a16:creationId xmlns:a16="http://schemas.microsoft.com/office/drawing/2014/main" id="{8C52305D-8181-4CBA-8EF9-78CD0EE3BE6B}"/>
              </a:ext>
            </a:extLst>
          </p:cNvPr>
          <p:cNvSpPr txBox="1"/>
          <p:nvPr/>
        </p:nvSpPr>
        <p:spPr>
          <a:xfrm>
            <a:off x="9081942" y="4491818"/>
            <a:ext cx="2842936" cy="33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en-GB" sz="2800" b="1" i="0" u="none" strike="noStrike" cap="none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Switch / Hub</a:t>
            </a:r>
            <a:endParaRPr sz="2800" b="1" i="0" u="none" strike="noStrike" cap="none" dirty="0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4D0286-67CC-4769-8C48-FF33402384CB}"/>
              </a:ext>
            </a:extLst>
          </p:cNvPr>
          <p:cNvSpPr/>
          <p:nvPr/>
        </p:nvSpPr>
        <p:spPr>
          <a:xfrm>
            <a:off x="463826" y="2357328"/>
            <a:ext cx="2849217" cy="38686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Hub – sends data to all nodes. </a:t>
            </a:r>
          </a:p>
          <a:p>
            <a:pPr algn="ctr"/>
            <a:endParaRPr lang="en-GB" sz="3200" dirty="0">
              <a:solidFill>
                <a:sysClr val="windowText" lastClr="000000"/>
              </a:solidFill>
              <a:latin typeface="OpenDyslexic" panose="00000500000000000000" pitchFamily="50" charset="0"/>
            </a:endParaRPr>
          </a:p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Switch – sends data to intended nodes.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1D9E06-74AF-4E1C-A903-24744B604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476" y="134774"/>
            <a:ext cx="4081463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22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2C3D00-7FAB-40D9-A3DE-99318CFEE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185" y="2071647"/>
            <a:ext cx="4801629" cy="46515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2897D4-D66B-4B45-A458-5276A8FD7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476" y="134774"/>
            <a:ext cx="4081463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34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2C3D00-7FAB-40D9-A3DE-99318CFEE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185" y="2071647"/>
            <a:ext cx="4801629" cy="46515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2897D4-D66B-4B45-A458-5276A8FD7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476" y="134774"/>
            <a:ext cx="4081463" cy="4095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4ABFE9-D961-4147-824F-8D27D205C722}"/>
              </a:ext>
            </a:extLst>
          </p:cNvPr>
          <p:cNvSpPr/>
          <p:nvPr/>
        </p:nvSpPr>
        <p:spPr>
          <a:xfrm>
            <a:off x="463826" y="1077343"/>
            <a:ext cx="2849217" cy="514860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In a Mesh topology, each device (node) is connected to as many other devices (nodes) as possible. </a:t>
            </a:r>
          </a:p>
        </p:txBody>
      </p:sp>
    </p:spTree>
    <p:extLst>
      <p:ext uri="{BB962C8B-B14F-4D97-AF65-F5344CB8AC3E}">
        <p14:creationId xmlns:p14="http://schemas.microsoft.com/office/powerpoint/2010/main" val="3062141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2C3D00-7FAB-40D9-A3DE-99318CFEE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185" y="2071647"/>
            <a:ext cx="4801629" cy="46515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2897D4-D66B-4B45-A458-5276A8FD7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476" y="134774"/>
            <a:ext cx="4081463" cy="4095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4ABFE9-D961-4147-824F-8D27D205C722}"/>
              </a:ext>
            </a:extLst>
          </p:cNvPr>
          <p:cNvSpPr/>
          <p:nvPr/>
        </p:nvSpPr>
        <p:spPr>
          <a:xfrm>
            <a:off x="463826" y="1077343"/>
            <a:ext cx="2849217" cy="514860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This means data can travel in multiple different directions via the quickest route.</a:t>
            </a:r>
          </a:p>
        </p:txBody>
      </p:sp>
    </p:spTree>
    <p:extLst>
      <p:ext uri="{BB962C8B-B14F-4D97-AF65-F5344CB8AC3E}">
        <p14:creationId xmlns:p14="http://schemas.microsoft.com/office/powerpoint/2010/main" val="562263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2897D4-D66B-4B45-A458-5276A8FD7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476" y="134774"/>
            <a:ext cx="4081463" cy="409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89D8CB-C45F-46E1-A515-DEBEE892F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3001" y="361528"/>
            <a:ext cx="569398" cy="550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C3D00-7FAB-40D9-A3DE-99318CFEE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2399" y="332230"/>
            <a:ext cx="628540" cy="608899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What are the positives of each type of network topology we have looked at so far? </a:t>
            </a:r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4133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2897D4-D66B-4B45-A458-5276A8FD7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476" y="134774"/>
            <a:ext cx="4081463" cy="409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89D8CB-C45F-46E1-A515-DEBEE892F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3001" y="361528"/>
            <a:ext cx="569398" cy="550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C3D00-7FAB-40D9-A3DE-99318CFEE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2399" y="332230"/>
            <a:ext cx="628540" cy="608899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What are the positives of each type of network topology we have looked at so far? </a:t>
            </a:r>
          </a:p>
          <a:p>
            <a:endParaRPr lang="en-GB" sz="4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78FD-D74E-457E-8C12-166197C8F20C}"/>
              </a:ext>
            </a:extLst>
          </p:cNvPr>
          <p:cNvSpPr/>
          <p:nvPr/>
        </p:nvSpPr>
        <p:spPr>
          <a:xfrm>
            <a:off x="2551043" y="3011725"/>
            <a:ext cx="7089913" cy="218403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What if one device fails in either network?</a:t>
            </a:r>
          </a:p>
        </p:txBody>
      </p:sp>
    </p:spTree>
    <p:extLst>
      <p:ext uri="{BB962C8B-B14F-4D97-AF65-F5344CB8AC3E}">
        <p14:creationId xmlns:p14="http://schemas.microsoft.com/office/powerpoint/2010/main" val="17132556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2897D4-D66B-4B45-A458-5276A8FD7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476" y="134774"/>
            <a:ext cx="4081463" cy="409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89D8CB-C45F-46E1-A515-DEBEE892F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3001" y="361528"/>
            <a:ext cx="569398" cy="550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C3D00-7FAB-40D9-A3DE-99318CFEE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2399" y="332230"/>
            <a:ext cx="628540" cy="608899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What are the positives of each type of network topology we have looked at so far? </a:t>
            </a:r>
          </a:p>
          <a:p>
            <a:endParaRPr lang="en-GB" sz="4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78FD-D74E-457E-8C12-166197C8F20C}"/>
              </a:ext>
            </a:extLst>
          </p:cNvPr>
          <p:cNvSpPr/>
          <p:nvPr/>
        </p:nvSpPr>
        <p:spPr>
          <a:xfrm>
            <a:off x="2551043" y="3011725"/>
            <a:ext cx="7089913" cy="218403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Can we add additional nodes easily? </a:t>
            </a:r>
          </a:p>
        </p:txBody>
      </p:sp>
    </p:spTree>
    <p:extLst>
      <p:ext uri="{BB962C8B-B14F-4D97-AF65-F5344CB8AC3E}">
        <p14:creationId xmlns:p14="http://schemas.microsoft.com/office/powerpoint/2010/main" val="223277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75E23B-0326-424F-9F9D-3209757FAC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what a network topology is.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2C2EC-C748-4B21-B528-9FEFBC1E31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Explain the two main types of network topologies.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7FA9A-43C1-47ED-AB8C-7F91E3F4C6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Compare the two main types of topologies.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3566E9-85D6-4E07-8C14-68F66D51B3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1.3 Learn about network topologies.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BECCA0-FADE-4755-84FA-B34BE2F095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576692"/>
            <a:ext cx="5006840" cy="1461594"/>
          </a:xfrm>
        </p:spPr>
        <p:txBody>
          <a:bodyPr>
            <a:normAutofit/>
          </a:bodyPr>
          <a:lstStyle/>
          <a:p>
            <a:r>
              <a:rPr lang="en-GB" u="sng" dirty="0"/>
              <a:t>1.3 Learn about network topologies. </a:t>
            </a:r>
          </a:p>
        </p:txBody>
      </p:sp>
    </p:spTree>
    <p:extLst>
      <p:ext uri="{BB962C8B-B14F-4D97-AF65-F5344CB8AC3E}">
        <p14:creationId xmlns:p14="http://schemas.microsoft.com/office/powerpoint/2010/main" val="2430975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2897D4-D66B-4B45-A458-5276A8FD7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476" y="134774"/>
            <a:ext cx="4081463" cy="409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89D8CB-C45F-46E1-A515-DEBEE892F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3001" y="361528"/>
            <a:ext cx="569398" cy="550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C3D00-7FAB-40D9-A3DE-99318CFEE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2399" y="332230"/>
            <a:ext cx="628540" cy="608899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What are the positives of each type of network topology we have looked at so far? </a:t>
            </a:r>
          </a:p>
          <a:p>
            <a:endParaRPr lang="en-GB" sz="4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78FD-D74E-457E-8C12-166197C8F20C}"/>
              </a:ext>
            </a:extLst>
          </p:cNvPr>
          <p:cNvSpPr/>
          <p:nvPr/>
        </p:nvSpPr>
        <p:spPr>
          <a:xfrm>
            <a:off x="2551043" y="3011725"/>
            <a:ext cx="7089913" cy="218403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Data collisions? </a:t>
            </a:r>
          </a:p>
        </p:txBody>
      </p:sp>
    </p:spTree>
    <p:extLst>
      <p:ext uri="{BB962C8B-B14F-4D97-AF65-F5344CB8AC3E}">
        <p14:creationId xmlns:p14="http://schemas.microsoft.com/office/powerpoint/2010/main" val="126351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2897D4-D66B-4B45-A458-5276A8FD7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476" y="134774"/>
            <a:ext cx="4081463" cy="409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89D8CB-C45F-46E1-A515-DEBEE892F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3001" y="361528"/>
            <a:ext cx="569398" cy="550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C3D00-7FAB-40D9-A3DE-99318CFEE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2399" y="332230"/>
            <a:ext cx="628540" cy="608899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What about negatives? </a:t>
            </a:r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3149416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2897D4-D66B-4B45-A458-5276A8FD7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476" y="134774"/>
            <a:ext cx="4081463" cy="409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89D8CB-C45F-46E1-A515-DEBEE892F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3001" y="361528"/>
            <a:ext cx="569398" cy="550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C3D00-7FAB-40D9-A3DE-99318CFEE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2399" y="332230"/>
            <a:ext cx="628540" cy="608899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What about negatives? </a:t>
            </a:r>
          </a:p>
          <a:p>
            <a:endParaRPr lang="en-GB" sz="4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78FD-D74E-457E-8C12-166197C8F20C}"/>
              </a:ext>
            </a:extLst>
          </p:cNvPr>
          <p:cNvSpPr/>
          <p:nvPr/>
        </p:nvSpPr>
        <p:spPr>
          <a:xfrm>
            <a:off x="2551043" y="3011725"/>
            <a:ext cx="7089913" cy="218403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Cost of setting up this network? </a:t>
            </a:r>
          </a:p>
        </p:txBody>
      </p:sp>
    </p:spTree>
    <p:extLst>
      <p:ext uri="{BB962C8B-B14F-4D97-AF65-F5344CB8AC3E}">
        <p14:creationId xmlns:p14="http://schemas.microsoft.com/office/powerpoint/2010/main" val="27361393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2897D4-D66B-4B45-A458-5276A8FD7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476" y="134774"/>
            <a:ext cx="4081463" cy="409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89D8CB-C45F-46E1-A515-DEBEE892F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3001" y="361528"/>
            <a:ext cx="569398" cy="550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C3D00-7FAB-40D9-A3DE-99318CFEE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2399" y="332230"/>
            <a:ext cx="628540" cy="608899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What about negatives? </a:t>
            </a:r>
          </a:p>
          <a:p>
            <a:endParaRPr lang="en-GB" sz="4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78FD-D74E-457E-8C12-166197C8F20C}"/>
              </a:ext>
            </a:extLst>
          </p:cNvPr>
          <p:cNvSpPr/>
          <p:nvPr/>
        </p:nvSpPr>
        <p:spPr>
          <a:xfrm>
            <a:off x="2551043" y="3011725"/>
            <a:ext cx="7089913" cy="218403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Additional cost of central hub/switch? </a:t>
            </a:r>
          </a:p>
        </p:txBody>
      </p:sp>
    </p:spTree>
    <p:extLst>
      <p:ext uri="{BB962C8B-B14F-4D97-AF65-F5344CB8AC3E}">
        <p14:creationId xmlns:p14="http://schemas.microsoft.com/office/powerpoint/2010/main" val="24639550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2897D4-D66B-4B45-A458-5276A8FD7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476" y="134774"/>
            <a:ext cx="4081463" cy="409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89D8CB-C45F-46E1-A515-DEBEE892F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3001" y="361528"/>
            <a:ext cx="569398" cy="550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C3D00-7FAB-40D9-A3DE-99318CFEE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2399" y="332230"/>
            <a:ext cx="628540" cy="608899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What about negatives? </a:t>
            </a:r>
          </a:p>
          <a:p>
            <a:endParaRPr lang="en-GB" sz="4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78FD-D74E-457E-8C12-166197C8F20C}"/>
              </a:ext>
            </a:extLst>
          </p:cNvPr>
          <p:cNvSpPr/>
          <p:nvPr/>
        </p:nvSpPr>
        <p:spPr>
          <a:xfrm>
            <a:off x="2551043" y="3011725"/>
            <a:ext cx="7089913" cy="218403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Central hub or switch fails?</a:t>
            </a:r>
          </a:p>
        </p:txBody>
      </p:sp>
    </p:spTree>
    <p:extLst>
      <p:ext uri="{BB962C8B-B14F-4D97-AF65-F5344CB8AC3E}">
        <p14:creationId xmlns:p14="http://schemas.microsoft.com/office/powerpoint/2010/main" val="28130771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2897D4-D66B-4B45-A458-5276A8FD7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476" y="134774"/>
            <a:ext cx="4081463" cy="409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89D8CB-C45F-46E1-A515-DEBEE892F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3001" y="361528"/>
            <a:ext cx="569398" cy="550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C3D00-7FAB-40D9-A3DE-99318CFEE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2399" y="332230"/>
            <a:ext cx="628540" cy="608899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Compare the positives and negatives of the star and mesh network topologies. </a:t>
            </a:r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9763275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2897D4-D66B-4B45-A458-5276A8FD7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476" y="134774"/>
            <a:ext cx="4081463" cy="409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89D8CB-C45F-46E1-A515-DEBEE892F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3001" y="361528"/>
            <a:ext cx="569398" cy="550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C3D00-7FAB-40D9-A3DE-99318CFEE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2399" y="332230"/>
            <a:ext cx="628540" cy="608899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Compare the positives and negatives of the star and mesh network topologies.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Cost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Data traffic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Node failure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Hub/switch failure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8024858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2897D4-D66B-4B45-A458-5276A8FD7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476" y="134774"/>
            <a:ext cx="4081463" cy="409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89D8CB-C45F-46E1-A515-DEBEE892F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3001" y="361528"/>
            <a:ext cx="569398" cy="550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C3D00-7FAB-40D9-A3DE-99318CFEE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2399" y="332230"/>
            <a:ext cx="628540" cy="608899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56B9F2-37A9-4207-B410-4EDB6BB68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061" y="1043531"/>
            <a:ext cx="10076886" cy="569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56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4000" dirty="0"/>
              <a:t>A DNS (Domain Name Server) is a special server on the internet. </a:t>
            </a:r>
          </a:p>
          <a:p>
            <a:endParaRPr lang="en-GB" sz="4000" dirty="0"/>
          </a:p>
          <a:p>
            <a:r>
              <a:rPr lang="en-GB" sz="4000" dirty="0"/>
              <a:t>Their job is to convert URL’s the user types in into IP Addresses, so the locations of web pages can be found</a:t>
            </a:r>
          </a:p>
          <a:p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D46D16-ADA1-4459-AF80-8FA09E0C3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68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3200" dirty="0"/>
              <a:t>In order for a website to be </a:t>
            </a:r>
            <a:r>
              <a:rPr lang="en-GB" sz="3200" dirty="0">
                <a:solidFill>
                  <a:schemeClr val="tx1"/>
                </a:solidFill>
              </a:rPr>
              <a:t>accessible</a:t>
            </a:r>
            <a:r>
              <a:rPr lang="en-GB" sz="3200" dirty="0"/>
              <a:t> over the internet, it must be hosted</a:t>
            </a:r>
          </a:p>
          <a:p>
            <a:r>
              <a:rPr lang="en-GB" sz="3200" dirty="0"/>
              <a:t>This is when all the </a:t>
            </a:r>
            <a:r>
              <a:rPr lang="en-GB" sz="3200" dirty="0">
                <a:solidFill>
                  <a:schemeClr val="tx1"/>
                </a:solidFill>
              </a:rPr>
              <a:t>data</a:t>
            </a:r>
            <a:r>
              <a:rPr lang="en-GB" sz="3200" dirty="0"/>
              <a:t> for websites is stored on dedicated servers for users to access</a:t>
            </a:r>
          </a:p>
          <a:p>
            <a:endParaRPr lang="en-GB" sz="3200" dirty="0"/>
          </a:p>
          <a:p>
            <a:r>
              <a:rPr lang="en-GB" sz="3200" dirty="0"/>
              <a:t>Hosts offer 24/7 access to your website, </a:t>
            </a:r>
            <a:r>
              <a:rPr lang="en-GB" sz="3200" dirty="0">
                <a:solidFill>
                  <a:schemeClr val="tx1"/>
                </a:solidFill>
              </a:rPr>
              <a:t>security</a:t>
            </a:r>
            <a:r>
              <a:rPr lang="en-GB" sz="3200" dirty="0"/>
              <a:t> for your website, and access for multiple users without crashing. </a:t>
            </a:r>
          </a:p>
          <a:p>
            <a:endParaRPr lang="en-GB" sz="3200" dirty="0"/>
          </a:p>
          <a:p>
            <a:r>
              <a:rPr lang="en-GB" sz="3200" dirty="0"/>
              <a:t>However, if the hosts </a:t>
            </a:r>
            <a:r>
              <a:rPr lang="en-GB" sz="3200" dirty="0">
                <a:solidFill>
                  <a:schemeClr val="tx1"/>
                </a:solidFill>
              </a:rPr>
              <a:t>server</a:t>
            </a:r>
            <a:r>
              <a:rPr lang="en-GB" sz="3200" dirty="0"/>
              <a:t> goes down, so does your website!</a:t>
            </a:r>
          </a:p>
          <a:p>
            <a:endParaRPr lang="en-GB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A32C38-B4AE-458A-BE40-F25B31F405BD}"/>
              </a:ext>
            </a:extLst>
          </p:cNvPr>
          <p:cNvSpPr/>
          <p:nvPr/>
        </p:nvSpPr>
        <p:spPr>
          <a:xfrm>
            <a:off x="7785652" y="32658"/>
            <a:ext cx="4406347" cy="77086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Data / Accessible / Security / Server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25E57-7327-4AB2-AE52-8D0E6C2C0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73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3200" dirty="0"/>
              <a:t>Cloud Computing is when your data and applications are stored on the internet, rather than locally (actually on your device). </a:t>
            </a:r>
          </a:p>
          <a:p>
            <a:endParaRPr lang="en-GB" sz="3200" dirty="0"/>
          </a:p>
          <a:p>
            <a:r>
              <a:rPr lang="en-GB" sz="3200" dirty="0"/>
              <a:t>People store large amounts of data on the cloud, such as photos, word documents and presentations. </a:t>
            </a:r>
          </a:p>
          <a:p>
            <a:endParaRPr lang="en-GB" sz="3200" dirty="0"/>
          </a:p>
          <a:p>
            <a:r>
              <a:rPr lang="en-GB" sz="3200" dirty="0"/>
              <a:t>Cloud storage is basically storing information on another companies computer and accessing your data over the internet. </a:t>
            </a:r>
          </a:p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79658F-66B6-4B00-A55E-5CBA4ADA8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4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2400" dirty="0"/>
          </a:p>
        </p:txBody>
      </p:sp>
      <p:pic>
        <p:nvPicPr>
          <p:cNvPr id="4" name="Google Shape;689;p52" descr="Image result for google drive">
            <a:extLst>
              <a:ext uri="{FF2B5EF4-FFF2-40B4-BE49-F238E27FC236}">
                <a16:creationId xmlns:a16="http://schemas.microsoft.com/office/drawing/2014/main" id="{E4573546-182D-451B-A303-42950F2FE2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62685" y="2814607"/>
            <a:ext cx="3969416" cy="3969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369CAF-88FE-48B2-B16D-2A7E7E252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643" y="1145875"/>
            <a:ext cx="2857500" cy="160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4E3BFA-CDC3-4890-AC5F-05CF0DDA7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43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05DE-ABFD-468A-9566-61E77DE71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912" y="2973218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444894-A04B-4AD9-A527-15B650DB0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68" y="1567068"/>
            <a:ext cx="2400300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B8EA72-F268-4BE5-83CB-E858ACD64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95"/>
          <a:stretch/>
        </p:blipFill>
        <p:spPr>
          <a:xfrm>
            <a:off x="8490709" y="4758668"/>
            <a:ext cx="2181225" cy="1665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6C3E95-E41A-4558-8B0F-7CCDFFDB7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690" y="4510087"/>
            <a:ext cx="2114550" cy="2162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8E26CE-AFBA-40CD-B9BA-6185FF2CD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0734" y="939454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F77DD1-C904-4789-8FBD-D4C722493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4986" y="816777"/>
            <a:ext cx="1412977" cy="189368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BCCFEC-5F58-4E56-BA5D-05D15CCB1B1D}"/>
              </a:ext>
            </a:extLst>
          </p:cNvPr>
          <p:cNvCxnSpPr>
            <a:cxnSpLocks/>
          </p:cNvCxnSpPr>
          <p:nvPr/>
        </p:nvCxnSpPr>
        <p:spPr>
          <a:xfrm flipV="1">
            <a:off x="5851475" y="2398644"/>
            <a:ext cx="0" cy="10303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BAF81D-A04E-4E91-9F1E-561845D35BA5}"/>
              </a:ext>
            </a:extLst>
          </p:cNvPr>
          <p:cNvCxnSpPr>
            <a:cxnSpLocks/>
          </p:cNvCxnSpPr>
          <p:nvPr/>
        </p:nvCxnSpPr>
        <p:spPr>
          <a:xfrm flipH="1" flipV="1">
            <a:off x="2385391" y="2913822"/>
            <a:ext cx="3439646" cy="89756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E79073-CE43-4D62-9A50-6F1E63FB03D9}"/>
              </a:ext>
            </a:extLst>
          </p:cNvPr>
          <p:cNvCxnSpPr>
            <a:cxnSpLocks/>
          </p:cNvCxnSpPr>
          <p:nvPr/>
        </p:nvCxnSpPr>
        <p:spPr>
          <a:xfrm flipH="1">
            <a:off x="2600295" y="3835168"/>
            <a:ext cx="3224742" cy="13405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34D5131-68A3-4D16-A9F8-B8794BC6F0EB}"/>
              </a:ext>
            </a:extLst>
          </p:cNvPr>
          <p:cNvCxnSpPr>
            <a:cxnSpLocks/>
          </p:cNvCxnSpPr>
          <p:nvPr/>
        </p:nvCxnSpPr>
        <p:spPr>
          <a:xfrm>
            <a:off x="5825037" y="3811389"/>
            <a:ext cx="3277617" cy="16249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3EF0C1-4FD0-44BA-9045-D9153C204833}"/>
              </a:ext>
            </a:extLst>
          </p:cNvPr>
          <p:cNvCxnSpPr>
            <a:cxnSpLocks/>
          </p:cNvCxnSpPr>
          <p:nvPr/>
        </p:nvCxnSpPr>
        <p:spPr>
          <a:xfrm flipV="1">
            <a:off x="5825037" y="2519569"/>
            <a:ext cx="3277617" cy="13257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6EE04ECF-0D39-4D97-9D58-DB6C1F6F8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1562" y="1074971"/>
            <a:ext cx="1180523" cy="11805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AEE75F-BF2F-40AF-9BEB-1489C1107F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7221" y="1317903"/>
            <a:ext cx="769718" cy="7697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715C6A-8E5F-4ACF-9025-AF388B7C01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6964" y="1817455"/>
            <a:ext cx="769718" cy="7697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03861-ECB5-40EA-BF71-56A4B27696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5061" y="1704226"/>
            <a:ext cx="769718" cy="7697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63868D-91D6-4B4B-A8BD-9B4143974C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57952">
            <a:off x="1828800" y="5000311"/>
            <a:ext cx="769718" cy="7697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1A8214-E053-43A5-9E17-7BE27DB70F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3850" y="4873801"/>
            <a:ext cx="769718" cy="7697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55D9FC-6181-4265-880D-1D22BC08C3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60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05DE-ABFD-468A-9566-61E77DE71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912" y="2973218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444894-A04B-4AD9-A527-15B650DB0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68" y="1567068"/>
            <a:ext cx="2400300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B8EA72-F268-4BE5-83CB-E858ACD64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95"/>
          <a:stretch/>
        </p:blipFill>
        <p:spPr>
          <a:xfrm>
            <a:off x="8490709" y="4758668"/>
            <a:ext cx="2181225" cy="1665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6C3E95-E41A-4558-8B0F-7CCDFFDB7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690" y="4510087"/>
            <a:ext cx="2114550" cy="2162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8E26CE-AFBA-40CD-B9BA-6185FF2CD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0734" y="939454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F77DD1-C904-4789-8FBD-D4C722493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4986" y="816777"/>
            <a:ext cx="1412977" cy="189368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BCCFEC-5F58-4E56-BA5D-05D15CCB1B1D}"/>
              </a:ext>
            </a:extLst>
          </p:cNvPr>
          <p:cNvCxnSpPr>
            <a:cxnSpLocks/>
          </p:cNvCxnSpPr>
          <p:nvPr/>
        </p:nvCxnSpPr>
        <p:spPr>
          <a:xfrm flipV="1">
            <a:off x="5851475" y="2398644"/>
            <a:ext cx="0" cy="10303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6EE04ECF-0D39-4D97-9D58-DB6C1F6F8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1562" y="1074971"/>
            <a:ext cx="1180523" cy="11805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715C6A-8E5F-4ACF-9025-AF388B7C01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6964" y="1817455"/>
            <a:ext cx="769718" cy="7697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F33415-7579-465C-A07C-56234BE510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92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4252</TotalTime>
  <Words>790</Words>
  <Application>Microsoft Office PowerPoint</Application>
  <PresentationFormat>Widescreen</PresentationFormat>
  <Paragraphs>128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291</cp:revision>
  <dcterms:created xsi:type="dcterms:W3CDTF">2018-07-29T15:48:28Z</dcterms:created>
  <dcterms:modified xsi:type="dcterms:W3CDTF">2024-10-09T13:01:11Z</dcterms:modified>
</cp:coreProperties>
</file>