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67" r:id="rId2"/>
    <p:sldId id="282" r:id="rId3"/>
    <p:sldId id="257" r:id="rId4"/>
    <p:sldId id="284" r:id="rId5"/>
    <p:sldId id="325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2" r:id="rId15"/>
    <p:sldId id="341" r:id="rId16"/>
    <p:sldId id="343" r:id="rId17"/>
    <p:sldId id="344" r:id="rId18"/>
    <p:sldId id="346" r:id="rId19"/>
    <p:sldId id="347" r:id="rId20"/>
    <p:sldId id="348" r:id="rId21"/>
    <p:sldId id="357" r:id="rId22"/>
    <p:sldId id="358" r:id="rId23"/>
    <p:sldId id="359" r:id="rId24"/>
    <p:sldId id="360" r:id="rId25"/>
    <p:sldId id="361" r:id="rId26"/>
    <p:sldId id="362" r:id="rId27"/>
    <p:sldId id="345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63" r:id="rId37"/>
    <p:sldId id="364" r:id="rId38"/>
    <p:sldId id="365" r:id="rId39"/>
    <p:sldId id="36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://www.exampaperspractice.co.uk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B293CADE-9621-B493-7019-840145AD8196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26FC6D-6951-5A64-AFD7-0EB3E4D76F5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62" y="21809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082BB3-09AE-F305-7090-FFFC9A6FC6C1}"/>
              </a:ext>
            </a:extLst>
          </p:cNvPr>
          <p:cNvSpPr txBox="1"/>
          <p:nvPr userDrawn="1"/>
        </p:nvSpPr>
        <p:spPr>
          <a:xfrm>
            <a:off x="4971448" y="53432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F352D1-44AE-CC6D-CAD3-76530416EB1C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64" y="2656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0CB3BE41-6776-7F48-08CE-DED14EEECF22}"/>
              </a:ext>
            </a:extLst>
          </p:cNvPr>
          <p:cNvSpPr txBox="1">
            <a:spLocks/>
          </p:cNvSpPr>
          <p:nvPr userDrawn="1"/>
        </p:nvSpPr>
        <p:spPr>
          <a:xfrm>
            <a:off x="3057525" y="65138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705854-CCA2-5CD5-32AD-5994FE073E76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CE7552B-772D-8D6F-834F-58B45DD44ABB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57853E-3F25-5D9D-57CF-DD0962825CA8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Computer Networks, Connections and Protocols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671850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hardware can be used to connect you to a network?</a:t>
            </a:r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Router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Switch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Hub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NIC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Cable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42232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hardware can be used to connect you to a network?</a:t>
            </a:r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Router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Switch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Hub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NIC – Network Interface Card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WAP – Wireless Access Point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Cable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784953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do you know about the 3 devices below?</a:t>
            </a:r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Router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Switch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Hub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243623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Router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Switch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Hub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8" name="Google Shape;462;p33">
            <a:extLst>
              <a:ext uri="{FF2B5EF4-FFF2-40B4-BE49-F238E27FC236}">
                <a16:creationId xmlns:a16="http://schemas.microsoft.com/office/drawing/2014/main" id="{53EF981B-31D3-462A-B4BA-175AEC97F722}"/>
              </a:ext>
            </a:extLst>
          </p:cNvPr>
          <p:cNvSpPr/>
          <p:nvPr/>
        </p:nvSpPr>
        <p:spPr>
          <a:xfrm>
            <a:off x="3929682" y="2867732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between multiple networks. You cannot access the internet without one of these. Uses IP Addresses to direct data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64;p33">
            <a:extLst>
              <a:ext uri="{FF2B5EF4-FFF2-40B4-BE49-F238E27FC236}">
                <a16:creationId xmlns:a16="http://schemas.microsoft.com/office/drawing/2014/main" id="{0835D5DD-8031-4E01-8211-54AE97A77F2E}"/>
              </a:ext>
            </a:extLst>
          </p:cNvPr>
          <p:cNvSpPr/>
          <p:nvPr/>
        </p:nvSpPr>
        <p:spPr>
          <a:xfrm>
            <a:off x="4008499" y="1158349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all devices on the network, not just to the correct recipient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65;p33">
            <a:extLst>
              <a:ext uri="{FF2B5EF4-FFF2-40B4-BE49-F238E27FC236}">
                <a16:creationId xmlns:a16="http://schemas.microsoft.com/office/drawing/2014/main" id="{5D1CD8EC-E5A6-4DF0-8B56-54B4E3700BC2}"/>
              </a:ext>
            </a:extLst>
          </p:cNvPr>
          <p:cNvSpPr/>
          <p:nvPr/>
        </p:nvSpPr>
        <p:spPr>
          <a:xfrm>
            <a:off x="3929682" y="4577115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just the correct recipient, not all devices on the network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80290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Router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Switch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Hub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8" name="Google Shape;462;p33">
            <a:extLst>
              <a:ext uri="{FF2B5EF4-FFF2-40B4-BE49-F238E27FC236}">
                <a16:creationId xmlns:a16="http://schemas.microsoft.com/office/drawing/2014/main" id="{53EF981B-31D3-462A-B4BA-175AEC97F722}"/>
              </a:ext>
            </a:extLst>
          </p:cNvPr>
          <p:cNvSpPr/>
          <p:nvPr/>
        </p:nvSpPr>
        <p:spPr>
          <a:xfrm>
            <a:off x="3929682" y="2867732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between multiple networks. You cannot access the internet without one of these. Uses IP Addresses to direct data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64;p33">
            <a:extLst>
              <a:ext uri="{FF2B5EF4-FFF2-40B4-BE49-F238E27FC236}">
                <a16:creationId xmlns:a16="http://schemas.microsoft.com/office/drawing/2014/main" id="{0835D5DD-8031-4E01-8211-54AE97A77F2E}"/>
              </a:ext>
            </a:extLst>
          </p:cNvPr>
          <p:cNvSpPr/>
          <p:nvPr/>
        </p:nvSpPr>
        <p:spPr>
          <a:xfrm>
            <a:off x="4008499" y="1158349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all devices on the network, not just to the correct recipient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65;p33">
            <a:extLst>
              <a:ext uri="{FF2B5EF4-FFF2-40B4-BE49-F238E27FC236}">
                <a16:creationId xmlns:a16="http://schemas.microsoft.com/office/drawing/2014/main" id="{5D1CD8EC-E5A6-4DF0-8B56-54B4E3700BC2}"/>
              </a:ext>
            </a:extLst>
          </p:cNvPr>
          <p:cNvSpPr/>
          <p:nvPr/>
        </p:nvSpPr>
        <p:spPr>
          <a:xfrm>
            <a:off x="3929682" y="4577115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just the correct recipient, not all devices on the network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5C7496-6E03-4717-85F0-5C0AED8E2AF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332383" y="2968487"/>
            <a:ext cx="1597299" cy="6236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114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Router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Switch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Hub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8" name="Google Shape;462;p33">
            <a:extLst>
              <a:ext uri="{FF2B5EF4-FFF2-40B4-BE49-F238E27FC236}">
                <a16:creationId xmlns:a16="http://schemas.microsoft.com/office/drawing/2014/main" id="{53EF981B-31D3-462A-B4BA-175AEC97F722}"/>
              </a:ext>
            </a:extLst>
          </p:cNvPr>
          <p:cNvSpPr/>
          <p:nvPr/>
        </p:nvSpPr>
        <p:spPr>
          <a:xfrm>
            <a:off x="3929682" y="2867732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between multiple networks. You cannot access the internet without one of these. Uses IP Addresses to direct data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64;p33">
            <a:extLst>
              <a:ext uri="{FF2B5EF4-FFF2-40B4-BE49-F238E27FC236}">
                <a16:creationId xmlns:a16="http://schemas.microsoft.com/office/drawing/2014/main" id="{0835D5DD-8031-4E01-8211-54AE97A77F2E}"/>
              </a:ext>
            </a:extLst>
          </p:cNvPr>
          <p:cNvSpPr/>
          <p:nvPr/>
        </p:nvSpPr>
        <p:spPr>
          <a:xfrm>
            <a:off x="4008499" y="1158349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all devices on the network, not just to the correct recipient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65;p33">
            <a:extLst>
              <a:ext uri="{FF2B5EF4-FFF2-40B4-BE49-F238E27FC236}">
                <a16:creationId xmlns:a16="http://schemas.microsoft.com/office/drawing/2014/main" id="{5D1CD8EC-E5A6-4DF0-8B56-54B4E3700BC2}"/>
              </a:ext>
            </a:extLst>
          </p:cNvPr>
          <p:cNvSpPr/>
          <p:nvPr/>
        </p:nvSpPr>
        <p:spPr>
          <a:xfrm>
            <a:off x="3929682" y="4577115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just the correct recipient, not all devices on the network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36FF5E-EB5C-495E-ADB2-D17672FD86E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332383" y="3429000"/>
            <a:ext cx="1597299" cy="18725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115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Router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Switch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Hub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8" name="Google Shape;462;p33">
            <a:extLst>
              <a:ext uri="{FF2B5EF4-FFF2-40B4-BE49-F238E27FC236}">
                <a16:creationId xmlns:a16="http://schemas.microsoft.com/office/drawing/2014/main" id="{53EF981B-31D3-462A-B4BA-175AEC97F722}"/>
              </a:ext>
            </a:extLst>
          </p:cNvPr>
          <p:cNvSpPr/>
          <p:nvPr/>
        </p:nvSpPr>
        <p:spPr>
          <a:xfrm>
            <a:off x="3929682" y="2867732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between multiple networks. You cannot access the internet without one of these. Uses IP Addresses to direct data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64;p33">
            <a:extLst>
              <a:ext uri="{FF2B5EF4-FFF2-40B4-BE49-F238E27FC236}">
                <a16:creationId xmlns:a16="http://schemas.microsoft.com/office/drawing/2014/main" id="{0835D5DD-8031-4E01-8211-54AE97A77F2E}"/>
              </a:ext>
            </a:extLst>
          </p:cNvPr>
          <p:cNvSpPr/>
          <p:nvPr/>
        </p:nvSpPr>
        <p:spPr>
          <a:xfrm>
            <a:off x="4008499" y="1158349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all devices on the network, not just to the correct recipient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65;p33">
            <a:extLst>
              <a:ext uri="{FF2B5EF4-FFF2-40B4-BE49-F238E27FC236}">
                <a16:creationId xmlns:a16="http://schemas.microsoft.com/office/drawing/2014/main" id="{5D1CD8EC-E5A6-4DF0-8B56-54B4E3700BC2}"/>
              </a:ext>
            </a:extLst>
          </p:cNvPr>
          <p:cNvSpPr/>
          <p:nvPr/>
        </p:nvSpPr>
        <p:spPr>
          <a:xfrm>
            <a:off x="3929682" y="4577115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just the correct recipient, not all devices on the network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106914-331B-462C-9BF3-191362EC3D9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160104" y="1882758"/>
            <a:ext cx="1848395" cy="20685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71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Router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Switch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Hub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8" name="Google Shape;462;p33">
            <a:extLst>
              <a:ext uri="{FF2B5EF4-FFF2-40B4-BE49-F238E27FC236}">
                <a16:creationId xmlns:a16="http://schemas.microsoft.com/office/drawing/2014/main" id="{53EF981B-31D3-462A-B4BA-175AEC97F722}"/>
              </a:ext>
            </a:extLst>
          </p:cNvPr>
          <p:cNvSpPr/>
          <p:nvPr/>
        </p:nvSpPr>
        <p:spPr>
          <a:xfrm>
            <a:off x="3929682" y="2867732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between multiple networks. You cannot access the internet without one of these. Uses IP Addresses to direct data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64;p33">
            <a:extLst>
              <a:ext uri="{FF2B5EF4-FFF2-40B4-BE49-F238E27FC236}">
                <a16:creationId xmlns:a16="http://schemas.microsoft.com/office/drawing/2014/main" id="{0835D5DD-8031-4E01-8211-54AE97A77F2E}"/>
              </a:ext>
            </a:extLst>
          </p:cNvPr>
          <p:cNvSpPr/>
          <p:nvPr/>
        </p:nvSpPr>
        <p:spPr>
          <a:xfrm>
            <a:off x="4008499" y="1158349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all devices on the network, not just to the correct recipient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65;p33">
            <a:extLst>
              <a:ext uri="{FF2B5EF4-FFF2-40B4-BE49-F238E27FC236}">
                <a16:creationId xmlns:a16="http://schemas.microsoft.com/office/drawing/2014/main" id="{5D1CD8EC-E5A6-4DF0-8B56-54B4E3700BC2}"/>
              </a:ext>
            </a:extLst>
          </p:cNvPr>
          <p:cNvSpPr/>
          <p:nvPr/>
        </p:nvSpPr>
        <p:spPr>
          <a:xfrm>
            <a:off x="3929682" y="4577115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just the correct recipient, not all devices on the network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36FF5E-EB5C-495E-ADB2-D17672FD86E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332383" y="3429000"/>
            <a:ext cx="1597299" cy="18725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106914-331B-462C-9BF3-191362EC3D9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160104" y="1882758"/>
            <a:ext cx="1848395" cy="20685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5C7496-6E03-4717-85F0-5C0AED8E2AF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332383" y="2968487"/>
            <a:ext cx="1597299" cy="6236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311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Router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Switch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Hub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8" name="Google Shape;462;p33">
            <a:extLst>
              <a:ext uri="{FF2B5EF4-FFF2-40B4-BE49-F238E27FC236}">
                <a16:creationId xmlns:a16="http://schemas.microsoft.com/office/drawing/2014/main" id="{53EF981B-31D3-462A-B4BA-175AEC97F722}"/>
              </a:ext>
            </a:extLst>
          </p:cNvPr>
          <p:cNvSpPr/>
          <p:nvPr/>
        </p:nvSpPr>
        <p:spPr>
          <a:xfrm>
            <a:off x="3929682" y="2867732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between multiple networks. You cannot access the internet without one of these. Uses IP Addresses to direct data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64;p33">
            <a:extLst>
              <a:ext uri="{FF2B5EF4-FFF2-40B4-BE49-F238E27FC236}">
                <a16:creationId xmlns:a16="http://schemas.microsoft.com/office/drawing/2014/main" id="{0835D5DD-8031-4E01-8211-54AE97A77F2E}"/>
              </a:ext>
            </a:extLst>
          </p:cNvPr>
          <p:cNvSpPr/>
          <p:nvPr/>
        </p:nvSpPr>
        <p:spPr>
          <a:xfrm>
            <a:off x="4008499" y="1158349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all devices on the network, not just to the correct recipient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65;p33">
            <a:extLst>
              <a:ext uri="{FF2B5EF4-FFF2-40B4-BE49-F238E27FC236}">
                <a16:creationId xmlns:a16="http://schemas.microsoft.com/office/drawing/2014/main" id="{5D1CD8EC-E5A6-4DF0-8B56-54B4E3700BC2}"/>
              </a:ext>
            </a:extLst>
          </p:cNvPr>
          <p:cNvSpPr/>
          <p:nvPr/>
        </p:nvSpPr>
        <p:spPr>
          <a:xfrm>
            <a:off x="3929682" y="4577115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just the correct recipient, not all devices on the network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36FF5E-EB5C-495E-ADB2-D17672FD86E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332383" y="3429000"/>
            <a:ext cx="1597299" cy="18725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106914-331B-462C-9BF3-191362EC3D9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160104" y="1882758"/>
            <a:ext cx="1848395" cy="20685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5C7496-6E03-4717-85F0-5C0AED8E2AF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332383" y="2968487"/>
            <a:ext cx="1597299" cy="6236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B499B69-2A3F-4FA9-BFEE-315413DDA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66" y="2444422"/>
            <a:ext cx="1658256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41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Router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Switch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Hub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8" name="Google Shape;462;p33">
            <a:extLst>
              <a:ext uri="{FF2B5EF4-FFF2-40B4-BE49-F238E27FC236}">
                <a16:creationId xmlns:a16="http://schemas.microsoft.com/office/drawing/2014/main" id="{53EF981B-31D3-462A-B4BA-175AEC97F722}"/>
              </a:ext>
            </a:extLst>
          </p:cNvPr>
          <p:cNvSpPr/>
          <p:nvPr/>
        </p:nvSpPr>
        <p:spPr>
          <a:xfrm>
            <a:off x="3929682" y="2867732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between multiple networks. You cannot access the internet without one of these. Uses IP Addresses to direct data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64;p33">
            <a:extLst>
              <a:ext uri="{FF2B5EF4-FFF2-40B4-BE49-F238E27FC236}">
                <a16:creationId xmlns:a16="http://schemas.microsoft.com/office/drawing/2014/main" id="{0835D5DD-8031-4E01-8211-54AE97A77F2E}"/>
              </a:ext>
            </a:extLst>
          </p:cNvPr>
          <p:cNvSpPr/>
          <p:nvPr/>
        </p:nvSpPr>
        <p:spPr>
          <a:xfrm>
            <a:off x="4008499" y="1158349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all devices on the network, not just to the correct recipient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65;p33">
            <a:extLst>
              <a:ext uri="{FF2B5EF4-FFF2-40B4-BE49-F238E27FC236}">
                <a16:creationId xmlns:a16="http://schemas.microsoft.com/office/drawing/2014/main" id="{5D1CD8EC-E5A6-4DF0-8B56-54B4E3700BC2}"/>
              </a:ext>
            </a:extLst>
          </p:cNvPr>
          <p:cNvSpPr/>
          <p:nvPr/>
        </p:nvSpPr>
        <p:spPr>
          <a:xfrm>
            <a:off x="3929682" y="4577115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just the correct recipient, not all devices on the network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36FF5E-EB5C-495E-ADB2-D17672FD86E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332383" y="3429000"/>
            <a:ext cx="1597299" cy="18725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106914-331B-462C-9BF3-191362EC3D9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160104" y="1882758"/>
            <a:ext cx="1848395" cy="20685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5C7496-6E03-4717-85F0-5C0AED8E2AF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332383" y="2968487"/>
            <a:ext cx="1597299" cy="6236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B499B69-2A3F-4FA9-BFEE-315413DDA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66" y="2444422"/>
            <a:ext cx="1658256" cy="223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B79BC-65A9-4C89-A21D-224E4F99E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049" y="4618712"/>
            <a:ext cx="2664183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4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EB256C-1339-4D7E-974E-47C4D4B42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9CA9F-4D53-465A-B79B-F633A9D086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What is transmission media?</a:t>
            </a:r>
          </a:p>
          <a:p>
            <a:endParaRPr lang="en-GB" sz="4400" dirty="0"/>
          </a:p>
          <a:p>
            <a:r>
              <a:rPr lang="en-GB" sz="4400" dirty="0"/>
              <a:t>What are the different methods of transmitting data?</a:t>
            </a:r>
          </a:p>
          <a:p>
            <a:endParaRPr lang="en-GB" sz="4400" dirty="0"/>
          </a:p>
          <a:p>
            <a:r>
              <a:rPr lang="en-GB" sz="4400" dirty="0"/>
              <a:t>What factors can affect the performance of a network?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879742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Router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Switch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Hub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8" name="Google Shape;462;p33">
            <a:extLst>
              <a:ext uri="{FF2B5EF4-FFF2-40B4-BE49-F238E27FC236}">
                <a16:creationId xmlns:a16="http://schemas.microsoft.com/office/drawing/2014/main" id="{53EF981B-31D3-462A-B4BA-175AEC97F722}"/>
              </a:ext>
            </a:extLst>
          </p:cNvPr>
          <p:cNvSpPr/>
          <p:nvPr/>
        </p:nvSpPr>
        <p:spPr>
          <a:xfrm>
            <a:off x="3929682" y="2867732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between multiple networks. You cannot access the internet without one of these. Uses IP Addresses to direct data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64;p33">
            <a:extLst>
              <a:ext uri="{FF2B5EF4-FFF2-40B4-BE49-F238E27FC236}">
                <a16:creationId xmlns:a16="http://schemas.microsoft.com/office/drawing/2014/main" id="{0835D5DD-8031-4E01-8211-54AE97A77F2E}"/>
              </a:ext>
            </a:extLst>
          </p:cNvPr>
          <p:cNvSpPr/>
          <p:nvPr/>
        </p:nvSpPr>
        <p:spPr>
          <a:xfrm>
            <a:off x="4008499" y="1158349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all devices on the network, not just to the correct recipient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65;p33">
            <a:extLst>
              <a:ext uri="{FF2B5EF4-FFF2-40B4-BE49-F238E27FC236}">
                <a16:creationId xmlns:a16="http://schemas.microsoft.com/office/drawing/2014/main" id="{5D1CD8EC-E5A6-4DF0-8B56-54B4E3700BC2}"/>
              </a:ext>
            </a:extLst>
          </p:cNvPr>
          <p:cNvSpPr/>
          <p:nvPr/>
        </p:nvSpPr>
        <p:spPr>
          <a:xfrm>
            <a:off x="3929682" y="4577115"/>
            <a:ext cx="7944264" cy="1448817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send data around a network. It sends data to just the correct recipient, not all devices on the network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36FF5E-EB5C-495E-ADB2-D17672FD86E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332383" y="3429000"/>
            <a:ext cx="1597299" cy="18725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106914-331B-462C-9BF3-191362EC3D9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160104" y="1882758"/>
            <a:ext cx="1848395" cy="20685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5C7496-6E03-4717-85F0-5C0AED8E2AF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332383" y="2968487"/>
            <a:ext cx="1597299" cy="6236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B499B69-2A3F-4FA9-BFEE-315413DDA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66" y="2444422"/>
            <a:ext cx="1658256" cy="223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B79BC-65A9-4C89-A21D-224E4F99E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049" y="4618712"/>
            <a:ext cx="2664183" cy="1365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6A31E8-7DED-49F5-86AD-D80BFE0B4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682" y="1368378"/>
            <a:ext cx="2572735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7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is the difference between a switch and a hub?</a:t>
            </a:r>
          </a:p>
          <a:p>
            <a:endParaRPr lang="en-GB" sz="4800" dirty="0"/>
          </a:p>
          <a:p>
            <a:r>
              <a:rPr lang="en-GB" sz="4800" dirty="0"/>
              <a:t>Which one is the best?</a:t>
            </a:r>
          </a:p>
          <a:p>
            <a:endParaRPr lang="en-GB" sz="4800" dirty="0"/>
          </a:p>
          <a:p>
            <a:r>
              <a:rPr lang="en-GB" sz="4800" dirty="0"/>
              <a:t>Why?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324674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Switches discriminate between who to send the data to. </a:t>
            </a:r>
          </a:p>
          <a:p>
            <a:endParaRPr lang="en-GB" sz="4800" dirty="0"/>
          </a:p>
          <a:p>
            <a:r>
              <a:rPr lang="en-GB" sz="4800" dirty="0"/>
              <a:t>What does </a:t>
            </a:r>
            <a:r>
              <a:rPr lang="en-GB" sz="4800" b="0" u="sng" dirty="0">
                <a:highlight>
                  <a:srgbClr val="FFFF00"/>
                </a:highlight>
              </a:rPr>
              <a:t>discriminate</a:t>
            </a:r>
            <a:r>
              <a:rPr lang="en-GB" sz="4800" dirty="0"/>
              <a:t> mean?</a:t>
            </a:r>
          </a:p>
          <a:p>
            <a:endParaRPr lang="en-GB" sz="4800" dirty="0"/>
          </a:p>
          <a:p>
            <a:r>
              <a:rPr lang="en-GB" sz="4800" dirty="0"/>
              <a:t>If humans discriminate is that good?</a:t>
            </a:r>
            <a:endParaRPr lang="en-GB" sz="32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712034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9B5412-BA1D-4443-B641-034C9128F593}"/>
              </a:ext>
            </a:extLst>
          </p:cNvPr>
          <p:cNvSpPr/>
          <p:nvPr/>
        </p:nvSpPr>
        <p:spPr>
          <a:xfrm>
            <a:off x="139303" y="4731026"/>
            <a:ext cx="1994297" cy="6820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You are a small business with 3 employees and have a small network of computers. </a:t>
            </a:r>
          </a:p>
          <a:p>
            <a:endParaRPr lang="en-GB" sz="4800" dirty="0"/>
          </a:p>
          <a:p>
            <a:r>
              <a:rPr lang="en-GB" sz="4800" dirty="0"/>
              <a:t>Would a hub or switch be best?</a:t>
            </a:r>
          </a:p>
          <a:p>
            <a:r>
              <a:rPr lang="en-GB" sz="4800" dirty="0"/>
              <a:t>Why?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208453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14D55D-8D10-4610-A586-CCE3CD802955}"/>
              </a:ext>
            </a:extLst>
          </p:cNvPr>
          <p:cNvSpPr/>
          <p:nvPr/>
        </p:nvSpPr>
        <p:spPr>
          <a:xfrm>
            <a:off x="139303" y="4731026"/>
            <a:ext cx="1994297" cy="6820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You are a medium business and have 200 employees. You have a network in your business. </a:t>
            </a:r>
          </a:p>
          <a:p>
            <a:endParaRPr lang="en-GB" sz="4800" dirty="0"/>
          </a:p>
          <a:p>
            <a:r>
              <a:rPr lang="en-GB" sz="4800" dirty="0"/>
              <a:t>Would a hub or switch be best?</a:t>
            </a:r>
          </a:p>
          <a:p>
            <a:r>
              <a:rPr lang="en-GB" sz="4800" dirty="0"/>
              <a:t>Why?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444100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Hub or Switch? </a:t>
            </a:r>
          </a:p>
          <a:p>
            <a:endParaRPr lang="en-GB" sz="4800" dirty="0"/>
          </a:p>
          <a:p>
            <a:r>
              <a:rPr lang="en-GB" sz="4800" dirty="0"/>
              <a:t>1 benefit of each.</a:t>
            </a:r>
          </a:p>
          <a:p>
            <a:endParaRPr lang="en-GB" sz="4800" dirty="0"/>
          </a:p>
          <a:p>
            <a:r>
              <a:rPr lang="en-GB" sz="4800" dirty="0"/>
              <a:t>Explain why you would not have 1 of them.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3891617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8B0D1B91-BB1B-4499-98C7-25DA950AC630}"/>
              </a:ext>
            </a:extLst>
          </p:cNvPr>
          <p:cNvSpPr/>
          <p:nvPr/>
        </p:nvSpPr>
        <p:spPr>
          <a:xfrm>
            <a:off x="2058003" y="2455787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Comparatively Expensive</a:t>
            </a:r>
            <a:endParaRPr lang="en-US" sz="20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1942DB43-AD7C-4920-B4AB-79B7A4B7AB92}"/>
              </a:ext>
            </a:extLst>
          </p:cNvPr>
          <p:cNvSpPr/>
          <p:nvPr/>
        </p:nvSpPr>
        <p:spPr>
          <a:xfrm>
            <a:off x="7530152" y="2462233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Comparatively cheap</a:t>
            </a:r>
            <a:endParaRPr lang="en-US" sz="20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F98AFE9F-19A9-4F70-BBF2-5FD9F935DA90}"/>
              </a:ext>
            </a:extLst>
          </p:cNvPr>
          <p:cNvSpPr/>
          <p:nvPr/>
        </p:nvSpPr>
        <p:spPr>
          <a:xfrm>
            <a:off x="4799856" y="2462233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Less technical</a:t>
            </a:r>
            <a:endParaRPr lang="en-US" sz="24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E25FE6FD-50A3-4A1A-9303-2FF268E16730}"/>
              </a:ext>
            </a:extLst>
          </p:cNvPr>
          <p:cNvSpPr/>
          <p:nvPr/>
        </p:nvSpPr>
        <p:spPr>
          <a:xfrm>
            <a:off x="2047594" y="3482760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Comparatively Faster</a:t>
            </a:r>
            <a:endParaRPr lang="en-US" sz="20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A66A8EB2-4B8A-471B-896A-1DF5AEE749DE}"/>
              </a:ext>
            </a:extLst>
          </p:cNvPr>
          <p:cNvSpPr/>
          <p:nvPr/>
        </p:nvSpPr>
        <p:spPr>
          <a:xfrm>
            <a:off x="4820098" y="3482760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More technical</a:t>
            </a:r>
            <a:endParaRPr lang="en-US" sz="24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CC5E00E-D33F-46FB-949C-45EC7EC1C747}"/>
              </a:ext>
            </a:extLst>
          </p:cNvPr>
          <p:cNvSpPr/>
          <p:nvPr/>
        </p:nvSpPr>
        <p:spPr>
          <a:xfrm>
            <a:off x="7542433" y="3482760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Comparatively Slower</a:t>
            </a:r>
            <a:endParaRPr lang="en-US" sz="20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29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do you understand of the terms below. </a:t>
            </a:r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NIC – Network Interface Card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WAP – Wireless Access Point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Cable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260759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NIC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Cable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4" name="Google Shape;463;p33">
            <a:extLst>
              <a:ext uri="{FF2B5EF4-FFF2-40B4-BE49-F238E27FC236}">
                <a16:creationId xmlns:a16="http://schemas.microsoft.com/office/drawing/2014/main" id="{EDB999C2-737B-4D77-B35A-EAAC844DDB5B}"/>
              </a:ext>
            </a:extLst>
          </p:cNvPr>
          <p:cNvSpPr/>
          <p:nvPr/>
        </p:nvSpPr>
        <p:spPr>
          <a:xfrm>
            <a:off x="4406758" y="1182602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Connects a device to a wired or wireless network. It is built into the device. It uses protocols to ensure communication is consistent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466;p33">
            <a:extLst>
              <a:ext uri="{FF2B5EF4-FFF2-40B4-BE49-F238E27FC236}">
                <a16:creationId xmlns:a16="http://schemas.microsoft.com/office/drawing/2014/main" id="{A4CB648C-37FE-4D4C-B3E2-4FDD6AFE568D}"/>
              </a:ext>
            </a:extLst>
          </p:cNvPr>
          <p:cNvSpPr/>
          <p:nvPr/>
        </p:nvSpPr>
        <p:spPr>
          <a:xfrm>
            <a:off x="4406760" y="2983473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create a wired network. There are two main types: Copper Cables, and Fibre Optic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67;p33">
            <a:extLst>
              <a:ext uri="{FF2B5EF4-FFF2-40B4-BE49-F238E27FC236}">
                <a16:creationId xmlns:a16="http://schemas.microsoft.com/office/drawing/2014/main" id="{38770197-E054-44EB-AA15-F970A4253317}"/>
              </a:ext>
            </a:extLst>
          </p:cNvPr>
          <p:cNvSpPr/>
          <p:nvPr/>
        </p:nvSpPr>
        <p:spPr>
          <a:xfrm>
            <a:off x="4406760" y="4784344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connect a device to a network wirelessly, without any cables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49953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NIC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Cable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4" name="Google Shape;463;p33">
            <a:extLst>
              <a:ext uri="{FF2B5EF4-FFF2-40B4-BE49-F238E27FC236}">
                <a16:creationId xmlns:a16="http://schemas.microsoft.com/office/drawing/2014/main" id="{EDB999C2-737B-4D77-B35A-EAAC844DDB5B}"/>
              </a:ext>
            </a:extLst>
          </p:cNvPr>
          <p:cNvSpPr/>
          <p:nvPr/>
        </p:nvSpPr>
        <p:spPr>
          <a:xfrm>
            <a:off x="4406758" y="1182602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Connects a device to a wired or wireless network. It is built into the device. It uses protocols to ensure communication is consistent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466;p33">
            <a:extLst>
              <a:ext uri="{FF2B5EF4-FFF2-40B4-BE49-F238E27FC236}">
                <a16:creationId xmlns:a16="http://schemas.microsoft.com/office/drawing/2014/main" id="{A4CB648C-37FE-4D4C-B3E2-4FDD6AFE568D}"/>
              </a:ext>
            </a:extLst>
          </p:cNvPr>
          <p:cNvSpPr/>
          <p:nvPr/>
        </p:nvSpPr>
        <p:spPr>
          <a:xfrm>
            <a:off x="4406760" y="2983473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create a wired network. There are two main types: Copper Cables, and Fibre Optic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67;p33">
            <a:extLst>
              <a:ext uri="{FF2B5EF4-FFF2-40B4-BE49-F238E27FC236}">
                <a16:creationId xmlns:a16="http://schemas.microsoft.com/office/drawing/2014/main" id="{38770197-E054-44EB-AA15-F970A4253317}"/>
              </a:ext>
            </a:extLst>
          </p:cNvPr>
          <p:cNvSpPr/>
          <p:nvPr/>
        </p:nvSpPr>
        <p:spPr>
          <a:xfrm>
            <a:off x="4406760" y="4784344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connect a device to a network wirelessly, without any cables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6E7D1D-C058-4697-B7BF-D88E43B4E521}"/>
              </a:ext>
            </a:extLst>
          </p:cNvPr>
          <p:cNvCxnSpPr>
            <a:endCxn id="4" idx="1"/>
          </p:cNvCxnSpPr>
          <p:nvPr/>
        </p:nvCxnSpPr>
        <p:spPr>
          <a:xfrm flipV="1">
            <a:off x="1775791" y="1952755"/>
            <a:ext cx="2630967" cy="8832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933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the different types of network hardware.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the features of network hardware.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Compare network hardware components.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1.3 Learn about the different network hardware.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1.3 Learn about the different network hardware.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NIC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Cable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4" name="Google Shape;463;p33">
            <a:extLst>
              <a:ext uri="{FF2B5EF4-FFF2-40B4-BE49-F238E27FC236}">
                <a16:creationId xmlns:a16="http://schemas.microsoft.com/office/drawing/2014/main" id="{EDB999C2-737B-4D77-B35A-EAAC844DDB5B}"/>
              </a:ext>
            </a:extLst>
          </p:cNvPr>
          <p:cNvSpPr/>
          <p:nvPr/>
        </p:nvSpPr>
        <p:spPr>
          <a:xfrm>
            <a:off x="4406758" y="1182602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Connects a device to a wired or wireless network. It is built into the device. It uses protocols to ensure communication is consistent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466;p33">
            <a:extLst>
              <a:ext uri="{FF2B5EF4-FFF2-40B4-BE49-F238E27FC236}">
                <a16:creationId xmlns:a16="http://schemas.microsoft.com/office/drawing/2014/main" id="{A4CB648C-37FE-4D4C-B3E2-4FDD6AFE568D}"/>
              </a:ext>
            </a:extLst>
          </p:cNvPr>
          <p:cNvSpPr/>
          <p:nvPr/>
        </p:nvSpPr>
        <p:spPr>
          <a:xfrm>
            <a:off x="4406760" y="2983473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create a wired network. There are two main types: Copper Cables, and Fibre Optic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67;p33">
            <a:extLst>
              <a:ext uri="{FF2B5EF4-FFF2-40B4-BE49-F238E27FC236}">
                <a16:creationId xmlns:a16="http://schemas.microsoft.com/office/drawing/2014/main" id="{38770197-E054-44EB-AA15-F970A4253317}"/>
              </a:ext>
            </a:extLst>
          </p:cNvPr>
          <p:cNvSpPr/>
          <p:nvPr/>
        </p:nvSpPr>
        <p:spPr>
          <a:xfrm>
            <a:off x="4406760" y="4784344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connect a device to a network wirelessly, without any cables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6E7D1D-C058-4697-B7BF-D88E43B4E521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881809" y="3606117"/>
            <a:ext cx="2524951" cy="19483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397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NIC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Cable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4" name="Google Shape;463;p33">
            <a:extLst>
              <a:ext uri="{FF2B5EF4-FFF2-40B4-BE49-F238E27FC236}">
                <a16:creationId xmlns:a16="http://schemas.microsoft.com/office/drawing/2014/main" id="{EDB999C2-737B-4D77-B35A-EAAC844DDB5B}"/>
              </a:ext>
            </a:extLst>
          </p:cNvPr>
          <p:cNvSpPr/>
          <p:nvPr/>
        </p:nvSpPr>
        <p:spPr>
          <a:xfrm>
            <a:off x="4406758" y="1182602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Connects a device to a wired or wireless network. It is built into the device. It uses protocols to ensure communication is consistent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466;p33">
            <a:extLst>
              <a:ext uri="{FF2B5EF4-FFF2-40B4-BE49-F238E27FC236}">
                <a16:creationId xmlns:a16="http://schemas.microsoft.com/office/drawing/2014/main" id="{A4CB648C-37FE-4D4C-B3E2-4FDD6AFE568D}"/>
              </a:ext>
            </a:extLst>
          </p:cNvPr>
          <p:cNvSpPr/>
          <p:nvPr/>
        </p:nvSpPr>
        <p:spPr>
          <a:xfrm>
            <a:off x="4406760" y="2983473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create a wired network. There are two main types: Copper Cables, and Fibre Optic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67;p33">
            <a:extLst>
              <a:ext uri="{FF2B5EF4-FFF2-40B4-BE49-F238E27FC236}">
                <a16:creationId xmlns:a16="http://schemas.microsoft.com/office/drawing/2014/main" id="{38770197-E054-44EB-AA15-F970A4253317}"/>
              </a:ext>
            </a:extLst>
          </p:cNvPr>
          <p:cNvSpPr/>
          <p:nvPr/>
        </p:nvSpPr>
        <p:spPr>
          <a:xfrm>
            <a:off x="4406760" y="4784344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connect a device to a network wirelessly, without any cables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6E7D1D-C058-4697-B7BF-D88E43B4E521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108792" y="3753626"/>
            <a:ext cx="2297968" cy="1977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788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NIC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Cable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4" name="Google Shape;463;p33">
            <a:extLst>
              <a:ext uri="{FF2B5EF4-FFF2-40B4-BE49-F238E27FC236}">
                <a16:creationId xmlns:a16="http://schemas.microsoft.com/office/drawing/2014/main" id="{EDB999C2-737B-4D77-B35A-EAAC844DDB5B}"/>
              </a:ext>
            </a:extLst>
          </p:cNvPr>
          <p:cNvSpPr/>
          <p:nvPr/>
        </p:nvSpPr>
        <p:spPr>
          <a:xfrm>
            <a:off x="4406758" y="1182602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Connects a device to a wired or wireless network. It is built into the device. It uses protocols to ensure communication is consistent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466;p33">
            <a:extLst>
              <a:ext uri="{FF2B5EF4-FFF2-40B4-BE49-F238E27FC236}">
                <a16:creationId xmlns:a16="http://schemas.microsoft.com/office/drawing/2014/main" id="{A4CB648C-37FE-4D4C-B3E2-4FDD6AFE568D}"/>
              </a:ext>
            </a:extLst>
          </p:cNvPr>
          <p:cNvSpPr/>
          <p:nvPr/>
        </p:nvSpPr>
        <p:spPr>
          <a:xfrm>
            <a:off x="4406760" y="2983473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create a wired network. There are two main types: Copper Cables, and Fibre Optic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67;p33">
            <a:extLst>
              <a:ext uri="{FF2B5EF4-FFF2-40B4-BE49-F238E27FC236}">
                <a16:creationId xmlns:a16="http://schemas.microsoft.com/office/drawing/2014/main" id="{38770197-E054-44EB-AA15-F970A4253317}"/>
              </a:ext>
            </a:extLst>
          </p:cNvPr>
          <p:cNvSpPr/>
          <p:nvPr/>
        </p:nvSpPr>
        <p:spPr>
          <a:xfrm>
            <a:off x="4406760" y="4784344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connect a device to a network wirelessly, without any cables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6E7D1D-C058-4697-B7BF-D88E43B4E521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108792" y="3753626"/>
            <a:ext cx="2297968" cy="1977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6B362A-6665-41EE-B7DE-EF97DF0A382B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1669774" y="1952755"/>
            <a:ext cx="2736984" cy="8452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71D817-F400-4877-A47B-DAF61CADFBC4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957120" y="3506824"/>
            <a:ext cx="2449640" cy="20476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201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NIC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Cable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4" name="Google Shape;463;p33">
            <a:extLst>
              <a:ext uri="{FF2B5EF4-FFF2-40B4-BE49-F238E27FC236}">
                <a16:creationId xmlns:a16="http://schemas.microsoft.com/office/drawing/2014/main" id="{EDB999C2-737B-4D77-B35A-EAAC844DDB5B}"/>
              </a:ext>
            </a:extLst>
          </p:cNvPr>
          <p:cNvSpPr/>
          <p:nvPr/>
        </p:nvSpPr>
        <p:spPr>
          <a:xfrm>
            <a:off x="4406758" y="1182602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Connects a device to a wired or wireless network. It is built into the device. It uses protocols to ensure communication is consistent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466;p33">
            <a:extLst>
              <a:ext uri="{FF2B5EF4-FFF2-40B4-BE49-F238E27FC236}">
                <a16:creationId xmlns:a16="http://schemas.microsoft.com/office/drawing/2014/main" id="{A4CB648C-37FE-4D4C-B3E2-4FDD6AFE568D}"/>
              </a:ext>
            </a:extLst>
          </p:cNvPr>
          <p:cNvSpPr/>
          <p:nvPr/>
        </p:nvSpPr>
        <p:spPr>
          <a:xfrm>
            <a:off x="4406760" y="2983473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create a wired network. There are two main types: Copper Cables, and Fibre Optic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67;p33">
            <a:extLst>
              <a:ext uri="{FF2B5EF4-FFF2-40B4-BE49-F238E27FC236}">
                <a16:creationId xmlns:a16="http://schemas.microsoft.com/office/drawing/2014/main" id="{38770197-E054-44EB-AA15-F970A4253317}"/>
              </a:ext>
            </a:extLst>
          </p:cNvPr>
          <p:cNvSpPr/>
          <p:nvPr/>
        </p:nvSpPr>
        <p:spPr>
          <a:xfrm>
            <a:off x="4406760" y="4784344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connect a device to a network wirelessly, without any cables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6E7D1D-C058-4697-B7BF-D88E43B4E521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108792" y="3753626"/>
            <a:ext cx="2297968" cy="1977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6B362A-6665-41EE-B7DE-EF97DF0A382B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1669774" y="1952755"/>
            <a:ext cx="2736984" cy="8452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71D817-F400-4877-A47B-DAF61CADFBC4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957120" y="3506824"/>
            <a:ext cx="2449640" cy="20476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CF4DF17-4A3B-4DE0-9789-FA1307DF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548" y="1077343"/>
            <a:ext cx="2863194" cy="173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9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NIC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Cable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4" name="Google Shape;463;p33">
            <a:extLst>
              <a:ext uri="{FF2B5EF4-FFF2-40B4-BE49-F238E27FC236}">
                <a16:creationId xmlns:a16="http://schemas.microsoft.com/office/drawing/2014/main" id="{EDB999C2-737B-4D77-B35A-EAAC844DDB5B}"/>
              </a:ext>
            </a:extLst>
          </p:cNvPr>
          <p:cNvSpPr/>
          <p:nvPr/>
        </p:nvSpPr>
        <p:spPr>
          <a:xfrm>
            <a:off x="4406758" y="1182602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Connects a device to a wired or wireless network. It is built into the device. It uses protocols to ensure communication is consistent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466;p33">
            <a:extLst>
              <a:ext uri="{FF2B5EF4-FFF2-40B4-BE49-F238E27FC236}">
                <a16:creationId xmlns:a16="http://schemas.microsoft.com/office/drawing/2014/main" id="{A4CB648C-37FE-4D4C-B3E2-4FDD6AFE568D}"/>
              </a:ext>
            </a:extLst>
          </p:cNvPr>
          <p:cNvSpPr/>
          <p:nvPr/>
        </p:nvSpPr>
        <p:spPr>
          <a:xfrm>
            <a:off x="4406760" y="2983473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create a wired network. There are two main types: Copper Cables, and Fibre Optic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67;p33">
            <a:extLst>
              <a:ext uri="{FF2B5EF4-FFF2-40B4-BE49-F238E27FC236}">
                <a16:creationId xmlns:a16="http://schemas.microsoft.com/office/drawing/2014/main" id="{38770197-E054-44EB-AA15-F970A4253317}"/>
              </a:ext>
            </a:extLst>
          </p:cNvPr>
          <p:cNvSpPr/>
          <p:nvPr/>
        </p:nvSpPr>
        <p:spPr>
          <a:xfrm>
            <a:off x="4406760" y="4784344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connect a device to a network wirelessly, without any cables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6E7D1D-C058-4697-B7BF-D88E43B4E521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108792" y="3753626"/>
            <a:ext cx="2297968" cy="1977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6B362A-6665-41EE-B7DE-EF97DF0A382B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1669774" y="1952755"/>
            <a:ext cx="2736984" cy="8452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71D817-F400-4877-A47B-DAF61CADFBC4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957120" y="3506824"/>
            <a:ext cx="2449640" cy="20476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CF4DF17-4A3B-4DE0-9789-FA1307DF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548" y="1077343"/>
            <a:ext cx="2863194" cy="173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7BC4D5-412C-4F1D-B107-FAAF3FE2D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934" y="4523778"/>
            <a:ext cx="2446442" cy="199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39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NIC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WAP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/>
              <a:t>Cable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4" name="Google Shape;463;p33">
            <a:extLst>
              <a:ext uri="{FF2B5EF4-FFF2-40B4-BE49-F238E27FC236}">
                <a16:creationId xmlns:a16="http://schemas.microsoft.com/office/drawing/2014/main" id="{EDB999C2-737B-4D77-B35A-EAAC844DDB5B}"/>
              </a:ext>
            </a:extLst>
          </p:cNvPr>
          <p:cNvSpPr/>
          <p:nvPr/>
        </p:nvSpPr>
        <p:spPr>
          <a:xfrm>
            <a:off x="4406758" y="1182602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Connects a device to a wired or wireless network. It is built into the device. It uses protocols to ensure communication is consistent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466;p33">
            <a:extLst>
              <a:ext uri="{FF2B5EF4-FFF2-40B4-BE49-F238E27FC236}">
                <a16:creationId xmlns:a16="http://schemas.microsoft.com/office/drawing/2014/main" id="{A4CB648C-37FE-4D4C-B3E2-4FDD6AFE568D}"/>
              </a:ext>
            </a:extLst>
          </p:cNvPr>
          <p:cNvSpPr/>
          <p:nvPr/>
        </p:nvSpPr>
        <p:spPr>
          <a:xfrm>
            <a:off x="4406760" y="2983473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create a wired network. There are two main types: Copper Cables, and Fibre Optic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67;p33">
            <a:extLst>
              <a:ext uri="{FF2B5EF4-FFF2-40B4-BE49-F238E27FC236}">
                <a16:creationId xmlns:a16="http://schemas.microsoft.com/office/drawing/2014/main" id="{38770197-E054-44EB-AA15-F970A4253317}"/>
              </a:ext>
            </a:extLst>
          </p:cNvPr>
          <p:cNvSpPr/>
          <p:nvPr/>
        </p:nvSpPr>
        <p:spPr>
          <a:xfrm>
            <a:off x="4406760" y="4784344"/>
            <a:ext cx="6543675" cy="1540305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connect a device to a network wirelessly, without any cables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6E7D1D-C058-4697-B7BF-D88E43B4E521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108792" y="3753626"/>
            <a:ext cx="2297968" cy="1977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6B362A-6665-41EE-B7DE-EF97DF0A382B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1669774" y="1952755"/>
            <a:ext cx="2736984" cy="8452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71D817-F400-4877-A47B-DAF61CADFBC4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957120" y="3506824"/>
            <a:ext cx="2449640" cy="20476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CF4DF17-4A3B-4DE0-9789-FA1307DF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548" y="1077343"/>
            <a:ext cx="2863194" cy="173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7BC4D5-412C-4F1D-B107-FAAF3FE2D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934" y="4523778"/>
            <a:ext cx="2446442" cy="1997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55F282-4D3A-4168-A943-8AE06CB79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422" y="2882420"/>
            <a:ext cx="1883954" cy="188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50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John is a network manager and has just been hired by a new firm. They want him to set up a fast and powerful network for their new head office. </a:t>
            </a:r>
          </a:p>
          <a:p>
            <a:r>
              <a:rPr lang="en-GB" sz="4000" dirty="0"/>
              <a:t>John needs to buy some hardware for the network. </a:t>
            </a:r>
          </a:p>
          <a:p>
            <a:r>
              <a:rPr lang="en-GB" sz="4000" dirty="0"/>
              <a:t>State 2 pieces of hardware John could use in his network. 							[2]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1328022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0E67CE-53F8-4029-8ECE-B86068BB9C13}"/>
              </a:ext>
            </a:extLst>
          </p:cNvPr>
          <p:cNvSpPr/>
          <p:nvPr/>
        </p:nvSpPr>
        <p:spPr>
          <a:xfrm>
            <a:off x="139303" y="4651513"/>
            <a:ext cx="11721393" cy="1129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John is a network manager and has just been hired by a new firm. They want him to set up a fast and powerful network for their new head office. </a:t>
            </a:r>
          </a:p>
          <a:p>
            <a:r>
              <a:rPr lang="en-GB" sz="4000" dirty="0"/>
              <a:t>John needs to buy some hardware for the network. </a:t>
            </a:r>
          </a:p>
          <a:p>
            <a:r>
              <a:rPr lang="en-GB" sz="4000" dirty="0"/>
              <a:t>State 2 pieces of hardware John could use in his network. 							[2]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3099729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John is unsure whether to buy a hub or a switch. Explain to John the positives and negatives of using a hub and switch. 													[4]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1.3 </a:t>
            </a:r>
            <a:r>
              <a:rPr lang="en-GB" dirty="0"/>
              <a:t>Networks 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8B0D1B91-BB1B-4499-98C7-25DA950AC630}"/>
              </a:ext>
            </a:extLst>
          </p:cNvPr>
          <p:cNvSpPr/>
          <p:nvPr/>
        </p:nvSpPr>
        <p:spPr>
          <a:xfrm>
            <a:off x="2058003" y="2455787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Comparatively Expensive</a:t>
            </a:r>
            <a:endParaRPr lang="en-US" sz="20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1942DB43-AD7C-4920-B4AB-79B7A4B7AB92}"/>
              </a:ext>
            </a:extLst>
          </p:cNvPr>
          <p:cNvSpPr/>
          <p:nvPr/>
        </p:nvSpPr>
        <p:spPr>
          <a:xfrm>
            <a:off x="7530152" y="2462233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Comparatively cheap</a:t>
            </a:r>
            <a:endParaRPr lang="en-US" sz="20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F98AFE9F-19A9-4F70-BBF2-5FD9F935DA90}"/>
              </a:ext>
            </a:extLst>
          </p:cNvPr>
          <p:cNvSpPr/>
          <p:nvPr/>
        </p:nvSpPr>
        <p:spPr>
          <a:xfrm>
            <a:off x="4799856" y="2462233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Less technical</a:t>
            </a:r>
            <a:endParaRPr lang="en-US" sz="24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E25FE6FD-50A3-4A1A-9303-2FF268E16730}"/>
              </a:ext>
            </a:extLst>
          </p:cNvPr>
          <p:cNvSpPr/>
          <p:nvPr/>
        </p:nvSpPr>
        <p:spPr>
          <a:xfrm>
            <a:off x="2047594" y="3482760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Comparatively Faster</a:t>
            </a:r>
            <a:endParaRPr lang="en-US" sz="20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A66A8EB2-4B8A-471B-896A-1DF5AEE749DE}"/>
              </a:ext>
            </a:extLst>
          </p:cNvPr>
          <p:cNvSpPr/>
          <p:nvPr/>
        </p:nvSpPr>
        <p:spPr>
          <a:xfrm>
            <a:off x="4820098" y="3482760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More technical</a:t>
            </a:r>
            <a:endParaRPr lang="en-US" sz="24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CC5E00E-D33F-46FB-949C-45EC7EC1C747}"/>
              </a:ext>
            </a:extLst>
          </p:cNvPr>
          <p:cNvSpPr/>
          <p:nvPr/>
        </p:nvSpPr>
        <p:spPr>
          <a:xfrm>
            <a:off x="7542433" y="3482760"/>
            <a:ext cx="2592288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Comparatively Slower</a:t>
            </a:r>
            <a:endParaRPr lang="en-US" sz="20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2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is a network?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38876-238B-4968-97D4-1B056E2BC59E}"/>
              </a:ext>
            </a:extLst>
          </p:cNvPr>
          <p:cNvSpPr txBox="1"/>
          <p:nvPr/>
        </p:nvSpPr>
        <p:spPr>
          <a:xfrm>
            <a:off x="160421" y="1806773"/>
            <a:ext cx="10296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A computer network is </a:t>
            </a:r>
            <a:r>
              <a:rPr lang="en-GB" sz="3200" b="1" u="sng" dirty="0">
                <a:latin typeface="OpenDyslexic" panose="00000500000000000000" pitchFamily="50" charset="0"/>
              </a:rPr>
              <a:t>two or more</a:t>
            </a:r>
            <a:r>
              <a:rPr lang="en-GB" sz="3200" dirty="0">
                <a:latin typeface="OpenDyslexic" panose="00000500000000000000" pitchFamily="50" charset="0"/>
              </a:rPr>
              <a:t> devices connected together so they can communicate</a:t>
            </a:r>
          </a:p>
        </p:txBody>
      </p:sp>
    </p:spTree>
    <p:extLst>
      <p:ext uri="{BB962C8B-B14F-4D97-AF65-F5344CB8AC3E}">
        <p14:creationId xmlns:p14="http://schemas.microsoft.com/office/powerpoint/2010/main" val="119664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AE995-169D-4EFA-AA02-982D4FA6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43" y="1235143"/>
            <a:ext cx="3805652" cy="3420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DE284-909E-42AC-962B-683D6BD4B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57" y="2481262"/>
            <a:ext cx="3871148" cy="304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73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5" name="Google Shape;413;p31">
            <a:extLst>
              <a:ext uri="{FF2B5EF4-FFF2-40B4-BE49-F238E27FC236}">
                <a16:creationId xmlns:a16="http://schemas.microsoft.com/office/drawing/2014/main" id="{E1E01BF8-8519-4FDB-96A3-BE1579FE2DFE}"/>
              </a:ext>
            </a:extLst>
          </p:cNvPr>
          <p:cNvSpPr txBox="1"/>
          <p:nvPr/>
        </p:nvSpPr>
        <p:spPr>
          <a:xfrm>
            <a:off x="-120544" y="1211377"/>
            <a:ext cx="3446842" cy="39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Bandwidth</a:t>
            </a:r>
            <a:endParaRPr sz="2400" b="1" i="0" u="none" strike="noStrike" cap="none" dirty="0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414;p31">
            <a:extLst>
              <a:ext uri="{FF2B5EF4-FFF2-40B4-BE49-F238E27FC236}">
                <a16:creationId xmlns:a16="http://schemas.microsoft.com/office/drawing/2014/main" id="{2F29AB4C-4ACD-4428-9053-BD97C8262D19}"/>
              </a:ext>
            </a:extLst>
          </p:cNvPr>
          <p:cNvSpPr txBox="1"/>
          <p:nvPr/>
        </p:nvSpPr>
        <p:spPr>
          <a:xfrm>
            <a:off x="-120545" y="2169963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Users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" name="Google Shape;415;p31">
            <a:extLst>
              <a:ext uri="{FF2B5EF4-FFF2-40B4-BE49-F238E27FC236}">
                <a16:creationId xmlns:a16="http://schemas.microsoft.com/office/drawing/2014/main" id="{C777AE6D-D318-4069-AB46-45538B8905A1}"/>
              </a:ext>
            </a:extLst>
          </p:cNvPr>
          <p:cNvSpPr txBox="1"/>
          <p:nvPr/>
        </p:nvSpPr>
        <p:spPr>
          <a:xfrm>
            <a:off x="-120544" y="3428912"/>
            <a:ext cx="3446842" cy="616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Transmission Media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Google Shape;416;p31">
            <a:extLst>
              <a:ext uri="{FF2B5EF4-FFF2-40B4-BE49-F238E27FC236}">
                <a16:creationId xmlns:a16="http://schemas.microsoft.com/office/drawing/2014/main" id="{4F5F9CD8-FE14-4C71-BCB6-282B3A90D710}"/>
              </a:ext>
            </a:extLst>
          </p:cNvPr>
          <p:cNvSpPr txBox="1"/>
          <p:nvPr/>
        </p:nvSpPr>
        <p:spPr>
          <a:xfrm>
            <a:off x="-120544" y="4730721"/>
            <a:ext cx="3446842" cy="43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Error Rate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Google Shape;417;p31">
            <a:extLst>
              <a:ext uri="{FF2B5EF4-FFF2-40B4-BE49-F238E27FC236}">
                <a16:creationId xmlns:a16="http://schemas.microsoft.com/office/drawing/2014/main" id="{EBDE6411-284C-4F85-950F-9218A545BEAE}"/>
              </a:ext>
            </a:extLst>
          </p:cNvPr>
          <p:cNvSpPr txBox="1"/>
          <p:nvPr/>
        </p:nvSpPr>
        <p:spPr>
          <a:xfrm>
            <a:off x="-120546" y="5869534"/>
            <a:ext cx="3446842" cy="428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Latency</a:t>
            </a:r>
            <a:endParaRPr sz="2400" b="1" i="0" u="none" strike="noStrike" cap="none">
              <a:solidFill>
                <a:srgbClr val="0070C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412;p31">
            <a:extLst>
              <a:ext uri="{FF2B5EF4-FFF2-40B4-BE49-F238E27FC236}">
                <a16:creationId xmlns:a16="http://schemas.microsoft.com/office/drawing/2014/main" id="{A0132A67-DB1D-40EC-9F9C-F8C147FE3AF9}"/>
              </a:ext>
            </a:extLst>
          </p:cNvPr>
          <p:cNvSpPr/>
          <p:nvPr/>
        </p:nvSpPr>
        <p:spPr>
          <a:xfrm>
            <a:off x="4333461" y="1168094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errors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that occur when data is transferred. The higher this is, the more frequently data has to be resent before arriving safely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" name="Google Shape;418;p31">
            <a:extLst>
              <a:ext uri="{FF2B5EF4-FFF2-40B4-BE49-F238E27FC236}">
                <a16:creationId xmlns:a16="http://schemas.microsoft.com/office/drawing/2014/main" id="{0ECD1CBE-95D3-4690-B3AC-604DA1AA50CD}"/>
              </a:ext>
            </a:extLst>
          </p:cNvPr>
          <p:cNvSpPr/>
          <p:nvPr/>
        </p:nvSpPr>
        <p:spPr>
          <a:xfrm>
            <a:off x="4333461" y="2265370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amount of data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that can be sent and received successfully in a given time. Measured in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Mbps</a:t>
            </a:r>
            <a:endParaRPr b="0" i="0" u="none" strike="noStrike" cap="none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419;p31">
            <a:extLst>
              <a:ext uri="{FF2B5EF4-FFF2-40B4-BE49-F238E27FC236}">
                <a16:creationId xmlns:a16="http://schemas.microsoft.com/office/drawing/2014/main" id="{B701DC11-AB2C-4ADD-ACA5-04CA18D84917}"/>
              </a:ext>
            </a:extLst>
          </p:cNvPr>
          <p:cNvSpPr/>
          <p:nvPr/>
        </p:nvSpPr>
        <p:spPr>
          <a:xfrm>
            <a:off x="4333461" y="3364939"/>
            <a:ext cx="7610889" cy="90797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delay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 between sending data and receiving data. This can be increased by not having sufficient hardware to direct traffic around the network correctly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" name="Google Shape;420;p31">
            <a:extLst>
              <a:ext uri="{FF2B5EF4-FFF2-40B4-BE49-F238E27FC236}">
                <a16:creationId xmlns:a16="http://schemas.microsoft.com/office/drawing/2014/main" id="{E49F94C1-DE4A-4F53-8FD9-BBDEBB25D1D6}"/>
              </a:ext>
            </a:extLst>
          </p:cNvPr>
          <p:cNvSpPr/>
          <p:nvPr/>
        </p:nvSpPr>
        <p:spPr>
          <a:xfrm>
            <a:off x="4333461" y="4611768"/>
            <a:ext cx="7610889" cy="931780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number of people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using the network at one time. The higher this is, the more traffic on the network and the more bandwidth being used, the slower the network will be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421;p31">
            <a:extLst>
              <a:ext uri="{FF2B5EF4-FFF2-40B4-BE49-F238E27FC236}">
                <a16:creationId xmlns:a16="http://schemas.microsoft.com/office/drawing/2014/main" id="{6D270B23-9B68-4C8A-937B-6F9DE13D883B}"/>
              </a:ext>
            </a:extLst>
          </p:cNvPr>
          <p:cNvSpPr/>
          <p:nvPr/>
        </p:nvSpPr>
        <p:spPr>
          <a:xfrm>
            <a:off x="4333461" y="5869246"/>
            <a:ext cx="7610889" cy="760718"/>
          </a:xfrm>
          <a:prstGeom prst="roundRect">
            <a:avLst>
              <a:gd name="adj" fmla="val 16667"/>
            </a:avLst>
          </a:prstGeom>
          <a:solidFill>
            <a:srgbClr val="FFC000">
              <a:alpha val="49803"/>
            </a:srgbClr>
          </a:solidFill>
          <a:ln w="12700" cap="flat" cmpd="sng">
            <a:solidFill>
              <a:srgbClr val="FFC0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the </a:t>
            </a:r>
            <a:r>
              <a:rPr lang="en-GB" b="0" i="0" u="none" strike="noStrike" cap="none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media/hardware you choose to use </a:t>
            </a:r>
            <a:r>
              <a:rPr lang="en-GB" b="0" i="0" u="none" strike="noStrike" cap="none">
                <a:solidFill>
                  <a:schemeClr val="dk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on your network. The better this is, the better your network will perform </a:t>
            </a:r>
            <a:endParaRPr b="0" i="0" u="none" strike="noStrike" cap="none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6186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We can create networks using a variety of different hardware combinations. </a:t>
            </a:r>
          </a:p>
          <a:p>
            <a:endParaRPr lang="en-GB" sz="4800" dirty="0"/>
          </a:p>
          <a:p>
            <a:r>
              <a:rPr lang="en-GB" sz="4800" dirty="0"/>
              <a:t>What is hardware?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836615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We can create networks using a variety of different hardware combinations. </a:t>
            </a:r>
          </a:p>
          <a:p>
            <a:endParaRPr lang="en-GB" sz="4800" dirty="0"/>
          </a:p>
          <a:p>
            <a:r>
              <a:rPr lang="en-GB" sz="4800" dirty="0"/>
              <a:t>What is hardware?</a:t>
            </a:r>
          </a:p>
          <a:p>
            <a:r>
              <a:rPr lang="en-GB" sz="4800" dirty="0">
                <a:solidFill>
                  <a:schemeClr val="tx1"/>
                </a:solidFill>
              </a:rPr>
              <a:t>Hardware is a piece of the computer that you can physically touch.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671346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hardware can be used to connect you to a network?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622292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4096</TotalTime>
  <Words>1890</Words>
  <Application>Microsoft Office PowerPoint</Application>
  <PresentationFormat>Widescreen</PresentationFormat>
  <Paragraphs>332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272</cp:revision>
  <dcterms:created xsi:type="dcterms:W3CDTF">2018-07-29T15:48:28Z</dcterms:created>
  <dcterms:modified xsi:type="dcterms:W3CDTF">2024-10-09T12:59:06Z</dcterms:modified>
</cp:coreProperties>
</file>