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6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69" roundtripDataSignature="AMtx7mjGg6edtUY9dJtPRdd8pFW8Tv0cY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83AAE5C-615C-4401-A775-11850F887FD2}">
  <a:tblStyle styleId="{483AAE5C-615C-4401-A775-11850F887FD2}"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EE7EE"/>
          </a:solidFill>
        </a:fill>
      </a:tcStyle>
    </a:wholeTbl>
    <a:band1H>
      <a:tcTxStyle/>
      <a:tcStyle>
        <a:tcBdr/>
        <a:fill>
          <a:solidFill>
            <a:srgbClr val="DBCBDB"/>
          </a:solidFill>
        </a:fill>
      </a:tcStyle>
    </a:band1H>
    <a:band2H>
      <a:tcTxStyle/>
      <a:tcStyle>
        <a:tcBdr/>
      </a:tcStyle>
    </a:band2H>
    <a:band1V>
      <a:tcTxStyle/>
      <a:tcStyle>
        <a:tcBdr/>
        <a:fill>
          <a:solidFill>
            <a:srgbClr val="DBCBDB"/>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customschemas.google.com/relationships/presentationmetadata" Target="metadata"/><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4" name="Google Shape;224;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5" name="Google Shape;245;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1" name="Google Shape;261;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4" name="Google Shape;274;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2" name="Google Shape;292;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8" name="Google Shape;308;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6" name="Google Shape;326;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6" name="Google Shape;346;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66" name="Google Shape;366;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2"/>
        <p:cNvGrpSpPr/>
        <p:nvPr/>
      </p:nvGrpSpPr>
      <p:grpSpPr>
        <a:xfrm>
          <a:off x="0" y="0"/>
          <a:ext cx="0" cy="0"/>
          <a:chOff x="0" y="0"/>
          <a:chExt cx="0" cy="0"/>
        </a:xfrm>
      </p:grpSpPr>
      <p:sp>
        <p:nvSpPr>
          <p:cNvPr id="383" name="Google Shape;383;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4" name="Google Shape;384;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4" name="Google Shape;94;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4"/>
        <p:cNvGrpSpPr/>
        <p:nvPr/>
      </p:nvGrpSpPr>
      <p:grpSpPr>
        <a:xfrm>
          <a:off x="0" y="0"/>
          <a:ext cx="0" cy="0"/>
          <a:chOff x="0" y="0"/>
          <a:chExt cx="0" cy="0"/>
        </a:xfrm>
      </p:grpSpPr>
      <p:sp>
        <p:nvSpPr>
          <p:cNvPr id="405" name="Google Shape;405;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6" name="Google Shape;406;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8"/>
        <p:cNvGrpSpPr/>
        <p:nvPr/>
      </p:nvGrpSpPr>
      <p:grpSpPr>
        <a:xfrm>
          <a:off x="0" y="0"/>
          <a:ext cx="0" cy="0"/>
          <a:chOff x="0" y="0"/>
          <a:chExt cx="0" cy="0"/>
        </a:xfrm>
      </p:grpSpPr>
      <p:sp>
        <p:nvSpPr>
          <p:cNvPr id="419" name="Google Shape;419;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20" name="Google Shape;420;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1"/>
        <p:cNvGrpSpPr/>
        <p:nvPr/>
      </p:nvGrpSpPr>
      <p:grpSpPr>
        <a:xfrm>
          <a:off x="0" y="0"/>
          <a:ext cx="0" cy="0"/>
          <a:chOff x="0" y="0"/>
          <a:chExt cx="0" cy="0"/>
        </a:xfrm>
      </p:grpSpPr>
      <p:sp>
        <p:nvSpPr>
          <p:cNvPr id="432" name="Google Shape;432;p2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33" name="Google Shape;433;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4"/>
        <p:cNvGrpSpPr/>
        <p:nvPr/>
      </p:nvGrpSpPr>
      <p:grpSpPr>
        <a:xfrm>
          <a:off x="0" y="0"/>
          <a:ext cx="0" cy="0"/>
          <a:chOff x="0" y="0"/>
          <a:chExt cx="0" cy="0"/>
        </a:xfrm>
      </p:grpSpPr>
      <p:sp>
        <p:nvSpPr>
          <p:cNvPr id="445" name="Google Shape;445;p2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46" name="Google Shape;446;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7"/>
        <p:cNvGrpSpPr/>
        <p:nvPr/>
      </p:nvGrpSpPr>
      <p:grpSpPr>
        <a:xfrm>
          <a:off x="0" y="0"/>
          <a:ext cx="0" cy="0"/>
          <a:chOff x="0" y="0"/>
          <a:chExt cx="0" cy="0"/>
        </a:xfrm>
      </p:grpSpPr>
      <p:sp>
        <p:nvSpPr>
          <p:cNvPr id="458" name="Google Shape;458;p2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59" name="Google Shape;459;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5"/>
        <p:cNvGrpSpPr/>
        <p:nvPr/>
      </p:nvGrpSpPr>
      <p:grpSpPr>
        <a:xfrm>
          <a:off x="0" y="0"/>
          <a:ext cx="0" cy="0"/>
          <a:chOff x="0" y="0"/>
          <a:chExt cx="0" cy="0"/>
        </a:xfrm>
      </p:grpSpPr>
      <p:sp>
        <p:nvSpPr>
          <p:cNvPr id="476" name="Google Shape;476;p2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77" name="Google Shape;477;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4"/>
        <p:cNvGrpSpPr/>
        <p:nvPr/>
      </p:nvGrpSpPr>
      <p:grpSpPr>
        <a:xfrm>
          <a:off x="0" y="0"/>
          <a:ext cx="0" cy="0"/>
          <a:chOff x="0" y="0"/>
          <a:chExt cx="0" cy="0"/>
        </a:xfrm>
      </p:grpSpPr>
      <p:sp>
        <p:nvSpPr>
          <p:cNvPr id="485" name="Google Shape;485;p2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86" name="Google Shape;486;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8"/>
        <p:cNvGrpSpPr/>
        <p:nvPr/>
      </p:nvGrpSpPr>
      <p:grpSpPr>
        <a:xfrm>
          <a:off x="0" y="0"/>
          <a:ext cx="0" cy="0"/>
          <a:chOff x="0" y="0"/>
          <a:chExt cx="0" cy="0"/>
        </a:xfrm>
      </p:grpSpPr>
      <p:sp>
        <p:nvSpPr>
          <p:cNvPr id="499" name="Google Shape;499;p2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00" name="Google Shape;500;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3"/>
        <p:cNvGrpSpPr/>
        <p:nvPr/>
      </p:nvGrpSpPr>
      <p:grpSpPr>
        <a:xfrm>
          <a:off x="0" y="0"/>
          <a:ext cx="0" cy="0"/>
          <a:chOff x="0" y="0"/>
          <a:chExt cx="0" cy="0"/>
        </a:xfrm>
      </p:grpSpPr>
      <p:sp>
        <p:nvSpPr>
          <p:cNvPr id="514" name="Google Shape;514;p2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15" name="Google Shape;515;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2"/>
        <p:cNvGrpSpPr/>
        <p:nvPr/>
      </p:nvGrpSpPr>
      <p:grpSpPr>
        <a:xfrm>
          <a:off x="0" y="0"/>
          <a:ext cx="0" cy="0"/>
          <a:chOff x="0" y="0"/>
          <a:chExt cx="0" cy="0"/>
        </a:xfrm>
      </p:grpSpPr>
      <p:sp>
        <p:nvSpPr>
          <p:cNvPr id="523" name="Google Shape;523;p2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4" name="Google Shape;524;p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3" name="Google Shape;103;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6"/>
        <p:cNvGrpSpPr/>
        <p:nvPr/>
      </p:nvGrpSpPr>
      <p:grpSpPr>
        <a:xfrm>
          <a:off x="0" y="0"/>
          <a:ext cx="0" cy="0"/>
          <a:chOff x="0" y="0"/>
          <a:chExt cx="0" cy="0"/>
        </a:xfrm>
      </p:grpSpPr>
      <p:sp>
        <p:nvSpPr>
          <p:cNvPr id="537" name="Google Shape;537;p3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38" name="Google Shape;538;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5"/>
        <p:cNvGrpSpPr/>
        <p:nvPr/>
      </p:nvGrpSpPr>
      <p:grpSpPr>
        <a:xfrm>
          <a:off x="0" y="0"/>
          <a:ext cx="0" cy="0"/>
          <a:chOff x="0" y="0"/>
          <a:chExt cx="0" cy="0"/>
        </a:xfrm>
      </p:grpSpPr>
      <p:sp>
        <p:nvSpPr>
          <p:cNvPr id="546" name="Google Shape;546;p3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47" name="Google Shape;547;p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4"/>
        <p:cNvGrpSpPr/>
        <p:nvPr/>
      </p:nvGrpSpPr>
      <p:grpSpPr>
        <a:xfrm>
          <a:off x="0" y="0"/>
          <a:ext cx="0" cy="0"/>
          <a:chOff x="0" y="0"/>
          <a:chExt cx="0" cy="0"/>
        </a:xfrm>
      </p:grpSpPr>
      <p:sp>
        <p:nvSpPr>
          <p:cNvPr id="555" name="Google Shape;555;p3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56" name="Google Shape;556;p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4"/>
        <p:cNvGrpSpPr/>
        <p:nvPr/>
      </p:nvGrpSpPr>
      <p:grpSpPr>
        <a:xfrm>
          <a:off x="0" y="0"/>
          <a:ext cx="0" cy="0"/>
          <a:chOff x="0" y="0"/>
          <a:chExt cx="0" cy="0"/>
        </a:xfrm>
      </p:grpSpPr>
      <p:sp>
        <p:nvSpPr>
          <p:cNvPr id="565" name="Google Shape;565;p3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66" name="Google Shape;566;p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4"/>
        <p:cNvGrpSpPr/>
        <p:nvPr/>
      </p:nvGrpSpPr>
      <p:grpSpPr>
        <a:xfrm>
          <a:off x="0" y="0"/>
          <a:ext cx="0" cy="0"/>
          <a:chOff x="0" y="0"/>
          <a:chExt cx="0" cy="0"/>
        </a:xfrm>
      </p:grpSpPr>
      <p:sp>
        <p:nvSpPr>
          <p:cNvPr id="575" name="Google Shape;575;p3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76" name="Google Shape;576;p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4"/>
        <p:cNvGrpSpPr/>
        <p:nvPr/>
      </p:nvGrpSpPr>
      <p:grpSpPr>
        <a:xfrm>
          <a:off x="0" y="0"/>
          <a:ext cx="0" cy="0"/>
          <a:chOff x="0" y="0"/>
          <a:chExt cx="0" cy="0"/>
        </a:xfrm>
      </p:grpSpPr>
      <p:sp>
        <p:nvSpPr>
          <p:cNvPr id="585" name="Google Shape;585;p3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86" name="Google Shape;586;p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0"/>
        <p:cNvGrpSpPr/>
        <p:nvPr/>
      </p:nvGrpSpPr>
      <p:grpSpPr>
        <a:xfrm>
          <a:off x="0" y="0"/>
          <a:ext cx="0" cy="0"/>
          <a:chOff x="0" y="0"/>
          <a:chExt cx="0" cy="0"/>
        </a:xfrm>
      </p:grpSpPr>
      <p:sp>
        <p:nvSpPr>
          <p:cNvPr id="601" name="Google Shape;601;p3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02" name="Google Shape;602;p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9"/>
        <p:cNvGrpSpPr/>
        <p:nvPr/>
      </p:nvGrpSpPr>
      <p:grpSpPr>
        <a:xfrm>
          <a:off x="0" y="0"/>
          <a:ext cx="0" cy="0"/>
          <a:chOff x="0" y="0"/>
          <a:chExt cx="0" cy="0"/>
        </a:xfrm>
      </p:grpSpPr>
      <p:sp>
        <p:nvSpPr>
          <p:cNvPr id="610" name="Google Shape;610;p3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11" name="Google Shape;611;p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8"/>
        <p:cNvGrpSpPr/>
        <p:nvPr/>
      </p:nvGrpSpPr>
      <p:grpSpPr>
        <a:xfrm>
          <a:off x="0" y="0"/>
          <a:ext cx="0" cy="0"/>
          <a:chOff x="0" y="0"/>
          <a:chExt cx="0" cy="0"/>
        </a:xfrm>
      </p:grpSpPr>
      <p:sp>
        <p:nvSpPr>
          <p:cNvPr id="619" name="Google Shape;619;p3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0" name="Google Shape;620;p3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7"/>
        <p:cNvGrpSpPr/>
        <p:nvPr/>
      </p:nvGrpSpPr>
      <p:grpSpPr>
        <a:xfrm>
          <a:off x="0" y="0"/>
          <a:ext cx="0" cy="0"/>
          <a:chOff x="0" y="0"/>
          <a:chExt cx="0" cy="0"/>
        </a:xfrm>
      </p:grpSpPr>
      <p:sp>
        <p:nvSpPr>
          <p:cNvPr id="628" name="Google Shape;628;p3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9" name="Google Shape;629;p3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4" name="Google Shape;114;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1"/>
        <p:cNvGrpSpPr/>
        <p:nvPr/>
      </p:nvGrpSpPr>
      <p:grpSpPr>
        <a:xfrm>
          <a:off x="0" y="0"/>
          <a:ext cx="0" cy="0"/>
          <a:chOff x="0" y="0"/>
          <a:chExt cx="0" cy="0"/>
        </a:xfrm>
      </p:grpSpPr>
      <p:sp>
        <p:nvSpPr>
          <p:cNvPr id="642" name="Google Shape;642;p4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43" name="Google Shape;643;p4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6"/>
        <p:cNvGrpSpPr/>
        <p:nvPr/>
      </p:nvGrpSpPr>
      <p:grpSpPr>
        <a:xfrm>
          <a:off x="0" y="0"/>
          <a:ext cx="0" cy="0"/>
          <a:chOff x="0" y="0"/>
          <a:chExt cx="0" cy="0"/>
        </a:xfrm>
      </p:grpSpPr>
      <p:sp>
        <p:nvSpPr>
          <p:cNvPr id="657" name="Google Shape;657;p4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58" name="Google Shape;658;p4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2"/>
        <p:cNvGrpSpPr/>
        <p:nvPr/>
      </p:nvGrpSpPr>
      <p:grpSpPr>
        <a:xfrm>
          <a:off x="0" y="0"/>
          <a:ext cx="0" cy="0"/>
          <a:chOff x="0" y="0"/>
          <a:chExt cx="0" cy="0"/>
        </a:xfrm>
      </p:grpSpPr>
      <p:sp>
        <p:nvSpPr>
          <p:cNvPr id="673" name="Google Shape;673;p4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74" name="Google Shape;674;p4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1"/>
        <p:cNvGrpSpPr/>
        <p:nvPr/>
      </p:nvGrpSpPr>
      <p:grpSpPr>
        <a:xfrm>
          <a:off x="0" y="0"/>
          <a:ext cx="0" cy="0"/>
          <a:chOff x="0" y="0"/>
          <a:chExt cx="0" cy="0"/>
        </a:xfrm>
      </p:grpSpPr>
      <p:sp>
        <p:nvSpPr>
          <p:cNvPr id="682" name="Google Shape;682;p4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83" name="Google Shape;683;p4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1"/>
        <p:cNvGrpSpPr/>
        <p:nvPr/>
      </p:nvGrpSpPr>
      <p:grpSpPr>
        <a:xfrm>
          <a:off x="0" y="0"/>
          <a:ext cx="0" cy="0"/>
          <a:chOff x="0" y="0"/>
          <a:chExt cx="0" cy="0"/>
        </a:xfrm>
      </p:grpSpPr>
      <p:sp>
        <p:nvSpPr>
          <p:cNvPr id="692" name="Google Shape;692;p4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93" name="Google Shape;693;p4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6"/>
        <p:cNvGrpSpPr/>
        <p:nvPr/>
      </p:nvGrpSpPr>
      <p:grpSpPr>
        <a:xfrm>
          <a:off x="0" y="0"/>
          <a:ext cx="0" cy="0"/>
          <a:chOff x="0" y="0"/>
          <a:chExt cx="0" cy="0"/>
        </a:xfrm>
      </p:grpSpPr>
      <p:sp>
        <p:nvSpPr>
          <p:cNvPr id="727" name="Google Shape;727;p4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28" name="Google Shape;728;p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6"/>
        <p:cNvGrpSpPr/>
        <p:nvPr/>
      </p:nvGrpSpPr>
      <p:grpSpPr>
        <a:xfrm>
          <a:off x="0" y="0"/>
          <a:ext cx="0" cy="0"/>
          <a:chOff x="0" y="0"/>
          <a:chExt cx="0" cy="0"/>
        </a:xfrm>
      </p:grpSpPr>
      <p:sp>
        <p:nvSpPr>
          <p:cNvPr id="747" name="Google Shape;747;p4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48" name="Google Shape;748;p4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0"/>
        <p:cNvGrpSpPr/>
        <p:nvPr/>
      </p:nvGrpSpPr>
      <p:grpSpPr>
        <a:xfrm>
          <a:off x="0" y="0"/>
          <a:ext cx="0" cy="0"/>
          <a:chOff x="0" y="0"/>
          <a:chExt cx="0" cy="0"/>
        </a:xfrm>
      </p:grpSpPr>
      <p:sp>
        <p:nvSpPr>
          <p:cNvPr id="771" name="Google Shape;771;p4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72" name="Google Shape;772;p4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9"/>
        <p:cNvGrpSpPr/>
        <p:nvPr/>
      </p:nvGrpSpPr>
      <p:grpSpPr>
        <a:xfrm>
          <a:off x="0" y="0"/>
          <a:ext cx="0" cy="0"/>
          <a:chOff x="0" y="0"/>
          <a:chExt cx="0" cy="0"/>
        </a:xfrm>
      </p:grpSpPr>
      <p:sp>
        <p:nvSpPr>
          <p:cNvPr id="780" name="Google Shape;780;p4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81" name="Google Shape;781;p4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1"/>
        <p:cNvGrpSpPr/>
        <p:nvPr/>
      </p:nvGrpSpPr>
      <p:grpSpPr>
        <a:xfrm>
          <a:off x="0" y="0"/>
          <a:ext cx="0" cy="0"/>
          <a:chOff x="0" y="0"/>
          <a:chExt cx="0" cy="0"/>
        </a:xfrm>
      </p:grpSpPr>
      <p:sp>
        <p:nvSpPr>
          <p:cNvPr id="802" name="Google Shape;802;p4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03" name="Google Shape;803;p4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8" name="Google Shape;128;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0"/>
        <p:cNvGrpSpPr/>
        <p:nvPr/>
      </p:nvGrpSpPr>
      <p:grpSpPr>
        <a:xfrm>
          <a:off x="0" y="0"/>
          <a:ext cx="0" cy="0"/>
          <a:chOff x="0" y="0"/>
          <a:chExt cx="0" cy="0"/>
        </a:xfrm>
      </p:grpSpPr>
      <p:sp>
        <p:nvSpPr>
          <p:cNvPr id="811" name="Google Shape;811;p5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12" name="Google Shape;812;p5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a:t>complete</a:t>
            </a:r>
            <a:endParaRPr/>
          </a:p>
        </p:txBody>
      </p:sp>
      <p:sp>
        <p:nvSpPr>
          <p:cNvPr id="813" name="Google Shape;813;p5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50</a:t>
            </a:fld>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2"/>
        <p:cNvGrpSpPr/>
        <p:nvPr/>
      </p:nvGrpSpPr>
      <p:grpSpPr>
        <a:xfrm>
          <a:off x="0" y="0"/>
          <a:ext cx="0" cy="0"/>
          <a:chOff x="0" y="0"/>
          <a:chExt cx="0" cy="0"/>
        </a:xfrm>
      </p:grpSpPr>
      <p:sp>
        <p:nvSpPr>
          <p:cNvPr id="883" name="Google Shape;883;p5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4" name="Google Shape;884;p5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2"/>
        <p:cNvGrpSpPr/>
        <p:nvPr/>
      </p:nvGrpSpPr>
      <p:grpSpPr>
        <a:xfrm>
          <a:off x="0" y="0"/>
          <a:ext cx="0" cy="0"/>
          <a:chOff x="0" y="0"/>
          <a:chExt cx="0" cy="0"/>
        </a:xfrm>
      </p:grpSpPr>
      <p:sp>
        <p:nvSpPr>
          <p:cNvPr id="913" name="Google Shape;913;p5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14" name="Google Shape;914;p5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1"/>
        <p:cNvGrpSpPr/>
        <p:nvPr/>
      </p:nvGrpSpPr>
      <p:grpSpPr>
        <a:xfrm>
          <a:off x="0" y="0"/>
          <a:ext cx="0" cy="0"/>
          <a:chOff x="0" y="0"/>
          <a:chExt cx="0" cy="0"/>
        </a:xfrm>
      </p:grpSpPr>
      <p:sp>
        <p:nvSpPr>
          <p:cNvPr id="922" name="Google Shape;922;p5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23" name="Google Shape;923;p5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0"/>
        <p:cNvGrpSpPr/>
        <p:nvPr/>
      </p:nvGrpSpPr>
      <p:grpSpPr>
        <a:xfrm>
          <a:off x="0" y="0"/>
          <a:ext cx="0" cy="0"/>
          <a:chOff x="0" y="0"/>
          <a:chExt cx="0" cy="0"/>
        </a:xfrm>
      </p:grpSpPr>
      <p:sp>
        <p:nvSpPr>
          <p:cNvPr id="931" name="Google Shape;931;p5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2" name="Google Shape;932;p5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9"/>
        <p:cNvGrpSpPr/>
        <p:nvPr/>
      </p:nvGrpSpPr>
      <p:grpSpPr>
        <a:xfrm>
          <a:off x="0" y="0"/>
          <a:ext cx="0" cy="0"/>
          <a:chOff x="0" y="0"/>
          <a:chExt cx="0" cy="0"/>
        </a:xfrm>
      </p:grpSpPr>
      <p:sp>
        <p:nvSpPr>
          <p:cNvPr id="940" name="Google Shape;940;p5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41" name="Google Shape;941;p5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8"/>
        <p:cNvGrpSpPr/>
        <p:nvPr/>
      </p:nvGrpSpPr>
      <p:grpSpPr>
        <a:xfrm>
          <a:off x="0" y="0"/>
          <a:ext cx="0" cy="0"/>
          <a:chOff x="0" y="0"/>
          <a:chExt cx="0" cy="0"/>
        </a:xfrm>
      </p:grpSpPr>
      <p:sp>
        <p:nvSpPr>
          <p:cNvPr id="949" name="Google Shape;949;p5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0" name="Google Shape;950;p5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7"/>
        <p:cNvGrpSpPr/>
        <p:nvPr/>
      </p:nvGrpSpPr>
      <p:grpSpPr>
        <a:xfrm>
          <a:off x="0" y="0"/>
          <a:ext cx="0" cy="0"/>
          <a:chOff x="0" y="0"/>
          <a:chExt cx="0" cy="0"/>
        </a:xfrm>
      </p:grpSpPr>
      <p:sp>
        <p:nvSpPr>
          <p:cNvPr id="958" name="Google Shape;958;p5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9" name="Google Shape;959;p5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6"/>
        <p:cNvGrpSpPr/>
        <p:nvPr/>
      </p:nvGrpSpPr>
      <p:grpSpPr>
        <a:xfrm>
          <a:off x="0" y="0"/>
          <a:ext cx="0" cy="0"/>
          <a:chOff x="0" y="0"/>
          <a:chExt cx="0" cy="0"/>
        </a:xfrm>
      </p:grpSpPr>
      <p:sp>
        <p:nvSpPr>
          <p:cNvPr id="967" name="Google Shape;967;p5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68" name="Google Shape;968;p5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5"/>
        <p:cNvGrpSpPr/>
        <p:nvPr/>
      </p:nvGrpSpPr>
      <p:grpSpPr>
        <a:xfrm>
          <a:off x="0" y="0"/>
          <a:ext cx="0" cy="0"/>
          <a:chOff x="0" y="0"/>
          <a:chExt cx="0" cy="0"/>
        </a:xfrm>
      </p:grpSpPr>
      <p:sp>
        <p:nvSpPr>
          <p:cNvPr id="976" name="Google Shape;976;p5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7" name="Google Shape;977;p5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8" name="Google Shape;148;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4"/>
        <p:cNvGrpSpPr/>
        <p:nvPr/>
      </p:nvGrpSpPr>
      <p:grpSpPr>
        <a:xfrm>
          <a:off x="0" y="0"/>
          <a:ext cx="0" cy="0"/>
          <a:chOff x="0" y="0"/>
          <a:chExt cx="0" cy="0"/>
        </a:xfrm>
      </p:grpSpPr>
      <p:sp>
        <p:nvSpPr>
          <p:cNvPr id="985" name="Google Shape;985;p6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86" name="Google Shape;986;p6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0"/>
        <p:cNvGrpSpPr/>
        <p:nvPr/>
      </p:nvGrpSpPr>
      <p:grpSpPr>
        <a:xfrm>
          <a:off x="0" y="0"/>
          <a:ext cx="0" cy="0"/>
          <a:chOff x="0" y="0"/>
          <a:chExt cx="0" cy="0"/>
        </a:xfrm>
      </p:grpSpPr>
      <p:sp>
        <p:nvSpPr>
          <p:cNvPr id="1001" name="Google Shape;1001;p6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02" name="Google Shape;1002;p6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9"/>
        <p:cNvGrpSpPr/>
        <p:nvPr/>
      </p:nvGrpSpPr>
      <p:grpSpPr>
        <a:xfrm>
          <a:off x="0" y="0"/>
          <a:ext cx="0" cy="0"/>
          <a:chOff x="0" y="0"/>
          <a:chExt cx="0" cy="0"/>
        </a:xfrm>
      </p:grpSpPr>
      <p:sp>
        <p:nvSpPr>
          <p:cNvPr id="1010" name="Google Shape;1010;p6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11" name="Google Shape;1011;p6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8"/>
        <p:cNvGrpSpPr/>
        <p:nvPr/>
      </p:nvGrpSpPr>
      <p:grpSpPr>
        <a:xfrm>
          <a:off x="0" y="0"/>
          <a:ext cx="0" cy="0"/>
          <a:chOff x="0" y="0"/>
          <a:chExt cx="0" cy="0"/>
        </a:xfrm>
      </p:grpSpPr>
      <p:sp>
        <p:nvSpPr>
          <p:cNvPr id="1019" name="Google Shape;1019;p6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20" name="Google Shape;1020;p6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5" name="Google Shape;165;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3" name="Google Shape;183;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7" name="Google Shape;197;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6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rgbClr val="660066"/>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6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6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6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6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7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66006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7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7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7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7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7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66006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7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7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7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7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6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66006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6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6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6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6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7"/>
        <p:cNvGrpSpPr/>
        <p:nvPr/>
      </p:nvGrpSpPr>
      <p:grpSpPr>
        <a:xfrm>
          <a:off x="0" y="0"/>
          <a:ext cx="0" cy="0"/>
          <a:chOff x="0" y="0"/>
          <a:chExt cx="0" cy="0"/>
        </a:xfrm>
      </p:grpSpPr>
      <p:sp>
        <p:nvSpPr>
          <p:cNvPr id="28" name="Google Shape;28;p6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66006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6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6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6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6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6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4"/>
        <p:cNvGrpSpPr/>
        <p:nvPr/>
      </p:nvGrpSpPr>
      <p:grpSpPr>
        <a:xfrm>
          <a:off x="0" y="0"/>
          <a:ext cx="0" cy="0"/>
          <a:chOff x="0" y="0"/>
          <a:chExt cx="0" cy="0"/>
        </a:xfrm>
      </p:grpSpPr>
      <p:sp>
        <p:nvSpPr>
          <p:cNvPr id="35" name="Google Shape;35;p6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66006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6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6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6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6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6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3"/>
        <p:cNvGrpSpPr/>
        <p:nvPr/>
      </p:nvGrpSpPr>
      <p:grpSpPr>
        <a:xfrm>
          <a:off x="0" y="0"/>
          <a:ext cx="0" cy="0"/>
          <a:chOff x="0" y="0"/>
          <a:chExt cx="0" cy="0"/>
        </a:xfrm>
      </p:grpSpPr>
      <p:sp>
        <p:nvSpPr>
          <p:cNvPr id="44" name="Google Shape;44;p6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660066"/>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5" name="Google Shape;45;p6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46" name="Google Shape;46;p6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66006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7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7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7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7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660066"/>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7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7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7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7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7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7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660066"/>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73"/>
          <p:cNvSpPr>
            <a:spLocks noGrp="1"/>
          </p:cNvSpPr>
          <p:nvPr>
            <p:ph type="pic" idx="2"/>
          </p:nvPr>
        </p:nvSpPr>
        <p:spPr>
          <a:xfrm>
            <a:off x="5183188" y="987425"/>
            <a:ext cx="6172200" cy="4873625"/>
          </a:xfrm>
          <a:prstGeom prst="rect">
            <a:avLst/>
          </a:prstGeom>
          <a:noFill/>
          <a:ln>
            <a:noFill/>
          </a:ln>
        </p:spPr>
      </p:sp>
      <p:sp>
        <p:nvSpPr>
          <p:cNvPr id="68" name="Google Shape;68;p73"/>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7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7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7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9"/>
        <p:cNvGrpSpPr/>
        <p:nvPr/>
      </p:nvGrpSpPr>
      <p:grpSpPr>
        <a:xfrm>
          <a:off x="0" y="0"/>
          <a:ext cx="0" cy="0"/>
          <a:chOff x="0" y="0"/>
          <a:chExt cx="0" cy="0"/>
        </a:xfrm>
      </p:grpSpPr>
      <p:sp>
        <p:nvSpPr>
          <p:cNvPr id="10" name="Google Shape;10;p6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660066"/>
              </a:buClr>
              <a:buSzPts val="4400"/>
              <a:buFont typeface="Arial"/>
              <a:buNone/>
              <a:defRPr sz="4400" b="0" i="0" u="none" strike="noStrike" cap="none">
                <a:solidFill>
                  <a:srgbClr val="660066"/>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6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6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6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6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www.exampaperspractice.co.uk/" TargetMode="External"/><Relationship Id="rId7"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21.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7"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10.png"/><Relationship Id="rId4" Type="http://schemas.openxmlformats.org/officeDocument/2006/relationships/image" Target="../media/image9.png"/></Relationships>
</file>

<file path=ppt/slides/_rels/slide27.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3" Type="http://schemas.openxmlformats.org/officeDocument/2006/relationships/slide" Target="slide14.xml"/><Relationship Id="rId18" Type="http://schemas.openxmlformats.org/officeDocument/2006/relationships/slide" Target="slide19.xml"/><Relationship Id="rId26" Type="http://schemas.openxmlformats.org/officeDocument/2006/relationships/slide" Target="slide34.xml"/><Relationship Id="rId39" Type="http://schemas.openxmlformats.org/officeDocument/2006/relationships/image" Target="../media/image1.png"/><Relationship Id="rId21" Type="http://schemas.openxmlformats.org/officeDocument/2006/relationships/slide" Target="slide22.xml"/><Relationship Id="rId34" Type="http://schemas.openxmlformats.org/officeDocument/2006/relationships/slide" Target="slide48.xml"/><Relationship Id="rId7" Type="http://schemas.openxmlformats.org/officeDocument/2006/relationships/slide" Target="slide8.xml"/><Relationship Id="rId12" Type="http://schemas.openxmlformats.org/officeDocument/2006/relationships/slide" Target="slide13.xml"/><Relationship Id="rId17" Type="http://schemas.openxmlformats.org/officeDocument/2006/relationships/slide" Target="slide18.xml"/><Relationship Id="rId25" Type="http://schemas.openxmlformats.org/officeDocument/2006/relationships/slide" Target="slide32.xml"/><Relationship Id="rId33" Type="http://schemas.openxmlformats.org/officeDocument/2006/relationships/slide" Target="slide47.xml"/><Relationship Id="rId38" Type="http://schemas.openxmlformats.org/officeDocument/2006/relationships/slide" Target="slide62.xml"/><Relationship Id="rId2" Type="http://schemas.openxmlformats.org/officeDocument/2006/relationships/notesSlide" Target="../notesSlides/notesSlide3.xml"/><Relationship Id="rId16" Type="http://schemas.openxmlformats.org/officeDocument/2006/relationships/slide" Target="slide17.xml"/><Relationship Id="rId20" Type="http://schemas.openxmlformats.org/officeDocument/2006/relationships/slide" Target="slide21.xml"/><Relationship Id="rId29" Type="http://schemas.openxmlformats.org/officeDocument/2006/relationships/slide" Target="slide42.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12.xml"/><Relationship Id="rId24" Type="http://schemas.openxmlformats.org/officeDocument/2006/relationships/slide" Target="slide31.xml"/><Relationship Id="rId32" Type="http://schemas.openxmlformats.org/officeDocument/2006/relationships/slide" Target="slide46.xml"/><Relationship Id="rId37" Type="http://schemas.openxmlformats.org/officeDocument/2006/relationships/slide" Target="slide61.xml"/><Relationship Id="rId40" Type="http://schemas.openxmlformats.org/officeDocument/2006/relationships/image" Target="../media/image2.png"/><Relationship Id="rId5" Type="http://schemas.openxmlformats.org/officeDocument/2006/relationships/slide" Target="slide6.xml"/><Relationship Id="rId15" Type="http://schemas.openxmlformats.org/officeDocument/2006/relationships/hyperlink" Target="https://www.exampaperspractice.co.uk/" TargetMode="External"/><Relationship Id="rId23" Type="http://schemas.openxmlformats.org/officeDocument/2006/relationships/slide" Target="slide25.xml"/><Relationship Id="rId28" Type="http://schemas.openxmlformats.org/officeDocument/2006/relationships/slide" Target="slide41.xml"/><Relationship Id="rId36" Type="http://schemas.openxmlformats.org/officeDocument/2006/relationships/slide" Target="slide60.xml"/><Relationship Id="rId10" Type="http://schemas.openxmlformats.org/officeDocument/2006/relationships/slide" Target="slide11.xml"/><Relationship Id="rId19" Type="http://schemas.openxmlformats.org/officeDocument/2006/relationships/slide" Target="slide20.xml"/><Relationship Id="rId31" Type="http://schemas.openxmlformats.org/officeDocument/2006/relationships/slide" Target="slide45.xml"/><Relationship Id="rId4" Type="http://schemas.openxmlformats.org/officeDocument/2006/relationships/slide" Target="slide5.xml"/><Relationship Id="rId9" Type="http://schemas.openxmlformats.org/officeDocument/2006/relationships/slide" Target="slide10.xml"/><Relationship Id="rId14" Type="http://schemas.openxmlformats.org/officeDocument/2006/relationships/slide" Target="slide15.xml"/><Relationship Id="rId22" Type="http://schemas.openxmlformats.org/officeDocument/2006/relationships/slide" Target="slide23.xml"/><Relationship Id="rId27" Type="http://schemas.openxmlformats.org/officeDocument/2006/relationships/slide" Target="slide35.xml"/><Relationship Id="rId30" Type="http://schemas.openxmlformats.org/officeDocument/2006/relationships/slide" Target="slide43.xml"/><Relationship Id="rId35" Type="http://schemas.openxmlformats.org/officeDocument/2006/relationships/slide" Target="slide52.xml"/><Relationship Id="rId8" Type="http://schemas.openxmlformats.org/officeDocument/2006/relationships/slide" Target="slide9.xml"/><Relationship Id="rId3" Type="http://schemas.openxmlformats.org/officeDocument/2006/relationships/slide" Target="slide4.xml"/></Relationships>
</file>

<file path=ppt/slides/_rels/slide30.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31.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32.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10.png"/></Relationships>
</file>

<file path=ppt/slides/_rels/slide33.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9.png"/></Relationships>
</file>

<file path=ppt/slides/_rels/slide34.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35.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36.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37.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38.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39.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39.xml"/><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40.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40.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image" Target="../media/image1.png"/></Relationships>
</file>

<file path=ppt/slides/_rels/slide41.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42.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43.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10.png"/></Relationships>
</file>

<file path=ppt/slides/_rels/slide44.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4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45.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46.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4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47.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48.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4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49.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49.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5.png"/><Relationship Id="rId4" Type="http://schemas.openxmlformats.org/officeDocument/2006/relationships/image" Target="../media/image4.png"/></Relationships>
</file>

<file path=ppt/slides/_rels/slide50.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50.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51.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5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52.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5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53.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5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54.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5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55.xml.rels><?xml version="1.0" encoding="UTF-8" standalone="yes"?>
<Relationships xmlns="http://schemas.openxmlformats.org/package/2006/relationships"><Relationship Id="rId3" Type="http://schemas.openxmlformats.org/officeDocument/2006/relationships/hyperlink" Target="https://youtu.be/2WJ-Mx_cNps" TargetMode="External"/><Relationship Id="rId2" Type="http://schemas.openxmlformats.org/officeDocument/2006/relationships/notesSlide" Target="../notesSlides/notesSlide55.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https://www.exampaperspractice.co.uk/" TargetMode="External"/></Relationships>
</file>

<file path=ppt/slides/_rels/slide56.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5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57.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57.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58.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5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59.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59.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60.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60.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image" Target="../media/image1.png"/></Relationships>
</file>

<file path=ppt/slides/_rels/slide61.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6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62.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6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63.xml.rels><?xml version="1.0" encoding="UTF-8" standalone="yes"?>
<Relationships xmlns="http://schemas.openxmlformats.org/package/2006/relationships"><Relationship Id="rId3" Type="http://schemas.openxmlformats.org/officeDocument/2006/relationships/hyperlink" Target="https://www.ocr.org.uk/qualifications/as-and-a-level/computer-science-h046-h446-from-2015/assessment/" TargetMode="External"/><Relationship Id="rId7" Type="http://schemas.openxmlformats.org/officeDocument/2006/relationships/image" Target="../media/image2.png"/><Relationship Id="rId2" Type="http://schemas.openxmlformats.org/officeDocument/2006/relationships/notesSlide" Target="../notesSlides/notesSlide63.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www.exampaperspractice.co.uk/" TargetMode="External"/><Relationship Id="rId4" Type="http://schemas.openxmlformats.org/officeDocument/2006/relationships/hyperlink" Target="https://quizlet.com/291650649/ocr-computer-science-a-level-definitions-flash-cards/"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hyperlink" Target="https://www.exampaperspractice.co.uk/"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7"/>
        <p:cNvGrpSpPr/>
        <p:nvPr/>
      </p:nvGrpSpPr>
      <p:grpSpPr>
        <a:xfrm>
          <a:off x="0" y="0"/>
          <a:ext cx="0" cy="0"/>
          <a:chOff x="0" y="0"/>
          <a:chExt cx="0" cy="0"/>
        </a:xfrm>
      </p:grpSpPr>
      <p:sp>
        <p:nvSpPr>
          <p:cNvPr id="88" name="Google Shape;88;p1"/>
          <p:cNvSpPr/>
          <p:nvPr/>
        </p:nvSpPr>
        <p:spPr>
          <a:xfrm>
            <a:off x="0" y="0"/>
            <a:ext cx="12192000" cy="6858000"/>
          </a:xfrm>
          <a:prstGeom prst="rect">
            <a:avLst/>
          </a:prstGeom>
          <a:solidFill>
            <a:srgbClr val="51E17F"/>
          </a:solidFill>
          <a:ln w="9525" cap="flat" cmpd="sng">
            <a:solidFill>
              <a:srgbClr val="0D558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89" name="Google Shape;89;p1"/>
          <p:cNvSpPr txBox="1">
            <a:spLocks noGrp="1"/>
          </p:cNvSpPr>
          <p:nvPr>
            <p:ph type="ctrTitle"/>
          </p:nvPr>
        </p:nvSpPr>
        <p:spPr>
          <a:xfrm>
            <a:off x="1848465" y="3298722"/>
            <a:ext cx="8495070" cy="1784402"/>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FFFFFF"/>
              </a:buClr>
              <a:buSzPts val="6000"/>
              <a:buFont typeface="Arial"/>
              <a:buNone/>
            </a:pPr>
            <a:r>
              <a:rPr lang="en-GB">
                <a:solidFill>
                  <a:srgbClr val="FFFFFF"/>
                </a:solidFill>
              </a:rPr>
              <a:t>OCR A Level Computer Science Revision</a:t>
            </a:r>
            <a:endParaRPr/>
          </a:p>
        </p:txBody>
      </p:sp>
      <p:sp>
        <p:nvSpPr>
          <p:cNvPr id="90" name="Google Shape;90;p1"/>
          <p:cNvSpPr/>
          <p:nvPr/>
        </p:nvSpPr>
        <p:spPr>
          <a:xfrm>
            <a:off x="5025914" y="889251"/>
            <a:ext cx="2140172" cy="2140172"/>
          </a:xfrm>
          <a:prstGeom prst="ellipse">
            <a:avLst/>
          </a:prstGeom>
          <a:solidFill>
            <a:srgbClr val="FFFFFF"/>
          </a:solidFill>
          <a:ln w="19050" cap="flat" cmpd="sng">
            <a:solidFill>
              <a:srgbClr val="0D558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pic>
        <p:nvPicPr>
          <p:cNvPr id="91" name="Google Shape;91;p1"/>
          <p:cNvPicPr preferRelativeResize="0"/>
          <p:nvPr/>
        </p:nvPicPr>
        <p:blipFill>
          <a:blip r:embed="rId3">
            <a:alphaModFix/>
          </a:blip>
          <a:stretch>
            <a:fillRect/>
          </a:stretch>
        </p:blipFill>
        <p:spPr>
          <a:xfrm>
            <a:off x="5215750" y="1544999"/>
            <a:ext cx="1760507" cy="82867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Virtual Memory</a:t>
            </a:r>
            <a:endParaRPr/>
          </a:p>
        </p:txBody>
      </p:sp>
      <p:sp>
        <p:nvSpPr>
          <p:cNvPr id="227" name="Google Shape;227;p10"/>
          <p:cNvSpPr txBox="1">
            <a:spLocks noGrp="1"/>
          </p:cNvSpPr>
          <p:nvPr>
            <p:ph type="body" idx="1"/>
          </p:nvPr>
        </p:nvSpPr>
        <p:spPr>
          <a:xfrm>
            <a:off x="838200" y="1393794"/>
            <a:ext cx="10515600" cy="4783169"/>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Clr>
                <a:schemeClr val="dk1"/>
              </a:buClr>
              <a:buSzPct val="100000"/>
              <a:buNone/>
            </a:pPr>
            <a:r>
              <a:rPr lang="en-GB"/>
              <a:t>Fill in the blanks.</a:t>
            </a:r>
            <a:endParaRPr/>
          </a:p>
          <a:p>
            <a:pPr marL="0" lvl="0" indent="0" algn="l" rtl="0">
              <a:lnSpc>
                <a:spcPct val="90000"/>
              </a:lnSpc>
              <a:spcBef>
                <a:spcPts val="1000"/>
              </a:spcBef>
              <a:spcAft>
                <a:spcPts val="0"/>
              </a:spcAft>
              <a:buClr>
                <a:schemeClr val="dk1"/>
              </a:buClr>
              <a:buSzPct val="100000"/>
              <a:buNone/>
            </a:pPr>
            <a:r>
              <a:rPr lang="en-GB"/>
              <a:t>Each computer system will only have a fixed size of memory, so once the </a:t>
            </a:r>
            <a:r>
              <a:rPr lang="en-GB" u="sng">
                <a:solidFill>
                  <a:schemeClr val="accent1"/>
                </a:solidFill>
              </a:rPr>
              <a:t>RAM</a:t>
            </a:r>
            <a:r>
              <a:rPr lang="en-GB">
                <a:solidFill>
                  <a:schemeClr val="accent1"/>
                </a:solidFill>
              </a:rPr>
              <a:t> </a:t>
            </a:r>
            <a:r>
              <a:rPr lang="en-GB"/>
              <a:t>is full the operating system can make use of a specially designated section of empty </a:t>
            </a:r>
            <a:r>
              <a:rPr lang="en-GB" u="sng">
                <a:solidFill>
                  <a:schemeClr val="accent1"/>
                </a:solidFill>
              </a:rPr>
              <a:t>hard drive </a:t>
            </a:r>
            <a:r>
              <a:rPr lang="en-GB"/>
              <a:t>to use, called virtual memory. When RAM reaches capacity, the operating system will </a:t>
            </a:r>
            <a:r>
              <a:rPr lang="en-GB" u="sng">
                <a:solidFill>
                  <a:schemeClr val="accent1"/>
                </a:solidFill>
              </a:rPr>
              <a:t>swap temporarily inactive sections of memory into the virtual memory </a:t>
            </a:r>
            <a:r>
              <a:rPr lang="en-GB"/>
              <a:t>by means of </a:t>
            </a:r>
            <a:r>
              <a:rPr lang="en-GB" u="sng">
                <a:solidFill>
                  <a:schemeClr val="accent1"/>
                </a:solidFill>
              </a:rPr>
              <a:t>paging and segmentation</a:t>
            </a:r>
            <a:r>
              <a:rPr lang="en-GB"/>
              <a:t>. If a program from virtual memory is requested by the user, the operating system must </a:t>
            </a:r>
            <a:r>
              <a:rPr lang="en-GB" u="sng">
                <a:solidFill>
                  <a:schemeClr val="accent1"/>
                </a:solidFill>
              </a:rPr>
              <a:t>swap it back into RAM</a:t>
            </a:r>
            <a:r>
              <a:rPr lang="en-GB">
                <a:solidFill>
                  <a:schemeClr val="accent1"/>
                </a:solidFill>
              </a:rPr>
              <a:t> </a:t>
            </a:r>
            <a:r>
              <a:rPr lang="en-GB"/>
              <a:t>before it can be used again. If the operating system is not very efficient and a large number of jobs are loaded, then the performance may deteriorate as more time is spent </a:t>
            </a:r>
            <a:r>
              <a:rPr lang="en-GB" u="sng">
                <a:solidFill>
                  <a:schemeClr val="accent1"/>
                </a:solidFill>
              </a:rPr>
              <a:t>disk thrashing (transferring files between the RAM and virtual memory) </a:t>
            </a:r>
            <a:r>
              <a:rPr lang="en-GB"/>
              <a:t>than running the program.</a:t>
            </a:r>
            <a:endParaRPr/>
          </a:p>
        </p:txBody>
      </p:sp>
      <p:sp>
        <p:nvSpPr>
          <p:cNvPr id="228" name="Google Shape;228;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a:p>
            <a:pPr marL="0" lvl="0" indent="0" algn="ctr" rtl="0">
              <a:spcBef>
                <a:spcPts val="0"/>
              </a:spcBef>
              <a:spcAft>
                <a:spcPts val="0"/>
              </a:spcAft>
              <a:buNone/>
            </a:pPr>
            <a:endParaRPr/>
          </a:p>
        </p:txBody>
      </p:sp>
      <p:sp>
        <p:nvSpPr>
          <p:cNvPr id="229" name="Google Shape;229;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10</a:t>
            </a:fld>
            <a:endParaRPr/>
          </a:p>
        </p:txBody>
      </p:sp>
      <p:sp>
        <p:nvSpPr>
          <p:cNvPr id="230" name="Google Shape;230;p10"/>
          <p:cNvSpPr/>
          <p:nvPr/>
        </p:nvSpPr>
        <p:spPr>
          <a:xfrm>
            <a:off x="1389448" y="2309823"/>
            <a:ext cx="807868" cy="346229"/>
          </a:xfrm>
          <a:prstGeom prst="rect">
            <a:avLst/>
          </a:prstGeom>
          <a:solidFill>
            <a:schemeClr val="lt2"/>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31" name="Google Shape;231;p10"/>
          <p:cNvSpPr/>
          <p:nvPr/>
        </p:nvSpPr>
        <p:spPr>
          <a:xfrm>
            <a:off x="5106139" y="2656052"/>
            <a:ext cx="1472213" cy="346229"/>
          </a:xfrm>
          <a:prstGeom prst="rect">
            <a:avLst/>
          </a:prstGeom>
          <a:solidFill>
            <a:schemeClr val="lt2"/>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32" name="Google Shape;232;p10"/>
          <p:cNvSpPr/>
          <p:nvPr/>
        </p:nvSpPr>
        <p:spPr>
          <a:xfrm>
            <a:off x="2283041" y="3722983"/>
            <a:ext cx="3812959" cy="346229"/>
          </a:xfrm>
          <a:prstGeom prst="rect">
            <a:avLst/>
          </a:prstGeom>
          <a:solidFill>
            <a:schemeClr val="lt2"/>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nvGrpSpPr>
          <p:cNvPr id="233" name="Google Shape;233;p10"/>
          <p:cNvGrpSpPr/>
          <p:nvPr/>
        </p:nvGrpSpPr>
        <p:grpSpPr>
          <a:xfrm>
            <a:off x="682009" y="3052009"/>
            <a:ext cx="9558290" cy="670713"/>
            <a:chOff x="757562" y="3042192"/>
            <a:chExt cx="9558290" cy="670713"/>
          </a:xfrm>
        </p:grpSpPr>
        <p:sp>
          <p:nvSpPr>
            <p:cNvPr id="234" name="Google Shape;234;p10"/>
            <p:cNvSpPr/>
            <p:nvPr/>
          </p:nvSpPr>
          <p:spPr>
            <a:xfrm>
              <a:off x="757562" y="3366676"/>
              <a:ext cx="9558290" cy="346229"/>
            </a:xfrm>
            <a:prstGeom prst="rect">
              <a:avLst/>
            </a:prstGeom>
            <a:solidFill>
              <a:schemeClr val="lt2"/>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35" name="Google Shape;235;p10"/>
            <p:cNvSpPr/>
            <p:nvPr/>
          </p:nvSpPr>
          <p:spPr>
            <a:xfrm>
              <a:off x="8975324" y="3042192"/>
              <a:ext cx="1340528" cy="346229"/>
            </a:xfrm>
            <a:prstGeom prst="rect">
              <a:avLst/>
            </a:prstGeom>
            <a:solidFill>
              <a:schemeClr val="lt2"/>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grpSp>
        <p:nvGrpSpPr>
          <p:cNvPr id="236" name="Google Shape;236;p10"/>
          <p:cNvGrpSpPr/>
          <p:nvPr/>
        </p:nvGrpSpPr>
        <p:grpSpPr>
          <a:xfrm>
            <a:off x="876300" y="4069212"/>
            <a:ext cx="10241132" cy="714724"/>
            <a:chOff x="838200" y="4083351"/>
            <a:chExt cx="10241132" cy="714724"/>
          </a:xfrm>
        </p:grpSpPr>
        <p:sp>
          <p:nvSpPr>
            <p:cNvPr id="237" name="Google Shape;237;p10"/>
            <p:cNvSpPr/>
            <p:nvPr/>
          </p:nvSpPr>
          <p:spPr>
            <a:xfrm>
              <a:off x="8463379" y="4083351"/>
              <a:ext cx="2615953" cy="346229"/>
            </a:xfrm>
            <a:prstGeom prst="rect">
              <a:avLst/>
            </a:prstGeom>
            <a:solidFill>
              <a:schemeClr val="lt2"/>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38" name="Google Shape;238;p10"/>
            <p:cNvSpPr/>
            <p:nvPr/>
          </p:nvSpPr>
          <p:spPr>
            <a:xfrm>
              <a:off x="838200" y="4451846"/>
              <a:ext cx="814526" cy="346229"/>
            </a:xfrm>
            <a:prstGeom prst="rect">
              <a:avLst/>
            </a:prstGeom>
            <a:solidFill>
              <a:schemeClr val="lt2"/>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grpSp>
        <p:nvGrpSpPr>
          <p:cNvPr id="239" name="Google Shape;239;p10"/>
          <p:cNvGrpSpPr/>
          <p:nvPr/>
        </p:nvGrpSpPr>
        <p:grpSpPr>
          <a:xfrm>
            <a:off x="748684" y="5108420"/>
            <a:ext cx="10046563" cy="711572"/>
            <a:chOff x="748684" y="5141456"/>
            <a:chExt cx="10046563" cy="711572"/>
          </a:xfrm>
        </p:grpSpPr>
        <p:sp>
          <p:nvSpPr>
            <p:cNvPr id="240" name="Google Shape;240;p10"/>
            <p:cNvSpPr/>
            <p:nvPr/>
          </p:nvSpPr>
          <p:spPr>
            <a:xfrm>
              <a:off x="6578352" y="5141456"/>
              <a:ext cx="4216895" cy="355786"/>
            </a:xfrm>
            <a:prstGeom prst="rect">
              <a:avLst/>
            </a:prstGeom>
            <a:solidFill>
              <a:schemeClr val="lt2"/>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41" name="Google Shape;241;p10"/>
            <p:cNvSpPr/>
            <p:nvPr/>
          </p:nvSpPr>
          <p:spPr>
            <a:xfrm>
              <a:off x="748684" y="5497242"/>
              <a:ext cx="6513250" cy="355786"/>
            </a:xfrm>
            <a:prstGeom prst="rect">
              <a:avLst/>
            </a:prstGeom>
            <a:solidFill>
              <a:schemeClr val="lt2"/>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pic>
        <p:nvPicPr>
          <p:cNvPr id="242" name="Google Shape;242;p10"/>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B922E10D-A6CD-FF9E-F2BA-9D8041EB9A7D}"/>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230"/>
                                        </p:tgtEl>
                                      </p:cBhvr>
                                    </p:animEffect>
                                    <p:set>
                                      <p:cBhvr>
                                        <p:cTn id="7" dur="1" fill="hold">
                                          <p:stCondLst>
                                            <p:cond delay="500"/>
                                          </p:stCondLst>
                                        </p:cTn>
                                        <p:tgtEl>
                                          <p:spTgt spid="23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231"/>
                                        </p:tgtEl>
                                      </p:cBhvr>
                                    </p:animEffect>
                                    <p:set>
                                      <p:cBhvr>
                                        <p:cTn id="12" dur="1" fill="hold">
                                          <p:stCondLst>
                                            <p:cond delay="500"/>
                                          </p:stCondLst>
                                        </p:cTn>
                                        <p:tgtEl>
                                          <p:spTgt spid="231"/>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233"/>
                                        </p:tgtEl>
                                      </p:cBhvr>
                                    </p:animEffect>
                                    <p:set>
                                      <p:cBhvr>
                                        <p:cTn id="17" dur="1" fill="hold">
                                          <p:stCondLst>
                                            <p:cond delay="500"/>
                                          </p:stCondLst>
                                        </p:cTn>
                                        <p:tgtEl>
                                          <p:spTgt spid="233"/>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232"/>
                                        </p:tgtEl>
                                      </p:cBhvr>
                                    </p:animEffect>
                                    <p:set>
                                      <p:cBhvr>
                                        <p:cTn id="22" dur="1" fill="hold">
                                          <p:stCondLst>
                                            <p:cond delay="500"/>
                                          </p:stCondLst>
                                        </p:cTn>
                                        <p:tgtEl>
                                          <p:spTgt spid="23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500"/>
                                        <p:tgtEl>
                                          <p:spTgt spid="236"/>
                                        </p:tgtEl>
                                      </p:cBhvr>
                                    </p:animEffect>
                                    <p:set>
                                      <p:cBhvr>
                                        <p:cTn id="27" dur="1" fill="hold">
                                          <p:stCondLst>
                                            <p:cond delay="500"/>
                                          </p:stCondLst>
                                        </p:cTn>
                                        <p:tgtEl>
                                          <p:spTgt spid="236"/>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500"/>
                                        <p:tgtEl>
                                          <p:spTgt spid="239"/>
                                        </p:tgtEl>
                                      </p:cBhvr>
                                    </p:animEffect>
                                    <p:set>
                                      <p:cBhvr>
                                        <p:cTn id="32" dur="1" fill="hold">
                                          <p:stCondLst>
                                            <p:cond delay="500"/>
                                          </p:stCondLst>
                                        </p:cTn>
                                        <p:tgtEl>
                                          <p:spTgt spid="23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11"/>
          <p:cNvSpPr txBox="1">
            <a:spLocks noGrp="1"/>
          </p:cNvSpPr>
          <p:nvPr>
            <p:ph type="title"/>
          </p:nvPr>
        </p:nvSpPr>
        <p:spPr>
          <a:xfrm>
            <a:off x="838200" y="365126"/>
            <a:ext cx="10515600" cy="111744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Scheduling</a:t>
            </a:r>
            <a:endParaRPr/>
          </a:p>
        </p:txBody>
      </p:sp>
      <p:sp>
        <p:nvSpPr>
          <p:cNvPr id="248" name="Google Shape;248;p11"/>
          <p:cNvSpPr txBox="1">
            <a:spLocks noGrp="1"/>
          </p:cNvSpPr>
          <p:nvPr>
            <p:ph type="body" idx="1"/>
          </p:nvPr>
        </p:nvSpPr>
        <p:spPr>
          <a:xfrm>
            <a:off x="696527" y="1239698"/>
            <a:ext cx="10951346" cy="686756"/>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ct val="100000"/>
              <a:buNone/>
            </a:pPr>
            <a:r>
              <a:rPr lang="en-GB"/>
              <a:t>Match the scheduling algorithm to its description.</a:t>
            </a:r>
            <a:endParaRPr/>
          </a:p>
        </p:txBody>
      </p:sp>
      <p:sp>
        <p:nvSpPr>
          <p:cNvPr id="249" name="Google Shape;249;p11"/>
          <p:cNvSpPr txBox="1">
            <a:spLocks noGrp="1"/>
          </p:cNvSpPr>
          <p:nvPr>
            <p:ph type="body" idx="2"/>
          </p:nvPr>
        </p:nvSpPr>
        <p:spPr>
          <a:xfrm>
            <a:off x="6172200" y="2023501"/>
            <a:ext cx="5881255" cy="4834499"/>
          </a:xfrm>
          <a:prstGeom prst="rect">
            <a:avLst/>
          </a:prstGeom>
          <a:noFill/>
          <a:ln>
            <a:noFill/>
          </a:ln>
        </p:spPr>
        <p:txBody>
          <a:bodyPr spcFirstLastPara="1" wrap="square" lIns="91425" tIns="45700" rIns="91425" bIns="45700" anchor="t" anchorCtr="0">
            <a:normAutofit fontScale="85000" lnSpcReduction="20000"/>
          </a:bodyPr>
          <a:lstStyle/>
          <a:p>
            <a:pPr marL="0" lvl="0" indent="0" algn="l" rtl="0">
              <a:lnSpc>
                <a:spcPct val="90000"/>
              </a:lnSpc>
              <a:spcBef>
                <a:spcPts val="0"/>
              </a:spcBef>
              <a:spcAft>
                <a:spcPts val="0"/>
              </a:spcAft>
              <a:buClr>
                <a:schemeClr val="dk1"/>
              </a:buClr>
              <a:buSzPct val="100000"/>
              <a:buNone/>
            </a:pPr>
            <a:r>
              <a:rPr lang="en-GB"/>
              <a:t>Aims to reduce the number of waiting jobs, by estimating how much additional time each process needs</a:t>
            </a:r>
            <a:endParaRPr/>
          </a:p>
          <a:p>
            <a:pPr marL="0" lvl="0" indent="0" algn="l" rtl="0">
              <a:lnSpc>
                <a:spcPct val="90000"/>
              </a:lnSpc>
              <a:spcBef>
                <a:spcPts val="1000"/>
              </a:spcBef>
              <a:spcAft>
                <a:spcPts val="0"/>
              </a:spcAft>
              <a:buClr>
                <a:schemeClr val="dk1"/>
              </a:buClr>
              <a:buSzPct val="100000"/>
              <a:buNone/>
            </a:pPr>
            <a:r>
              <a:rPr lang="en-GB"/>
              <a:t>Categorises and prioritises processes, giving preference to short jobs and i/o processes</a:t>
            </a:r>
            <a:endParaRPr/>
          </a:p>
          <a:p>
            <a:pPr marL="0" lvl="0" indent="0" algn="l" rtl="0">
              <a:lnSpc>
                <a:spcPct val="90000"/>
              </a:lnSpc>
              <a:spcBef>
                <a:spcPts val="1000"/>
              </a:spcBef>
              <a:spcAft>
                <a:spcPts val="0"/>
              </a:spcAft>
              <a:buClr>
                <a:schemeClr val="dk1"/>
              </a:buClr>
              <a:buSzPct val="100000"/>
              <a:buNone/>
            </a:pPr>
            <a:r>
              <a:rPr lang="en-GB"/>
              <a:t>Jobs processed in the order they arrive – no regards to priority</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r>
              <a:rPr lang="en-GB"/>
              <a:t>First in first out basis, each process has a time slice</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r>
              <a:rPr lang="en-GB"/>
              <a:t>Process with smallest estimated running time is run next</a:t>
            </a:r>
            <a:endParaRPr/>
          </a:p>
        </p:txBody>
      </p:sp>
      <p:sp>
        <p:nvSpPr>
          <p:cNvPr id="250" name="Google Shape;250;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a:p>
            <a:pPr marL="0" lvl="0" indent="0" algn="ctr" rtl="0">
              <a:spcBef>
                <a:spcPts val="0"/>
              </a:spcBef>
              <a:spcAft>
                <a:spcPts val="0"/>
              </a:spcAft>
              <a:buNone/>
            </a:pPr>
            <a:endParaRPr/>
          </a:p>
        </p:txBody>
      </p:sp>
      <p:sp>
        <p:nvSpPr>
          <p:cNvPr id="251" name="Google Shape;251;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11</a:t>
            </a:fld>
            <a:endParaRPr/>
          </a:p>
        </p:txBody>
      </p:sp>
      <p:sp>
        <p:nvSpPr>
          <p:cNvPr id="252" name="Google Shape;252;p11"/>
          <p:cNvSpPr txBox="1"/>
          <p:nvPr/>
        </p:nvSpPr>
        <p:spPr>
          <a:xfrm>
            <a:off x="589625" y="1965733"/>
            <a:ext cx="4665955" cy="4351337"/>
          </a:xfrm>
          <a:prstGeom prst="rect">
            <a:avLst/>
          </a:prstGeom>
          <a:noFill/>
          <a:ln>
            <a:noFill/>
          </a:ln>
        </p:spPr>
        <p:txBody>
          <a:bodyPr spcFirstLastPara="1" wrap="square" lIns="91425" tIns="45700" rIns="91425" bIns="45700" anchor="t" anchorCtr="0">
            <a:normAutofit fontScale="92500" lnSpcReduction="20000"/>
          </a:bodyPr>
          <a:lstStyle/>
          <a:p>
            <a:pPr marL="0" marR="0" lvl="0" indent="0" algn="ctr" rtl="0">
              <a:lnSpc>
                <a:spcPct val="200000"/>
              </a:lnSpc>
              <a:spcBef>
                <a:spcPts val="0"/>
              </a:spcBef>
              <a:spcAft>
                <a:spcPts val="0"/>
              </a:spcAft>
              <a:buClr>
                <a:schemeClr val="dk1"/>
              </a:buClr>
              <a:buSzPct val="100000"/>
              <a:buFont typeface="Arial"/>
              <a:buNone/>
            </a:pPr>
            <a:r>
              <a:rPr lang="en-GB" sz="2800" b="0" i="0" u="none" strike="noStrike" cap="none">
                <a:solidFill>
                  <a:schemeClr val="dk1"/>
                </a:solidFill>
                <a:latin typeface="Arial"/>
                <a:ea typeface="Arial"/>
                <a:cs typeface="Arial"/>
                <a:sym typeface="Arial"/>
              </a:rPr>
              <a:t>Round robin</a:t>
            </a:r>
            <a:endParaRPr/>
          </a:p>
          <a:p>
            <a:pPr marL="0" marR="0" lvl="0" indent="0" algn="ctr" rtl="0">
              <a:lnSpc>
                <a:spcPct val="200000"/>
              </a:lnSpc>
              <a:spcBef>
                <a:spcPts val="1000"/>
              </a:spcBef>
              <a:spcAft>
                <a:spcPts val="0"/>
              </a:spcAft>
              <a:buClr>
                <a:schemeClr val="dk1"/>
              </a:buClr>
              <a:buSzPct val="100000"/>
              <a:buFont typeface="Arial"/>
              <a:buNone/>
            </a:pPr>
            <a:r>
              <a:rPr lang="en-GB" sz="2800" b="0" i="0" u="none" strike="noStrike" cap="none">
                <a:solidFill>
                  <a:schemeClr val="dk1"/>
                </a:solidFill>
                <a:latin typeface="Arial"/>
                <a:ea typeface="Arial"/>
                <a:cs typeface="Arial"/>
                <a:sym typeface="Arial"/>
              </a:rPr>
              <a:t>First come first served</a:t>
            </a:r>
            <a:endParaRPr/>
          </a:p>
          <a:p>
            <a:pPr marL="0" marR="0" lvl="0" indent="0" algn="ctr" rtl="0">
              <a:lnSpc>
                <a:spcPct val="200000"/>
              </a:lnSpc>
              <a:spcBef>
                <a:spcPts val="1000"/>
              </a:spcBef>
              <a:spcAft>
                <a:spcPts val="0"/>
              </a:spcAft>
              <a:buClr>
                <a:schemeClr val="dk1"/>
              </a:buClr>
              <a:buSzPct val="100000"/>
              <a:buFont typeface="Arial"/>
              <a:buNone/>
            </a:pPr>
            <a:r>
              <a:rPr lang="en-GB" sz="2800" b="0" i="0" u="none" strike="noStrike" cap="none">
                <a:solidFill>
                  <a:schemeClr val="dk1"/>
                </a:solidFill>
                <a:latin typeface="Arial"/>
                <a:ea typeface="Arial"/>
                <a:cs typeface="Arial"/>
                <a:sym typeface="Arial"/>
              </a:rPr>
              <a:t>Multi level feedback queues</a:t>
            </a:r>
            <a:endParaRPr/>
          </a:p>
          <a:p>
            <a:pPr marL="0" marR="0" lvl="0" indent="0" algn="ctr" rtl="0">
              <a:lnSpc>
                <a:spcPct val="200000"/>
              </a:lnSpc>
              <a:spcBef>
                <a:spcPts val="1000"/>
              </a:spcBef>
              <a:spcAft>
                <a:spcPts val="0"/>
              </a:spcAft>
              <a:buClr>
                <a:schemeClr val="dk1"/>
              </a:buClr>
              <a:buSzPct val="100000"/>
              <a:buFont typeface="Arial"/>
              <a:buNone/>
            </a:pPr>
            <a:r>
              <a:rPr lang="en-GB" sz="2800" b="0" i="0" u="none" strike="noStrike" cap="none">
                <a:solidFill>
                  <a:schemeClr val="dk1"/>
                </a:solidFill>
                <a:latin typeface="Arial"/>
                <a:ea typeface="Arial"/>
                <a:cs typeface="Arial"/>
                <a:sym typeface="Arial"/>
              </a:rPr>
              <a:t>Shortest job first</a:t>
            </a:r>
            <a:endParaRPr/>
          </a:p>
          <a:p>
            <a:pPr marL="0" marR="0" lvl="0" indent="0" algn="ctr" rtl="0">
              <a:lnSpc>
                <a:spcPct val="200000"/>
              </a:lnSpc>
              <a:spcBef>
                <a:spcPts val="1000"/>
              </a:spcBef>
              <a:spcAft>
                <a:spcPts val="0"/>
              </a:spcAft>
              <a:buClr>
                <a:schemeClr val="dk1"/>
              </a:buClr>
              <a:buSzPct val="100000"/>
              <a:buFont typeface="Arial"/>
              <a:buNone/>
            </a:pPr>
            <a:r>
              <a:rPr lang="en-GB" sz="2800" b="0" i="0" u="none" strike="noStrike" cap="none">
                <a:solidFill>
                  <a:schemeClr val="dk1"/>
                </a:solidFill>
                <a:latin typeface="Arial"/>
                <a:ea typeface="Arial"/>
                <a:cs typeface="Arial"/>
                <a:sym typeface="Arial"/>
              </a:rPr>
              <a:t>Shortest remaining time</a:t>
            </a:r>
            <a:endParaRPr/>
          </a:p>
        </p:txBody>
      </p:sp>
      <p:cxnSp>
        <p:nvCxnSpPr>
          <p:cNvPr id="253" name="Google Shape;253;p11"/>
          <p:cNvCxnSpPr/>
          <p:nvPr/>
        </p:nvCxnSpPr>
        <p:spPr>
          <a:xfrm>
            <a:off x="4119239" y="2476870"/>
            <a:ext cx="1976761" cy="2565647"/>
          </a:xfrm>
          <a:prstGeom prst="straightConnector1">
            <a:avLst/>
          </a:prstGeom>
          <a:noFill/>
          <a:ln w="57150" cap="flat" cmpd="sng">
            <a:solidFill>
              <a:schemeClr val="accent1"/>
            </a:solidFill>
            <a:prstDash val="solid"/>
            <a:miter lim="800000"/>
            <a:headEnd type="none" w="sm" len="sm"/>
            <a:tailEnd type="none" w="sm" len="sm"/>
          </a:ln>
        </p:spPr>
      </p:cxnSp>
      <p:cxnSp>
        <p:nvCxnSpPr>
          <p:cNvPr id="254" name="Google Shape;254;p11"/>
          <p:cNvCxnSpPr/>
          <p:nvPr/>
        </p:nvCxnSpPr>
        <p:spPr>
          <a:xfrm>
            <a:off x="4634144" y="3429000"/>
            <a:ext cx="1538056" cy="503808"/>
          </a:xfrm>
          <a:prstGeom prst="straightConnector1">
            <a:avLst/>
          </a:prstGeom>
          <a:noFill/>
          <a:ln w="57150" cap="flat" cmpd="sng">
            <a:solidFill>
              <a:schemeClr val="accent2"/>
            </a:solidFill>
            <a:prstDash val="solid"/>
            <a:miter lim="800000"/>
            <a:headEnd type="none" w="sm" len="sm"/>
            <a:tailEnd type="none" w="sm" len="sm"/>
          </a:ln>
        </p:spPr>
      </p:cxnSp>
      <p:cxnSp>
        <p:nvCxnSpPr>
          <p:cNvPr id="255" name="Google Shape;255;p11"/>
          <p:cNvCxnSpPr/>
          <p:nvPr/>
        </p:nvCxnSpPr>
        <p:spPr>
          <a:xfrm rot="10800000" flipH="1">
            <a:off x="5107619" y="3240287"/>
            <a:ext cx="1064581" cy="1017331"/>
          </a:xfrm>
          <a:prstGeom prst="straightConnector1">
            <a:avLst/>
          </a:prstGeom>
          <a:noFill/>
          <a:ln w="57150" cap="flat" cmpd="sng">
            <a:solidFill>
              <a:schemeClr val="accent3"/>
            </a:solidFill>
            <a:prstDash val="solid"/>
            <a:miter lim="800000"/>
            <a:headEnd type="none" w="sm" len="sm"/>
            <a:tailEnd type="none" w="sm" len="sm"/>
          </a:ln>
        </p:spPr>
      </p:cxnSp>
      <p:cxnSp>
        <p:nvCxnSpPr>
          <p:cNvPr id="256" name="Google Shape;256;p11"/>
          <p:cNvCxnSpPr/>
          <p:nvPr/>
        </p:nvCxnSpPr>
        <p:spPr>
          <a:xfrm>
            <a:off x="4359304" y="5174239"/>
            <a:ext cx="1812896" cy="1026615"/>
          </a:xfrm>
          <a:prstGeom prst="straightConnector1">
            <a:avLst/>
          </a:prstGeom>
          <a:noFill/>
          <a:ln w="57150" cap="flat" cmpd="sng">
            <a:solidFill>
              <a:schemeClr val="accent5"/>
            </a:solidFill>
            <a:prstDash val="solid"/>
            <a:miter lim="800000"/>
            <a:headEnd type="none" w="sm" len="sm"/>
            <a:tailEnd type="none" w="sm" len="sm"/>
          </a:ln>
        </p:spPr>
      </p:cxnSp>
      <p:cxnSp>
        <p:nvCxnSpPr>
          <p:cNvPr id="257" name="Google Shape;257;p11"/>
          <p:cNvCxnSpPr/>
          <p:nvPr/>
        </p:nvCxnSpPr>
        <p:spPr>
          <a:xfrm rot="10800000" flipH="1">
            <a:off x="4816504" y="2399193"/>
            <a:ext cx="1203297" cy="3528538"/>
          </a:xfrm>
          <a:prstGeom prst="straightConnector1">
            <a:avLst/>
          </a:prstGeom>
          <a:noFill/>
          <a:ln w="57150" cap="flat" cmpd="sng">
            <a:solidFill>
              <a:schemeClr val="dk2"/>
            </a:solidFill>
            <a:prstDash val="solid"/>
            <a:miter lim="800000"/>
            <a:headEnd type="none" w="sm" len="sm"/>
            <a:tailEnd type="none" w="sm" len="sm"/>
          </a:ln>
        </p:spPr>
      </p:cxnSp>
      <p:pic>
        <p:nvPicPr>
          <p:cNvPr id="258" name="Google Shape;258;p11"/>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30DA6182-9AEC-1E09-8D0E-D1B496929A71}"/>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3"/>
                                        </p:tgtEl>
                                        <p:attrNameLst>
                                          <p:attrName>style.visibility</p:attrName>
                                        </p:attrNameLst>
                                      </p:cBhvr>
                                      <p:to>
                                        <p:strVal val="visible"/>
                                      </p:to>
                                    </p:set>
                                    <p:animEffect transition="in" filter="fade">
                                      <p:cBhvr>
                                        <p:cTn id="7" dur="500"/>
                                        <p:tgtEl>
                                          <p:spTgt spid="25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4"/>
                                        </p:tgtEl>
                                        <p:attrNameLst>
                                          <p:attrName>style.visibility</p:attrName>
                                        </p:attrNameLst>
                                      </p:cBhvr>
                                      <p:to>
                                        <p:strVal val="visible"/>
                                      </p:to>
                                    </p:set>
                                    <p:animEffect transition="in" filter="fade">
                                      <p:cBhvr>
                                        <p:cTn id="12" dur="500"/>
                                        <p:tgtEl>
                                          <p:spTgt spid="25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55"/>
                                        </p:tgtEl>
                                        <p:attrNameLst>
                                          <p:attrName>style.visibility</p:attrName>
                                        </p:attrNameLst>
                                      </p:cBhvr>
                                      <p:to>
                                        <p:strVal val="visible"/>
                                      </p:to>
                                    </p:set>
                                    <p:animEffect transition="in" filter="fade">
                                      <p:cBhvr>
                                        <p:cTn id="17" dur="500"/>
                                        <p:tgtEl>
                                          <p:spTgt spid="25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56"/>
                                        </p:tgtEl>
                                        <p:attrNameLst>
                                          <p:attrName>style.visibility</p:attrName>
                                        </p:attrNameLst>
                                      </p:cBhvr>
                                      <p:to>
                                        <p:strVal val="visible"/>
                                      </p:to>
                                    </p:set>
                                    <p:animEffect transition="in" filter="fade">
                                      <p:cBhvr>
                                        <p:cTn id="22" dur="500"/>
                                        <p:tgtEl>
                                          <p:spTgt spid="25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57"/>
                                        </p:tgtEl>
                                        <p:attrNameLst>
                                          <p:attrName>style.visibility</p:attrName>
                                        </p:attrNameLst>
                                      </p:cBhvr>
                                      <p:to>
                                        <p:strVal val="visible"/>
                                      </p:to>
                                    </p:set>
                                    <p:animEffect transition="in" filter="fade">
                                      <p:cBhvr>
                                        <p:cTn id="27" dur="500"/>
                                        <p:tgtEl>
                                          <p:spTgt spid="2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Virtual machines</a:t>
            </a:r>
            <a:endParaRPr/>
          </a:p>
        </p:txBody>
      </p:sp>
      <p:sp>
        <p:nvSpPr>
          <p:cNvPr id="264" name="Google Shape;264;p12"/>
          <p:cNvSpPr txBox="1">
            <a:spLocks noGrp="1"/>
          </p:cNvSpPr>
          <p:nvPr>
            <p:ph type="body" idx="1"/>
          </p:nvPr>
        </p:nvSpPr>
        <p:spPr>
          <a:xfrm>
            <a:off x="838199" y="1825625"/>
            <a:ext cx="10747159"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GB"/>
              <a:t>What is a virtual machine? </a:t>
            </a:r>
            <a:r>
              <a:rPr lang="en-GB">
                <a:solidFill>
                  <a:schemeClr val="accent1"/>
                </a:solidFill>
              </a:rPr>
              <a:t>An emulation of a computer system.</a:t>
            </a:r>
            <a:endParaRPr/>
          </a:p>
          <a:p>
            <a:pPr marL="0" lvl="0" indent="0" algn="l" rtl="0">
              <a:lnSpc>
                <a:spcPct val="90000"/>
              </a:lnSpc>
              <a:spcBef>
                <a:spcPts val="1000"/>
              </a:spcBef>
              <a:spcAft>
                <a:spcPts val="0"/>
              </a:spcAft>
              <a:buClr>
                <a:schemeClr val="dk1"/>
              </a:buClr>
              <a:buSzPts val="2800"/>
              <a:buNone/>
            </a:pPr>
            <a:r>
              <a:rPr lang="en-GB"/>
              <a:t>Name some benefits of virtual machines.</a:t>
            </a:r>
            <a:endParaRPr/>
          </a:p>
          <a:p>
            <a:pPr marL="0" lvl="0" indent="0" algn="l" rtl="0">
              <a:lnSpc>
                <a:spcPct val="90000"/>
              </a:lnSpc>
              <a:spcBef>
                <a:spcPts val="1000"/>
              </a:spcBef>
              <a:spcAft>
                <a:spcPts val="0"/>
              </a:spcAft>
              <a:buClr>
                <a:schemeClr val="accent1"/>
              </a:buClr>
              <a:buSzPts val="2800"/>
              <a:buNone/>
            </a:pPr>
            <a:r>
              <a:rPr lang="en-GB">
                <a:solidFill>
                  <a:schemeClr val="accent1"/>
                </a:solidFill>
              </a:rPr>
              <a:t>The software of a virtual machine can’t interfere with the host computer’s software.</a:t>
            </a:r>
            <a:endParaRPr/>
          </a:p>
          <a:p>
            <a:pPr marL="0" lvl="0" indent="0" algn="l" rtl="0">
              <a:lnSpc>
                <a:spcPct val="90000"/>
              </a:lnSpc>
              <a:spcBef>
                <a:spcPts val="1000"/>
              </a:spcBef>
              <a:spcAft>
                <a:spcPts val="0"/>
              </a:spcAft>
              <a:buClr>
                <a:schemeClr val="accent1"/>
              </a:buClr>
              <a:buSzPts val="2800"/>
              <a:buNone/>
            </a:pPr>
            <a:r>
              <a:rPr lang="en-GB">
                <a:solidFill>
                  <a:schemeClr val="accent1"/>
                </a:solidFill>
              </a:rPr>
              <a:t>Multiple virtual machines can run on the same computer.</a:t>
            </a:r>
            <a:endParaRPr/>
          </a:p>
          <a:p>
            <a:pPr marL="0" lvl="0" indent="0" algn="l" rtl="0">
              <a:lnSpc>
                <a:spcPct val="90000"/>
              </a:lnSpc>
              <a:spcBef>
                <a:spcPts val="1000"/>
              </a:spcBef>
              <a:spcAft>
                <a:spcPts val="0"/>
              </a:spcAft>
              <a:buClr>
                <a:schemeClr val="accent1"/>
              </a:buClr>
              <a:buSzPts val="2800"/>
              <a:buNone/>
            </a:pPr>
            <a:r>
              <a:rPr lang="en-GB">
                <a:solidFill>
                  <a:schemeClr val="accent1"/>
                </a:solidFill>
              </a:rPr>
              <a:t>Virtual machines provide virtual hardware, meaning multiple OSs can be used without buying multiple computers.</a:t>
            </a:r>
            <a:endParaRPr/>
          </a:p>
        </p:txBody>
      </p:sp>
      <p:sp>
        <p:nvSpPr>
          <p:cNvPr id="265" name="Google Shape;265;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SzPts val="1100"/>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p:txBody>
      </p:sp>
      <p:sp>
        <p:nvSpPr>
          <p:cNvPr id="266" name="Google Shape;266;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12</a:t>
            </a:fld>
            <a:endParaRPr/>
          </a:p>
        </p:txBody>
      </p:sp>
      <p:sp>
        <p:nvSpPr>
          <p:cNvPr id="267" name="Google Shape;267;p12"/>
          <p:cNvSpPr/>
          <p:nvPr/>
        </p:nvSpPr>
        <p:spPr>
          <a:xfrm>
            <a:off x="5131293" y="1825625"/>
            <a:ext cx="5708342" cy="429303"/>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68" name="Google Shape;268;p12"/>
          <p:cNvSpPr/>
          <p:nvPr/>
        </p:nvSpPr>
        <p:spPr>
          <a:xfrm>
            <a:off x="838198" y="2848036"/>
            <a:ext cx="10134601" cy="862830"/>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69" name="Google Shape;269;p12"/>
          <p:cNvSpPr/>
          <p:nvPr/>
        </p:nvSpPr>
        <p:spPr>
          <a:xfrm>
            <a:off x="838197" y="3710866"/>
            <a:ext cx="9344490" cy="593108"/>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70" name="Google Shape;270;p12"/>
          <p:cNvSpPr/>
          <p:nvPr/>
        </p:nvSpPr>
        <p:spPr>
          <a:xfrm>
            <a:off x="775685" y="4303974"/>
            <a:ext cx="10640630" cy="824144"/>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271" name="Google Shape;271;p12"/>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BEF8EAB4-144B-FE92-E22F-C2CDF680D00B}"/>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267"/>
                                        </p:tgtEl>
                                      </p:cBhvr>
                                    </p:animEffect>
                                    <p:set>
                                      <p:cBhvr>
                                        <p:cTn id="7" dur="1" fill="hold">
                                          <p:stCondLst>
                                            <p:cond delay="500"/>
                                          </p:stCondLst>
                                        </p:cTn>
                                        <p:tgtEl>
                                          <p:spTgt spid="26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268"/>
                                        </p:tgtEl>
                                      </p:cBhvr>
                                    </p:animEffect>
                                    <p:set>
                                      <p:cBhvr>
                                        <p:cTn id="12" dur="1" fill="hold">
                                          <p:stCondLst>
                                            <p:cond delay="500"/>
                                          </p:stCondLst>
                                        </p:cTn>
                                        <p:tgtEl>
                                          <p:spTgt spid="26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269"/>
                                        </p:tgtEl>
                                      </p:cBhvr>
                                    </p:animEffect>
                                    <p:set>
                                      <p:cBhvr>
                                        <p:cTn id="17" dur="1" fill="hold">
                                          <p:stCondLst>
                                            <p:cond delay="500"/>
                                          </p:stCondLst>
                                        </p:cTn>
                                        <p:tgtEl>
                                          <p:spTgt spid="26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270"/>
                                        </p:tgtEl>
                                      </p:cBhvr>
                                    </p:animEffect>
                                    <p:set>
                                      <p:cBhvr>
                                        <p:cTn id="22" dur="1" fill="hold">
                                          <p:stCondLst>
                                            <p:cond delay="500"/>
                                          </p:stCondLst>
                                        </p:cTn>
                                        <p:tgtEl>
                                          <p:spTgt spid="27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Interrupts and the ISR</a:t>
            </a:r>
            <a:endParaRPr/>
          </a:p>
        </p:txBody>
      </p:sp>
      <p:sp>
        <p:nvSpPr>
          <p:cNvPr id="277" name="Google Shape;277;p13"/>
          <p:cNvSpPr txBox="1">
            <a:spLocks noGrp="1"/>
          </p:cNvSpPr>
          <p:nvPr>
            <p:ph type="body" idx="1"/>
          </p:nvPr>
        </p:nvSpPr>
        <p:spPr>
          <a:xfrm>
            <a:off x="838200" y="1825624"/>
            <a:ext cx="10515600" cy="873188"/>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110000"/>
              </a:lnSpc>
              <a:spcBef>
                <a:spcPts val="0"/>
              </a:spcBef>
              <a:spcAft>
                <a:spcPts val="0"/>
              </a:spcAft>
              <a:buClr>
                <a:schemeClr val="dk1"/>
              </a:buClr>
              <a:buSzPct val="100000"/>
              <a:buNone/>
            </a:pPr>
            <a:r>
              <a:rPr lang="en-GB"/>
              <a:t>What is an interrupt? </a:t>
            </a:r>
            <a:r>
              <a:rPr lang="en-GB">
                <a:solidFill>
                  <a:schemeClr val="accent1"/>
                </a:solidFill>
              </a:rPr>
              <a:t>A signal to the processor indicating a device or process needs attention.</a:t>
            </a:r>
            <a:endParaRPr/>
          </a:p>
        </p:txBody>
      </p:sp>
      <p:sp>
        <p:nvSpPr>
          <p:cNvPr id="278" name="Google Shape;278;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a:p>
            <a:pPr marL="0" lvl="0" indent="0" algn="ctr" rtl="0">
              <a:spcBef>
                <a:spcPts val="0"/>
              </a:spcBef>
              <a:spcAft>
                <a:spcPts val="0"/>
              </a:spcAft>
              <a:buNone/>
            </a:pPr>
            <a:endParaRPr/>
          </a:p>
        </p:txBody>
      </p:sp>
      <p:sp>
        <p:nvSpPr>
          <p:cNvPr id="279" name="Google Shape;279;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13</a:t>
            </a:fld>
            <a:endParaRPr/>
          </a:p>
        </p:txBody>
      </p:sp>
      <p:sp>
        <p:nvSpPr>
          <p:cNvPr id="280" name="Google Shape;280;p13"/>
          <p:cNvSpPr/>
          <p:nvPr/>
        </p:nvSpPr>
        <p:spPr>
          <a:xfrm flipH="1">
            <a:off x="932155" y="1836703"/>
            <a:ext cx="10068202" cy="757778"/>
          </a:xfrm>
          <a:prstGeom prst="corner">
            <a:avLst>
              <a:gd name="adj1" fmla="val 42593"/>
              <a:gd name="adj2" fmla="val 917368"/>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81" name="Google Shape;281;p13"/>
          <p:cNvSpPr txBox="1"/>
          <p:nvPr/>
        </p:nvSpPr>
        <p:spPr>
          <a:xfrm>
            <a:off x="838200" y="2646269"/>
            <a:ext cx="10400930" cy="873188"/>
          </a:xfrm>
          <a:prstGeom prst="rect">
            <a:avLst/>
          </a:prstGeom>
          <a:noFill/>
          <a:ln>
            <a:noFill/>
          </a:ln>
        </p:spPr>
        <p:txBody>
          <a:bodyPr spcFirstLastPara="1" wrap="square" lIns="91425" tIns="45700" rIns="91425" bIns="45700" anchor="t" anchorCtr="0">
            <a:normAutofit fontScale="92500" lnSpcReduction="20000"/>
          </a:bodyPr>
          <a:lstStyle/>
          <a:p>
            <a:pPr marL="0" marR="0" lvl="0" indent="0" algn="l" rtl="0">
              <a:lnSpc>
                <a:spcPct val="110000"/>
              </a:lnSpc>
              <a:spcBef>
                <a:spcPts val="0"/>
              </a:spcBef>
              <a:spcAft>
                <a:spcPts val="0"/>
              </a:spcAft>
              <a:buClr>
                <a:schemeClr val="dk1"/>
              </a:buClr>
              <a:buSzPct val="100000"/>
              <a:buFont typeface="Arial"/>
              <a:buNone/>
            </a:pPr>
            <a:r>
              <a:rPr lang="en-GB" sz="2800" b="0" i="0" u="none" strike="noStrike" cap="none">
                <a:solidFill>
                  <a:schemeClr val="dk1"/>
                </a:solidFill>
                <a:latin typeface="Arial"/>
                <a:ea typeface="Arial"/>
                <a:cs typeface="Arial"/>
                <a:sym typeface="Arial"/>
              </a:rPr>
              <a:t>What 4 steps take place when the CPU receives an input which has a higher priority than the task it’s currently working on? </a:t>
            </a:r>
            <a:endParaRPr/>
          </a:p>
        </p:txBody>
      </p:sp>
      <p:sp>
        <p:nvSpPr>
          <p:cNvPr id="282" name="Google Shape;282;p13"/>
          <p:cNvSpPr/>
          <p:nvPr/>
        </p:nvSpPr>
        <p:spPr>
          <a:xfrm>
            <a:off x="708344" y="3431219"/>
            <a:ext cx="10877016" cy="2090572"/>
          </a:xfrm>
          <a:prstGeom prst="rect">
            <a:avLst/>
          </a:prstGeom>
          <a:noFill/>
          <a:ln>
            <a:noFill/>
          </a:ln>
        </p:spPr>
        <p:txBody>
          <a:bodyPr spcFirstLastPara="1" wrap="square" lIns="91425" tIns="45700" rIns="91425" bIns="45700" anchor="t" anchorCtr="0">
            <a:spAutoFit/>
          </a:bodyPr>
          <a:lstStyle/>
          <a:p>
            <a:pPr marL="0" marR="0" lvl="0" indent="0" algn="l" rtl="0">
              <a:lnSpc>
                <a:spcPct val="110000"/>
              </a:lnSpc>
              <a:spcBef>
                <a:spcPts val="0"/>
              </a:spcBef>
              <a:spcAft>
                <a:spcPts val="0"/>
              </a:spcAft>
              <a:buNone/>
            </a:pPr>
            <a:r>
              <a:rPr lang="en-GB" sz="2400" b="0" i="0" u="none" strike="noStrike" cap="none">
                <a:solidFill>
                  <a:schemeClr val="accent1"/>
                </a:solidFill>
                <a:latin typeface="Arial"/>
                <a:ea typeface="Arial"/>
                <a:cs typeface="Arial"/>
                <a:sym typeface="Arial"/>
              </a:rPr>
              <a:t>The CPU finishes its current FDE cycle</a:t>
            </a:r>
            <a:endParaRPr/>
          </a:p>
          <a:p>
            <a:pPr marL="0" marR="0" lvl="0" indent="0" algn="l" rtl="0">
              <a:lnSpc>
                <a:spcPct val="110000"/>
              </a:lnSpc>
              <a:spcBef>
                <a:spcPts val="0"/>
              </a:spcBef>
              <a:spcAft>
                <a:spcPts val="0"/>
              </a:spcAft>
              <a:buNone/>
            </a:pPr>
            <a:r>
              <a:rPr lang="en-GB" sz="2400" b="0" i="0" u="none" strike="noStrike" cap="none">
                <a:solidFill>
                  <a:schemeClr val="accent1"/>
                </a:solidFill>
                <a:latin typeface="Arial"/>
                <a:ea typeface="Arial"/>
                <a:cs typeface="Arial"/>
                <a:sym typeface="Arial"/>
              </a:rPr>
              <a:t>The contents of the CPU’s registers are pushed onto a stack in memory</a:t>
            </a:r>
            <a:endParaRPr/>
          </a:p>
          <a:p>
            <a:pPr marL="0" marR="0" lvl="0" indent="0" algn="l" rtl="0">
              <a:lnSpc>
                <a:spcPct val="110000"/>
              </a:lnSpc>
              <a:spcBef>
                <a:spcPts val="0"/>
              </a:spcBef>
              <a:spcAft>
                <a:spcPts val="0"/>
              </a:spcAft>
              <a:buNone/>
            </a:pPr>
            <a:r>
              <a:rPr lang="en-GB" sz="2400" b="0" i="0" u="none" strike="noStrike" cap="none">
                <a:solidFill>
                  <a:schemeClr val="accent1"/>
                </a:solidFill>
                <a:latin typeface="Arial"/>
                <a:ea typeface="Arial"/>
                <a:cs typeface="Arial"/>
                <a:sym typeface="Arial"/>
              </a:rPr>
              <a:t>The location of the appropriate ISR is loaded into the program counter</a:t>
            </a:r>
            <a:endParaRPr/>
          </a:p>
          <a:p>
            <a:pPr marL="0" marR="0" lvl="0" indent="0" algn="l" rtl="0">
              <a:lnSpc>
                <a:spcPct val="110000"/>
              </a:lnSpc>
              <a:spcBef>
                <a:spcPts val="0"/>
              </a:spcBef>
              <a:spcAft>
                <a:spcPts val="0"/>
              </a:spcAft>
              <a:buNone/>
            </a:pPr>
            <a:r>
              <a:rPr lang="en-GB" sz="2400" b="0" i="0" u="none" strike="noStrike" cap="none">
                <a:solidFill>
                  <a:schemeClr val="accent1"/>
                </a:solidFill>
                <a:latin typeface="Arial"/>
                <a:ea typeface="Arial"/>
                <a:cs typeface="Arial"/>
                <a:sym typeface="Arial"/>
              </a:rPr>
              <a:t>When the ISR is finished, the data pushed onto the stack earlier is popped off and the values are put back into the appropriate registers.</a:t>
            </a:r>
            <a:endParaRPr/>
          </a:p>
        </p:txBody>
      </p:sp>
      <p:sp>
        <p:nvSpPr>
          <p:cNvPr id="283" name="Google Shape;283;p13"/>
          <p:cNvSpPr txBox="1"/>
          <p:nvPr/>
        </p:nvSpPr>
        <p:spPr>
          <a:xfrm>
            <a:off x="729818" y="5437148"/>
            <a:ext cx="10400930" cy="873188"/>
          </a:xfrm>
          <a:prstGeom prst="rect">
            <a:avLst/>
          </a:prstGeom>
          <a:noFill/>
          <a:ln>
            <a:noFill/>
          </a:ln>
        </p:spPr>
        <p:txBody>
          <a:bodyPr spcFirstLastPara="1" wrap="square" lIns="91425" tIns="45700" rIns="91425" bIns="45700" anchor="t" anchorCtr="0">
            <a:normAutofit fontScale="85000" lnSpcReduction="10000"/>
          </a:bodyPr>
          <a:lstStyle/>
          <a:p>
            <a:pPr marL="0" marR="0" lvl="0" indent="0" algn="l" rtl="0">
              <a:lnSpc>
                <a:spcPct val="110000"/>
              </a:lnSpc>
              <a:spcBef>
                <a:spcPts val="0"/>
              </a:spcBef>
              <a:spcAft>
                <a:spcPts val="0"/>
              </a:spcAft>
              <a:buClr>
                <a:schemeClr val="dk1"/>
              </a:buClr>
              <a:buSzPct val="100000"/>
              <a:buFont typeface="Arial"/>
              <a:buNone/>
            </a:pPr>
            <a:r>
              <a:rPr lang="en-GB" sz="2800" b="0" i="0" u="none" strike="noStrike" cap="none">
                <a:solidFill>
                  <a:schemeClr val="dk1"/>
                </a:solidFill>
                <a:latin typeface="Arial"/>
                <a:ea typeface="Arial"/>
                <a:cs typeface="Arial"/>
                <a:sym typeface="Arial"/>
              </a:rPr>
              <a:t>What happens when the CPU receives an input which has a lower priority than the task it’s currently working on? </a:t>
            </a:r>
            <a:r>
              <a:rPr lang="en-GB" sz="2800" b="0" i="0" u="none" strike="noStrike" cap="none">
                <a:solidFill>
                  <a:schemeClr val="accent1"/>
                </a:solidFill>
                <a:latin typeface="Arial"/>
                <a:ea typeface="Arial"/>
                <a:cs typeface="Arial"/>
                <a:sym typeface="Arial"/>
              </a:rPr>
              <a:t>The current process continues</a:t>
            </a:r>
            <a:endParaRPr/>
          </a:p>
        </p:txBody>
      </p:sp>
      <p:sp>
        <p:nvSpPr>
          <p:cNvPr id="284" name="Google Shape;284;p13"/>
          <p:cNvSpPr/>
          <p:nvPr/>
        </p:nvSpPr>
        <p:spPr>
          <a:xfrm>
            <a:off x="729818" y="3519457"/>
            <a:ext cx="6034966" cy="413351"/>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85" name="Google Shape;285;p13"/>
          <p:cNvSpPr/>
          <p:nvPr/>
        </p:nvSpPr>
        <p:spPr>
          <a:xfrm>
            <a:off x="729818" y="3844077"/>
            <a:ext cx="9745832" cy="407788"/>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86" name="Google Shape;286;p13"/>
          <p:cNvSpPr/>
          <p:nvPr/>
        </p:nvSpPr>
        <p:spPr>
          <a:xfrm>
            <a:off x="729818" y="4316730"/>
            <a:ext cx="9745832" cy="407788"/>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87" name="Google Shape;287;p13"/>
          <p:cNvSpPr/>
          <p:nvPr/>
        </p:nvSpPr>
        <p:spPr>
          <a:xfrm>
            <a:off x="729818" y="4629026"/>
            <a:ext cx="10509312" cy="827899"/>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88" name="Google Shape;288;p13"/>
          <p:cNvSpPr/>
          <p:nvPr/>
        </p:nvSpPr>
        <p:spPr>
          <a:xfrm>
            <a:off x="6178858" y="5898952"/>
            <a:ext cx="4276795" cy="407789"/>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289" name="Google Shape;289;p13"/>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1D7AA262-4B29-268B-9293-BAE463100D8B}"/>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280"/>
                                        </p:tgtEl>
                                      </p:cBhvr>
                                    </p:animEffect>
                                    <p:set>
                                      <p:cBhvr>
                                        <p:cTn id="7" dur="1" fill="hold">
                                          <p:stCondLst>
                                            <p:cond delay="500"/>
                                          </p:stCondLst>
                                        </p:cTn>
                                        <p:tgtEl>
                                          <p:spTgt spid="28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284"/>
                                        </p:tgtEl>
                                      </p:cBhvr>
                                    </p:animEffect>
                                    <p:set>
                                      <p:cBhvr>
                                        <p:cTn id="12" dur="1" fill="hold">
                                          <p:stCondLst>
                                            <p:cond delay="500"/>
                                          </p:stCondLst>
                                        </p:cTn>
                                        <p:tgtEl>
                                          <p:spTgt spid="28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285"/>
                                        </p:tgtEl>
                                      </p:cBhvr>
                                    </p:animEffect>
                                    <p:set>
                                      <p:cBhvr>
                                        <p:cTn id="17" dur="1" fill="hold">
                                          <p:stCondLst>
                                            <p:cond delay="500"/>
                                          </p:stCondLst>
                                        </p:cTn>
                                        <p:tgtEl>
                                          <p:spTgt spid="28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286"/>
                                        </p:tgtEl>
                                      </p:cBhvr>
                                    </p:animEffect>
                                    <p:set>
                                      <p:cBhvr>
                                        <p:cTn id="22" dur="1" fill="hold">
                                          <p:stCondLst>
                                            <p:cond delay="500"/>
                                          </p:stCondLst>
                                        </p:cTn>
                                        <p:tgtEl>
                                          <p:spTgt spid="28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500"/>
                                        <p:tgtEl>
                                          <p:spTgt spid="287"/>
                                        </p:tgtEl>
                                      </p:cBhvr>
                                    </p:animEffect>
                                    <p:set>
                                      <p:cBhvr>
                                        <p:cTn id="27" dur="1" fill="hold">
                                          <p:stCondLst>
                                            <p:cond delay="500"/>
                                          </p:stCondLst>
                                        </p:cTn>
                                        <p:tgtEl>
                                          <p:spTgt spid="28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500"/>
                                        <p:tgtEl>
                                          <p:spTgt spid="288"/>
                                        </p:tgtEl>
                                      </p:cBhvr>
                                    </p:animEffect>
                                    <p:set>
                                      <p:cBhvr>
                                        <p:cTn id="32" dur="1" fill="hold">
                                          <p:stCondLst>
                                            <p:cond delay="500"/>
                                          </p:stCondLst>
                                        </p:cTn>
                                        <p:tgtEl>
                                          <p:spTgt spid="28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Operating Systems definitions</a:t>
            </a:r>
            <a:endParaRPr/>
          </a:p>
        </p:txBody>
      </p:sp>
      <p:sp>
        <p:nvSpPr>
          <p:cNvPr id="295" name="Google Shape;295;p14"/>
          <p:cNvSpPr txBox="1">
            <a:spLocks noGrp="1"/>
          </p:cNvSpPr>
          <p:nvPr>
            <p:ph type="body" idx="1"/>
          </p:nvPr>
        </p:nvSpPr>
        <p:spPr>
          <a:xfrm>
            <a:off x="-76200" y="1515329"/>
            <a:ext cx="5181600" cy="4841021"/>
          </a:xfrm>
          <a:prstGeom prst="rect">
            <a:avLst/>
          </a:prstGeom>
          <a:noFill/>
          <a:ln>
            <a:noFill/>
          </a:ln>
        </p:spPr>
        <p:txBody>
          <a:bodyPr spcFirstLastPara="1" wrap="square" lIns="91425" tIns="45700" rIns="91425" bIns="45700" anchor="t" anchorCtr="0">
            <a:noAutofit/>
          </a:bodyPr>
          <a:lstStyle/>
          <a:p>
            <a:pPr marL="0" lvl="0" indent="0" algn="ctr" rtl="0">
              <a:lnSpc>
                <a:spcPct val="200000"/>
              </a:lnSpc>
              <a:spcBef>
                <a:spcPts val="0"/>
              </a:spcBef>
              <a:spcAft>
                <a:spcPts val="0"/>
              </a:spcAft>
              <a:buClr>
                <a:schemeClr val="dk1"/>
              </a:buClr>
              <a:buSzPts val="2400"/>
              <a:buNone/>
            </a:pPr>
            <a:r>
              <a:rPr lang="en-GB" sz="2400"/>
              <a:t>Distributed</a:t>
            </a:r>
            <a:endParaRPr/>
          </a:p>
          <a:p>
            <a:pPr marL="0" lvl="0" indent="0" algn="ctr" rtl="0">
              <a:lnSpc>
                <a:spcPct val="200000"/>
              </a:lnSpc>
              <a:spcBef>
                <a:spcPts val="1000"/>
              </a:spcBef>
              <a:spcAft>
                <a:spcPts val="0"/>
              </a:spcAft>
              <a:buClr>
                <a:schemeClr val="dk1"/>
              </a:buClr>
              <a:buSzPts val="2400"/>
              <a:buNone/>
            </a:pPr>
            <a:r>
              <a:rPr lang="en-GB" sz="2400"/>
              <a:t>Multi-tasking</a:t>
            </a:r>
            <a:endParaRPr/>
          </a:p>
          <a:p>
            <a:pPr marL="0" lvl="0" indent="0" algn="ctr" rtl="0">
              <a:lnSpc>
                <a:spcPct val="200000"/>
              </a:lnSpc>
              <a:spcBef>
                <a:spcPts val="1000"/>
              </a:spcBef>
              <a:spcAft>
                <a:spcPts val="0"/>
              </a:spcAft>
              <a:buClr>
                <a:schemeClr val="dk1"/>
              </a:buClr>
              <a:buSzPts val="2400"/>
              <a:buNone/>
            </a:pPr>
            <a:r>
              <a:rPr lang="en-GB" sz="2400"/>
              <a:t>Multi-user</a:t>
            </a:r>
            <a:endParaRPr/>
          </a:p>
          <a:p>
            <a:pPr marL="0" lvl="0" indent="0" algn="ctr" rtl="0">
              <a:lnSpc>
                <a:spcPct val="200000"/>
              </a:lnSpc>
              <a:spcBef>
                <a:spcPts val="1000"/>
              </a:spcBef>
              <a:spcAft>
                <a:spcPts val="0"/>
              </a:spcAft>
              <a:buClr>
                <a:schemeClr val="dk1"/>
              </a:buClr>
              <a:buSzPts val="2400"/>
              <a:buNone/>
            </a:pPr>
            <a:r>
              <a:rPr lang="en-GB" sz="2400"/>
              <a:t>Multi-user, multi-tasking</a:t>
            </a:r>
            <a:endParaRPr/>
          </a:p>
          <a:p>
            <a:pPr marL="0" lvl="0" indent="0" algn="ctr" rtl="0">
              <a:lnSpc>
                <a:spcPct val="200000"/>
              </a:lnSpc>
              <a:spcBef>
                <a:spcPts val="1000"/>
              </a:spcBef>
              <a:spcAft>
                <a:spcPts val="0"/>
              </a:spcAft>
              <a:buClr>
                <a:schemeClr val="dk1"/>
              </a:buClr>
              <a:buSzPts val="2400"/>
              <a:buNone/>
            </a:pPr>
            <a:r>
              <a:rPr lang="en-GB" sz="2400"/>
              <a:t>Embedded</a:t>
            </a:r>
            <a:endParaRPr/>
          </a:p>
          <a:p>
            <a:pPr marL="0" lvl="0" indent="0" algn="ctr" rtl="0">
              <a:lnSpc>
                <a:spcPct val="200000"/>
              </a:lnSpc>
              <a:spcBef>
                <a:spcPts val="1000"/>
              </a:spcBef>
              <a:spcAft>
                <a:spcPts val="0"/>
              </a:spcAft>
              <a:buClr>
                <a:schemeClr val="dk1"/>
              </a:buClr>
              <a:buSzPts val="2400"/>
              <a:buNone/>
            </a:pPr>
            <a:r>
              <a:rPr lang="en-GB" sz="2400"/>
              <a:t>Real time</a:t>
            </a:r>
            <a:endParaRPr/>
          </a:p>
        </p:txBody>
      </p:sp>
      <p:sp>
        <p:nvSpPr>
          <p:cNvPr id="296" name="Google Shape;296;p14"/>
          <p:cNvSpPr txBox="1">
            <a:spLocks noGrp="1"/>
          </p:cNvSpPr>
          <p:nvPr>
            <p:ph type="body" idx="2"/>
          </p:nvPr>
        </p:nvSpPr>
        <p:spPr>
          <a:xfrm>
            <a:off x="6365289" y="1361643"/>
            <a:ext cx="5572957" cy="5496357"/>
          </a:xfrm>
          <a:prstGeom prst="rect">
            <a:avLst/>
          </a:prstGeom>
          <a:noFill/>
          <a:ln>
            <a:noFill/>
          </a:ln>
        </p:spPr>
        <p:txBody>
          <a:bodyPr spcFirstLastPara="1" wrap="square" lIns="91425" tIns="45700" rIns="91425" bIns="45700" anchor="t" anchorCtr="0">
            <a:normAutofit fontScale="40000" lnSpcReduction="20000"/>
          </a:bodyPr>
          <a:lstStyle/>
          <a:p>
            <a:pPr marL="0" lvl="0" indent="0" algn="l" rtl="0">
              <a:lnSpc>
                <a:spcPct val="120000"/>
              </a:lnSpc>
              <a:spcBef>
                <a:spcPts val="0"/>
              </a:spcBef>
              <a:spcAft>
                <a:spcPts val="0"/>
              </a:spcAft>
              <a:buClr>
                <a:schemeClr val="dk1"/>
              </a:buClr>
              <a:buSzPct val="100000"/>
              <a:buNone/>
            </a:pPr>
            <a:r>
              <a:rPr lang="en-GB" sz="3400"/>
              <a:t>Allows multiple users to read and write data on the computer system</a:t>
            </a:r>
            <a:endParaRPr/>
          </a:p>
          <a:p>
            <a:pPr marL="0" lvl="0" indent="0" algn="l" rtl="0">
              <a:lnSpc>
                <a:spcPct val="120000"/>
              </a:lnSpc>
              <a:spcBef>
                <a:spcPts val="1000"/>
              </a:spcBef>
              <a:spcAft>
                <a:spcPts val="0"/>
              </a:spcAft>
              <a:buClr>
                <a:schemeClr val="dk1"/>
              </a:buClr>
              <a:buSzPct val="100000"/>
              <a:buNone/>
            </a:pPr>
            <a:endParaRPr sz="3400"/>
          </a:p>
          <a:p>
            <a:pPr marL="0" lvl="0" indent="0" algn="l" rtl="0">
              <a:lnSpc>
                <a:spcPct val="120000"/>
              </a:lnSpc>
              <a:spcBef>
                <a:spcPts val="1000"/>
              </a:spcBef>
              <a:spcAft>
                <a:spcPts val="0"/>
              </a:spcAft>
              <a:buClr>
                <a:schemeClr val="dk1"/>
              </a:buClr>
              <a:buSzPct val="100000"/>
              <a:buNone/>
            </a:pPr>
            <a:r>
              <a:rPr lang="en-GB" sz="3400"/>
              <a:t>A specialised OS made to run a limited range of specific tasks, made to fit a certain piece of hardware or large system</a:t>
            </a:r>
            <a:endParaRPr/>
          </a:p>
          <a:p>
            <a:pPr marL="0" lvl="0" indent="0" algn="l" rtl="0">
              <a:lnSpc>
                <a:spcPct val="120000"/>
              </a:lnSpc>
              <a:spcBef>
                <a:spcPts val="1000"/>
              </a:spcBef>
              <a:spcAft>
                <a:spcPts val="0"/>
              </a:spcAft>
              <a:buClr>
                <a:schemeClr val="dk1"/>
              </a:buClr>
              <a:buSzPct val="100000"/>
              <a:buNone/>
            </a:pPr>
            <a:endParaRPr sz="3400"/>
          </a:p>
          <a:p>
            <a:pPr marL="0" lvl="0" indent="0" algn="l" rtl="0">
              <a:lnSpc>
                <a:spcPct val="120000"/>
              </a:lnSpc>
              <a:spcBef>
                <a:spcPts val="1000"/>
              </a:spcBef>
              <a:spcAft>
                <a:spcPts val="0"/>
              </a:spcAft>
              <a:buClr>
                <a:schemeClr val="dk1"/>
              </a:buClr>
              <a:buSzPct val="100000"/>
              <a:buNone/>
            </a:pPr>
            <a:r>
              <a:rPr lang="en-GB" sz="3400"/>
              <a:t>Processes data as it arrives, responds quickly to inputs and has failsafe mechanisms to guarantee capability</a:t>
            </a:r>
            <a:endParaRPr/>
          </a:p>
          <a:p>
            <a:pPr marL="0" lvl="0" indent="0" algn="l" rtl="0">
              <a:lnSpc>
                <a:spcPct val="120000"/>
              </a:lnSpc>
              <a:spcBef>
                <a:spcPts val="1000"/>
              </a:spcBef>
              <a:spcAft>
                <a:spcPts val="0"/>
              </a:spcAft>
              <a:buClr>
                <a:schemeClr val="dk1"/>
              </a:buClr>
              <a:buSzPct val="100000"/>
              <a:buNone/>
            </a:pPr>
            <a:endParaRPr sz="3400"/>
          </a:p>
          <a:p>
            <a:pPr marL="0" lvl="0" indent="0" algn="l" rtl="0">
              <a:lnSpc>
                <a:spcPct val="120000"/>
              </a:lnSpc>
              <a:spcBef>
                <a:spcPts val="1000"/>
              </a:spcBef>
              <a:spcAft>
                <a:spcPts val="0"/>
              </a:spcAft>
              <a:buClr>
                <a:schemeClr val="dk1"/>
              </a:buClr>
              <a:buSzPct val="100000"/>
              <a:buNone/>
            </a:pPr>
            <a:r>
              <a:rPr lang="en-GB" sz="3400"/>
              <a:t>A type of parallel processing, spreads the load over several servers for high performance</a:t>
            </a:r>
            <a:endParaRPr/>
          </a:p>
          <a:p>
            <a:pPr marL="0" lvl="0" indent="0" algn="l" rtl="0">
              <a:lnSpc>
                <a:spcPct val="120000"/>
              </a:lnSpc>
              <a:spcBef>
                <a:spcPts val="1000"/>
              </a:spcBef>
              <a:spcAft>
                <a:spcPts val="0"/>
              </a:spcAft>
              <a:buClr>
                <a:schemeClr val="dk1"/>
              </a:buClr>
              <a:buSzPct val="100000"/>
              <a:buNone/>
            </a:pPr>
            <a:endParaRPr sz="3400"/>
          </a:p>
          <a:p>
            <a:pPr marL="0" lvl="0" indent="0" algn="l" rtl="0">
              <a:lnSpc>
                <a:spcPct val="120000"/>
              </a:lnSpc>
              <a:spcBef>
                <a:spcPts val="1000"/>
              </a:spcBef>
              <a:spcAft>
                <a:spcPts val="0"/>
              </a:spcAft>
              <a:buClr>
                <a:schemeClr val="dk1"/>
              </a:buClr>
              <a:buSzPct val="100000"/>
              <a:buNone/>
            </a:pPr>
            <a:r>
              <a:rPr lang="en-GB" sz="3400"/>
              <a:t>Timesharing, with each user connected to a single powerful mainframe with a small amount of processor time each</a:t>
            </a:r>
            <a:endParaRPr/>
          </a:p>
          <a:p>
            <a:pPr marL="0" lvl="0" indent="0" algn="l" rtl="0">
              <a:lnSpc>
                <a:spcPct val="120000"/>
              </a:lnSpc>
              <a:spcBef>
                <a:spcPts val="1000"/>
              </a:spcBef>
              <a:spcAft>
                <a:spcPts val="0"/>
              </a:spcAft>
              <a:buClr>
                <a:schemeClr val="dk1"/>
              </a:buClr>
              <a:buSzPct val="100000"/>
              <a:buNone/>
            </a:pPr>
            <a:endParaRPr sz="3400"/>
          </a:p>
          <a:p>
            <a:pPr marL="0" lvl="0" indent="0" algn="l" rtl="0">
              <a:lnSpc>
                <a:spcPct val="120000"/>
              </a:lnSpc>
              <a:spcBef>
                <a:spcPts val="1000"/>
              </a:spcBef>
              <a:spcAft>
                <a:spcPts val="0"/>
              </a:spcAft>
              <a:buClr>
                <a:schemeClr val="dk1"/>
              </a:buClr>
              <a:buSzPct val="100000"/>
              <a:buNone/>
            </a:pPr>
            <a:r>
              <a:rPr lang="en-GB" sz="3400"/>
              <a:t>Can run many jobs simultaneously by quickly swapping between tasks</a:t>
            </a:r>
            <a:endParaRPr/>
          </a:p>
          <a:p>
            <a:pPr marL="0" lvl="0" indent="0" algn="l" rtl="0">
              <a:lnSpc>
                <a:spcPct val="90000"/>
              </a:lnSpc>
              <a:spcBef>
                <a:spcPts val="1000"/>
              </a:spcBef>
              <a:spcAft>
                <a:spcPts val="0"/>
              </a:spcAft>
              <a:buClr>
                <a:schemeClr val="dk1"/>
              </a:buClr>
              <a:buSzPct val="100000"/>
              <a:buNone/>
            </a:pPr>
            <a:endParaRPr/>
          </a:p>
        </p:txBody>
      </p:sp>
      <p:sp>
        <p:nvSpPr>
          <p:cNvPr id="297" name="Google Shape;29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a:p>
            <a:pPr marL="0" lvl="0" indent="0" algn="ctr" rtl="0">
              <a:spcBef>
                <a:spcPts val="0"/>
              </a:spcBef>
              <a:spcAft>
                <a:spcPts val="0"/>
              </a:spcAft>
              <a:buNone/>
            </a:pPr>
            <a:endParaRPr/>
          </a:p>
        </p:txBody>
      </p:sp>
      <p:sp>
        <p:nvSpPr>
          <p:cNvPr id="298" name="Google Shape;29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14</a:t>
            </a:fld>
            <a:endParaRPr/>
          </a:p>
        </p:txBody>
      </p:sp>
      <p:cxnSp>
        <p:nvCxnSpPr>
          <p:cNvPr id="299" name="Google Shape;299;p14"/>
          <p:cNvCxnSpPr/>
          <p:nvPr/>
        </p:nvCxnSpPr>
        <p:spPr>
          <a:xfrm>
            <a:off x="3009531" y="2121763"/>
            <a:ext cx="3417902" cy="2183907"/>
          </a:xfrm>
          <a:prstGeom prst="straightConnector1">
            <a:avLst/>
          </a:prstGeom>
          <a:noFill/>
          <a:ln w="57150" cap="flat" cmpd="sng">
            <a:solidFill>
              <a:schemeClr val="accent1"/>
            </a:solidFill>
            <a:prstDash val="solid"/>
            <a:miter lim="800000"/>
            <a:headEnd type="none" w="sm" len="sm"/>
            <a:tailEnd type="none" w="sm" len="sm"/>
          </a:ln>
        </p:spPr>
      </p:cxnSp>
      <p:cxnSp>
        <p:nvCxnSpPr>
          <p:cNvPr id="300" name="Google Shape;300;p14"/>
          <p:cNvCxnSpPr/>
          <p:nvPr/>
        </p:nvCxnSpPr>
        <p:spPr>
          <a:xfrm>
            <a:off x="3524066" y="2956264"/>
            <a:ext cx="2903367" cy="3169328"/>
          </a:xfrm>
          <a:prstGeom prst="straightConnector1">
            <a:avLst/>
          </a:prstGeom>
          <a:noFill/>
          <a:ln w="57150" cap="flat" cmpd="sng">
            <a:solidFill>
              <a:schemeClr val="accent2"/>
            </a:solidFill>
            <a:prstDash val="solid"/>
            <a:miter lim="800000"/>
            <a:headEnd type="none" w="sm" len="sm"/>
            <a:tailEnd type="none" w="sm" len="sm"/>
          </a:ln>
        </p:spPr>
      </p:cxnSp>
      <p:cxnSp>
        <p:nvCxnSpPr>
          <p:cNvPr id="301" name="Google Shape;301;p14"/>
          <p:cNvCxnSpPr/>
          <p:nvPr/>
        </p:nvCxnSpPr>
        <p:spPr>
          <a:xfrm rot="10800000" flipH="1">
            <a:off x="3524066" y="1708982"/>
            <a:ext cx="2837666" cy="1957496"/>
          </a:xfrm>
          <a:prstGeom prst="straightConnector1">
            <a:avLst/>
          </a:prstGeom>
          <a:noFill/>
          <a:ln w="57150" cap="flat" cmpd="sng">
            <a:solidFill>
              <a:schemeClr val="accent3"/>
            </a:solidFill>
            <a:prstDash val="solid"/>
            <a:miter lim="800000"/>
            <a:headEnd type="none" w="sm" len="sm"/>
            <a:tailEnd type="none" w="sm" len="sm"/>
          </a:ln>
        </p:spPr>
      </p:cxnSp>
      <p:cxnSp>
        <p:nvCxnSpPr>
          <p:cNvPr id="302" name="Google Shape;302;p14"/>
          <p:cNvCxnSpPr/>
          <p:nvPr/>
        </p:nvCxnSpPr>
        <p:spPr>
          <a:xfrm>
            <a:off x="4281996" y="4678472"/>
            <a:ext cx="2145437" cy="466677"/>
          </a:xfrm>
          <a:prstGeom prst="straightConnector1">
            <a:avLst/>
          </a:prstGeom>
          <a:noFill/>
          <a:ln w="57150" cap="flat" cmpd="sng">
            <a:solidFill>
              <a:schemeClr val="accent4"/>
            </a:solidFill>
            <a:prstDash val="solid"/>
            <a:miter lim="800000"/>
            <a:headEnd type="none" w="sm" len="sm"/>
            <a:tailEnd type="none" w="sm" len="sm"/>
          </a:ln>
        </p:spPr>
      </p:cxnSp>
      <p:cxnSp>
        <p:nvCxnSpPr>
          <p:cNvPr id="303" name="Google Shape;303;p14"/>
          <p:cNvCxnSpPr/>
          <p:nvPr/>
        </p:nvCxnSpPr>
        <p:spPr>
          <a:xfrm rot="10800000" flipH="1">
            <a:off x="3330977" y="2525189"/>
            <a:ext cx="3030755" cy="2934548"/>
          </a:xfrm>
          <a:prstGeom prst="straightConnector1">
            <a:avLst/>
          </a:prstGeom>
          <a:noFill/>
          <a:ln w="57150" cap="flat" cmpd="sng">
            <a:solidFill>
              <a:schemeClr val="accent5"/>
            </a:solidFill>
            <a:prstDash val="solid"/>
            <a:miter lim="800000"/>
            <a:headEnd type="none" w="sm" len="sm"/>
            <a:tailEnd type="none" w="sm" len="sm"/>
          </a:ln>
        </p:spPr>
      </p:cxnSp>
      <p:cxnSp>
        <p:nvCxnSpPr>
          <p:cNvPr id="304" name="Google Shape;304;p14"/>
          <p:cNvCxnSpPr/>
          <p:nvPr/>
        </p:nvCxnSpPr>
        <p:spPr>
          <a:xfrm rot="10800000" flipH="1">
            <a:off x="3314674" y="3440096"/>
            <a:ext cx="3030755" cy="2934548"/>
          </a:xfrm>
          <a:prstGeom prst="straightConnector1">
            <a:avLst/>
          </a:prstGeom>
          <a:noFill/>
          <a:ln w="57150" cap="flat" cmpd="sng">
            <a:solidFill>
              <a:schemeClr val="accent6"/>
            </a:solidFill>
            <a:prstDash val="solid"/>
            <a:miter lim="800000"/>
            <a:headEnd type="none" w="sm" len="sm"/>
            <a:tailEnd type="none" w="sm" len="sm"/>
          </a:ln>
        </p:spPr>
      </p:cxnSp>
      <p:pic>
        <p:nvPicPr>
          <p:cNvPr id="305" name="Google Shape;305;p14"/>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0B65F91E-2E1C-92B8-5097-4001008CD426}"/>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9"/>
                                        </p:tgtEl>
                                        <p:attrNameLst>
                                          <p:attrName>style.visibility</p:attrName>
                                        </p:attrNameLst>
                                      </p:cBhvr>
                                      <p:to>
                                        <p:strVal val="visible"/>
                                      </p:to>
                                    </p:set>
                                    <p:animEffect transition="in" filter="fade">
                                      <p:cBhvr>
                                        <p:cTn id="7" dur="500"/>
                                        <p:tgtEl>
                                          <p:spTgt spid="29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0"/>
                                        </p:tgtEl>
                                        <p:attrNameLst>
                                          <p:attrName>style.visibility</p:attrName>
                                        </p:attrNameLst>
                                      </p:cBhvr>
                                      <p:to>
                                        <p:strVal val="visible"/>
                                      </p:to>
                                    </p:set>
                                    <p:animEffect transition="in" filter="fade">
                                      <p:cBhvr>
                                        <p:cTn id="12" dur="500"/>
                                        <p:tgtEl>
                                          <p:spTgt spid="30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1"/>
                                        </p:tgtEl>
                                        <p:attrNameLst>
                                          <p:attrName>style.visibility</p:attrName>
                                        </p:attrNameLst>
                                      </p:cBhvr>
                                      <p:to>
                                        <p:strVal val="visible"/>
                                      </p:to>
                                    </p:set>
                                    <p:animEffect transition="in" filter="fade">
                                      <p:cBhvr>
                                        <p:cTn id="17" dur="500"/>
                                        <p:tgtEl>
                                          <p:spTgt spid="30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2"/>
                                        </p:tgtEl>
                                        <p:attrNameLst>
                                          <p:attrName>style.visibility</p:attrName>
                                        </p:attrNameLst>
                                      </p:cBhvr>
                                      <p:to>
                                        <p:strVal val="visible"/>
                                      </p:to>
                                    </p:set>
                                    <p:animEffect transition="in" filter="fade">
                                      <p:cBhvr>
                                        <p:cTn id="22" dur="500"/>
                                        <p:tgtEl>
                                          <p:spTgt spid="30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3"/>
                                        </p:tgtEl>
                                        <p:attrNameLst>
                                          <p:attrName>style.visibility</p:attrName>
                                        </p:attrNameLst>
                                      </p:cBhvr>
                                      <p:to>
                                        <p:strVal val="visible"/>
                                      </p:to>
                                    </p:set>
                                    <p:animEffect transition="in" filter="fade">
                                      <p:cBhvr>
                                        <p:cTn id="27" dur="500"/>
                                        <p:tgtEl>
                                          <p:spTgt spid="30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04"/>
                                        </p:tgtEl>
                                        <p:attrNameLst>
                                          <p:attrName>style.visibility</p:attrName>
                                        </p:attrNameLst>
                                      </p:cBhvr>
                                      <p:to>
                                        <p:strVal val="visible"/>
                                      </p:to>
                                    </p:set>
                                    <p:animEffect transition="in" filter="fade">
                                      <p:cBhvr>
                                        <p:cTn id="32" dur="500"/>
                                        <p:tgtEl>
                                          <p:spTgt spid="3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0" name="Google Shape;31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Types of Translators</a:t>
            </a:r>
            <a:endParaRPr/>
          </a:p>
        </p:txBody>
      </p:sp>
      <p:sp>
        <p:nvSpPr>
          <p:cNvPr id="311" name="Google Shape;311;p15"/>
          <p:cNvSpPr txBox="1">
            <a:spLocks noGrp="1"/>
          </p:cNvSpPr>
          <p:nvPr>
            <p:ph type="body" idx="1"/>
          </p:nvPr>
        </p:nvSpPr>
        <p:spPr>
          <a:xfrm>
            <a:off x="965077" y="1293921"/>
            <a:ext cx="10515600" cy="470516"/>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Clr>
                <a:schemeClr val="dk1"/>
              </a:buClr>
              <a:buSzPts val="2800"/>
              <a:buNone/>
            </a:pPr>
            <a:r>
              <a:rPr lang="en-GB"/>
              <a:t>Label the types of translators.</a:t>
            </a:r>
            <a:endParaRPr/>
          </a:p>
        </p:txBody>
      </p:sp>
      <p:sp>
        <p:nvSpPr>
          <p:cNvPr id="312" name="Google Shape;312;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p:txBody>
      </p:sp>
      <p:sp>
        <p:nvSpPr>
          <p:cNvPr id="313" name="Google Shape;313;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15</a:t>
            </a:fld>
            <a:endParaRPr/>
          </a:p>
        </p:txBody>
      </p:sp>
      <p:sp>
        <p:nvSpPr>
          <p:cNvPr id="314" name="Google Shape;314;p15"/>
          <p:cNvSpPr txBox="1"/>
          <p:nvPr/>
        </p:nvSpPr>
        <p:spPr>
          <a:xfrm>
            <a:off x="2255482" y="1986378"/>
            <a:ext cx="8291004" cy="914399"/>
          </a:xfrm>
          <a:prstGeom prst="rect">
            <a:avLst/>
          </a:prstGeom>
          <a:noFill/>
          <a:ln>
            <a:noFill/>
          </a:ln>
        </p:spPr>
        <p:txBody>
          <a:bodyPr spcFirstLastPara="1" wrap="square" lIns="91425" tIns="45700" rIns="91425" bIns="45700" anchor="t" anchorCtr="0">
            <a:normAutofit fontScale="85000" lnSpcReduction="20000"/>
          </a:bodyPr>
          <a:lstStyle/>
          <a:p>
            <a:pPr marL="0" marR="0" lvl="0" indent="0" algn="l" rtl="0">
              <a:lnSpc>
                <a:spcPct val="90000"/>
              </a:lnSpc>
              <a:spcBef>
                <a:spcPts val="0"/>
              </a:spcBef>
              <a:spcAft>
                <a:spcPts val="0"/>
              </a:spcAft>
              <a:buClr>
                <a:schemeClr val="dk1"/>
              </a:buClr>
              <a:buSzPct val="100000"/>
              <a:buFont typeface="Arial"/>
              <a:buNone/>
            </a:pPr>
            <a:r>
              <a:rPr lang="en-GB" sz="2800" b="0" i="0" u="none" strike="noStrike" cap="none">
                <a:solidFill>
                  <a:schemeClr val="dk1"/>
                </a:solidFill>
                <a:latin typeface="Arial"/>
                <a:ea typeface="Arial"/>
                <a:cs typeface="Arial"/>
                <a:sym typeface="Arial"/>
              </a:rPr>
              <a:t>Reads through and runs a program line by line, scanning for errors as it goes, until it reaches a syntax error or the end of the program. It is compatible across different platforms.</a:t>
            </a:r>
            <a:endParaRPr/>
          </a:p>
        </p:txBody>
      </p:sp>
      <p:pic>
        <p:nvPicPr>
          <p:cNvPr id="315" name="Google Shape;315;p15" descr="Web design"/>
          <p:cNvPicPr preferRelativeResize="0"/>
          <p:nvPr/>
        </p:nvPicPr>
        <p:blipFill rotWithShape="1">
          <a:blip r:embed="rId4">
            <a:alphaModFix/>
          </a:blip>
          <a:srcRect/>
          <a:stretch/>
        </p:blipFill>
        <p:spPr>
          <a:xfrm>
            <a:off x="924757" y="1764437"/>
            <a:ext cx="914400" cy="914400"/>
          </a:xfrm>
          <a:prstGeom prst="rect">
            <a:avLst/>
          </a:prstGeom>
          <a:noFill/>
          <a:ln>
            <a:noFill/>
          </a:ln>
        </p:spPr>
      </p:pic>
      <p:pic>
        <p:nvPicPr>
          <p:cNvPr id="316" name="Google Shape;316;p15" descr="Web design"/>
          <p:cNvPicPr preferRelativeResize="0"/>
          <p:nvPr/>
        </p:nvPicPr>
        <p:blipFill rotWithShape="1">
          <a:blip r:embed="rId5">
            <a:alphaModFix/>
          </a:blip>
          <a:srcRect/>
          <a:stretch/>
        </p:blipFill>
        <p:spPr>
          <a:xfrm>
            <a:off x="924757" y="3264764"/>
            <a:ext cx="914400" cy="914400"/>
          </a:xfrm>
          <a:prstGeom prst="rect">
            <a:avLst/>
          </a:prstGeom>
          <a:noFill/>
          <a:ln>
            <a:noFill/>
          </a:ln>
        </p:spPr>
      </p:pic>
      <p:sp>
        <p:nvSpPr>
          <p:cNvPr id="317" name="Google Shape;317;p15"/>
          <p:cNvSpPr txBox="1"/>
          <p:nvPr/>
        </p:nvSpPr>
        <p:spPr>
          <a:xfrm>
            <a:off x="2255482" y="3288761"/>
            <a:ext cx="8291004" cy="914399"/>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dk1"/>
              </a:buClr>
              <a:buSzPts val="2800"/>
              <a:buFont typeface="Arial"/>
              <a:buNone/>
            </a:pPr>
            <a:r>
              <a:rPr lang="en-GB" sz="2800" b="0" i="0" u="none" strike="noStrike" cap="none">
                <a:solidFill>
                  <a:schemeClr val="dk1"/>
                </a:solidFill>
                <a:latin typeface="Arial"/>
                <a:ea typeface="Arial"/>
                <a:cs typeface="Arial"/>
                <a:sym typeface="Arial"/>
              </a:rPr>
              <a:t>Converts assembly code to the equivalent machine code in binary. It is hardware-specific.</a:t>
            </a:r>
            <a:endParaRPr/>
          </a:p>
        </p:txBody>
      </p:sp>
      <p:sp>
        <p:nvSpPr>
          <p:cNvPr id="318" name="Google Shape;318;p15"/>
          <p:cNvSpPr txBox="1"/>
          <p:nvPr/>
        </p:nvSpPr>
        <p:spPr>
          <a:xfrm>
            <a:off x="2255482" y="4689061"/>
            <a:ext cx="8291004" cy="914399"/>
          </a:xfrm>
          <a:prstGeom prst="rect">
            <a:avLst/>
          </a:prstGeom>
          <a:noFill/>
          <a:ln>
            <a:noFill/>
          </a:ln>
        </p:spPr>
        <p:txBody>
          <a:bodyPr spcFirstLastPara="1" wrap="square" lIns="91425" tIns="45700" rIns="91425" bIns="45700" anchor="t" anchorCtr="0">
            <a:normAutofit fontScale="85000" lnSpcReduction="20000"/>
          </a:bodyPr>
          <a:lstStyle/>
          <a:p>
            <a:pPr marL="0" marR="0" lvl="0" indent="0" algn="l" rtl="0">
              <a:lnSpc>
                <a:spcPct val="90000"/>
              </a:lnSpc>
              <a:spcBef>
                <a:spcPts val="0"/>
              </a:spcBef>
              <a:spcAft>
                <a:spcPts val="0"/>
              </a:spcAft>
              <a:buClr>
                <a:schemeClr val="dk1"/>
              </a:buClr>
              <a:buSzPct val="100000"/>
              <a:buFont typeface="Arial"/>
              <a:buNone/>
            </a:pPr>
            <a:r>
              <a:rPr lang="en-GB" sz="2800" b="0" i="0" u="none" strike="noStrike" cap="none">
                <a:solidFill>
                  <a:schemeClr val="dk1"/>
                </a:solidFill>
                <a:latin typeface="Arial"/>
                <a:ea typeface="Arial"/>
                <a:cs typeface="Arial"/>
                <a:sym typeface="Arial"/>
              </a:rPr>
              <a:t>Converts a high-level language into machine code. The code is checked for errors first and then run. It is hardware specific.</a:t>
            </a:r>
            <a:endParaRPr/>
          </a:p>
        </p:txBody>
      </p:sp>
      <p:pic>
        <p:nvPicPr>
          <p:cNvPr id="319" name="Google Shape;319;p15" descr="Web design"/>
          <p:cNvPicPr preferRelativeResize="0"/>
          <p:nvPr/>
        </p:nvPicPr>
        <p:blipFill rotWithShape="1">
          <a:blip r:embed="rId6">
            <a:alphaModFix/>
          </a:blip>
          <a:srcRect/>
          <a:stretch/>
        </p:blipFill>
        <p:spPr>
          <a:xfrm>
            <a:off x="924757" y="4680853"/>
            <a:ext cx="914400" cy="914400"/>
          </a:xfrm>
          <a:prstGeom prst="rect">
            <a:avLst/>
          </a:prstGeom>
          <a:noFill/>
          <a:ln>
            <a:noFill/>
          </a:ln>
        </p:spPr>
      </p:pic>
      <p:sp>
        <p:nvSpPr>
          <p:cNvPr id="320" name="Google Shape;320;p15"/>
          <p:cNvSpPr txBox="1"/>
          <p:nvPr/>
        </p:nvSpPr>
        <p:spPr>
          <a:xfrm>
            <a:off x="546901" y="2581735"/>
            <a:ext cx="1708581" cy="444287"/>
          </a:xfrm>
          <a:prstGeom prst="rect">
            <a:avLst/>
          </a:prstGeom>
          <a:noFill/>
          <a:ln>
            <a:noFill/>
          </a:ln>
        </p:spPr>
        <p:txBody>
          <a:bodyPr spcFirstLastPara="1" wrap="square" lIns="91425" tIns="45700" rIns="91425" bIns="45700" anchor="t" anchorCtr="0">
            <a:normAutofit fontScale="92500" lnSpcReduction="10000"/>
          </a:bodyPr>
          <a:lstStyle/>
          <a:p>
            <a:pPr marL="0" marR="0" lvl="0" indent="0" algn="l" rtl="0">
              <a:lnSpc>
                <a:spcPct val="90000"/>
              </a:lnSpc>
              <a:spcBef>
                <a:spcPts val="0"/>
              </a:spcBef>
              <a:spcAft>
                <a:spcPts val="0"/>
              </a:spcAft>
              <a:buClr>
                <a:schemeClr val="accent1"/>
              </a:buClr>
              <a:buSzPct val="100000"/>
              <a:buFont typeface="Arial"/>
              <a:buNone/>
            </a:pPr>
            <a:r>
              <a:rPr lang="en-GB" sz="2800" b="0" i="0" u="none" strike="noStrike" cap="none">
                <a:solidFill>
                  <a:schemeClr val="accent1"/>
                </a:solidFill>
                <a:latin typeface="Arial"/>
                <a:ea typeface="Arial"/>
                <a:cs typeface="Arial"/>
                <a:sym typeface="Arial"/>
              </a:rPr>
              <a:t>Interpreter</a:t>
            </a:r>
            <a:endParaRPr/>
          </a:p>
        </p:txBody>
      </p:sp>
      <p:sp>
        <p:nvSpPr>
          <p:cNvPr id="321" name="Google Shape;321;p15"/>
          <p:cNvSpPr txBox="1"/>
          <p:nvPr/>
        </p:nvSpPr>
        <p:spPr>
          <a:xfrm>
            <a:off x="546901" y="4111321"/>
            <a:ext cx="1708581" cy="444287"/>
          </a:xfrm>
          <a:prstGeom prst="rect">
            <a:avLst/>
          </a:prstGeom>
          <a:noFill/>
          <a:ln>
            <a:noFill/>
          </a:ln>
        </p:spPr>
        <p:txBody>
          <a:bodyPr spcFirstLastPara="1" wrap="square" lIns="91425" tIns="45700" rIns="91425" bIns="45700" anchor="t" anchorCtr="0">
            <a:normAutofit fontScale="85000" lnSpcReduction="10000"/>
          </a:bodyPr>
          <a:lstStyle/>
          <a:p>
            <a:pPr marL="0" marR="0" lvl="0" indent="0" algn="l" rtl="0">
              <a:lnSpc>
                <a:spcPct val="90000"/>
              </a:lnSpc>
              <a:spcBef>
                <a:spcPts val="0"/>
              </a:spcBef>
              <a:spcAft>
                <a:spcPts val="0"/>
              </a:spcAft>
              <a:buClr>
                <a:schemeClr val="accent2"/>
              </a:buClr>
              <a:buSzPct val="100000"/>
              <a:buFont typeface="Arial"/>
              <a:buNone/>
            </a:pPr>
            <a:r>
              <a:rPr lang="en-GB" sz="2800" b="0" i="0" u="none" strike="noStrike" cap="none">
                <a:solidFill>
                  <a:schemeClr val="accent2"/>
                </a:solidFill>
                <a:latin typeface="Arial"/>
                <a:ea typeface="Arial"/>
                <a:cs typeface="Arial"/>
                <a:sym typeface="Arial"/>
              </a:rPr>
              <a:t>Assembler</a:t>
            </a:r>
            <a:endParaRPr/>
          </a:p>
        </p:txBody>
      </p:sp>
      <p:sp>
        <p:nvSpPr>
          <p:cNvPr id="322" name="Google Shape;322;p15"/>
          <p:cNvSpPr txBox="1"/>
          <p:nvPr/>
        </p:nvSpPr>
        <p:spPr>
          <a:xfrm>
            <a:off x="546901" y="5527410"/>
            <a:ext cx="1708581" cy="444287"/>
          </a:xfrm>
          <a:prstGeom prst="rect">
            <a:avLst/>
          </a:prstGeom>
          <a:noFill/>
          <a:ln>
            <a:noFill/>
          </a:ln>
        </p:spPr>
        <p:txBody>
          <a:bodyPr spcFirstLastPara="1" wrap="square" lIns="91425" tIns="45700" rIns="91425" bIns="45700" anchor="t" anchorCtr="0">
            <a:normAutofit fontScale="92500" lnSpcReduction="10000"/>
          </a:bodyPr>
          <a:lstStyle/>
          <a:p>
            <a:pPr marL="0" marR="0" lvl="0" indent="0" algn="l" rtl="0">
              <a:lnSpc>
                <a:spcPct val="90000"/>
              </a:lnSpc>
              <a:spcBef>
                <a:spcPts val="0"/>
              </a:spcBef>
              <a:spcAft>
                <a:spcPts val="0"/>
              </a:spcAft>
              <a:buClr>
                <a:schemeClr val="accent5"/>
              </a:buClr>
              <a:buSzPct val="100000"/>
              <a:buFont typeface="Arial"/>
              <a:buNone/>
            </a:pPr>
            <a:r>
              <a:rPr lang="en-GB" sz="2800" b="0" i="0" u="none" strike="noStrike" cap="none">
                <a:solidFill>
                  <a:schemeClr val="accent5"/>
                </a:solidFill>
                <a:latin typeface="Arial"/>
                <a:ea typeface="Arial"/>
                <a:cs typeface="Arial"/>
                <a:sym typeface="Arial"/>
              </a:rPr>
              <a:t>Compiler</a:t>
            </a:r>
            <a:endParaRPr/>
          </a:p>
        </p:txBody>
      </p:sp>
      <p:pic>
        <p:nvPicPr>
          <p:cNvPr id="323" name="Google Shape;323;p15"/>
          <p:cNvPicPr preferRelativeResize="0"/>
          <p:nvPr/>
        </p:nvPicPr>
        <p:blipFill>
          <a:blip r:embed="rId7">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DB75B776-A3E6-3BCF-A745-D7AEA1AB8A8B}"/>
              </a:ext>
            </a:extLst>
          </p:cNvPr>
          <p:cNvSpPr/>
          <p:nvPr/>
        </p:nvSpPr>
        <p:spPr>
          <a:xfrm>
            <a:off x="4611278" y="2494020"/>
            <a:ext cx="3233394" cy="1869960"/>
          </a:xfrm>
          <a:prstGeom prst="rect">
            <a:avLst/>
          </a:prstGeom>
          <a:blipFill dpi="0" rotWithShape="1">
            <a:blip r:embed="rId8">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0"/>
                                        </p:tgtEl>
                                        <p:attrNameLst>
                                          <p:attrName>style.visibility</p:attrName>
                                        </p:attrNameLst>
                                      </p:cBhvr>
                                      <p:to>
                                        <p:strVal val="visible"/>
                                      </p:to>
                                    </p:set>
                                    <p:animEffect transition="in" filter="fade">
                                      <p:cBhvr>
                                        <p:cTn id="7" dur="500"/>
                                        <p:tgtEl>
                                          <p:spTgt spid="3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21"/>
                                        </p:tgtEl>
                                        <p:attrNameLst>
                                          <p:attrName>style.visibility</p:attrName>
                                        </p:attrNameLst>
                                      </p:cBhvr>
                                      <p:to>
                                        <p:strVal val="visible"/>
                                      </p:to>
                                    </p:set>
                                    <p:animEffect transition="in" filter="fade">
                                      <p:cBhvr>
                                        <p:cTn id="12" dur="500"/>
                                        <p:tgtEl>
                                          <p:spTgt spid="3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22"/>
                                        </p:tgtEl>
                                        <p:attrNameLst>
                                          <p:attrName>style.visibility</p:attrName>
                                        </p:attrNameLst>
                                      </p:cBhvr>
                                      <p:to>
                                        <p:strVal val="visible"/>
                                      </p:to>
                                    </p:set>
                                    <p:animEffect transition="in" filter="fade">
                                      <p:cBhvr>
                                        <p:cTn id="17" dur="500"/>
                                        <p:tgtEl>
                                          <p:spTgt spid="3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8" name="Google Shape;328;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Stages of compilation</a:t>
            </a:r>
            <a:endParaRPr/>
          </a:p>
        </p:txBody>
      </p:sp>
      <p:sp>
        <p:nvSpPr>
          <p:cNvPr id="329" name="Google Shape;329;p16"/>
          <p:cNvSpPr txBox="1">
            <a:spLocks noGrp="1"/>
          </p:cNvSpPr>
          <p:nvPr>
            <p:ph type="body" idx="1"/>
          </p:nvPr>
        </p:nvSpPr>
        <p:spPr>
          <a:xfrm>
            <a:off x="838200" y="1323246"/>
            <a:ext cx="5722398" cy="51808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GB"/>
              <a:t>Can you name the five stages?</a:t>
            </a:r>
            <a:endParaRPr/>
          </a:p>
        </p:txBody>
      </p:sp>
      <p:sp>
        <p:nvSpPr>
          <p:cNvPr id="330" name="Google Shape;330;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SzPts val="1100"/>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p:txBody>
      </p:sp>
      <p:sp>
        <p:nvSpPr>
          <p:cNvPr id="331" name="Google Shape;331;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16</a:t>
            </a:fld>
            <a:endParaRPr/>
          </a:p>
        </p:txBody>
      </p:sp>
      <p:sp>
        <p:nvSpPr>
          <p:cNvPr id="332" name="Google Shape;332;p16"/>
          <p:cNvSpPr txBox="1"/>
          <p:nvPr/>
        </p:nvSpPr>
        <p:spPr>
          <a:xfrm>
            <a:off x="877644" y="4556816"/>
            <a:ext cx="3578946" cy="864514"/>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accent5"/>
              </a:buClr>
              <a:buSzPts val="3600"/>
              <a:buFont typeface="Arial"/>
              <a:buNone/>
            </a:pPr>
            <a:r>
              <a:rPr lang="en-GB" sz="3600" b="0" i="0" u="none" strike="noStrike" cap="none">
                <a:solidFill>
                  <a:schemeClr val="accent5"/>
                </a:solidFill>
                <a:latin typeface="Arial"/>
                <a:ea typeface="Arial"/>
                <a:cs typeface="Arial"/>
                <a:sym typeface="Arial"/>
              </a:rPr>
              <a:t>Code generation</a:t>
            </a:r>
            <a:endParaRPr/>
          </a:p>
        </p:txBody>
      </p:sp>
      <p:sp>
        <p:nvSpPr>
          <p:cNvPr id="333" name="Google Shape;333;p16"/>
          <p:cNvSpPr txBox="1"/>
          <p:nvPr/>
        </p:nvSpPr>
        <p:spPr>
          <a:xfrm>
            <a:off x="877644" y="2696670"/>
            <a:ext cx="3097991" cy="596432"/>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accent2"/>
              </a:buClr>
              <a:buSzPts val="3200"/>
              <a:buFont typeface="Arial"/>
              <a:buNone/>
            </a:pPr>
            <a:r>
              <a:rPr lang="en-GB" sz="3200" b="0" i="0" u="none" strike="noStrike" cap="none">
                <a:solidFill>
                  <a:schemeClr val="accent2"/>
                </a:solidFill>
                <a:latin typeface="Arial"/>
                <a:ea typeface="Arial"/>
                <a:cs typeface="Arial"/>
                <a:sym typeface="Arial"/>
              </a:rPr>
              <a:t>Syntax analysis</a:t>
            </a:r>
            <a:endParaRPr/>
          </a:p>
        </p:txBody>
      </p:sp>
      <p:sp>
        <p:nvSpPr>
          <p:cNvPr id="334" name="Google Shape;334;p16"/>
          <p:cNvSpPr txBox="1"/>
          <p:nvPr/>
        </p:nvSpPr>
        <p:spPr>
          <a:xfrm>
            <a:off x="877644" y="3622954"/>
            <a:ext cx="1881750" cy="642671"/>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accent3"/>
              </a:buClr>
              <a:buSzPts val="3200"/>
              <a:buFont typeface="Arial"/>
              <a:buNone/>
            </a:pPr>
            <a:r>
              <a:rPr lang="en-GB" sz="3200" b="0" i="0" u="none" strike="noStrike" cap="none">
                <a:solidFill>
                  <a:schemeClr val="accent3"/>
                </a:solidFill>
                <a:latin typeface="Arial"/>
                <a:ea typeface="Arial"/>
                <a:cs typeface="Arial"/>
                <a:sym typeface="Arial"/>
              </a:rPr>
              <a:t>Parsing</a:t>
            </a:r>
            <a:endParaRPr sz="3600" b="0" i="0" u="none" strike="noStrike" cap="none">
              <a:solidFill>
                <a:schemeClr val="accent3"/>
              </a:solidFill>
              <a:latin typeface="Arial"/>
              <a:ea typeface="Arial"/>
              <a:cs typeface="Arial"/>
              <a:sym typeface="Arial"/>
            </a:endParaRPr>
          </a:p>
        </p:txBody>
      </p:sp>
      <p:sp>
        <p:nvSpPr>
          <p:cNvPr id="335" name="Google Shape;335;p16"/>
          <p:cNvSpPr txBox="1"/>
          <p:nvPr/>
        </p:nvSpPr>
        <p:spPr>
          <a:xfrm>
            <a:off x="832515" y="1812889"/>
            <a:ext cx="3188248" cy="518080"/>
          </a:xfrm>
          <a:prstGeom prst="rect">
            <a:avLst/>
          </a:prstGeom>
          <a:noFill/>
          <a:ln>
            <a:noFill/>
          </a:ln>
        </p:spPr>
        <p:txBody>
          <a:bodyPr spcFirstLastPara="1" wrap="square" lIns="91425" tIns="45700" rIns="91425" bIns="45700" anchor="t" anchorCtr="0">
            <a:normAutofit lnSpcReduction="10000"/>
          </a:bodyPr>
          <a:lstStyle/>
          <a:p>
            <a:pPr marL="0" marR="0" lvl="0" indent="0" algn="l" rtl="0">
              <a:lnSpc>
                <a:spcPct val="90000"/>
              </a:lnSpc>
              <a:spcBef>
                <a:spcPts val="0"/>
              </a:spcBef>
              <a:spcAft>
                <a:spcPts val="0"/>
              </a:spcAft>
              <a:buClr>
                <a:schemeClr val="accent1"/>
              </a:buClr>
              <a:buSzPts val="3200"/>
              <a:buFont typeface="Arial"/>
              <a:buNone/>
            </a:pPr>
            <a:r>
              <a:rPr lang="en-GB" sz="3200" b="0" i="0" u="none" strike="noStrike" cap="none">
                <a:solidFill>
                  <a:schemeClr val="accent1"/>
                </a:solidFill>
                <a:latin typeface="Arial"/>
                <a:ea typeface="Arial"/>
                <a:cs typeface="Arial"/>
                <a:sym typeface="Arial"/>
              </a:rPr>
              <a:t>Lexical analysis</a:t>
            </a:r>
            <a:endParaRPr/>
          </a:p>
        </p:txBody>
      </p:sp>
      <p:sp>
        <p:nvSpPr>
          <p:cNvPr id="336" name="Google Shape;336;p16"/>
          <p:cNvSpPr txBox="1"/>
          <p:nvPr/>
        </p:nvSpPr>
        <p:spPr>
          <a:xfrm>
            <a:off x="838200" y="5358473"/>
            <a:ext cx="3920231" cy="710511"/>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accent6"/>
              </a:buClr>
              <a:buSzPts val="3600"/>
              <a:buFont typeface="Arial"/>
              <a:buNone/>
            </a:pPr>
            <a:r>
              <a:rPr lang="en-GB" sz="3600" b="0" i="0" u="none" strike="noStrike" cap="none">
                <a:solidFill>
                  <a:schemeClr val="accent6"/>
                </a:solidFill>
                <a:latin typeface="Arial"/>
                <a:ea typeface="Arial"/>
                <a:cs typeface="Arial"/>
                <a:sym typeface="Arial"/>
              </a:rPr>
              <a:t>Code optimisation</a:t>
            </a:r>
            <a:endParaRPr sz="2400" b="0" i="0" u="none" strike="noStrike" cap="none">
              <a:solidFill>
                <a:schemeClr val="accent6"/>
              </a:solidFill>
              <a:latin typeface="Arial"/>
              <a:ea typeface="Arial"/>
              <a:cs typeface="Arial"/>
              <a:sym typeface="Arial"/>
            </a:endParaRPr>
          </a:p>
        </p:txBody>
      </p:sp>
      <p:sp>
        <p:nvSpPr>
          <p:cNvPr id="337" name="Google Shape;337;p16"/>
          <p:cNvSpPr txBox="1"/>
          <p:nvPr/>
        </p:nvSpPr>
        <p:spPr>
          <a:xfrm>
            <a:off x="2026519" y="5875508"/>
            <a:ext cx="8139000" cy="471900"/>
          </a:xfrm>
          <a:prstGeom prst="rect">
            <a:avLst/>
          </a:prstGeom>
          <a:noFill/>
          <a:ln>
            <a:noFill/>
          </a:ln>
        </p:spPr>
        <p:txBody>
          <a:bodyPr spcFirstLastPara="1" wrap="square" lIns="91425" tIns="45700" rIns="91425" bIns="45700" anchor="t" anchorCtr="0">
            <a:normAutofit lnSpcReduction="10000"/>
          </a:bodyPr>
          <a:lstStyle/>
          <a:p>
            <a:pPr marL="0" marR="0" lvl="0" indent="0" algn="l" rtl="0">
              <a:lnSpc>
                <a:spcPct val="90000"/>
              </a:lnSpc>
              <a:spcBef>
                <a:spcPts val="0"/>
              </a:spcBef>
              <a:spcAft>
                <a:spcPts val="0"/>
              </a:spcAft>
              <a:buClr>
                <a:schemeClr val="dk1"/>
              </a:buClr>
              <a:buSzPts val="2800"/>
              <a:buFont typeface="Arial"/>
              <a:buNone/>
            </a:pPr>
            <a:r>
              <a:rPr lang="en-GB" sz="2800" b="0" i="0" u="none" strike="noStrike" cap="none">
                <a:solidFill>
                  <a:schemeClr val="dk1"/>
                </a:solidFill>
                <a:latin typeface="Arial"/>
                <a:ea typeface="Arial"/>
                <a:cs typeface="Arial"/>
                <a:sym typeface="Arial"/>
              </a:rPr>
              <a:t>Can you explain what happens at each stage?</a:t>
            </a:r>
            <a:endParaRPr/>
          </a:p>
        </p:txBody>
      </p:sp>
      <p:sp>
        <p:nvSpPr>
          <p:cNvPr id="338" name="Google Shape;338;p16"/>
          <p:cNvSpPr txBox="1"/>
          <p:nvPr/>
        </p:nvSpPr>
        <p:spPr>
          <a:xfrm>
            <a:off x="4844246" y="5276909"/>
            <a:ext cx="5948100" cy="6462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b="0" i="0" u="none" strike="noStrike" cap="none">
                <a:solidFill>
                  <a:schemeClr val="accent6"/>
                </a:solidFill>
                <a:latin typeface="Arial"/>
                <a:ea typeface="Arial"/>
                <a:cs typeface="Arial"/>
                <a:sym typeface="Arial"/>
              </a:rPr>
              <a:t>aims to reduce execution time of the machine code by removing redundant instructions.</a:t>
            </a:r>
            <a:endParaRPr sz="1800">
              <a:solidFill>
                <a:schemeClr val="dk1"/>
              </a:solidFill>
              <a:latin typeface="Arial"/>
              <a:ea typeface="Arial"/>
              <a:cs typeface="Arial"/>
              <a:sym typeface="Arial"/>
            </a:endParaRPr>
          </a:p>
        </p:txBody>
      </p:sp>
      <p:sp>
        <p:nvSpPr>
          <p:cNvPr id="339" name="Google Shape;339;p16"/>
          <p:cNvSpPr txBox="1"/>
          <p:nvPr/>
        </p:nvSpPr>
        <p:spPr>
          <a:xfrm>
            <a:off x="4071887" y="3586197"/>
            <a:ext cx="7492753"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a:solidFill>
                  <a:schemeClr val="accent3"/>
                </a:solidFill>
                <a:latin typeface="Arial"/>
                <a:ea typeface="Arial"/>
                <a:cs typeface="Arial"/>
                <a:sym typeface="Arial"/>
              </a:rPr>
              <a:t>checks the rules and semantics further, e.g. using stacks that brackets are paired correctly and determines priorities of arithmetic operators.</a:t>
            </a:r>
            <a:endParaRPr/>
          </a:p>
        </p:txBody>
      </p:sp>
      <p:sp>
        <p:nvSpPr>
          <p:cNvPr id="340" name="Google Shape;340;p16"/>
          <p:cNvSpPr txBox="1"/>
          <p:nvPr/>
        </p:nvSpPr>
        <p:spPr>
          <a:xfrm>
            <a:off x="4496035" y="4540354"/>
            <a:ext cx="6296250"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a:solidFill>
                  <a:schemeClr val="accent5"/>
                </a:solidFill>
                <a:latin typeface="Arial"/>
                <a:ea typeface="Arial"/>
                <a:cs typeface="Arial"/>
                <a:sym typeface="Arial"/>
              </a:rPr>
              <a:t>translates the high level language statements into several statements of machine code.</a:t>
            </a:r>
            <a:endParaRPr sz="1800">
              <a:solidFill>
                <a:schemeClr val="accent5"/>
              </a:solidFill>
              <a:latin typeface="Arial"/>
              <a:ea typeface="Arial"/>
              <a:cs typeface="Arial"/>
              <a:sym typeface="Arial"/>
            </a:endParaRPr>
          </a:p>
        </p:txBody>
      </p:sp>
      <p:sp>
        <p:nvSpPr>
          <p:cNvPr id="341" name="Google Shape;341;p16"/>
          <p:cNvSpPr txBox="1"/>
          <p:nvPr/>
        </p:nvSpPr>
        <p:spPr>
          <a:xfrm>
            <a:off x="4071888" y="2640572"/>
            <a:ext cx="7492753"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a:solidFill>
                  <a:schemeClr val="accent2"/>
                </a:solidFill>
                <a:latin typeface="Arial"/>
                <a:ea typeface="Arial"/>
                <a:cs typeface="Arial"/>
                <a:sym typeface="Arial"/>
              </a:rPr>
              <a:t>checks the syntax of the full program and determines if the rules have been followed.</a:t>
            </a:r>
            <a:endParaRPr sz="1800">
              <a:solidFill>
                <a:schemeClr val="accent3"/>
              </a:solidFill>
              <a:latin typeface="Arial"/>
              <a:ea typeface="Arial"/>
              <a:cs typeface="Arial"/>
              <a:sym typeface="Arial"/>
            </a:endParaRPr>
          </a:p>
        </p:txBody>
      </p:sp>
      <p:sp>
        <p:nvSpPr>
          <p:cNvPr id="342" name="Google Shape;342;p16"/>
          <p:cNvSpPr txBox="1"/>
          <p:nvPr/>
        </p:nvSpPr>
        <p:spPr>
          <a:xfrm>
            <a:off x="4038600" y="1797419"/>
            <a:ext cx="7492753" cy="92333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a:solidFill>
                  <a:schemeClr val="accent1"/>
                </a:solidFill>
                <a:latin typeface="Arial"/>
                <a:ea typeface="Arial"/>
                <a:cs typeface="Arial"/>
                <a:sym typeface="Arial"/>
              </a:rPr>
              <a:t>removes comments and extra spaces. Performs basic error checking such as incorrect data types. Replaces keywords with tokens and makes a token table.</a:t>
            </a:r>
            <a:endParaRPr sz="1800">
              <a:solidFill>
                <a:schemeClr val="accent3"/>
              </a:solidFill>
              <a:latin typeface="Arial"/>
              <a:ea typeface="Arial"/>
              <a:cs typeface="Arial"/>
              <a:sym typeface="Arial"/>
            </a:endParaRPr>
          </a:p>
        </p:txBody>
      </p:sp>
      <p:pic>
        <p:nvPicPr>
          <p:cNvPr id="343" name="Google Shape;343;p16"/>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FB3B5935-A331-2B8E-9067-3AF9F3135C93}"/>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5"/>
                                        </p:tgtEl>
                                        <p:attrNameLst>
                                          <p:attrName>style.visibility</p:attrName>
                                        </p:attrNameLst>
                                      </p:cBhvr>
                                      <p:to>
                                        <p:strVal val="visible"/>
                                      </p:to>
                                    </p:set>
                                    <p:animEffect transition="in" filter="fade">
                                      <p:cBhvr>
                                        <p:cTn id="7" dur="500"/>
                                        <p:tgtEl>
                                          <p:spTgt spid="33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33"/>
                                        </p:tgtEl>
                                        <p:attrNameLst>
                                          <p:attrName>style.visibility</p:attrName>
                                        </p:attrNameLst>
                                      </p:cBhvr>
                                      <p:to>
                                        <p:strVal val="visible"/>
                                      </p:to>
                                    </p:set>
                                    <p:animEffect transition="in" filter="fade">
                                      <p:cBhvr>
                                        <p:cTn id="12" dur="500"/>
                                        <p:tgtEl>
                                          <p:spTgt spid="33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34"/>
                                        </p:tgtEl>
                                        <p:attrNameLst>
                                          <p:attrName>style.visibility</p:attrName>
                                        </p:attrNameLst>
                                      </p:cBhvr>
                                      <p:to>
                                        <p:strVal val="visible"/>
                                      </p:to>
                                    </p:set>
                                    <p:animEffect transition="in" filter="fade">
                                      <p:cBhvr>
                                        <p:cTn id="17" dur="500"/>
                                        <p:tgtEl>
                                          <p:spTgt spid="33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32"/>
                                        </p:tgtEl>
                                        <p:attrNameLst>
                                          <p:attrName>style.visibility</p:attrName>
                                        </p:attrNameLst>
                                      </p:cBhvr>
                                      <p:to>
                                        <p:strVal val="visible"/>
                                      </p:to>
                                    </p:set>
                                    <p:animEffect transition="in" filter="fade">
                                      <p:cBhvr>
                                        <p:cTn id="22" dur="500"/>
                                        <p:tgtEl>
                                          <p:spTgt spid="33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36"/>
                                        </p:tgtEl>
                                        <p:attrNameLst>
                                          <p:attrName>style.visibility</p:attrName>
                                        </p:attrNameLst>
                                      </p:cBhvr>
                                      <p:to>
                                        <p:strVal val="visible"/>
                                      </p:to>
                                    </p:set>
                                    <p:animEffect transition="in" filter="fade">
                                      <p:cBhvr>
                                        <p:cTn id="27" dur="500"/>
                                        <p:tgtEl>
                                          <p:spTgt spid="33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37"/>
                                        </p:tgtEl>
                                        <p:attrNameLst>
                                          <p:attrName>style.visibility</p:attrName>
                                        </p:attrNameLst>
                                      </p:cBhvr>
                                      <p:to>
                                        <p:strVal val="visible"/>
                                      </p:to>
                                    </p:set>
                                    <p:animEffect transition="in" filter="fade">
                                      <p:cBhvr>
                                        <p:cTn id="32" dur="500"/>
                                        <p:tgtEl>
                                          <p:spTgt spid="33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42"/>
                                        </p:tgtEl>
                                        <p:attrNameLst>
                                          <p:attrName>style.visibility</p:attrName>
                                        </p:attrNameLst>
                                      </p:cBhvr>
                                      <p:to>
                                        <p:strVal val="visible"/>
                                      </p:to>
                                    </p:set>
                                    <p:animEffect transition="in" filter="fade">
                                      <p:cBhvr>
                                        <p:cTn id="37" dur="500"/>
                                        <p:tgtEl>
                                          <p:spTgt spid="34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41"/>
                                        </p:tgtEl>
                                        <p:attrNameLst>
                                          <p:attrName>style.visibility</p:attrName>
                                        </p:attrNameLst>
                                      </p:cBhvr>
                                      <p:to>
                                        <p:strVal val="visible"/>
                                      </p:to>
                                    </p:set>
                                    <p:animEffect transition="in" filter="fade">
                                      <p:cBhvr>
                                        <p:cTn id="42" dur="500"/>
                                        <p:tgtEl>
                                          <p:spTgt spid="34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39"/>
                                        </p:tgtEl>
                                        <p:attrNameLst>
                                          <p:attrName>style.visibility</p:attrName>
                                        </p:attrNameLst>
                                      </p:cBhvr>
                                      <p:to>
                                        <p:strVal val="visible"/>
                                      </p:to>
                                    </p:set>
                                    <p:animEffect transition="in" filter="fade">
                                      <p:cBhvr>
                                        <p:cTn id="47" dur="500"/>
                                        <p:tgtEl>
                                          <p:spTgt spid="339"/>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40"/>
                                        </p:tgtEl>
                                        <p:attrNameLst>
                                          <p:attrName>style.visibility</p:attrName>
                                        </p:attrNameLst>
                                      </p:cBhvr>
                                      <p:to>
                                        <p:strVal val="visible"/>
                                      </p:to>
                                    </p:set>
                                    <p:animEffect transition="in" filter="fade">
                                      <p:cBhvr>
                                        <p:cTn id="52" dur="500"/>
                                        <p:tgtEl>
                                          <p:spTgt spid="340"/>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38"/>
                                        </p:tgtEl>
                                        <p:attrNameLst>
                                          <p:attrName>style.visibility</p:attrName>
                                        </p:attrNameLst>
                                      </p:cBhvr>
                                      <p:to>
                                        <p:strVal val="visible"/>
                                      </p:to>
                                    </p:set>
                                    <p:animEffect transition="in" filter="fade">
                                      <p:cBhvr>
                                        <p:cTn id="57" dur="500"/>
                                        <p:tgtEl>
                                          <p:spTgt spid="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Google Shape;348;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Linkers, Loaders, and Libraries</a:t>
            </a:r>
            <a:endParaRPr/>
          </a:p>
        </p:txBody>
      </p:sp>
      <p:sp>
        <p:nvSpPr>
          <p:cNvPr id="349" name="Google Shape;349;p17"/>
          <p:cNvSpPr txBox="1">
            <a:spLocks noGrp="1"/>
          </p:cNvSpPr>
          <p:nvPr>
            <p:ph type="body" idx="1"/>
          </p:nvPr>
        </p:nvSpPr>
        <p:spPr>
          <a:xfrm>
            <a:off x="838199" y="1399496"/>
            <a:ext cx="10587361" cy="4956853"/>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ts val="0"/>
              </a:spcBef>
              <a:spcAft>
                <a:spcPts val="0"/>
              </a:spcAft>
              <a:buClr>
                <a:schemeClr val="dk1"/>
              </a:buClr>
              <a:buSzPct val="100000"/>
              <a:buNone/>
            </a:pPr>
            <a:r>
              <a:rPr lang="en-GB"/>
              <a:t>Fill in the blanks.</a:t>
            </a:r>
            <a:endParaRPr/>
          </a:p>
          <a:p>
            <a:pPr marL="0" lvl="0" indent="0" algn="l" rtl="0">
              <a:lnSpc>
                <a:spcPct val="90000"/>
              </a:lnSpc>
              <a:spcBef>
                <a:spcPts val="1000"/>
              </a:spcBef>
              <a:spcAft>
                <a:spcPts val="0"/>
              </a:spcAft>
              <a:buClr>
                <a:schemeClr val="dk1"/>
              </a:buClr>
              <a:buSzPct val="100000"/>
              <a:buNone/>
            </a:pPr>
            <a:r>
              <a:rPr lang="en-GB"/>
              <a:t>A library is the generic name given to </a:t>
            </a:r>
            <a:r>
              <a:rPr lang="en-GB" u="sng">
                <a:solidFill>
                  <a:schemeClr val="accent1"/>
                </a:solidFill>
              </a:rPr>
              <a:t>a collection of programs which can be used to develop or use new software. </a:t>
            </a:r>
            <a:r>
              <a:rPr lang="en-GB"/>
              <a:t>The code in libraries is </a:t>
            </a:r>
            <a:r>
              <a:rPr lang="en-GB" u="sng">
                <a:solidFill>
                  <a:schemeClr val="accent1"/>
                </a:solidFill>
              </a:rPr>
              <a:t>shareable and editable.</a:t>
            </a:r>
            <a:endParaRPr/>
          </a:p>
          <a:p>
            <a:pPr marL="0" lvl="0" indent="0" algn="l" rtl="0">
              <a:lnSpc>
                <a:spcPct val="90000"/>
              </a:lnSpc>
              <a:spcBef>
                <a:spcPts val="1000"/>
              </a:spcBef>
              <a:spcAft>
                <a:spcPts val="0"/>
              </a:spcAft>
              <a:buClr>
                <a:schemeClr val="dk1"/>
              </a:buClr>
              <a:buSzPct val="100000"/>
              <a:buNone/>
            </a:pPr>
            <a:r>
              <a:rPr lang="en-GB"/>
              <a:t>Linkers </a:t>
            </a:r>
            <a:r>
              <a:rPr lang="en-GB" u="sng">
                <a:solidFill>
                  <a:schemeClr val="accent1"/>
                </a:solidFill>
              </a:rPr>
              <a:t>combine all of the object files</a:t>
            </a:r>
            <a:r>
              <a:rPr lang="en-GB">
                <a:solidFill>
                  <a:schemeClr val="accent1"/>
                </a:solidFill>
              </a:rPr>
              <a:t>, </a:t>
            </a:r>
            <a:r>
              <a:rPr lang="en-GB"/>
              <a:t>including the </a:t>
            </a:r>
            <a:r>
              <a:rPr lang="en-GB" u="sng">
                <a:solidFill>
                  <a:schemeClr val="accent1"/>
                </a:solidFill>
              </a:rPr>
              <a:t>libraries</a:t>
            </a:r>
            <a:r>
              <a:rPr lang="en-GB"/>
              <a:t> needed, into one executable file for the operating system to run. Some linkers will </a:t>
            </a:r>
            <a:r>
              <a:rPr lang="en-GB" u="sng">
                <a:solidFill>
                  <a:schemeClr val="accent1"/>
                </a:solidFill>
              </a:rPr>
              <a:t>only use the parts of the libraries needed</a:t>
            </a:r>
            <a:r>
              <a:rPr lang="en-GB">
                <a:solidFill>
                  <a:schemeClr val="accent1"/>
                </a:solidFill>
              </a:rPr>
              <a:t> </a:t>
            </a:r>
            <a:r>
              <a:rPr lang="en-GB"/>
              <a:t>for that program to improve efficiency of the code. This final object code produced is ready to</a:t>
            </a:r>
            <a:r>
              <a:rPr lang="en-GB">
                <a:solidFill>
                  <a:schemeClr val="accent1"/>
                </a:solidFill>
              </a:rPr>
              <a:t> </a:t>
            </a:r>
            <a:r>
              <a:rPr lang="en-GB" u="sng">
                <a:solidFill>
                  <a:schemeClr val="accent1"/>
                </a:solidFill>
              </a:rPr>
              <a:t>be loaded into the computer memory</a:t>
            </a:r>
            <a:r>
              <a:rPr lang="en-GB"/>
              <a:t>.</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r>
              <a:rPr lang="en-GB"/>
              <a:t>The loader transfers the object code from </a:t>
            </a:r>
            <a:r>
              <a:rPr lang="en-GB" u="sng">
                <a:solidFill>
                  <a:schemeClr val="accent1"/>
                </a:solidFill>
              </a:rPr>
              <a:t>secondary storage </a:t>
            </a:r>
            <a:r>
              <a:rPr lang="en-GB"/>
              <a:t>to the</a:t>
            </a:r>
            <a:r>
              <a:rPr lang="en-GB" u="sng">
                <a:solidFill>
                  <a:schemeClr val="accent1"/>
                </a:solidFill>
              </a:rPr>
              <a:t> memory </a:t>
            </a:r>
            <a:r>
              <a:rPr lang="en-GB"/>
              <a:t>and tells the processor and operating system that </a:t>
            </a:r>
            <a:endParaRPr/>
          </a:p>
          <a:p>
            <a:pPr marL="0" lvl="0" indent="0" algn="l" rtl="0">
              <a:lnSpc>
                <a:spcPct val="90000"/>
              </a:lnSpc>
              <a:spcBef>
                <a:spcPts val="1000"/>
              </a:spcBef>
              <a:spcAft>
                <a:spcPts val="0"/>
              </a:spcAft>
              <a:buClr>
                <a:schemeClr val="accent1"/>
              </a:buClr>
              <a:buSzPct val="100000"/>
              <a:buNone/>
            </a:pPr>
            <a:r>
              <a:rPr lang="en-GB" u="sng">
                <a:solidFill>
                  <a:schemeClr val="accent1"/>
                </a:solidFill>
              </a:rPr>
              <a:t>the program is ready to execute. </a:t>
            </a:r>
            <a:endParaRPr/>
          </a:p>
          <a:p>
            <a:pPr marL="0" lvl="0" indent="0" algn="l" rtl="0">
              <a:lnSpc>
                <a:spcPct val="90000"/>
              </a:lnSpc>
              <a:spcBef>
                <a:spcPts val="1000"/>
              </a:spcBef>
              <a:spcAft>
                <a:spcPts val="0"/>
              </a:spcAft>
              <a:buClr>
                <a:schemeClr val="dk1"/>
              </a:buClr>
              <a:buSzPct val="100000"/>
              <a:buNone/>
            </a:pPr>
            <a:endParaRPr/>
          </a:p>
        </p:txBody>
      </p:sp>
      <p:sp>
        <p:nvSpPr>
          <p:cNvPr id="350" name="Google Shape;350;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SzPts val="1100"/>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p:txBody>
      </p:sp>
      <p:sp>
        <p:nvSpPr>
          <p:cNvPr id="351" name="Google Shape;351;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17</a:t>
            </a:fld>
            <a:endParaRPr/>
          </a:p>
        </p:txBody>
      </p:sp>
      <p:grpSp>
        <p:nvGrpSpPr>
          <p:cNvPr id="352" name="Google Shape;352;p17"/>
          <p:cNvGrpSpPr/>
          <p:nvPr/>
        </p:nvGrpSpPr>
        <p:grpSpPr>
          <a:xfrm>
            <a:off x="677664" y="1825978"/>
            <a:ext cx="10515600" cy="688936"/>
            <a:chOff x="838199" y="1855434"/>
            <a:chExt cx="10232255" cy="603683"/>
          </a:xfrm>
        </p:grpSpPr>
        <p:sp>
          <p:nvSpPr>
            <p:cNvPr id="353" name="Google Shape;353;p17"/>
            <p:cNvSpPr/>
            <p:nvPr/>
          </p:nvSpPr>
          <p:spPr>
            <a:xfrm>
              <a:off x="6418555" y="1855434"/>
              <a:ext cx="4651899" cy="275208"/>
            </a:xfrm>
            <a:prstGeom prst="rect">
              <a:avLst/>
            </a:prstGeom>
            <a:solidFill>
              <a:schemeClr val="lt2"/>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54" name="Google Shape;354;p17"/>
            <p:cNvSpPr/>
            <p:nvPr/>
          </p:nvSpPr>
          <p:spPr>
            <a:xfrm>
              <a:off x="838199" y="2183909"/>
              <a:ext cx="6505114" cy="275208"/>
            </a:xfrm>
            <a:prstGeom prst="rect">
              <a:avLst/>
            </a:prstGeom>
            <a:solidFill>
              <a:schemeClr val="lt2"/>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
        <p:nvSpPr>
          <p:cNvPr id="355" name="Google Shape;355;p17"/>
          <p:cNvSpPr/>
          <p:nvPr/>
        </p:nvSpPr>
        <p:spPr>
          <a:xfrm>
            <a:off x="838198" y="2514914"/>
            <a:ext cx="3929110" cy="378238"/>
          </a:xfrm>
          <a:prstGeom prst="rect">
            <a:avLst/>
          </a:prstGeom>
          <a:solidFill>
            <a:schemeClr val="lt2"/>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56" name="Google Shape;356;p17"/>
          <p:cNvSpPr/>
          <p:nvPr/>
        </p:nvSpPr>
        <p:spPr>
          <a:xfrm>
            <a:off x="2091267" y="2943539"/>
            <a:ext cx="4378334" cy="331502"/>
          </a:xfrm>
          <a:prstGeom prst="rect">
            <a:avLst/>
          </a:prstGeom>
          <a:solidFill>
            <a:schemeClr val="lt2"/>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57" name="Google Shape;357;p17"/>
          <p:cNvSpPr/>
          <p:nvPr/>
        </p:nvSpPr>
        <p:spPr>
          <a:xfrm>
            <a:off x="8487052" y="2922531"/>
            <a:ext cx="1365682" cy="331501"/>
          </a:xfrm>
          <a:prstGeom prst="rect">
            <a:avLst/>
          </a:prstGeom>
          <a:solidFill>
            <a:schemeClr val="lt2"/>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58" name="Google Shape;358;p17"/>
          <p:cNvSpPr/>
          <p:nvPr/>
        </p:nvSpPr>
        <p:spPr>
          <a:xfrm>
            <a:off x="1528438" y="3537174"/>
            <a:ext cx="5990947" cy="349063"/>
          </a:xfrm>
          <a:prstGeom prst="rect">
            <a:avLst/>
          </a:prstGeom>
          <a:solidFill>
            <a:schemeClr val="lt2"/>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59" name="Google Shape;359;p17"/>
          <p:cNvSpPr/>
          <p:nvPr/>
        </p:nvSpPr>
        <p:spPr>
          <a:xfrm>
            <a:off x="1270897" y="4213958"/>
            <a:ext cx="5990947" cy="480035"/>
          </a:xfrm>
          <a:prstGeom prst="rect">
            <a:avLst/>
          </a:prstGeom>
          <a:solidFill>
            <a:schemeClr val="lt2"/>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60" name="Google Shape;360;p17"/>
          <p:cNvSpPr/>
          <p:nvPr/>
        </p:nvSpPr>
        <p:spPr>
          <a:xfrm>
            <a:off x="7057748" y="5126593"/>
            <a:ext cx="2661820" cy="349062"/>
          </a:xfrm>
          <a:prstGeom prst="rect">
            <a:avLst/>
          </a:prstGeom>
          <a:solidFill>
            <a:schemeClr val="lt2"/>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61" name="Google Shape;361;p17"/>
          <p:cNvSpPr/>
          <p:nvPr/>
        </p:nvSpPr>
        <p:spPr>
          <a:xfrm>
            <a:off x="879629" y="5465008"/>
            <a:ext cx="1297618" cy="304552"/>
          </a:xfrm>
          <a:prstGeom prst="rect">
            <a:avLst/>
          </a:prstGeom>
          <a:solidFill>
            <a:schemeClr val="lt2"/>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62" name="Google Shape;362;p17"/>
          <p:cNvSpPr/>
          <p:nvPr/>
        </p:nvSpPr>
        <p:spPr>
          <a:xfrm>
            <a:off x="961008" y="5823752"/>
            <a:ext cx="4676312" cy="408372"/>
          </a:xfrm>
          <a:prstGeom prst="rect">
            <a:avLst/>
          </a:prstGeom>
          <a:solidFill>
            <a:schemeClr val="lt2"/>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363" name="Google Shape;363;p17"/>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57104C7D-0A87-9D8A-83A2-B2D3E744E235}"/>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352"/>
                                        </p:tgtEl>
                                      </p:cBhvr>
                                    </p:animEffect>
                                    <p:set>
                                      <p:cBhvr>
                                        <p:cTn id="7" dur="1" fill="hold">
                                          <p:stCondLst>
                                            <p:cond delay="500"/>
                                          </p:stCondLst>
                                        </p:cTn>
                                        <p:tgtEl>
                                          <p:spTgt spid="35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355"/>
                                        </p:tgtEl>
                                      </p:cBhvr>
                                    </p:animEffect>
                                    <p:set>
                                      <p:cBhvr>
                                        <p:cTn id="12" dur="1" fill="hold">
                                          <p:stCondLst>
                                            <p:cond delay="500"/>
                                          </p:stCondLst>
                                        </p:cTn>
                                        <p:tgtEl>
                                          <p:spTgt spid="35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356"/>
                                        </p:tgtEl>
                                      </p:cBhvr>
                                    </p:animEffect>
                                    <p:set>
                                      <p:cBhvr>
                                        <p:cTn id="17" dur="1" fill="hold">
                                          <p:stCondLst>
                                            <p:cond delay="500"/>
                                          </p:stCondLst>
                                        </p:cTn>
                                        <p:tgtEl>
                                          <p:spTgt spid="35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357"/>
                                        </p:tgtEl>
                                      </p:cBhvr>
                                    </p:animEffect>
                                    <p:set>
                                      <p:cBhvr>
                                        <p:cTn id="22" dur="1" fill="hold">
                                          <p:stCondLst>
                                            <p:cond delay="500"/>
                                          </p:stCondLst>
                                        </p:cTn>
                                        <p:tgtEl>
                                          <p:spTgt spid="35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500"/>
                                        <p:tgtEl>
                                          <p:spTgt spid="358"/>
                                        </p:tgtEl>
                                      </p:cBhvr>
                                    </p:animEffect>
                                    <p:set>
                                      <p:cBhvr>
                                        <p:cTn id="27" dur="1" fill="hold">
                                          <p:stCondLst>
                                            <p:cond delay="500"/>
                                          </p:stCondLst>
                                        </p:cTn>
                                        <p:tgtEl>
                                          <p:spTgt spid="35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500"/>
                                        <p:tgtEl>
                                          <p:spTgt spid="359"/>
                                        </p:tgtEl>
                                      </p:cBhvr>
                                    </p:animEffect>
                                    <p:set>
                                      <p:cBhvr>
                                        <p:cTn id="32" dur="1" fill="hold">
                                          <p:stCondLst>
                                            <p:cond delay="500"/>
                                          </p:stCondLst>
                                        </p:cTn>
                                        <p:tgtEl>
                                          <p:spTgt spid="35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500"/>
                                        <p:tgtEl>
                                          <p:spTgt spid="360"/>
                                        </p:tgtEl>
                                      </p:cBhvr>
                                    </p:animEffect>
                                    <p:set>
                                      <p:cBhvr>
                                        <p:cTn id="37" dur="1" fill="hold">
                                          <p:stCondLst>
                                            <p:cond delay="500"/>
                                          </p:stCondLst>
                                        </p:cTn>
                                        <p:tgtEl>
                                          <p:spTgt spid="360"/>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500"/>
                                        <p:tgtEl>
                                          <p:spTgt spid="361"/>
                                        </p:tgtEl>
                                      </p:cBhvr>
                                    </p:animEffect>
                                    <p:set>
                                      <p:cBhvr>
                                        <p:cTn id="42" dur="1" fill="hold">
                                          <p:stCondLst>
                                            <p:cond delay="500"/>
                                          </p:stCondLst>
                                        </p:cTn>
                                        <p:tgtEl>
                                          <p:spTgt spid="361"/>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500"/>
                                        <p:tgtEl>
                                          <p:spTgt spid="362"/>
                                        </p:tgtEl>
                                      </p:cBhvr>
                                    </p:animEffect>
                                    <p:set>
                                      <p:cBhvr>
                                        <p:cTn id="47" dur="1" fill="hold">
                                          <p:stCondLst>
                                            <p:cond delay="500"/>
                                          </p:stCondLst>
                                        </p:cTn>
                                        <p:tgtEl>
                                          <p:spTgt spid="36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sp>
        <p:nvSpPr>
          <p:cNvPr id="368" name="Google Shape;368;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Software Development Life Cycles</a:t>
            </a:r>
            <a:endParaRPr/>
          </a:p>
        </p:txBody>
      </p:sp>
      <p:sp>
        <p:nvSpPr>
          <p:cNvPr id="369" name="Google Shape;369;p18"/>
          <p:cNvSpPr txBox="1">
            <a:spLocks noGrp="1"/>
          </p:cNvSpPr>
          <p:nvPr>
            <p:ph type="body" idx="1"/>
          </p:nvPr>
        </p:nvSpPr>
        <p:spPr>
          <a:xfrm>
            <a:off x="838200" y="1344876"/>
            <a:ext cx="10515600" cy="482569"/>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GB"/>
              <a:t>Name some key features of each life cycle.</a:t>
            </a:r>
            <a:endParaRPr/>
          </a:p>
        </p:txBody>
      </p:sp>
      <p:sp>
        <p:nvSpPr>
          <p:cNvPr id="370" name="Google Shape;370;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SzPts val="1100"/>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p:txBody>
      </p:sp>
      <p:sp>
        <p:nvSpPr>
          <p:cNvPr id="371" name="Google Shape;371;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18</a:t>
            </a:fld>
            <a:endParaRPr/>
          </a:p>
        </p:txBody>
      </p:sp>
      <p:sp>
        <p:nvSpPr>
          <p:cNvPr id="372" name="Google Shape;372;p18"/>
          <p:cNvSpPr txBox="1"/>
          <p:nvPr/>
        </p:nvSpPr>
        <p:spPr>
          <a:xfrm>
            <a:off x="-1" y="2034792"/>
            <a:ext cx="2347687" cy="4458083"/>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rgbClr val="491347"/>
              </a:buClr>
              <a:buSzPts val="2800"/>
              <a:buFont typeface="Arial"/>
              <a:buNone/>
            </a:pPr>
            <a:r>
              <a:rPr lang="en-GB" sz="2800">
                <a:solidFill>
                  <a:srgbClr val="491347"/>
                </a:solidFill>
                <a:latin typeface="Arial"/>
                <a:ea typeface="Arial"/>
                <a:cs typeface="Arial"/>
                <a:sym typeface="Arial"/>
              </a:rPr>
              <a:t>Waterfall</a:t>
            </a:r>
            <a:endParaRPr/>
          </a:p>
          <a:p>
            <a:pPr marL="228600" marR="0" lvl="0" indent="-228600" algn="l" rtl="0">
              <a:lnSpc>
                <a:spcPct val="90000"/>
              </a:lnSpc>
              <a:spcBef>
                <a:spcPts val="1000"/>
              </a:spcBef>
              <a:spcAft>
                <a:spcPts val="0"/>
              </a:spcAft>
              <a:buClr>
                <a:schemeClr val="accent1"/>
              </a:buClr>
              <a:buSzPts val="2200"/>
              <a:buFont typeface="Arial"/>
              <a:buChar char="•"/>
            </a:pPr>
            <a:r>
              <a:rPr lang="en-GB" sz="2200">
                <a:solidFill>
                  <a:schemeClr val="accent1"/>
                </a:solidFill>
                <a:latin typeface="Arial"/>
                <a:ea typeface="Arial"/>
                <a:cs typeface="Arial"/>
                <a:sym typeface="Arial"/>
              </a:rPr>
              <a:t>Each stage completed before the next begins</a:t>
            </a:r>
            <a:endParaRPr/>
          </a:p>
          <a:p>
            <a:pPr marL="228600" marR="0" lvl="0" indent="-228600" algn="l" rtl="0">
              <a:lnSpc>
                <a:spcPct val="90000"/>
              </a:lnSpc>
              <a:spcBef>
                <a:spcPts val="1000"/>
              </a:spcBef>
              <a:spcAft>
                <a:spcPts val="0"/>
              </a:spcAft>
              <a:buClr>
                <a:schemeClr val="accent1"/>
              </a:buClr>
              <a:buSzPts val="2200"/>
              <a:buFont typeface="Arial"/>
              <a:buChar char="•"/>
            </a:pPr>
            <a:r>
              <a:rPr lang="en-GB" sz="2200">
                <a:solidFill>
                  <a:schemeClr val="accent1"/>
                </a:solidFill>
                <a:latin typeface="Arial"/>
                <a:ea typeface="Arial"/>
                <a:cs typeface="Arial"/>
                <a:sym typeface="Arial"/>
              </a:rPr>
              <a:t>Easy to manage</a:t>
            </a:r>
            <a:endParaRPr/>
          </a:p>
          <a:p>
            <a:pPr marL="228600" marR="0" lvl="0" indent="-228600" algn="l" rtl="0">
              <a:lnSpc>
                <a:spcPct val="90000"/>
              </a:lnSpc>
              <a:spcBef>
                <a:spcPts val="1000"/>
              </a:spcBef>
              <a:spcAft>
                <a:spcPts val="0"/>
              </a:spcAft>
              <a:buClr>
                <a:schemeClr val="accent1"/>
              </a:buClr>
              <a:buSzPts val="2200"/>
              <a:buFont typeface="Arial"/>
              <a:buChar char="•"/>
            </a:pPr>
            <a:r>
              <a:rPr lang="en-GB" sz="2200">
                <a:solidFill>
                  <a:schemeClr val="accent1"/>
                </a:solidFill>
                <a:latin typeface="Arial"/>
                <a:ea typeface="Arial"/>
                <a:cs typeface="Arial"/>
                <a:sym typeface="Arial"/>
              </a:rPr>
              <a:t>Clear responsibilities</a:t>
            </a:r>
            <a:endParaRPr/>
          </a:p>
          <a:p>
            <a:pPr marL="228600" marR="0" lvl="0" indent="-228600" algn="l" rtl="0">
              <a:lnSpc>
                <a:spcPct val="90000"/>
              </a:lnSpc>
              <a:spcBef>
                <a:spcPts val="1000"/>
              </a:spcBef>
              <a:spcAft>
                <a:spcPts val="0"/>
              </a:spcAft>
              <a:buClr>
                <a:schemeClr val="accent1"/>
              </a:buClr>
              <a:buSzPts val="2200"/>
              <a:buFont typeface="Arial"/>
              <a:buChar char="•"/>
            </a:pPr>
            <a:r>
              <a:rPr lang="en-GB" sz="2200">
                <a:solidFill>
                  <a:schemeClr val="accent1"/>
                </a:solidFill>
                <a:latin typeface="Arial"/>
                <a:ea typeface="Arial"/>
                <a:cs typeface="Arial"/>
                <a:sym typeface="Arial"/>
              </a:rPr>
              <a:t>Quite risky    </a:t>
            </a:r>
            <a:r>
              <a:rPr lang="en-GB" sz="2800">
                <a:solidFill>
                  <a:schemeClr val="accent1"/>
                </a:solidFill>
                <a:latin typeface="Arial"/>
                <a:ea typeface="Arial"/>
                <a:cs typeface="Arial"/>
                <a:sym typeface="Arial"/>
              </a:rPr>
              <a:t>	</a:t>
            </a:r>
            <a:endParaRPr/>
          </a:p>
        </p:txBody>
      </p:sp>
      <p:sp>
        <p:nvSpPr>
          <p:cNvPr id="373" name="Google Shape;373;p18"/>
          <p:cNvSpPr txBox="1"/>
          <p:nvPr/>
        </p:nvSpPr>
        <p:spPr>
          <a:xfrm>
            <a:off x="4222749" y="2558310"/>
            <a:ext cx="2374898" cy="3790439"/>
          </a:xfrm>
          <a:prstGeom prst="rect">
            <a:avLst/>
          </a:prstGeom>
          <a:noFill/>
          <a:ln>
            <a:noFill/>
          </a:ln>
        </p:spPr>
        <p:txBody>
          <a:bodyPr spcFirstLastPara="1" wrap="square" lIns="91425" tIns="45700" rIns="91425" bIns="45700" anchor="t" anchorCtr="0">
            <a:normAutofit fontScale="92500" lnSpcReduction="20000"/>
          </a:bodyPr>
          <a:lstStyle/>
          <a:p>
            <a:pPr marL="228600" marR="0" lvl="0" indent="-228600" algn="l" rtl="0">
              <a:lnSpc>
                <a:spcPct val="90000"/>
              </a:lnSpc>
              <a:spcBef>
                <a:spcPts val="0"/>
              </a:spcBef>
              <a:spcAft>
                <a:spcPts val="0"/>
              </a:spcAft>
              <a:buClr>
                <a:schemeClr val="accent3"/>
              </a:buClr>
              <a:buSzPct val="100000"/>
              <a:buFont typeface="Arial"/>
              <a:buChar char="•"/>
            </a:pPr>
            <a:r>
              <a:rPr lang="en-GB" sz="2400">
                <a:solidFill>
                  <a:schemeClr val="accent3"/>
                </a:solidFill>
                <a:latin typeface="Arial"/>
                <a:ea typeface="Arial"/>
                <a:cs typeface="Arial"/>
                <a:sym typeface="Arial"/>
              </a:rPr>
              <a:t>Extension of waterfall, but with review</a:t>
            </a:r>
            <a:endParaRPr/>
          </a:p>
          <a:p>
            <a:pPr marL="228600" marR="0" lvl="0" indent="-228600" algn="l" rtl="0">
              <a:lnSpc>
                <a:spcPct val="90000"/>
              </a:lnSpc>
              <a:spcBef>
                <a:spcPts val="1000"/>
              </a:spcBef>
              <a:spcAft>
                <a:spcPts val="0"/>
              </a:spcAft>
              <a:buClr>
                <a:schemeClr val="accent3"/>
              </a:buClr>
              <a:buSzPct val="100000"/>
              <a:buFont typeface="Arial"/>
              <a:buChar char="•"/>
            </a:pPr>
            <a:r>
              <a:rPr lang="en-GB" sz="2400">
                <a:solidFill>
                  <a:schemeClr val="accent3"/>
                </a:solidFill>
                <a:latin typeface="Arial"/>
                <a:ea typeface="Arial"/>
                <a:cs typeface="Arial"/>
                <a:sym typeface="Arial"/>
              </a:rPr>
              <a:t>Risks regularly evaluated</a:t>
            </a:r>
            <a:endParaRPr/>
          </a:p>
          <a:p>
            <a:pPr marL="228600" marR="0" lvl="0" indent="-228600" algn="l" rtl="0">
              <a:lnSpc>
                <a:spcPct val="90000"/>
              </a:lnSpc>
              <a:spcBef>
                <a:spcPts val="1000"/>
              </a:spcBef>
              <a:spcAft>
                <a:spcPts val="0"/>
              </a:spcAft>
              <a:buClr>
                <a:schemeClr val="accent3"/>
              </a:buClr>
              <a:buSzPct val="100000"/>
              <a:buFont typeface="Arial"/>
              <a:buChar char="•"/>
            </a:pPr>
            <a:r>
              <a:rPr lang="en-GB" sz="2400">
                <a:solidFill>
                  <a:schemeClr val="accent3"/>
                </a:solidFill>
                <a:latin typeface="Arial"/>
                <a:ea typeface="Arial"/>
                <a:cs typeface="Arial"/>
                <a:sym typeface="Arial"/>
              </a:rPr>
              <a:t>Prototypes used</a:t>
            </a:r>
            <a:endParaRPr/>
          </a:p>
          <a:p>
            <a:pPr marL="228600" marR="0" lvl="0" indent="-228600" algn="l" rtl="0">
              <a:lnSpc>
                <a:spcPct val="90000"/>
              </a:lnSpc>
              <a:spcBef>
                <a:spcPts val="1000"/>
              </a:spcBef>
              <a:spcAft>
                <a:spcPts val="0"/>
              </a:spcAft>
              <a:buClr>
                <a:schemeClr val="accent3"/>
              </a:buClr>
              <a:buSzPct val="100000"/>
              <a:buFont typeface="Arial"/>
              <a:buChar char="•"/>
            </a:pPr>
            <a:r>
              <a:rPr lang="en-GB" sz="2400">
                <a:solidFill>
                  <a:schemeClr val="accent3"/>
                </a:solidFill>
                <a:latin typeface="Arial"/>
                <a:ea typeface="Arial"/>
                <a:cs typeface="Arial"/>
                <a:sym typeface="Arial"/>
              </a:rPr>
              <a:t>Suitable for high risk projects</a:t>
            </a:r>
            <a:endParaRPr/>
          </a:p>
          <a:p>
            <a:pPr marL="228600" marR="0" lvl="0" indent="-228600" algn="l" rtl="0">
              <a:lnSpc>
                <a:spcPct val="90000"/>
              </a:lnSpc>
              <a:spcBef>
                <a:spcPts val="1000"/>
              </a:spcBef>
              <a:spcAft>
                <a:spcPts val="0"/>
              </a:spcAft>
              <a:buClr>
                <a:schemeClr val="accent3"/>
              </a:buClr>
              <a:buSzPct val="100000"/>
              <a:buFont typeface="Arial"/>
              <a:buChar char="•"/>
            </a:pPr>
            <a:r>
              <a:rPr lang="en-GB" sz="2400">
                <a:solidFill>
                  <a:schemeClr val="accent3"/>
                </a:solidFill>
                <a:latin typeface="Arial"/>
                <a:ea typeface="Arial"/>
                <a:cs typeface="Arial"/>
                <a:sym typeface="Arial"/>
              </a:rPr>
              <a:t>Costly to execute</a:t>
            </a:r>
            <a:endParaRPr/>
          </a:p>
        </p:txBody>
      </p:sp>
      <p:sp>
        <p:nvSpPr>
          <p:cNvPr id="374" name="Google Shape;374;p18"/>
          <p:cNvSpPr txBox="1"/>
          <p:nvPr/>
        </p:nvSpPr>
        <p:spPr>
          <a:xfrm>
            <a:off x="6496049" y="1900367"/>
            <a:ext cx="2743201" cy="842994"/>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rgbClr val="0D558B"/>
              </a:buClr>
              <a:buSzPts val="2400"/>
              <a:buFont typeface="Arial"/>
              <a:buNone/>
            </a:pPr>
            <a:r>
              <a:rPr lang="en-GB" sz="2400">
                <a:solidFill>
                  <a:srgbClr val="0D558B"/>
                </a:solidFill>
                <a:latin typeface="Arial"/>
                <a:ea typeface="Arial"/>
                <a:cs typeface="Arial"/>
                <a:sym typeface="Arial"/>
              </a:rPr>
              <a:t>Extreme programming (XP)</a:t>
            </a:r>
            <a:endParaRPr/>
          </a:p>
        </p:txBody>
      </p:sp>
      <p:sp>
        <p:nvSpPr>
          <p:cNvPr id="375" name="Google Shape;375;p18"/>
          <p:cNvSpPr txBox="1"/>
          <p:nvPr/>
        </p:nvSpPr>
        <p:spPr>
          <a:xfrm>
            <a:off x="4459513" y="2034792"/>
            <a:ext cx="1636487" cy="482569"/>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rgbClr val="301D7D"/>
              </a:buClr>
              <a:buSzPts val="2800"/>
              <a:buFont typeface="Arial"/>
              <a:buNone/>
            </a:pPr>
            <a:r>
              <a:rPr lang="en-GB" sz="2800">
                <a:solidFill>
                  <a:srgbClr val="301D7D"/>
                </a:solidFill>
                <a:latin typeface="Arial"/>
                <a:ea typeface="Arial"/>
                <a:cs typeface="Arial"/>
                <a:sym typeface="Arial"/>
              </a:rPr>
              <a:t>Spiral</a:t>
            </a:r>
            <a:endParaRPr/>
          </a:p>
          <a:p>
            <a:pPr marL="0" marR="0" lvl="0" indent="0" algn="l" rtl="0">
              <a:lnSpc>
                <a:spcPct val="90000"/>
              </a:lnSpc>
              <a:spcBef>
                <a:spcPts val="1000"/>
              </a:spcBef>
              <a:spcAft>
                <a:spcPts val="0"/>
              </a:spcAft>
              <a:buClr>
                <a:schemeClr val="dk1"/>
              </a:buClr>
              <a:buSzPts val="2800"/>
              <a:buFont typeface="Arial"/>
              <a:buNone/>
            </a:pPr>
            <a:endParaRPr sz="2800">
              <a:solidFill>
                <a:schemeClr val="accent3"/>
              </a:solidFill>
              <a:latin typeface="Arial"/>
              <a:ea typeface="Arial"/>
              <a:cs typeface="Arial"/>
              <a:sym typeface="Arial"/>
            </a:endParaRPr>
          </a:p>
        </p:txBody>
      </p:sp>
      <p:sp>
        <p:nvSpPr>
          <p:cNvPr id="376" name="Google Shape;376;p18"/>
          <p:cNvSpPr txBox="1"/>
          <p:nvPr/>
        </p:nvSpPr>
        <p:spPr>
          <a:xfrm>
            <a:off x="9314540" y="1893612"/>
            <a:ext cx="2743201" cy="1096331"/>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rgbClr val="1B3A7E"/>
              </a:buClr>
              <a:buSzPts val="2400"/>
              <a:buFont typeface="Arial"/>
              <a:buNone/>
            </a:pPr>
            <a:r>
              <a:rPr lang="en-GB" sz="2400">
                <a:solidFill>
                  <a:srgbClr val="1B3A7E"/>
                </a:solidFill>
                <a:latin typeface="Arial"/>
                <a:ea typeface="Arial"/>
                <a:cs typeface="Arial"/>
                <a:sym typeface="Arial"/>
              </a:rPr>
              <a:t>Rapid Application Development (RAD)</a:t>
            </a:r>
            <a:endParaRPr/>
          </a:p>
        </p:txBody>
      </p:sp>
      <p:sp>
        <p:nvSpPr>
          <p:cNvPr id="377" name="Google Shape;377;p18"/>
          <p:cNvSpPr txBox="1"/>
          <p:nvPr/>
        </p:nvSpPr>
        <p:spPr>
          <a:xfrm>
            <a:off x="2197552" y="2558310"/>
            <a:ext cx="2100944" cy="3927196"/>
          </a:xfrm>
          <a:prstGeom prst="rect">
            <a:avLst/>
          </a:prstGeom>
          <a:noFill/>
          <a:ln>
            <a:noFill/>
          </a:ln>
        </p:spPr>
        <p:txBody>
          <a:bodyPr spcFirstLastPara="1" wrap="square" lIns="91425" tIns="45700" rIns="91425" bIns="45700" anchor="t" anchorCtr="0">
            <a:normAutofit fontScale="77500" lnSpcReduction="20000"/>
          </a:bodyPr>
          <a:lstStyle/>
          <a:p>
            <a:pPr marL="228600" marR="0" lvl="0" indent="-228600" algn="l" rtl="0">
              <a:lnSpc>
                <a:spcPct val="90000"/>
              </a:lnSpc>
              <a:spcBef>
                <a:spcPts val="0"/>
              </a:spcBef>
              <a:spcAft>
                <a:spcPts val="0"/>
              </a:spcAft>
              <a:buClr>
                <a:schemeClr val="accent2"/>
              </a:buClr>
              <a:buSzPct val="100000"/>
              <a:buFont typeface="Arial"/>
              <a:buChar char="•"/>
            </a:pPr>
            <a:r>
              <a:rPr lang="en-GB" sz="2800">
                <a:solidFill>
                  <a:schemeClr val="accent2"/>
                </a:solidFill>
                <a:latin typeface="Arial"/>
                <a:ea typeface="Arial"/>
                <a:cs typeface="Arial"/>
                <a:sym typeface="Arial"/>
              </a:rPr>
              <a:t>Develops the solution in teams</a:t>
            </a:r>
            <a:endParaRPr/>
          </a:p>
          <a:p>
            <a:pPr marL="228600" marR="0" lvl="0" indent="-228600" algn="l" rtl="0">
              <a:lnSpc>
                <a:spcPct val="90000"/>
              </a:lnSpc>
              <a:spcBef>
                <a:spcPts val="1000"/>
              </a:spcBef>
              <a:spcAft>
                <a:spcPts val="0"/>
              </a:spcAft>
              <a:buClr>
                <a:schemeClr val="accent2"/>
              </a:buClr>
              <a:buSzPct val="100000"/>
              <a:buFont typeface="Arial"/>
              <a:buChar char="•"/>
            </a:pPr>
            <a:r>
              <a:rPr lang="en-GB" sz="2800">
                <a:solidFill>
                  <a:schemeClr val="accent2"/>
                </a:solidFill>
                <a:latin typeface="Arial"/>
                <a:ea typeface="Arial"/>
                <a:cs typeface="Arial"/>
                <a:sym typeface="Arial"/>
              </a:rPr>
              <a:t>Produces solutions given to client for feedback and continuous improvement</a:t>
            </a:r>
            <a:endParaRPr/>
          </a:p>
          <a:p>
            <a:pPr marL="228600" marR="0" lvl="0" indent="-228600" algn="l" rtl="0">
              <a:lnSpc>
                <a:spcPct val="90000"/>
              </a:lnSpc>
              <a:spcBef>
                <a:spcPts val="1000"/>
              </a:spcBef>
              <a:spcAft>
                <a:spcPts val="0"/>
              </a:spcAft>
              <a:buClr>
                <a:schemeClr val="accent2"/>
              </a:buClr>
              <a:buSzPct val="100000"/>
              <a:buFont typeface="Arial"/>
              <a:buChar char="•"/>
            </a:pPr>
            <a:r>
              <a:rPr lang="en-GB" sz="2800">
                <a:solidFill>
                  <a:schemeClr val="accent2"/>
                </a:solidFill>
                <a:latin typeface="Arial"/>
                <a:ea typeface="Arial"/>
                <a:cs typeface="Arial"/>
                <a:sym typeface="Arial"/>
              </a:rPr>
              <a:t>Client sees progress sooner</a:t>
            </a:r>
            <a:endParaRPr/>
          </a:p>
        </p:txBody>
      </p:sp>
      <p:sp>
        <p:nvSpPr>
          <p:cNvPr id="378" name="Google Shape;378;p18"/>
          <p:cNvSpPr txBox="1"/>
          <p:nvPr/>
        </p:nvSpPr>
        <p:spPr>
          <a:xfrm>
            <a:off x="6817177" y="2651786"/>
            <a:ext cx="2100944" cy="3927196"/>
          </a:xfrm>
          <a:prstGeom prst="rect">
            <a:avLst/>
          </a:prstGeom>
          <a:noFill/>
          <a:ln>
            <a:noFill/>
          </a:ln>
        </p:spPr>
        <p:txBody>
          <a:bodyPr spcFirstLastPara="1" wrap="square" lIns="91425" tIns="45700" rIns="91425" bIns="45700" anchor="t" anchorCtr="0">
            <a:normAutofit fontScale="70000" lnSpcReduction="20000"/>
          </a:bodyPr>
          <a:lstStyle/>
          <a:p>
            <a:pPr marL="228600" marR="0" lvl="0" indent="-228600" algn="l" rtl="0">
              <a:lnSpc>
                <a:spcPct val="90000"/>
              </a:lnSpc>
              <a:spcBef>
                <a:spcPts val="0"/>
              </a:spcBef>
              <a:spcAft>
                <a:spcPts val="0"/>
              </a:spcAft>
              <a:buClr>
                <a:schemeClr val="accent5"/>
              </a:buClr>
              <a:buSzPct val="100000"/>
              <a:buFont typeface="Arial"/>
              <a:buChar char="•"/>
            </a:pPr>
            <a:r>
              <a:rPr lang="en-GB" sz="2800">
                <a:solidFill>
                  <a:schemeClr val="accent5"/>
                </a:solidFill>
                <a:latin typeface="Arial"/>
                <a:ea typeface="Arial"/>
                <a:cs typeface="Arial"/>
                <a:sym typeface="Arial"/>
              </a:rPr>
              <a:t>Frequent solutions, short development cycles</a:t>
            </a:r>
            <a:endParaRPr/>
          </a:p>
          <a:p>
            <a:pPr marL="228600" marR="0" lvl="0" indent="-228600" algn="l" rtl="0">
              <a:lnSpc>
                <a:spcPct val="90000"/>
              </a:lnSpc>
              <a:spcBef>
                <a:spcPts val="1000"/>
              </a:spcBef>
              <a:spcAft>
                <a:spcPts val="0"/>
              </a:spcAft>
              <a:buClr>
                <a:schemeClr val="accent5"/>
              </a:buClr>
              <a:buSzPct val="100000"/>
              <a:buFont typeface="Arial"/>
              <a:buChar char="•"/>
            </a:pPr>
            <a:r>
              <a:rPr lang="en-GB" sz="2800">
                <a:solidFill>
                  <a:schemeClr val="accent5"/>
                </a:solidFill>
                <a:latin typeface="Arial"/>
                <a:ea typeface="Arial"/>
                <a:cs typeface="Arial"/>
                <a:sym typeface="Arial"/>
              </a:rPr>
              <a:t>Client can change requirements</a:t>
            </a:r>
            <a:endParaRPr/>
          </a:p>
          <a:p>
            <a:pPr marL="228600" marR="0" lvl="0" indent="-228600" algn="l" rtl="0">
              <a:lnSpc>
                <a:spcPct val="90000"/>
              </a:lnSpc>
              <a:spcBef>
                <a:spcPts val="1000"/>
              </a:spcBef>
              <a:spcAft>
                <a:spcPts val="0"/>
              </a:spcAft>
              <a:buClr>
                <a:schemeClr val="accent5"/>
              </a:buClr>
              <a:buSzPct val="100000"/>
              <a:buFont typeface="Arial"/>
              <a:buChar char="•"/>
            </a:pPr>
            <a:r>
              <a:rPr lang="en-GB" sz="2800">
                <a:solidFill>
                  <a:schemeClr val="accent5"/>
                </a:solidFill>
                <a:latin typeface="Arial"/>
                <a:ea typeface="Arial"/>
                <a:cs typeface="Arial"/>
                <a:sym typeface="Arial"/>
              </a:rPr>
              <a:t>Works well for small projects</a:t>
            </a:r>
            <a:endParaRPr/>
          </a:p>
          <a:p>
            <a:pPr marL="228600" marR="0" lvl="0" indent="-228600" algn="l" rtl="0">
              <a:lnSpc>
                <a:spcPct val="90000"/>
              </a:lnSpc>
              <a:spcBef>
                <a:spcPts val="1000"/>
              </a:spcBef>
              <a:spcAft>
                <a:spcPts val="0"/>
              </a:spcAft>
              <a:buClr>
                <a:schemeClr val="accent5"/>
              </a:buClr>
              <a:buSzPct val="100000"/>
              <a:buFont typeface="Arial"/>
              <a:buChar char="•"/>
            </a:pPr>
            <a:r>
              <a:rPr lang="en-GB" sz="2800">
                <a:solidFill>
                  <a:schemeClr val="accent5"/>
                </a:solidFill>
                <a:latin typeface="Arial"/>
                <a:ea typeface="Arial"/>
                <a:cs typeface="Arial"/>
                <a:sym typeface="Arial"/>
              </a:rPr>
              <a:t>High quality code</a:t>
            </a:r>
            <a:endParaRPr/>
          </a:p>
          <a:p>
            <a:pPr marL="228600" marR="0" lvl="0" indent="-228600" algn="l" rtl="0">
              <a:lnSpc>
                <a:spcPct val="90000"/>
              </a:lnSpc>
              <a:spcBef>
                <a:spcPts val="1000"/>
              </a:spcBef>
              <a:spcAft>
                <a:spcPts val="0"/>
              </a:spcAft>
              <a:buClr>
                <a:schemeClr val="accent5"/>
              </a:buClr>
              <a:buSzPct val="100000"/>
              <a:buFont typeface="Arial"/>
              <a:buChar char="•"/>
            </a:pPr>
            <a:r>
              <a:rPr lang="en-GB" sz="2800">
                <a:solidFill>
                  <a:schemeClr val="accent5"/>
                </a:solidFill>
                <a:latin typeface="Arial"/>
                <a:ea typeface="Arial"/>
                <a:cs typeface="Arial"/>
                <a:sym typeface="Arial"/>
              </a:rPr>
              <a:t>Lack of design </a:t>
            </a:r>
            <a:endParaRPr/>
          </a:p>
        </p:txBody>
      </p:sp>
      <p:sp>
        <p:nvSpPr>
          <p:cNvPr id="379" name="Google Shape;379;p18"/>
          <p:cNvSpPr txBox="1"/>
          <p:nvPr/>
        </p:nvSpPr>
        <p:spPr>
          <a:xfrm>
            <a:off x="2787650" y="2026237"/>
            <a:ext cx="1449614" cy="549530"/>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rgbClr val="4E1E76"/>
              </a:buClr>
              <a:buSzPts val="2800"/>
              <a:buFont typeface="Arial"/>
              <a:buNone/>
            </a:pPr>
            <a:r>
              <a:rPr lang="en-GB" sz="2800">
                <a:solidFill>
                  <a:srgbClr val="4E1E76"/>
                </a:solidFill>
                <a:latin typeface="Arial"/>
                <a:ea typeface="Arial"/>
                <a:cs typeface="Arial"/>
                <a:sym typeface="Arial"/>
              </a:rPr>
              <a:t>Agile</a:t>
            </a:r>
            <a:endParaRPr/>
          </a:p>
        </p:txBody>
      </p:sp>
      <p:sp>
        <p:nvSpPr>
          <p:cNvPr id="380" name="Google Shape;380;p18"/>
          <p:cNvSpPr txBox="1"/>
          <p:nvPr/>
        </p:nvSpPr>
        <p:spPr>
          <a:xfrm>
            <a:off x="9137651" y="2930804"/>
            <a:ext cx="2920090" cy="3554702"/>
          </a:xfrm>
          <a:prstGeom prst="rect">
            <a:avLst/>
          </a:prstGeom>
          <a:noFill/>
          <a:ln>
            <a:noFill/>
          </a:ln>
        </p:spPr>
        <p:txBody>
          <a:bodyPr spcFirstLastPara="1" wrap="square" lIns="91425" tIns="45700" rIns="91425" bIns="45700" anchor="t" anchorCtr="0">
            <a:normAutofit fontScale="77500" lnSpcReduction="20000"/>
          </a:bodyPr>
          <a:lstStyle/>
          <a:p>
            <a:pPr marL="228600" marR="0" lvl="0" indent="-228600" algn="l" rtl="0">
              <a:lnSpc>
                <a:spcPct val="90000"/>
              </a:lnSpc>
              <a:spcBef>
                <a:spcPts val="0"/>
              </a:spcBef>
              <a:spcAft>
                <a:spcPts val="0"/>
              </a:spcAft>
              <a:buClr>
                <a:schemeClr val="accent6"/>
              </a:buClr>
              <a:buSzPct val="100000"/>
              <a:buFont typeface="Arial"/>
              <a:buChar char="•"/>
            </a:pPr>
            <a:r>
              <a:rPr lang="en-GB" sz="2800">
                <a:solidFill>
                  <a:schemeClr val="accent6"/>
                </a:solidFill>
                <a:latin typeface="Arial"/>
                <a:ea typeface="Arial"/>
                <a:cs typeface="Arial"/>
                <a:sym typeface="Arial"/>
              </a:rPr>
              <a:t>Less emphasis on planning, more emphasis on development</a:t>
            </a:r>
            <a:endParaRPr/>
          </a:p>
          <a:p>
            <a:pPr marL="228600" marR="0" lvl="0" indent="-228600" algn="l" rtl="0">
              <a:lnSpc>
                <a:spcPct val="90000"/>
              </a:lnSpc>
              <a:spcBef>
                <a:spcPts val="1000"/>
              </a:spcBef>
              <a:spcAft>
                <a:spcPts val="0"/>
              </a:spcAft>
              <a:buClr>
                <a:schemeClr val="accent6"/>
              </a:buClr>
              <a:buSzPct val="100000"/>
              <a:buFont typeface="Arial"/>
              <a:buChar char="•"/>
            </a:pPr>
            <a:r>
              <a:rPr lang="en-GB" sz="2800">
                <a:solidFill>
                  <a:schemeClr val="accent6"/>
                </a:solidFill>
                <a:latin typeface="Arial"/>
                <a:ea typeface="Arial"/>
                <a:cs typeface="Arial"/>
                <a:sym typeface="Arial"/>
              </a:rPr>
              <a:t>Prototypes used</a:t>
            </a:r>
            <a:endParaRPr/>
          </a:p>
          <a:p>
            <a:pPr marL="228600" marR="0" lvl="0" indent="-228600" algn="l" rtl="0">
              <a:lnSpc>
                <a:spcPct val="90000"/>
              </a:lnSpc>
              <a:spcBef>
                <a:spcPts val="1000"/>
              </a:spcBef>
              <a:spcAft>
                <a:spcPts val="0"/>
              </a:spcAft>
              <a:buClr>
                <a:schemeClr val="accent6"/>
              </a:buClr>
              <a:buSzPct val="100000"/>
              <a:buFont typeface="Arial"/>
              <a:buChar char="•"/>
            </a:pPr>
            <a:r>
              <a:rPr lang="en-GB" sz="2800">
                <a:solidFill>
                  <a:schemeClr val="accent6"/>
                </a:solidFill>
                <a:latin typeface="Arial"/>
                <a:ea typeface="Arial"/>
                <a:cs typeface="Arial"/>
                <a:sym typeface="Arial"/>
              </a:rPr>
              <a:t>Best for projects with unclear requirements</a:t>
            </a:r>
            <a:endParaRPr/>
          </a:p>
          <a:p>
            <a:pPr marL="228600" marR="0" lvl="0" indent="-228600" algn="l" rtl="0">
              <a:lnSpc>
                <a:spcPct val="90000"/>
              </a:lnSpc>
              <a:spcBef>
                <a:spcPts val="1000"/>
              </a:spcBef>
              <a:spcAft>
                <a:spcPts val="0"/>
              </a:spcAft>
              <a:buClr>
                <a:schemeClr val="accent6"/>
              </a:buClr>
              <a:buSzPct val="100000"/>
              <a:buFont typeface="Arial"/>
              <a:buChar char="•"/>
            </a:pPr>
            <a:r>
              <a:rPr lang="en-GB" sz="2800">
                <a:solidFill>
                  <a:schemeClr val="accent6"/>
                </a:solidFill>
                <a:latin typeface="Arial"/>
                <a:ea typeface="Arial"/>
                <a:cs typeface="Arial"/>
                <a:sym typeface="Arial"/>
              </a:rPr>
              <a:t>Code may be inefficient</a:t>
            </a:r>
            <a:endParaRPr/>
          </a:p>
          <a:p>
            <a:pPr marL="228600" marR="0" lvl="0" indent="-228600" algn="l" rtl="0">
              <a:lnSpc>
                <a:spcPct val="90000"/>
              </a:lnSpc>
              <a:spcBef>
                <a:spcPts val="1000"/>
              </a:spcBef>
              <a:spcAft>
                <a:spcPts val="0"/>
              </a:spcAft>
              <a:buClr>
                <a:schemeClr val="accent6"/>
              </a:buClr>
              <a:buSzPct val="100000"/>
              <a:buFont typeface="Arial"/>
              <a:buChar char="•"/>
            </a:pPr>
            <a:r>
              <a:rPr lang="en-GB" sz="2800">
                <a:solidFill>
                  <a:schemeClr val="accent6"/>
                </a:solidFill>
                <a:latin typeface="Arial"/>
                <a:ea typeface="Arial"/>
                <a:cs typeface="Arial"/>
                <a:sym typeface="Arial"/>
              </a:rPr>
              <a:t>Not good for large projects</a:t>
            </a:r>
            <a:endParaRPr/>
          </a:p>
        </p:txBody>
      </p:sp>
      <p:pic>
        <p:nvPicPr>
          <p:cNvPr id="381" name="Google Shape;381;p18"/>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F7EA2B6B-A690-95B0-0556-2344291D4752}"/>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7">
                                            <p:txEl>
                                              <p:pRg st="0" end="0"/>
                                            </p:txEl>
                                          </p:spTgt>
                                        </p:tgtEl>
                                        <p:attrNameLst>
                                          <p:attrName>style.visibility</p:attrName>
                                        </p:attrNameLst>
                                      </p:cBhvr>
                                      <p:to>
                                        <p:strVal val="visible"/>
                                      </p:to>
                                    </p:set>
                                    <p:animEffect transition="in" filter="fade">
                                      <p:cBhvr>
                                        <p:cTn id="7" dur="500"/>
                                        <p:tgtEl>
                                          <p:spTgt spid="3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77">
                                            <p:txEl>
                                              <p:pRg st="1" end="1"/>
                                            </p:txEl>
                                          </p:spTgt>
                                        </p:tgtEl>
                                        <p:attrNameLst>
                                          <p:attrName>style.visibility</p:attrName>
                                        </p:attrNameLst>
                                      </p:cBhvr>
                                      <p:to>
                                        <p:strVal val="visible"/>
                                      </p:to>
                                    </p:set>
                                    <p:animEffect transition="in" filter="fade">
                                      <p:cBhvr>
                                        <p:cTn id="12" dur="500"/>
                                        <p:tgtEl>
                                          <p:spTgt spid="37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77">
                                            <p:txEl>
                                              <p:pRg st="2" end="2"/>
                                            </p:txEl>
                                          </p:spTgt>
                                        </p:tgtEl>
                                        <p:attrNameLst>
                                          <p:attrName>style.visibility</p:attrName>
                                        </p:attrNameLst>
                                      </p:cBhvr>
                                      <p:to>
                                        <p:strVal val="visible"/>
                                      </p:to>
                                    </p:set>
                                    <p:animEffect transition="in" filter="fade">
                                      <p:cBhvr>
                                        <p:cTn id="17" dur="500"/>
                                        <p:tgtEl>
                                          <p:spTgt spid="37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73">
                                            <p:txEl>
                                              <p:pRg st="0" end="0"/>
                                            </p:txEl>
                                          </p:spTgt>
                                        </p:tgtEl>
                                        <p:attrNameLst>
                                          <p:attrName>style.visibility</p:attrName>
                                        </p:attrNameLst>
                                      </p:cBhvr>
                                      <p:to>
                                        <p:strVal val="visible"/>
                                      </p:to>
                                    </p:set>
                                    <p:animEffect transition="in" filter="fade">
                                      <p:cBhvr>
                                        <p:cTn id="22" dur="500"/>
                                        <p:tgtEl>
                                          <p:spTgt spid="37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73">
                                            <p:txEl>
                                              <p:pRg st="1" end="1"/>
                                            </p:txEl>
                                          </p:spTgt>
                                        </p:tgtEl>
                                        <p:attrNameLst>
                                          <p:attrName>style.visibility</p:attrName>
                                        </p:attrNameLst>
                                      </p:cBhvr>
                                      <p:to>
                                        <p:strVal val="visible"/>
                                      </p:to>
                                    </p:set>
                                    <p:animEffect transition="in" filter="fade">
                                      <p:cBhvr>
                                        <p:cTn id="27" dur="500"/>
                                        <p:tgtEl>
                                          <p:spTgt spid="37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73">
                                            <p:txEl>
                                              <p:pRg st="2" end="2"/>
                                            </p:txEl>
                                          </p:spTgt>
                                        </p:tgtEl>
                                        <p:attrNameLst>
                                          <p:attrName>style.visibility</p:attrName>
                                        </p:attrNameLst>
                                      </p:cBhvr>
                                      <p:to>
                                        <p:strVal val="visible"/>
                                      </p:to>
                                    </p:set>
                                    <p:animEffect transition="in" filter="fade">
                                      <p:cBhvr>
                                        <p:cTn id="32" dur="500"/>
                                        <p:tgtEl>
                                          <p:spTgt spid="37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73">
                                            <p:txEl>
                                              <p:pRg st="3" end="3"/>
                                            </p:txEl>
                                          </p:spTgt>
                                        </p:tgtEl>
                                        <p:attrNameLst>
                                          <p:attrName>style.visibility</p:attrName>
                                        </p:attrNameLst>
                                      </p:cBhvr>
                                      <p:to>
                                        <p:strVal val="visible"/>
                                      </p:to>
                                    </p:set>
                                    <p:animEffect transition="in" filter="fade">
                                      <p:cBhvr>
                                        <p:cTn id="37" dur="500"/>
                                        <p:tgtEl>
                                          <p:spTgt spid="37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73">
                                            <p:txEl>
                                              <p:pRg st="4" end="4"/>
                                            </p:txEl>
                                          </p:spTgt>
                                        </p:tgtEl>
                                        <p:attrNameLst>
                                          <p:attrName>style.visibility</p:attrName>
                                        </p:attrNameLst>
                                      </p:cBhvr>
                                      <p:to>
                                        <p:strVal val="visible"/>
                                      </p:to>
                                    </p:set>
                                    <p:animEffect transition="in" filter="fade">
                                      <p:cBhvr>
                                        <p:cTn id="42" dur="500"/>
                                        <p:tgtEl>
                                          <p:spTgt spid="37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78">
                                            <p:txEl>
                                              <p:pRg st="0" end="0"/>
                                            </p:txEl>
                                          </p:spTgt>
                                        </p:tgtEl>
                                        <p:attrNameLst>
                                          <p:attrName>style.visibility</p:attrName>
                                        </p:attrNameLst>
                                      </p:cBhvr>
                                      <p:to>
                                        <p:strVal val="visible"/>
                                      </p:to>
                                    </p:set>
                                    <p:animEffect transition="in" filter="fade">
                                      <p:cBhvr>
                                        <p:cTn id="47" dur="500"/>
                                        <p:tgtEl>
                                          <p:spTgt spid="378">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78">
                                            <p:txEl>
                                              <p:pRg st="1" end="1"/>
                                            </p:txEl>
                                          </p:spTgt>
                                        </p:tgtEl>
                                        <p:attrNameLst>
                                          <p:attrName>style.visibility</p:attrName>
                                        </p:attrNameLst>
                                      </p:cBhvr>
                                      <p:to>
                                        <p:strVal val="visible"/>
                                      </p:to>
                                    </p:set>
                                    <p:animEffect transition="in" filter="fade">
                                      <p:cBhvr>
                                        <p:cTn id="52" dur="500"/>
                                        <p:tgtEl>
                                          <p:spTgt spid="378">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78">
                                            <p:txEl>
                                              <p:pRg st="2" end="2"/>
                                            </p:txEl>
                                          </p:spTgt>
                                        </p:tgtEl>
                                        <p:attrNameLst>
                                          <p:attrName>style.visibility</p:attrName>
                                        </p:attrNameLst>
                                      </p:cBhvr>
                                      <p:to>
                                        <p:strVal val="visible"/>
                                      </p:to>
                                    </p:set>
                                    <p:animEffect transition="in" filter="fade">
                                      <p:cBhvr>
                                        <p:cTn id="57" dur="500"/>
                                        <p:tgtEl>
                                          <p:spTgt spid="378">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78">
                                            <p:txEl>
                                              <p:pRg st="3" end="3"/>
                                            </p:txEl>
                                          </p:spTgt>
                                        </p:tgtEl>
                                        <p:attrNameLst>
                                          <p:attrName>style.visibility</p:attrName>
                                        </p:attrNameLst>
                                      </p:cBhvr>
                                      <p:to>
                                        <p:strVal val="visible"/>
                                      </p:to>
                                    </p:set>
                                    <p:animEffect transition="in" filter="fade">
                                      <p:cBhvr>
                                        <p:cTn id="62" dur="500"/>
                                        <p:tgtEl>
                                          <p:spTgt spid="378">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378">
                                            <p:txEl>
                                              <p:pRg st="4" end="4"/>
                                            </p:txEl>
                                          </p:spTgt>
                                        </p:tgtEl>
                                        <p:attrNameLst>
                                          <p:attrName>style.visibility</p:attrName>
                                        </p:attrNameLst>
                                      </p:cBhvr>
                                      <p:to>
                                        <p:strVal val="visible"/>
                                      </p:to>
                                    </p:set>
                                    <p:animEffect transition="in" filter="fade">
                                      <p:cBhvr>
                                        <p:cTn id="67" dur="500"/>
                                        <p:tgtEl>
                                          <p:spTgt spid="378">
                                            <p:txEl>
                                              <p:pRg st="4" end="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380">
                                            <p:txEl>
                                              <p:pRg st="0" end="0"/>
                                            </p:txEl>
                                          </p:spTgt>
                                        </p:tgtEl>
                                        <p:attrNameLst>
                                          <p:attrName>style.visibility</p:attrName>
                                        </p:attrNameLst>
                                      </p:cBhvr>
                                      <p:to>
                                        <p:strVal val="visible"/>
                                      </p:to>
                                    </p:set>
                                    <p:animEffect transition="in" filter="fade">
                                      <p:cBhvr>
                                        <p:cTn id="72" dur="500"/>
                                        <p:tgtEl>
                                          <p:spTgt spid="380">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380">
                                            <p:txEl>
                                              <p:pRg st="1" end="1"/>
                                            </p:txEl>
                                          </p:spTgt>
                                        </p:tgtEl>
                                        <p:attrNameLst>
                                          <p:attrName>style.visibility</p:attrName>
                                        </p:attrNameLst>
                                      </p:cBhvr>
                                      <p:to>
                                        <p:strVal val="visible"/>
                                      </p:to>
                                    </p:set>
                                    <p:animEffect transition="in" filter="fade">
                                      <p:cBhvr>
                                        <p:cTn id="77" dur="500"/>
                                        <p:tgtEl>
                                          <p:spTgt spid="380">
                                            <p:txEl>
                                              <p:pRg st="1" end="1"/>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380">
                                            <p:txEl>
                                              <p:pRg st="2" end="2"/>
                                            </p:txEl>
                                          </p:spTgt>
                                        </p:tgtEl>
                                        <p:attrNameLst>
                                          <p:attrName>style.visibility</p:attrName>
                                        </p:attrNameLst>
                                      </p:cBhvr>
                                      <p:to>
                                        <p:strVal val="visible"/>
                                      </p:to>
                                    </p:set>
                                    <p:animEffect transition="in" filter="fade">
                                      <p:cBhvr>
                                        <p:cTn id="82" dur="500"/>
                                        <p:tgtEl>
                                          <p:spTgt spid="380">
                                            <p:txEl>
                                              <p:pRg st="2" end="2"/>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380">
                                            <p:txEl>
                                              <p:pRg st="3" end="3"/>
                                            </p:txEl>
                                          </p:spTgt>
                                        </p:tgtEl>
                                        <p:attrNameLst>
                                          <p:attrName>style.visibility</p:attrName>
                                        </p:attrNameLst>
                                      </p:cBhvr>
                                      <p:to>
                                        <p:strVal val="visible"/>
                                      </p:to>
                                    </p:set>
                                    <p:animEffect transition="in" filter="fade">
                                      <p:cBhvr>
                                        <p:cTn id="87" dur="500"/>
                                        <p:tgtEl>
                                          <p:spTgt spid="380">
                                            <p:txEl>
                                              <p:pRg st="3" end="3"/>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380">
                                            <p:txEl>
                                              <p:pRg st="4" end="4"/>
                                            </p:txEl>
                                          </p:spTgt>
                                        </p:tgtEl>
                                        <p:attrNameLst>
                                          <p:attrName>style.visibility</p:attrName>
                                        </p:attrNameLst>
                                      </p:cBhvr>
                                      <p:to>
                                        <p:strVal val="visible"/>
                                      </p:to>
                                    </p:set>
                                    <p:animEffect transition="in" filter="fade">
                                      <p:cBhvr>
                                        <p:cTn id="92" dur="500"/>
                                        <p:tgtEl>
                                          <p:spTgt spid="38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85"/>
        <p:cNvGrpSpPr/>
        <p:nvPr/>
      </p:nvGrpSpPr>
      <p:grpSpPr>
        <a:xfrm>
          <a:off x="0" y="0"/>
          <a:ext cx="0" cy="0"/>
          <a:chOff x="0" y="0"/>
          <a:chExt cx="0" cy="0"/>
        </a:xfrm>
      </p:grpSpPr>
      <p:sp>
        <p:nvSpPr>
          <p:cNvPr id="386" name="Google Shape;386;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Object Oriented Programming (OOP)</a:t>
            </a:r>
            <a:endParaRPr/>
          </a:p>
        </p:txBody>
      </p:sp>
      <p:sp>
        <p:nvSpPr>
          <p:cNvPr id="387" name="Google Shape;387;p19"/>
          <p:cNvSpPr txBox="1">
            <a:spLocks noGrp="1"/>
          </p:cNvSpPr>
          <p:nvPr>
            <p:ph type="body" idx="1"/>
          </p:nvPr>
        </p:nvSpPr>
        <p:spPr>
          <a:xfrm>
            <a:off x="838200" y="1690688"/>
            <a:ext cx="10515600" cy="4351338"/>
          </a:xfrm>
          <a:prstGeom prst="rect">
            <a:avLst/>
          </a:prstGeom>
          <a:noFill/>
          <a:ln>
            <a:noFill/>
          </a:ln>
        </p:spPr>
        <p:txBody>
          <a:bodyPr spcFirstLastPara="1" wrap="square" lIns="91425" tIns="45700" rIns="91425" bIns="45700" anchor="t" anchorCtr="0">
            <a:normAutofit fontScale="85000" lnSpcReduction="10000"/>
          </a:bodyPr>
          <a:lstStyle/>
          <a:p>
            <a:pPr marL="0" lvl="0" indent="0" algn="l" rtl="0">
              <a:lnSpc>
                <a:spcPct val="90000"/>
              </a:lnSpc>
              <a:spcBef>
                <a:spcPts val="0"/>
              </a:spcBef>
              <a:spcAft>
                <a:spcPts val="0"/>
              </a:spcAft>
              <a:buClr>
                <a:schemeClr val="accent1"/>
              </a:buClr>
              <a:buSzPct val="100000"/>
              <a:buNone/>
            </a:pPr>
            <a:r>
              <a:rPr lang="en-GB">
                <a:solidFill>
                  <a:schemeClr val="accent1"/>
                </a:solidFill>
              </a:rPr>
              <a:t>Class </a:t>
            </a:r>
            <a:r>
              <a:rPr lang="en-GB"/>
              <a:t>– a blueprint / template from which objects are created.</a:t>
            </a:r>
            <a:endParaRPr>
              <a:solidFill>
                <a:schemeClr val="accent1"/>
              </a:solidFill>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Object </a:t>
            </a:r>
            <a:r>
              <a:rPr lang="en-GB"/>
              <a:t>–</a:t>
            </a:r>
            <a:r>
              <a:rPr lang="en-GB">
                <a:solidFill>
                  <a:schemeClr val="accent1"/>
                </a:solidFill>
              </a:rPr>
              <a:t> </a:t>
            </a:r>
            <a:r>
              <a:rPr lang="en-GB"/>
              <a:t>a model, usually of a real-world item, with state and behaviour.</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Methods </a:t>
            </a:r>
            <a:r>
              <a:rPr lang="en-GB"/>
              <a:t>-</a:t>
            </a:r>
            <a:r>
              <a:rPr lang="en-GB">
                <a:solidFill>
                  <a:schemeClr val="accent1"/>
                </a:solidFill>
              </a:rPr>
              <a:t> </a:t>
            </a:r>
            <a:r>
              <a:rPr lang="en-GB"/>
              <a:t>the behaviour of an object.</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Attributes </a:t>
            </a:r>
            <a:r>
              <a:rPr lang="en-GB"/>
              <a:t>– the states of an object.</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Inheritance </a:t>
            </a:r>
            <a:r>
              <a:rPr lang="en-GB"/>
              <a:t>– when a class takes on the methods and attributes of a parent class. It can override these and also have its own methods and attributes.</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Polymorphism </a:t>
            </a:r>
            <a:r>
              <a:rPr lang="en-GB"/>
              <a:t>– where different objects can be accessed through the same interface; most commonly when a parent class reference is used for a child class object.</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Encapsulation </a:t>
            </a:r>
            <a:r>
              <a:rPr lang="en-GB"/>
              <a:t>- all of an object's attributes are contained and hidden in the object and access to them is restricted to operations of that class.</a:t>
            </a:r>
            <a:endParaRPr/>
          </a:p>
        </p:txBody>
      </p:sp>
      <p:sp>
        <p:nvSpPr>
          <p:cNvPr id="388" name="Google Shape;388;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p:txBody>
      </p:sp>
      <p:sp>
        <p:nvSpPr>
          <p:cNvPr id="389" name="Google Shape;389;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19</a:t>
            </a:fld>
            <a:endParaRPr/>
          </a:p>
        </p:txBody>
      </p:sp>
      <p:sp>
        <p:nvSpPr>
          <p:cNvPr id="390" name="Google Shape;390;p19"/>
          <p:cNvSpPr/>
          <p:nvPr/>
        </p:nvSpPr>
        <p:spPr>
          <a:xfrm>
            <a:off x="1722268" y="1690688"/>
            <a:ext cx="7625918" cy="431075"/>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91" name="Google Shape;391;p19"/>
          <p:cNvSpPr/>
          <p:nvPr/>
        </p:nvSpPr>
        <p:spPr>
          <a:xfrm>
            <a:off x="1874668" y="2058625"/>
            <a:ext cx="8840680" cy="431075"/>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92" name="Google Shape;392;p19"/>
          <p:cNvSpPr/>
          <p:nvPr/>
        </p:nvSpPr>
        <p:spPr>
          <a:xfrm>
            <a:off x="2149876" y="2530111"/>
            <a:ext cx="3946124" cy="431075"/>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93" name="Google Shape;393;p19"/>
          <p:cNvSpPr/>
          <p:nvPr/>
        </p:nvSpPr>
        <p:spPr>
          <a:xfrm>
            <a:off x="2311894" y="2886356"/>
            <a:ext cx="3298794" cy="431075"/>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394" name="Google Shape;394;p19"/>
          <p:cNvGrpSpPr/>
          <p:nvPr/>
        </p:nvGrpSpPr>
        <p:grpSpPr>
          <a:xfrm>
            <a:off x="924757" y="3411785"/>
            <a:ext cx="10119064" cy="531577"/>
            <a:chOff x="924757" y="3411785"/>
            <a:chExt cx="10119064" cy="531577"/>
          </a:xfrm>
        </p:grpSpPr>
        <p:sp>
          <p:nvSpPr>
            <p:cNvPr id="395" name="Google Shape;395;p19"/>
            <p:cNvSpPr/>
            <p:nvPr/>
          </p:nvSpPr>
          <p:spPr>
            <a:xfrm>
              <a:off x="2521258" y="3411785"/>
              <a:ext cx="8522563" cy="523782"/>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96" name="Google Shape;396;p19"/>
            <p:cNvSpPr/>
            <p:nvPr/>
          </p:nvSpPr>
          <p:spPr>
            <a:xfrm>
              <a:off x="924757" y="3673675"/>
              <a:ext cx="8522563" cy="269687"/>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grpSp>
        <p:nvGrpSpPr>
          <p:cNvPr id="397" name="Google Shape;397;p19"/>
          <p:cNvGrpSpPr/>
          <p:nvPr/>
        </p:nvGrpSpPr>
        <p:grpSpPr>
          <a:xfrm>
            <a:off x="838200" y="4093618"/>
            <a:ext cx="10321030" cy="933778"/>
            <a:chOff x="838201" y="4104750"/>
            <a:chExt cx="10321030" cy="933778"/>
          </a:xfrm>
        </p:grpSpPr>
        <p:sp>
          <p:nvSpPr>
            <p:cNvPr id="398" name="Google Shape;398;p19"/>
            <p:cNvSpPr/>
            <p:nvPr/>
          </p:nvSpPr>
          <p:spPr>
            <a:xfrm>
              <a:off x="2947386" y="4104750"/>
              <a:ext cx="8211845" cy="591537"/>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99" name="Google Shape;399;p19"/>
            <p:cNvSpPr/>
            <p:nvPr/>
          </p:nvSpPr>
          <p:spPr>
            <a:xfrm>
              <a:off x="838201" y="4446991"/>
              <a:ext cx="4967796" cy="591537"/>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grpSp>
        <p:nvGrpSpPr>
          <p:cNvPr id="400" name="Google Shape;400;p19"/>
          <p:cNvGrpSpPr/>
          <p:nvPr/>
        </p:nvGrpSpPr>
        <p:grpSpPr>
          <a:xfrm>
            <a:off x="838199" y="5127337"/>
            <a:ext cx="10321031" cy="701335"/>
            <a:chOff x="838199" y="5149049"/>
            <a:chExt cx="10321031" cy="701335"/>
          </a:xfrm>
        </p:grpSpPr>
        <p:sp>
          <p:nvSpPr>
            <p:cNvPr id="401" name="Google Shape;401;p19"/>
            <p:cNvSpPr/>
            <p:nvPr/>
          </p:nvSpPr>
          <p:spPr>
            <a:xfrm>
              <a:off x="2947385" y="5149049"/>
              <a:ext cx="8211845" cy="701335"/>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02" name="Google Shape;402;p19"/>
            <p:cNvSpPr/>
            <p:nvPr/>
          </p:nvSpPr>
          <p:spPr>
            <a:xfrm>
              <a:off x="838199" y="5438947"/>
              <a:ext cx="2837155" cy="362905"/>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pic>
        <p:nvPicPr>
          <p:cNvPr id="403" name="Google Shape;403;p19"/>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D9C6A2E8-AD55-FFAC-400A-1009D5CA28CB}"/>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390"/>
                                        </p:tgtEl>
                                      </p:cBhvr>
                                    </p:animEffect>
                                    <p:set>
                                      <p:cBhvr>
                                        <p:cTn id="7" dur="1" fill="hold">
                                          <p:stCondLst>
                                            <p:cond delay="500"/>
                                          </p:stCondLst>
                                        </p:cTn>
                                        <p:tgtEl>
                                          <p:spTgt spid="39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391"/>
                                        </p:tgtEl>
                                      </p:cBhvr>
                                    </p:animEffect>
                                    <p:set>
                                      <p:cBhvr>
                                        <p:cTn id="12" dur="1" fill="hold">
                                          <p:stCondLst>
                                            <p:cond delay="500"/>
                                          </p:stCondLst>
                                        </p:cTn>
                                        <p:tgtEl>
                                          <p:spTgt spid="391"/>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392"/>
                                        </p:tgtEl>
                                      </p:cBhvr>
                                    </p:animEffect>
                                    <p:set>
                                      <p:cBhvr>
                                        <p:cTn id="17" dur="1" fill="hold">
                                          <p:stCondLst>
                                            <p:cond delay="500"/>
                                          </p:stCondLst>
                                        </p:cTn>
                                        <p:tgtEl>
                                          <p:spTgt spid="392"/>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393"/>
                                        </p:tgtEl>
                                      </p:cBhvr>
                                    </p:animEffect>
                                    <p:set>
                                      <p:cBhvr>
                                        <p:cTn id="22" dur="1" fill="hold">
                                          <p:stCondLst>
                                            <p:cond delay="500"/>
                                          </p:stCondLst>
                                        </p:cTn>
                                        <p:tgtEl>
                                          <p:spTgt spid="393"/>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500"/>
                                        <p:tgtEl>
                                          <p:spTgt spid="394"/>
                                        </p:tgtEl>
                                      </p:cBhvr>
                                    </p:animEffect>
                                    <p:set>
                                      <p:cBhvr>
                                        <p:cTn id="27" dur="1" fill="hold">
                                          <p:stCondLst>
                                            <p:cond delay="500"/>
                                          </p:stCondLst>
                                        </p:cTn>
                                        <p:tgtEl>
                                          <p:spTgt spid="394"/>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500"/>
                                        <p:tgtEl>
                                          <p:spTgt spid="397"/>
                                        </p:tgtEl>
                                      </p:cBhvr>
                                    </p:animEffect>
                                    <p:set>
                                      <p:cBhvr>
                                        <p:cTn id="32" dur="1" fill="hold">
                                          <p:stCondLst>
                                            <p:cond delay="500"/>
                                          </p:stCondLst>
                                        </p:cTn>
                                        <p:tgtEl>
                                          <p:spTgt spid="397"/>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500"/>
                                        <p:tgtEl>
                                          <p:spTgt spid="400"/>
                                        </p:tgtEl>
                                      </p:cBhvr>
                                    </p:animEffect>
                                    <p:set>
                                      <p:cBhvr>
                                        <p:cTn id="37" dur="1" fill="hold">
                                          <p:stCondLst>
                                            <p:cond delay="500"/>
                                          </p:stCondLst>
                                        </p:cTn>
                                        <p:tgtEl>
                                          <p:spTgt spid="40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
          <p:cNvSpPr txBox="1">
            <a:spLocks noGrp="1"/>
          </p:cNvSpPr>
          <p:nvPr>
            <p:ph type="title"/>
          </p:nvPr>
        </p:nvSpPr>
        <p:spPr>
          <a:xfrm>
            <a:off x="838200" y="10509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About this guide</a:t>
            </a:r>
            <a:endParaRPr/>
          </a:p>
        </p:txBody>
      </p:sp>
      <p:sp>
        <p:nvSpPr>
          <p:cNvPr id="97" name="Google Shape;97;p2"/>
          <p:cNvSpPr txBox="1">
            <a:spLocks noGrp="1"/>
          </p:cNvSpPr>
          <p:nvPr>
            <p:ph type="body" idx="1"/>
          </p:nvPr>
        </p:nvSpPr>
        <p:spPr>
          <a:xfrm>
            <a:off x="838200" y="2404950"/>
            <a:ext cx="10515600" cy="29250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GB" sz="2500"/>
              <a:t>This PowerPoint is not intended as a thorough teaching resource, but more of an interactive revision session either for personal use or in class. For more information on any parts you don’t understand or that haven’t been covered in this presentation, please check the full revision notes and the resources listed on the final slide.</a:t>
            </a:r>
            <a:endParaRPr sz="2500"/>
          </a:p>
          <a:p>
            <a:pPr marL="0" lvl="0" indent="0" algn="l" rtl="0">
              <a:lnSpc>
                <a:spcPct val="90000"/>
              </a:lnSpc>
              <a:spcBef>
                <a:spcPts val="1000"/>
              </a:spcBef>
              <a:spcAft>
                <a:spcPts val="0"/>
              </a:spcAft>
              <a:buClr>
                <a:schemeClr val="dk1"/>
              </a:buClr>
              <a:buSzPts val="2800"/>
              <a:buNone/>
            </a:pPr>
            <a:endParaRPr sz="2500"/>
          </a:p>
          <a:p>
            <a:pPr marL="0" lvl="0" indent="0" algn="l" rtl="0">
              <a:lnSpc>
                <a:spcPct val="90000"/>
              </a:lnSpc>
              <a:spcBef>
                <a:spcPts val="1000"/>
              </a:spcBef>
              <a:spcAft>
                <a:spcPts val="0"/>
              </a:spcAft>
              <a:buClr>
                <a:schemeClr val="dk1"/>
              </a:buClr>
              <a:buSzPts val="2800"/>
              <a:buNone/>
            </a:pPr>
            <a:r>
              <a:rPr lang="en-GB" sz="2500"/>
              <a:t>Good luck, and above all, have fun!</a:t>
            </a:r>
            <a:endParaRPr sz="2500"/>
          </a:p>
        </p:txBody>
      </p:sp>
      <p:sp>
        <p:nvSpPr>
          <p:cNvPr id="98" name="Google Shape;98;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sz="1300">
              <a:solidFill>
                <a:schemeClr val="dk1"/>
              </a:solidFill>
              <a:latin typeface="Arial"/>
              <a:ea typeface="Arial"/>
              <a:cs typeface="Arial"/>
              <a:sym typeface="Arial"/>
            </a:endParaRPr>
          </a:p>
          <a:p>
            <a:pPr marL="0" lvl="0" indent="0" algn="ctr" rtl="0">
              <a:spcBef>
                <a:spcPts val="0"/>
              </a:spcBef>
              <a:spcAft>
                <a:spcPts val="0"/>
              </a:spcAft>
              <a:buNone/>
            </a:pPr>
            <a:endParaRPr sz="1300"/>
          </a:p>
        </p:txBody>
      </p:sp>
      <p:sp>
        <p:nvSpPr>
          <p:cNvPr id="99" name="Google Shape;99;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2</a:t>
            </a:fld>
            <a:endParaRPr/>
          </a:p>
        </p:txBody>
      </p:sp>
      <p:pic>
        <p:nvPicPr>
          <p:cNvPr id="100" name="Google Shape;100;p2"/>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5696A32A-2C49-AB48-FA3D-0ABD3C6FC9FE}"/>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07"/>
        <p:cNvGrpSpPr/>
        <p:nvPr/>
      </p:nvGrpSpPr>
      <p:grpSpPr>
        <a:xfrm>
          <a:off x="0" y="0"/>
          <a:ext cx="0" cy="0"/>
          <a:chOff x="0" y="0"/>
          <a:chExt cx="0" cy="0"/>
        </a:xfrm>
      </p:grpSpPr>
      <p:sp>
        <p:nvSpPr>
          <p:cNvPr id="408" name="Google Shape;408;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Modes of Addressing</a:t>
            </a:r>
            <a:endParaRPr/>
          </a:p>
        </p:txBody>
      </p:sp>
      <p:sp>
        <p:nvSpPr>
          <p:cNvPr id="409" name="Google Shape;409;p2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90000"/>
              </a:lnSpc>
              <a:spcBef>
                <a:spcPts val="0"/>
              </a:spcBef>
              <a:spcAft>
                <a:spcPts val="0"/>
              </a:spcAft>
              <a:buClr>
                <a:schemeClr val="dk1"/>
              </a:buClr>
              <a:buSzPct val="100000"/>
              <a:buNone/>
            </a:pPr>
            <a:r>
              <a:rPr lang="en-GB"/>
              <a:t>Direct Addressing</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r>
              <a:rPr lang="en-GB"/>
              <a:t>Indirect Addressing</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r>
              <a:rPr lang="en-GB"/>
              <a:t>Immediate Addressing</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r>
              <a:rPr lang="en-GB"/>
              <a:t>Indexed Addressing</a:t>
            </a:r>
            <a:endParaRPr/>
          </a:p>
        </p:txBody>
      </p:sp>
      <p:sp>
        <p:nvSpPr>
          <p:cNvPr id="410" name="Google Shape;410;p2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fontScale="77500" lnSpcReduction="20000"/>
          </a:bodyPr>
          <a:lstStyle/>
          <a:p>
            <a:pPr marL="0" lvl="0" indent="0" algn="l" rtl="0">
              <a:lnSpc>
                <a:spcPct val="90000"/>
              </a:lnSpc>
              <a:spcBef>
                <a:spcPts val="0"/>
              </a:spcBef>
              <a:spcAft>
                <a:spcPts val="0"/>
              </a:spcAft>
              <a:buClr>
                <a:schemeClr val="dk1"/>
              </a:buClr>
              <a:buSzPct val="100000"/>
              <a:buNone/>
            </a:pPr>
            <a:r>
              <a:rPr lang="en-GB"/>
              <a:t>The address of the data is held in an intermediate location so that the address is first ‘looked up’ and then used to locate the data itself.</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r>
              <a:rPr lang="en-GB"/>
              <a:t>The operand of an instruction refers directly to a location in memory.</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r>
              <a:rPr lang="en-GB"/>
              <a:t>The final address for the data is determined by adding an offset to a base address.</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r>
              <a:rPr lang="en-GB"/>
              <a:t>The data to be used is hard-coded into the instruction itself.</a:t>
            </a:r>
            <a:endParaRPr/>
          </a:p>
          <a:p>
            <a:pPr marL="0" lvl="0" indent="0" algn="l" rtl="0">
              <a:lnSpc>
                <a:spcPct val="90000"/>
              </a:lnSpc>
              <a:spcBef>
                <a:spcPts val="1000"/>
              </a:spcBef>
              <a:spcAft>
                <a:spcPts val="0"/>
              </a:spcAft>
              <a:buClr>
                <a:schemeClr val="dk1"/>
              </a:buClr>
              <a:buSzPct val="100000"/>
              <a:buNone/>
            </a:pPr>
            <a:endParaRPr/>
          </a:p>
        </p:txBody>
      </p:sp>
      <p:sp>
        <p:nvSpPr>
          <p:cNvPr id="411" name="Google Shape;411;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SzPts val="1100"/>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p:txBody>
      </p:sp>
      <p:sp>
        <p:nvSpPr>
          <p:cNvPr id="412" name="Google Shape;412;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20</a:t>
            </a:fld>
            <a:endParaRPr/>
          </a:p>
        </p:txBody>
      </p:sp>
      <p:cxnSp>
        <p:nvCxnSpPr>
          <p:cNvPr id="413" name="Google Shape;413;p20"/>
          <p:cNvCxnSpPr/>
          <p:nvPr/>
        </p:nvCxnSpPr>
        <p:spPr>
          <a:xfrm>
            <a:off x="3773010" y="4210633"/>
            <a:ext cx="2399190" cy="1373421"/>
          </a:xfrm>
          <a:prstGeom prst="straightConnector1">
            <a:avLst/>
          </a:prstGeom>
          <a:noFill/>
          <a:ln w="76200" cap="flat" cmpd="sng">
            <a:solidFill>
              <a:schemeClr val="accent4"/>
            </a:solidFill>
            <a:prstDash val="solid"/>
            <a:miter lim="800000"/>
            <a:headEnd type="none" w="sm" len="sm"/>
            <a:tailEnd type="none" w="sm" len="sm"/>
          </a:ln>
        </p:spPr>
      </p:cxnSp>
      <p:cxnSp>
        <p:nvCxnSpPr>
          <p:cNvPr id="414" name="Google Shape;414;p20"/>
          <p:cNvCxnSpPr/>
          <p:nvPr/>
        </p:nvCxnSpPr>
        <p:spPr>
          <a:xfrm>
            <a:off x="3187083" y="1944210"/>
            <a:ext cx="3073154" cy="1597980"/>
          </a:xfrm>
          <a:prstGeom prst="straightConnector1">
            <a:avLst/>
          </a:prstGeom>
          <a:noFill/>
          <a:ln w="76200" cap="flat" cmpd="sng">
            <a:solidFill>
              <a:schemeClr val="accent1"/>
            </a:solidFill>
            <a:prstDash val="solid"/>
            <a:miter lim="800000"/>
            <a:headEnd type="none" w="sm" len="sm"/>
            <a:tailEnd type="none" w="sm" len="sm"/>
          </a:ln>
        </p:spPr>
      </p:cxnSp>
      <p:cxnSp>
        <p:nvCxnSpPr>
          <p:cNvPr id="415" name="Google Shape;415;p20"/>
          <p:cNvCxnSpPr/>
          <p:nvPr/>
        </p:nvCxnSpPr>
        <p:spPr>
          <a:xfrm rot="10800000" flipH="1">
            <a:off x="3429000" y="2183907"/>
            <a:ext cx="2743200" cy="900476"/>
          </a:xfrm>
          <a:prstGeom prst="straightConnector1">
            <a:avLst/>
          </a:prstGeom>
          <a:noFill/>
          <a:ln w="76200" cap="flat" cmpd="sng">
            <a:solidFill>
              <a:schemeClr val="accent2"/>
            </a:solidFill>
            <a:prstDash val="solid"/>
            <a:miter lim="800000"/>
            <a:headEnd type="none" w="sm" len="sm"/>
            <a:tailEnd type="none" w="sm" len="sm"/>
          </a:ln>
        </p:spPr>
      </p:cxnSp>
      <p:cxnSp>
        <p:nvCxnSpPr>
          <p:cNvPr id="416" name="Google Shape;416;p20"/>
          <p:cNvCxnSpPr/>
          <p:nvPr/>
        </p:nvCxnSpPr>
        <p:spPr>
          <a:xfrm rot="10800000" flipH="1">
            <a:off x="3429000" y="4668440"/>
            <a:ext cx="2831237" cy="541538"/>
          </a:xfrm>
          <a:prstGeom prst="straightConnector1">
            <a:avLst/>
          </a:prstGeom>
          <a:noFill/>
          <a:ln w="76200" cap="flat" cmpd="sng">
            <a:solidFill>
              <a:schemeClr val="accent5"/>
            </a:solidFill>
            <a:prstDash val="solid"/>
            <a:miter lim="800000"/>
            <a:headEnd type="none" w="sm" len="sm"/>
            <a:tailEnd type="none" w="sm" len="sm"/>
          </a:ln>
        </p:spPr>
      </p:cxnSp>
      <p:pic>
        <p:nvPicPr>
          <p:cNvPr id="417" name="Google Shape;417;p20"/>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B91017FA-7A22-8E4D-BC0A-9DDEBDEC8F22}"/>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14"/>
                                        </p:tgtEl>
                                        <p:attrNameLst>
                                          <p:attrName>style.visibility</p:attrName>
                                        </p:attrNameLst>
                                      </p:cBhvr>
                                      <p:to>
                                        <p:strVal val="visible"/>
                                      </p:to>
                                    </p:set>
                                    <p:animEffect transition="in" filter="fade">
                                      <p:cBhvr>
                                        <p:cTn id="7" dur="500"/>
                                        <p:tgtEl>
                                          <p:spTgt spid="4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15"/>
                                        </p:tgtEl>
                                        <p:attrNameLst>
                                          <p:attrName>style.visibility</p:attrName>
                                        </p:attrNameLst>
                                      </p:cBhvr>
                                      <p:to>
                                        <p:strVal val="visible"/>
                                      </p:to>
                                    </p:set>
                                    <p:animEffect transition="in" filter="fade">
                                      <p:cBhvr>
                                        <p:cTn id="12" dur="500"/>
                                        <p:tgtEl>
                                          <p:spTgt spid="4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13"/>
                                        </p:tgtEl>
                                        <p:attrNameLst>
                                          <p:attrName>style.visibility</p:attrName>
                                        </p:attrNameLst>
                                      </p:cBhvr>
                                      <p:to>
                                        <p:strVal val="visible"/>
                                      </p:to>
                                    </p:set>
                                    <p:animEffect transition="in" filter="fade">
                                      <p:cBhvr>
                                        <p:cTn id="17" dur="500"/>
                                        <p:tgtEl>
                                          <p:spTgt spid="4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16"/>
                                        </p:tgtEl>
                                        <p:attrNameLst>
                                          <p:attrName>style.visibility</p:attrName>
                                        </p:attrNameLst>
                                      </p:cBhvr>
                                      <p:to>
                                        <p:strVal val="visible"/>
                                      </p:to>
                                    </p:set>
                                    <p:animEffect transition="in" filter="fade">
                                      <p:cBhvr>
                                        <p:cTn id="22" dur="500"/>
                                        <p:tgtEl>
                                          <p:spTgt spid="4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21"/>
        <p:cNvGrpSpPr/>
        <p:nvPr/>
      </p:nvGrpSpPr>
      <p:grpSpPr>
        <a:xfrm>
          <a:off x="0" y="0"/>
          <a:ext cx="0" cy="0"/>
          <a:chOff x="0" y="0"/>
          <a:chExt cx="0" cy="0"/>
        </a:xfrm>
      </p:grpSpPr>
      <p:sp>
        <p:nvSpPr>
          <p:cNvPr id="422" name="Google Shape;422;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Lossy vs Lossless Compression</a:t>
            </a:r>
            <a:endParaRPr/>
          </a:p>
        </p:txBody>
      </p:sp>
      <p:sp>
        <p:nvSpPr>
          <p:cNvPr id="423" name="Google Shape;423;p21"/>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accent1"/>
              </a:buClr>
              <a:buSzPts val="3600"/>
              <a:buNone/>
            </a:pPr>
            <a:r>
              <a:rPr lang="en-GB" sz="3600">
                <a:solidFill>
                  <a:schemeClr val="accent1"/>
                </a:solidFill>
              </a:rPr>
              <a:t>Lossy</a:t>
            </a:r>
            <a:endParaRPr/>
          </a:p>
          <a:p>
            <a:pPr marL="228600" lvl="0" indent="-228600" algn="l" rtl="0">
              <a:lnSpc>
                <a:spcPct val="90000"/>
              </a:lnSpc>
              <a:spcBef>
                <a:spcPts val="1000"/>
              </a:spcBef>
              <a:spcAft>
                <a:spcPts val="0"/>
              </a:spcAft>
              <a:buClr>
                <a:schemeClr val="accent1"/>
              </a:buClr>
              <a:buSzPts val="2800"/>
              <a:buChar char="•"/>
            </a:pPr>
            <a:r>
              <a:rPr lang="en-GB">
                <a:solidFill>
                  <a:schemeClr val="accent1"/>
                </a:solidFill>
              </a:rPr>
              <a:t>Removes non-essential data</a:t>
            </a:r>
            <a:endParaRPr/>
          </a:p>
          <a:p>
            <a:pPr marL="228600" lvl="0" indent="-228600" algn="l" rtl="0">
              <a:lnSpc>
                <a:spcPct val="90000"/>
              </a:lnSpc>
              <a:spcBef>
                <a:spcPts val="1000"/>
              </a:spcBef>
              <a:spcAft>
                <a:spcPts val="0"/>
              </a:spcAft>
              <a:buClr>
                <a:schemeClr val="accent1"/>
              </a:buClr>
              <a:buSzPts val="2800"/>
              <a:buChar char="•"/>
            </a:pPr>
            <a:r>
              <a:rPr lang="en-GB">
                <a:solidFill>
                  <a:schemeClr val="accent1"/>
                </a:solidFill>
              </a:rPr>
              <a:t>The heavier the compression, the more obvious the difference</a:t>
            </a:r>
            <a:endParaRPr/>
          </a:p>
          <a:p>
            <a:pPr marL="228600" lvl="0" indent="-228600" algn="l" rtl="0">
              <a:lnSpc>
                <a:spcPct val="90000"/>
              </a:lnSpc>
              <a:spcBef>
                <a:spcPts val="1000"/>
              </a:spcBef>
              <a:spcAft>
                <a:spcPts val="0"/>
              </a:spcAft>
              <a:buClr>
                <a:schemeClr val="accent1"/>
              </a:buClr>
              <a:buSzPts val="2800"/>
              <a:buChar char="•"/>
            </a:pPr>
            <a:r>
              <a:rPr lang="en-GB">
                <a:solidFill>
                  <a:schemeClr val="accent1"/>
                </a:solidFill>
              </a:rPr>
              <a:t>Often used for image and music files	</a:t>
            </a:r>
            <a:endParaRPr/>
          </a:p>
        </p:txBody>
      </p:sp>
      <p:sp>
        <p:nvSpPr>
          <p:cNvPr id="424" name="Google Shape;424;p21"/>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accent5"/>
              </a:buClr>
              <a:buSzPts val="3600"/>
              <a:buNone/>
            </a:pPr>
            <a:r>
              <a:rPr lang="en-GB" sz="3600">
                <a:solidFill>
                  <a:schemeClr val="accent5"/>
                </a:solidFill>
              </a:rPr>
              <a:t>Lossless</a:t>
            </a:r>
            <a:endParaRPr/>
          </a:p>
          <a:p>
            <a:pPr marL="228600" lvl="0" indent="-228600" algn="l" rtl="0">
              <a:lnSpc>
                <a:spcPct val="90000"/>
              </a:lnSpc>
              <a:spcBef>
                <a:spcPts val="1000"/>
              </a:spcBef>
              <a:spcAft>
                <a:spcPts val="0"/>
              </a:spcAft>
              <a:buClr>
                <a:schemeClr val="accent5"/>
              </a:buClr>
              <a:buSzPts val="2800"/>
              <a:buChar char="•"/>
            </a:pPr>
            <a:r>
              <a:rPr lang="en-GB">
                <a:solidFill>
                  <a:schemeClr val="accent5"/>
                </a:solidFill>
              </a:rPr>
              <a:t>Records patterns in data</a:t>
            </a:r>
            <a:endParaRPr/>
          </a:p>
          <a:p>
            <a:pPr marL="228600" lvl="0" indent="-228600" algn="l" rtl="0">
              <a:lnSpc>
                <a:spcPct val="90000"/>
              </a:lnSpc>
              <a:spcBef>
                <a:spcPts val="1000"/>
              </a:spcBef>
              <a:spcAft>
                <a:spcPts val="0"/>
              </a:spcAft>
              <a:buClr>
                <a:schemeClr val="accent5"/>
              </a:buClr>
              <a:buSzPts val="2800"/>
              <a:buChar char="•"/>
            </a:pPr>
            <a:r>
              <a:rPr lang="en-GB">
                <a:solidFill>
                  <a:schemeClr val="accent5"/>
                </a:solidFill>
              </a:rPr>
              <a:t>Works with a set of instructions on how to reconstruct file</a:t>
            </a:r>
            <a:endParaRPr/>
          </a:p>
          <a:p>
            <a:pPr marL="228600" lvl="0" indent="-228600" algn="l" rtl="0">
              <a:lnSpc>
                <a:spcPct val="90000"/>
              </a:lnSpc>
              <a:spcBef>
                <a:spcPts val="1000"/>
              </a:spcBef>
              <a:spcAft>
                <a:spcPts val="0"/>
              </a:spcAft>
              <a:buClr>
                <a:schemeClr val="accent5"/>
              </a:buClr>
              <a:buSzPts val="2800"/>
              <a:buChar char="•"/>
            </a:pPr>
            <a:r>
              <a:rPr lang="en-GB">
                <a:solidFill>
                  <a:schemeClr val="accent5"/>
                </a:solidFill>
              </a:rPr>
              <a:t>Essential for documents and text where missing characters cause corruption</a:t>
            </a:r>
            <a:endParaRPr/>
          </a:p>
        </p:txBody>
      </p:sp>
      <p:sp>
        <p:nvSpPr>
          <p:cNvPr id="425" name="Google Shape;425;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a:p>
            <a:pPr marL="0" lvl="0" indent="0" algn="ctr" rtl="0">
              <a:spcBef>
                <a:spcPts val="0"/>
              </a:spcBef>
              <a:spcAft>
                <a:spcPts val="0"/>
              </a:spcAft>
              <a:buNone/>
            </a:pPr>
            <a:endParaRPr/>
          </a:p>
        </p:txBody>
      </p:sp>
      <p:sp>
        <p:nvSpPr>
          <p:cNvPr id="426" name="Google Shape;426;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21</a:t>
            </a:fld>
            <a:endParaRPr/>
          </a:p>
        </p:txBody>
      </p:sp>
      <p:sp>
        <p:nvSpPr>
          <p:cNvPr id="427" name="Google Shape;427;p21"/>
          <p:cNvSpPr/>
          <p:nvPr/>
        </p:nvSpPr>
        <p:spPr>
          <a:xfrm>
            <a:off x="523782" y="2398743"/>
            <a:ext cx="10395751" cy="523782"/>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400">
                <a:solidFill>
                  <a:schemeClr val="dk1"/>
                </a:solidFill>
                <a:latin typeface="Arial"/>
                <a:ea typeface="Arial"/>
                <a:cs typeface="Arial"/>
                <a:sym typeface="Arial"/>
              </a:rPr>
              <a:t>Which one physically removes non-essential data?</a:t>
            </a:r>
            <a:endParaRPr/>
          </a:p>
        </p:txBody>
      </p:sp>
      <p:sp>
        <p:nvSpPr>
          <p:cNvPr id="428" name="Google Shape;428;p21"/>
          <p:cNvSpPr/>
          <p:nvPr/>
        </p:nvSpPr>
        <p:spPr>
          <a:xfrm>
            <a:off x="523782" y="2922524"/>
            <a:ext cx="10395751" cy="1267735"/>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400">
                <a:solidFill>
                  <a:schemeClr val="dk1"/>
                </a:solidFill>
                <a:latin typeface="Arial"/>
                <a:ea typeface="Arial"/>
                <a:cs typeface="Arial"/>
                <a:sym typeface="Arial"/>
              </a:rPr>
              <a:t>Which one will cause an obvious difference in quality after heavy compression?</a:t>
            </a:r>
            <a:endParaRPr/>
          </a:p>
        </p:txBody>
      </p:sp>
      <p:sp>
        <p:nvSpPr>
          <p:cNvPr id="429" name="Google Shape;429;p21"/>
          <p:cNvSpPr/>
          <p:nvPr/>
        </p:nvSpPr>
        <p:spPr>
          <a:xfrm>
            <a:off x="877410" y="4190259"/>
            <a:ext cx="10395751" cy="1267735"/>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400">
                <a:solidFill>
                  <a:schemeClr val="dk1"/>
                </a:solidFill>
                <a:latin typeface="Arial"/>
                <a:ea typeface="Arial"/>
                <a:cs typeface="Arial"/>
                <a:sym typeface="Arial"/>
              </a:rPr>
              <a:t>Which one is commonly used for text and program files?</a:t>
            </a:r>
            <a:endParaRPr/>
          </a:p>
        </p:txBody>
      </p:sp>
      <p:pic>
        <p:nvPicPr>
          <p:cNvPr id="430" name="Google Shape;430;p21"/>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72C2A407-21E3-3B4C-F416-C7B113B03E04}"/>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427"/>
                                        </p:tgtEl>
                                      </p:cBhvr>
                                    </p:animEffect>
                                    <p:set>
                                      <p:cBhvr>
                                        <p:cTn id="7" dur="1" fill="hold">
                                          <p:stCondLst>
                                            <p:cond delay="500"/>
                                          </p:stCondLst>
                                        </p:cTn>
                                        <p:tgtEl>
                                          <p:spTgt spid="42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428"/>
                                        </p:tgtEl>
                                      </p:cBhvr>
                                    </p:animEffect>
                                    <p:set>
                                      <p:cBhvr>
                                        <p:cTn id="12" dur="1" fill="hold">
                                          <p:stCondLst>
                                            <p:cond delay="500"/>
                                          </p:stCondLst>
                                        </p:cTn>
                                        <p:tgtEl>
                                          <p:spTgt spid="42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429"/>
                                        </p:tgtEl>
                                      </p:cBhvr>
                                    </p:animEffect>
                                    <p:set>
                                      <p:cBhvr>
                                        <p:cTn id="17" dur="1" fill="hold">
                                          <p:stCondLst>
                                            <p:cond delay="500"/>
                                          </p:stCondLst>
                                        </p:cTn>
                                        <p:tgtEl>
                                          <p:spTgt spid="4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34"/>
        <p:cNvGrpSpPr/>
        <p:nvPr/>
      </p:nvGrpSpPr>
      <p:grpSpPr>
        <a:xfrm>
          <a:off x="0" y="0"/>
          <a:ext cx="0" cy="0"/>
          <a:chOff x="0" y="0"/>
          <a:chExt cx="0" cy="0"/>
        </a:xfrm>
      </p:grpSpPr>
      <p:sp>
        <p:nvSpPr>
          <p:cNvPr id="435" name="Google Shape;435;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Symmetric vs Asymmetric Encryption</a:t>
            </a:r>
            <a:endParaRPr/>
          </a:p>
        </p:txBody>
      </p:sp>
      <p:sp>
        <p:nvSpPr>
          <p:cNvPr id="436" name="Google Shape;436;p22"/>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accent1"/>
              </a:buClr>
              <a:buSzPts val="3600"/>
              <a:buNone/>
            </a:pPr>
            <a:r>
              <a:rPr lang="en-GB" sz="3600">
                <a:solidFill>
                  <a:schemeClr val="accent1"/>
                </a:solidFill>
              </a:rPr>
              <a:t>Symmetric</a:t>
            </a:r>
            <a:endParaRPr/>
          </a:p>
          <a:p>
            <a:pPr marL="228600" lvl="0" indent="-228600" algn="l" rtl="0">
              <a:lnSpc>
                <a:spcPct val="90000"/>
              </a:lnSpc>
              <a:spcBef>
                <a:spcPts val="1000"/>
              </a:spcBef>
              <a:spcAft>
                <a:spcPts val="0"/>
              </a:spcAft>
              <a:buClr>
                <a:schemeClr val="accent1"/>
              </a:buClr>
              <a:buSzPts val="2800"/>
              <a:buChar char="•"/>
            </a:pPr>
            <a:r>
              <a:rPr lang="en-GB">
                <a:solidFill>
                  <a:schemeClr val="accent1"/>
                </a:solidFill>
              </a:rPr>
              <a:t>Also called private key encryption</a:t>
            </a:r>
            <a:endParaRPr/>
          </a:p>
          <a:p>
            <a:pPr marL="228600" lvl="0" indent="-228600" algn="l" rtl="0">
              <a:lnSpc>
                <a:spcPct val="90000"/>
              </a:lnSpc>
              <a:spcBef>
                <a:spcPts val="1000"/>
              </a:spcBef>
              <a:spcAft>
                <a:spcPts val="0"/>
              </a:spcAft>
              <a:buClr>
                <a:schemeClr val="accent1"/>
              </a:buClr>
              <a:buSzPts val="2800"/>
              <a:buChar char="•"/>
            </a:pPr>
            <a:r>
              <a:rPr lang="en-GB">
                <a:solidFill>
                  <a:schemeClr val="accent1"/>
                </a:solidFill>
              </a:rPr>
              <a:t>The same key is used for both encryption and decryption	</a:t>
            </a:r>
            <a:endParaRPr/>
          </a:p>
          <a:p>
            <a:pPr marL="228600" lvl="0" indent="-50800" algn="l" rtl="0">
              <a:lnSpc>
                <a:spcPct val="90000"/>
              </a:lnSpc>
              <a:spcBef>
                <a:spcPts val="1000"/>
              </a:spcBef>
              <a:spcAft>
                <a:spcPts val="0"/>
              </a:spcAft>
              <a:buClr>
                <a:schemeClr val="dk1"/>
              </a:buClr>
              <a:buSzPts val="2800"/>
              <a:buNone/>
            </a:pPr>
            <a:endParaRPr>
              <a:solidFill>
                <a:schemeClr val="accent1"/>
              </a:solidFill>
            </a:endParaRPr>
          </a:p>
          <a:p>
            <a:pPr marL="228600" lvl="0" indent="-228600" algn="l" rtl="0">
              <a:lnSpc>
                <a:spcPct val="90000"/>
              </a:lnSpc>
              <a:spcBef>
                <a:spcPts val="1000"/>
              </a:spcBef>
              <a:spcAft>
                <a:spcPts val="0"/>
              </a:spcAft>
              <a:buClr>
                <a:schemeClr val="accent1"/>
              </a:buClr>
              <a:buSzPts val="2800"/>
              <a:buChar char="•"/>
            </a:pPr>
            <a:r>
              <a:rPr lang="en-GB">
                <a:solidFill>
                  <a:schemeClr val="accent1"/>
                </a:solidFill>
              </a:rPr>
              <a:t>Less secure as the private key can be intercepted</a:t>
            </a:r>
            <a:endParaRPr/>
          </a:p>
        </p:txBody>
      </p:sp>
      <p:sp>
        <p:nvSpPr>
          <p:cNvPr id="437" name="Google Shape;437;p22"/>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accent5"/>
              </a:buClr>
              <a:buSzPts val="3600"/>
              <a:buNone/>
            </a:pPr>
            <a:r>
              <a:rPr lang="en-GB" sz="3600">
                <a:solidFill>
                  <a:schemeClr val="accent5"/>
                </a:solidFill>
              </a:rPr>
              <a:t>Asymmetric</a:t>
            </a:r>
            <a:endParaRPr/>
          </a:p>
          <a:p>
            <a:pPr marL="228600" lvl="0" indent="-228600" algn="l" rtl="0">
              <a:lnSpc>
                <a:spcPct val="90000"/>
              </a:lnSpc>
              <a:spcBef>
                <a:spcPts val="1000"/>
              </a:spcBef>
              <a:spcAft>
                <a:spcPts val="0"/>
              </a:spcAft>
              <a:buClr>
                <a:schemeClr val="accent5"/>
              </a:buClr>
              <a:buSzPts val="2800"/>
              <a:buChar char="•"/>
            </a:pPr>
            <a:r>
              <a:rPr lang="en-GB">
                <a:solidFill>
                  <a:schemeClr val="accent5"/>
                </a:solidFill>
              </a:rPr>
              <a:t>Also called public key encryption</a:t>
            </a:r>
            <a:endParaRPr/>
          </a:p>
          <a:p>
            <a:pPr marL="228600" lvl="0" indent="-228600" algn="l" rtl="0">
              <a:lnSpc>
                <a:spcPct val="90000"/>
              </a:lnSpc>
              <a:spcBef>
                <a:spcPts val="1000"/>
              </a:spcBef>
              <a:spcAft>
                <a:spcPts val="0"/>
              </a:spcAft>
              <a:buClr>
                <a:schemeClr val="accent5"/>
              </a:buClr>
              <a:buSzPts val="2800"/>
              <a:buChar char="•"/>
            </a:pPr>
            <a:r>
              <a:rPr lang="en-GB">
                <a:solidFill>
                  <a:schemeClr val="accent5"/>
                </a:solidFill>
              </a:rPr>
              <a:t>Uses a private key for encryption and a public key for decryption</a:t>
            </a:r>
            <a:endParaRPr/>
          </a:p>
          <a:p>
            <a:pPr marL="228600" lvl="0" indent="-228600" algn="l" rtl="0">
              <a:lnSpc>
                <a:spcPct val="90000"/>
              </a:lnSpc>
              <a:spcBef>
                <a:spcPts val="1000"/>
              </a:spcBef>
              <a:spcAft>
                <a:spcPts val="0"/>
              </a:spcAft>
              <a:buClr>
                <a:schemeClr val="accent5"/>
              </a:buClr>
              <a:buSzPts val="2800"/>
              <a:buChar char="•"/>
            </a:pPr>
            <a:r>
              <a:rPr lang="en-GB">
                <a:solidFill>
                  <a:schemeClr val="accent5"/>
                </a:solidFill>
              </a:rPr>
              <a:t>More secure as it is virtually impossible to determine the private key</a:t>
            </a:r>
            <a:endParaRPr/>
          </a:p>
        </p:txBody>
      </p:sp>
      <p:sp>
        <p:nvSpPr>
          <p:cNvPr id="438" name="Google Shape;438;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p:txBody>
      </p:sp>
      <p:sp>
        <p:nvSpPr>
          <p:cNvPr id="439" name="Google Shape;439;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22</a:t>
            </a:fld>
            <a:endParaRPr/>
          </a:p>
        </p:txBody>
      </p:sp>
      <p:sp>
        <p:nvSpPr>
          <p:cNvPr id="440" name="Google Shape;440;p22"/>
          <p:cNvSpPr/>
          <p:nvPr/>
        </p:nvSpPr>
        <p:spPr>
          <a:xfrm>
            <a:off x="838200" y="2491069"/>
            <a:ext cx="10395751" cy="842233"/>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400">
                <a:solidFill>
                  <a:schemeClr val="dk1"/>
                </a:solidFill>
                <a:latin typeface="Arial"/>
                <a:ea typeface="Arial"/>
                <a:cs typeface="Arial"/>
                <a:sym typeface="Arial"/>
              </a:rPr>
              <a:t>Which one is also called private key encryption?</a:t>
            </a:r>
            <a:endParaRPr/>
          </a:p>
        </p:txBody>
      </p:sp>
      <p:sp>
        <p:nvSpPr>
          <p:cNvPr id="441" name="Google Shape;441;p22"/>
          <p:cNvSpPr/>
          <p:nvPr/>
        </p:nvSpPr>
        <p:spPr>
          <a:xfrm>
            <a:off x="621438" y="3347193"/>
            <a:ext cx="10395751" cy="1267735"/>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400">
                <a:solidFill>
                  <a:schemeClr val="dk1"/>
                </a:solidFill>
                <a:latin typeface="Arial"/>
                <a:ea typeface="Arial"/>
                <a:cs typeface="Arial"/>
                <a:sym typeface="Arial"/>
              </a:rPr>
              <a:t>Which one uses different keys for encryption and decryption?</a:t>
            </a:r>
            <a:endParaRPr/>
          </a:p>
        </p:txBody>
      </p:sp>
      <p:sp>
        <p:nvSpPr>
          <p:cNvPr id="442" name="Google Shape;442;p22"/>
          <p:cNvSpPr/>
          <p:nvPr/>
        </p:nvSpPr>
        <p:spPr>
          <a:xfrm>
            <a:off x="898125" y="4614928"/>
            <a:ext cx="10395751" cy="1267735"/>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400">
                <a:solidFill>
                  <a:schemeClr val="dk1"/>
                </a:solidFill>
                <a:latin typeface="Arial"/>
                <a:ea typeface="Arial"/>
                <a:cs typeface="Arial"/>
                <a:sym typeface="Arial"/>
              </a:rPr>
              <a:t>Which one is more secure?</a:t>
            </a:r>
            <a:endParaRPr/>
          </a:p>
        </p:txBody>
      </p:sp>
      <p:pic>
        <p:nvPicPr>
          <p:cNvPr id="443" name="Google Shape;443;p22"/>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901378A3-8982-5EE3-42A3-E3F67985EE6C}"/>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440"/>
                                        </p:tgtEl>
                                      </p:cBhvr>
                                    </p:animEffect>
                                    <p:set>
                                      <p:cBhvr>
                                        <p:cTn id="7" dur="1" fill="hold">
                                          <p:stCondLst>
                                            <p:cond delay="500"/>
                                          </p:stCondLst>
                                        </p:cTn>
                                        <p:tgtEl>
                                          <p:spTgt spid="44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441"/>
                                        </p:tgtEl>
                                      </p:cBhvr>
                                    </p:animEffect>
                                    <p:set>
                                      <p:cBhvr>
                                        <p:cTn id="12" dur="1" fill="hold">
                                          <p:stCondLst>
                                            <p:cond delay="500"/>
                                          </p:stCondLst>
                                        </p:cTn>
                                        <p:tgtEl>
                                          <p:spTgt spid="441"/>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442"/>
                                        </p:tgtEl>
                                      </p:cBhvr>
                                    </p:animEffect>
                                    <p:set>
                                      <p:cBhvr>
                                        <p:cTn id="17" dur="1" fill="hold">
                                          <p:stCondLst>
                                            <p:cond delay="500"/>
                                          </p:stCondLst>
                                        </p:cTn>
                                        <p:tgtEl>
                                          <p:spTgt spid="44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47"/>
        <p:cNvGrpSpPr/>
        <p:nvPr/>
      </p:nvGrpSpPr>
      <p:grpSpPr>
        <a:xfrm>
          <a:off x="0" y="0"/>
          <a:ext cx="0" cy="0"/>
          <a:chOff x="0" y="0"/>
          <a:chExt cx="0" cy="0"/>
        </a:xfrm>
      </p:grpSpPr>
      <p:sp>
        <p:nvSpPr>
          <p:cNvPr id="448" name="Google Shape;448;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Hashing</a:t>
            </a:r>
            <a:endParaRPr/>
          </a:p>
        </p:txBody>
      </p:sp>
      <p:sp>
        <p:nvSpPr>
          <p:cNvPr id="449" name="Google Shape;449;p23"/>
          <p:cNvSpPr txBox="1">
            <a:spLocks noGrp="1"/>
          </p:cNvSpPr>
          <p:nvPr>
            <p:ph type="body" idx="1"/>
          </p:nvPr>
        </p:nvSpPr>
        <p:spPr>
          <a:xfrm>
            <a:off x="838200" y="1447060"/>
            <a:ext cx="10515600" cy="4729903"/>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GB"/>
              <a:t>Fill in the blanks.</a:t>
            </a:r>
            <a:endParaRPr/>
          </a:p>
          <a:p>
            <a:pPr marL="0" lvl="0" indent="0" algn="l" rtl="0">
              <a:lnSpc>
                <a:spcPct val="90000"/>
              </a:lnSpc>
              <a:spcBef>
                <a:spcPts val="1000"/>
              </a:spcBef>
              <a:spcAft>
                <a:spcPts val="0"/>
              </a:spcAft>
              <a:buClr>
                <a:schemeClr val="dk1"/>
              </a:buClr>
              <a:buSzPts val="2800"/>
              <a:buNone/>
            </a:pPr>
            <a:r>
              <a:rPr lang="en-GB"/>
              <a:t>A hash function provides </a:t>
            </a:r>
            <a:r>
              <a:rPr lang="en-GB" u="sng">
                <a:solidFill>
                  <a:schemeClr val="accent1"/>
                </a:solidFill>
              </a:rPr>
              <a:t>a mapping</a:t>
            </a:r>
            <a:r>
              <a:rPr lang="en-GB"/>
              <a:t> between an input and an output. It is a </a:t>
            </a:r>
            <a:r>
              <a:rPr lang="en-GB" u="sng">
                <a:solidFill>
                  <a:schemeClr val="accent1"/>
                </a:solidFill>
              </a:rPr>
              <a:t>one way </a:t>
            </a:r>
            <a:r>
              <a:rPr lang="en-GB"/>
              <a:t>encryption technique- the hash function cannot be used to reverse hashed data to reveal the original data. Hashing can be used for a </a:t>
            </a:r>
            <a:r>
              <a:rPr lang="en-GB" u="sng">
                <a:solidFill>
                  <a:schemeClr val="accent1"/>
                </a:solidFill>
              </a:rPr>
              <a:t>digital signature or certificate </a:t>
            </a:r>
            <a:r>
              <a:rPr lang="en-GB"/>
              <a:t>to authenticate and confirm the sender. These operate in the </a:t>
            </a:r>
            <a:r>
              <a:rPr lang="en-GB" u="sng">
                <a:solidFill>
                  <a:schemeClr val="accent1"/>
                </a:solidFill>
              </a:rPr>
              <a:t>transport</a:t>
            </a:r>
            <a:r>
              <a:rPr lang="en-GB"/>
              <a:t> layer of the TCP/IP stack. </a:t>
            </a:r>
            <a:endParaRPr/>
          </a:p>
          <a:p>
            <a:pPr marL="0" lvl="0" indent="0" algn="l" rtl="0">
              <a:lnSpc>
                <a:spcPct val="90000"/>
              </a:lnSpc>
              <a:spcBef>
                <a:spcPts val="1000"/>
              </a:spcBef>
              <a:spcAft>
                <a:spcPts val="0"/>
              </a:spcAft>
              <a:buClr>
                <a:schemeClr val="dk1"/>
              </a:buClr>
              <a:buSzPts val="2800"/>
              <a:buNone/>
            </a:pPr>
            <a:endParaRPr/>
          </a:p>
        </p:txBody>
      </p:sp>
      <p:sp>
        <p:nvSpPr>
          <p:cNvPr id="450" name="Google Shape;450;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p:txBody>
      </p:sp>
      <p:sp>
        <p:nvSpPr>
          <p:cNvPr id="451" name="Google Shape;451;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23</a:t>
            </a:fld>
            <a:endParaRPr/>
          </a:p>
        </p:txBody>
      </p:sp>
      <p:sp>
        <p:nvSpPr>
          <p:cNvPr id="452" name="Google Shape;452;p23"/>
          <p:cNvSpPr/>
          <p:nvPr/>
        </p:nvSpPr>
        <p:spPr>
          <a:xfrm>
            <a:off x="4856085" y="2015231"/>
            <a:ext cx="1686758" cy="372862"/>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53" name="Google Shape;453;p23"/>
          <p:cNvSpPr/>
          <p:nvPr/>
        </p:nvSpPr>
        <p:spPr>
          <a:xfrm>
            <a:off x="3002132" y="2388093"/>
            <a:ext cx="1436703" cy="372862"/>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54" name="Google Shape;454;p23"/>
          <p:cNvSpPr/>
          <p:nvPr/>
        </p:nvSpPr>
        <p:spPr>
          <a:xfrm>
            <a:off x="5106140" y="3123799"/>
            <a:ext cx="4659297" cy="445024"/>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55" name="Google Shape;455;p23"/>
          <p:cNvSpPr/>
          <p:nvPr/>
        </p:nvSpPr>
        <p:spPr>
          <a:xfrm>
            <a:off x="917359" y="3952043"/>
            <a:ext cx="1506245" cy="372862"/>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456" name="Google Shape;456;p23"/>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08EC11E1-A92F-68D6-5F95-0574DC0DB45F}"/>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452"/>
                                        </p:tgtEl>
                                      </p:cBhvr>
                                    </p:animEffect>
                                    <p:set>
                                      <p:cBhvr>
                                        <p:cTn id="7" dur="1" fill="hold">
                                          <p:stCondLst>
                                            <p:cond delay="500"/>
                                          </p:stCondLst>
                                        </p:cTn>
                                        <p:tgtEl>
                                          <p:spTgt spid="45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453"/>
                                        </p:tgtEl>
                                      </p:cBhvr>
                                    </p:animEffect>
                                    <p:set>
                                      <p:cBhvr>
                                        <p:cTn id="12" dur="1" fill="hold">
                                          <p:stCondLst>
                                            <p:cond delay="500"/>
                                          </p:stCondLst>
                                        </p:cTn>
                                        <p:tgtEl>
                                          <p:spTgt spid="45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454"/>
                                        </p:tgtEl>
                                      </p:cBhvr>
                                    </p:animEffect>
                                    <p:set>
                                      <p:cBhvr>
                                        <p:cTn id="17" dur="1" fill="hold">
                                          <p:stCondLst>
                                            <p:cond delay="500"/>
                                          </p:stCondLst>
                                        </p:cTn>
                                        <p:tgtEl>
                                          <p:spTgt spid="454"/>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455"/>
                                        </p:tgtEl>
                                      </p:cBhvr>
                                    </p:animEffect>
                                    <p:set>
                                      <p:cBhvr>
                                        <p:cTn id="22" dur="1" fill="hold">
                                          <p:stCondLst>
                                            <p:cond delay="500"/>
                                          </p:stCondLst>
                                        </p:cTn>
                                        <p:tgtEl>
                                          <p:spTgt spid="45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460"/>
        <p:cNvGrpSpPr/>
        <p:nvPr/>
      </p:nvGrpSpPr>
      <p:grpSpPr>
        <a:xfrm>
          <a:off x="0" y="0"/>
          <a:ext cx="0" cy="0"/>
          <a:chOff x="0" y="0"/>
          <a:chExt cx="0" cy="0"/>
        </a:xfrm>
      </p:grpSpPr>
      <p:sp>
        <p:nvSpPr>
          <p:cNvPr id="461" name="Google Shape;461;p2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Hash Tables</a:t>
            </a:r>
            <a:endParaRPr/>
          </a:p>
        </p:txBody>
      </p:sp>
      <p:sp>
        <p:nvSpPr>
          <p:cNvPr id="462" name="Google Shape;462;p2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Clr>
                <a:schemeClr val="dk1"/>
              </a:buClr>
              <a:buSzPts val="2800"/>
              <a:buNone/>
            </a:pPr>
            <a:r>
              <a:rPr lang="en-GB"/>
              <a:t>Fill in the blanks.</a:t>
            </a:r>
            <a:endParaRPr/>
          </a:p>
          <a:p>
            <a:pPr marL="0" lvl="0" indent="0" algn="l" rtl="0">
              <a:lnSpc>
                <a:spcPct val="90000"/>
              </a:lnSpc>
              <a:spcBef>
                <a:spcPts val="1000"/>
              </a:spcBef>
              <a:spcAft>
                <a:spcPts val="0"/>
              </a:spcAft>
              <a:buClr>
                <a:schemeClr val="dk1"/>
              </a:buClr>
              <a:buSzPts val="2800"/>
              <a:buNone/>
            </a:pPr>
            <a:r>
              <a:rPr lang="en-GB"/>
              <a:t>Hash tables are a means of </a:t>
            </a:r>
            <a:r>
              <a:rPr lang="en-GB" u="sng">
                <a:solidFill>
                  <a:schemeClr val="accent1"/>
                </a:solidFill>
              </a:rPr>
              <a:t>quickly locating a data record</a:t>
            </a:r>
            <a:r>
              <a:rPr lang="en-GB"/>
              <a:t>. The hash function is applied to data which </a:t>
            </a:r>
            <a:r>
              <a:rPr lang="en-GB" u="sng">
                <a:solidFill>
                  <a:schemeClr val="accent1"/>
                </a:solidFill>
              </a:rPr>
              <a:t>outputs the index of where this data record can be found in the hash </a:t>
            </a:r>
            <a:r>
              <a:rPr lang="en-GB"/>
              <a:t>to make for a much faster search. Oftentimes the domain of a hash function is much larger than the range which can result in </a:t>
            </a:r>
            <a:r>
              <a:rPr lang="en-GB" u="sng">
                <a:solidFill>
                  <a:schemeClr val="accent1"/>
                </a:solidFill>
              </a:rPr>
              <a:t>collisions</a:t>
            </a:r>
            <a:r>
              <a:rPr lang="en-GB"/>
              <a:t>- where two or more unique inputs return the same hash value- and the simpler the function the more often this occurs. To prevent this, </a:t>
            </a:r>
            <a:r>
              <a:rPr lang="en-GB" u="sng">
                <a:solidFill>
                  <a:schemeClr val="accent1"/>
                </a:solidFill>
              </a:rPr>
              <a:t>linked lists </a:t>
            </a:r>
            <a:r>
              <a:rPr lang="en-GB"/>
              <a:t>are often used, so the hash function is used to output the index of the item, and if this is not the correct data then the next value in the </a:t>
            </a:r>
            <a:r>
              <a:rPr lang="en-GB" u="sng">
                <a:solidFill>
                  <a:schemeClr val="accent1"/>
                </a:solidFill>
              </a:rPr>
              <a:t>linked list</a:t>
            </a:r>
            <a:r>
              <a:rPr lang="en-GB">
                <a:solidFill>
                  <a:schemeClr val="accent1"/>
                </a:solidFill>
              </a:rPr>
              <a:t> </a:t>
            </a:r>
            <a:r>
              <a:rPr lang="en-GB"/>
              <a:t>points to another possible record which has the same has value. </a:t>
            </a:r>
            <a:endParaRPr/>
          </a:p>
          <a:p>
            <a:pPr marL="0" lvl="0" indent="0" algn="l" rtl="0">
              <a:lnSpc>
                <a:spcPct val="90000"/>
              </a:lnSpc>
              <a:spcBef>
                <a:spcPts val="1000"/>
              </a:spcBef>
              <a:spcAft>
                <a:spcPts val="0"/>
              </a:spcAft>
              <a:buClr>
                <a:schemeClr val="dk1"/>
              </a:buClr>
              <a:buSzPts val="2800"/>
              <a:buNone/>
            </a:pPr>
            <a:endParaRPr/>
          </a:p>
        </p:txBody>
      </p:sp>
      <p:sp>
        <p:nvSpPr>
          <p:cNvPr id="463" name="Google Shape;463;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p:txBody>
      </p:sp>
      <p:sp>
        <p:nvSpPr>
          <p:cNvPr id="464" name="Google Shape;464;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24</a:t>
            </a:fld>
            <a:endParaRPr/>
          </a:p>
        </p:txBody>
      </p:sp>
      <p:sp>
        <p:nvSpPr>
          <p:cNvPr id="465" name="Google Shape;465;p24"/>
          <p:cNvSpPr/>
          <p:nvPr/>
        </p:nvSpPr>
        <p:spPr>
          <a:xfrm>
            <a:off x="5305425" y="2306315"/>
            <a:ext cx="4581526" cy="372862"/>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466" name="Google Shape;466;p24"/>
          <p:cNvGrpSpPr/>
          <p:nvPr/>
        </p:nvGrpSpPr>
        <p:grpSpPr>
          <a:xfrm>
            <a:off x="838200" y="2679177"/>
            <a:ext cx="10331389" cy="669000"/>
            <a:chOff x="838200" y="2681056"/>
            <a:chExt cx="10331389" cy="669000"/>
          </a:xfrm>
        </p:grpSpPr>
        <p:sp>
          <p:nvSpPr>
            <p:cNvPr id="467" name="Google Shape;467;p24"/>
            <p:cNvSpPr/>
            <p:nvPr/>
          </p:nvSpPr>
          <p:spPr>
            <a:xfrm>
              <a:off x="838200" y="2977194"/>
              <a:ext cx="6533966" cy="372862"/>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68" name="Google Shape;468;p24"/>
            <p:cNvSpPr/>
            <p:nvPr/>
          </p:nvSpPr>
          <p:spPr>
            <a:xfrm>
              <a:off x="6906827" y="2681056"/>
              <a:ext cx="4262762" cy="372862"/>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
        <p:nvSpPr>
          <p:cNvPr id="469" name="Google Shape;469;p24"/>
          <p:cNvSpPr/>
          <p:nvPr/>
        </p:nvSpPr>
        <p:spPr>
          <a:xfrm>
            <a:off x="7372166" y="3690825"/>
            <a:ext cx="1510684" cy="372862"/>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470" name="Google Shape;470;p24"/>
          <p:cNvGrpSpPr/>
          <p:nvPr/>
        </p:nvGrpSpPr>
        <p:grpSpPr>
          <a:xfrm>
            <a:off x="932155" y="4350590"/>
            <a:ext cx="10237434" cy="745724"/>
            <a:chOff x="932155" y="4350590"/>
            <a:chExt cx="10237434" cy="745724"/>
          </a:xfrm>
        </p:grpSpPr>
        <p:sp>
          <p:nvSpPr>
            <p:cNvPr id="471" name="Google Shape;471;p24"/>
            <p:cNvSpPr/>
            <p:nvPr/>
          </p:nvSpPr>
          <p:spPr>
            <a:xfrm>
              <a:off x="9658905" y="4350590"/>
              <a:ext cx="1510684" cy="372862"/>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72" name="Google Shape;472;p24"/>
            <p:cNvSpPr/>
            <p:nvPr/>
          </p:nvSpPr>
          <p:spPr>
            <a:xfrm>
              <a:off x="932155" y="4723452"/>
              <a:ext cx="739806" cy="372862"/>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
        <p:nvSpPr>
          <p:cNvPr id="473" name="Google Shape;473;p24"/>
          <p:cNvSpPr/>
          <p:nvPr/>
        </p:nvSpPr>
        <p:spPr>
          <a:xfrm>
            <a:off x="2789067" y="5380400"/>
            <a:ext cx="1649767" cy="372862"/>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474" name="Google Shape;474;p24"/>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9A0F308F-25D0-2AE7-8D9E-2EE2B25086DF}"/>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465"/>
                                        </p:tgtEl>
                                      </p:cBhvr>
                                    </p:animEffect>
                                    <p:set>
                                      <p:cBhvr>
                                        <p:cTn id="7" dur="1" fill="hold">
                                          <p:stCondLst>
                                            <p:cond delay="500"/>
                                          </p:stCondLst>
                                        </p:cTn>
                                        <p:tgtEl>
                                          <p:spTgt spid="46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466"/>
                                        </p:tgtEl>
                                      </p:cBhvr>
                                    </p:animEffect>
                                    <p:set>
                                      <p:cBhvr>
                                        <p:cTn id="12" dur="1" fill="hold">
                                          <p:stCondLst>
                                            <p:cond delay="500"/>
                                          </p:stCondLst>
                                        </p:cTn>
                                        <p:tgtEl>
                                          <p:spTgt spid="46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469"/>
                                        </p:tgtEl>
                                      </p:cBhvr>
                                    </p:animEffect>
                                    <p:set>
                                      <p:cBhvr>
                                        <p:cTn id="17" dur="1" fill="hold">
                                          <p:stCondLst>
                                            <p:cond delay="500"/>
                                          </p:stCondLst>
                                        </p:cTn>
                                        <p:tgtEl>
                                          <p:spTgt spid="46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470"/>
                                        </p:tgtEl>
                                      </p:cBhvr>
                                    </p:animEffect>
                                    <p:set>
                                      <p:cBhvr>
                                        <p:cTn id="22" dur="1" fill="hold">
                                          <p:stCondLst>
                                            <p:cond delay="500"/>
                                          </p:stCondLst>
                                        </p:cTn>
                                        <p:tgtEl>
                                          <p:spTgt spid="470"/>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500"/>
                                        <p:tgtEl>
                                          <p:spTgt spid="473"/>
                                        </p:tgtEl>
                                      </p:cBhvr>
                                    </p:animEffect>
                                    <p:set>
                                      <p:cBhvr>
                                        <p:cTn id="27" dur="1" fill="hold">
                                          <p:stCondLst>
                                            <p:cond delay="500"/>
                                          </p:stCondLst>
                                        </p:cTn>
                                        <p:tgtEl>
                                          <p:spTgt spid="47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78"/>
        <p:cNvGrpSpPr/>
        <p:nvPr/>
      </p:nvGrpSpPr>
      <p:grpSpPr>
        <a:xfrm>
          <a:off x="0" y="0"/>
          <a:ext cx="0" cy="0"/>
          <a:chOff x="0" y="0"/>
          <a:chExt cx="0" cy="0"/>
        </a:xfrm>
      </p:grpSpPr>
      <p:sp>
        <p:nvSpPr>
          <p:cNvPr id="479" name="Google Shape;479;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Databases</a:t>
            </a:r>
            <a:endParaRPr/>
          </a:p>
        </p:txBody>
      </p:sp>
      <p:sp>
        <p:nvSpPr>
          <p:cNvPr id="480" name="Google Shape;480;p2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a:bodyPr>
          <a:lstStyle/>
          <a:p>
            <a:pPr marL="0" lvl="0" indent="0" algn="l" rtl="0">
              <a:lnSpc>
                <a:spcPct val="90000"/>
              </a:lnSpc>
              <a:spcBef>
                <a:spcPts val="0"/>
              </a:spcBef>
              <a:spcAft>
                <a:spcPts val="0"/>
              </a:spcAft>
              <a:buClr>
                <a:schemeClr val="accent1"/>
              </a:buClr>
              <a:buSzPct val="100000"/>
              <a:buNone/>
            </a:pPr>
            <a:r>
              <a:rPr lang="en-GB" u="sng">
                <a:solidFill>
                  <a:schemeClr val="accent1"/>
                </a:solidFill>
              </a:rPr>
              <a:t>Entity</a:t>
            </a:r>
            <a:endParaRPr/>
          </a:p>
          <a:p>
            <a:pPr marL="0" lvl="0" indent="0" algn="l" rtl="0">
              <a:lnSpc>
                <a:spcPct val="90000"/>
              </a:lnSpc>
              <a:spcBef>
                <a:spcPts val="1000"/>
              </a:spcBef>
              <a:spcAft>
                <a:spcPts val="0"/>
              </a:spcAft>
              <a:buClr>
                <a:schemeClr val="dk1"/>
              </a:buClr>
              <a:buSzPct val="100000"/>
              <a:buNone/>
            </a:pPr>
            <a:r>
              <a:rPr lang="en-GB"/>
              <a:t>A category of object about which data is to be recorded in a table.</a:t>
            </a:r>
            <a:endParaRPr/>
          </a:p>
          <a:p>
            <a:pPr marL="0" lvl="0" indent="0" algn="l" rtl="0">
              <a:lnSpc>
                <a:spcPct val="90000"/>
              </a:lnSpc>
              <a:spcBef>
                <a:spcPts val="1000"/>
              </a:spcBef>
              <a:spcAft>
                <a:spcPts val="0"/>
              </a:spcAft>
              <a:buClr>
                <a:schemeClr val="accent1"/>
              </a:buClr>
              <a:buSzPct val="100000"/>
              <a:buNone/>
            </a:pPr>
            <a:r>
              <a:rPr lang="en-GB" u="sng">
                <a:solidFill>
                  <a:schemeClr val="accent1"/>
                </a:solidFill>
              </a:rPr>
              <a:t>Record</a:t>
            </a:r>
            <a:endParaRPr/>
          </a:p>
          <a:p>
            <a:pPr marL="0" lvl="0" indent="0" algn="l" rtl="0">
              <a:lnSpc>
                <a:spcPct val="90000"/>
              </a:lnSpc>
              <a:spcBef>
                <a:spcPts val="1000"/>
              </a:spcBef>
              <a:spcAft>
                <a:spcPts val="0"/>
              </a:spcAft>
              <a:buClr>
                <a:schemeClr val="dk1"/>
              </a:buClr>
              <a:buSzPct val="100000"/>
              <a:buNone/>
            </a:pPr>
            <a:r>
              <a:rPr lang="en-GB"/>
              <a:t>An instance of an entity.</a:t>
            </a:r>
            <a:endParaRPr/>
          </a:p>
          <a:p>
            <a:pPr marL="0" lvl="0" indent="0" algn="l" rtl="0">
              <a:lnSpc>
                <a:spcPct val="90000"/>
              </a:lnSpc>
              <a:spcBef>
                <a:spcPts val="1000"/>
              </a:spcBef>
              <a:spcAft>
                <a:spcPts val="0"/>
              </a:spcAft>
              <a:buClr>
                <a:schemeClr val="accent1"/>
              </a:buClr>
              <a:buSzPct val="100000"/>
              <a:buNone/>
            </a:pPr>
            <a:r>
              <a:rPr lang="en-GB" u="sng">
                <a:solidFill>
                  <a:schemeClr val="accent1"/>
                </a:solidFill>
              </a:rPr>
              <a:t>Indexing</a:t>
            </a:r>
            <a:endParaRPr/>
          </a:p>
          <a:p>
            <a:pPr marL="0" lvl="0" indent="0" algn="l" rtl="0">
              <a:lnSpc>
                <a:spcPct val="90000"/>
              </a:lnSpc>
              <a:spcBef>
                <a:spcPts val="1000"/>
              </a:spcBef>
              <a:spcAft>
                <a:spcPts val="0"/>
              </a:spcAft>
              <a:buClr>
                <a:schemeClr val="dk1"/>
              </a:buClr>
              <a:buSzPct val="100000"/>
              <a:buNone/>
            </a:pPr>
            <a:r>
              <a:rPr lang="en-GB"/>
              <a:t>A technique used to improve data retrieval times by ordering all data in a logical manner. For example, indexing a surname column means that the database can be searched for a surname very quickly. It decreases write performance as every new entry or modification to an entry has to be recorded not only in the database but the index. </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endParaRPr>
              <a:solidFill>
                <a:schemeClr val="accent1"/>
              </a:solidFill>
            </a:endParaRPr>
          </a:p>
          <a:p>
            <a:pPr marL="0" lvl="0" indent="0" algn="l" rtl="0">
              <a:lnSpc>
                <a:spcPct val="90000"/>
              </a:lnSpc>
              <a:spcBef>
                <a:spcPts val="1000"/>
              </a:spcBef>
              <a:spcAft>
                <a:spcPts val="0"/>
              </a:spcAft>
              <a:buClr>
                <a:schemeClr val="dk1"/>
              </a:buClr>
              <a:buSzPct val="100000"/>
              <a:buNone/>
            </a:pPr>
            <a:endParaRPr/>
          </a:p>
        </p:txBody>
      </p:sp>
      <p:sp>
        <p:nvSpPr>
          <p:cNvPr id="481" name="Google Shape;481;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p:txBody>
      </p:sp>
      <p:sp>
        <p:nvSpPr>
          <p:cNvPr id="482" name="Google Shape;482;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25</a:t>
            </a:fld>
            <a:endParaRPr/>
          </a:p>
        </p:txBody>
      </p:sp>
      <p:pic>
        <p:nvPicPr>
          <p:cNvPr id="483" name="Google Shape;483;p25"/>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80838171-7EC0-FA57-4D56-F8E790214DA2}"/>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87"/>
        <p:cNvGrpSpPr/>
        <p:nvPr/>
      </p:nvGrpSpPr>
      <p:grpSpPr>
        <a:xfrm>
          <a:off x="0" y="0"/>
          <a:ext cx="0" cy="0"/>
          <a:chOff x="0" y="0"/>
          <a:chExt cx="0" cy="0"/>
        </a:xfrm>
      </p:grpSpPr>
      <p:sp>
        <p:nvSpPr>
          <p:cNvPr id="488" name="Google Shape;488;p2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Databases</a:t>
            </a:r>
            <a:endParaRPr/>
          </a:p>
        </p:txBody>
      </p:sp>
      <p:sp>
        <p:nvSpPr>
          <p:cNvPr id="489" name="Google Shape;489;p2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GB"/>
              <a:t>True or false?</a:t>
            </a:r>
            <a:endParaRPr/>
          </a:p>
          <a:p>
            <a:pPr marL="0" lvl="0" indent="0" algn="l" rtl="0">
              <a:lnSpc>
                <a:spcPct val="90000"/>
              </a:lnSpc>
              <a:spcBef>
                <a:spcPts val="1000"/>
              </a:spcBef>
              <a:spcAft>
                <a:spcPts val="0"/>
              </a:spcAft>
              <a:buClr>
                <a:schemeClr val="dk1"/>
              </a:buClr>
              <a:buSzPts val="2800"/>
              <a:buNone/>
            </a:pPr>
            <a:r>
              <a:rPr lang="en-GB"/>
              <a:t>	Many indexes can be maintained for one database.</a:t>
            </a:r>
            <a:endParaRPr/>
          </a:p>
          <a:p>
            <a:pPr marL="0" lvl="0" indent="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r>
              <a:rPr lang="en-GB"/>
              <a:t>	Foreign keys are used to link tables in a relational 	database.</a:t>
            </a:r>
            <a:endParaRPr/>
          </a:p>
          <a:p>
            <a:pPr marL="0" lvl="0" indent="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r>
              <a:rPr lang="en-GB"/>
              <a:t>	Many to many relationships are allowed in a relational 	database.</a:t>
            </a:r>
            <a:endParaRPr/>
          </a:p>
          <a:p>
            <a:pPr marL="0" lvl="0" indent="0" algn="l" rtl="0">
              <a:lnSpc>
                <a:spcPct val="90000"/>
              </a:lnSpc>
              <a:spcBef>
                <a:spcPts val="1000"/>
              </a:spcBef>
              <a:spcAft>
                <a:spcPts val="0"/>
              </a:spcAft>
              <a:buClr>
                <a:schemeClr val="dk1"/>
              </a:buClr>
              <a:buSzPts val="2800"/>
              <a:buNone/>
            </a:pPr>
            <a:r>
              <a:rPr lang="en-GB"/>
              <a:t>	</a:t>
            </a:r>
            <a:endParaRPr/>
          </a:p>
          <a:p>
            <a:pPr marL="0" lvl="0" indent="0" algn="l" rtl="0">
              <a:lnSpc>
                <a:spcPct val="90000"/>
              </a:lnSpc>
              <a:spcBef>
                <a:spcPts val="1000"/>
              </a:spcBef>
              <a:spcAft>
                <a:spcPts val="0"/>
              </a:spcAft>
              <a:buClr>
                <a:schemeClr val="dk1"/>
              </a:buClr>
              <a:buSzPts val="2800"/>
              <a:buNone/>
            </a:pPr>
            <a:endParaRPr/>
          </a:p>
        </p:txBody>
      </p:sp>
      <p:sp>
        <p:nvSpPr>
          <p:cNvPr id="490" name="Google Shape;490;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SzPts val="1100"/>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p:txBody>
      </p:sp>
      <p:sp>
        <p:nvSpPr>
          <p:cNvPr id="491" name="Google Shape;491;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26</a:t>
            </a:fld>
            <a:endParaRPr/>
          </a:p>
        </p:txBody>
      </p:sp>
      <p:pic>
        <p:nvPicPr>
          <p:cNvPr id="492" name="Google Shape;492;p26" descr="Checkmark"/>
          <p:cNvPicPr preferRelativeResize="0"/>
          <p:nvPr/>
        </p:nvPicPr>
        <p:blipFill rotWithShape="1">
          <a:blip r:embed="rId4">
            <a:alphaModFix/>
          </a:blip>
          <a:srcRect/>
          <a:stretch/>
        </p:blipFill>
        <p:spPr>
          <a:xfrm>
            <a:off x="1031288" y="2155054"/>
            <a:ext cx="721311" cy="721311"/>
          </a:xfrm>
          <a:prstGeom prst="rect">
            <a:avLst/>
          </a:prstGeom>
          <a:noFill/>
          <a:ln>
            <a:noFill/>
          </a:ln>
        </p:spPr>
      </p:pic>
      <p:pic>
        <p:nvPicPr>
          <p:cNvPr id="493" name="Google Shape;493;p26" descr="Checkmark"/>
          <p:cNvPicPr preferRelativeResize="0"/>
          <p:nvPr/>
        </p:nvPicPr>
        <p:blipFill rotWithShape="1">
          <a:blip r:embed="rId4">
            <a:alphaModFix/>
          </a:blip>
          <a:srcRect/>
          <a:stretch/>
        </p:blipFill>
        <p:spPr>
          <a:xfrm>
            <a:off x="1031288" y="3429000"/>
            <a:ext cx="721311" cy="721311"/>
          </a:xfrm>
          <a:prstGeom prst="rect">
            <a:avLst/>
          </a:prstGeom>
          <a:noFill/>
          <a:ln>
            <a:noFill/>
          </a:ln>
        </p:spPr>
      </p:pic>
      <p:pic>
        <p:nvPicPr>
          <p:cNvPr id="494" name="Google Shape;494;p26" descr="Close"/>
          <p:cNvPicPr preferRelativeResize="0"/>
          <p:nvPr/>
        </p:nvPicPr>
        <p:blipFill rotWithShape="1">
          <a:blip r:embed="rId5">
            <a:alphaModFix/>
          </a:blip>
          <a:srcRect/>
          <a:stretch/>
        </p:blipFill>
        <p:spPr>
          <a:xfrm>
            <a:off x="838200" y="4744699"/>
            <a:ext cx="914400" cy="914400"/>
          </a:xfrm>
          <a:prstGeom prst="rect">
            <a:avLst/>
          </a:prstGeom>
          <a:noFill/>
          <a:ln>
            <a:noFill/>
          </a:ln>
        </p:spPr>
      </p:pic>
      <p:sp>
        <p:nvSpPr>
          <p:cNvPr id="495" name="Google Shape;495;p26"/>
          <p:cNvSpPr txBox="1"/>
          <p:nvPr/>
        </p:nvSpPr>
        <p:spPr>
          <a:xfrm>
            <a:off x="838200" y="5535199"/>
            <a:ext cx="10515600" cy="827400"/>
          </a:xfrm>
          <a:prstGeom prst="rect">
            <a:avLst/>
          </a:prstGeom>
          <a:noFill/>
          <a:ln>
            <a:noFill/>
          </a:ln>
        </p:spPr>
        <p:txBody>
          <a:bodyPr spcFirstLastPara="1" wrap="square" lIns="91425" tIns="45700" rIns="91425" bIns="45700" anchor="t" anchorCtr="0">
            <a:normAutofit/>
          </a:bodyPr>
          <a:lstStyle/>
          <a:p>
            <a:pPr marL="0" marR="0" lvl="0" indent="0" algn="l" rtl="0">
              <a:lnSpc>
                <a:spcPct val="80000"/>
              </a:lnSpc>
              <a:spcBef>
                <a:spcPts val="0"/>
              </a:spcBef>
              <a:spcAft>
                <a:spcPts val="0"/>
              </a:spcAft>
              <a:buClr>
                <a:schemeClr val="dk1"/>
              </a:buClr>
              <a:buSzPts val="2800"/>
              <a:buFont typeface="Arial"/>
              <a:buNone/>
            </a:pPr>
            <a:r>
              <a:rPr lang="en-GB" sz="2600">
                <a:solidFill>
                  <a:schemeClr val="dk1"/>
                </a:solidFill>
                <a:latin typeface="Arial"/>
                <a:ea typeface="Arial"/>
                <a:cs typeface="Arial"/>
                <a:sym typeface="Arial"/>
              </a:rPr>
              <a:t>Many to many relationships must be avoided by creating a linking table and forming two one-to-many relationships.	</a:t>
            </a:r>
            <a:endParaRPr sz="2600">
              <a:solidFill>
                <a:schemeClr val="dk1"/>
              </a:solidFill>
              <a:latin typeface="Arial"/>
              <a:ea typeface="Arial"/>
              <a:cs typeface="Arial"/>
              <a:sym typeface="Arial"/>
            </a:endParaRPr>
          </a:p>
        </p:txBody>
      </p:sp>
      <p:pic>
        <p:nvPicPr>
          <p:cNvPr id="496" name="Google Shape;496;p26"/>
          <p:cNvPicPr preferRelativeResize="0"/>
          <p:nvPr/>
        </p:nvPicPr>
        <p:blipFill>
          <a:blip r:embed="rId6">
            <a:alphaModFix/>
          </a:blip>
          <a:stretch>
            <a:fillRect/>
          </a:stretch>
        </p:blipFill>
        <p:spPr>
          <a:xfrm>
            <a:off x="5215750" y="76199"/>
            <a:ext cx="1760507" cy="828676"/>
          </a:xfrm>
          <a:prstGeom prst="rect">
            <a:avLst/>
          </a:prstGeom>
          <a:noFill/>
          <a:ln>
            <a:noFill/>
          </a:ln>
        </p:spPr>
      </p:pic>
      <p:pic>
        <p:nvPicPr>
          <p:cNvPr id="497" name="Google Shape;497;p26"/>
          <p:cNvPicPr preferRelativeResize="0"/>
          <p:nvPr/>
        </p:nvPicPr>
        <p:blipFill>
          <a:blip r:embed="rId6">
            <a:alphaModFix/>
          </a:blip>
          <a:stretch>
            <a:fillRect/>
          </a:stretch>
        </p:blipFill>
        <p:spPr>
          <a:xfrm>
            <a:off x="5368150" y="228599"/>
            <a:ext cx="1760507" cy="828676"/>
          </a:xfrm>
          <a:prstGeom prst="rect">
            <a:avLst/>
          </a:prstGeom>
          <a:noFill/>
          <a:ln>
            <a:noFill/>
          </a:ln>
        </p:spPr>
      </p:pic>
      <p:sp>
        <p:nvSpPr>
          <p:cNvPr id="2" name="Rectangle 1">
            <a:extLst>
              <a:ext uri="{FF2B5EF4-FFF2-40B4-BE49-F238E27FC236}">
                <a16:creationId xmlns:a16="http://schemas.microsoft.com/office/drawing/2014/main" id="{152A905F-E016-BDE4-2745-8B4CCA7C7C57}"/>
              </a:ext>
            </a:extLst>
          </p:cNvPr>
          <p:cNvSpPr/>
          <p:nvPr/>
        </p:nvSpPr>
        <p:spPr>
          <a:xfrm>
            <a:off x="4611278" y="2494020"/>
            <a:ext cx="3233394" cy="1869960"/>
          </a:xfrm>
          <a:prstGeom prst="rect">
            <a:avLst/>
          </a:prstGeom>
          <a:blipFill dpi="0" rotWithShape="1">
            <a:blip r:embed="rId7">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92"/>
                                        </p:tgtEl>
                                        <p:attrNameLst>
                                          <p:attrName>style.visibility</p:attrName>
                                        </p:attrNameLst>
                                      </p:cBhvr>
                                      <p:to>
                                        <p:strVal val="visible"/>
                                      </p:to>
                                    </p:set>
                                    <p:animEffect transition="in" filter="fade">
                                      <p:cBhvr>
                                        <p:cTn id="7" dur="500"/>
                                        <p:tgtEl>
                                          <p:spTgt spid="49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93"/>
                                        </p:tgtEl>
                                        <p:attrNameLst>
                                          <p:attrName>style.visibility</p:attrName>
                                        </p:attrNameLst>
                                      </p:cBhvr>
                                      <p:to>
                                        <p:strVal val="visible"/>
                                      </p:to>
                                    </p:set>
                                    <p:animEffect transition="in" filter="fade">
                                      <p:cBhvr>
                                        <p:cTn id="12" dur="500"/>
                                        <p:tgtEl>
                                          <p:spTgt spid="49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94"/>
                                        </p:tgtEl>
                                        <p:attrNameLst>
                                          <p:attrName>style.visibility</p:attrName>
                                        </p:attrNameLst>
                                      </p:cBhvr>
                                      <p:to>
                                        <p:strVal val="visible"/>
                                      </p:to>
                                    </p:set>
                                    <p:animEffect transition="in" filter="fade">
                                      <p:cBhvr>
                                        <p:cTn id="17" dur="500"/>
                                        <p:tgtEl>
                                          <p:spTgt spid="49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95"/>
                                        </p:tgtEl>
                                        <p:attrNameLst>
                                          <p:attrName>style.visibility</p:attrName>
                                        </p:attrNameLst>
                                      </p:cBhvr>
                                      <p:to>
                                        <p:strVal val="visible"/>
                                      </p:to>
                                    </p:set>
                                    <p:animEffect transition="in" filter="fade">
                                      <p:cBhvr>
                                        <p:cTn id="22" dur="500"/>
                                        <p:tgtEl>
                                          <p:spTgt spid="4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501"/>
        <p:cNvGrpSpPr/>
        <p:nvPr/>
      </p:nvGrpSpPr>
      <p:grpSpPr>
        <a:xfrm>
          <a:off x="0" y="0"/>
          <a:ext cx="0" cy="0"/>
          <a:chOff x="0" y="0"/>
          <a:chExt cx="0" cy="0"/>
        </a:xfrm>
      </p:grpSpPr>
      <p:sp>
        <p:nvSpPr>
          <p:cNvPr id="502" name="Google Shape;502;p2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Normalisation</a:t>
            </a:r>
            <a:endParaRPr/>
          </a:p>
        </p:txBody>
      </p:sp>
      <p:sp>
        <p:nvSpPr>
          <p:cNvPr id="503" name="Google Shape;503;p27"/>
          <p:cNvSpPr txBox="1">
            <a:spLocks noGrp="1"/>
          </p:cNvSpPr>
          <p:nvPr>
            <p:ph type="body" idx="1"/>
          </p:nvPr>
        </p:nvSpPr>
        <p:spPr>
          <a:xfrm>
            <a:off x="838200" y="1417252"/>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GB"/>
              <a:t>Fill in the blanks.</a:t>
            </a:r>
            <a:endParaRPr/>
          </a:p>
          <a:p>
            <a:pPr marL="0" lvl="0" indent="0" algn="l" rtl="0">
              <a:lnSpc>
                <a:spcPct val="90000"/>
              </a:lnSpc>
              <a:spcBef>
                <a:spcPts val="1000"/>
              </a:spcBef>
              <a:spcAft>
                <a:spcPts val="0"/>
              </a:spcAft>
              <a:buClr>
                <a:schemeClr val="dk1"/>
              </a:buClr>
              <a:buSzPts val="2800"/>
              <a:buNone/>
            </a:pPr>
            <a:r>
              <a:rPr lang="en-GB"/>
              <a:t>Normalisation is a design process for databases to ensure there is no </a:t>
            </a:r>
            <a:r>
              <a:rPr lang="en-GB" u="sng">
                <a:solidFill>
                  <a:schemeClr val="accent1"/>
                </a:solidFill>
              </a:rPr>
              <a:t>duplication or redundancy</a:t>
            </a:r>
            <a:r>
              <a:rPr lang="en-GB"/>
              <a:t> and the data is </a:t>
            </a:r>
            <a:r>
              <a:rPr lang="en-GB" u="sng">
                <a:solidFill>
                  <a:schemeClr val="accent1"/>
                </a:solidFill>
              </a:rPr>
              <a:t>consistent</a:t>
            </a:r>
            <a:r>
              <a:rPr lang="en-GB"/>
              <a:t> throughout the database. This means that data integrity is maintained. It also makes the data faster to </a:t>
            </a:r>
            <a:r>
              <a:rPr lang="en-GB" u="sng">
                <a:solidFill>
                  <a:schemeClr val="accent1"/>
                </a:solidFill>
              </a:rPr>
              <a:t>search, sort, and index</a:t>
            </a:r>
            <a:r>
              <a:rPr lang="en-GB"/>
              <a:t> because the tables are smaller and contain fewer fields. Holding data only once also </a:t>
            </a:r>
            <a:r>
              <a:rPr lang="en-GB" u="sng">
                <a:solidFill>
                  <a:schemeClr val="accent1"/>
                </a:solidFill>
              </a:rPr>
              <a:t>saves storage space</a:t>
            </a:r>
            <a:r>
              <a:rPr lang="en-GB">
                <a:solidFill>
                  <a:schemeClr val="accent1"/>
                </a:solidFill>
              </a:rPr>
              <a:t> </a:t>
            </a:r>
            <a:r>
              <a:rPr lang="en-GB"/>
              <a:t>so normalised databases are smaller.</a:t>
            </a:r>
            <a:endParaRPr/>
          </a:p>
          <a:p>
            <a:pPr marL="0" lvl="0" indent="0" algn="l" rtl="0">
              <a:lnSpc>
                <a:spcPct val="90000"/>
              </a:lnSpc>
              <a:spcBef>
                <a:spcPts val="1000"/>
              </a:spcBef>
              <a:spcAft>
                <a:spcPts val="0"/>
              </a:spcAft>
              <a:buClr>
                <a:schemeClr val="dk1"/>
              </a:buClr>
              <a:buSzPts val="2800"/>
              <a:buNone/>
            </a:pPr>
            <a:endParaRPr/>
          </a:p>
        </p:txBody>
      </p:sp>
      <p:sp>
        <p:nvSpPr>
          <p:cNvPr id="504" name="Google Shape;504;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p:txBody>
      </p:sp>
      <p:sp>
        <p:nvSpPr>
          <p:cNvPr id="505" name="Google Shape;505;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27</a:t>
            </a:fld>
            <a:endParaRPr/>
          </a:p>
        </p:txBody>
      </p:sp>
      <p:sp>
        <p:nvSpPr>
          <p:cNvPr id="506" name="Google Shape;506;p27"/>
          <p:cNvSpPr/>
          <p:nvPr/>
        </p:nvSpPr>
        <p:spPr>
          <a:xfrm>
            <a:off x="1757777" y="2369953"/>
            <a:ext cx="4128117" cy="372862"/>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07" name="Google Shape;507;p27"/>
          <p:cNvSpPr/>
          <p:nvPr/>
        </p:nvSpPr>
        <p:spPr>
          <a:xfrm>
            <a:off x="8310238" y="2369953"/>
            <a:ext cx="1686758" cy="372862"/>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508" name="Google Shape;508;p27"/>
          <p:cNvGrpSpPr/>
          <p:nvPr/>
        </p:nvGrpSpPr>
        <p:grpSpPr>
          <a:xfrm>
            <a:off x="949911" y="3144144"/>
            <a:ext cx="9916356" cy="771926"/>
            <a:chOff x="949911" y="3144144"/>
            <a:chExt cx="9916356" cy="771926"/>
          </a:xfrm>
        </p:grpSpPr>
        <p:sp>
          <p:nvSpPr>
            <p:cNvPr id="509" name="Google Shape;509;p27"/>
            <p:cNvSpPr/>
            <p:nvPr/>
          </p:nvSpPr>
          <p:spPr>
            <a:xfrm>
              <a:off x="7767220" y="3144144"/>
              <a:ext cx="3099047" cy="372862"/>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10" name="Google Shape;510;p27"/>
            <p:cNvSpPr/>
            <p:nvPr/>
          </p:nvSpPr>
          <p:spPr>
            <a:xfrm>
              <a:off x="949911" y="3543208"/>
              <a:ext cx="807866" cy="372862"/>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
        <p:nvSpPr>
          <p:cNvPr id="511" name="Google Shape;511;p27"/>
          <p:cNvSpPr/>
          <p:nvPr/>
        </p:nvSpPr>
        <p:spPr>
          <a:xfrm>
            <a:off x="5252621" y="3916070"/>
            <a:ext cx="3261064" cy="372862"/>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512" name="Google Shape;512;p27"/>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4879B18E-7D60-4C96-F5BD-07654B77AC7D}"/>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506"/>
                                        </p:tgtEl>
                                      </p:cBhvr>
                                    </p:animEffect>
                                    <p:set>
                                      <p:cBhvr>
                                        <p:cTn id="7" dur="1" fill="hold">
                                          <p:stCondLst>
                                            <p:cond delay="500"/>
                                          </p:stCondLst>
                                        </p:cTn>
                                        <p:tgtEl>
                                          <p:spTgt spid="50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507"/>
                                        </p:tgtEl>
                                      </p:cBhvr>
                                    </p:animEffect>
                                    <p:set>
                                      <p:cBhvr>
                                        <p:cTn id="12" dur="1" fill="hold">
                                          <p:stCondLst>
                                            <p:cond delay="500"/>
                                          </p:stCondLst>
                                        </p:cTn>
                                        <p:tgtEl>
                                          <p:spTgt spid="50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508"/>
                                        </p:tgtEl>
                                      </p:cBhvr>
                                    </p:animEffect>
                                    <p:set>
                                      <p:cBhvr>
                                        <p:cTn id="17" dur="1" fill="hold">
                                          <p:stCondLst>
                                            <p:cond delay="500"/>
                                          </p:stCondLst>
                                        </p:cTn>
                                        <p:tgtEl>
                                          <p:spTgt spid="50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511"/>
                                        </p:tgtEl>
                                      </p:cBhvr>
                                    </p:animEffect>
                                    <p:set>
                                      <p:cBhvr>
                                        <p:cTn id="22" dur="1" fill="hold">
                                          <p:stCondLst>
                                            <p:cond delay="500"/>
                                          </p:stCondLst>
                                        </p:cTn>
                                        <p:tgtEl>
                                          <p:spTgt spid="5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516"/>
        <p:cNvGrpSpPr/>
        <p:nvPr/>
      </p:nvGrpSpPr>
      <p:grpSpPr>
        <a:xfrm>
          <a:off x="0" y="0"/>
          <a:ext cx="0" cy="0"/>
          <a:chOff x="0" y="0"/>
          <a:chExt cx="0" cy="0"/>
        </a:xfrm>
      </p:grpSpPr>
      <p:sp>
        <p:nvSpPr>
          <p:cNvPr id="517" name="Google Shape;517;p2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Normalisation</a:t>
            </a:r>
            <a:endParaRPr/>
          </a:p>
        </p:txBody>
      </p:sp>
      <p:sp>
        <p:nvSpPr>
          <p:cNvPr id="518" name="Google Shape;518;p2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accent1"/>
              </a:buClr>
              <a:buSzPts val="3600"/>
              <a:buNone/>
            </a:pPr>
            <a:r>
              <a:rPr lang="en-GB" sz="3600">
                <a:solidFill>
                  <a:schemeClr val="accent1"/>
                </a:solidFill>
              </a:rPr>
              <a:t>1NF</a:t>
            </a:r>
            <a:endParaRPr/>
          </a:p>
          <a:p>
            <a:pPr marL="0" lvl="0" indent="0" algn="l" rtl="0">
              <a:lnSpc>
                <a:spcPct val="90000"/>
              </a:lnSpc>
              <a:spcBef>
                <a:spcPts val="1000"/>
              </a:spcBef>
              <a:spcAft>
                <a:spcPts val="0"/>
              </a:spcAft>
              <a:buClr>
                <a:schemeClr val="dk1"/>
              </a:buClr>
              <a:buSzPts val="2800"/>
              <a:buNone/>
            </a:pPr>
            <a:r>
              <a:rPr lang="en-GB"/>
              <a:t>The table contains no repeating attribute or groups of attributes.</a:t>
            </a:r>
            <a:endParaRPr/>
          </a:p>
          <a:p>
            <a:pPr marL="0" lvl="0" indent="0" algn="l" rtl="0">
              <a:lnSpc>
                <a:spcPct val="90000"/>
              </a:lnSpc>
              <a:spcBef>
                <a:spcPts val="1000"/>
              </a:spcBef>
              <a:spcAft>
                <a:spcPts val="0"/>
              </a:spcAft>
              <a:buClr>
                <a:schemeClr val="accent1"/>
              </a:buClr>
              <a:buSzPts val="3600"/>
              <a:buNone/>
            </a:pPr>
            <a:r>
              <a:rPr lang="en-GB" sz="3600">
                <a:solidFill>
                  <a:schemeClr val="accent1"/>
                </a:solidFill>
              </a:rPr>
              <a:t>2NF</a:t>
            </a:r>
            <a:endParaRPr/>
          </a:p>
          <a:p>
            <a:pPr marL="0" lvl="0" indent="0" algn="l" rtl="0">
              <a:lnSpc>
                <a:spcPct val="90000"/>
              </a:lnSpc>
              <a:spcBef>
                <a:spcPts val="1000"/>
              </a:spcBef>
              <a:spcAft>
                <a:spcPts val="0"/>
              </a:spcAft>
              <a:buClr>
                <a:schemeClr val="dk1"/>
              </a:buClr>
              <a:buSzPts val="2800"/>
              <a:buNone/>
            </a:pPr>
            <a:r>
              <a:rPr lang="en-GB"/>
              <a:t>The table is in 1NF and also contains no partial dependencies.</a:t>
            </a:r>
            <a:endParaRPr/>
          </a:p>
          <a:p>
            <a:pPr marL="0" lvl="0" indent="0" algn="l" rtl="0">
              <a:lnSpc>
                <a:spcPct val="90000"/>
              </a:lnSpc>
              <a:spcBef>
                <a:spcPts val="1000"/>
              </a:spcBef>
              <a:spcAft>
                <a:spcPts val="0"/>
              </a:spcAft>
              <a:buClr>
                <a:schemeClr val="accent1"/>
              </a:buClr>
              <a:buSzPts val="3600"/>
              <a:buNone/>
            </a:pPr>
            <a:r>
              <a:rPr lang="en-GB" sz="3600">
                <a:solidFill>
                  <a:schemeClr val="accent1"/>
                </a:solidFill>
              </a:rPr>
              <a:t>3NF</a:t>
            </a:r>
            <a:endParaRPr/>
          </a:p>
          <a:p>
            <a:pPr marL="0" lvl="0" indent="0" algn="l" rtl="0">
              <a:lnSpc>
                <a:spcPct val="90000"/>
              </a:lnSpc>
              <a:spcBef>
                <a:spcPts val="1000"/>
              </a:spcBef>
              <a:spcAft>
                <a:spcPts val="0"/>
              </a:spcAft>
              <a:buClr>
                <a:schemeClr val="dk1"/>
              </a:buClr>
              <a:buSzPts val="2800"/>
              <a:buNone/>
            </a:pPr>
            <a:r>
              <a:rPr lang="en-GB"/>
              <a:t>The table is in 1NF and also contains no transitive (non-key) dependencies.</a:t>
            </a:r>
            <a:endParaRPr/>
          </a:p>
          <a:p>
            <a:pPr marL="0" lvl="0" indent="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endParaRPr/>
          </a:p>
        </p:txBody>
      </p:sp>
      <p:sp>
        <p:nvSpPr>
          <p:cNvPr id="519" name="Google Shape;519;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p:txBody>
      </p:sp>
      <p:sp>
        <p:nvSpPr>
          <p:cNvPr id="520" name="Google Shape;520;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28</a:t>
            </a:fld>
            <a:endParaRPr/>
          </a:p>
        </p:txBody>
      </p:sp>
      <p:pic>
        <p:nvPicPr>
          <p:cNvPr id="521" name="Google Shape;521;p28"/>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67AFA1A1-E155-B165-A2DF-CE6FFABE272C}"/>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525"/>
        <p:cNvGrpSpPr/>
        <p:nvPr/>
      </p:nvGrpSpPr>
      <p:grpSpPr>
        <a:xfrm>
          <a:off x="0" y="0"/>
          <a:ext cx="0" cy="0"/>
          <a:chOff x="0" y="0"/>
          <a:chExt cx="0" cy="0"/>
        </a:xfrm>
      </p:grpSpPr>
      <p:sp>
        <p:nvSpPr>
          <p:cNvPr id="526" name="Google Shape;526;p2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Database concepts</a:t>
            </a:r>
            <a:endParaRPr/>
          </a:p>
        </p:txBody>
      </p:sp>
      <p:sp>
        <p:nvSpPr>
          <p:cNvPr id="527" name="Google Shape;527;p29"/>
          <p:cNvSpPr txBox="1">
            <a:spLocks noGrp="1"/>
          </p:cNvSpPr>
          <p:nvPr>
            <p:ph type="body" idx="1"/>
          </p:nvPr>
        </p:nvSpPr>
        <p:spPr>
          <a:xfrm>
            <a:off x="1076092" y="1802406"/>
            <a:ext cx="433479" cy="521493"/>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ts val="0"/>
              </a:spcBef>
              <a:spcAft>
                <a:spcPts val="0"/>
              </a:spcAft>
              <a:buClr>
                <a:schemeClr val="accent1"/>
              </a:buClr>
              <a:buSzPct val="100000"/>
              <a:buNone/>
            </a:pPr>
            <a:r>
              <a:rPr lang="en-GB" sz="3600">
                <a:solidFill>
                  <a:schemeClr val="accent1"/>
                </a:solidFill>
              </a:rPr>
              <a:t>A</a:t>
            </a:r>
            <a:endParaRPr/>
          </a:p>
          <a:p>
            <a:pPr marL="0" lvl="0" indent="0" algn="l" rtl="0">
              <a:lnSpc>
                <a:spcPct val="90000"/>
              </a:lnSpc>
              <a:spcBef>
                <a:spcPts val="1000"/>
              </a:spcBef>
              <a:spcAft>
                <a:spcPts val="0"/>
              </a:spcAft>
              <a:buClr>
                <a:schemeClr val="dk1"/>
              </a:buClr>
              <a:buSzPct val="100000"/>
              <a:buNone/>
            </a:pPr>
            <a:endParaRPr sz="3600">
              <a:solidFill>
                <a:schemeClr val="accent1"/>
              </a:solidFill>
            </a:endParaRPr>
          </a:p>
        </p:txBody>
      </p:sp>
      <p:sp>
        <p:nvSpPr>
          <p:cNvPr id="528" name="Google Shape;528;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SzPts val="1100"/>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p:txBody>
      </p:sp>
      <p:sp>
        <p:nvSpPr>
          <p:cNvPr id="529" name="Google Shape;529;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29</a:t>
            </a:fld>
            <a:endParaRPr/>
          </a:p>
        </p:txBody>
      </p:sp>
      <p:sp>
        <p:nvSpPr>
          <p:cNvPr id="530" name="Google Shape;530;p29"/>
          <p:cNvSpPr txBox="1"/>
          <p:nvPr/>
        </p:nvSpPr>
        <p:spPr>
          <a:xfrm>
            <a:off x="850962" y="1263712"/>
            <a:ext cx="10490076" cy="853952"/>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dk1"/>
              </a:buClr>
              <a:buSzPts val="2800"/>
              <a:buFont typeface="Arial"/>
              <a:buNone/>
            </a:pPr>
            <a:r>
              <a:rPr lang="en-GB" sz="2800">
                <a:solidFill>
                  <a:schemeClr val="dk1"/>
                </a:solidFill>
                <a:latin typeface="Arial"/>
                <a:ea typeface="Arial"/>
                <a:cs typeface="Arial"/>
                <a:sym typeface="Arial"/>
              </a:rPr>
              <a:t>What do these letters stand for, and what does it mean?</a:t>
            </a:r>
            <a:endParaRPr/>
          </a:p>
        </p:txBody>
      </p:sp>
      <p:sp>
        <p:nvSpPr>
          <p:cNvPr id="531" name="Google Shape;531;p29"/>
          <p:cNvSpPr txBox="1"/>
          <p:nvPr/>
        </p:nvSpPr>
        <p:spPr>
          <a:xfrm>
            <a:off x="1357544" y="1905339"/>
            <a:ext cx="8775900" cy="4545600"/>
          </a:xfrm>
          <a:prstGeom prst="rect">
            <a:avLst/>
          </a:prstGeom>
          <a:noFill/>
          <a:ln>
            <a:noFill/>
          </a:ln>
        </p:spPr>
        <p:txBody>
          <a:bodyPr spcFirstLastPara="1" wrap="square" lIns="91425" tIns="45700" rIns="91425" bIns="45700" anchor="t" anchorCtr="0">
            <a:normAutofit fontScale="70000" lnSpcReduction="20000"/>
          </a:bodyPr>
          <a:lstStyle/>
          <a:p>
            <a:pPr marL="0" marR="0" lvl="0" indent="0" algn="l" rtl="0">
              <a:lnSpc>
                <a:spcPct val="90000"/>
              </a:lnSpc>
              <a:spcBef>
                <a:spcPts val="0"/>
              </a:spcBef>
              <a:spcAft>
                <a:spcPts val="0"/>
              </a:spcAft>
              <a:buClr>
                <a:schemeClr val="accent1"/>
              </a:buClr>
              <a:buSzPct val="100000"/>
              <a:buFont typeface="Arial"/>
              <a:buNone/>
            </a:pPr>
            <a:r>
              <a:rPr lang="en-GB" sz="2800" b="1">
                <a:solidFill>
                  <a:schemeClr val="accent1"/>
                </a:solidFill>
                <a:latin typeface="Arial"/>
                <a:ea typeface="Arial"/>
                <a:cs typeface="Arial"/>
                <a:sym typeface="Arial"/>
              </a:rPr>
              <a:t>tomicity</a:t>
            </a:r>
            <a:endParaRPr/>
          </a:p>
          <a:p>
            <a:pPr marL="0" marR="0" lvl="0" indent="0" algn="l" rtl="0">
              <a:lnSpc>
                <a:spcPct val="90000"/>
              </a:lnSpc>
              <a:spcBef>
                <a:spcPts val="1000"/>
              </a:spcBef>
              <a:spcAft>
                <a:spcPts val="0"/>
              </a:spcAft>
              <a:buClr>
                <a:schemeClr val="dk1"/>
              </a:buClr>
              <a:buSzPct val="100000"/>
              <a:buFont typeface="Arial"/>
              <a:buNone/>
            </a:pPr>
            <a:r>
              <a:rPr lang="en-GB" sz="2800">
                <a:solidFill>
                  <a:schemeClr val="dk1"/>
                </a:solidFill>
                <a:latin typeface="Arial"/>
                <a:ea typeface="Arial"/>
                <a:cs typeface="Arial"/>
                <a:sym typeface="Arial"/>
              </a:rPr>
              <a:t>a transaction must be processed in its entirety or not at all.</a:t>
            </a:r>
            <a:endParaRPr/>
          </a:p>
          <a:p>
            <a:pPr marL="0" marR="0" lvl="0" indent="0" algn="l" rtl="0">
              <a:lnSpc>
                <a:spcPct val="90000"/>
              </a:lnSpc>
              <a:spcBef>
                <a:spcPts val="1000"/>
              </a:spcBef>
              <a:spcAft>
                <a:spcPts val="0"/>
              </a:spcAft>
              <a:buClr>
                <a:schemeClr val="dk1"/>
              </a:buClr>
              <a:buSzPct val="100000"/>
              <a:buFont typeface="Arial"/>
              <a:buNone/>
            </a:pPr>
            <a:endParaRPr sz="2800" b="1">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accent1"/>
              </a:buClr>
              <a:buSzPct val="100000"/>
              <a:buFont typeface="Arial"/>
              <a:buNone/>
            </a:pPr>
            <a:r>
              <a:rPr lang="en-GB" sz="2800" b="1">
                <a:solidFill>
                  <a:schemeClr val="accent1"/>
                </a:solidFill>
                <a:latin typeface="Arial"/>
                <a:ea typeface="Arial"/>
                <a:cs typeface="Arial"/>
                <a:sym typeface="Arial"/>
              </a:rPr>
              <a:t>onsistency</a:t>
            </a:r>
            <a:endParaRPr/>
          </a:p>
          <a:p>
            <a:pPr marL="0" marR="0" lvl="0" indent="0" algn="l" rtl="0">
              <a:lnSpc>
                <a:spcPct val="90000"/>
              </a:lnSpc>
              <a:spcBef>
                <a:spcPts val="1000"/>
              </a:spcBef>
              <a:spcAft>
                <a:spcPts val="0"/>
              </a:spcAft>
              <a:buClr>
                <a:schemeClr val="dk1"/>
              </a:buClr>
              <a:buSzPct val="100000"/>
              <a:buFont typeface="Arial"/>
              <a:buNone/>
            </a:pPr>
            <a:r>
              <a:rPr lang="en-GB" sz="2800" b="1">
                <a:solidFill>
                  <a:schemeClr val="dk1"/>
                </a:solidFill>
                <a:latin typeface="Arial"/>
                <a:ea typeface="Arial"/>
                <a:cs typeface="Arial"/>
                <a:sym typeface="Arial"/>
              </a:rPr>
              <a:t> </a:t>
            </a:r>
            <a:r>
              <a:rPr lang="en-GB" sz="2800">
                <a:solidFill>
                  <a:schemeClr val="dk1"/>
                </a:solidFill>
                <a:latin typeface="Arial"/>
                <a:ea typeface="Arial"/>
                <a:cs typeface="Arial"/>
                <a:sym typeface="Arial"/>
              </a:rPr>
              <a:t>ensures records are updated everywhere in a relational database and that referential integrity is maintained.</a:t>
            </a:r>
            <a:endParaRPr/>
          </a:p>
          <a:p>
            <a:pPr marL="0" marR="0" lvl="0" indent="0" algn="l" rtl="0">
              <a:lnSpc>
                <a:spcPct val="90000"/>
              </a:lnSpc>
              <a:spcBef>
                <a:spcPts val="1000"/>
              </a:spcBef>
              <a:spcAft>
                <a:spcPts val="0"/>
              </a:spcAft>
              <a:buClr>
                <a:schemeClr val="dk1"/>
              </a:buClr>
              <a:buSzPct val="100000"/>
              <a:buFont typeface="Arial"/>
              <a:buNone/>
            </a:pPr>
            <a:endParaRPr sz="2800" b="1">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accent1"/>
              </a:buClr>
              <a:buSzPct val="100000"/>
              <a:buFont typeface="Arial"/>
              <a:buNone/>
            </a:pPr>
            <a:r>
              <a:rPr lang="en-GB" sz="2800" b="1">
                <a:solidFill>
                  <a:schemeClr val="accent1"/>
                </a:solidFill>
                <a:latin typeface="Arial"/>
                <a:ea typeface="Arial"/>
                <a:cs typeface="Arial"/>
                <a:sym typeface="Arial"/>
              </a:rPr>
              <a:t>solation</a:t>
            </a:r>
            <a:endParaRPr/>
          </a:p>
          <a:p>
            <a:pPr marL="0" marR="0" lvl="0" indent="0" algn="l" rtl="0">
              <a:lnSpc>
                <a:spcPct val="90000"/>
              </a:lnSpc>
              <a:spcBef>
                <a:spcPts val="1000"/>
              </a:spcBef>
              <a:spcAft>
                <a:spcPts val="0"/>
              </a:spcAft>
              <a:buClr>
                <a:schemeClr val="dk1"/>
              </a:buClr>
              <a:buSzPct val="100000"/>
              <a:buFont typeface="Arial"/>
              <a:buNone/>
            </a:pPr>
            <a:r>
              <a:rPr lang="en-GB" sz="2800" b="1">
                <a:solidFill>
                  <a:schemeClr val="dk1"/>
                </a:solidFill>
                <a:latin typeface="Arial"/>
                <a:ea typeface="Arial"/>
                <a:cs typeface="Arial"/>
                <a:sym typeface="Arial"/>
              </a:rPr>
              <a:t> </a:t>
            </a:r>
            <a:r>
              <a:rPr lang="en-GB" sz="2800">
                <a:solidFill>
                  <a:schemeClr val="dk1"/>
                </a:solidFill>
                <a:latin typeface="Arial"/>
                <a:ea typeface="Arial"/>
                <a:cs typeface="Arial"/>
                <a:sym typeface="Arial"/>
              </a:rPr>
              <a:t>ensures that concurrent execution of transactions leads to the same results as if transactions were processed one after the other.</a:t>
            </a:r>
            <a:endParaRPr/>
          </a:p>
          <a:p>
            <a:pPr marL="0" marR="0" lvl="0" indent="0" algn="l" rtl="0">
              <a:lnSpc>
                <a:spcPct val="90000"/>
              </a:lnSpc>
              <a:spcBef>
                <a:spcPts val="1000"/>
              </a:spcBef>
              <a:spcAft>
                <a:spcPts val="0"/>
              </a:spcAft>
              <a:buClr>
                <a:schemeClr val="dk1"/>
              </a:buClr>
              <a:buSzPct val="100000"/>
              <a:buFont typeface="Arial"/>
              <a:buNone/>
            </a:pPr>
            <a:endParaRPr sz="2800">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accent1"/>
              </a:buClr>
              <a:buSzPct val="100000"/>
              <a:buFont typeface="Arial"/>
              <a:buNone/>
            </a:pPr>
            <a:r>
              <a:rPr lang="en-GB" sz="2800" b="1">
                <a:solidFill>
                  <a:schemeClr val="accent1"/>
                </a:solidFill>
                <a:latin typeface="Arial"/>
                <a:ea typeface="Arial"/>
                <a:cs typeface="Arial"/>
                <a:sym typeface="Arial"/>
              </a:rPr>
              <a:t>urability</a:t>
            </a:r>
            <a:endParaRPr/>
          </a:p>
          <a:p>
            <a:pPr marL="0" marR="0" lvl="0" indent="0" algn="l" rtl="0">
              <a:lnSpc>
                <a:spcPct val="90000"/>
              </a:lnSpc>
              <a:spcBef>
                <a:spcPts val="1000"/>
              </a:spcBef>
              <a:spcAft>
                <a:spcPts val="0"/>
              </a:spcAft>
              <a:buClr>
                <a:schemeClr val="dk1"/>
              </a:buClr>
              <a:buSzPct val="100000"/>
              <a:buFont typeface="Arial"/>
              <a:buNone/>
            </a:pPr>
            <a:r>
              <a:rPr lang="en-GB" sz="2800" b="1">
                <a:solidFill>
                  <a:schemeClr val="dk1"/>
                </a:solidFill>
                <a:latin typeface="Arial"/>
                <a:ea typeface="Arial"/>
                <a:cs typeface="Arial"/>
                <a:sym typeface="Arial"/>
              </a:rPr>
              <a:t> </a:t>
            </a:r>
            <a:r>
              <a:rPr lang="en-GB" sz="2800">
                <a:solidFill>
                  <a:schemeClr val="dk1"/>
                </a:solidFill>
                <a:latin typeface="Arial"/>
                <a:ea typeface="Arial"/>
                <a:cs typeface="Arial"/>
                <a:sym typeface="Arial"/>
              </a:rPr>
              <a:t>ensures that once a transaction has been committed, it will remain so, even in the event of a power failure or crash. </a:t>
            </a:r>
            <a:endParaRPr sz="2800">
              <a:solidFill>
                <a:schemeClr val="dk1"/>
              </a:solidFill>
              <a:latin typeface="Arial"/>
              <a:ea typeface="Arial"/>
              <a:cs typeface="Arial"/>
              <a:sym typeface="Arial"/>
            </a:endParaRPr>
          </a:p>
        </p:txBody>
      </p:sp>
      <p:sp>
        <p:nvSpPr>
          <p:cNvPr id="532" name="Google Shape;532;p29"/>
          <p:cNvSpPr/>
          <p:nvPr/>
        </p:nvSpPr>
        <p:spPr>
          <a:xfrm>
            <a:off x="1055980" y="2693085"/>
            <a:ext cx="817856"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3600">
                <a:solidFill>
                  <a:schemeClr val="accent1"/>
                </a:solidFill>
                <a:latin typeface="Arial"/>
                <a:ea typeface="Arial"/>
                <a:cs typeface="Arial"/>
                <a:sym typeface="Arial"/>
              </a:rPr>
              <a:t>C</a:t>
            </a:r>
            <a:endParaRPr/>
          </a:p>
        </p:txBody>
      </p:sp>
      <p:sp>
        <p:nvSpPr>
          <p:cNvPr id="533" name="Google Shape;533;p29"/>
          <p:cNvSpPr/>
          <p:nvPr/>
        </p:nvSpPr>
        <p:spPr>
          <a:xfrm>
            <a:off x="1191964" y="3906264"/>
            <a:ext cx="297495"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3600">
                <a:solidFill>
                  <a:schemeClr val="accent1"/>
                </a:solidFill>
                <a:latin typeface="Arial"/>
                <a:ea typeface="Arial"/>
                <a:cs typeface="Arial"/>
                <a:sym typeface="Arial"/>
              </a:rPr>
              <a:t>I</a:t>
            </a:r>
            <a:endParaRPr/>
          </a:p>
        </p:txBody>
      </p:sp>
      <p:sp>
        <p:nvSpPr>
          <p:cNvPr id="534" name="Google Shape;534;p29"/>
          <p:cNvSpPr/>
          <p:nvPr/>
        </p:nvSpPr>
        <p:spPr>
          <a:xfrm>
            <a:off x="1060049" y="5127332"/>
            <a:ext cx="297495"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3600">
                <a:solidFill>
                  <a:schemeClr val="accent1"/>
                </a:solidFill>
                <a:latin typeface="Arial"/>
                <a:ea typeface="Arial"/>
                <a:cs typeface="Arial"/>
                <a:sym typeface="Arial"/>
              </a:rPr>
              <a:t>D</a:t>
            </a:r>
            <a:endParaRPr/>
          </a:p>
        </p:txBody>
      </p:sp>
      <p:pic>
        <p:nvPicPr>
          <p:cNvPr id="535" name="Google Shape;535;p29"/>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444546FC-3F82-5FD9-246D-EC61D0684630}"/>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31">
                                            <p:txEl>
                                              <p:pRg st="0" end="0"/>
                                            </p:txEl>
                                          </p:spTgt>
                                        </p:tgtEl>
                                        <p:attrNameLst>
                                          <p:attrName>style.visibility</p:attrName>
                                        </p:attrNameLst>
                                      </p:cBhvr>
                                      <p:to>
                                        <p:strVal val="visible"/>
                                      </p:to>
                                    </p:set>
                                    <p:animEffect transition="in" filter="fade">
                                      <p:cBhvr>
                                        <p:cTn id="7" dur="500"/>
                                        <p:tgtEl>
                                          <p:spTgt spid="5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31">
                                            <p:txEl>
                                              <p:pRg st="1" end="1"/>
                                            </p:txEl>
                                          </p:spTgt>
                                        </p:tgtEl>
                                        <p:attrNameLst>
                                          <p:attrName>style.visibility</p:attrName>
                                        </p:attrNameLst>
                                      </p:cBhvr>
                                      <p:to>
                                        <p:strVal val="visible"/>
                                      </p:to>
                                    </p:set>
                                    <p:animEffect transition="in" filter="fade">
                                      <p:cBhvr>
                                        <p:cTn id="12" dur="500"/>
                                        <p:tgtEl>
                                          <p:spTgt spid="5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31">
                                            <p:txEl>
                                              <p:pRg st="2" end="2"/>
                                            </p:txEl>
                                          </p:spTgt>
                                        </p:tgtEl>
                                        <p:attrNameLst>
                                          <p:attrName>style.visibility</p:attrName>
                                        </p:attrNameLst>
                                      </p:cBhvr>
                                      <p:to>
                                        <p:strVal val="visible"/>
                                      </p:to>
                                    </p:set>
                                    <p:animEffect transition="in" filter="fade">
                                      <p:cBhvr>
                                        <p:cTn id="17" dur="500"/>
                                        <p:tgtEl>
                                          <p:spTgt spid="5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31">
                                            <p:txEl>
                                              <p:pRg st="3" end="3"/>
                                            </p:txEl>
                                          </p:spTgt>
                                        </p:tgtEl>
                                        <p:attrNameLst>
                                          <p:attrName>style.visibility</p:attrName>
                                        </p:attrNameLst>
                                      </p:cBhvr>
                                      <p:to>
                                        <p:strVal val="visible"/>
                                      </p:to>
                                    </p:set>
                                    <p:animEffect transition="in" filter="fade">
                                      <p:cBhvr>
                                        <p:cTn id="22" dur="500"/>
                                        <p:tgtEl>
                                          <p:spTgt spid="5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31">
                                            <p:txEl>
                                              <p:pRg st="4" end="4"/>
                                            </p:txEl>
                                          </p:spTgt>
                                        </p:tgtEl>
                                        <p:attrNameLst>
                                          <p:attrName>style.visibility</p:attrName>
                                        </p:attrNameLst>
                                      </p:cBhvr>
                                      <p:to>
                                        <p:strVal val="visible"/>
                                      </p:to>
                                    </p:set>
                                    <p:animEffect transition="in" filter="fade">
                                      <p:cBhvr>
                                        <p:cTn id="27" dur="500"/>
                                        <p:tgtEl>
                                          <p:spTgt spid="53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31">
                                            <p:txEl>
                                              <p:pRg st="5" end="5"/>
                                            </p:txEl>
                                          </p:spTgt>
                                        </p:tgtEl>
                                        <p:attrNameLst>
                                          <p:attrName>style.visibility</p:attrName>
                                        </p:attrNameLst>
                                      </p:cBhvr>
                                      <p:to>
                                        <p:strVal val="visible"/>
                                      </p:to>
                                    </p:set>
                                    <p:animEffect transition="in" filter="fade">
                                      <p:cBhvr>
                                        <p:cTn id="32" dur="500"/>
                                        <p:tgtEl>
                                          <p:spTgt spid="53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31">
                                            <p:txEl>
                                              <p:pRg st="6" end="6"/>
                                            </p:txEl>
                                          </p:spTgt>
                                        </p:tgtEl>
                                        <p:attrNameLst>
                                          <p:attrName>style.visibility</p:attrName>
                                        </p:attrNameLst>
                                      </p:cBhvr>
                                      <p:to>
                                        <p:strVal val="visible"/>
                                      </p:to>
                                    </p:set>
                                    <p:animEffect transition="in" filter="fade">
                                      <p:cBhvr>
                                        <p:cTn id="37" dur="500"/>
                                        <p:tgtEl>
                                          <p:spTgt spid="53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31">
                                            <p:txEl>
                                              <p:pRg st="7" end="7"/>
                                            </p:txEl>
                                          </p:spTgt>
                                        </p:tgtEl>
                                        <p:attrNameLst>
                                          <p:attrName>style.visibility</p:attrName>
                                        </p:attrNameLst>
                                      </p:cBhvr>
                                      <p:to>
                                        <p:strVal val="visible"/>
                                      </p:to>
                                    </p:set>
                                    <p:animEffect transition="in" filter="fade">
                                      <p:cBhvr>
                                        <p:cTn id="42" dur="500"/>
                                        <p:tgtEl>
                                          <p:spTgt spid="53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31">
                                            <p:txEl>
                                              <p:pRg st="8" end="8"/>
                                            </p:txEl>
                                          </p:spTgt>
                                        </p:tgtEl>
                                        <p:attrNameLst>
                                          <p:attrName>style.visibility</p:attrName>
                                        </p:attrNameLst>
                                      </p:cBhvr>
                                      <p:to>
                                        <p:strVal val="visible"/>
                                      </p:to>
                                    </p:set>
                                    <p:animEffect transition="in" filter="fade">
                                      <p:cBhvr>
                                        <p:cTn id="47" dur="500"/>
                                        <p:tgtEl>
                                          <p:spTgt spid="531">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31">
                                            <p:txEl>
                                              <p:pRg st="9" end="9"/>
                                            </p:txEl>
                                          </p:spTgt>
                                        </p:tgtEl>
                                        <p:attrNameLst>
                                          <p:attrName>style.visibility</p:attrName>
                                        </p:attrNameLst>
                                      </p:cBhvr>
                                      <p:to>
                                        <p:strVal val="visible"/>
                                      </p:to>
                                    </p:set>
                                    <p:animEffect transition="in" filter="fade">
                                      <p:cBhvr>
                                        <p:cTn id="52" dur="500"/>
                                        <p:tgtEl>
                                          <p:spTgt spid="531">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531">
                                            <p:txEl>
                                              <p:pRg st="10" end="10"/>
                                            </p:txEl>
                                          </p:spTgt>
                                        </p:tgtEl>
                                        <p:attrNameLst>
                                          <p:attrName>style.visibility</p:attrName>
                                        </p:attrNameLst>
                                      </p:cBhvr>
                                      <p:to>
                                        <p:strVal val="visible"/>
                                      </p:to>
                                    </p:set>
                                    <p:animEffect transition="in" filter="fade">
                                      <p:cBhvr>
                                        <p:cTn id="57" dur="500"/>
                                        <p:tgtEl>
                                          <p:spTgt spid="53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3"/>
          <p:cNvSpPr txBox="1">
            <a:spLocks noGrp="1"/>
          </p:cNvSpPr>
          <p:nvPr>
            <p:ph type="title"/>
          </p:nvPr>
        </p:nvSpPr>
        <p:spPr>
          <a:xfrm>
            <a:off x="838200" y="356247"/>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Contents</a:t>
            </a:r>
            <a:endParaRPr/>
          </a:p>
        </p:txBody>
      </p:sp>
      <p:sp>
        <p:nvSpPr>
          <p:cNvPr id="106" name="Google Shape;106;p3"/>
          <p:cNvSpPr txBox="1">
            <a:spLocks noGrp="1"/>
          </p:cNvSpPr>
          <p:nvPr>
            <p:ph type="body" idx="1"/>
          </p:nvPr>
        </p:nvSpPr>
        <p:spPr>
          <a:xfrm>
            <a:off x="838200" y="1402672"/>
            <a:ext cx="4362450" cy="4774291"/>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GB" sz="1800" u="sng">
                <a:solidFill>
                  <a:schemeClr val="hlink"/>
                </a:solidFill>
                <a:hlinkClick r:id="rId3" action="ppaction://hlinksldjump"/>
              </a:rPr>
              <a:t>Registers</a:t>
            </a:r>
            <a:endParaRPr sz="1800"/>
          </a:p>
          <a:p>
            <a:pPr marL="0" lvl="0" indent="0" algn="l" rtl="0">
              <a:lnSpc>
                <a:spcPct val="90000"/>
              </a:lnSpc>
              <a:spcBef>
                <a:spcPts val="1000"/>
              </a:spcBef>
              <a:spcAft>
                <a:spcPts val="0"/>
              </a:spcAft>
              <a:buClr>
                <a:schemeClr val="dk1"/>
              </a:buClr>
              <a:buSzPts val="2800"/>
              <a:buNone/>
            </a:pPr>
            <a:r>
              <a:rPr lang="en-GB" sz="1800" u="sng">
                <a:solidFill>
                  <a:schemeClr val="hlink"/>
                </a:solidFill>
                <a:hlinkClick r:id="rId4" action="ppaction://hlinksldjump"/>
              </a:rPr>
              <a:t>Buses</a:t>
            </a:r>
            <a:endParaRPr sz="1800"/>
          </a:p>
          <a:p>
            <a:pPr marL="0" lvl="0" indent="0" algn="l" rtl="0">
              <a:lnSpc>
                <a:spcPct val="90000"/>
              </a:lnSpc>
              <a:spcBef>
                <a:spcPts val="1000"/>
              </a:spcBef>
              <a:spcAft>
                <a:spcPts val="0"/>
              </a:spcAft>
              <a:buClr>
                <a:schemeClr val="dk1"/>
              </a:buClr>
              <a:buSzPts val="2800"/>
              <a:buNone/>
            </a:pPr>
            <a:r>
              <a:rPr lang="en-GB" sz="1800" u="sng">
                <a:solidFill>
                  <a:schemeClr val="hlink"/>
                </a:solidFill>
                <a:hlinkClick r:id="rId5" action="ppaction://hlinksldjump"/>
              </a:rPr>
              <a:t>FDE Cycle</a:t>
            </a:r>
            <a:endParaRPr sz="1800"/>
          </a:p>
          <a:p>
            <a:pPr marL="0" lvl="0" indent="0" algn="l" rtl="0">
              <a:lnSpc>
                <a:spcPct val="90000"/>
              </a:lnSpc>
              <a:spcBef>
                <a:spcPts val="1000"/>
              </a:spcBef>
              <a:spcAft>
                <a:spcPts val="0"/>
              </a:spcAft>
              <a:buClr>
                <a:schemeClr val="dk1"/>
              </a:buClr>
              <a:buSzPts val="2800"/>
              <a:buNone/>
            </a:pPr>
            <a:r>
              <a:rPr lang="en-GB" sz="1800" u="sng">
                <a:solidFill>
                  <a:schemeClr val="hlink"/>
                </a:solidFill>
                <a:hlinkClick r:id="rId6" action="ppaction://hlinksldjump"/>
              </a:rPr>
              <a:t>Von Neumann vs Harvard</a:t>
            </a:r>
            <a:endParaRPr sz="1800"/>
          </a:p>
          <a:p>
            <a:pPr marL="0" lvl="0" indent="0" algn="l" rtl="0">
              <a:lnSpc>
                <a:spcPct val="90000"/>
              </a:lnSpc>
              <a:spcBef>
                <a:spcPts val="1000"/>
              </a:spcBef>
              <a:spcAft>
                <a:spcPts val="0"/>
              </a:spcAft>
              <a:buClr>
                <a:schemeClr val="dk1"/>
              </a:buClr>
              <a:buSzPts val="2800"/>
              <a:buNone/>
            </a:pPr>
            <a:r>
              <a:rPr lang="en-GB" sz="1800" u="sng">
                <a:solidFill>
                  <a:schemeClr val="hlink"/>
                </a:solidFill>
                <a:hlinkClick r:id="rId7" action="ppaction://hlinksldjump"/>
              </a:rPr>
              <a:t>CISC vs RISC</a:t>
            </a:r>
            <a:endParaRPr sz="1800"/>
          </a:p>
          <a:p>
            <a:pPr marL="0" lvl="0" indent="0" algn="l" rtl="0">
              <a:lnSpc>
                <a:spcPct val="90000"/>
              </a:lnSpc>
              <a:spcBef>
                <a:spcPts val="1000"/>
              </a:spcBef>
              <a:spcAft>
                <a:spcPts val="0"/>
              </a:spcAft>
              <a:buClr>
                <a:schemeClr val="dk1"/>
              </a:buClr>
              <a:buSzPts val="2800"/>
              <a:buNone/>
            </a:pPr>
            <a:r>
              <a:rPr lang="en-GB" sz="1800" u="sng">
                <a:solidFill>
                  <a:schemeClr val="hlink"/>
                </a:solidFill>
                <a:hlinkClick r:id="rId8" action="ppaction://hlinksldjump"/>
              </a:rPr>
              <a:t>Paging vs Segmentation</a:t>
            </a:r>
            <a:endParaRPr sz="1800"/>
          </a:p>
          <a:p>
            <a:pPr marL="0" lvl="0" indent="0" algn="l" rtl="0">
              <a:lnSpc>
                <a:spcPct val="90000"/>
              </a:lnSpc>
              <a:spcBef>
                <a:spcPts val="1000"/>
              </a:spcBef>
              <a:spcAft>
                <a:spcPts val="0"/>
              </a:spcAft>
              <a:buClr>
                <a:schemeClr val="dk1"/>
              </a:buClr>
              <a:buSzPts val="2800"/>
              <a:buNone/>
            </a:pPr>
            <a:r>
              <a:rPr lang="en-GB" sz="1800" u="sng">
                <a:solidFill>
                  <a:schemeClr val="hlink"/>
                </a:solidFill>
                <a:hlinkClick r:id="rId9" action="ppaction://hlinksldjump"/>
              </a:rPr>
              <a:t>Virtual memory</a:t>
            </a:r>
            <a:endParaRPr sz="1800"/>
          </a:p>
          <a:p>
            <a:pPr marL="0" lvl="0" indent="0" algn="l" rtl="0">
              <a:lnSpc>
                <a:spcPct val="90000"/>
              </a:lnSpc>
              <a:spcBef>
                <a:spcPts val="1000"/>
              </a:spcBef>
              <a:spcAft>
                <a:spcPts val="0"/>
              </a:spcAft>
              <a:buClr>
                <a:schemeClr val="dk1"/>
              </a:buClr>
              <a:buSzPts val="2800"/>
              <a:buNone/>
            </a:pPr>
            <a:r>
              <a:rPr lang="en-GB" sz="1800" u="sng">
                <a:solidFill>
                  <a:schemeClr val="hlink"/>
                </a:solidFill>
                <a:hlinkClick r:id="rId10" action="ppaction://hlinksldjump"/>
              </a:rPr>
              <a:t>Scheduling</a:t>
            </a:r>
            <a:endParaRPr sz="1800"/>
          </a:p>
          <a:p>
            <a:pPr marL="0" lvl="0" indent="0" algn="l" rtl="0">
              <a:lnSpc>
                <a:spcPct val="90000"/>
              </a:lnSpc>
              <a:spcBef>
                <a:spcPts val="1000"/>
              </a:spcBef>
              <a:spcAft>
                <a:spcPts val="0"/>
              </a:spcAft>
              <a:buClr>
                <a:schemeClr val="dk1"/>
              </a:buClr>
              <a:buSzPts val="2800"/>
              <a:buNone/>
            </a:pPr>
            <a:r>
              <a:rPr lang="en-GB" sz="1800" u="sng">
                <a:solidFill>
                  <a:schemeClr val="hlink"/>
                </a:solidFill>
                <a:hlinkClick r:id="rId11" action="ppaction://hlinksldjump"/>
              </a:rPr>
              <a:t>Virtual machines</a:t>
            </a:r>
            <a:endParaRPr sz="1800"/>
          </a:p>
          <a:p>
            <a:pPr marL="0" lvl="0" indent="0" algn="l" rtl="0">
              <a:lnSpc>
                <a:spcPct val="90000"/>
              </a:lnSpc>
              <a:spcBef>
                <a:spcPts val="1000"/>
              </a:spcBef>
              <a:spcAft>
                <a:spcPts val="0"/>
              </a:spcAft>
              <a:buClr>
                <a:schemeClr val="dk1"/>
              </a:buClr>
              <a:buSzPts val="2800"/>
              <a:buNone/>
            </a:pPr>
            <a:r>
              <a:rPr lang="en-GB" sz="1800" u="sng">
                <a:solidFill>
                  <a:schemeClr val="hlink"/>
                </a:solidFill>
                <a:hlinkClick r:id="rId12" action="ppaction://hlinksldjump"/>
              </a:rPr>
              <a:t>Interrupts</a:t>
            </a:r>
            <a:endParaRPr sz="1800"/>
          </a:p>
          <a:p>
            <a:pPr marL="0" lvl="0" indent="0" algn="l" rtl="0">
              <a:lnSpc>
                <a:spcPct val="90000"/>
              </a:lnSpc>
              <a:spcBef>
                <a:spcPts val="1000"/>
              </a:spcBef>
              <a:spcAft>
                <a:spcPts val="0"/>
              </a:spcAft>
              <a:buClr>
                <a:schemeClr val="dk1"/>
              </a:buClr>
              <a:buSzPts val="2800"/>
              <a:buNone/>
            </a:pPr>
            <a:r>
              <a:rPr lang="en-GB" sz="1800" u="sng">
                <a:solidFill>
                  <a:schemeClr val="hlink"/>
                </a:solidFill>
                <a:hlinkClick r:id="rId13" action="ppaction://hlinksldjump"/>
              </a:rPr>
              <a:t>The OS</a:t>
            </a:r>
            <a:endParaRPr sz="1800"/>
          </a:p>
          <a:p>
            <a:pPr marL="0" lvl="0" indent="0" algn="l" rtl="0">
              <a:lnSpc>
                <a:spcPct val="90000"/>
              </a:lnSpc>
              <a:spcBef>
                <a:spcPts val="1000"/>
              </a:spcBef>
              <a:spcAft>
                <a:spcPts val="0"/>
              </a:spcAft>
              <a:buClr>
                <a:schemeClr val="dk1"/>
              </a:buClr>
              <a:buSzPts val="2800"/>
              <a:buNone/>
            </a:pPr>
            <a:r>
              <a:rPr lang="en-GB" sz="1800" u="sng">
                <a:solidFill>
                  <a:schemeClr val="hlink"/>
                </a:solidFill>
                <a:hlinkClick r:id="rId14" action="ppaction://hlinksldjump"/>
              </a:rPr>
              <a:t>Compilation</a:t>
            </a:r>
            <a:endParaRPr sz="1800"/>
          </a:p>
          <a:p>
            <a:pPr marL="0" lvl="0" indent="0" algn="l" rtl="0">
              <a:lnSpc>
                <a:spcPct val="90000"/>
              </a:lnSpc>
              <a:spcBef>
                <a:spcPts val="1000"/>
              </a:spcBef>
              <a:spcAft>
                <a:spcPts val="0"/>
              </a:spcAft>
              <a:buClr>
                <a:schemeClr val="dk1"/>
              </a:buClr>
              <a:buSzPts val="2800"/>
              <a:buNone/>
            </a:pPr>
            <a:endParaRPr sz="1800"/>
          </a:p>
        </p:txBody>
      </p:sp>
      <p:sp>
        <p:nvSpPr>
          <p:cNvPr id="107" name="Google Shape;107;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15">
                  <a:extLst>
                    <a:ext uri="{A12FA001-AC4F-418D-AE19-62706E023703}">
                      <ahyp:hlinkClr xmlns:ahyp="http://schemas.microsoft.com/office/drawing/2018/hyperlinkcolor" val="tx"/>
                    </a:ext>
                  </a:extLst>
                </a:hlinkClick>
              </a:rPr>
              <a:t>https://www.exampaperspractice.co.uk/</a:t>
            </a:r>
            <a:endParaRPr sz="1300">
              <a:solidFill>
                <a:schemeClr val="dk1"/>
              </a:solidFill>
              <a:latin typeface="Arial"/>
              <a:ea typeface="Arial"/>
              <a:cs typeface="Arial"/>
              <a:sym typeface="Arial"/>
            </a:endParaRPr>
          </a:p>
          <a:p>
            <a:pPr marL="0" lvl="0" indent="0" algn="ctr" rtl="0">
              <a:spcBef>
                <a:spcPts val="0"/>
              </a:spcBef>
              <a:spcAft>
                <a:spcPts val="0"/>
              </a:spcAft>
              <a:buClr>
                <a:schemeClr val="dk1"/>
              </a:buClr>
              <a:buFont typeface="Arial"/>
              <a:buNone/>
            </a:pPr>
            <a:endParaRPr sz="1300"/>
          </a:p>
        </p:txBody>
      </p:sp>
      <p:sp>
        <p:nvSpPr>
          <p:cNvPr id="108" name="Google Shape;108;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3</a:t>
            </a:fld>
            <a:endParaRPr/>
          </a:p>
        </p:txBody>
      </p:sp>
      <p:sp>
        <p:nvSpPr>
          <p:cNvPr id="109" name="Google Shape;109;p3"/>
          <p:cNvSpPr txBox="1"/>
          <p:nvPr/>
        </p:nvSpPr>
        <p:spPr>
          <a:xfrm>
            <a:off x="4457700" y="1316950"/>
            <a:ext cx="4362600" cy="45735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2800"/>
              <a:buFont typeface="Arial"/>
              <a:buNone/>
            </a:pPr>
            <a:r>
              <a:rPr lang="en-GB" sz="1800" b="0" i="0" u="sng" strike="noStrike" cap="none">
                <a:solidFill>
                  <a:schemeClr val="dk1"/>
                </a:solidFill>
                <a:latin typeface="Arial"/>
                <a:ea typeface="Arial"/>
                <a:cs typeface="Arial"/>
                <a:sym typeface="Arial"/>
                <a:hlinkClick r:id="rId16" action="ppaction://hlinksldjump">
                  <a:extLst>
                    <a:ext uri="{A12FA001-AC4F-418D-AE19-62706E023703}">
                      <ahyp:hlinkClr xmlns:ahyp="http://schemas.microsoft.com/office/drawing/2018/hyperlinkcolor" val="tx"/>
                    </a:ext>
                  </a:extLst>
                </a:hlinkClick>
              </a:rPr>
              <a:t>Linkers, loaders, libraries</a:t>
            </a:r>
            <a:endParaRPr sz="1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800"/>
              <a:buFont typeface="Arial"/>
              <a:buNone/>
            </a:pPr>
            <a:r>
              <a:rPr lang="en-GB" sz="1800" b="0" i="0" u="sng" strike="noStrike" cap="none">
                <a:solidFill>
                  <a:schemeClr val="dk1"/>
                </a:solidFill>
                <a:latin typeface="Arial"/>
                <a:ea typeface="Arial"/>
                <a:cs typeface="Arial"/>
                <a:sym typeface="Arial"/>
                <a:hlinkClick r:id="rId17" action="ppaction://hlinksldjump">
                  <a:extLst>
                    <a:ext uri="{A12FA001-AC4F-418D-AE19-62706E023703}">
                      <ahyp:hlinkClr xmlns:ahyp="http://schemas.microsoft.com/office/drawing/2018/hyperlinkcolor" val="tx"/>
                    </a:ext>
                  </a:extLst>
                </a:hlinkClick>
              </a:rPr>
              <a:t>Software development</a:t>
            </a:r>
            <a:endParaRPr sz="1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800"/>
              <a:buFont typeface="Arial"/>
              <a:buNone/>
            </a:pPr>
            <a:r>
              <a:rPr lang="en-GB" sz="1800" b="0" i="0" u="sng" strike="noStrike" cap="none">
                <a:solidFill>
                  <a:schemeClr val="dk1"/>
                </a:solidFill>
                <a:latin typeface="Arial"/>
                <a:ea typeface="Arial"/>
                <a:cs typeface="Arial"/>
                <a:sym typeface="Arial"/>
                <a:hlinkClick r:id="rId18" action="ppaction://hlinksldjump">
                  <a:extLst>
                    <a:ext uri="{A12FA001-AC4F-418D-AE19-62706E023703}">
                      <ahyp:hlinkClr xmlns:ahyp="http://schemas.microsoft.com/office/drawing/2018/hyperlinkcolor" val="tx"/>
                    </a:ext>
                  </a:extLst>
                </a:hlinkClick>
              </a:rPr>
              <a:t>OOP</a:t>
            </a:r>
            <a:endParaRPr sz="1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800"/>
              <a:buFont typeface="Arial"/>
              <a:buNone/>
            </a:pPr>
            <a:r>
              <a:rPr lang="en-GB" sz="1800" b="0" i="0" u="sng" strike="noStrike" cap="none">
                <a:solidFill>
                  <a:schemeClr val="dk1"/>
                </a:solidFill>
                <a:latin typeface="Arial"/>
                <a:ea typeface="Arial"/>
                <a:cs typeface="Arial"/>
                <a:sym typeface="Arial"/>
                <a:hlinkClick r:id="rId19" action="ppaction://hlinksldjump">
                  <a:extLst>
                    <a:ext uri="{A12FA001-AC4F-418D-AE19-62706E023703}">
                      <ahyp:hlinkClr xmlns:ahyp="http://schemas.microsoft.com/office/drawing/2018/hyperlinkcolor" val="tx"/>
                    </a:ext>
                  </a:extLst>
                </a:hlinkClick>
              </a:rPr>
              <a:t>Addressing modes</a:t>
            </a:r>
            <a:endParaRPr sz="1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800"/>
              <a:buFont typeface="Arial"/>
              <a:buNone/>
            </a:pPr>
            <a:r>
              <a:rPr lang="en-GB" sz="1800" b="0" i="0" u="sng" strike="noStrike" cap="none">
                <a:solidFill>
                  <a:schemeClr val="dk1"/>
                </a:solidFill>
                <a:latin typeface="Arial"/>
                <a:ea typeface="Arial"/>
                <a:cs typeface="Arial"/>
                <a:sym typeface="Arial"/>
                <a:hlinkClick r:id="rId20" action="ppaction://hlinksldjump">
                  <a:extLst>
                    <a:ext uri="{A12FA001-AC4F-418D-AE19-62706E023703}">
                      <ahyp:hlinkClr xmlns:ahyp="http://schemas.microsoft.com/office/drawing/2018/hyperlinkcolor" val="tx"/>
                    </a:ext>
                  </a:extLst>
                </a:hlinkClick>
              </a:rPr>
              <a:t>Compression</a:t>
            </a:r>
            <a:endParaRPr sz="1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800"/>
              <a:buFont typeface="Arial"/>
              <a:buNone/>
            </a:pPr>
            <a:r>
              <a:rPr lang="en-GB" sz="1800" b="0" i="0" u="sng" strike="noStrike" cap="none">
                <a:solidFill>
                  <a:schemeClr val="dk1"/>
                </a:solidFill>
                <a:latin typeface="Arial"/>
                <a:ea typeface="Arial"/>
                <a:cs typeface="Arial"/>
                <a:sym typeface="Arial"/>
                <a:hlinkClick r:id="rId21" action="ppaction://hlinksldjump">
                  <a:extLst>
                    <a:ext uri="{A12FA001-AC4F-418D-AE19-62706E023703}">
                      <ahyp:hlinkClr xmlns:ahyp="http://schemas.microsoft.com/office/drawing/2018/hyperlinkcolor" val="tx"/>
                    </a:ext>
                  </a:extLst>
                </a:hlinkClick>
              </a:rPr>
              <a:t>Encryption</a:t>
            </a:r>
            <a:endParaRPr sz="1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800"/>
              <a:buFont typeface="Arial"/>
              <a:buNone/>
            </a:pPr>
            <a:r>
              <a:rPr lang="en-GB" sz="1800" b="0" i="0" u="sng" strike="noStrike" cap="none">
                <a:solidFill>
                  <a:schemeClr val="dk1"/>
                </a:solidFill>
                <a:latin typeface="Arial"/>
                <a:ea typeface="Arial"/>
                <a:cs typeface="Arial"/>
                <a:sym typeface="Arial"/>
                <a:hlinkClick r:id="rId22" action="ppaction://hlinksldjump">
                  <a:extLst>
                    <a:ext uri="{A12FA001-AC4F-418D-AE19-62706E023703}">
                      <ahyp:hlinkClr xmlns:ahyp="http://schemas.microsoft.com/office/drawing/2018/hyperlinkcolor" val="tx"/>
                    </a:ext>
                  </a:extLst>
                </a:hlinkClick>
              </a:rPr>
              <a:t>Hashing + hash tables</a:t>
            </a:r>
            <a:endParaRPr sz="1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800"/>
              <a:buFont typeface="Arial"/>
              <a:buNone/>
            </a:pPr>
            <a:r>
              <a:rPr lang="en-GB" sz="1800" b="0" i="0" u="sng" strike="noStrike" cap="none">
                <a:solidFill>
                  <a:schemeClr val="dk1"/>
                </a:solidFill>
                <a:latin typeface="Arial"/>
                <a:ea typeface="Arial"/>
                <a:cs typeface="Arial"/>
                <a:sym typeface="Arial"/>
                <a:hlinkClick r:id="rId23" action="ppaction://hlinksldjump">
                  <a:extLst>
                    <a:ext uri="{A12FA001-AC4F-418D-AE19-62706E023703}">
                      <ahyp:hlinkClr xmlns:ahyp="http://schemas.microsoft.com/office/drawing/2018/hyperlinkcolor" val="tx"/>
                    </a:ext>
                  </a:extLst>
                </a:hlinkClick>
              </a:rPr>
              <a:t>Databases</a:t>
            </a:r>
            <a:endParaRPr sz="1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800"/>
              <a:buFont typeface="Arial"/>
              <a:buNone/>
            </a:pPr>
            <a:r>
              <a:rPr lang="en-GB" sz="1800" b="0" i="0" u="sng" strike="noStrike" cap="none">
                <a:solidFill>
                  <a:schemeClr val="dk1"/>
                </a:solidFill>
                <a:latin typeface="Arial"/>
                <a:ea typeface="Arial"/>
                <a:cs typeface="Arial"/>
                <a:sym typeface="Arial"/>
                <a:hlinkClick r:id="rId24" action="ppaction://hlinksldjump">
                  <a:extLst>
                    <a:ext uri="{A12FA001-AC4F-418D-AE19-62706E023703}">
                      <ahyp:hlinkClr xmlns:ahyp="http://schemas.microsoft.com/office/drawing/2018/hyperlinkcolor" val="tx"/>
                    </a:ext>
                  </a:extLst>
                </a:hlinkClick>
              </a:rPr>
              <a:t>DNS</a:t>
            </a:r>
            <a:endParaRPr sz="1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800"/>
              <a:buFont typeface="Arial"/>
              <a:buNone/>
            </a:pPr>
            <a:r>
              <a:rPr lang="en-GB" sz="1800" b="0" i="0" u="sng" strike="noStrike" cap="none">
                <a:solidFill>
                  <a:schemeClr val="dk1"/>
                </a:solidFill>
                <a:latin typeface="Arial"/>
                <a:ea typeface="Arial"/>
                <a:cs typeface="Arial"/>
                <a:sym typeface="Arial"/>
                <a:hlinkClick r:id="rId25" action="ppaction://hlinksldjump">
                  <a:extLst>
                    <a:ext uri="{A12FA001-AC4F-418D-AE19-62706E023703}">
                      <ahyp:hlinkClr xmlns:ahyp="http://schemas.microsoft.com/office/drawing/2018/hyperlinkcolor" val="tx"/>
                    </a:ext>
                  </a:extLst>
                </a:hlinkClick>
              </a:rPr>
              <a:t>Packet + circuit switching</a:t>
            </a:r>
            <a:endParaRPr sz="1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800"/>
              <a:buFont typeface="Arial"/>
              <a:buNone/>
            </a:pPr>
            <a:r>
              <a:rPr lang="en-GB" sz="1800" b="0" i="0" u="sng" strike="noStrike" cap="none">
                <a:solidFill>
                  <a:schemeClr val="dk1"/>
                </a:solidFill>
                <a:latin typeface="Arial"/>
                <a:ea typeface="Arial"/>
                <a:cs typeface="Arial"/>
                <a:sym typeface="Arial"/>
                <a:hlinkClick r:id="rId26" action="ppaction://hlinksldjump">
                  <a:extLst>
                    <a:ext uri="{A12FA001-AC4F-418D-AE19-62706E023703}">
                      <ahyp:hlinkClr xmlns:ahyp="http://schemas.microsoft.com/office/drawing/2018/hyperlinkcolor" val="tx"/>
                    </a:ext>
                  </a:extLst>
                </a:hlinkClick>
              </a:rPr>
              <a:t>TCP/IP</a:t>
            </a:r>
            <a:endParaRPr sz="1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800"/>
              <a:buFont typeface="Arial"/>
              <a:buNone/>
            </a:pPr>
            <a:r>
              <a:rPr lang="en-GB" sz="1800" b="0" i="0" u="sng" strike="noStrike" cap="none">
                <a:solidFill>
                  <a:schemeClr val="dk1"/>
                </a:solidFill>
                <a:latin typeface="Arial"/>
                <a:ea typeface="Arial"/>
                <a:cs typeface="Arial"/>
                <a:sym typeface="Arial"/>
                <a:hlinkClick r:id="rId27" action="ppaction://hlinksldjump">
                  <a:extLst>
                    <a:ext uri="{A12FA001-AC4F-418D-AE19-62706E023703}">
                      <ahyp:hlinkClr xmlns:ahyp="http://schemas.microsoft.com/office/drawing/2018/hyperlinkcolor" val="tx"/>
                    </a:ext>
                  </a:extLst>
                </a:hlinkClick>
              </a:rPr>
              <a:t>Network hardware + security</a:t>
            </a:r>
            <a:endParaRPr sz="1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800"/>
              <a:buFont typeface="Arial"/>
              <a:buNone/>
            </a:pPr>
            <a:endParaRPr sz="1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800"/>
              <a:buFont typeface="Arial"/>
              <a:buNone/>
            </a:pPr>
            <a:endParaRPr sz="1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800"/>
              <a:buFont typeface="Arial"/>
              <a:buNone/>
            </a:pPr>
            <a:endParaRPr sz="1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800"/>
              <a:buFont typeface="Arial"/>
              <a:buNone/>
            </a:pPr>
            <a:endParaRPr sz="1800" b="0" i="0" u="none" strike="noStrike" cap="none">
              <a:solidFill>
                <a:schemeClr val="dk1"/>
              </a:solidFill>
              <a:latin typeface="Arial"/>
              <a:ea typeface="Arial"/>
              <a:cs typeface="Arial"/>
              <a:sym typeface="Arial"/>
            </a:endParaRPr>
          </a:p>
        </p:txBody>
      </p:sp>
      <p:sp>
        <p:nvSpPr>
          <p:cNvPr id="110" name="Google Shape;110;p3"/>
          <p:cNvSpPr txBox="1"/>
          <p:nvPr/>
        </p:nvSpPr>
        <p:spPr>
          <a:xfrm>
            <a:off x="8610600" y="1238476"/>
            <a:ext cx="3200400" cy="41823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2800"/>
              <a:buFont typeface="Arial"/>
              <a:buNone/>
            </a:pPr>
            <a:r>
              <a:rPr lang="en-GB" sz="1800" b="0" i="0" u="sng" strike="noStrike" cap="none">
                <a:solidFill>
                  <a:schemeClr val="dk1"/>
                </a:solidFill>
                <a:latin typeface="Arial"/>
                <a:ea typeface="Arial"/>
                <a:cs typeface="Arial"/>
                <a:sym typeface="Arial"/>
                <a:hlinkClick r:id="rId28" action="ppaction://hlinksldjump">
                  <a:extLst>
                    <a:ext uri="{A12FA001-AC4F-418D-AE19-62706E023703}">
                      <ahyp:hlinkClr xmlns:ahyp="http://schemas.microsoft.com/office/drawing/2018/hyperlinkcolor" val="tx"/>
                    </a:ext>
                  </a:extLst>
                </a:hlinkClick>
              </a:rPr>
              <a:t>Search engine indexing</a:t>
            </a:r>
            <a:endParaRPr sz="1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800"/>
              <a:buFont typeface="Arial"/>
              <a:buNone/>
            </a:pPr>
            <a:r>
              <a:rPr lang="en-GB" sz="1800" b="0" i="0" u="sng" strike="noStrike" cap="none">
                <a:solidFill>
                  <a:schemeClr val="dk1"/>
                </a:solidFill>
                <a:latin typeface="Arial"/>
                <a:ea typeface="Arial"/>
                <a:cs typeface="Arial"/>
                <a:sym typeface="Arial"/>
                <a:hlinkClick r:id="rId29" action="ppaction://hlinksldjump">
                  <a:extLst>
                    <a:ext uri="{A12FA001-AC4F-418D-AE19-62706E023703}">
                      <ahyp:hlinkClr xmlns:ahyp="http://schemas.microsoft.com/office/drawing/2018/hyperlinkcolor" val="tx"/>
                    </a:ext>
                  </a:extLst>
                </a:hlinkClick>
              </a:rPr>
              <a:t>PageRank</a:t>
            </a:r>
            <a:endParaRPr sz="1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800"/>
              <a:buFont typeface="Arial"/>
              <a:buNone/>
            </a:pPr>
            <a:r>
              <a:rPr lang="en-GB" sz="1800" b="0" i="0" u="sng" strike="noStrike" cap="none">
                <a:solidFill>
                  <a:schemeClr val="dk1"/>
                </a:solidFill>
                <a:latin typeface="Arial"/>
                <a:ea typeface="Arial"/>
                <a:cs typeface="Arial"/>
                <a:sym typeface="Arial"/>
                <a:hlinkClick r:id="rId30" action="ppaction://hlinksldjump">
                  <a:extLst>
                    <a:ext uri="{A12FA001-AC4F-418D-AE19-62706E023703}">
                      <ahyp:hlinkClr xmlns:ahyp="http://schemas.microsoft.com/office/drawing/2018/hyperlinkcolor" val="tx"/>
                    </a:ext>
                  </a:extLst>
                </a:hlinkClick>
              </a:rPr>
              <a:t>Linked lists</a:t>
            </a:r>
            <a:endParaRPr sz="1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800"/>
              <a:buFont typeface="Arial"/>
              <a:buNone/>
            </a:pPr>
            <a:r>
              <a:rPr lang="en-GB" sz="1800" b="0" i="0" u="sng" strike="noStrike" cap="none">
                <a:solidFill>
                  <a:schemeClr val="dk1"/>
                </a:solidFill>
                <a:latin typeface="Arial"/>
                <a:ea typeface="Arial"/>
                <a:cs typeface="Arial"/>
                <a:sym typeface="Arial"/>
                <a:hlinkClick r:id="rId31" action="ppaction://hlinksldjump">
                  <a:extLst>
                    <a:ext uri="{A12FA001-AC4F-418D-AE19-62706E023703}">
                      <ahyp:hlinkClr xmlns:ahyp="http://schemas.microsoft.com/office/drawing/2018/hyperlinkcolor" val="tx"/>
                    </a:ext>
                  </a:extLst>
                </a:hlinkClick>
              </a:rPr>
              <a:t>Stacks</a:t>
            </a:r>
            <a:endParaRPr sz="1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800"/>
              <a:buFont typeface="Arial"/>
              <a:buNone/>
            </a:pPr>
            <a:r>
              <a:rPr lang="en-GB" sz="1800" b="0" i="0" u="sng" strike="noStrike" cap="none">
                <a:solidFill>
                  <a:schemeClr val="dk1"/>
                </a:solidFill>
                <a:latin typeface="Arial"/>
                <a:ea typeface="Arial"/>
                <a:cs typeface="Arial"/>
                <a:sym typeface="Arial"/>
                <a:hlinkClick r:id="rId32" action="ppaction://hlinksldjump">
                  <a:extLst>
                    <a:ext uri="{A12FA001-AC4F-418D-AE19-62706E023703}">
                      <ahyp:hlinkClr xmlns:ahyp="http://schemas.microsoft.com/office/drawing/2018/hyperlinkcolor" val="tx"/>
                    </a:ext>
                  </a:extLst>
                </a:hlinkClick>
              </a:rPr>
              <a:t>Queues</a:t>
            </a:r>
            <a:endParaRPr sz="1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800"/>
              <a:buFont typeface="Arial"/>
              <a:buNone/>
            </a:pPr>
            <a:r>
              <a:rPr lang="en-GB" sz="1800" b="0" i="0" u="sng" strike="noStrike" cap="none">
                <a:solidFill>
                  <a:schemeClr val="dk1"/>
                </a:solidFill>
                <a:latin typeface="Arial"/>
                <a:ea typeface="Arial"/>
                <a:cs typeface="Arial"/>
                <a:sym typeface="Arial"/>
                <a:hlinkClick r:id="rId33" action="ppaction://hlinksldjump">
                  <a:extLst>
                    <a:ext uri="{A12FA001-AC4F-418D-AE19-62706E023703}">
                      <ahyp:hlinkClr xmlns:ahyp="http://schemas.microsoft.com/office/drawing/2018/hyperlinkcolor" val="tx"/>
                    </a:ext>
                  </a:extLst>
                </a:hlinkClick>
              </a:rPr>
              <a:t>Graphs</a:t>
            </a:r>
            <a:endParaRPr sz="1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800"/>
              <a:buFont typeface="Arial"/>
              <a:buNone/>
            </a:pPr>
            <a:r>
              <a:rPr lang="en-GB" sz="1800" b="0" i="0" u="sng" strike="noStrike" cap="none">
                <a:solidFill>
                  <a:schemeClr val="dk1"/>
                </a:solidFill>
                <a:latin typeface="Arial"/>
                <a:ea typeface="Arial"/>
                <a:cs typeface="Arial"/>
                <a:sym typeface="Arial"/>
                <a:hlinkClick r:id="rId34" action="ppaction://hlinksldjump">
                  <a:extLst>
                    <a:ext uri="{A12FA001-AC4F-418D-AE19-62706E023703}">
                      <ahyp:hlinkClr xmlns:ahyp="http://schemas.microsoft.com/office/drawing/2018/hyperlinkcolor" val="tx"/>
                    </a:ext>
                  </a:extLst>
                </a:hlinkClick>
              </a:rPr>
              <a:t>Trees</a:t>
            </a:r>
            <a:endParaRPr sz="1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800"/>
              <a:buFont typeface="Arial"/>
              <a:buNone/>
            </a:pPr>
            <a:r>
              <a:rPr lang="en-GB" sz="1800" b="0" i="0" u="sng" strike="noStrike" cap="none">
                <a:solidFill>
                  <a:schemeClr val="dk1"/>
                </a:solidFill>
                <a:latin typeface="Arial"/>
                <a:ea typeface="Arial"/>
                <a:cs typeface="Arial"/>
                <a:sym typeface="Arial"/>
                <a:hlinkClick r:id="rId35" action="ppaction://hlinksldjump">
                  <a:extLst>
                    <a:ext uri="{A12FA001-AC4F-418D-AE19-62706E023703}">
                      <ahyp:hlinkClr xmlns:ahyp="http://schemas.microsoft.com/office/drawing/2018/hyperlinkcolor" val="tx"/>
                    </a:ext>
                  </a:extLst>
                </a:hlinkClick>
              </a:rPr>
              <a:t>Binary representations</a:t>
            </a:r>
            <a:endParaRPr sz="1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800"/>
              <a:buFont typeface="Arial"/>
              <a:buNone/>
            </a:pPr>
            <a:r>
              <a:rPr lang="en-GB" sz="1800" b="0" i="0" u="sng" strike="noStrike" cap="none">
                <a:solidFill>
                  <a:schemeClr val="dk1"/>
                </a:solidFill>
                <a:latin typeface="Arial"/>
                <a:ea typeface="Arial"/>
                <a:cs typeface="Arial"/>
                <a:sym typeface="Arial"/>
                <a:hlinkClick r:id="rId36" action="ppaction://hlinksldjump">
                  <a:extLst>
                    <a:ext uri="{A12FA001-AC4F-418D-AE19-62706E023703}">
                      <ahyp:hlinkClr xmlns:ahyp="http://schemas.microsoft.com/office/drawing/2018/hyperlinkcolor" val="tx"/>
                    </a:ext>
                  </a:extLst>
                </a:hlinkClick>
              </a:rPr>
              <a:t>Boolean algebra</a:t>
            </a:r>
            <a:endParaRPr sz="1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800"/>
              <a:buFont typeface="Arial"/>
              <a:buNone/>
            </a:pPr>
            <a:r>
              <a:rPr lang="en-GB" sz="1800" b="0" i="0" u="sng" strike="noStrike" cap="none">
                <a:solidFill>
                  <a:schemeClr val="dk1"/>
                </a:solidFill>
                <a:latin typeface="Arial"/>
                <a:ea typeface="Arial"/>
                <a:cs typeface="Arial"/>
                <a:sym typeface="Arial"/>
                <a:hlinkClick r:id="rId37" action="ppaction://hlinksldjump">
                  <a:extLst>
                    <a:ext uri="{A12FA001-AC4F-418D-AE19-62706E023703}">
                      <ahyp:hlinkClr xmlns:ahyp="http://schemas.microsoft.com/office/drawing/2018/hyperlinkcolor" val="tx"/>
                    </a:ext>
                  </a:extLst>
                </a:hlinkClick>
              </a:rPr>
              <a:t>Half and full adders</a:t>
            </a:r>
            <a:endParaRPr sz="1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800"/>
              <a:buFont typeface="Arial"/>
              <a:buNone/>
            </a:pPr>
            <a:r>
              <a:rPr lang="en-GB" sz="1800" b="0" i="0" u="sng" strike="noStrike" cap="none">
                <a:solidFill>
                  <a:schemeClr val="dk1"/>
                </a:solidFill>
                <a:latin typeface="Arial"/>
                <a:ea typeface="Arial"/>
                <a:cs typeface="Arial"/>
                <a:sym typeface="Arial"/>
                <a:hlinkClick r:id="rId38" action="ppaction://hlinksldjump">
                  <a:extLst>
                    <a:ext uri="{A12FA001-AC4F-418D-AE19-62706E023703}">
                      <ahyp:hlinkClr xmlns:ahyp="http://schemas.microsoft.com/office/drawing/2018/hyperlinkcolor" val="tx"/>
                    </a:ext>
                  </a:extLst>
                </a:hlinkClick>
              </a:rPr>
              <a:t>Flip flops</a:t>
            </a:r>
            <a:endParaRPr sz="1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800"/>
              <a:buFont typeface="Arial"/>
              <a:buNone/>
            </a:pPr>
            <a:endParaRPr sz="1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800"/>
              <a:buFont typeface="Arial"/>
              <a:buNone/>
            </a:pPr>
            <a:endParaRPr sz="1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800"/>
              <a:buFont typeface="Arial"/>
              <a:buNone/>
            </a:pPr>
            <a:endParaRPr sz="1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800"/>
              <a:buFont typeface="Arial"/>
              <a:buNone/>
            </a:pPr>
            <a:endParaRPr sz="1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800"/>
              <a:buFont typeface="Arial"/>
              <a:buNone/>
            </a:pPr>
            <a:endParaRPr sz="18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800"/>
              <a:buFont typeface="Arial"/>
              <a:buNone/>
            </a:pPr>
            <a:endParaRPr sz="1800" b="0" i="0" u="none" strike="noStrike" cap="none">
              <a:solidFill>
                <a:schemeClr val="dk1"/>
              </a:solidFill>
              <a:latin typeface="Arial"/>
              <a:ea typeface="Arial"/>
              <a:cs typeface="Arial"/>
              <a:sym typeface="Arial"/>
            </a:endParaRPr>
          </a:p>
        </p:txBody>
      </p:sp>
      <p:pic>
        <p:nvPicPr>
          <p:cNvPr id="111" name="Google Shape;111;p3"/>
          <p:cNvPicPr preferRelativeResize="0"/>
          <p:nvPr/>
        </p:nvPicPr>
        <p:blipFill>
          <a:blip r:embed="rId39">
            <a:alphaModFix/>
          </a:blip>
          <a:stretch>
            <a:fillRect/>
          </a:stretch>
        </p:blipFill>
        <p:spPr>
          <a:xfrm>
            <a:off x="5215750" y="222249"/>
            <a:ext cx="1760507" cy="828676"/>
          </a:xfrm>
          <a:prstGeom prst="rect">
            <a:avLst/>
          </a:prstGeom>
          <a:noFill/>
          <a:ln>
            <a:noFill/>
          </a:ln>
        </p:spPr>
      </p:pic>
      <p:sp>
        <p:nvSpPr>
          <p:cNvPr id="2" name="Rectangle 1">
            <a:extLst>
              <a:ext uri="{FF2B5EF4-FFF2-40B4-BE49-F238E27FC236}">
                <a16:creationId xmlns:a16="http://schemas.microsoft.com/office/drawing/2014/main" id="{3A1933E7-3CED-62C1-FE1A-104D3A39EB04}"/>
              </a:ext>
            </a:extLst>
          </p:cNvPr>
          <p:cNvSpPr/>
          <p:nvPr/>
        </p:nvSpPr>
        <p:spPr>
          <a:xfrm>
            <a:off x="4611278" y="2494020"/>
            <a:ext cx="3233394" cy="1869960"/>
          </a:xfrm>
          <a:prstGeom prst="rect">
            <a:avLst/>
          </a:prstGeom>
          <a:blipFill dpi="0" rotWithShape="1">
            <a:blip r:embed="rId40">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539"/>
        <p:cNvGrpSpPr/>
        <p:nvPr/>
      </p:nvGrpSpPr>
      <p:grpSpPr>
        <a:xfrm>
          <a:off x="0" y="0"/>
          <a:ext cx="0" cy="0"/>
          <a:chOff x="0" y="0"/>
          <a:chExt cx="0" cy="0"/>
        </a:xfrm>
      </p:grpSpPr>
      <p:sp>
        <p:nvSpPr>
          <p:cNvPr id="540" name="Google Shape;540;p3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Transaction Processing</a:t>
            </a:r>
            <a:endParaRPr/>
          </a:p>
        </p:txBody>
      </p:sp>
      <p:sp>
        <p:nvSpPr>
          <p:cNvPr id="541" name="Google Shape;541;p30"/>
          <p:cNvSpPr txBox="1">
            <a:spLocks noGrp="1"/>
          </p:cNvSpPr>
          <p:nvPr>
            <p:ph type="body" idx="1"/>
          </p:nvPr>
        </p:nvSpPr>
        <p:spPr>
          <a:xfrm>
            <a:off x="838199" y="1331650"/>
            <a:ext cx="10711650" cy="50247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accent1"/>
              </a:buClr>
              <a:buSzPts val="2000"/>
              <a:buNone/>
            </a:pPr>
            <a:r>
              <a:rPr lang="en-GB" sz="2000">
                <a:solidFill>
                  <a:schemeClr val="accent1"/>
                </a:solidFill>
              </a:rPr>
              <a:t>Record locking </a:t>
            </a:r>
            <a:endParaRPr/>
          </a:p>
          <a:p>
            <a:pPr marL="0" lvl="0" indent="0" algn="l" rtl="0">
              <a:lnSpc>
                <a:spcPct val="90000"/>
              </a:lnSpc>
              <a:spcBef>
                <a:spcPts val="1000"/>
              </a:spcBef>
              <a:spcAft>
                <a:spcPts val="0"/>
              </a:spcAft>
              <a:buClr>
                <a:schemeClr val="dk1"/>
              </a:buClr>
              <a:buSzPts val="1600"/>
              <a:buNone/>
            </a:pPr>
            <a:r>
              <a:rPr lang="en-GB" sz="1600"/>
              <a:t>prevents simultaneous access to objects in a database-  this prevents updates being lost or inconsistencies in the data arising. The DBMS must take action to prevent deadlock.</a:t>
            </a:r>
            <a:endParaRPr/>
          </a:p>
          <a:p>
            <a:pPr marL="0" lvl="0" indent="0" algn="l" rtl="0">
              <a:lnSpc>
                <a:spcPct val="90000"/>
              </a:lnSpc>
              <a:spcBef>
                <a:spcPts val="1000"/>
              </a:spcBef>
              <a:spcAft>
                <a:spcPts val="0"/>
              </a:spcAft>
              <a:buClr>
                <a:schemeClr val="accent1"/>
              </a:buClr>
              <a:buSzPts val="2000"/>
              <a:buNone/>
            </a:pPr>
            <a:r>
              <a:rPr lang="en-GB" sz="2000">
                <a:solidFill>
                  <a:schemeClr val="accent1"/>
                </a:solidFill>
              </a:rPr>
              <a:t>Serialisation</a:t>
            </a:r>
            <a:endParaRPr/>
          </a:p>
          <a:p>
            <a:pPr marL="0" lvl="0" indent="0" algn="l" rtl="0">
              <a:lnSpc>
                <a:spcPct val="90000"/>
              </a:lnSpc>
              <a:spcBef>
                <a:spcPts val="1000"/>
              </a:spcBef>
              <a:spcAft>
                <a:spcPts val="0"/>
              </a:spcAft>
              <a:buClr>
                <a:schemeClr val="dk1"/>
              </a:buClr>
              <a:buSzPts val="1600"/>
              <a:buNone/>
            </a:pPr>
            <a:r>
              <a:rPr lang="en-GB" sz="1600"/>
              <a:t>A transaction cannot start until the previous one has finished. </a:t>
            </a:r>
            <a:endParaRPr/>
          </a:p>
          <a:p>
            <a:pPr marL="0" lvl="0" indent="0" algn="l" rtl="0">
              <a:lnSpc>
                <a:spcPct val="90000"/>
              </a:lnSpc>
              <a:spcBef>
                <a:spcPts val="1000"/>
              </a:spcBef>
              <a:spcAft>
                <a:spcPts val="0"/>
              </a:spcAft>
              <a:buClr>
                <a:schemeClr val="accent1"/>
              </a:buClr>
              <a:buSzPts val="2000"/>
              <a:buNone/>
            </a:pPr>
            <a:r>
              <a:rPr lang="en-GB" sz="2000">
                <a:solidFill>
                  <a:schemeClr val="accent1"/>
                </a:solidFill>
              </a:rPr>
              <a:t>Timestamp ordering</a:t>
            </a:r>
            <a:endParaRPr/>
          </a:p>
          <a:p>
            <a:pPr marL="0" lvl="0" indent="0" algn="l" rtl="0">
              <a:lnSpc>
                <a:spcPct val="90000"/>
              </a:lnSpc>
              <a:spcBef>
                <a:spcPts val="1000"/>
              </a:spcBef>
              <a:spcAft>
                <a:spcPts val="0"/>
              </a:spcAft>
              <a:buClr>
                <a:schemeClr val="dk1"/>
              </a:buClr>
              <a:buSzPts val="1600"/>
              <a:buNone/>
            </a:pPr>
            <a:r>
              <a:rPr lang="en-GB" sz="1600"/>
              <a:t>a method of implementing serialisation. Whenever a transaction starts, it is given a timestamp, so that if two transactions affect the same object, the transaction with the earlier timestamp should be applied first. When it writes the updated data back to the record it checks the read timestamp. If this is not the same as the value that was saved when the transaction started, it will know that another transaction is also taking place on the record.</a:t>
            </a:r>
            <a:endParaRPr/>
          </a:p>
          <a:p>
            <a:pPr marL="0" lvl="0" indent="0" algn="l" rtl="0">
              <a:lnSpc>
                <a:spcPct val="90000"/>
              </a:lnSpc>
              <a:spcBef>
                <a:spcPts val="1000"/>
              </a:spcBef>
              <a:spcAft>
                <a:spcPts val="0"/>
              </a:spcAft>
              <a:buClr>
                <a:schemeClr val="accent1"/>
              </a:buClr>
              <a:buSzPts val="2000"/>
              <a:buNone/>
            </a:pPr>
            <a:r>
              <a:rPr lang="en-GB" sz="2000">
                <a:solidFill>
                  <a:schemeClr val="accent1"/>
                </a:solidFill>
              </a:rPr>
              <a:t>Commitment ordering</a:t>
            </a:r>
            <a:endParaRPr/>
          </a:p>
          <a:p>
            <a:pPr marL="0" lvl="0" indent="0" algn="l" rtl="0">
              <a:lnSpc>
                <a:spcPct val="90000"/>
              </a:lnSpc>
              <a:spcBef>
                <a:spcPts val="1000"/>
              </a:spcBef>
              <a:spcAft>
                <a:spcPts val="0"/>
              </a:spcAft>
              <a:buClr>
                <a:schemeClr val="dk1"/>
              </a:buClr>
              <a:buSzPts val="1600"/>
              <a:buNone/>
            </a:pPr>
            <a:r>
              <a:rPr lang="en-GB" sz="1600"/>
              <a:t> Another serialisation technique. Transactions are ordered in terms of their dependencies on each other as well as the time they were initiated. It can be used to prevent deadlock by blocking one request until another is completed.</a:t>
            </a:r>
            <a:endParaRPr/>
          </a:p>
          <a:p>
            <a:pPr marL="0" lvl="0" indent="0" algn="l" rtl="0">
              <a:lnSpc>
                <a:spcPct val="90000"/>
              </a:lnSpc>
              <a:spcBef>
                <a:spcPts val="1000"/>
              </a:spcBef>
              <a:spcAft>
                <a:spcPts val="0"/>
              </a:spcAft>
              <a:buClr>
                <a:schemeClr val="accent1"/>
              </a:buClr>
              <a:buSzPts val="2000"/>
              <a:buNone/>
            </a:pPr>
            <a:r>
              <a:rPr lang="en-GB" sz="2000">
                <a:solidFill>
                  <a:schemeClr val="accent1"/>
                </a:solidFill>
              </a:rPr>
              <a:t>Redundancy</a:t>
            </a:r>
            <a:endParaRPr/>
          </a:p>
          <a:p>
            <a:pPr marL="0" lvl="0" indent="0" algn="l" rtl="0">
              <a:lnSpc>
                <a:spcPct val="90000"/>
              </a:lnSpc>
              <a:spcBef>
                <a:spcPts val="1000"/>
              </a:spcBef>
              <a:spcAft>
                <a:spcPts val="0"/>
              </a:spcAft>
              <a:buClr>
                <a:schemeClr val="dk1"/>
              </a:buClr>
              <a:buSzPts val="1600"/>
              <a:buNone/>
            </a:pPr>
            <a:r>
              <a:rPr lang="en-GB" sz="1600"/>
              <a:t>Every transaction is written to two or three different storage facilities for backup in the event of power failure or other disasters. If one system fails, the backup system automatically takes over and processing can continue.</a:t>
            </a:r>
            <a:endParaRPr/>
          </a:p>
          <a:p>
            <a:pPr marL="0" lvl="0" indent="0" algn="l" rtl="0">
              <a:lnSpc>
                <a:spcPct val="90000"/>
              </a:lnSpc>
              <a:spcBef>
                <a:spcPts val="1000"/>
              </a:spcBef>
              <a:spcAft>
                <a:spcPts val="0"/>
              </a:spcAft>
              <a:buClr>
                <a:schemeClr val="dk1"/>
              </a:buClr>
              <a:buSzPts val="1600"/>
              <a:buNone/>
            </a:pPr>
            <a:endParaRPr sz="1600"/>
          </a:p>
        </p:txBody>
      </p:sp>
      <p:sp>
        <p:nvSpPr>
          <p:cNvPr id="542" name="Google Shape;542;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p:txBody>
      </p:sp>
      <p:sp>
        <p:nvSpPr>
          <p:cNvPr id="543" name="Google Shape;543;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30</a:t>
            </a:fld>
            <a:endParaRPr/>
          </a:p>
        </p:txBody>
      </p:sp>
      <p:pic>
        <p:nvPicPr>
          <p:cNvPr id="544" name="Google Shape;544;p30"/>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DEA91958-8A72-B656-C115-58487AB5CD95}"/>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548"/>
        <p:cNvGrpSpPr/>
        <p:nvPr/>
      </p:nvGrpSpPr>
      <p:grpSpPr>
        <a:xfrm>
          <a:off x="0" y="0"/>
          <a:ext cx="0" cy="0"/>
          <a:chOff x="0" y="0"/>
          <a:chExt cx="0" cy="0"/>
        </a:xfrm>
      </p:grpSpPr>
      <p:sp>
        <p:nvSpPr>
          <p:cNvPr id="549" name="Google Shape;549;p3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DNS</a:t>
            </a:r>
            <a:endParaRPr/>
          </a:p>
        </p:txBody>
      </p:sp>
      <p:sp>
        <p:nvSpPr>
          <p:cNvPr id="550" name="Google Shape;550;p31"/>
          <p:cNvSpPr txBox="1">
            <a:spLocks noGrp="1"/>
          </p:cNvSpPr>
          <p:nvPr>
            <p:ph type="body" idx="1"/>
          </p:nvPr>
        </p:nvSpPr>
        <p:spPr>
          <a:xfrm>
            <a:off x="838200" y="1553592"/>
            <a:ext cx="10515600" cy="4623371"/>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GB"/>
              <a:t>The DNS, catalogues all domain names and IP addresses in a series of global directories that DNS servers can access. </a:t>
            </a:r>
            <a:endParaRPr/>
          </a:p>
          <a:p>
            <a:pPr marL="0" lvl="0" indent="0" algn="l" rtl="0">
              <a:lnSpc>
                <a:spcPct val="90000"/>
              </a:lnSpc>
              <a:spcBef>
                <a:spcPts val="1000"/>
              </a:spcBef>
              <a:spcAft>
                <a:spcPts val="0"/>
              </a:spcAft>
              <a:buClr>
                <a:schemeClr val="accent1"/>
              </a:buClr>
              <a:buSzPts val="2800"/>
              <a:buNone/>
            </a:pPr>
            <a:r>
              <a:rPr lang="en-GB">
                <a:solidFill>
                  <a:schemeClr val="accent1"/>
                </a:solidFill>
              </a:rPr>
              <a:t>What happens when a user enters a URL into their browser?</a:t>
            </a:r>
            <a:endParaRPr/>
          </a:p>
          <a:p>
            <a:pPr marL="0" lvl="0" indent="0" algn="l" rtl="0">
              <a:lnSpc>
                <a:spcPct val="90000"/>
              </a:lnSpc>
              <a:spcBef>
                <a:spcPts val="1000"/>
              </a:spcBef>
              <a:spcAft>
                <a:spcPts val="0"/>
              </a:spcAft>
              <a:buClr>
                <a:schemeClr val="dk1"/>
              </a:buClr>
              <a:buSzPts val="2800"/>
              <a:buNone/>
            </a:pPr>
            <a:r>
              <a:rPr lang="en-GB"/>
              <a:t>The browser requests the corresponding IP address from a local DNS. The IP address is located and is sent back to the browser.</a:t>
            </a:r>
            <a:endParaRPr/>
          </a:p>
          <a:p>
            <a:pPr marL="0" lvl="0" indent="0" algn="l" rtl="0">
              <a:lnSpc>
                <a:spcPct val="90000"/>
              </a:lnSpc>
              <a:spcBef>
                <a:spcPts val="1000"/>
              </a:spcBef>
              <a:spcAft>
                <a:spcPts val="0"/>
              </a:spcAft>
              <a:buClr>
                <a:schemeClr val="accent1"/>
              </a:buClr>
              <a:buSzPts val="2800"/>
              <a:buNone/>
            </a:pPr>
            <a:r>
              <a:rPr lang="en-GB">
                <a:solidFill>
                  <a:schemeClr val="accent1"/>
                </a:solidFill>
              </a:rPr>
              <a:t>What happens if the DNS server doesn’t have the correct IP?</a:t>
            </a:r>
            <a:endParaRPr/>
          </a:p>
          <a:p>
            <a:pPr marL="0" lvl="0" indent="0" algn="l" rtl="0">
              <a:lnSpc>
                <a:spcPct val="90000"/>
              </a:lnSpc>
              <a:spcBef>
                <a:spcPts val="1000"/>
              </a:spcBef>
              <a:spcAft>
                <a:spcPts val="0"/>
              </a:spcAft>
              <a:buClr>
                <a:schemeClr val="dk1"/>
              </a:buClr>
              <a:buSzPts val="2800"/>
              <a:buNone/>
            </a:pPr>
            <a:r>
              <a:rPr lang="en-GB"/>
              <a:t> If that DNS does not have the correct IP address, the search is extended to another larger database. DNS servers are constantly updated by each other.</a:t>
            </a:r>
            <a:endParaRPr/>
          </a:p>
          <a:p>
            <a:pPr marL="0" lvl="0" indent="0" algn="l" rtl="0">
              <a:lnSpc>
                <a:spcPct val="90000"/>
              </a:lnSpc>
              <a:spcBef>
                <a:spcPts val="1000"/>
              </a:spcBef>
              <a:spcAft>
                <a:spcPts val="0"/>
              </a:spcAft>
              <a:buClr>
                <a:schemeClr val="dk1"/>
              </a:buClr>
              <a:buSzPts val="2800"/>
              <a:buNone/>
            </a:pPr>
            <a:endParaRPr/>
          </a:p>
        </p:txBody>
      </p:sp>
      <p:sp>
        <p:nvSpPr>
          <p:cNvPr id="551" name="Google Shape;551;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p:txBody>
      </p:sp>
      <p:sp>
        <p:nvSpPr>
          <p:cNvPr id="552" name="Google Shape;552;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31</a:t>
            </a:fld>
            <a:endParaRPr/>
          </a:p>
        </p:txBody>
      </p:sp>
      <p:pic>
        <p:nvPicPr>
          <p:cNvPr id="553" name="Google Shape;553;p31"/>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45FFEF88-1DFC-8FE7-9373-90E53A62BBF5}"/>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557"/>
        <p:cNvGrpSpPr/>
        <p:nvPr/>
      </p:nvGrpSpPr>
      <p:grpSpPr>
        <a:xfrm>
          <a:off x="0" y="0"/>
          <a:ext cx="0" cy="0"/>
          <a:chOff x="0" y="0"/>
          <a:chExt cx="0" cy="0"/>
        </a:xfrm>
      </p:grpSpPr>
      <p:sp>
        <p:nvSpPr>
          <p:cNvPr id="558" name="Google Shape;558;p3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Packet switching</a:t>
            </a:r>
            <a:endParaRPr/>
          </a:p>
        </p:txBody>
      </p:sp>
      <p:sp>
        <p:nvSpPr>
          <p:cNvPr id="559" name="Google Shape;559;p32"/>
          <p:cNvSpPr txBox="1">
            <a:spLocks noGrp="1"/>
          </p:cNvSpPr>
          <p:nvPr>
            <p:ph type="body" idx="1"/>
          </p:nvPr>
        </p:nvSpPr>
        <p:spPr>
          <a:xfrm>
            <a:off x="838200" y="1411550"/>
            <a:ext cx="10515600" cy="5309925"/>
          </a:xfrm>
          <a:prstGeom prst="rect">
            <a:avLst/>
          </a:prstGeom>
          <a:noFill/>
          <a:ln>
            <a:noFill/>
          </a:ln>
        </p:spPr>
        <p:txBody>
          <a:bodyPr spcFirstLastPara="1" wrap="square" lIns="91425" tIns="45700" rIns="91425" bIns="45700" anchor="t" anchorCtr="0">
            <a:normAutofit fontScale="77500" lnSpcReduction="20000"/>
          </a:bodyPr>
          <a:lstStyle/>
          <a:p>
            <a:pPr marL="0" lvl="0" indent="0" algn="l" rtl="0">
              <a:lnSpc>
                <a:spcPct val="90000"/>
              </a:lnSpc>
              <a:spcBef>
                <a:spcPts val="0"/>
              </a:spcBef>
              <a:spcAft>
                <a:spcPts val="0"/>
              </a:spcAft>
              <a:buClr>
                <a:schemeClr val="dk1"/>
              </a:buClr>
              <a:buSzPct val="100000"/>
              <a:buNone/>
            </a:pPr>
            <a:r>
              <a:rPr lang="en-GB"/>
              <a:t>A method of communicating data across a network on which other similar communications are happening simultaneously.  Data to be transmitted is broken down into smaller sections called packets.</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What’s inside a packet?</a:t>
            </a:r>
            <a:endParaRPr/>
          </a:p>
          <a:p>
            <a:pPr marL="228600" lvl="0" indent="-228600" algn="l" rtl="0">
              <a:lnSpc>
                <a:spcPct val="90000"/>
              </a:lnSpc>
              <a:spcBef>
                <a:spcPts val="1000"/>
              </a:spcBef>
              <a:spcAft>
                <a:spcPts val="0"/>
              </a:spcAft>
              <a:buClr>
                <a:schemeClr val="dk1"/>
              </a:buClr>
              <a:buSzPct val="100000"/>
              <a:buChar char="•"/>
            </a:pPr>
            <a:r>
              <a:rPr lang="en-GB"/>
              <a:t>A header - this contains sender + recipient’s IP addresses, the protocol used, and the packet number</a:t>
            </a:r>
            <a:endParaRPr/>
          </a:p>
          <a:p>
            <a:pPr marL="228600" lvl="0" indent="-228600" algn="l" rtl="0">
              <a:lnSpc>
                <a:spcPct val="90000"/>
              </a:lnSpc>
              <a:spcBef>
                <a:spcPts val="1000"/>
              </a:spcBef>
              <a:spcAft>
                <a:spcPts val="0"/>
              </a:spcAft>
              <a:buClr>
                <a:schemeClr val="dk1"/>
              </a:buClr>
              <a:buSzPct val="100000"/>
              <a:buChar char="•"/>
            </a:pPr>
            <a:r>
              <a:rPr lang="en-GB"/>
              <a:t>A payload – this is the actual data to send</a:t>
            </a:r>
            <a:endParaRPr/>
          </a:p>
          <a:p>
            <a:pPr marL="228600" lvl="0" indent="-228600" algn="l" rtl="0">
              <a:lnSpc>
                <a:spcPct val="90000"/>
              </a:lnSpc>
              <a:spcBef>
                <a:spcPts val="1000"/>
              </a:spcBef>
              <a:spcAft>
                <a:spcPts val="0"/>
              </a:spcAft>
              <a:buClr>
                <a:schemeClr val="dk1"/>
              </a:buClr>
              <a:buSzPct val="100000"/>
              <a:buChar char="•"/>
            </a:pPr>
            <a:r>
              <a:rPr lang="en-GB"/>
              <a:t>A trailer – marks the end of the packet, contains a checksum to check for transmission errors</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What happens when the packets are received?</a:t>
            </a:r>
            <a:endParaRPr/>
          </a:p>
          <a:p>
            <a:pPr marL="0" lvl="0" indent="0" algn="l" rtl="0">
              <a:lnSpc>
                <a:spcPct val="90000"/>
              </a:lnSpc>
              <a:spcBef>
                <a:spcPts val="1000"/>
              </a:spcBef>
              <a:spcAft>
                <a:spcPts val="0"/>
              </a:spcAft>
              <a:buClr>
                <a:schemeClr val="dk1"/>
              </a:buClr>
              <a:buSzPct val="100000"/>
              <a:buNone/>
            </a:pPr>
            <a:r>
              <a:rPr lang="en-GB"/>
              <a:t>The packets are reassembled in the correct order and the data is extracted. If any of the checksums do not match the expected value then a new copy of that packet is requested.</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 True or false? Packets must be sent along the same route.</a:t>
            </a:r>
            <a:endParaRPr/>
          </a:p>
          <a:p>
            <a:pPr marL="0" lvl="0" indent="0" algn="l" rtl="0">
              <a:lnSpc>
                <a:spcPct val="90000"/>
              </a:lnSpc>
              <a:spcBef>
                <a:spcPts val="1000"/>
              </a:spcBef>
              <a:spcAft>
                <a:spcPts val="0"/>
              </a:spcAft>
              <a:buClr>
                <a:schemeClr val="dk1"/>
              </a:buClr>
              <a:buSzPct val="100000"/>
              <a:buNone/>
            </a:pPr>
            <a:r>
              <a:rPr lang="en-GB"/>
              <a:t>	FALSE- the packets are sent upon multiple routes, so travel time is reduced. 	The packets are reordered when they are received so it doesn’t matter if 	they arrive in the wrong order.</a:t>
            </a:r>
            <a:endParaRPr/>
          </a:p>
        </p:txBody>
      </p:sp>
      <p:sp>
        <p:nvSpPr>
          <p:cNvPr id="560" name="Google Shape;560;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p:txBody>
      </p:sp>
      <p:sp>
        <p:nvSpPr>
          <p:cNvPr id="561" name="Google Shape;561;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32</a:t>
            </a:fld>
            <a:endParaRPr/>
          </a:p>
        </p:txBody>
      </p:sp>
      <p:pic>
        <p:nvPicPr>
          <p:cNvPr id="562" name="Google Shape;562;p32" descr="Close"/>
          <p:cNvPicPr preferRelativeResize="0"/>
          <p:nvPr/>
        </p:nvPicPr>
        <p:blipFill rotWithShape="1">
          <a:blip r:embed="rId4">
            <a:alphaModFix/>
          </a:blip>
          <a:srcRect/>
          <a:stretch/>
        </p:blipFill>
        <p:spPr>
          <a:xfrm>
            <a:off x="838200" y="5578475"/>
            <a:ext cx="914400" cy="914400"/>
          </a:xfrm>
          <a:prstGeom prst="rect">
            <a:avLst/>
          </a:prstGeom>
          <a:noFill/>
          <a:ln>
            <a:noFill/>
          </a:ln>
        </p:spPr>
      </p:pic>
      <p:pic>
        <p:nvPicPr>
          <p:cNvPr id="563" name="Google Shape;563;p32"/>
          <p:cNvPicPr preferRelativeResize="0"/>
          <p:nvPr/>
        </p:nvPicPr>
        <p:blipFill>
          <a:blip r:embed="rId5">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2B36B357-4BB3-0D6A-B72C-1BCF6E68D40C}"/>
              </a:ext>
            </a:extLst>
          </p:cNvPr>
          <p:cNvSpPr/>
          <p:nvPr/>
        </p:nvSpPr>
        <p:spPr>
          <a:xfrm>
            <a:off x="4611278" y="2494020"/>
            <a:ext cx="3233394" cy="1869960"/>
          </a:xfrm>
          <a:prstGeom prst="rect">
            <a:avLst/>
          </a:prstGeom>
          <a:blipFill dpi="0" rotWithShape="1">
            <a:blip r:embed="rId6">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62"/>
                                        </p:tgtEl>
                                        <p:attrNameLst>
                                          <p:attrName>style.visibility</p:attrName>
                                        </p:attrNameLst>
                                      </p:cBhvr>
                                      <p:to>
                                        <p:strVal val="visible"/>
                                      </p:to>
                                    </p:set>
                                    <p:animEffect transition="in" filter="fade">
                                      <p:cBhvr>
                                        <p:cTn id="7" dur="500"/>
                                        <p:tgtEl>
                                          <p:spTgt spid="5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567"/>
        <p:cNvGrpSpPr/>
        <p:nvPr/>
      </p:nvGrpSpPr>
      <p:grpSpPr>
        <a:xfrm>
          <a:off x="0" y="0"/>
          <a:ext cx="0" cy="0"/>
          <a:chOff x="0" y="0"/>
          <a:chExt cx="0" cy="0"/>
        </a:xfrm>
      </p:grpSpPr>
      <p:sp>
        <p:nvSpPr>
          <p:cNvPr id="568" name="Google Shape;568;p3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Circuit switching</a:t>
            </a:r>
            <a:endParaRPr/>
          </a:p>
        </p:txBody>
      </p:sp>
      <p:sp>
        <p:nvSpPr>
          <p:cNvPr id="569" name="Google Shape;569;p33"/>
          <p:cNvSpPr txBox="1">
            <a:spLocks noGrp="1"/>
          </p:cNvSpPr>
          <p:nvPr>
            <p:ph type="body" idx="1"/>
          </p:nvPr>
        </p:nvSpPr>
        <p:spPr>
          <a:xfrm>
            <a:off x="838199" y="1384917"/>
            <a:ext cx="10649505" cy="4792046"/>
          </a:xfrm>
          <a:prstGeom prst="rect">
            <a:avLst/>
          </a:prstGeom>
          <a:noFill/>
          <a:ln>
            <a:noFill/>
          </a:ln>
        </p:spPr>
        <p:txBody>
          <a:bodyPr spcFirstLastPara="1" wrap="square" lIns="91425" tIns="45700" rIns="91425" bIns="45700" anchor="t" anchorCtr="0">
            <a:normAutofit fontScale="77500" lnSpcReduction="20000"/>
          </a:bodyPr>
          <a:lstStyle/>
          <a:p>
            <a:pPr marL="0" lvl="0" indent="0" algn="l" rtl="0">
              <a:lnSpc>
                <a:spcPct val="90000"/>
              </a:lnSpc>
              <a:spcBef>
                <a:spcPts val="0"/>
              </a:spcBef>
              <a:spcAft>
                <a:spcPts val="0"/>
              </a:spcAft>
              <a:buClr>
                <a:schemeClr val="accent1"/>
              </a:buClr>
              <a:buSzPct val="100000"/>
              <a:buNone/>
            </a:pPr>
            <a:r>
              <a:rPr lang="en-GB">
                <a:solidFill>
                  <a:schemeClr val="accent1"/>
                </a:solidFill>
              </a:rPr>
              <a:t>What does circuit switching do?</a:t>
            </a:r>
            <a:endParaRPr/>
          </a:p>
          <a:p>
            <a:pPr marL="0" lvl="0" indent="0" algn="l" rtl="0">
              <a:lnSpc>
                <a:spcPct val="90000"/>
              </a:lnSpc>
              <a:spcBef>
                <a:spcPts val="1000"/>
              </a:spcBef>
              <a:spcAft>
                <a:spcPts val="0"/>
              </a:spcAft>
              <a:buClr>
                <a:schemeClr val="dk1"/>
              </a:buClr>
              <a:buSzPct val="100000"/>
              <a:buNone/>
            </a:pPr>
            <a:r>
              <a:rPr lang="en-GB"/>
              <a:t>It creates a direct link in between two devices for the duration of the communication. </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Can you give an example of a circuit switched network?</a:t>
            </a:r>
            <a:endParaRPr/>
          </a:p>
          <a:p>
            <a:pPr marL="0" lvl="0" indent="0" algn="l" rtl="0">
              <a:lnSpc>
                <a:spcPct val="90000"/>
              </a:lnSpc>
              <a:spcBef>
                <a:spcPts val="1000"/>
              </a:spcBef>
              <a:spcAft>
                <a:spcPts val="0"/>
              </a:spcAft>
              <a:buClr>
                <a:schemeClr val="dk1"/>
              </a:buClr>
              <a:buSzPct val="100000"/>
              <a:buNone/>
            </a:pPr>
            <a:r>
              <a:rPr lang="en-GB"/>
              <a:t>The public telephone system.</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True or false? Circuit switching can only connect devices operating at the same transfer rate.</a:t>
            </a:r>
            <a:endParaRPr/>
          </a:p>
          <a:p>
            <a:pPr marL="0" lvl="0" indent="0" algn="l" rtl="0">
              <a:lnSpc>
                <a:spcPct val="90000"/>
              </a:lnSpc>
              <a:spcBef>
                <a:spcPts val="1000"/>
              </a:spcBef>
              <a:spcAft>
                <a:spcPts val="0"/>
              </a:spcAft>
              <a:buClr>
                <a:schemeClr val="dk1"/>
              </a:buClr>
              <a:buSzPct val="100000"/>
              <a:buNone/>
            </a:pPr>
            <a:r>
              <a:rPr lang="en-GB"/>
              <a:t>	TRUE</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Why is it easier to reconstruct data packets when using circuit switching vs packet switching?</a:t>
            </a:r>
            <a:endParaRPr/>
          </a:p>
          <a:p>
            <a:pPr marL="0" lvl="0" indent="0" algn="l" rtl="0">
              <a:lnSpc>
                <a:spcPct val="90000"/>
              </a:lnSpc>
              <a:spcBef>
                <a:spcPts val="1000"/>
              </a:spcBef>
              <a:spcAft>
                <a:spcPts val="0"/>
              </a:spcAft>
              <a:buClr>
                <a:schemeClr val="dk1"/>
              </a:buClr>
              <a:buSzPct val="100000"/>
              <a:buNone/>
            </a:pPr>
            <a:r>
              <a:rPr lang="en-GB"/>
              <a:t>It creates an exclusive connection between the two devices for the duration of the communication, so data packets arrive in the same order that they are sent. </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What issues could arise when using circuit switching to transmit data?</a:t>
            </a:r>
            <a:endParaRPr/>
          </a:p>
          <a:p>
            <a:pPr marL="0" lvl="0" indent="0" algn="l" rtl="0">
              <a:lnSpc>
                <a:spcPct val="90000"/>
              </a:lnSpc>
              <a:spcBef>
                <a:spcPts val="1000"/>
              </a:spcBef>
              <a:spcAft>
                <a:spcPts val="0"/>
              </a:spcAft>
              <a:buClr>
                <a:schemeClr val="dk1"/>
              </a:buClr>
              <a:buSzPct val="100000"/>
              <a:buNone/>
            </a:pPr>
            <a:r>
              <a:rPr lang="en-GB"/>
              <a:t>As switches are being used to connect and disconnect the circuits, electrical interference is produced and although this is not a serious problem for speech, it may produce corrupt or lost data if the path is being used to transmit data.</a:t>
            </a:r>
            <a:endParaRPr/>
          </a:p>
          <a:p>
            <a:pPr marL="0" lvl="0" indent="0" algn="l" rtl="0">
              <a:lnSpc>
                <a:spcPct val="90000"/>
              </a:lnSpc>
              <a:spcBef>
                <a:spcPts val="1000"/>
              </a:spcBef>
              <a:spcAft>
                <a:spcPts val="0"/>
              </a:spcAft>
              <a:buClr>
                <a:schemeClr val="dk1"/>
              </a:buClr>
              <a:buSzPct val="100000"/>
              <a:buNone/>
            </a:pPr>
            <a:endParaRPr/>
          </a:p>
        </p:txBody>
      </p:sp>
      <p:sp>
        <p:nvSpPr>
          <p:cNvPr id="570" name="Google Shape;570;p3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p:txBody>
      </p:sp>
      <p:sp>
        <p:nvSpPr>
          <p:cNvPr id="571" name="Google Shape;571;p3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33</a:t>
            </a:fld>
            <a:endParaRPr/>
          </a:p>
        </p:txBody>
      </p:sp>
      <p:pic>
        <p:nvPicPr>
          <p:cNvPr id="572" name="Google Shape;572;p33" descr="Checkmark"/>
          <p:cNvPicPr preferRelativeResize="0"/>
          <p:nvPr/>
        </p:nvPicPr>
        <p:blipFill rotWithShape="1">
          <a:blip r:embed="rId4">
            <a:alphaModFix/>
          </a:blip>
          <a:srcRect/>
          <a:stretch/>
        </p:blipFill>
        <p:spPr>
          <a:xfrm>
            <a:off x="1102310" y="3212514"/>
            <a:ext cx="721311" cy="721311"/>
          </a:xfrm>
          <a:prstGeom prst="rect">
            <a:avLst/>
          </a:prstGeom>
          <a:noFill/>
          <a:ln>
            <a:noFill/>
          </a:ln>
        </p:spPr>
      </p:pic>
      <p:pic>
        <p:nvPicPr>
          <p:cNvPr id="573" name="Google Shape;573;p33"/>
          <p:cNvPicPr preferRelativeResize="0"/>
          <p:nvPr/>
        </p:nvPicPr>
        <p:blipFill>
          <a:blip r:embed="rId5">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1B2C170D-65D4-E7B0-CFF9-767A81045271}"/>
              </a:ext>
            </a:extLst>
          </p:cNvPr>
          <p:cNvSpPr/>
          <p:nvPr/>
        </p:nvSpPr>
        <p:spPr>
          <a:xfrm>
            <a:off x="4611278" y="2494020"/>
            <a:ext cx="3233394" cy="1869960"/>
          </a:xfrm>
          <a:prstGeom prst="rect">
            <a:avLst/>
          </a:prstGeom>
          <a:blipFill dpi="0" rotWithShape="1">
            <a:blip r:embed="rId6">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72"/>
                                        </p:tgtEl>
                                        <p:attrNameLst>
                                          <p:attrName>style.visibility</p:attrName>
                                        </p:attrNameLst>
                                      </p:cBhvr>
                                      <p:to>
                                        <p:strVal val="visible"/>
                                      </p:to>
                                    </p:set>
                                    <p:animEffect transition="in" filter="fade">
                                      <p:cBhvr>
                                        <p:cTn id="7" dur="500"/>
                                        <p:tgtEl>
                                          <p:spTgt spid="5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577"/>
        <p:cNvGrpSpPr/>
        <p:nvPr/>
      </p:nvGrpSpPr>
      <p:grpSpPr>
        <a:xfrm>
          <a:off x="0" y="0"/>
          <a:ext cx="0" cy="0"/>
          <a:chOff x="0" y="0"/>
          <a:chExt cx="0" cy="0"/>
        </a:xfrm>
      </p:grpSpPr>
      <p:sp>
        <p:nvSpPr>
          <p:cNvPr id="578" name="Google Shape;578;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The TCP/IP Stack</a:t>
            </a:r>
            <a:endParaRPr/>
          </a:p>
        </p:txBody>
      </p:sp>
      <p:sp>
        <p:nvSpPr>
          <p:cNvPr id="579" name="Google Shape;579;p34"/>
          <p:cNvSpPr txBox="1">
            <a:spLocks noGrp="1"/>
          </p:cNvSpPr>
          <p:nvPr>
            <p:ph type="body" idx="1"/>
          </p:nvPr>
        </p:nvSpPr>
        <p:spPr>
          <a:xfrm>
            <a:off x="838200" y="1367161"/>
            <a:ext cx="10161233" cy="4610809"/>
          </a:xfrm>
          <a:prstGeom prst="rect">
            <a:avLst/>
          </a:prstGeom>
          <a:noFill/>
          <a:ln>
            <a:noFill/>
          </a:ln>
        </p:spPr>
        <p:txBody>
          <a:bodyPr spcFirstLastPara="1" wrap="square" lIns="91425" tIns="45700" rIns="91425" bIns="45700" anchor="t" anchorCtr="0">
            <a:normAutofit fontScale="77500" lnSpcReduction="20000"/>
          </a:bodyPr>
          <a:lstStyle/>
          <a:p>
            <a:pPr marL="0" lvl="0" indent="0" algn="l" rtl="0">
              <a:lnSpc>
                <a:spcPct val="90000"/>
              </a:lnSpc>
              <a:spcBef>
                <a:spcPts val="0"/>
              </a:spcBef>
              <a:spcAft>
                <a:spcPts val="0"/>
              </a:spcAft>
              <a:buClr>
                <a:schemeClr val="dk1"/>
              </a:buClr>
              <a:buSzPct val="100000"/>
              <a:buNone/>
            </a:pPr>
            <a:r>
              <a:rPr lang="en-GB"/>
              <a:t>Name the four layers of the stack, in order.</a:t>
            </a:r>
            <a:endParaRPr/>
          </a:p>
          <a:p>
            <a:pPr marL="0" lvl="0" indent="0" algn="l" rtl="0">
              <a:lnSpc>
                <a:spcPct val="90000"/>
              </a:lnSpc>
              <a:spcBef>
                <a:spcPts val="1000"/>
              </a:spcBef>
              <a:spcAft>
                <a:spcPts val="0"/>
              </a:spcAft>
              <a:buClr>
                <a:schemeClr val="accent1"/>
              </a:buClr>
              <a:buSzPct val="100000"/>
              <a:buNone/>
            </a:pPr>
            <a:r>
              <a:rPr lang="en-GB" sz="3200">
                <a:solidFill>
                  <a:schemeClr val="accent1"/>
                </a:solidFill>
              </a:rPr>
              <a:t>Application</a:t>
            </a:r>
            <a:endParaRPr/>
          </a:p>
          <a:p>
            <a:pPr marL="0" lvl="0" indent="0" algn="l" rtl="0">
              <a:lnSpc>
                <a:spcPct val="90000"/>
              </a:lnSpc>
              <a:spcBef>
                <a:spcPts val="1000"/>
              </a:spcBef>
              <a:spcAft>
                <a:spcPts val="0"/>
              </a:spcAft>
              <a:buClr>
                <a:schemeClr val="accent1"/>
              </a:buClr>
              <a:buSzPct val="100000"/>
              <a:buNone/>
            </a:pPr>
            <a:r>
              <a:rPr lang="en-GB" sz="2600">
                <a:solidFill>
                  <a:schemeClr val="accent1"/>
                </a:solidFill>
              </a:rPr>
              <a:t>Provides applications with standardised data exchange, by selecting the relevant protocol to use (e.g. FTP, HTTP, POP3).</a:t>
            </a:r>
            <a:endParaRPr/>
          </a:p>
          <a:p>
            <a:pPr marL="0" lvl="0" indent="0" algn="l" rtl="0">
              <a:lnSpc>
                <a:spcPct val="90000"/>
              </a:lnSpc>
              <a:spcBef>
                <a:spcPts val="1000"/>
              </a:spcBef>
              <a:spcAft>
                <a:spcPts val="0"/>
              </a:spcAft>
              <a:buClr>
                <a:schemeClr val="accent2"/>
              </a:buClr>
              <a:buSzPct val="100000"/>
              <a:buNone/>
            </a:pPr>
            <a:r>
              <a:rPr lang="en-GB" sz="3200">
                <a:solidFill>
                  <a:schemeClr val="accent2"/>
                </a:solidFill>
              </a:rPr>
              <a:t>Transport</a:t>
            </a:r>
            <a:r>
              <a:rPr lang="en-GB" sz="3200">
                <a:solidFill>
                  <a:schemeClr val="accent1"/>
                </a:solidFill>
              </a:rPr>
              <a:t> </a:t>
            </a:r>
            <a:endParaRPr/>
          </a:p>
          <a:p>
            <a:pPr marL="0" lvl="0" indent="0" algn="l" rtl="0">
              <a:lnSpc>
                <a:spcPct val="90000"/>
              </a:lnSpc>
              <a:spcBef>
                <a:spcPts val="1000"/>
              </a:spcBef>
              <a:spcAft>
                <a:spcPts val="0"/>
              </a:spcAft>
              <a:buClr>
                <a:schemeClr val="accent2"/>
              </a:buClr>
              <a:buSzPct val="100000"/>
              <a:buNone/>
            </a:pPr>
            <a:r>
              <a:rPr lang="en-GB" sz="2600">
                <a:solidFill>
                  <a:schemeClr val="accent2"/>
                </a:solidFill>
              </a:rPr>
              <a:t>Establishes an end-to-end connection with the recipient computer. Splits the data into packets and labels these with the packet number, the total number of packets and the port number. Requests retransmission if any packets get lost.</a:t>
            </a:r>
            <a:endParaRPr/>
          </a:p>
          <a:p>
            <a:pPr marL="0" lvl="0" indent="0" algn="l" rtl="0">
              <a:lnSpc>
                <a:spcPct val="90000"/>
              </a:lnSpc>
              <a:spcBef>
                <a:spcPts val="1000"/>
              </a:spcBef>
              <a:spcAft>
                <a:spcPts val="0"/>
              </a:spcAft>
              <a:buClr>
                <a:schemeClr val="accent4"/>
              </a:buClr>
              <a:buSzPct val="100000"/>
              <a:buNone/>
            </a:pPr>
            <a:r>
              <a:rPr lang="en-GB" sz="3200">
                <a:solidFill>
                  <a:schemeClr val="accent4"/>
                </a:solidFill>
              </a:rPr>
              <a:t>Network/Internet</a:t>
            </a:r>
            <a:endParaRPr/>
          </a:p>
          <a:p>
            <a:pPr marL="0" lvl="0" indent="0" algn="l" rtl="0">
              <a:lnSpc>
                <a:spcPct val="90000"/>
              </a:lnSpc>
              <a:spcBef>
                <a:spcPts val="1000"/>
              </a:spcBef>
              <a:spcAft>
                <a:spcPts val="0"/>
              </a:spcAft>
              <a:buClr>
                <a:schemeClr val="accent4"/>
              </a:buClr>
              <a:buSzPct val="100000"/>
              <a:buNone/>
            </a:pPr>
            <a:r>
              <a:rPr lang="en-GB" sz="2600">
                <a:solidFill>
                  <a:schemeClr val="accent4"/>
                </a:solidFill>
              </a:rPr>
              <a:t>Adds the source and destination IP addresses to the packet header. Routers use these IP addresses to forward the packets on to the destination.</a:t>
            </a:r>
            <a:endParaRPr/>
          </a:p>
          <a:p>
            <a:pPr marL="0" lvl="0" indent="0" algn="l" rtl="0">
              <a:lnSpc>
                <a:spcPct val="90000"/>
              </a:lnSpc>
              <a:spcBef>
                <a:spcPts val="1000"/>
              </a:spcBef>
              <a:spcAft>
                <a:spcPts val="0"/>
              </a:spcAft>
              <a:buClr>
                <a:schemeClr val="accent5"/>
              </a:buClr>
              <a:buSzPct val="100000"/>
              <a:buNone/>
            </a:pPr>
            <a:r>
              <a:rPr lang="en-GB" sz="3200">
                <a:solidFill>
                  <a:schemeClr val="accent5"/>
                </a:solidFill>
              </a:rPr>
              <a:t>Link</a:t>
            </a:r>
            <a:endParaRPr/>
          </a:p>
          <a:p>
            <a:pPr marL="0" lvl="0" indent="0" algn="l" rtl="0">
              <a:lnSpc>
                <a:spcPct val="90000"/>
              </a:lnSpc>
              <a:spcBef>
                <a:spcPts val="1000"/>
              </a:spcBef>
              <a:spcAft>
                <a:spcPts val="0"/>
              </a:spcAft>
              <a:buClr>
                <a:schemeClr val="accent5"/>
              </a:buClr>
              <a:buSzPct val="100000"/>
              <a:buNone/>
            </a:pPr>
            <a:r>
              <a:rPr lang="en-GB" sz="2600">
                <a:solidFill>
                  <a:schemeClr val="accent5"/>
                </a:solidFill>
              </a:rPr>
              <a:t>This is the physical connection between network nodes, and it adds the unique MAC addresses identifying the network cards of the source and destination computers.</a:t>
            </a:r>
            <a:endParaRPr sz="3100">
              <a:solidFill>
                <a:schemeClr val="accent5"/>
              </a:solidFill>
            </a:endParaRPr>
          </a:p>
        </p:txBody>
      </p:sp>
      <p:sp>
        <p:nvSpPr>
          <p:cNvPr id="580" name="Google Shape;580;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p:txBody>
      </p:sp>
      <p:sp>
        <p:nvSpPr>
          <p:cNvPr id="581" name="Google Shape;581;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34</a:t>
            </a:fld>
            <a:endParaRPr/>
          </a:p>
        </p:txBody>
      </p:sp>
      <p:sp>
        <p:nvSpPr>
          <p:cNvPr id="582" name="Google Shape;582;p34"/>
          <p:cNvSpPr txBox="1"/>
          <p:nvPr/>
        </p:nvSpPr>
        <p:spPr>
          <a:xfrm>
            <a:off x="972845" y="5977970"/>
            <a:ext cx="7409155" cy="514905"/>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dk1"/>
              </a:buClr>
              <a:buSzPts val="2800"/>
              <a:buFont typeface="Arial"/>
              <a:buNone/>
            </a:pPr>
            <a:r>
              <a:rPr lang="en-GB" sz="2800">
                <a:solidFill>
                  <a:schemeClr val="dk1"/>
                </a:solidFill>
                <a:latin typeface="Arial"/>
                <a:ea typeface="Arial"/>
                <a:cs typeface="Arial"/>
                <a:sym typeface="Arial"/>
              </a:rPr>
              <a:t>Can you identify the purpose of each layer?</a:t>
            </a:r>
            <a:endParaRPr/>
          </a:p>
        </p:txBody>
      </p:sp>
      <p:pic>
        <p:nvPicPr>
          <p:cNvPr id="583" name="Google Shape;583;p34"/>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85DD7BF8-E152-7F24-03FB-AF84B1661799}"/>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82"/>
                                        </p:tgtEl>
                                        <p:attrNameLst>
                                          <p:attrName>style.visibility</p:attrName>
                                        </p:attrNameLst>
                                      </p:cBhvr>
                                      <p:to>
                                        <p:strVal val="visible"/>
                                      </p:to>
                                    </p:set>
                                    <p:animEffect transition="in" filter="fade">
                                      <p:cBhvr>
                                        <p:cTn id="7" dur="500"/>
                                        <p:tgtEl>
                                          <p:spTgt spid="5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587"/>
        <p:cNvGrpSpPr/>
        <p:nvPr/>
      </p:nvGrpSpPr>
      <p:grpSpPr>
        <a:xfrm>
          <a:off x="0" y="0"/>
          <a:ext cx="0" cy="0"/>
          <a:chOff x="0" y="0"/>
          <a:chExt cx="0" cy="0"/>
        </a:xfrm>
      </p:grpSpPr>
      <p:sp>
        <p:nvSpPr>
          <p:cNvPr id="588" name="Google Shape;588;p3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Network hardware</a:t>
            </a:r>
            <a:endParaRPr/>
          </a:p>
        </p:txBody>
      </p:sp>
      <p:sp>
        <p:nvSpPr>
          <p:cNvPr id="589" name="Google Shape;589;p35"/>
          <p:cNvSpPr txBox="1">
            <a:spLocks noGrp="1"/>
          </p:cNvSpPr>
          <p:nvPr>
            <p:ph type="body" idx="1"/>
          </p:nvPr>
        </p:nvSpPr>
        <p:spPr>
          <a:xfrm>
            <a:off x="838200" y="1420428"/>
            <a:ext cx="10515600" cy="4756536"/>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GB"/>
              <a:t>Fill in the blanks.</a:t>
            </a:r>
            <a:endParaRPr/>
          </a:p>
          <a:p>
            <a:pPr marL="0" lvl="0" indent="0" algn="l" rtl="0">
              <a:lnSpc>
                <a:spcPct val="90000"/>
              </a:lnSpc>
              <a:spcBef>
                <a:spcPts val="1000"/>
              </a:spcBef>
              <a:spcAft>
                <a:spcPts val="0"/>
              </a:spcAft>
              <a:buClr>
                <a:schemeClr val="dk1"/>
              </a:buClr>
              <a:buSzPts val="2800"/>
              <a:buNone/>
            </a:pPr>
            <a:r>
              <a:rPr lang="en-GB"/>
              <a:t>Routers</a:t>
            </a:r>
            <a:r>
              <a:rPr lang="en-GB" b="1"/>
              <a:t> </a:t>
            </a:r>
            <a:r>
              <a:rPr lang="en-GB"/>
              <a:t>are used to </a:t>
            </a:r>
            <a:r>
              <a:rPr lang="en-GB" u="sng">
                <a:solidFill>
                  <a:schemeClr val="accent1"/>
                </a:solidFill>
              </a:rPr>
              <a:t>connect at least two networks</a:t>
            </a:r>
            <a:r>
              <a:rPr lang="en-GB"/>
              <a:t>. The job of a router is to </a:t>
            </a:r>
            <a:r>
              <a:rPr lang="en-GB" u="sng">
                <a:solidFill>
                  <a:schemeClr val="accent1"/>
                </a:solidFill>
              </a:rPr>
              <a:t>read the recipient’s IP address in each packet and forward it on to the recipient</a:t>
            </a:r>
            <a:r>
              <a:rPr lang="en-GB"/>
              <a:t> via the fastest and least congested route to the next router, which will do the same until the packet reaches its destination. Routers use </a:t>
            </a:r>
            <a:r>
              <a:rPr lang="en-GB" u="sng">
                <a:solidFill>
                  <a:schemeClr val="accent1"/>
                </a:solidFill>
              </a:rPr>
              <a:t>routing tables </a:t>
            </a:r>
            <a:r>
              <a:rPr lang="en-GB"/>
              <a:t>to store and update the locations of other network devices and the most </a:t>
            </a:r>
            <a:r>
              <a:rPr lang="en-GB" u="sng">
                <a:solidFill>
                  <a:schemeClr val="accent1"/>
                </a:solidFill>
              </a:rPr>
              <a:t>efficient</a:t>
            </a:r>
            <a:r>
              <a:rPr lang="en-GB"/>
              <a:t> routes to them. A routing algorithm such as </a:t>
            </a:r>
            <a:r>
              <a:rPr lang="en-GB" u="sng">
                <a:solidFill>
                  <a:schemeClr val="accent1"/>
                </a:solidFill>
              </a:rPr>
              <a:t>Dijkstra’s</a:t>
            </a:r>
            <a:r>
              <a:rPr lang="en-GB"/>
              <a:t> is used to find the optimum route.</a:t>
            </a:r>
            <a:endParaRPr/>
          </a:p>
          <a:p>
            <a:pPr marL="0" lvl="0" indent="0" algn="l" rtl="0">
              <a:lnSpc>
                <a:spcPct val="90000"/>
              </a:lnSpc>
              <a:spcBef>
                <a:spcPts val="1000"/>
              </a:spcBef>
              <a:spcAft>
                <a:spcPts val="0"/>
              </a:spcAft>
              <a:buClr>
                <a:schemeClr val="dk1"/>
              </a:buClr>
              <a:buSzPts val="2800"/>
              <a:buNone/>
            </a:pPr>
            <a:endParaRPr/>
          </a:p>
        </p:txBody>
      </p:sp>
      <p:sp>
        <p:nvSpPr>
          <p:cNvPr id="590" name="Google Shape;590;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p:txBody>
      </p:sp>
      <p:sp>
        <p:nvSpPr>
          <p:cNvPr id="591" name="Google Shape;591;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35</a:t>
            </a:fld>
            <a:endParaRPr/>
          </a:p>
        </p:txBody>
      </p:sp>
      <p:sp>
        <p:nvSpPr>
          <p:cNvPr id="592" name="Google Shape;592;p35"/>
          <p:cNvSpPr/>
          <p:nvPr/>
        </p:nvSpPr>
        <p:spPr>
          <a:xfrm>
            <a:off x="4038600" y="1997476"/>
            <a:ext cx="4750293" cy="355107"/>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593" name="Google Shape;593;p35"/>
          <p:cNvGrpSpPr/>
          <p:nvPr/>
        </p:nvGrpSpPr>
        <p:grpSpPr>
          <a:xfrm>
            <a:off x="906262" y="2390884"/>
            <a:ext cx="9729187" cy="748515"/>
            <a:chOff x="906262" y="2390884"/>
            <a:chExt cx="9729187" cy="748515"/>
          </a:xfrm>
        </p:grpSpPr>
        <p:sp>
          <p:nvSpPr>
            <p:cNvPr id="594" name="Google Shape;594;p35"/>
            <p:cNvSpPr/>
            <p:nvPr/>
          </p:nvSpPr>
          <p:spPr>
            <a:xfrm>
              <a:off x="2735062" y="2390884"/>
              <a:ext cx="7900387" cy="355107"/>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95" name="Google Shape;595;p35"/>
            <p:cNvSpPr/>
            <p:nvPr/>
          </p:nvSpPr>
          <p:spPr>
            <a:xfrm>
              <a:off x="906262" y="2784292"/>
              <a:ext cx="4544628" cy="355107"/>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
        <p:nvSpPr>
          <p:cNvPr id="596" name="Google Shape;596;p35"/>
          <p:cNvSpPr/>
          <p:nvPr/>
        </p:nvSpPr>
        <p:spPr>
          <a:xfrm>
            <a:off x="6603507" y="3535409"/>
            <a:ext cx="2318551" cy="355107"/>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97" name="Google Shape;597;p35"/>
          <p:cNvSpPr/>
          <p:nvPr/>
        </p:nvSpPr>
        <p:spPr>
          <a:xfrm>
            <a:off x="906263" y="4303776"/>
            <a:ext cx="1339788" cy="355107"/>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98" name="Google Shape;598;p35"/>
          <p:cNvSpPr/>
          <p:nvPr/>
        </p:nvSpPr>
        <p:spPr>
          <a:xfrm>
            <a:off x="9223900" y="4303776"/>
            <a:ext cx="1509204" cy="355107"/>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599" name="Google Shape;599;p35"/>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3DB5710B-6D67-B8E7-0EE3-06AC1C976B32}"/>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592"/>
                                        </p:tgtEl>
                                      </p:cBhvr>
                                    </p:animEffect>
                                    <p:set>
                                      <p:cBhvr>
                                        <p:cTn id="7" dur="1" fill="hold">
                                          <p:stCondLst>
                                            <p:cond delay="500"/>
                                          </p:stCondLst>
                                        </p:cTn>
                                        <p:tgtEl>
                                          <p:spTgt spid="59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593"/>
                                        </p:tgtEl>
                                      </p:cBhvr>
                                    </p:animEffect>
                                    <p:set>
                                      <p:cBhvr>
                                        <p:cTn id="12" dur="1" fill="hold">
                                          <p:stCondLst>
                                            <p:cond delay="500"/>
                                          </p:stCondLst>
                                        </p:cTn>
                                        <p:tgtEl>
                                          <p:spTgt spid="59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596"/>
                                        </p:tgtEl>
                                      </p:cBhvr>
                                    </p:animEffect>
                                    <p:set>
                                      <p:cBhvr>
                                        <p:cTn id="17" dur="1" fill="hold">
                                          <p:stCondLst>
                                            <p:cond delay="500"/>
                                          </p:stCondLst>
                                        </p:cTn>
                                        <p:tgtEl>
                                          <p:spTgt spid="59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597"/>
                                        </p:tgtEl>
                                      </p:cBhvr>
                                    </p:animEffect>
                                    <p:set>
                                      <p:cBhvr>
                                        <p:cTn id="22" dur="1" fill="hold">
                                          <p:stCondLst>
                                            <p:cond delay="500"/>
                                          </p:stCondLst>
                                        </p:cTn>
                                        <p:tgtEl>
                                          <p:spTgt spid="59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500"/>
                                        <p:tgtEl>
                                          <p:spTgt spid="598"/>
                                        </p:tgtEl>
                                      </p:cBhvr>
                                    </p:animEffect>
                                    <p:set>
                                      <p:cBhvr>
                                        <p:cTn id="27" dur="1" fill="hold">
                                          <p:stCondLst>
                                            <p:cond delay="500"/>
                                          </p:stCondLst>
                                        </p:cTn>
                                        <p:tgtEl>
                                          <p:spTgt spid="59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603"/>
        <p:cNvGrpSpPr/>
        <p:nvPr/>
      </p:nvGrpSpPr>
      <p:grpSpPr>
        <a:xfrm>
          <a:off x="0" y="0"/>
          <a:ext cx="0" cy="0"/>
          <a:chOff x="0" y="0"/>
          <a:chExt cx="0" cy="0"/>
        </a:xfrm>
      </p:grpSpPr>
      <p:sp>
        <p:nvSpPr>
          <p:cNvPr id="604" name="Google Shape;604;p3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Network security</a:t>
            </a:r>
            <a:endParaRPr/>
          </a:p>
        </p:txBody>
      </p:sp>
      <p:sp>
        <p:nvSpPr>
          <p:cNvPr id="605" name="Google Shape;605;p36"/>
          <p:cNvSpPr txBox="1">
            <a:spLocks noGrp="1"/>
          </p:cNvSpPr>
          <p:nvPr>
            <p:ph type="body" idx="1"/>
          </p:nvPr>
        </p:nvSpPr>
        <p:spPr>
          <a:xfrm>
            <a:off x="838200" y="1690688"/>
            <a:ext cx="10515600" cy="4486275"/>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Clr>
                <a:schemeClr val="accent1"/>
              </a:buClr>
              <a:buSzPts val="2800"/>
              <a:buNone/>
            </a:pPr>
            <a:r>
              <a:rPr lang="en-GB">
                <a:solidFill>
                  <a:schemeClr val="accent1"/>
                </a:solidFill>
              </a:rPr>
              <a:t>What is a firewall, and how does it work?</a:t>
            </a:r>
            <a:endParaRPr/>
          </a:p>
          <a:p>
            <a:pPr marL="228600" lvl="0" indent="-228600" algn="l" rtl="0">
              <a:lnSpc>
                <a:spcPct val="90000"/>
              </a:lnSpc>
              <a:spcBef>
                <a:spcPts val="1000"/>
              </a:spcBef>
              <a:spcAft>
                <a:spcPts val="0"/>
              </a:spcAft>
              <a:buClr>
                <a:schemeClr val="dk1"/>
              </a:buClr>
              <a:buSzPts val="2800"/>
              <a:buChar char="•"/>
            </a:pPr>
            <a:r>
              <a:rPr lang="en-GB"/>
              <a:t>a security checkpoint designed to prevent unauthorised access between two networks – usually LAN &amp; the Internet</a:t>
            </a:r>
            <a:endParaRPr/>
          </a:p>
          <a:p>
            <a:pPr marL="228600" lvl="0" indent="-228600" algn="l" rtl="0">
              <a:lnSpc>
                <a:spcPct val="90000"/>
              </a:lnSpc>
              <a:spcBef>
                <a:spcPts val="1000"/>
              </a:spcBef>
              <a:spcAft>
                <a:spcPts val="0"/>
              </a:spcAft>
              <a:buClr>
                <a:schemeClr val="dk1"/>
              </a:buClr>
              <a:buSzPts val="2800"/>
              <a:buChar char="•"/>
            </a:pPr>
            <a:r>
              <a:rPr lang="en-GB"/>
              <a:t>can be implemented in both hardware and software, or contained within a router.</a:t>
            </a:r>
            <a:endParaRPr/>
          </a:p>
          <a:p>
            <a:pPr marL="228600" lvl="0" indent="-228600" algn="l" rtl="0">
              <a:lnSpc>
                <a:spcPct val="90000"/>
              </a:lnSpc>
              <a:spcBef>
                <a:spcPts val="1000"/>
              </a:spcBef>
              <a:spcAft>
                <a:spcPts val="0"/>
              </a:spcAft>
              <a:buClr>
                <a:schemeClr val="dk1"/>
              </a:buClr>
              <a:buSzPts val="2800"/>
              <a:buChar char="•"/>
            </a:pPr>
            <a:r>
              <a:rPr lang="en-GB"/>
              <a:t>Typically consists of a separate computer containing two NICs - one connected to the internal network and the other connected to the external network. </a:t>
            </a:r>
            <a:endParaRPr/>
          </a:p>
          <a:p>
            <a:pPr marL="228600" lvl="0" indent="-228600" algn="l" rtl="0">
              <a:lnSpc>
                <a:spcPct val="90000"/>
              </a:lnSpc>
              <a:spcBef>
                <a:spcPts val="1000"/>
              </a:spcBef>
              <a:spcAft>
                <a:spcPts val="0"/>
              </a:spcAft>
              <a:buClr>
                <a:schemeClr val="dk1"/>
              </a:buClr>
              <a:buSzPts val="2800"/>
              <a:buChar char="•"/>
            </a:pPr>
            <a:r>
              <a:rPr lang="en-GB"/>
              <a:t>Uses specialist software to analyse packets against packet filters, then accepts or rejects them. </a:t>
            </a:r>
            <a:endParaRPr/>
          </a:p>
          <a:p>
            <a:pPr marL="228600" lvl="0" indent="-228600" algn="l" rtl="0">
              <a:lnSpc>
                <a:spcPct val="90000"/>
              </a:lnSpc>
              <a:spcBef>
                <a:spcPts val="1000"/>
              </a:spcBef>
              <a:spcAft>
                <a:spcPts val="0"/>
              </a:spcAft>
              <a:buClr>
                <a:schemeClr val="dk1"/>
              </a:buClr>
              <a:buSzPts val="2800"/>
              <a:buChar char="•"/>
            </a:pPr>
            <a:r>
              <a:rPr lang="en-GB"/>
              <a:t>May also act as a proxy server.</a:t>
            </a:r>
            <a:endParaRPr/>
          </a:p>
          <a:p>
            <a:pPr marL="0" lvl="0" indent="0" algn="l" rtl="0">
              <a:lnSpc>
                <a:spcPct val="90000"/>
              </a:lnSpc>
              <a:spcBef>
                <a:spcPts val="1000"/>
              </a:spcBef>
              <a:spcAft>
                <a:spcPts val="0"/>
              </a:spcAft>
              <a:buClr>
                <a:schemeClr val="dk1"/>
              </a:buClr>
              <a:buSzPts val="2800"/>
              <a:buNone/>
            </a:pPr>
            <a:endParaRPr/>
          </a:p>
        </p:txBody>
      </p:sp>
      <p:sp>
        <p:nvSpPr>
          <p:cNvPr id="606" name="Google Shape;606;p3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p:txBody>
      </p:sp>
      <p:sp>
        <p:nvSpPr>
          <p:cNvPr id="607" name="Google Shape;607;p3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36</a:t>
            </a:fld>
            <a:endParaRPr/>
          </a:p>
        </p:txBody>
      </p:sp>
      <p:pic>
        <p:nvPicPr>
          <p:cNvPr id="608" name="Google Shape;608;p36"/>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683F8272-171D-487A-22FC-263A1FEADF64}"/>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612"/>
        <p:cNvGrpSpPr/>
        <p:nvPr/>
      </p:nvGrpSpPr>
      <p:grpSpPr>
        <a:xfrm>
          <a:off x="0" y="0"/>
          <a:ext cx="0" cy="0"/>
          <a:chOff x="0" y="0"/>
          <a:chExt cx="0" cy="0"/>
        </a:xfrm>
      </p:grpSpPr>
      <p:sp>
        <p:nvSpPr>
          <p:cNvPr id="613" name="Google Shape;613;p3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Network security</a:t>
            </a:r>
            <a:endParaRPr/>
          </a:p>
        </p:txBody>
      </p:sp>
      <p:sp>
        <p:nvSpPr>
          <p:cNvPr id="614" name="Google Shape;614;p37"/>
          <p:cNvSpPr txBox="1">
            <a:spLocks noGrp="1"/>
          </p:cNvSpPr>
          <p:nvPr>
            <p:ph type="body" idx="1"/>
          </p:nvPr>
        </p:nvSpPr>
        <p:spPr>
          <a:xfrm>
            <a:off x="838200" y="1690688"/>
            <a:ext cx="10515600" cy="4486275"/>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accent1"/>
              </a:buClr>
              <a:buSzPts val="2800"/>
              <a:buNone/>
            </a:pPr>
            <a:r>
              <a:rPr lang="en-GB">
                <a:solidFill>
                  <a:schemeClr val="accent1"/>
                </a:solidFill>
              </a:rPr>
              <a:t>What is packet filtering, and how does it work?</a:t>
            </a:r>
            <a:endParaRPr/>
          </a:p>
          <a:p>
            <a:pPr marL="228600" lvl="0" indent="-228600" algn="l" rtl="0">
              <a:lnSpc>
                <a:spcPct val="90000"/>
              </a:lnSpc>
              <a:spcBef>
                <a:spcPts val="1000"/>
              </a:spcBef>
              <a:spcAft>
                <a:spcPts val="0"/>
              </a:spcAft>
              <a:buClr>
                <a:schemeClr val="dk1"/>
              </a:buClr>
              <a:buSzPts val="2800"/>
              <a:buChar char="•"/>
            </a:pPr>
            <a:r>
              <a:rPr lang="en-GB"/>
              <a:t>Controls network access according to network administrator rules and policies.</a:t>
            </a:r>
            <a:endParaRPr/>
          </a:p>
          <a:p>
            <a:pPr marL="228600" lvl="0" indent="-228600" algn="l" rtl="0">
              <a:lnSpc>
                <a:spcPct val="90000"/>
              </a:lnSpc>
              <a:spcBef>
                <a:spcPts val="1000"/>
              </a:spcBef>
              <a:spcAft>
                <a:spcPts val="0"/>
              </a:spcAft>
              <a:buClr>
                <a:schemeClr val="dk1"/>
              </a:buClr>
              <a:buSzPts val="2800"/>
              <a:buChar char="•"/>
            </a:pPr>
            <a:r>
              <a:rPr lang="en-GB"/>
              <a:t>It does this by examining the source and destination IP addresses in packet headers. </a:t>
            </a:r>
            <a:endParaRPr/>
          </a:p>
          <a:p>
            <a:pPr marL="228600" lvl="0" indent="-228600" algn="l" rtl="0">
              <a:lnSpc>
                <a:spcPct val="90000"/>
              </a:lnSpc>
              <a:spcBef>
                <a:spcPts val="1000"/>
              </a:spcBef>
              <a:spcAft>
                <a:spcPts val="0"/>
              </a:spcAft>
              <a:buClr>
                <a:schemeClr val="dk1"/>
              </a:buClr>
              <a:buSzPts val="2800"/>
              <a:buChar char="•"/>
            </a:pPr>
            <a:r>
              <a:rPr lang="en-GB"/>
              <a:t>If the IP addresses match those on a permitted list they are accepted. </a:t>
            </a:r>
            <a:endParaRPr/>
          </a:p>
          <a:p>
            <a:pPr marL="228600" lvl="0" indent="-228600" algn="l" rtl="0">
              <a:lnSpc>
                <a:spcPct val="90000"/>
              </a:lnSpc>
              <a:spcBef>
                <a:spcPts val="1000"/>
              </a:spcBef>
              <a:spcAft>
                <a:spcPts val="0"/>
              </a:spcAft>
              <a:buClr>
                <a:schemeClr val="dk1"/>
              </a:buClr>
              <a:buSzPts val="2800"/>
              <a:buChar char="•"/>
            </a:pPr>
            <a:r>
              <a:rPr lang="en-GB"/>
              <a:t>It can also block packets based on the protocols being used and the port numbers they are trying to access.</a:t>
            </a:r>
            <a:endParaRPr/>
          </a:p>
          <a:p>
            <a:pPr marL="0" lvl="0" indent="0" algn="l" rtl="0">
              <a:lnSpc>
                <a:spcPct val="90000"/>
              </a:lnSpc>
              <a:spcBef>
                <a:spcPts val="1000"/>
              </a:spcBef>
              <a:spcAft>
                <a:spcPts val="0"/>
              </a:spcAft>
              <a:buClr>
                <a:schemeClr val="dk1"/>
              </a:buClr>
              <a:buSzPts val="2800"/>
              <a:buNone/>
            </a:pPr>
            <a:endParaRPr/>
          </a:p>
        </p:txBody>
      </p:sp>
      <p:sp>
        <p:nvSpPr>
          <p:cNvPr id="615" name="Google Shape;615;p3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p:txBody>
      </p:sp>
      <p:sp>
        <p:nvSpPr>
          <p:cNvPr id="616" name="Google Shape;616;p3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37</a:t>
            </a:fld>
            <a:endParaRPr/>
          </a:p>
        </p:txBody>
      </p:sp>
      <p:pic>
        <p:nvPicPr>
          <p:cNvPr id="617" name="Google Shape;617;p37"/>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26A99605-FB79-F29A-807D-09ED8AD9254E}"/>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621"/>
        <p:cNvGrpSpPr/>
        <p:nvPr/>
      </p:nvGrpSpPr>
      <p:grpSpPr>
        <a:xfrm>
          <a:off x="0" y="0"/>
          <a:ext cx="0" cy="0"/>
          <a:chOff x="0" y="0"/>
          <a:chExt cx="0" cy="0"/>
        </a:xfrm>
      </p:grpSpPr>
      <p:sp>
        <p:nvSpPr>
          <p:cNvPr id="622" name="Google Shape;622;p3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Network security</a:t>
            </a:r>
            <a:endParaRPr/>
          </a:p>
        </p:txBody>
      </p:sp>
      <p:sp>
        <p:nvSpPr>
          <p:cNvPr id="623" name="Google Shape;623;p38"/>
          <p:cNvSpPr txBox="1">
            <a:spLocks noGrp="1"/>
          </p:cNvSpPr>
          <p:nvPr>
            <p:ph type="body" idx="1"/>
          </p:nvPr>
        </p:nvSpPr>
        <p:spPr>
          <a:xfrm>
            <a:off x="838200" y="1690688"/>
            <a:ext cx="10515600" cy="4486275"/>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accent1"/>
              </a:buClr>
              <a:buSzPts val="2800"/>
              <a:buNone/>
            </a:pPr>
            <a:r>
              <a:rPr lang="en-GB">
                <a:solidFill>
                  <a:schemeClr val="accent1"/>
                </a:solidFill>
              </a:rPr>
              <a:t>What is a proxy server, and how does it work? </a:t>
            </a:r>
            <a:endParaRPr/>
          </a:p>
          <a:p>
            <a:pPr marL="228600" lvl="0" indent="-228600" algn="l" rtl="0">
              <a:lnSpc>
                <a:spcPct val="90000"/>
              </a:lnSpc>
              <a:spcBef>
                <a:spcPts val="1000"/>
              </a:spcBef>
              <a:spcAft>
                <a:spcPts val="0"/>
              </a:spcAft>
              <a:buClr>
                <a:schemeClr val="dk1"/>
              </a:buClr>
              <a:buSzPts val="2800"/>
              <a:buChar char="•"/>
            </a:pPr>
            <a:r>
              <a:rPr lang="en-GB"/>
              <a:t>Intercepts all packets entering and leaving a network, hiding the true network addresses of the source from the recipient. </a:t>
            </a:r>
            <a:endParaRPr/>
          </a:p>
          <a:p>
            <a:pPr marL="228600" lvl="0" indent="-228600" algn="l" rtl="0">
              <a:lnSpc>
                <a:spcPct val="90000"/>
              </a:lnSpc>
              <a:spcBef>
                <a:spcPts val="1000"/>
              </a:spcBef>
              <a:spcAft>
                <a:spcPts val="0"/>
              </a:spcAft>
              <a:buClr>
                <a:schemeClr val="dk1"/>
              </a:buClr>
              <a:buSzPts val="2800"/>
              <a:buChar char="•"/>
            </a:pPr>
            <a:r>
              <a:rPr lang="en-GB"/>
              <a:t>Enables privacy and anonymous web browsing.</a:t>
            </a:r>
            <a:endParaRPr/>
          </a:p>
          <a:p>
            <a:pPr marL="228600" lvl="0" indent="-228600" algn="l" rtl="0">
              <a:lnSpc>
                <a:spcPct val="90000"/>
              </a:lnSpc>
              <a:spcBef>
                <a:spcPts val="1000"/>
              </a:spcBef>
              <a:spcAft>
                <a:spcPts val="0"/>
              </a:spcAft>
              <a:buClr>
                <a:schemeClr val="dk1"/>
              </a:buClr>
              <a:buSzPts val="2800"/>
              <a:buChar char="•"/>
            </a:pPr>
            <a:r>
              <a:rPr lang="en-GB"/>
              <a:t> Can also maintain a cache of websites commonly visited and return the web page data to the user faster. </a:t>
            </a:r>
            <a:endParaRPr/>
          </a:p>
          <a:p>
            <a:pPr marL="228600" lvl="0" indent="-228600" algn="l" rtl="0">
              <a:lnSpc>
                <a:spcPct val="90000"/>
              </a:lnSpc>
              <a:spcBef>
                <a:spcPts val="1000"/>
              </a:spcBef>
              <a:spcAft>
                <a:spcPts val="0"/>
              </a:spcAft>
              <a:buClr>
                <a:schemeClr val="dk1"/>
              </a:buClr>
              <a:buSzPts val="2800"/>
              <a:buChar char="•"/>
            </a:pPr>
            <a:r>
              <a:rPr lang="en-GB"/>
              <a:t>Often used to filter potentially unsafe content and log user data with their requests.</a:t>
            </a:r>
            <a:endParaRPr>
              <a:solidFill>
                <a:schemeClr val="accent1"/>
              </a:solidFill>
            </a:endParaRPr>
          </a:p>
          <a:p>
            <a:pPr marL="0" lvl="0" indent="0" algn="l" rtl="0">
              <a:lnSpc>
                <a:spcPct val="90000"/>
              </a:lnSpc>
              <a:spcBef>
                <a:spcPts val="1000"/>
              </a:spcBef>
              <a:spcAft>
                <a:spcPts val="0"/>
              </a:spcAft>
              <a:buClr>
                <a:schemeClr val="dk1"/>
              </a:buClr>
              <a:buSzPts val="2800"/>
              <a:buNone/>
            </a:pPr>
            <a:endParaRPr/>
          </a:p>
        </p:txBody>
      </p:sp>
      <p:sp>
        <p:nvSpPr>
          <p:cNvPr id="624" name="Google Shape;624;p3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p:txBody>
      </p:sp>
      <p:sp>
        <p:nvSpPr>
          <p:cNvPr id="625" name="Google Shape;625;p3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38</a:t>
            </a:fld>
            <a:endParaRPr/>
          </a:p>
        </p:txBody>
      </p:sp>
      <p:pic>
        <p:nvPicPr>
          <p:cNvPr id="626" name="Google Shape;626;p38"/>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F24BC9AC-E2C4-C634-0601-53A17EA64EC7}"/>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630"/>
        <p:cNvGrpSpPr/>
        <p:nvPr/>
      </p:nvGrpSpPr>
      <p:grpSpPr>
        <a:xfrm>
          <a:off x="0" y="0"/>
          <a:ext cx="0" cy="0"/>
          <a:chOff x="0" y="0"/>
          <a:chExt cx="0" cy="0"/>
        </a:xfrm>
      </p:grpSpPr>
      <p:sp>
        <p:nvSpPr>
          <p:cNvPr id="631" name="Google Shape;631;p39"/>
          <p:cNvSpPr txBox="1">
            <a:spLocks noGrp="1"/>
          </p:cNvSpPr>
          <p:nvPr>
            <p:ph type="title"/>
          </p:nvPr>
        </p:nvSpPr>
        <p:spPr>
          <a:xfrm>
            <a:off x="839788" y="367761"/>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Security threats</a:t>
            </a:r>
            <a:endParaRPr/>
          </a:p>
        </p:txBody>
      </p:sp>
      <p:sp>
        <p:nvSpPr>
          <p:cNvPr id="632" name="Google Shape;632;p39"/>
          <p:cNvSpPr txBox="1">
            <a:spLocks noGrp="1"/>
          </p:cNvSpPr>
          <p:nvPr>
            <p:ph type="body" idx="1"/>
          </p:nvPr>
        </p:nvSpPr>
        <p:spPr>
          <a:xfrm>
            <a:off x="815659" y="1364712"/>
            <a:ext cx="10363831" cy="495299"/>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2400"/>
              <a:buNone/>
            </a:pPr>
            <a:r>
              <a:rPr lang="en-GB" b="0"/>
              <a:t>Match the name to its description.</a:t>
            </a:r>
            <a:endParaRPr/>
          </a:p>
        </p:txBody>
      </p:sp>
      <p:sp>
        <p:nvSpPr>
          <p:cNvPr id="633" name="Google Shape;633;p39"/>
          <p:cNvSpPr txBox="1">
            <a:spLocks noGrp="1"/>
          </p:cNvSpPr>
          <p:nvPr>
            <p:ph type="body" idx="2"/>
          </p:nvPr>
        </p:nvSpPr>
        <p:spPr>
          <a:xfrm>
            <a:off x="839788" y="1860011"/>
            <a:ext cx="5157787" cy="4329652"/>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ts val="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r>
              <a:rPr lang="en-GB" sz="3500"/>
              <a:t>Virus</a:t>
            </a:r>
            <a:endParaRPr/>
          </a:p>
          <a:p>
            <a:pPr marL="0" lvl="0" indent="0" algn="l" rtl="0">
              <a:lnSpc>
                <a:spcPct val="90000"/>
              </a:lnSpc>
              <a:spcBef>
                <a:spcPts val="1000"/>
              </a:spcBef>
              <a:spcAft>
                <a:spcPts val="0"/>
              </a:spcAft>
              <a:buClr>
                <a:schemeClr val="dk1"/>
              </a:buClr>
              <a:buSzPct val="100000"/>
              <a:buNone/>
            </a:pPr>
            <a:endParaRPr sz="3500"/>
          </a:p>
          <a:p>
            <a:pPr marL="0" lvl="0" indent="0" algn="l" rtl="0">
              <a:lnSpc>
                <a:spcPct val="90000"/>
              </a:lnSpc>
              <a:spcBef>
                <a:spcPts val="1000"/>
              </a:spcBef>
              <a:spcAft>
                <a:spcPts val="0"/>
              </a:spcAft>
              <a:buClr>
                <a:schemeClr val="dk1"/>
              </a:buClr>
              <a:buSzPct val="100000"/>
              <a:buNone/>
            </a:pPr>
            <a:endParaRPr sz="3500"/>
          </a:p>
          <a:p>
            <a:pPr marL="0" lvl="0" indent="0" algn="l" rtl="0">
              <a:lnSpc>
                <a:spcPct val="90000"/>
              </a:lnSpc>
              <a:spcBef>
                <a:spcPts val="1000"/>
              </a:spcBef>
              <a:spcAft>
                <a:spcPts val="0"/>
              </a:spcAft>
              <a:buClr>
                <a:schemeClr val="dk1"/>
              </a:buClr>
              <a:buSzPct val="100000"/>
              <a:buNone/>
            </a:pPr>
            <a:r>
              <a:rPr lang="en-GB" sz="3500"/>
              <a:t>Worm</a:t>
            </a:r>
            <a:endParaRPr/>
          </a:p>
          <a:p>
            <a:pPr marL="0" lvl="0" indent="0" algn="l" rtl="0">
              <a:lnSpc>
                <a:spcPct val="90000"/>
              </a:lnSpc>
              <a:spcBef>
                <a:spcPts val="1000"/>
              </a:spcBef>
              <a:spcAft>
                <a:spcPts val="0"/>
              </a:spcAft>
              <a:buClr>
                <a:schemeClr val="dk1"/>
              </a:buClr>
              <a:buSzPct val="100000"/>
              <a:buNone/>
            </a:pPr>
            <a:endParaRPr sz="3500"/>
          </a:p>
          <a:p>
            <a:pPr marL="0" lvl="0" indent="0" algn="l" rtl="0">
              <a:lnSpc>
                <a:spcPct val="90000"/>
              </a:lnSpc>
              <a:spcBef>
                <a:spcPts val="1000"/>
              </a:spcBef>
              <a:spcAft>
                <a:spcPts val="0"/>
              </a:spcAft>
              <a:buClr>
                <a:schemeClr val="dk1"/>
              </a:buClr>
              <a:buSzPct val="100000"/>
              <a:buNone/>
            </a:pPr>
            <a:endParaRPr sz="3500"/>
          </a:p>
          <a:p>
            <a:pPr marL="0" lvl="0" indent="0" algn="l" rtl="0">
              <a:lnSpc>
                <a:spcPct val="90000"/>
              </a:lnSpc>
              <a:spcBef>
                <a:spcPts val="1000"/>
              </a:spcBef>
              <a:spcAft>
                <a:spcPts val="0"/>
              </a:spcAft>
              <a:buClr>
                <a:schemeClr val="dk1"/>
              </a:buClr>
              <a:buSzPct val="100000"/>
              <a:buNone/>
            </a:pPr>
            <a:r>
              <a:rPr lang="en-GB" sz="3500"/>
              <a:t>Trojan</a:t>
            </a:r>
            <a:endParaRPr/>
          </a:p>
        </p:txBody>
      </p:sp>
      <p:sp>
        <p:nvSpPr>
          <p:cNvPr id="634" name="Google Shape;634;p39"/>
          <p:cNvSpPr txBox="1">
            <a:spLocks noGrp="1"/>
          </p:cNvSpPr>
          <p:nvPr>
            <p:ph type="body" idx="4"/>
          </p:nvPr>
        </p:nvSpPr>
        <p:spPr>
          <a:xfrm>
            <a:off x="6172200" y="1860011"/>
            <a:ext cx="5183188" cy="4329652"/>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90000"/>
              </a:lnSpc>
              <a:spcBef>
                <a:spcPts val="0"/>
              </a:spcBef>
              <a:spcAft>
                <a:spcPts val="0"/>
              </a:spcAft>
              <a:buClr>
                <a:schemeClr val="dk1"/>
              </a:buClr>
              <a:buSzPct val="100000"/>
              <a:buNone/>
            </a:pPr>
            <a:r>
              <a:rPr lang="en-GB"/>
              <a:t>Can self-replicate by spreading copies of itself- dependent on a host program</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r>
              <a:rPr lang="en-GB"/>
              <a:t>Manifests inside software/games/email attachments, provides a backdoor into the system</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r>
              <a:rPr lang="en-GB"/>
              <a:t>Can self-replicate by spreading copies of itself- does not need a host program</a:t>
            </a:r>
            <a:endParaRPr/>
          </a:p>
          <a:p>
            <a:pPr marL="0" lvl="0" indent="0" algn="l" rtl="0">
              <a:lnSpc>
                <a:spcPct val="90000"/>
              </a:lnSpc>
              <a:spcBef>
                <a:spcPts val="1000"/>
              </a:spcBef>
              <a:spcAft>
                <a:spcPts val="0"/>
              </a:spcAft>
              <a:buClr>
                <a:schemeClr val="dk1"/>
              </a:buClr>
              <a:buSzPct val="100000"/>
              <a:buNone/>
            </a:pPr>
            <a:endParaRPr/>
          </a:p>
        </p:txBody>
      </p:sp>
      <p:sp>
        <p:nvSpPr>
          <p:cNvPr id="635" name="Google Shape;635;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p:txBody>
      </p:sp>
      <p:sp>
        <p:nvSpPr>
          <p:cNvPr id="636" name="Google Shape;636;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39</a:t>
            </a:fld>
            <a:endParaRPr/>
          </a:p>
        </p:txBody>
      </p:sp>
      <p:cxnSp>
        <p:nvCxnSpPr>
          <p:cNvPr id="637" name="Google Shape;637;p39"/>
          <p:cNvCxnSpPr/>
          <p:nvPr/>
        </p:nvCxnSpPr>
        <p:spPr>
          <a:xfrm rot="10800000" flipH="1">
            <a:off x="1970843" y="2260170"/>
            <a:ext cx="4125157" cy="154556"/>
          </a:xfrm>
          <a:prstGeom prst="straightConnector1">
            <a:avLst/>
          </a:prstGeom>
          <a:noFill/>
          <a:ln w="76200" cap="flat" cmpd="sng">
            <a:solidFill>
              <a:schemeClr val="accent1"/>
            </a:solidFill>
            <a:prstDash val="solid"/>
            <a:miter lim="800000"/>
            <a:headEnd type="none" w="sm" len="sm"/>
            <a:tailEnd type="none" w="sm" len="sm"/>
          </a:ln>
        </p:spPr>
      </p:cxnSp>
      <p:cxnSp>
        <p:nvCxnSpPr>
          <p:cNvPr id="638" name="Google Shape;638;p39"/>
          <p:cNvCxnSpPr/>
          <p:nvPr/>
        </p:nvCxnSpPr>
        <p:spPr>
          <a:xfrm>
            <a:off x="2157274" y="3864216"/>
            <a:ext cx="4037153" cy="1417998"/>
          </a:xfrm>
          <a:prstGeom prst="straightConnector1">
            <a:avLst/>
          </a:prstGeom>
          <a:noFill/>
          <a:ln w="76200" cap="flat" cmpd="sng">
            <a:solidFill>
              <a:schemeClr val="accent2"/>
            </a:solidFill>
            <a:prstDash val="solid"/>
            <a:miter lim="800000"/>
            <a:headEnd type="none" w="sm" len="sm"/>
            <a:tailEnd type="none" w="sm" len="sm"/>
          </a:ln>
        </p:spPr>
      </p:cxnSp>
      <p:cxnSp>
        <p:nvCxnSpPr>
          <p:cNvPr id="639" name="Google Shape;639;p39"/>
          <p:cNvCxnSpPr/>
          <p:nvPr/>
        </p:nvCxnSpPr>
        <p:spPr>
          <a:xfrm rot="10800000" flipH="1">
            <a:off x="2157274" y="3737499"/>
            <a:ext cx="3938726" cy="1544715"/>
          </a:xfrm>
          <a:prstGeom prst="straightConnector1">
            <a:avLst/>
          </a:prstGeom>
          <a:noFill/>
          <a:ln w="76200" cap="flat" cmpd="sng">
            <a:solidFill>
              <a:schemeClr val="accent5"/>
            </a:solidFill>
            <a:prstDash val="solid"/>
            <a:miter lim="800000"/>
            <a:headEnd type="none" w="sm" len="sm"/>
            <a:tailEnd type="none" w="sm" len="sm"/>
          </a:ln>
        </p:spPr>
      </p:cxnSp>
      <p:pic>
        <p:nvPicPr>
          <p:cNvPr id="640" name="Google Shape;640;p39"/>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908FB967-61E5-0EAC-F8BD-23FE256D3299}"/>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37"/>
                                        </p:tgtEl>
                                        <p:attrNameLst>
                                          <p:attrName>style.visibility</p:attrName>
                                        </p:attrNameLst>
                                      </p:cBhvr>
                                      <p:to>
                                        <p:strVal val="visible"/>
                                      </p:to>
                                    </p:set>
                                    <p:animEffect transition="in" filter="fade">
                                      <p:cBhvr>
                                        <p:cTn id="7" dur="500"/>
                                        <p:tgtEl>
                                          <p:spTgt spid="63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38"/>
                                        </p:tgtEl>
                                        <p:attrNameLst>
                                          <p:attrName>style.visibility</p:attrName>
                                        </p:attrNameLst>
                                      </p:cBhvr>
                                      <p:to>
                                        <p:strVal val="visible"/>
                                      </p:to>
                                    </p:set>
                                    <p:animEffect transition="in" filter="fade">
                                      <p:cBhvr>
                                        <p:cTn id="12" dur="500"/>
                                        <p:tgtEl>
                                          <p:spTgt spid="63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39"/>
                                        </p:tgtEl>
                                        <p:attrNameLst>
                                          <p:attrName>style.visibility</p:attrName>
                                        </p:attrNameLst>
                                      </p:cBhvr>
                                      <p:to>
                                        <p:strVal val="visible"/>
                                      </p:to>
                                    </p:set>
                                    <p:animEffect transition="in" filter="fade">
                                      <p:cBhvr>
                                        <p:cTn id="17" dur="500"/>
                                        <p:tgtEl>
                                          <p:spTgt spid="6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Registers</a:t>
            </a:r>
            <a:endParaRPr/>
          </a:p>
        </p:txBody>
      </p:sp>
      <p:sp>
        <p:nvSpPr>
          <p:cNvPr id="117" name="Google Shape;117;p4"/>
          <p:cNvSpPr txBox="1">
            <a:spLocks noGrp="1"/>
          </p:cNvSpPr>
          <p:nvPr>
            <p:ph type="body" idx="1"/>
          </p:nvPr>
        </p:nvSpPr>
        <p:spPr>
          <a:xfrm>
            <a:off x="838200" y="1717675"/>
            <a:ext cx="10515600" cy="4351338"/>
          </a:xfrm>
          <a:prstGeom prst="rect">
            <a:avLst/>
          </a:prstGeom>
          <a:noFill/>
          <a:ln>
            <a:noFill/>
          </a:ln>
        </p:spPr>
        <p:txBody>
          <a:bodyPr spcFirstLastPara="1" wrap="square" lIns="91425" tIns="45700" rIns="91425" bIns="45700" anchor="t" anchorCtr="0">
            <a:normAutofit fontScale="92500"/>
          </a:bodyPr>
          <a:lstStyle/>
          <a:p>
            <a:pPr marL="0" lvl="0" indent="0" algn="l" rtl="0">
              <a:lnSpc>
                <a:spcPct val="90000"/>
              </a:lnSpc>
              <a:spcBef>
                <a:spcPts val="0"/>
              </a:spcBef>
              <a:spcAft>
                <a:spcPts val="0"/>
              </a:spcAft>
              <a:buClr>
                <a:schemeClr val="dk1"/>
              </a:buClr>
              <a:buSzPct val="100000"/>
              <a:buNone/>
            </a:pPr>
            <a:r>
              <a:rPr lang="en-GB"/>
              <a:t>Can you describe the function of the registers?</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Program Counter </a:t>
            </a:r>
            <a:r>
              <a:rPr lang="en-GB"/>
              <a:t>– holds the address of the next instruction.</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Current Instruction Register </a:t>
            </a:r>
            <a:r>
              <a:rPr lang="en-GB"/>
              <a:t>– holds the instruction currently being executed.</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Memory Address Register </a:t>
            </a:r>
            <a:r>
              <a:rPr lang="en-GB"/>
              <a:t>– holds the address of the memory location where data is fetched from or written to, depending on the instruction.</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Memory Data Register </a:t>
            </a:r>
            <a:r>
              <a:rPr lang="en-GB"/>
              <a:t>– temporarily stores data read from or written to memory.</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Accumulator </a:t>
            </a:r>
            <a:r>
              <a:rPr lang="en-GB"/>
              <a:t>– stores data temporarily whilst the ALU does calculations.</a:t>
            </a:r>
            <a:endParaRPr/>
          </a:p>
        </p:txBody>
      </p:sp>
      <p:sp>
        <p:nvSpPr>
          <p:cNvPr id="118" name="Google Shape;118;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sz="1300">
              <a:solidFill>
                <a:schemeClr val="dk1"/>
              </a:solidFill>
              <a:latin typeface="Arial"/>
              <a:ea typeface="Arial"/>
              <a:cs typeface="Arial"/>
              <a:sym typeface="Arial"/>
            </a:endParaRPr>
          </a:p>
          <a:p>
            <a:pPr marL="0" lvl="0" indent="0" algn="ctr" rtl="0">
              <a:spcBef>
                <a:spcPts val="0"/>
              </a:spcBef>
              <a:spcAft>
                <a:spcPts val="0"/>
              </a:spcAft>
              <a:buClr>
                <a:schemeClr val="dk1"/>
              </a:buClr>
              <a:buFont typeface="Arial"/>
              <a:buNone/>
            </a:pPr>
            <a:endParaRPr sz="1300"/>
          </a:p>
        </p:txBody>
      </p:sp>
      <p:sp>
        <p:nvSpPr>
          <p:cNvPr id="119" name="Google Shape;119;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4</a:t>
            </a:fld>
            <a:endParaRPr/>
          </a:p>
        </p:txBody>
      </p:sp>
      <p:sp>
        <p:nvSpPr>
          <p:cNvPr id="120" name="Google Shape;120;p4"/>
          <p:cNvSpPr/>
          <p:nvPr/>
        </p:nvSpPr>
        <p:spPr>
          <a:xfrm>
            <a:off x="3542190" y="2219417"/>
            <a:ext cx="6427433" cy="479395"/>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1" name="Google Shape;121;p4"/>
          <p:cNvSpPr/>
          <p:nvPr/>
        </p:nvSpPr>
        <p:spPr>
          <a:xfrm flipH="1">
            <a:off x="838200" y="2746451"/>
            <a:ext cx="9974801" cy="618186"/>
          </a:xfrm>
          <a:prstGeom prst="corner">
            <a:avLst>
              <a:gd name="adj1" fmla="val 42593"/>
              <a:gd name="adj2" fmla="val 915025"/>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2" name="Google Shape;122;p4"/>
          <p:cNvSpPr/>
          <p:nvPr/>
        </p:nvSpPr>
        <p:spPr>
          <a:xfrm flipH="1">
            <a:off x="768657" y="3532634"/>
            <a:ext cx="10515598" cy="755281"/>
          </a:xfrm>
          <a:prstGeom prst="corner">
            <a:avLst>
              <a:gd name="adj1" fmla="val 42593"/>
              <a:gd name="adj2" fmla="val 865366"/>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3" name="Google Shape;123;p4"/>
          <p:cNvSpPr/>
          <p:nvPr/>
        </p:nvSpPr>
        <p:spPr>
          <a:xfrm flipH="1">
            <a:off x="768657" y="4393413"/>
            <a:ext cx="10515598" cy="755281"/>
          </a:xfrm>
          <a:prstGeom prst="corner">
            <a:avLst>
              <a:gd name="adj1" fmla="val 42593"/>
              <a:gd name="adj2" fmla="val 937066"/>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4" name="Google Shape;124;p4"/>
          <p:cNvSpPr/>
          <p:nvPr/>
        </p:nvSpPr>
        <p:spPr>
          <a:xfrm flipH="1">
            <a:off x="768657" y="5175682"/>
            <a:ext cx="10515598" cy="755281"/>
          </a:xfrm>
          <a:prstGeom prst="corner">
            <a:avLst>
              <a:gd name="adj1" fmla="val 42593"/>
              <a:gd name="adj2" fmla="val 1109852"/>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25" name="Google Shape;125;p4"/>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2EF2949F-16B0-C4EE-C4A2-CB53A8F64C24}"/>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20"/>
                                        </p:tgtEl>
                                      </p:cBhvr>
                                    </p:animEffect>
                                    <p:set>
                                      <p:cBhvr>
                                        <p:cTn id="7" dur="1" fill="hold">
                                          <p:stCondLst>
                                            <p:cond delay="500"/>
                                          </p:stCondLst>
                                        </p:cTn>
                                        <p:tgtEl>
                                          <p:spTgt spid="12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121"/>
                                        </p:tgtEl>
                                      </p:cBhvr>
                                    </p:animEffect>
                                    <p:set>
                                      <p:cBhvr>
                                        <p:cTn id="12" dur="1" fill="hold">
                                          <p:stCondLst>
                                            <p:cond delay="500"/>
                                          </p:stCondLst>
                                        </p:cTn>
                                        <p:tgtEl>
                                          <p:spTgt spid="121"/>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122"/>
                                        </p:tgtEl>
                                      </p:cBhvr>
                                    </p:animEffect>
                                    <p:set>
                                      <p:cBhvr>
                                        <p:cTn id="17" dur="1" fill="hold">
                                          <p:stCondLst>
                                            <p:cond delay="500"/>
                                          </p:stCondLst>
                                        </p:cTn>
                                        <p:tgtEl>
                                          <p:spTgt spid="122"/>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123"/>
                                        </p:tgtEl>
                                      </p:cBhvr>
                                    </p:animEffect>
                                    <p:set>
                                      <p:cBhvr>
                                        <p:cTn id="22" dur="1" fill="hold">
                                          <p:stCondLst>
                                            <p:cond delay="500"/>
                                          </p:stCondLst>
                                        </p:cTn>
                                        <p:tgtEl>
                                          <p:spTgt spid="123"/>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500"/>
                                        <p:tgtEl>
                                          <p:spTgt spid="124"/>
                                        </p:tgtEl>
                                      </p:cBhvr>
                                    </p:animEffect>
                                    <p:set>
                                      <p:cBhvr>
                                        <p:cTn id="27" dur="1" fill="hold">
                                          <p:stCondLst>
                                            <p:cond delay="500"/>
                                          </p:stCondLst>
                                        </p:cTn>
                                        <p:tgtEl>
                                          <p:spTgt spid="1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644"/>
        <p:cNvGrpSpPr/>
        <p:nvPr/>
      </p:nvGrpSpPr>
      <p:grpSpPr>
        <a:xfrm>
          <a:off x="0" y="0"/>
          <a:ext cx="0" cy="0"/>
          <a:chOff x="0" y="0"/>
          <a:chExt cx="0" cy="0"/>
        </a:xfrm>
      </p:grpSpPr>
      <p:sp>
        <p:nvSpPr>
          <p:cNvPr id="645" name="Google Shape;645;p4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Client-side vs Server-side processing</a:t>
            </a:r>
            <a:endParaRPr/>
          </a:p>
        </p:txBody>
      </p:sp>
      <p:sp>
        <p:nvSpPr>
          <p:cNvPr id="646" name="Google Shape;646;p4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fontScale="92500"/>
          </a:bodyPr>
          <a:lstStyle/>
          <a:p>
            <a:pPr marL="228600" lvl="0" indent="-228600" algn="l" rtl="0">
              <a:lnSpc>
                <a:spcPct val="90000"/>
              </a:lnSpc>
              <a:spcBef>
                <a:spcPts val="0"/>
              </a:spcBef>
              <a:spcAft>
                <a:spcPts val="0"/>
              </a:spcAft>
              <a:buClr>
                <a:schemeClr val="dk1"/>
              </a:buClr>
              <a:buSzPct val="100000"/>
              <a:buChar char="•"/>
            </a:pPr>
            <a:r>
              <a:rPr lang="en-GB"/>
              <a:t>Used for validation and basic user interaction</a:t>
            </a:r>
            <a:endParaRPr/>
          </a:p>
          <a:p>
            <a:pPr marL="228600" lvl="0" indent="-228600" algn="l" rtl="0">
              <a:lnSpc>
                <a:spcPct val="90000"/>
              </a:lnSpc>
              <a:spcBef>
                <a:spcPts val="1000"/>
              </a:spcBef>
              <a:spcAft>
                <a:spcPts val="0"/>
              </a:spcAft>
              <a:buClr>
                <a:schemeClr val="dk1"/>
              </a:buClr>
              <a:buSzPct val="100000"/>
              <a:buChar char="•"/>
            </a:pPr>
            <a:r>
              <a:rPr lang="en-GB"/>
              <a:t>Reduces the load on the server</a:t>
            </a:r>
            <a:endParaRPr/>
          </a:p>
          <a:p>
            <a:pPr marL="228600" lvl="0" indent="-228600" algn="l" rtl="0">
              <a:lnSpc>
                <a:spcPct val="90000"/>
              </a:lnSpc>
              <a:spcBef>
                <a:spcPts val="1000"/>
              </a:spcBef>
              <a:spcAft>
                <a:spcPts val="0"/>
              </a:spcAft>
              <a:buClr>
                <a:schemeClr val="dk1"/>
              </a:buClr>
              <a:buSzPct val="100000"/>
              <a:buChar char="•"/>
            </a:pPr>
            <a:r>
              <a:rPr lang="en-GB"/>
              <a:t> Improves security as it avoids unnecessary data transfer</a:t>
            </a:r>
            <a:endParaRPr/>
          </a:p>
          <a:p>
            <a:pPr marL="228600" lvl="0" indent="-228600" algn="l" rtl="0">
              <a:lnSpc>
                <a:spcPct val="90000"/>
              </a:lnSpc>
              <a:spcBef>
                <a:spcPts val="1000"/>
              </a:spcBef>
              <a:spcAft>
                <a:spcPts val="0"/>
              </a:spcAft>
              <a:buClr>
                <a:schemeClr val="dk1"/>
              </a:buClr>
              <a:buSzPct val="100000"/>
              <a:buChar char="•"/>
            </a:pPr>
            <a:r>
              <a:rPr lang="en-GB"/>
              <a:t>Styles can be adjusted for different platforms or screen sizes. </a:t>
            </a:r>
            <a:endParaRPr/>
          </a:p>
          <a:p>
            <a:pPr marL="228600" lvl="0" indent="-228600" algn="l" rtl="0">
              <a:lnSpc>
                <a:spcPct val="90000"/>
              </a:lnSpc>
              <a:spcBef>
                <a:spcPts val="1000"/>
              </a:spcBef>
              <a:spcAft>
                <a:spcPts val="0"/>
              </a:spcAft>
              <a:buClr>
                <a:schemeClr val="dk1"/>
              </a:buClr>
              <a:buSzPct val="100000"/>
              <a:buChar char="•"/>
            </a:pPr>
            <a:r>
              <a:rPr lang="en-GB"/>
              <a:t>JavaScript is an example language. </a:t>
            </a:r>
            <a:endParaRPr/>
          </a:p>
        </p:txBody>
      </p:sp>
      <p:sp>
        <p:nvSpPr>
          <p:cNvPr id="647" name="Google Shape;647;p4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ct val="100000"/>
              <a:buChar char="•"/>
            </a:pPr>
            <a:r>
              <a:rPr lang="en-GB"/>
              <a:t>Used to query or update a database </a:t>
            </a:r>
            <a:endParaRPr/>
          </a:p>
          <a:p>
            <a:pPr marL="228600" lvl="0" indent="-228600" algn="l" rtl="0">
              <a:lnSpc>
                <a:spcPct val="90000"/>
              </a:lnSpc>
              <a:spcBef>
                <a:spcPts val="1000"/>
              </a:spcBef>
              <a:spcAft>
                <a:spcPts val="0"/>
              </a:spcAft>
              <a:buClr>
                <a:schemeClr val="dk1"/>
              </a:buClr>
              <a:buSzPct val="100000"/>
              <a:buChar char="•"/>
            </a:pPr>
            <a:r>
              <a:rPr lang="en-GB"/>
              <a:t>Can perform more complex calculations, as it has specialised hardware and more processing power. </a:t>
            </a:r>
            <a:endParaRPr/>
          </a:p>
          <a:p>
            <a:pPr marL="228600" lvl="0" indent="-64135" algn="l" rtl="0">
              <a:lnSpc>
                <a:spcPct val="90000"/>
              </a:lnSpc>
              <a:spcBef>
                <a:spcPts val="1000"/>
              </a:spcBef>
              <a:spcAft>
                <a:spcPts val="0"/>
              </a:spcAft>
              <a:buClr>
                <a:schemeClr val="dk1"/>
              </a:buClr>
              <a:buSzPct val="100000"/>
              <a:buNone/>
            </a:pPr>
            <a:endParaRPr/>
          </a:p>
          <a:p>
            <a:pPr marL="228600" lvl="0" indent="-64135" algn="l" rtl="0">
              <a:lnSpc>
                <a:spcPct val="90000"/>
              </a:lnSpc>
              <a:spcBef>
                <a:spcPts val="1000"/>
              </a:spcBef>
              <a:spcAft>
                <a:spcPts val="0"/>
              </a:spcAft>
              <a:buClr>
                <a:schemeClr val="dk1"/>
              </a:buClr>
              <a:buSzPct val="100000"/>
              <a:buNone/>
            </a:pPr>
            <a:endParaRPr/>
          </a:p>
          <a:p>
            <a:pPr marL="228600" lvl="0" indent="-228600" algn="l" rtl="0">
              <a:lnSpc>
                <a:spcPct val="90000"/>
              </a:lnSpc>
              <a:spcBef>
                <a:spcPts val="1000"/>
              </a:spcBef>
              <a:spcAft>
                <a:spcPts val="0"/>
              </a:spcAft>
              <a:buClr>
                <a:schemeClr val="dk1"/>
              </a:buClr>
              <a:buSzPct val="100000"/>
              <a:buChar char="•"/>
            </a:pPr>
            <a:r>
              <a:rPr lang="en-GB"/>
              <a:t>PHP is an example language</a:t>
            </a:r>
            <a:endParaRPr/>
          </a:p>
          <a:p>
            <a:pPr marL="0" lvl="0" indent="0" algn="l" rtl="0">
              <a:lnSpc>
                <a:spcPct val="90000"/>
              </a:lnSpc>
              <a:spcBef>
                <a:spcPts val="1000"/>
              </a:spcBef>
              <a:spcAft>
                <a:spcPts val="0"/>
              </a:spcAft>
              <a:buClr>
                <a:schemeClr val="dk1"/>
              </a:buClr>
              <a:buSzPct val="100000"/>
              <a:buNone/>
            </a:pPr>
            <a:endParaRPr/>
          </a:p>
        </p:txBody>
      </p:sp>
      <p:sp>
        <p:nvSpPr>
          <p:cNvPr id="648" name="Google Shape;648;p4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p:txBody>
      </p:sp>
      <p:sp>
        <p:nvSpPr>
          <p:cNvPr id="649" name="Google Shape;649;p4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40</a:t>
            </a:fld>
            <a:endParaRPr/>
          </a:p>
        </p:txBody>
      </p:sp>
      <p:sp>
        <p:nvSpPr>
          <p:cNvPr id="650" name="Google Shape;650;p40"/>
          <p:cNvSpPr txBox="1"/>
          <p:nvPr/>
        </p:nvSpPr>
        <p:spPr>
          <a:xfrm>
            <a:off x="990600" y="1427949"/>
            <a:ext cx="5181600" cy="525478"/>
          </a:xfrm>
          <a:prstGeom prst="rect">
            <a:avLst/>
          </a:prstGeom>
          <a:noFill/>
          <a:ln>
            <a:noFill/>
          </a:ln>
        </p:spPr>
        <p:txBody>
          <a:bodyPr spcFirstLastPara="1" wrap="square" lIns="91425" tIns="45700" rIns="91425" bIns="45700" anchor="t" anchorCtr="0">
            <a:normAutofit/>
          </a:bodyPr>
          <a:lstStyle/>
          <a:p>
            <a:pPr marL="0" marR="0" lvl="0" indent="0" algn="ctr" rtl="0">
              <a:lnSpc>
                <a:spcPct val="90000"/>
              </a:lnSpc>
              <a:spcBef>
                <a:spcPts val="0"/>
              </a:spcBef>
              <a:spcAft>
                <a:spcPts val="0"/>
              </a:spcAft>
              <a:buClr>
                <a:schemeClr val="accent1"/>
              </a:buClr>
              <a:buSzPts val="2800"/>
              <a:buFont typeface="Arial"/>
              <a:buNone/>
            </a:pPr>
            <a:r>
              <a:rPr lang="en-GB" sz="2800">
                <a:solidFill>
                  <a:schemeClr val="accent1"/>
                </a:solidFill>
                <a:latin typeface="Arial"/>
                <a:ea typeface="Arial"/>
                <a:cs typeface="Arial"/>
                <a:sym typeface="Arial"/>
              </a:rPr>
              <a:t>Client-side</a:t>
            </a:r>
            <a:endParaRPr/>
          </a:p>
        </p:txBody>
      </p:sp>
      <p:sp>
        <p:nvSpPr>
          <p:cNvPr id="651" name="Google Shape;651;p40"/>
          <p:cNvSpPr txBox="1"/>
          <p:nvPr/>
        </p:nvSpPr>
        <p:spPr>
          <a:xfrm>
            <a:off x="5874798" y="1424798"/>
            <a:ext cx="5181600" cy="525478"/>
          </a:xfrm>
          <a:prstGeom prst="rect">
            <a:avLst/>
          </a:prstGeom>
          <a:noFill/>
          <a:ln>
            <a:noFill/>
          </a:ln>
        </p:spPr>
        <p:txBody>
          <a:bodyPr spcFirstLastPara="1" wrap="square" lIns="91425" tIns="45700" rIns="91425" bIns="45700" anchor="t" anchorCtr="0">
            <a:normAutofit/>
          </a:bodyPr>
          <a:lstStyle/>
          <a:p>
            <a:pPr marL="0" marR="0" lvl="0" indent="0" algn="ctr" rtl="0">
              <a:lnSpc>
                <a:spcPct val="90000"/>
              </a:lnSpc>
              <a:spcBef>
                <a:spcPts val="0"/>
              </a:spcBef>
              <a:spcAft>
                <a:spcPts val="0"/>
              </a:spcAft>
              <a:buClr>
                <a:schemeClr val="accent5"/>
              </a:buClr>
              <a:buSzPts val="2800"/>
              <a:buFont typeface="Arial"/>
              <a:buNone/>
            </a:pPr>
            <a:r>
              <a:rPr lang="en-GB" sz="2800">
                <a:solidFill>
                  <a:schemeClr val="accent5"/>
                </a:solidFill>
                <a:latin typeface="Arial"/>
                <a:ea typeface="Arial"/>
                <a:cs typeface="Arial"/>
                <a:sym typeface="Arial"/>
              </a:rPr>
              <a:t>Server-side</a:t>
            </a:r>
            <a:endParaRPr/>
          </a:p>
        </p:txBody>
      </p:sp>
      <p:sp>
        <p:nvSpPr>
          <p:cNvPr id="652" name="Google Shape;652;p40"/>
          <p:cNvSpPr/>
          <p:nvPr/>
        </p:nvSpPr>
        <p:spPr>
          <a:xfrm>
            <a:off x="838200" y="5267448"/>
            <a:ext cx="10218198" cy="867839"/>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400">
                <a:solidFill>
                  <a:schemeClr val="accent1"/>
                </a:solidFill>
                <a:latin typeface="Arial"/>
                <a:ea typeface="Arial"/>
                <a:cs typeface="Arial"/>
                <a:sym typeface="Arial"/>
              </a:rPr>
              <a:t>Can you name an example programming language for each?</a:t>
            </a:r>
            <a:endParaRPr/>
          </a:p>
        </p:txBody>
      </p:sp>
      <p:sp>
        <p:nvSpPr>
          <p:cNvPr id="653" name="Google Shape;653;p40"/>
          <p:cNvSpPr/>
          <p:nvPr/>
        </p:nvSpPr>
        <p:spPr>
          <a:xfrm>
            <a:off x="838200" y="1822604"/>
            <a:ext cx="10218198" cy="867839"/>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400">
                <a:solidFill>
                  <a:schemeClr val="accent1"/>
                </a:solidFill>
                <a:latin typeface="Arial"/>
                <a:ea typeface="Arial"/>
                <a:cs typeface="Arial"/>
                <a:sym typeface="Arial"/>
              </a:rPr>
              <a:t>Can you name the main use for each?</a:t>
            </a:r>
            <a:endParaRPr/>
          </a:p>
        </p:txBody>
      </p:sp>
      <p:sp>
        <p:nvSpPr>
          <p:cNvPr id="654" name="Google Shape;654;p40"/>
          <p:cNvSpPr/>
          <p:nvPr/>
        </p:nvSpPr>
        <p:spPr>
          <a:xfrm>
            <a:off x="838200" y="2720185"/>
            <a:ext cx="10218198" cy="2505587"/>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400">
                <a:solidFill>
                  <a:schemeClr val="accent1"/>
                </a:solidFill>
                <a:latin typeface="Arial"/>
                <a:ea typeface="Arial"/>
                <a:cs typeface="Arial"/>
                <a:sym typeface="Arial"/>
              </a:rPr>
              <a:t>Can you name the benefits of each?</a:t>
            </a:r>
            <a:endParaRPr/>
          </a:p>
        </p:txBody>
      </p:sp>
      <p:pic>
        <p:nvPicPr>
          <p:cNvPr id="655" name="Google Shape;655;p40"/>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9962E22F-EF4F-49F3-DBF7-3078DE915941}"/>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653"/>
                                        </p:tgtEl>
                                      </p:cBhvr>
                                    </p:animEffect>
                                    <p:set>
                                      <p:cBhvr>
                                        <p:cTn id="7" dur="1" fill="hold">
                                          <p:stCondLst>
                                            <p:cond delay="500"/>
                                          </p:stCondLst>
                                        </p:cTn>
                                        <p:tgtEl>
                                          <p:spTgt spid="65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654"/>
                                        </p:tgtEl>
                                      </p:cBhvr>
                                    </p:animEffect>
                                    <p:set>
                                      <p:cBhvr>
                                        <p:cTn id="12" dur="1" fill="hold">
                                          <p:stCondLst>
                                            <p:cond delay="500"/>
                                          </p:stCondLst>
                                        </p:cTn>
                                        <p:tgtEl>
                                          <p:spTgt spid="65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652"/>
                                        </p:tgtEl>
                                      </p:cBhvr>
                                    </p:animEffect>
                                    <p:set>
                                      <p:cBhvr>
                                        <p:cTn id="17" dur="1" fill="hold">
                                          <p:stCondLst>
                                            <p:cond delay="500"/>
                                          </p:stCondLst>
                                        </p:cTn>
                                        <p:tgtEl>
                                          <p:spTgt spid="65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659"/>
        <p:cNvGrpSpPr/>
        <p:nvPr/>
      </p:nvGrpSpPr>
      <p:grpSpPr>
        <a:xfrm>
          <a:off x="0" y="0"/>
          <a:ext cx="0" cy="0"/>
          <a:chOff x="0" y="0"/>
          <a:chExt cx="0" cy="0"/>
        </a:xfrm>
      </p:grpSpPr>
      <p:sp>
        <p:nvSpPr>
          <p:cNvPr id="660" name="Google Shape;660;p4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Search engine indexing</a:t>
            </a:r>
            <a:endParaRPr/>
          </a:p>
        </p:txBody>
      </p:sp>
      <p:sp>
        <p:nvSpPr>
          <p:cNvPr id="661" name="Google Shape;661;p41"/>
          <p:cNvSpPr txBox="1">
            <a:spLocks noGrp="1"/>
          </p:cNvSpPr>
          <p:nvPr>
            <p:ph type="body" idx="1"/>
          </p:nvPr>
        </p:nvSpPr>
        <p:spPr>
          <a:xfrm>
            <a:off x="838200" y="1549400"/>
            <a:ext cx="10515600" cy="4627563"/>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GB"/>
              <a:t>Fill in the blanks.</a:t>
            </a:r>
            <a:endParaRPr/>
          </a:p>
          <a:p>
            <a:pPr marL="0" lvl="0" indent="0" algn="l" rtl="0">
              <a:lnSpc>
                <a:spcPct val="90000"/>
              </a:lnSpc>
              <a:spcBef>
                <a:spcPts val="1000"/>
              </a:spcBef>
              <a:spcAft>
                <a:spcPts val="0"/>
              </a:spcAft>
              <a:buClr>
                <a:schemeClr val="dk1"/>
              </a:buClr>
              <a:buSzPts val="2800"/>
              <a:buNone/>
            </a:pPr>
            <a:r>
              <a:rPr lang="en-GB"/>
              <a:t>Search engines are systems that </a:t>
            </a:r>
            <a:r>
              <a:rPr lang="en-GB" u="sng">
                <a:solidFill>
                  <a:schemeClr val="accent1"/>
                </a:solidFill>
              </a:rPr>
              <a:t>locate resources</a:t>
            </a:r>
            <a:r>
              <a:rPr lang="en-GB">
                <a:solidFill>
                  <a:schemeClr val="accent1"/>
                </a:solidFill>
              </a:rPr>
              <a:t> </a:t>
            </a:r>
            <a:r>
              <a:rPr lang="en-GB"/>
              <a:t>on the Internet. They rely on an </a:t>
            </a:r>
            <a:r>
              <a:rPr lang="en-GB" u="sng">
                <a:solidFill>
                  <a:schemeClr val="accent1"/>
                </a:solidFill>
              </a:rPr>
              <a:t>index</a:t>
            </a:r>
            <a:r>
              <a:rPr lang="en-GB"/>
              <a:t> of web pages to find pages that have been requested. To build this, software called a </a:t>
            </a:r>
            <a:r>
              <a:rPr lang="en-GB" u="sng">
                <a:solidFill>
                  <a:schemeClr val="accent1"/>
                </a:solidFill>
              </a:rPr>
              <a:t>web crawler </a:t>
            </a:r>
            <a:r>
              <a:rPr lang="en-GB"/>
              <a:t>is used. This goes to all the pages currently on the index and then </a:t>
            </a:r>
            <a:r>
              <a:rPr lang="en-GB" u="sng">
                <a:solidFill>
                  <a:schemeClr val="accent1"/>
                </a:solidFill>
              </a:rPr>
              <a:t>fetches all the sites linked to by those sites</a:t>
            </a:r>
            <a:r>
              <a:rPr lang="en-GB"/>
              <a:t>, and so on. Different search engines use </a:t>
            </a:r>
            <a:r>
              <a:rPr lang="en-GB" u="sng">
                <a:solidFill>
                  <a:schemeClr val="accent1"/>
                </a:solidFill>
              </a:rPr>
              <a:t>different crawler programs</a:t>
            </a:r>
            <a:r>
              <a:rPr lang="en-GB">
                <a:solidFill>
                  <a:schemeClr val="accent1"/>
                </a:solidFill>
              </a:rPr>
              <a:t> </a:t>
            </a:r>
            <a:r>
              <a:rPr lang="en-GB"/>
              <a:t>so can produce different results. They look for </a:t>
            </a:r>
            <a:r>
              <a:rPr lang="en-GB" u="sng">
                <a:solidFill>
                  <a:schemeClr val="accent1"/>
                </a:solidFill>
              </a:rPr>
              <a:t>key words and phrases</a:t>
            </a:r>
            <a:r>
              <a:rPr lang="en-GB">
                <a:solidFill>
                  <a:schemeClr val="accent1"/>
                </a:solidFill>
              </a:rPr>
              <a:t> </a:t>
            </a:r>
            <a:r>
              <a:rPr lang="en-GB"/>
              <a:t>within web pages or resource content matching the search terms, but also </a:t>
            </a:r>
            <a:r>
              <a:rPr lang="en-GB" u="sng">
                <a:solidFill>
                  <a:schemeClr val="accent1"/>
                </a:solidFill>
              </a:rPr>
              <a:t>meta tag information</a:t>
            </a:r>
            <a:r>
              <a:rPr lang="en-GB">
                <a:solidFill>
                  <a:schemeClr val="accent1"/>
                </a:solidFill>
              </a:rPr>
              <a:t> </a:t>
            </a:r>
            <a:r>
              <a:rPr lang="en-GB"/>
              <a:t>within the HTML of a site. </a:t>
            </a:r>
            <a:endParaRPr/>
          </a:p>
          <a:p>
            <a:pPr marL="0" lvl="0" indent="0" algn="l" rtl="0">
              <a:lnSpc>
                <a:spcPct val="90000"/>
              </a:lnSpc>
              <a:spcBef>
                <a:spcPts val="1000"/>
              </a:spcBef>
              <a:spcAft>
                <a:spcPts val="0"/>
              </a:spcAft>
              <a:buClr>
                <a:schemeClr val="dk1"/>
              </a:buClr>
              <a:buSzPts val="2800"/>
              <a:buNone/>
            </a:pPr>
            <a:endParaRPr/>
          </a:p>
        </p:txBody>
      </p:sp>
      <p:sp>
        <p:nvSpPr>
          <p:cNvPr id="662" name="Google Shape;662;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p:txBody>
      </p:sp>
      <p:sp>
        <p:nvSpPr>
          <p:cNvPr id="663" name="Google Shape;663;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41</a:t>
            </a:fld>
            <a:endParaRPr/>
          </a:p>
        </p:txBody>
      </p:sp>
      <p:sp>
        <p:nvSpPr>
          <p:cNvPr id="664" name="Google Shape;664;p41"/>
          <p:cNvSpPr/>
          <p:nvPr/>
        </p:nvSpPr>
        <p:spPr>
          <a:xfrm>
            <a:off x="6096000" y="2133600"/>
            <a:ext cx="2701359" cy="337517"/>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65" name="Google Shape;665;p41"/>
          <p:cNvSpPr/>
          <p:nvPr/>
        </p:nvSpPr>
        <p:spPr>
          <a:xfrm>
            <a:off x="4745320" y="2537446"/>
            <a:ext cx="961213" cy="337517"/>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66" name="Google Shape;666;p41"/>
          <p:cNvSpPr/>
          <p:nvPr/>
        </p:nvSpPr>
        <p:spPr>
          <a:xfrm>
            <a:off x="9181853" y="2905126"/>
            <a:ext cx="2036480" cy="337517"/>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67" name="Google Shape;667;p41"/>
          <p:cNvSpPr/>
          <p:nvPr/>
        </p:nvSpPr>
        <p:spPr>
          <a:xfrm>
            <a:off x="880533" y="3655392"/>
            <a:ext cx="6815667" cy="403846"/>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68" name="Google Shape;668;p41"/>
          <p:cNvSpPr/>
          <p:nvPr/>
        </p:nvSpPr>
        <p:spPr>
          <a:xfrm>
            <a:off x="4038600" y="4069866"/>
            <a:ext cx="4284133" cy="337517"/>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69" name="Google Shape;669;p41"/>
          <p:cNvSpPr/>
          <p:nvPr/>
        </p:nvSpPr>
        <p:spPr>
          <a:xfrm>
            <a:off x="5706533" y="4457081"/>
            <a:ext cx="3674534" cy="337517"/>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70" name="Google Shape;670;p41"/>
          <p:cNvSpPr/>
          <p:nvPr/>
        </p:nvSpPr>
        <p:spPr>
          <a:xfrm>
            <a:off x="838201" y="5187812"/>
            <a:ext cx="3471332" cy="403846"/>
          </a:xfrm>
          <a:prstGeom prst="rect">
            <a:avLst/>
          </a:prstGeom>
          <a:solidFill>
            <a:schemeClr val="lt2"/>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671" name="Google Shape;671;p41"/>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66B41AA4-3DFD-E342-8B80-9A523E7DE4A0}"/>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664"/>
                                        </p:tgtEl>
                                      </p:cBhvr>
                                    </p:animEffect>
                                    <p:set>
                                      <p:cBhvr>
                                        <p:cTn id="7" dur="1" fill="hold">
                                          <p:stCondLst>
                                            <p:cond delay="500"/>
                                          </p:stCondLst>
                                        </p:cTn>
                                        <p:tgtEl>
                                          <p:spTgt spid="66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665"/>
                                        </p:tgtEl>
                                      </p:cBhvr>
                                    </p:animEffect>
                                    <p:set>
                                      <p:cBhvr>
                                        <p:cTn id="12" dur="1" fill="hold">
                                          <p:stCondLst>
                                            <p:cond delay="500"/>
                                          </p:stCondLst>
                                        </p:cTn>
                                        <p:tgtEl>
                                          <p:spTgt spid="66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666"/>
                                        </p:tgtEl>
                                      </p:cBhvr>
                                    </p:animEffect>
                                    <p:set>
                                      <p:cBhvr>
                                        <p:cTn id="17" dur="1" fill="hold">
                                          <p:stCondLst>
                                            <p:cond delay="500"/>
                                          </p:stCondLst>
                                        </p:cTn>
                                        <p:tgtEl>
                                          <p:spTgt spid="66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667"/>
                                        </p:tgtEl>
                                      </p:cBhvr>
                                    </p:animEffect>
                                    <p:set>
                                      <p:cBhvr>
                                        <p:cTn id="22" dur="1" fill="hold">
                                          <p:stCondLst>
                                            <p:cond delay="500"/>
                                          </p:stCondLst>
                                        </p:cTn>
                                        <p:tgtEl>
                                          <p:spTgt spid="66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500"/>
                                        <p:tgtEl>
                                          <p:spTgt spid="668"/>
                                        </p:tgtEl>
                                      </p:cBhvr>
                                    </p:animEffect>
                                    <p:set>
                                      <p:cBhvr>
                                        <p:cTn id="27" dur="1" fill="hold">
                                          <p:stCondLst>
                                            <p:cond delay="500"/>
                                          </p:stCondLst>
                                        </p:cTn>
                                        <p:tgtEl>
                                          <p:spTgt spid="66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500"/>
                                        <p:tgtEl>
                                          <p:spTgt spid="669"/>
                                        </p:tgtEl>
                                      </p:cBhvr>
                                    </p:animEffect>
                                    <p:set>
                                      <p:cBhvr>
                                        <p:cTn id="32" dur="1" fill="hold">
                                          <p:stCondLst>
                                            <p:cond delay="500"/>
                                          </p:stCondLst>
                                        </p:cTn>
                                        <p:tgtEl>
                                          <p:spTgt spid="66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500"/>
                                        <p:tgtEl>
                                          <p:spTgt spid="670"/>
                                        </p:tgtEl>
                                      </p:cBhvr>
                                    </p:animEffect>
                                    <p:set>
                                      <p:cBhvr>
                                        <p:cTn id="37" dur="1" fill="hold">
                                          <p:stCondLst>
                                            <p:cond delay="500"/>
                                          </p:stCondLst>
                                        </p:cTn>
                                        <p:tgtEl>
                                          <p:spTgt spid="67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675"/>
        <p:cNvGrpSpPr/>
        <p:nvPr/>
      </p:nvGrpSpPr>
      <p:grpSpPr>
        <a:xfrm>
          <a:off x="0" y="0"/>
          <a:ext cx="0" cy="0"/>
          <a:chOff x="0" y="0"/>
          <a:chExt cx="0" cy="0"/>
        </a:xfrm>
      </p:grpSpPr>
      <p:sp>
        <p:nvSpPr>
          <p:cNvPr id="676" name="Google Shape;676;p4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PageRank</a:t>
            </a:r>
            <a:endParaRPr/>
          </a:p>
        </p:txBody>
      </p:sp>
      <p:sp>
        <p:nvSpPr>
          <p:cNvPr id="677" name="Google Shape;677;p4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accent1"/>
              </a:buClr>
              <a:buSzPts val="2800"/>
              <a:buNone/>
            </a:pPr>
            <a:r>
              <a:rPr lang="en-GB">
                <a:solidFill>
                  <a:schemeClr val="accent1"/>
                </a:solidFill>
              </a:rPr>
              <a:t>What is PageRank and what is it used for?</a:t>
            </a:r>
            <a:endParaRPr/>
          </a:p>
          <a:p>
            <a:pPr marL="0" lvl="0" indent="0" algn="l" rtl="0">
              <a:lnSpc>
                <a:spcPct val="90000"/>
              </a:lnSpc>
              <a:spcBef>
                <a:spcPts val="1000"/>
              </a:spcBef>
              <a:spcAft>
                <a:spcPts val="0"/>
              </a:spcAft>
              <a:buClr>
                <a:schemeClr val="dk1"/>
              </a:buClr>
              <a:buSzPts val="2800"/>
              <a:buNone/>
            </a:pPr>
            <a:r>
              <a:rPr lang="en-GB"/>
              <a:t>PageRank is a weighting algorithm used to measure the importance of website pages in order to prioritise Google search results. </a:t>
            </a:r>
            <a:endParaRPr/>
          </a:p>
          <a:p>
            <a:pPr marL="0" lvl="0" indent="0" algn="l" rtl="0">
              <a:lnSpc>
                <a:spcPct val="90000"/>
              </a:lnSpc>
              <a:spcBef>
                <a:spcPts val="1000"/>
              </a:spcBef>
              <a:spcAft>
                <a:spcPts val="0"/>
              </a:spcAft>
              <a:buClr>
                <a:schemeClr val="accent1"/>
              </a:buClr>
              <a:buSzPts val="2800"/>
              <a:buNone/>
            </a:pPr>
            <a:r>
              <a:rPr lang="en-GB">
                <a:solidFill>
                  <a:schemeClr val="accent1"/>
                </a:solidFill>
              </a:rPr>
              <a:t>What factors are included in calculating the rank?</a:t>
            </a:r>
            <a:endParaRPr/>
          </a:p>
          <a:p>
            <a:pPr marL="228600" lvl="0" indent="-228600" algn="l" rtl="0">
              <a:lnSpc>
                <a:spcPct val="90000"/>
              </a:lnSpc>
              <a:spcBef>
                <a:spcPts val="1000"/>
              </a:spcBef>
              <a:spcAft>
                <a:spcPts val="0"/>
              </a:spcAft>
              <a:buClr>
                <a:schemeClr val="dk1"/>
              </a:buClr>
              <a:buSzPts val="2800"/>
              <a:buChar char="•"/>
            </a:pPr>
            <a:r>
              <a:rPr lang="en-GB"/>
              <a:t>number of outbound and inbound links</a:t>
            </a:r>
            <a:endParaRPr/>
          </a:p>
          <a:p>
            <a:pPr marL="228600" lvl="0" indent="-228600" algn="l" rtl="0">
              <a:lnSpc>
                <a:spcPct val="90000"/>
              </a:lnSpc>
              <a:spcBef>
                <a:spcPts val="1000"/>
              </a:spcBef>
              <a:spcAft>
                <a:spcPts val="0"/>
              </a:spcAft>
              <a:buClr>
                <a:schemeClr val="dk1"/>
              </a:buClr>
              <a:buSzPts val="2800"/>
              <a:buChar char="•"/>
            </a:pPr>
            <a:r>
              <a:rPr lang="en-GB"/>
              <a:t>the PageRank of all the linked pages</a:t>
            </a:r>
            <a:endParaRPr/>
          </a:p>
          <a:p>
            <a:pPr marL="228600" lvl="0" indent="-228600" algn="l" rtl="0">
              <a:lnSpc>
                <a:spcPct val="90000"/>
              </a:lnSpc>
              <a:spcBef>
                <a:spcPts val="1000"/>
              </a:spcBef>
              <a:spcAft>
                <a:spcPts val="0"/>
              </a:spcAft>
              <a:buClr>
                <a:schemeClr val="dk1"/>
              </a:buClr>
              <a:buSzPts val="2800"/>
              <a:buChar char="•"/>
            </a:pPr>
            <a:r>
              <a:rPr lang="en-GB"/>
              <a:t>It also includes a damping factor between 0 and 1.</a:t>
            </a:r>
            <a:endParaRPr/>
          </a:p>
          <a:p>
            <a:pPr marL="0" lvl="0" indent="0" algn="l" rtl="0">
              <a:lnSpc>
                <a:spcPct val="90000"/>
              </a:lnSpc>
              <a:spcBef>
                <a:spcPts val="1000"/>
              </a:spcBef>
              <a:spcAft>
                <a:spcPts val="0"/>
              </a:spcAft>
              <a:buClr>
                <a:schemeClr val="dk1"/>
              </a:buClr>
              <a:buSzPts val="2800"/>
              <a:buNone/>
            </a:pPr>
            <a:endParaRPr>
              <a:solidFill>
                <a:schemeClr val="accent1"/>
              </a:solidFill>
            </a:endParaRPr>
          </a:p>
        </p:txBody>
      </p:sp>
      <p:sp>
        <p:nvSpPr>
          <p:cNvPr id="678" name="Google Shape;678;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SzPts val="1100"/>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p:txBody>
      </p:sp>
      <p:sp>
        <p:nvSpPr>
          <p:cNvPr id="679" name="Google Shape;679;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42</a:t>
            </a:fld>
            <a:endParaRPr/>
          </a:p>
        </p:txBody>
      </p:sp>
      <p:pic>
        <p:nvPicPr>
          <p:cNvPr id="680" name="Google Shape;680;p42"/>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36B04FE8-9B89-4FB4-C712-9A157020E83E}"/>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684"/>
        <p:cNvGrpSpPr/>
        <p:nvPr/>
      </p:nvGrpSpPr>
      <p:grpSpPr>
        <a:xfrm>
          <a:off x="0" y="0"/>
          <a:ext cx="0" cy="0"/>
          <a:chOff x="0" y="0"/>
          <a:chExt cx="0" cy="0"/>
        </a:xfrm>
      </p:grpSpPr>
      <p:sp>
        <p:nvSpPr>
          <p:cNvPr id="685" name="Google Shape;685;p4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Linked lists</a:t>
            </a:r>
            <a:endParaRPr/>
          </a:p>
        </p:txBody>
      </p:sp>
      <p:sp>
        <p:nvSpPr>
          <p:cNvPr id="686" name="Google Shape;686;p4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accent1"/>
              </a:buClr>
              <a:buSzPts val="2800"/>
              <a:buNone/>
            </a:pPr>
            <a:r>
              <a:rPr lang="en-GB">
                <a:solidFill>
                  <a:schemeClr val="accent1"/>
                </a:solidFill>
              </a:rPr>
              <a:t>What kind of data structure is a linked list?</a:t>
            </a:r>
            <a:endParaRPr/>
          </a:p>
          <a:p>
            <a:pPr marL="0" lvl="0" indent="0" algn="l" rtl="0">
              <a:lnSpc>
                <a:spcPct val="90000"/>
              </a:lnSpc>
              <a:spcBef>
                <a:spcPts val="1000"/>
              </a:spcBef>
              <a:spcAft>
                <a:spcPts val="0"/>
              </a:spcAft>
              <a:buClr>
                <a:schemeClr val="dk1"/>
              </a:buClr>
              <a:buSzPts val="2800"/>
              <a:buNone/>
            </a:pPr>
            <a:r>
              <a:rPr lang="en-GB"/>
              <a:t>Dynamic – the length of the list can change.</a:t>
            </a:r>
            <a:endParaRPr/>
          </a:p>
          <a:p>
            <a:pPr marL="0" lvl="0" indent="0" algn="l" rtl="0">
              <a:lnSpc>
                <a:spcPct val="90000"/>
              </a:lnSpc>
              <a:spcBef>
                <a:spcPts val="1000"/>
              </a:spcBef>
              <a:spcAft>
                <a:spcPts val="0"/>
              </a:spcAft>
              <a:buClr>
                <a:schemeClr val="accent1"/>
              </a:buClr>
              <a:buSzPts val="2800"/>
              <a:buNone/>
            </a:pPr>
            <a:r>
              <a:rPr lang="en-GB">
                <a:solidFill>
                  <a:schemeClr val="accent1"/>
                </a:solidFill>
              </a:rPr>
              <a:t>True or false? The items in a linked list must be adjacently stored.</a:t>
            </a:r>
            <a:endParaRPr/>
          </a:p>
          <a:p>
            <a:pPr marL="0" lvl="0" indent="0" algn="l" rtl="0">
              <a:lnSpc>
                <a:spcPct val="90000"/>
              </a:lnSpc>
              <a:spcBef>
                <a:spcPts val="1000"/>
              </a:spcBef>
              <a:spcAft>
                <a:spcPts val="0"/>
              </a:spcAft>
              <a:buClr>
                <a:schemeClr val="dk1"/>
              </a:buClr>
              <a:buSzPts val="2800"/>
              <a:buNone/>
            </a:pPr>
            <a:r>
              <a:rPr lang="en-GB"/>
              <a:t>	FALSE- because items are linked by a pointer, not the next 	index, they can be stored in discontiguous memory 	locations.</a:t>
            </a:r>
            <a:endParaRPr/>
          </a:p>
          <a:p>
            <a:pPr marL="0" lvl="0" indent="0" algn="l" rtl="0">
              <a:lnSpc>
                <a:spcPct val="90000"/>
              </a:lnSpc>
              <a:spcBef>
                <a:spcPts val="1000"/>
              </a:spcBef>
              <a:spcAft>
                <a:spcPts val="0"/>
              </a:spcAft>
              <a:buClr>
                <a:schemeClr val="accent1"/>
              </a:buClr>
              <a:buSzPts val="2800"/>
              <a:buNone/>
            </a:pPr>
            <a:r>
              <a:rPr lang="en-GB">
                <a:solidFill>
                  <a:schemeClr val="accent1"/>
                </a:solidFill>
              </a:rPr>
              <a:t>What does the pointer of the last item point to?</a:t>
            </a:r>
            <a:endParaRPr/>
          </a:p>
          <a:p>
            <a:pPr marL="0" lvl="0" indent="0" algn="l" rtl="0">
              <a:lnSpc>
                <a:spcPct val="90000"/>
              </a:lnSpc>
              <a:spcBef>
                <a:spcPts val="1000"/>
              </a:spcBef>
              <a:spcAft>
                <a:spcPts val="0"/>
              </a:spcAft>
              <a:buClr>
                <a:schemeClr val="dk1"/>
              </a:buClr>
              <a:buSzPts val="2800"/>
              <a:buNone/>
            </a:pPr>
            <a:r>
              <a:rPr lang="en-GB"/>
              <a:t>Null.</a:t>
            </a:r>
            <a:endParaRPr/>
          </a:p>
        </p:txBody>
      </p:sp>
      <p:sp>
        <p:nvSpPr>
          <p:cNvPr id="687" name="Google Shape;687;p4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p:txBody>
      </p:sp>
      <p:sp>
        <p:nvSpPr>
          <p:cNvPr id="688" name="Google Shape;688;p4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43</a:t>
            </a:fld>
            <a:endParaRPr/>
          </a:p>
        </p:txBody>
      </p:sp>
      <p:pic>
        <p:nvPicPr>
          <p:cNvPr id="689" name="Google Shape;689;p43" descr="Close"/>
          <p:cNvPicPr preferRelativeResize="0"/>
          <p:nvPr/>
        </p:nvPicPr>
        <p:blipFill rotWithShape="1">
          <a:blip r:embed="rId4">
            <a:alphaModFix/>
          </a:blip>
          <a:srcRect/>
          <a:stretch/>
        </p:blipFill>
        <p:spPr>
          <a:xfrm>
            <a:off x="889001" y="3544094"/>
            <a:ext cx="914400" cy="914400"/>
          </a:xfrm>
          <a:prstGeom prst="rect">
            <a:avLst/>
          </a:prstGeom>
          <a:noFill/>
          <a:ln>
            <a:noFill/>
          </a:ln>
        </p:spPr>
      </p:pic>
      <p:pic>
        <p:nvPicPr>
          <p:cNvPr id="690" name="Google Shape;690;p43"/>
          <p:cNvPicPr preferRelativeResize="0"/>
          <p:nvPr/>
        </p:nvPicPr>
        <p:blipFill>
          <a:blip r:embed="rId5">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2935F433-3024-F1D8-88A3-CD31988E2225}"/>
              </a:ext>
            </a:extLst>
          </p:cNvPr>
          <p:cNvSpPr/>
          <p:nvPr/>
        </p:nvSpPr>
        <p:spPr>
          <a:xfrm>
            <a:off x="4611278" y="2494020"/>
            <a:ext cx="3233394" cy="1869960"/>
          </a:xfrm>
          <a:prstGeom prst="rect">
            <a:avLst/>
          </a:prstGeom>
          <a:blipFill dpi="0" rotWithShape="1">
            <a:blip r:embed="rId6">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89"/>
                                        </p:tgtEl>
                                        <p:attrNameLst>
                                          <p:attrName>style.visibility</p:attrName>
                                        </p:attrNameLst>
                                      </p:cBhvr>
                                      <p:to>
                                        <p:strVal val="visible"/>
                                      </p:to>
                                    </p:set>
                                    <p:animEffect transition="in" filter="fade">
                                      <p:cBhvr>
                                        <p:cTn id="7" dur="500"/>
                                        <p:tgtEl>
                                          <p:spTgt spid="6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694"/>
        <p:cNvGrpSpPr/>
        <p:nvPr/>
      </p:nvGrpSpPr>
      <p:grpSpPr>
        <a:xfrm>
          <a:off x="0" y="0"/>
          <a:ext cx="0" cy="0"/>
          <a:chOff x="0" y="0"/>
          <a:chExt cx="0" cy="0"/>
        </a:xfrm>
      </p:grpSpPr>
      <p:sp>
        <p:nvSpPr>
          <p:cNvPr id="695" name="Google Shape;695;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Linked Lists</a:t>
            </a:r>
            <a:endParaRPr/>
          </a:p>
        </p:txBody>
      </p:sp>
      <p:sp>
        <p:nvSpPr>
          <p:cNvPr id="696" name="Google Shape;696;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a:p>
            <a:pPr marL="0" lvl="0" indent="0" algn="ctr" rtl="0">
              <a:spcBef>
                <a:spcPts val="0"/>
              </a:spcBef>
              <a:spcAft>
                <a:spcPts val="0"/>
              </a:spcAft>
              <a:buNone/>
            </a:pPr>
            <a:endParaRPr/>
          </a:p>
        </p:txBody>
      </p:sp>
      <p:sp>
        <p:nvSpPr>
          <p:cNvPr id="697" name="Google Shape;697;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44</a:t>
            </a:fld>
            <a:endParaRPr/>
          </a:p>
        </p:txBody>
      </p:sp>
      <p:grpSp>
        <p:nvGrpSpPr>
          <p:cNvPr id="698" name="Google Shape;698;p44"/>
          <p:cNvGrpSpPr/>
          <p:nvPr/>
        </p:nvGrpSpPr>
        <p:grpSpPr>
          <a:xfrm>
            <a:off x="2590800" y="1309154"/>
            <a:ext cx="7010400" cy="533400"/>
            <a:chOff x="1143000" y="1557338"/>
            <a:chExt cx="7010400" cy="533400"/>
          </a:xfrm>
        </p:grpSpPr>
        <p:sp>
          <p:nvSpPr>
            <p:cNvPr id="699" name="Google Shape;699;p44"/>
            <p:cNvSpPr/>
            <p:nvPr/>
          </p:nvSpPr>
          <p:spPr>
            <a:xfrm>
              <a:off x="1143000" y="1557338"/>
              <a:ext cx="1524000" cy="533400"/>
            </a:xfrm>
            <a:prstGeom prst="rect">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A</a:t>
              </a:r>
              <a:endParaRPr/>
            </a:p>
          </p:txBody>
        </p:sp>
        <p:sp>
          <p:nvSpPr>
            <p:cNvPr id="700" name="Google Shape;700;p44"/>
            <p:cNvSpPr/>
            <p:nvPr/>
          </p:nvSpPr>
          <p:spPr>
            <a:xfrm>
              <a:off x="2971800" y="1557338"/>
              <a:ext cx="1524000" cy="533400"/>
            </a:xfrm>
            <a:prstGeom prst="rect">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B</a:t>
              </a:r>
              <a:endParaRPr/>
            </a:p>
          </p:txBody>
        </p:sp>
        <p:sp>
          <p:nvSpPr>
            <p:cNvPr id="701" name="Google Shape;701;p44"/>
            <p:cNvSpPr/>
            <p:nvPr/>
          </p:nvSpPr>
          <p:spPr>
            <a:xfrm>
              <a:off x="4800600" y="1557338"/>
              <a:ext cx="1524000" cy="533400"/>
            </a:xfrm>
            <a:prstGeom prst="rect">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C</a:t>
              </a:r>
              <a:endParaRPr/>
            </a:p>
          </p:txBody>
        </p:sp>
        <p:sp>
          <p:nvSpPr>
            <p:cNvPr id="702" name="Google Shape;702;p44"/>
            <p:cNvSpPr/>
            <p:nvPr/>
          </p:nvSpPr>
          <p:spPr>
            <a:xfrm>
              <a:off x="6629400" y="1557338"/>
              <a:ext cx="1524000" cy="533400"/>
            </a:xfrm>
            <a:prstGeom prst="rect">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D</a:t>
              </a:r>
              <a:endParaRPr/>
            </a:p>
          </p:txBody>
        </p:sp>
        <p:cxnSp>
          <p:nvCxnSpPr>
            <p:cNvPr id="703" name="Google Shape;703;p44"/>
            <p:cNvCxnSpPr/>
            <p:nvPr/>
          </p:nvCxnSpPr>
          <p:spPr>
            <a:xfrm>
              <a:off x="2573867" y="1824038"/>
              <a:ext cx="635000" cy="0"/>
            </a:xfrm>
            <a:prstGeom prst="straightConnector1">
              <a:avLst/>
            </a:prstGeom>
            <a:noFill/>
            <a:ln w="57150" cap="flat" cmpd="sng">
              <a:solidFill>
                <a:schemeClr val="accent5"/>
              </a:solidFill>
              <a:prstDash val="solid"/>
              <a:miter lim="800000"/>
              <a:headEnd type="none" w="sm" len="sm"/>
              <a:tailEnd type="triangle" w="med" len="med"/>
            </a:ln>
          </p:spPr>
        </p:cxnSp>
        <p:cxnSp>
          <p:nvCxnSpPr>
            <p:cNvPr id="704" name="Google Shape;704;p44"/>
            <p:cNvCxnSpPr/>
            <p:nvPr/>
          </p:nvCxnSpPr>
          <p:spPr>
            <a:xfrm>
              <a:off x="4368800" y="1824038"/>
              <a:ext cx="635000" cy="0"/>
            </a:xfrm>
            <a:prstGeom prst="straightConnector1">
              <a:avLst/>
            </a:prstGeom>
            <a:noFill/>
            <a:ln w="57150" cap="flat" cmpd="sng">
              <a:solidFill>
                <a:schemeClr val="accent5"/>
              </a:solidFill>
              <a:prstDash val="solid"/>
              <a:miter lim="800000"/>
              <a:headEnd type="none" w="sm" len="sm"/>
              <a:tailEnd type="triangle" w="med" len="med"/>
            </a:ln>
          </p:spPr>
        </p:cxnSp>
        <p:cxnSp>
          <p:nvCxnSpPr>
            <p:cNvPr id="705" name="Google Shape;705;p44"/>
            <p:cNvCxnSpPr/>
            <p:nvPr/>
          </p:nvCxnSpPr>
          <p:spPr>
            <a:xfrm>
              <a:off x="6214533" y="1824038"/>
              <a:ext cx="635000" cy="0"/>
            </a:xfrm>
            <a:prstGeom prst="straightConnector1">
              <a:avLst/>
            </a:prstGeom>
            <a:noFill/>
            <a:ln w="57150" cap="flat" cmpd="sng">
              <a:solidFill>
                <a:schemeClr val="accent5"/>
              </a:solidFill>
              <a:prstDash val="solid"/>
              <a:miter lim="800000"/>
              <a:headEnd type="none" w="sm" len="sm"/>
              <a:tailEnd type="triangle" w="med" len="med"/>
            </a:ln>
          </p:spPr>
        </p:cxnSp>
      </p:grpSp>
      <p:sp>
        <p:nvSpPr>
          <p:cNvPr id="706" name="Google Shape;706;p44"/>
          <p:cNvSpPr txBox="1">
            <a:spLocks noGrp="1"/>
          </p:cNvSpPr>
          <p:nvPr>
            <p:ph type="body" idx="1"/>
          </p:nvPr>
        </p:nvSpPr>
        <p:spPr>
          <a:xfrm>
            <a:off x="440267" y="1997075"/>
            <a:ext cx="10913533" cy="1172629"/>
          </a:xfrm>
          <a:prstGeom prst="rect">
            <a:avLst/>
          </a:prstGeom>
          <a:noFill/>
          <a:ln>
            <a:noFill/>
          </a:ln>
        </p:spPr>
        <p:txBody>
          <a:bodyPr spcFirstLastPara="1" wrap="square" lIns="91425" tIns="45700" rIns="91425" bIns="45700" anchor="t" anchorCtr="0">
            <a:normAutofit fontScale="85000" lnSpcReduction="20000"/>
          </a:bodyPr>
          <a:lstStyle/>
          <a:p>
            <a:pPr marL="0" lvl="0" indent="0" algn="l" rtl="0">
              <a:lnSpc>
                <a:spcPct val="90000"/>
              </a:lnSpc>
              <a:spcBef>
                <a:spcPts val="0"/>
              </a:spcBef>
              <a:spcAft>
                <a:spcPts val="0"/>
              </a:spcAft>
              <a:buClr>
                <a:schemeClr val="dk1"/>
              </a:buClr>
              <a:buSzPct val="100000"/>
              <a:buNone/>
            </a:pPr>
            <a:r>
              <a:rPr lang="en-GB"/>
              <a:t>Each node is connected to the next with a pointer. </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How do we add a node between B and C?</a:t>
            </a:r>
            <a:endParaRPr/>
          </a:p>
          <a:p>
            <a:pPr marL="0" lvl="0" indent="0" algn="l" rtl="0">
              <a:lnSpc>
                <a:spcPct val="90000"/>
              </a:lnSpc>
              <a:spcBef>
                <a:spcPts val="1000"/>
              </a:spcBef>
              <a:spcAft>
                <a:spcPts val="0"/>
              </a:spcAft>
              <a:buClr>
                <a:schemeClr val="dk1"/>
              </a:buClr>
              <a:buSzPct val="100000"/>
              <a:buNone/>
            </a:pPr>
            <a:r>
              <a:rPr lang="en-GB"/>
              <a:t>If we want to add a node between two nodes we just adjust the pointers:</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endParaRPr/>
          </a:p>
        </p:txBody>
      </p:sp>
      <p:grpSp>
        <p:nvGrpSpPr>
          <p:cNvPr id="707" name="Google Shape;707;p44"/>
          <p:cNvGrpSpPr/>
          <p:nvPr/>
        </p:nvGrpSpPr>
        <p:grpSpPr>
          <a:xfrm>
            <a:off x="2590800" y="3053283"/>
            <a:ext cx="7010400" cy="1281641"/>
            <a:chOff x="1269999" y="3494613"/>
            <a:chExt cx="7010400" cy="1281641"/>
          </a:xfrm>
        </p:grpSpPr>
        <p:sp>
          <p:nvSpPr>
            <p:cNvPr id="708" name="Google Shape;708;p44"/>
            <p:cNvSpPr/>
            <p:nvPr/>
          </p:nvSpPr>
          <p:spPr>
            <a:xfrm>
              <a:off x="1269999" y="3494613"/>
              <a:ext cx="1524000" cy="533400"/>
            </a:xfrm>
            <a:prstGeom prst="rect">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A</a:t>
              </a:r>
              <a:endParaRPr/>
            </a:p>
          </p:txBody>
        </p:sp>
        <p:sp>
          <p:nvSpPr>
            <p:cNvPr id="709" name="Google Shape;709;p44"/>
            <p:cNvSpPr/>
            <p:nvPr/>
          </p:nvSpPr>
          <p:spPr>
            <a:xfrm>
              <a:off x="3098799" y="3494613"/>
              <a:ext cx="1524000" cy="533400"/>
            </a:xfrm>
            <a:prstGeom prst="rect">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B</a:t>
              </a:r>
              <a:endParaRPr/>
            </a:p>
          </p:txBody>
        </p:sp>
        <p:sp>
          <p:nvSpPr>
            <p:cNvPr id="710" name="Google Shape;710;p44"/>
            <p:cNvSpPr/>
            <p:nvPr/>
          </p:nvSpPr>
          <p:spPr>
            <a:xfrm>
              <a:off x="4927599" y="3494613"/>
              <a:ext cx="1524000" cy="533400"/>
            </a:xfrm>
            <a:prstGeom prst="rect">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C</a:t>
              </a:r>
              <a:endParaRPr/>
            </a:p>
          </p:txBody>
        </p:sp>
        <p:sp>
          <p:nvSpPr>
            <p:cNvPr id="711" name="Google Shape;711;p44"/>
            <p:cNvSpPr/>
            <p:nvPr/>
          </p:nvSpPr>
          <p:spPr>
            <a:xfrm>
              <a:off x="6756399" y="3494613"/>
              <a:ext cx="1524000" cy="533400"/>
            </a:xfrm>
            <a:prstGeom prst="rect">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D</a:t>
              </a:r>
              <a:endParaRPr/>
            </a:p>
          </p:txBody>
        </p:sp>
        <p:cxnSp>
          <p:nvCxnSpPr>
            <p:cNvPr id="712" name="Google Shape;712;p44"/>
            <p:cNvCxnSpPr/>
            <p:nvPr/>
          </p:nvCxnSpPr>
          <p:spPr>
            <a:xfrm>
              <a:off x="2700866" y="3761313"/>
              <a:ext cx="635000" cy="0"/>
            </a:xfrm>
            <a:prstGeom prst="straightConnector1">
              <a:avLst/>
            </a:prstGeom>
            <a:noFill/>
            <a:ln w="57150" cap="flat" cmpd="sng">
              <a:solidFill>
                <a:schemeClr val="accent5"/>
              </a:solidFill>
              <a:prstDash val="solid"/>
              <a:miter lim="800000"/>
              <a:headEnd type="none" w="sm" len="sm"/>
              <a:tailEnd type="triangle" w="med" len="med"/>
            </a:ln>
          </p:spPr>
        </p:cxnSp>
        <p:cxnSp>
          <p:nvCxnSpPr>
            <p:cNvPr id="713" name="Google Shape;713;p44"/>
            <p:cNvCxnSpPr/>
            <p:nvPr/>
          </p:nvCxnSpPr>
          <p:spPr>
            <a:xfrm>
              <a:off x="6341532" y="3761313"/>
              <a:ext cx="635000" cy="0"/>
            </a:xfrm>
            <a:prstGeom prst="straightConnector1">
              <a:avLst/>
            </a:prstGeom>
            <a:noFill/>
            <a:ln w="57150" cap="flat" cmpd="sng">
              <a:solidFill>
                <a:schemeClr val="accent5"/>
              </a:solidFill>
              <a:prstDash val="solid"/>
              <a:miter lim="800000"/>
              <a:headEnd type="none" w="sm" len="sm"/>
              <a:tailEnd type="triangle" w="med" len="med"/>
            </a:ln>
          </p:spPr>
        </p:cxnSp>
        <p:sp>
          <p:nvSpPr>
            <p:cNvPr id="714" name="Google Shape;714;p44"/>
            <p:cNvSpPr/>
            <p:nvPr/>
          </p:nvSpPr>
          <p:spPr>
            <a:xfrm>
              <a:off x="4258733" y="4242854"/>
              <a:ext cx="1524000" cy="533400"/>
            </a:xfrm>
            <a:prstGeom prst="rect">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X</a:t>
              </a:r>
              <a:endParaRPr/>
            </a:p>
          </p:txBody>
        </p:sp>
        <p:cxnSp>
          <p:nvCxnSpPr>
            <p:cNvPr id="715" name="Google Shape;715;p44"/>
            <p:cNvCxnSpPr/>
            <p:nvPr/>
          </p:nvCxnSpPr>
          <p:spPr>
            <a:xfrm>
              <a:off x="4131732" y="3947579"/>
              <a:ext cx="491067" cy="459323"/>
            </a:xfrm>
            <a:prstGeom prst="straightConnector1">
              <a:avLst/>
            </a:prstGeom>
            <a:noFill/>
            <a:ln w="57150" cap="flat" cmpd="sng">
              <a:solidFill>
                <a:schemeClr val="accent5"/>
              </a:solidFill>
              <a:prstDash val="solid"/>
              <a:miter lim="800000"/>
              <a:headEnd type="none" w="sm" len="sm"/>
              <a:tailEnd type="triangle" w="med" len="med"/>
            </a:ln>
          </p:spPr>
        </p:cxnSp>
        <p:cxnSp>
          <p:nvCxnSpPr>
            <p:cNvPr id="716" name="Google Shape;716;p44"/>
            <p:cNvCxnSpPr/>
            <p:nvPr/>
          </p:nvCxnSpPr>
          <p:spPr>
            <a:xfrm rot="10800000" flipH="1">
              <a:off x="5469466" y="3947579"/>
              <a:ext cx="313267" cy="459323"/>
            </a:xfrm>
            <a:prstGeom prst="straightConnector1">
              <a:avLst/>
            </a:prstGeom>
            <a:noFill/>
            <a:ln w="57150" cap="flat" cmpd="sng">
              <a:solidFill>
                <a:schemeClr val="accent5"/>
              </a:solidFill>
              <a:prstDash val="solid"/>
              <a:miter lim="800000"/>
              <a:headEnd type="none" w="sm" len="sm"/>
              <a:tailEnd type="triangle" w="med" len="med"/>
            </a:ln>
          </p:spPr>
        </p:cxnSp>
      </p:grpSp>
      <p:sp>
        <p:nvSpPr>
          <p:cNvPr id="717" name="Google Shape;717;p44"/>
          <p:cNvSpPr txBox="1"/>
          <p:nvPr/>
        </p:nvSpPr>
        <p:spPr>
          <a:xfrm>
            <a:off x="440266" y="4291019"/>
            <a:ext cx="10515600" cy="1172629"/>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accent1"/>
              </a:buClr>
              <a:buSzPts val="2400"/>
              <a:buFont typeface="Arial"/>
              <a:buNone/>
            </a:pPr>
            <a:r>
              <a:rPr lang="en-GB" sz="2400">
                <a:solidFill>
                  <a:schemeClr val="accent1"/>
                </a:solidFill>
                <a:latin typeface="Arial"/>
                <a:ea typeface="Arial"/>
                <a:cs typeface="Arial"/>
                <a:sym typeface="Arial"/>
              </a:rPr>
              <a:t>How would we remove C from the original linked list?</a:t>
            </a:r>
            <a:endParaRPr/>
          </a:p>
          <a:p>
            <a:pPr marL="0" marR="0" lvl="0" indent="0" algn="l" rtl="0">
              <a:lnSpc>
                <a:spcPct val="90000"/>
              </a:lnSpc>
              <a:spcBef>
                <a:spcPts val="1000"/>
              </a:spcBef>
              <a:spcAft>
                <a:spcPts val="0"/>
              </a:spcAft>
              <a:buClr>
                <a:schemeClr val="dk1"/>
              </a:buClr>
              <a:buSzPts val="2400"/>
              <a:buFont typeface="Arial"/>
              <a:buNone/>
            </a:pPr>
            <a:r>
              <a:rPr lang="en-GB" sz="2400">
                <a:solidFill>
                  <a:schemeClr val="dk1"/>
                </a:solidFill>
                <a:latin typeface="Arial"/>
                <a:ea typeface="Arial"/>
                <a:cs typeface="Arial"/>
                <a:sym typeface="Arial"/>
              </a:rPr>
              <a:t>The same concept applies to remove a node – the contents don’t have to be deleted for the item to vanish from the list.</a:t>
            </a:r>
            <a:endParaRPr sz="2400">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400"/>
              <a:buFont typeface="Arial"/>
              <a:buNone/>
            </a:pPr>
            <a:endParaRPr sz="2400">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400"/>
              <a:buFont typeface="Arial"/>
              <a:buNone/>
            </a:pPr>
            <a:endParaRPr sz="2400">
              <a:solidFill>
                <a:schemeClr val="dk1"/>
              </a:solidFill>
              <a:latin typeface="Arial"/>
              <a:ea typeface="Arial"/>
              <a:cs typeface="Arial"/>
              <a:sym typeface="Arial"/>
            </a:endParaRPr>
          </a:p>
        </p:txBody>
      </p:sp>
      <p:grpSp>
        <p:nvGrpSpPr>
          <p:cNvPr id="718" name="Google Shape;718;p44"/>
          <p:cNvGrpSpPr/>
          <p:nvPr/>
        </p:nvGrpSpPr>
        <p:grpSpPr>
          <a:xfrm>
            <a:off x="2590800" y="5456239"/>
            <a:ext cx="7010400" cy="1109143"/>
            <a:chOff x="1363133" y="5366812"/>
            <a:chExt cx="7010400" cy="1109143"/>
          </a:xfrm>
        </p:grpSpPr>
        <p:sp>
          <p:nvSpPr>
            <p:cNvPr id="719" name="Google Shape;719;p44"/>
            <p:cNvSpPr/>
            <p:nvPr/>
          </p:nvSpPr>
          <p:spPr>
            <a:xfrm>
              <a:off x="1363133" y="5366812"/>
              <a:ext cx="1524000" cy="533400"/>
            </a:xfrm>
            <a:prstGeom prst="rect">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A</a:t>
              </a:r>
              <a:endParaRPr/>
            </a:p>
          </p:txBody>
        </p:sp>
        <p:sp>
          <p:nvSpPr>
            <p:cNvPr id="720" name="Google Shape;720;p44"/>
            <p:cNvSpPr/>
            <p:nvPr/>
          </p:nvSpPr>
          <p:spPr>
            <a:xfrm>
              <a:off x="3191933" y="5366812"/>
              <a:ext cx="1524000" cy="533400"/>
            </a:xfrm>
            <a:prstGeom prst="rect">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B</a:t>
              </a:r>
              <a:endParaRPr/>
            </a:p>
          </p:txBody>
        </p:sp>
        <p:sp>
          <p:nvSpPr>
            <p:cNvPr id="721" name="Google Shape;721;p44"/>
            <p:cNvSpPr/>
            <p:nvPr/>
          </p:nvSpPr>
          <p:spPr>
            <a:xfrm>
              <a:off x="5020733" y="5942555"/>
              <a:ext cx="1524000" cy="533400"/>
            </a:xfrm>
            <a:prstGeom prst="rect">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C</a:t>
              </a:r>
              <a:endParaRPr/>
            </a:p>
          </p:txBody>
        </p:sp>
        <p:sp>
          <p:nvSpPr>
            <p:cNvPr id="722" name="Google Shape;722;p44"/>
            <p:cNvSpPr/>
            <p:nvPr/>
          </p:nvSpPr>
          <p:spPr>
            <a:xfrm>
              <a:off x="6849533" y="5366812"/>
              <a:ext cx="1524000" cy="533400"/>
            </a:xfrm>
            <a:prstGeom prst="rect">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D</a:t>
              </a:r>
              <a:endParaRPr/>
            </a:p>
          </p:txBody>
        </p:sp>
        <p:cxnSp>
          <p:nvCxnSpPr>
            <p:cNvPr id="723" name="Google Shape;723;p44"/>
            <p:cNvCxnSpPr/>
            <p:nvPr/>
          </p:nvCxnSpPr>
          <p:spPr>
            <a:xfrm>
              <a:off x="2794000" y="5633512"/>
              <a:ext cx="635000" cy="0"/>
            </a:xfrm>
            <a:prstGeom prst="straightConnector1">
              <a:avLst/>
            </a:prstGeom>
            <a:noFill/>
            <a:ln w="57150" cap="flat" cmpd="sng">
              <a:solidFill>
                <a:schemeClr val="accent5"/>
              </a:solidFill>
              <a:prstDash val="solid"/>
              <a:miter lim="800000"/>
              <a:headEnd type="none" w="sm" len="sm"/>
              <a:tailEnd type="triangle" w="med" len="med"/>
            </a:ln>
          </p:spPr>
        </p:cxnSp>
        <p:cxnSp>
          <p:nvCxnSpPr>
            <p:cNvPr id="724" name="Google Shape;724;p44"/>
            <p:cNvCxnSpPr/>
            <p:nvPr/>
          </p:nvCxnSpPr>
          <p:spPr>
            <a:xfrm>
              <a:off x="4588933" y="5633512"/>
              <a:ext cx="2413000" cy="0"/>
            </a:xfrm>
            <a:prstGeom prst="straightConnector1">
              <a:avLst/>
            </a:prstGeom>
            <a:noFill/>
            <a:ln w="57150" cap="flat" cmpd="sng">
              <a:solidFill>
                <a:schemeClr val="accent5"/>
              </a:solidFill>
              <a:prstDash val="solid"/>
              <a:miter lim="800000"/>
              <a:headEnd type="none" w="sm" len="sm"/>
              <a:tailEnd type="triangle" w="med" len="med"/>
            </a:ln>
          </p:spPr>
        </p:cxnSp>
      </p:grpSp>
      <p:pic>
        <p:nvPicPr>
          <p:cNvPr id="725" name="Google Shape;725;p44"/>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67466FE3-8FC6-443F-047C-66E91CD4866B}"/>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07"/>
                                        </p:tgtEl>
                                        <p:attrNameLst>
                                          <p:attrName>style.visibility</p:attrName>
                                        </p:attrNameLst>
                                      </p:cBhvr>
                                      <p:to>
                                        <p:strVal val="visible"/>
                                      </p:to>
                                    </p:set>
                                    <p:animEffect transition="in" filter="fade">
                                      <p:cBhvr>
                                        <p:cTn id="7" dur="500"/>
                                        <p:tgtEl>
                                          <p:spTgt spid="70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18"/>
                                        </p:tgtEl>
                                        <p:attrNameLst>
                                          <p:attrName>style.visibility</p:attrName>
                                        </p:attrNameLst>
                                      </p:cBhvr>
                                      <p:to>
                                        <p:strVal val="visible"/>
                                      </p:to>
                                    </p:set>
                                    <p:animEffect transition="in" filter="fade">
                                      <p:cBhvr>
                                        <p:cTn id="12" dur="500"/>
                                        <p:tgtEl>
                                          <p:spTgt spid="7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729"/>
        <p:cNvGrpSpPr/>
        <p:nvPr/>
      </p:nvGrpSpPr>
      <p:grpSpPr>
        <a:xfrm>
          <a:off x="0" y="0"/>
          <a:ext cx="0" cy="0"/>
          <a:chOff x="0" y="0"/>
          <a:chExt cx="0" cy="0"/>
        </a:xfrm>
      </p:grpSpPr>
      <p:sp>
        <p:nvSpPr>
          <p:cNvPr id="730" name="Google Shape;730;p4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Stacks</a:t>
            </a:r>
            <a:endParaRPr/>
          </a:p>
        </p:txBody>
      </p:sp>
      <p:sp>
        <p:nvSpPr>
          <p:cNvPr id="731" name="Google Shape;731;p45"/>
          <p:cNvSpPr txBox="1">
            <a:spLocks noGrp="1"/>
          </p:cNvSpPr>
          <p:nvPr>
            <p:ph type="body" idx="1"/>
          </p:nvPr>
        </p:nvSpPr>
        <p:spPr>
          <a:xfrm>
            <a:off x="838200" y="1397000"/>
            <a:ext cx="7577667" cy="4779963"/>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Clr>
                <a:schemeClr val="accent1"/>
              </a:buClr>
              <a:buSzPts val="2800"/>
              <a:buNone/>
            </a:pPr>
            <a:r>
              <a:rPr lang="en-GB">
                <a:solidFill>
                  <a:schemeClr val="accent1"/>
                </a:solidFill>
              </a:rPr>
              <a:t>What is a stack?</a:t>
            </a:r>
            <a:endParaRPr/>
          </a:p>
          <a:p>
            <a:pPr marL="0" lvl="0" indent="0" algn="l" rtl="0">
              <a:lnSpc>
                <a:spcPct val="90000"/>
              </a:lnSpc>
              <a:spcBef>
                <a:spcPts val="1000"/>
              </a:spcBef>
              <a:spcAft>
                <a:spcPts val="0"/>
              </a:spcAft>
              <a:buClr>
                <a:schemeClr val="dk1"/>
              </a:buClr>
              <a:buSzPts val="2800"/>
              <a:buNone/>
            </a:pPr>
            <a:r>
              <a:rPr lang="en-GB"/>
              <a:t>A stack is a last in, first out (LIFO) structure.</a:t>
            </a:r>
            <a:endParaRPr/>
          </a:p>
          <a:p>
            <a:pPr marL="0" lvl="0" indent="0" algn="l" rtl="0">
              <a:lnSpc>
                <a:spcPct val="90000"/>
              </a:lnSpc>
              <a:spcBef>
                <a:spcPts val="1000"/>
              </a:spcBef>
              <a:spcAft>
                <a:spcPts val="0"/>
              </a:spcAft>
              <a:buClr>
                <a:schemeClr val="accent1"/>
              </a:buClr>
              <a:buSzPts val="2800"/>
              <a:buNone/>
            </a:pPr>
            <a:r>
              <a:rPr lang="en-GB">
                <a:solidFill>
                  <a:schemeClr val="accent1"/>
                </a:solidFill>
              </a:rPr>
              <a:t>Which elements of the stack can be manipulated?</a:t>
            </a:r>
            <a:endParaRPr/>
          </a:p>
          <a:p>
            <a:pPr marL="0" lvl="0" indent="0" algn="l" rtl="0">
              <a:lnSpc>
                <a:spcPct val="90000"/>
              </a:lnSpc>
              <a:spcBef>
                <a:spcPts val="1000"/>
              </a:spcBef>
              <a:spcAft>
                <a:spcPts val="0"/>
              </a:spcAft>
              <a:buClr>
                <a:schemeClr val="dk1"/>
              </a:buClr>
              <a:buSzPts val="2800"/>
              <a:buNone/>
            </a:pPr>
            <a:r>
              <a:rPr lang="en-GB"/>
              <a:t>Items can be pushed onto the top to be added to the stack, and popped off the top to be removed. The elements that aren’t on the top cannot be accessed.</a:t>
            </a:r>
            <a:endParaRPr/>
          </a:p>
          <a:p>
            <a:pPr marL="0" lvl="0" indent="0" algn="l" rtl="0">
              <a:lnSpc>
                <a:spcPct val="90000"/>
              </a:lnSpc>
              <a:spcBef>
                <a:spcPts val="1000"/>
              </a:spcBef>
              <a:spcAft>
                <a:spcPts val="0"/>
              </a:spcAft>
              <a:buClr>
                <a:schemeClr val="accent1"/>
              </a:buClr>
              <a:buSzPts val="2800"/>
              <a:buNone/>
            </a:pPr>
            <a:r>
              <a:rPr lang="en-GB">
                <a:solidFill>
                  <a:schemeClr val="accent1"/>
                </a:solidFill>
              </a:rPr>
              <a:t>How is it implemented?</a:t>
            </a:r>
            <a:endParaRPr/>
          </a:p>
          <a:p>
            <a:pPr marL="0" lvl="0" indent="0" algn="l" rtl="0">
              <a:lnSpc>
                <a:spcPct val="90000"/>
              </a:lnSpc>
              <a:spcBef>
                <a:spcPts val="1000"/>
              </a:spcBef>
              <a:spcAft>
                <a:spcPts val="0"/>
              </a:spcAft>
              <a:buClr>
                <a:schemeClr val="dk1"/>
              </a:buClr>
              <a:buSzPts val="2800"/>
              <a:buNone/>
            </a:pPr>
            <a:r>
              <a:rPr lang="en-GB"/>
              <a:t>Stacks are implemented using an array with a pointer that indicates the top of the stack.</a:t>
            </a:r>
            <a:endParaRPr/>
          </a:p>
        </p:txBody>
      </p:sp>
      <p:sp>
        <p:nvSpPr>
          <p:cNvPr id="732" name="Google Shape;732;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p:txBody>
      </p:sp>
      <p:sp>
        <p:nvSpPr>
          <p:cNvPr id="733" name="Google Shape;733;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45</a:t>
            </a:fld>
            <a:endParaRPr/>
          </a:p>
        </p:txBody>
      </p:sp>
      <p:grpSp>
        <p:nvGrpSpPr>
          <p:cNvPr id="734" name="Google Shape;734;p45"/>
          <p:cNvGrpSpPr/>
          <p:nvPr/>
        </p:nvGrpSpPr>
        <p:grpSpPr>
          <a:xfrm>
            <a:off x="8610600" y="1027906"/>
            <a:ext cx="2125134" cy="2136031"/>
            <a:chOff x="8923866" y="1593272"/>
            <a:chExt cx="2125134" cy="2136031"/>
          </a:xfrm>
        </p:grpSpPr>
        <p:sp>
          <p:nvSpPr>
            <p:cNvPr id="735" name="Google Shape;735;p45"/>
            <p:cNvSpPr/>
            <p:nvPr/>
          </p:nvSpPr>
          <p:spPr>
            <a:xfrm>
              <a:off x="8932333" y="1593272"/>
              <a:ext cx="2116667" cy="459845"/>
            </a:xfrm>
            <a:prstGeom prst="rect">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D</a:t>
              </a:r>
              <a:endParaRPr/>
            </a:p>
          </p:txBody>
        </p:sp>
        <p:sp>
          <p:nvSpPr>
            <p:cNvPr id="736" name="Google Shape;736;p45"/>
            <p:cNvSpPr/>
            <p:nvPr/>
          </p:nvSpPr>
          <p:spPr>
            <a:xfrm>
              <a:off x="8932333" y="2153776"/>
              <a:ext cx="2116667" cy="459845"/>
            </a:xfrm>
            <a:prstGeom prst="rect">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C</a:t>
              </a:r>
              <a:endParaRPr/>
            </a:p>
          </p:txBody>
        </p:sp>
        <p:sp>
          <p:nvSpPr>
            <p:cNvPr id="737" name="Google Shape;737;p45"/>
            <p:cNvSpPr/>
            <p:nvPr/>
          </p:nvSpPr>
          <p:spPr>
            <a:xfrm>
              <a:off x="8923866" y="2714280"/>
              <a:ext cx="2116667" cy="459845"/>
            </a:xfrm>
            <a:prstGeom prst="rect">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B</a:t>
              </a:r>
              <a:endParaRPr/>
            </a:p>
          </p:txBody>
        </p:sp>
        <p:sp>
          <p:nvSpPr>
            <p:cNvPr id="738" name="Google Shape;738;p45"/>
            <p:cNvSpPr/>
            <p:nvPr/>
          </p:nvSpPr>
          <p:spPr>
            <a:xfrm>
              <a:off x="8932333" y="3269458"/>
              <a:ext cx="2116667" cy="459845"/>
            </a:xfrm>
            <a:prstGeom prst="rect">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A</a:t>
              </a:r>
              <a:endParaRPr/>
            </a:p>
          </p:txBody>
        </p:sp>
      </p:grpSp>
      <p:grpSp>
        <p:nvGrpSpPr>
          <p:cNvPr id="739" name="Google Shape;739;p45"/>
          <p:cNvGrpSpPr/>
          <p:nvPr/>
        </p:nvGrpSpPr>
        <p:grpSpPr>
          <a:xfrm>
            <a:off x="8136466" y="3866070"/>
            <a:ext cx="3378201" cy="2358559"/>
            <a:chOff x="7975599" y="4162097"/>
            <a:chExt cx="3378201" cy="2358559"/>
          </a:xfrm>
        </p:grpSpPr>
        <p:sp>
          <p:nvSpPr>
            <p:cNvPr id="740" name="Google Shape;740;p45"/>
            <p:cNvSpPr/>
            <p:nvPr/>
          </p:nvSpPr>
          <p:spPr>
            <a:xfrm>
              <a:off x="9237133" y="4162097"/>
              <a:ext cx="2116667" cy="459845"/>
            </a:xfrm>
            <a:prstGeom prst="rect">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D</a:t>
              </a:r>
              <a:endParaRPr/>
            </a:p>
          </p:txBody>
        </p:sp>
        <p:sp>
          <p:nvSpPr>
            <p:cNvPr id="741" name="Google Shape;741;p45"/>
            <p:cNvSpPr/>
            <p:nvPr/>
          </p:nvSpPr>
          <p:spPr>
            <a:xfrm>
              <a:off x="7984066" y="4945129"/>
              <a:ext cx="2116667" cy="459845"/>
            </a:xfrm>
            <a:prstGeom prst="rect">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C</a:t>
              </a:r>
              <a:endParaRPr/>
            </a:p>
          </p:txBody>
        </p:sp>
        <p:sp>
          <p:nvSpPr>
            <p:cNvPr id="742" name="Google Shape;742;p45"/>
            <p:cNvSpPr/>
            <p:nvPr/>
          </p:nvSpPr>
          <p:spPr>
            <a:xfrm>
              <a:off x="7975599" y="5505633"/>
              <a:ext cx="2116667" cy="459845"/>
            </a:xfrm>
            <a:prstGeom prst="rect">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B</a:t>
              </a:r>
              <a:endParaRPr/>
            </a:p>
          </p:txBody>
        </p:sp>
        <p:sp>
          <p:nvSpPr>
            <p:cNvPr id="743" name="Google Shape;743;p45"/>
            <p:cNvSpPr/>
            <p:nvPr/>
          </p:nvSpPr>
          <p:spPr>
            <a:xfrm>
              <a:off x="7984066" y="6060811"/>
              <a:ext cx="2116667" cy="459845"/>
            </a:xfrm>
            <a:prstGeom prst="rect">
              <a:avLst/>
            </a:pr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A</a:t>
              </a:r>
              <a:endParaRPr/>
            </a:p>
          </p:txBody>
        </p:sp>
        <p:cxnSp>
          <p:nvCxnSpPr>
            <p:cNvPr id="744" name="Google Shape;744;p45"/>
            <p:cNvCxnSpPr/>
            <p:nvPr/>
          </p:nvCxnSpPr>
          <p:spPr>
            <a:xfrm rot="10800000" flipH="1">
              <a:off x="8487833" y="4288293"/>
              <a:ext cx="677333" cy="646379"/>
            </a:xfrm>
            <a:prstGeom prst="curvedConnector3">
              <a:avLst>
                <a:gd name="adj1" fmla="val -17500"/>
              </a:avLst>
            </a:prstGeom>
            <a:noFill/>
            <a:ln w="76200" cap="flat" cmpd="sng">
              <a:solidFill>
                <a:schemeClr val="accent5"/>
              </a:solidFill>
              <a:prstDash val="solid"/>
              <a:miter lim="800000"/>
              <a:headEnd type="none" w="sm" len="sm"/>
              <a:tailEnd type="triangle" w="med" len="med"/>
            </a:ln>
          </p:spPr>
        </p:cxnSp>
      </p:grpSp>
      <p:pic>
        <p:nvPicPr>
          <p:cNvPr id="745" name="Google Shape;745;p45"/>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A452CF44-CCA3-A19E-0371-63B8D7864854}"/>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34"/>
                                        </p:tgtEl>
                                        <p:attrNameLst>
                                          <p:attrName>style.visibility</p:attrName>
                                        </p:attrNameLst>
                                      </p:cBhvr>
                                      <p:to>
                                        <p:strVal val="visible"/>
                                      </p:to>
                                    </p:set>
                                    <p:animEffect transition="in" filter="fade">
                                      <p:cBhvr>
                                        <p:cTn id="7" dur="500"/>
                                        <p:tgtEl>
                                          <p:spTgt spid="7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39"/>
                                        </p:tgtEl>
                                        <p:attrNameLst>
                                          <p:attrName>style.visibility</p:attrName>
                                        </p:attrNameLst>
                                      </p:cBhvr>
                                      <p:to>
                                        <p:strVal val="visible"/>
                                      </p:to>
                                    </p:set>
                                    <p:animEffect transition="in" filter="fade">
                                      <p:cBhvr>
                                        <p:cTn id="12" dur="500"/>
                                        <p:tgtEl>
                                          <p:spTgt spid="7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749"/>
        <p:cNvGrpSpPr/>
        <p:nvPr/>
      </p:nvGrpSpPr>
      <p:grpSpPr>
        <a:xfrm>
          <a:off x="0" y="0"/>
          <a:ext cx="0" cy="0"/>
          <a:chOff x="0" y="0"/>
          <a:chExt cx="0" cy="0"/>
        </a:xfrm>
      </p:grpSpPr>
      <p:sp>
        <p:nvSpPr>
          <p:cNvPr id="750" name="Google Shape;750;p4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Queues</a:t>
            </a:r>
            <a:endParaRPr/>
          </a:p>
        </p:txBody>
      </p:sp>
      <p:sp>
        <p:nvSpPr>
          <p:cNvPr id="751" name="Google Shape;751;p46"/>
          <p:cNvSpPr txBox="1">
            <a:spLocks noGrp="1"/>
          </p:cNvSpPr>
          <p:nvPr>
            <p:ph type="body" idx="1"/>
          </p:nvPr>
        </p:nvSpPr>
        <p:spPr>
          <a:xfrm>
            <a:off x="838200" y="1557867"/>
            <a:ext cx="10515600" cy="4619096"/>
          </a:xfrm>
          <a:prstGeom prst="rect">
            <a:avLst/>
          </a:prstGeom>
          <a:noFill/>
          <a:ln>
            <a:noFill/>
          </a:ln>
        </p:spPr>
        <p:txBody>
          <a:bodyPr spcFirstLastPara="1" wrap="square" lIns="91425" tIns="45700" rIns="91425" bIns="45700" anchor="t" anchorCtr="0">
            <a:normAutofit fontScale="92500"/>
          </a:bodyPr>
          <a:lstStyle/>
          <a:p>
            <a:pPr marL="0" lvl="0" indent="0" algn="l" rtl="0">
              <a:lnSpc>
                <a:spcPct val="90000"/>
              </a:lnSpc>
              <a:spcBef>
                <a:spcPts val="0"/>
              </a:spcBef>
              <a:spcAft>
                <a:spcPts val="0"/>
              </a:spcAft>
              <a:buClr>
                <a:schemeClr val="accent1"/>
              </a:buClr>
              <a:buSzPct val="100000"/>
              <a:buNone/>
            </a:pPr>
            <a:r>
              <a:rPr lang="en-GB">
                <a:solidFill>
                  <a:schemeClr val="accent1"/>
                </a:solidFill>
              </a:rPr>
              <a:t>What is a queue?</a:t>
            </a:r>
            <a:endParaRPr/>
          </a:p>
          <a:p>
            <a:pPr marL="0" lvl="0" indent="0" algn="l" rtl="0">
              <a:lnSpc>
                <a:spcPct val="90000"/>
              </a:lnSpc>
              <a:spcBef>
                <a:spcPts val="1000"/>
              </a:spcBef>
              <a:spcAft>
                <a:spcPts val="0"/>
              </a:spcAft>
              <a:buClr>
                <a:schemeClr val="dk1"/>
              </a:buClr>
              <a:buSzPct val="100000"/>
              <a:buNone/>
            </a:pPr>
            <a:r>
              <a:rPr lang="en-GB"/>
              <a:t>A queue is a first in, first out (FIFO) structure. </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How are items added and removed?</a:t>
            </a:r>
            <a:endParaRPr/>
          </a:p>
          <a:p>
            <a:pPr marL="0" lvl="0" indent="0" algn="l" rtl="0">
              <a:lnSpc>
                <a:spcPct val="90000"/>
              </a:lnSpc>
              <a:spcBef>
                <a:spcPts val="1000"/>
              </a:spcBef>
              <a:spcAft>
                <a:spcPts val="0"/>
              </a:spcAft>
              <a:buClr>
                <a:schemeClr val="dk1"/>
              </a:buClr>
              <a:buSzPct val="100000"/>
              <a:buNone/>
            </a:pPr>
            <a:r>
              <a:rPr lang="en-GB"/>
              <a:t>Items are added to the back of the queue and removed from the front. </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How are queues implemented?</a:t>
            </a:r>
            <a:endParaRPr/>
          </a:p>
          <a:p>
            <a:pPr marL="0" lvl="0" indent="0" algn="l" rtl="0">
              <a:lnSpc>
                <a:spcPct val="90000"/>
              </a:lnSpc>
              <a:spcBef>
                <a:spcPts val="1000"/>
              </a:spcBef>
              <a:spcAft>
                <a:spcPts val="0"/>
              </a:spcAft>
              <a:buClr>
                <a:schemeClr val="dk1"/>
              </a:buClr>
              <a:buSzPct val="100000"/>
              <a:buNone/>
            </a:pPr>
            <a:r>
              <a:rPr lang="en-GB"/>
              <a:t>Queues are implemented as an array with two pointers: one for the front item and one for the back item.</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How can they be stored more efficiently?</a:t>
            </a:r>
            <a:endParaRPr/>
          </a:p>
          <a:p>
            <a:pPr marL="0" lvl="0" indent="0" algn="l" rtl="0">
              <a:lnSpc>
                <a:spcPct val="90000"/>
              </a:lnSpc>
              <a:spcBef>
                <a:spcPts val="1000"/>
              </a:spcBef>
              <a:spcAft>
                <a:spcPts val="0"/>
              </a:spcAft>
              <a:buClr>
                <a:schemeClr val="dk1"/>
              </a:buClr>
              <a:buSzPct val="100000"/>
              <a:buNone/>
            </a:pPr>
            <a:r>
              <a:rPr lang="en-GB"/>
              <a:t>Circular queues wrap around an array to make more efficient use of array space.</a:t>
            </a:r>
            <a:endParaRPr/>
          </a:p>
        </p:txBody>
      </p:sp>
      <p:sp>
        <p:nvSpPr>
          <p:cNvPr id="752" name="Google Shape;752;p4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p:txBody>
      </p:sp>
      <p:sp>
        <p:nvSpPr>
          <p:cNvPr id="753" name="Google Shape;753;p4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46</a:t>
            </a:fld>
            <a:endParaRPr/>
          </a:p>
        </p:txBody>
      </p:sp>
      <p:graphicFrame>
        <p:nvGraphicFramePr>
          <p:cNvPr id="754" name="Google Shape;754;p46"/>
          <p:cNvGraphicFramePr/>
          <p:nvPr/>
        </p:nvGraphicFramePr>
        <p:xfrm>
          <a:off x="10399857" y="4406370"/>
          <a:ext cx="1451850" cy="741700"/>
        </p:xfrm>
        <a:graphic>
          <a:graphicData uri="http://schemas.openxmlformats.org/drawingml/2006/table">
            <a:tbl>
              <a:tblPr firstRow="1" bandRow="1">
                <a:noFill/>
                <a:tableStyleId>{483AAE5C-615C-4401-A775-11850F887FD2}</a:tableStyleId>
              </a:tblPr>
              <a:tblGrid>
                <a:gridCol w="316750">
                  <a:extLst>
                    <a:ext uri="{9D8B030D-6E8A-4147-A177-3AD203B41FA5}">
                      <a16:colId xmlns:a16="http://schemas.microsoft.com/office/drawing/2014/main" val="20000"/>
                    </a:ext>
                  </a:extLst>
                </a:gridCol>
                <a:gridCol w="316750">
                  <a:extLst>
                    <a:ext uri="{9D8B030D-6E8A-4147-A177-3AD203B41FA5}">
                      <a16:colId xmlns:a16="http://schemas.microsoft.com/office/drawing/2014/main" val="20001"/>
                    </a:ext>
                  </a:extLst>
                </a:gridCol>
                <a:gridCol w="316750">
                  <a:extLst>
                    <a:ext uri="{9D8B030D-6E8A-4147-A177-3AD203B41FA5}">
                      <a16:colId xmlns:a16="http://schemas.microsoft.com/office/drawing/2014/main" val="20002"/>
                    </a:ext>
                  </a:extLst>
                </a:gridCol>
                <a:gridCol w="219150">
                  <a:extLst>
                    <a:ext uri="{9D8B030D-6E8A-4147-A177-3AD203B41FA5}">
                      <a16:colId xmlns:a16="http://schemas.microsoft.com/office/drawing/2014/main" val="20003"/>
                    </a:ext>
                  </a:extLst>
                </a:gridCol>
                <a:gridCol w="282450">
                  <a:extLst>
                    <a:ext uri="{9D8B030D-6E8A-4147-A177-3AD203B41FA5}">
                      <a16:colId xmlns:a16="http://schemas.microsoft.com/office/drawing/2014/main" val="20004"/>
                    </a:ext>
                  </a:extLst>
                </a:gridCol>
              </a:tblGrid>
              <a:tr h="370850">
                <a:tc>
                  <a:txBody>
                    <a:bodyPr/>
                    <a:lstStyle/>
                    <a:p>
                      <a:pPr marL="0" marR="0" lvl="0" indent="0" algn="l" rtl="0">
                        <a:spcBef>
                          <a:spcPts val="0"/>
                        </a:spcBef>
                        <a:spcAft>
                          <a:spcPts val="0"/>
                        </a:spcAft>
                        <a:buNone/>
                      </a:pPr>
                      <a:r>
                        <a:rPr lang="en-GB" sz="1800" u="none" strike="noStrike" cap="none"/>
                        <a:t>0</a:t>
                      </a:r>
                      <a:endParaRPr/>
                    </a:p>
                  </a:txBody>
                  <a:tcPr marL="91450" marR="91450" marT="45725" marB="45725"/>
                </a:tc>
                <a:tc>
                  <a:txBody>
                    <a:bodyPr/>
                    <a:lstStyle/>
                    <a:p>
                      <a:pPr marL="0" marR="0" lvl="0" indent="0" algn="l" rtl="0">
                        <a:spcBef>
                          <a:spcPts val="0"/>
                        </a:spcBef>
                        <a:spcAft>
                          <a:spcPts val="0"/>
                        </a:spcAft>
                        <a:buNone/>
                      </a:pPr>
                      <a:r>
                        <a:rPr lang="en-GB" sz="1800"/>
                        <a:t>1</a:t>
                      </a:r>
                      <a:endParaRPr/>
                    </a:p>
                  </a:txBody>
                  <a:tcPr marL="91450" marR="91450" marT="45725" marB="45725"/>
                </a:tc>
                <a:tc>
                  <a:txBody>
                    <a:bodyPr/>
                    <a:lstStyle/>
                    <a:p>
                      <a:pPr marL="0" marR="0" lvl="0" indent="0" algn="l" rtl="0">
                        <a:spcBef>
                          <a:spcPts val="0"/>
                        </a:spcBef>
                        <a:spcAft>
                          <a:spcPts val="0"/>
                        </a:spcAft>
                        <a:buNone/>
                      </a:pPr>
                      <a:r>
                        <a:rPr lang="en-GB" sz="1800"/>
                        <a:t>2</a:t>
                      </a:r>
                      <a:endParaRPr/>
                    </a:p>
                  </a:txBody>
                  <a:tcPr marL="91450" marR="91450" marT="45725" marB="45725"/>
                </a:tc>
                <a:tc>
                  <a:txBody>
                    <a:bodyPr/>
                    <a:lstStyle/>
                    <a:p>
                      <a:pPr marL="0" marR="0" lvl="0" indent="0" algn="l" rtl="0">
                        <a:spcBef>
                          <a:spcPts val="0"/>
                        </a:spcBef>
                        <a:spcAft>
                          <a:spcPts val="0"/>
                        </a:spcAft>
                        <a:buNone/>
                      </a:pPr>
                      <a:r>
                        <a:rPr lang="en-GB" sz="1800"/>
                        <a:t>3</a:t>
                      </a:r>
                      <a:endParaRPr/>
                    </a:p>
                  </a:txBody>
                  <a:tcPr marL="91450" marR="91450" marT="45725" marB="45725"/>
                </a:tc>
                <a:tc>
                  <a:txBody>
                    <a:bodyPr/>
                    <a:lstStyle/>
                    <a:p>
                      <a:pPr marL="0" marR="0" lvl="0" indent="0" algn="l" rtl="0">
                        <a:spcBef>
                          <a:spcPts val="0"/>
                        </a:spcBef>
                        <a:spcAft>
                          <a:spcPts val="0"/>
                        </a:spcAft>
                        <a:buNone/>
                      </a:pPr>
                      <a:r>
                        <a:rPr lang="en-GB" sz="1800"/>
                        <a:t>4</a:t>
                      </a:r>
                      <a:endParaRPr/>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r>
                        <a:rPr lang="en-GB" sz="1800"/>
                        <a:t>C</a:t>
                      </a:r>
                      <a:endParaRPr/>
                    </a:p>
                  </a:txBody>
                  <a:tcPr marL="91450" marR="91450" marT="45725" marB="45725"/>
                </a:tc>
                <a:tc>
                  <a:txBody>
                    <a:bodyPr/>
                    <a:lstStyle/>
                    <a:p>
                      <a:pPr marL="0" marR="0" lvl="0" indent="0" algn="l" rtl="0">
                        <a:spcBef>
                          <a:spcPts val="0"/>
                        </a:spcBef>
                        <a:spcAft>
                          <a:spcPts val="0"/>
                        </a:spcAft>
                        <a:buNone/>
                      </a:pPr>
                      <a:r>
                        <a:rPr lang="en-GB" sz="1800"/>
                        <a:t>B</a:t>
                      </a:r>
                      <a:endParaRPr/>
                    </a:p>
                  </a:txBody>
                  <a:tcPr marL="91450" marR="91450" marT="45725" marB="45725"/>
                </a:tc>
                <a:tc>
                  <a:txBody>
                    <a:bodyPr/>
                    <a:lstStyle/>
                    <a:p>
                      <a:pPr marL="0" marR="0" lvl="0" indent="0" algn="l" rtl="0">
                        <a:spcBef>
                          <a:spcPts val="0"/>
                        </a:spcBef>
                        <a:spcAft>
                          <a:spcPts val="0"/>
                        </a:spcAft>
                        <a:buNone/>
                      </a:pPr>
                      <a:r>
                        <a:rPr lang="en-GB" sz="1800"/>
                        <a:t>A</a:t>
                      </a:r>
                      <a:endParaRPr/>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r>
                        <a:rPr lang="en-GB" sz="1800"/>
                        <a:t>D</a:t>
                      </a:r>
                      <a:endParaRPr/>
                    </a:p>
                  </a:txBody>
                  <a:tcPr marL="91450" marR="91450" marT="45725" marB="45725"/>
                </a:tc>
                <a:extLst>
                  <a:ext uri="{0D108BD9-81ED-4DB2-BD59-A6C34878D82A}">
                    <a16:rowId xmlns:a16="http://schemas.microsoft.com/office/drawing/2014/main" val="10001"/>
                  </a:ext>
                </a:extLst>
              </a:tr>
            </a:tbl>
          </a:graphicData>
        </a:graphic>
      </p:graphicFrame>
      <p:graphicFrame>
        <p:nvGraphicFramePr>
          <p:cNvPr id="755" name="Google Shape;755;p46"/>
          <p:cNvGraphicFramePr/>
          <p:nvPr/>
        </p:nvGraphicFramePr>
        <p:xfrm>
          <a:off x="9193940" y="992161"/>
          <a:ext cx="1364850" cy="736620"/>
        </p:xfrm>
        <a:graphic>
          <a:graphicData uri="http://schemas.openxmlformats.org/drawingml/2006/table">
            <a:tbl>
              <a:tblPr firstRow="1" bandRow="1">
                <a:noFill/>
                <a:tableStyleId>{483AAE5C-615C-4401-A775-11850F887FD2}</a:tableStyleId>
              </a:tblPr>
              <a:tblGrid>
                <a:gridCol w="260775">
                  <a:extLst>
                    <a:ext uri="{9D8B030D-6E8A-4147-A177-3AD203B41FA5}">
                      <a16:colId xmlns:a16="http://schemas.microsoft.com/office/drawing/2014/main" val="20000"/>
                    </a:ext>
                  </a:extLst>
                </a:gridCol>
                <a:gridCol w="257450">
                  <a:extLst>
                    <a:ext uri="{9D8B030D-6E8A-4147-A177-3AD203B41FA5}">
                      <a16:colId xmlns:a16="http://schemas.microsoft.com/office/drawing/2014/main" val="20001"/>
                    </a:ext>
                  </a:extLst>
                </a:gridCol>
                <a:gridCol w="284075">
                  <a:extLst>
                    <a:ext uri="{9D8B030D-6E8A-4147-A177-3AD203B41FA5}">
                      <a16:colId xmlns:a16="http://schemas.microsoft.com/office/drawing/2014/main" val="20002"/>
                    </a:ext>
                  </a:extLst>
                </a:gridCol>
                <a:gridCol w="228075">
                  <a:extLst>
                    <a:ext uri="{9D8B030D-6E8A-4147-A177-3AD203B41FA5}">
                      <a16:colId xmlns:a16="http://schemas.microsoft.com/office/drawing/2014/main" val="20003"/>
                    </a:ext>
                  </a:extLst>
                </a:gridCol>
                <a:gridCol w="334475">
                  <a:extLst>
                    <a:ext uri="{9D8B030D-6E8A-4147-A177-3AD203B41FA5}">
                      <a16:colId xmlns:a16="http://schemas.microsoft.com/office/drawing/2014/main" val="20004"/>
                    </a:ext>
                  </a:extLst>
                </a:gridCol>
              </a:tblGrid>
              <a:tr h="228600">
                <a:tc>
                  <a:txBody>
                    <a:bodyPr/>
                    <a:lstStyle/>
                    <a:p>
                      <a:pPr marL="0" marR="0" lvl="0" indent="0" algn="l" rtl="0">
                        <a:spcBef>
                          <a:spcPts val="0"/>
                        </a:spcBef>
                        <a:spcAft>
                          <a:spcPts val="0"/>
                        </a:spcAft>
                        <a:buNone/>
                      </a:pPr>
                      <a:r>
                        <a:rPr lang="en-GB" sz="1800"/>
                        <a:t>0</a:t>
                      </a:r>
                      <a:endParaRPr/>
                    </a:p>
                  </a:txBody>
                  <a:tcPr marL="91450" marR="91450" marT="45725" marB="45725"/>
                </a:tc>
                <a:tc>
                  <a:txBody>
                    <a:bodyPr/>
                    <a:lstStyle/>
                    <a:p>
                      <a:pPr marL="0" marR="0" lvl="0" indent="0" algn="l" rtl="0">
                        <a:spcBef>
                          <a:spcPts val="0"/>
                        </a:spcBef>
                        <a:spcAft>
                          <a:spcPts val="0"/>
                        </a:spcAft>
                        <a:buNone/>
                      </a:pPr>
                      <a:r>
                        <a:rPr lang="en-GB" sz="1800"/>
                        <a:t>1</a:t>
                      </a:r>
                      <a:endParaRPr/>
                    </a:p>
                  </a:txBody>
                  <a:tcPr marL="91450" marR="91450" marT="45725" marB="45725"/>
                </a:tc>
                <a:tc>
                  <a:txBody>
                    <a:bodyPr/>
                    <a:lstStyle/>
                    <a:p>
                      <a:pPr marL="0" marR="0" lvl="0" indent="0" algn="l" rtl="0">
                        <a:spcBef>
                          <a:spcPts val="0"/>
                        </a:spcBef>
                        <a:spcAft>
                          <a:spcPts val="0"/>
                        </a:spcAft>
                        <a:buNone/>
                      </a:pPr>
                      <a:r>
                        <a:rPr lang="en-GB" sz="1800"/>
                        <a:t>2</a:t>
                      </a:r>
                      <a:endParaRPr/>
                    </a:p>
                  </a:txBody>
                  <a:tcPr marL="91450" marR="91450" marT="45725" marB="45725"/>
                </a:tc>
                <a:tc>
                  <a:txBody>
                    <a:bodyPr/>
                    <a:lstStyle/>
                    <a:p>
                      <a:pPr marL="0" marR="0" lvl="0" indent="0" algn="l" rtl="0">
                        <a:spcBef>
                          <a:spcPts val="0"/>
                        </a:spcBef>
                        <a:spcAft>
                          <a:spcPts val="0"/>
                        </a:spcAft>
                        <a:buNone/>
                      </a:pPr>
                      <a:r>
                        <a:rPr lang="en-GB" sz="1800"/>
                        <a:t>3</a:t>
                      </a:r>
                      <a:endParaRPr/>
                    </a:p>
                  </a:txBody>
                  <a:tcPr marL="91450" marR="91450" marT="45725" marB="45725"/>
                </a:tc>
                <a:tc>
                  <a:txBody>
                    <a:bodyPr/>
                    <a:lstStyle/>
                    <a:p>
                      <a:pPr marL="0" marR="0" lvl="0" indent="0" algn="l" rtl="0">
                        <a:spcBef>
                          <a:spcPts val="0"/>
                        </a:spcBef>
                        <a:spcAft>
                          <a:spcPts val="0"/>
                        </a:spcAft>
                        <a:buNone/>
                      </a:pPr>
                      <a:r>
                        <a:rPr lang="en-GB" sz="1800"/>
                        <a:t>4</a:t>
                      </a:r>
                      <a:endParaRPr/>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r>
                        <a:rPr lang="en-GB" sz="1800"/>
                        <a:t>C</a:t>
                      </a:r>
                      <a:endParaRPr/>
                    </a:p>
                  </a:txBody>
                  <a:tcPr marL="91450" marR="91450" marT="45725" marB="45725"/>
                </a:tc>
                <a:tc>
                  <a:txBody>
                    <a:bodyPr/>
                    <a:lstStyle/>
                    <a:p>
                      <a:pPr marL="0" marR="0" lvl="0" indent="0" algn="l" rtl="0">
                        <a:spcBef>
                          <a:spcPts val="0"/>
                        </a:spcBef>
                        <a:spcAft>
                          <a:spcPts val="0"/>
                        </a:spcAft>
                        <a:buNone/>
                      </a:pPr>
                      <a:r>
                        <a:rPr lang="en-GB" sz="1800"/>
                        <a:t>B</a:t>
                      </a:r>
                      <a:endParaRPr/>
                    </a:p>
                  </a:txBody>
                  <a:tcPr marL="91450" marR="91450" marT="45725" marB="45725"/>
                </a:tc>
                <a:tc>
                  <a:txBody>
                    <a:bodyPr/>
                    <a:lstStyle/>
                    <a:p>
                      <a:pPr marL="0" marR="0" lvl="0" indent="0" algn="l" rtl="0">
                        <a:spcBef>
                          <a:spcPts val="0"/>
                        </a:spcBef>
                        <a:spcAft>
                          <a:spcPts val="0"/>
                        </a:spcAft>
                        <a:buNone/>
                      </a:pPr>
                      <a:r>
                        <a:rPr lang="en-GB" sz="1800"/>
                        <a:t>A</a:t>
                      </a:r>
                      <a:endParaRPr/>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val="10001"/>
                  </a:ext>
                </a:extLst>
              </a:tr>
            </a:tbl>
          </a:graphicData>
        </a:graphic>
      </p:graphicFrame>
      <p:grpSp>
        <p:nvGrpSpPr>
          <p:cNvPr id="756" name="Google Shape;756;p46"/>
          <p:cNvGrpSpPr/>
          <p:nvPr/>
        </p:nvGrpSpPr>
        <p:grpSpPr>
          <a:xfrm>
            <a:off x="8455443" y="1654069"/>
            <a:ext cx="842436" cy="421324"/>
            <a:chOff x="2239431" y="3801533"/>
            <a:chExt cx="842436" cy="421324"/>
          </a:xfrm>
        </p:grpSpPr>
        <p:cxnSp>
          <p:nvCxnSpPr>
            <p:cNvPr id="757" name="Google Shape;757;p46"/>
            <p:cNvCxnSpPr/>
            <p:nvPr/>
          </p:nvCxnSpPr>
          <p:spPr>
            <a:xfrm rot="10800000" flipH="1">
              <a:off x="2819400" y="3801533"/>
              <a:ext cx="262467" cy="171557"/>
            </a:xfrm>
            <a:prstGeom prst="straightConnector1">
              <a:avLst/>
            </a:prstGeom>
            <a:noFill/>
            <a:ln w="57150" cap="flat" cmpd="sng">
              <a:solidFill>
                <a:schemeClr val="accent5"/>
              </a:solidFill>
              <a:prstDash val="solid"/>
              <a:miter lim="800000"/>
              <a:headEnd type="none" w="sm" len="sm"/>
              <a:tailEnd type="triangle" w="med" len="med"/>
            </a:ln>
          </p:spPr>
        </p:cxnSp>
        <p:sp>
          <p:nvSpPr>
            <p:cNvPr id="758" name="Google Shape;758;p46"/>
            <p:cNvSpPr/>
            <p:nvPr/>
          </p:nvSpPr>
          <p:spPr>
            <a:xfrm>
              <a:off x="2239431" y="4028123"/>
              <a:ext cx="719667" cy="194734"/>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accent1"/>
                  </a:solidFill>
                  <a:latin typeface="Calibri"/>
                  <a:ea typeface="Calibri"/>
                  <a:cs typeface="Calibri"/>
                  <a:sym typeface="Calibri"/>
                </a:rPr>
                <a:t>back</a:t>
              </a:r>
              <a:endParaRPr/>
            </a:p>
          </p:txBody>
        </p:sp>
      </p:grpSp>
      <p:grpSp>
        <p:nvGrpSpPr>
          <p:cNvPr id="759" name="Google Shape;759;p46"/>
          <p:cNvGrpSpPr/>
          <p:nvPr/>
        </p:nvGrpSpPr>
        <p:grpSpPr>
          <a:xfrm>
            <a:off x="10793350" y="5111413"/>
            <a:ext cx="1474474" cy="468276"/>
            <a:chOff x="10793350" y="5111413"/>
            <a:chExt cx="1474474" cy="468276"/>
          </a:xfrm>
        </p:grpSpPr>
        <p:grpSp>
          <p:nvGrpSpPr>
            <p:cNvPr id="760" name="Google Shape;760;p46"/>
            <p:cNvGrpSpPr/>
            <p:nvPr/>
          </p:nvGrpSpPr>
          <p:grpSpPr>
            <a:xfrm>
              <a:off x="10793350" y="5111413"/>
              <a:ext cx="719667" cy="468276"/>
              <a:chOff x="6366932" y="3778356"/>
              <a:chExt cx="719667" cy="468276"/>
            </a:xfrm>
          </p:grpSpPr>
          <p:cxnSp>
            <p:nvCxnSpPr>
              <p:cNvPr id="761" name="Google Shape;761;p46"/>
              <p:cNvCxnSpPr/>
              <p:nvPr/>
            </p:nvCxnSpPr>
            <p:spPr>
              <a:xfrm rot="10800000" flipH="1">
                <a:off x="6554889" y="3778356"/>
                <a:ext cx="116844" cy="249767"/>
              </a:xfrm>
              <a:prstGeom prst="straightConnector1">
                <a:avLst/>
              </a:prstGeom>
              <a:noFill/>
              <a:ln w="57150" cap="flat" cmpd="sng">
                <a:solidFill>
                  <a:schemeClr val="accent5"/>
                </a:solidFill>
                <a:prstDash val="solid"/>
                <a:miter lim="800000"/>
                <a:headEnd type="none" w="sm" len="sm"/>
                <a:tailEnd type="triangle" w="med" len="med"/>
              </a:ln>
            </p:spPr>
          </p:cxnSp>
          <p:sp>
            <p:nvSpPr>
              <p:cNvPr id="762" name="Google Shape;762;p46"/>
              <p:cNvSpPr/>
              <p:nvPr/>
            </p:nvSpPr>
            <p:spPr>
              <a:xfrm>
                <a:off x="6366932" y="4051898"/>
                <a:ext cx="719667" cy="194734"/>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accent1"/>
                    </a:solidFill>
                    <a:latin typeface="Calibri"/>
                    <a:ea typeface="Calibri"/>
                    <a:cs typeface="Calibri"/>
                    <a:sym typeface="Calibri"/>
                  </a:rPr>
                  <a:t>front</a:t>
                </a:r>
                <a:endParaRPr/>
              </a:p>
            </p:txBody>
          </p:sp>
        </p:grpSp>
        <p:grpSp>
          <p:nvGrpSpPr>
            <p:cNvPr id="763" name="Google Shape;763;p46"/>
            <p:cNvGrpSpPr/>
            <p:nvPr/>
          </p:nvGrpSpPr>
          <p:grpSpPr>
            <a:xfrm>
              <a:off x="11548157" y="5111413"/>
              <a:ext cx="719667" cy="431274"/>
              <a:chOff x="2316657" y="3791218"/>
              <a:chExt cx="719667" cy="431274"/>
            </a:xfrm>
          </p:grpSpPr>
          <p:cxnSp>
            <p:nvCxnSpPr>
              <p:cNvPr id="764" name="Google Shape;764;p46"/>
              <p:cNvCxnSpPr/>
              <p:nvPr/>
            </p:nvCxnSpPr>
            <p:spPr>
              <a:xfrm rot="10800000">
                <a:off x="2477345" y="3791218"/>
                <a:ext cx="342055" cy="181873"/>
              </a:xfrm>
              <a:prstGeom prst="straightConnector1">
                <a:avLst/>
              </a:prstGeom>
              <a:noFill/>
              <a:ln w="57150" cap="flat" cmpd="sng">
                <a:solidFill>
                  <a:schemeClr val="accent5"/>
                </a:solidFill>
                <a:prstDash val="solid"/>
                <a:miter lim="800000"/>
                <a:headEnd type="none" w="sm" len="sm"/>
                <a:tailEnd type="triangle" w="med" len="med"/>
              </a:ln>
            </p:spPr>
          </p:cxnSp>
          <p:sp>
            <p:nvSpPr>
              <p:cNvPr id="765" name="Google Shape;765;p46"/>
              <p:cNvSpPr/>
              <p:nvPr/>
            </p:nvSpPr>
            <p:spPr>
              <a:xfrm>
                <a:off x="2316657" y="4027758"/>
                <a:ext cx="719667" cy="194734"/>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accent1"/>
                    </a:solidFill>
                    <a:latin typeface="Calibri"/>
                    <a:ea typeface="Calibri"/>
                    <a:cs typeface="Calibri"/>
                    <a:sym typeface="Calibri"/>
                  </a:rPr>
                  <a:t>back</a:t>
                </a:r>
                <a:endParaRPr/>
              </a:p>
            </p:txBody>
          </p:sp>
        </p:grpSp>
      </p:grpSp>
      <p:grpSp>
        <p:nvGrpSpPr>
          <p:cNvPr id="766" name="Google Shape;766;p46"/>
          <p:cNvGrpSpPr/>
          <p:nvPr/>
        </p:nvGrpSpPr>
        <p:grpSpPr>
          <a:xfrm>
            <a:off x="9867900" y="1636290"/>
            <a:ext cx="829733" cy="444501"/>
            <a:chOff x="6671733" y="3778356"/>
            <a:chExt cx="829733" cy="444501"/>
          </a:xfrm>
        </p:grpSpPr>
        <p:cxnSp>
          <p:nvCxnSpPr>
            <p:cNvPr id="767" name="Google Shape;767;p46"/>
            <p:cNvCxnSpPr/>
            <p:nvPr/>
          </p:nvCxnSpPr>
          <p:spPr>
            <a:xfrm rot="10800000">
              <a:off x="6671733" y="3778356"/>
              <a:ext cx="406400" cy="194734"/>
            </a:xfrm>
            <a:prstGeom prst="straightConnector1">
              <a:avLst/>
            </a:prstGeom>
            <a:noFill/>
            <a:ln w="57150" cap="flat" cmpd="sng">
              <a:solidFill>
                <a:schemeClr val="accent5"/>
              </a:solidFill>
              <a:prstDash val="solid"/>
              <a:miter lim="800000"/>
              <a:headEnd type="none" w="sm" len="sm"/>
              <a:tailEnd type="triangle" w="med" len="med"/>
            </a:ln>
          </p:spPr>
        </p:cxnSp>
        <p:sp>
          <p:nvSpPr>
            <p:cNvPr id="768" name="Google Shape;768;p46"/>
            <p:cNvSpPr/>
            <p:nvPr/>
          </p:nvSpPr>
          <p:spPr>
            <a:xfrm>
              <a:off x="6781799" y="4028123"/>
              <a:ext cx="719667" cy="194734"/>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accent1"/>
                  </a:solidFill>
                  <a:latin typeface="Calibri"/>
                  <a:ea typeface="Calibri"/>
                  <a:cs typeface="Calibri"/>
                  <a:sym typeface="Calibri"/>
                </a:rPr>
                <a:t>front</a:t>
              </a:r>
              <a:endParaRPr/>
            </a:p>
          </p:txBody>
        </p:sp>
      </p:grpSp>
      <p:pic>
        <p:nvPicPr>
          <p:cNvPr id="769" name="Google Shape;769;p46"/>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A9D4979A-D534-AEB0-74C4-8B6C8AE3206C}"/>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66"/>
                                        </p:tgtEl>
                                        <p:attrNameLst>
                                          <p:attrName>style.visibility</p:attrName>
                                        </p:attrNameLst>
                                      </p:cBhvr>
                                      <p:to>
                                        <p:strVal val="visible"/>
                                      </p:to>
                                    </p:set>
                                    <p:animEffect transition="in" filter="fade">
                                      <p:cBhvr>
                                        <p:cTn id="7" dur="500"/>
                                        <p:tgtEl>
                                          <p:spTgt spid="766"/>
                                        </p:tgtEl>
                                      </p:cBhvr>
                                    </p:animEffect>
                                  </p:childTnLst>
                                </p:cTn>
                              </p:par>
                              <p:par>
                                <p:cTn id="8" presetID="10" presetClass="entr" presetSubtype="0" fill="hold" nodeType="withEffect">
                                  <p:stCondLst>
                                    <p:cond delay="0"/>
                                  </p:stCondLst>
                                  <p:childTnLst>
                                    <p:set>
                                      <p:cBhvr>
                                        <p:cTn id="9" dur="1" fill="hold">
                                          <p:stCondLst>
                                            <p:cond delay="0"/>
                                          </p:stCondLst>
                                        </p:cTn>
                                        <p:tgtEl>
                                          <p:spTgt spid="755"/>
                                        </p:tgtEl>
                                        <p:attrNameLst>
                                          <p:attrName>style.visibility</p:attrName>
                                        </p:attrNameLst>
                                      </p:cBhvr>
                                      <p:to>
                                        <p:strVal val="visible"/>
                                      </p:to>
                                    </p:set>
                                    <p:animEffect transition="in" filter="fade">
                                      <p:cBhvr>
                                        <p:cTn id="10" dur="500"/>
                                        <p:tgtEl>
                                          <p:spTgt spid="755"/>
                                        </p:tgtEl>
                                      </p:cBhvr>
                                    </p:animEffect>
                                  </p:childTnLst>
                                </p:cTn>
                              </p:par>
                              <p:par>
                                <p:cTn id="11" presetID="10" presetClass="entr" presetSubtype="0" fill="hold" nodeType="withEffect">
                                  <p:stCondLst>
                                    <p:cond delay="0"/>
                                  </p:stCondLst>
                                  <p:childTnLst>
                                    <p:set>
                                      <p:cBhvr>
                                        <p:cTn id="12" dur="1" fill="hold">
                                          <p:stCondLst>
                                            <p:cond delay="0"/>
                                          </p:stCondLst>
                                        </p:cTn>
                                        <p:tgtEl>
                                          <p:spTgt spid="756"/>
                                        </p:tgtEl>
                                        <p:attrNameLst>
                                          <p:attrName>style.visibility</p:attrName>
                                        </p:attrNameLst>
                                      </p:cBhvr>
                                      <p:to>
                                        <p:strVal val="visible"/>
                                      </p:to>
                                    </p:set>
                                    <p:animEffect transition="in" filter="fade">
                                      <p:cBhvr>
                                        <p:cTn id="13" dur="500"/>
                                        <p:tgtEl>
                                          <p:spTgt spid="75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754"/>
                                        </p:tgtEl>
                                        <p:attrNameLst>
                                          <p:attrName>style.visibility</p:attrName>
                                        </p:attrNameLst>
                                      </p:cBhvr>
                                      <p:to>
                                        <p:strVal val="visible"/>
                                      </p:to>
                                    </p:set>
                                    <p:animEffect transition="in" filter="fade">
                                      <p:cBhvr>
                                        <p:cTn id="18" dur="500"/>
                                        <p:tgtEl>
                                          <p:spTgt spid="754"/>
                                        </p:tgtEl>
                                      </p:cBhvr>
                                    </p:animEffect>
                                  </p:childTnLst>
                                </p:cTn>
                              </p:par>
                              <p:par>
                                <p:cTn id="19" presetID="10" presetClass="entr" presetSubtype="0" fill="hold" nodeType="withEffect">
                                  <p:stCondLst>
                                    <p:cond delay="0"/>
                                  </p:stCondLst>
                                  <p:childTnLst>
                                    <p:set>
                                      <p:cBhvr>
                                        <p:cTn id="20" dur="1" fill="hold">
                                          <p:stCondLst>
                                            <p:cond delay="0"/>
                                          </p:stCondLst>
                                        </p:cTn>
                                        <p:tgtEl>
                                          <p:spTgt spid="759"/>
                                        </p:tgtEl>
                                        <p:attrNameLst>
                                          <p:attrName>style.visibility</p:attrName>
                                        </p:attrNameLst>
                                      </p:cBhvr>
                                      <p:to>
                                        <p:strVal val="visible"/>
                                      </p:to>
                                    </p:set>
                                    <p:animEffect transition="in" filter="fade">
                                      <p:cBhvr>
                                        <p:cTn id="21" dur="500"/>
                                        <p:tgtEl>
                                          <p:spTgt spid="7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773"/>
        <p:cNvGrpSpPr/>
        <p:nvPr/>
      </p:nvGrpSpPr>
      <p:grpSpPr>
        <a:xfrm>
          <a:off x="0" y="0"/>
          <a:ext cx="0" cy="0"/>
          <a:chOff x="0" y="0"/>
          <a:chExt cx="0" cy="0"/>
        </a:xfrm>
      </p:grpSpPr>
      <p:sp>
        <p:nvSpPr>
          <p:cNvPr id="774" name="Google Shape;774;p4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Graphs</a:t>
            </a:r>
            <a:endParaRPr/>
          </a:p>
        </p:txBody>
      </p:sp>
      <p:sp>
        <p:nvSpPr>
          <p:cNvPr id="775" name="Google Shape;775;p47"/>
          <p:cNvSpPr txBox="1">
            <a:spLocks noGrp="1"/>
          </p:cNvSpPr>
          <p:nvPr>
            <p:ph type="body" idx="1"/>
          </p:nvPr>
        </p:nvSpPr>
        <p:spPr>
          <a:xfrm>
            <a:off x="838200" y="1393794"/>
            <a:ext cx="10515600" cy="4962556"/>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ts val="0"/>
              </a:spcBef>
              <a:spcAft>
                <a:spcPts val="0"/>
              </a:spcAft>
              <a:buClr>
                <a:schemeClr val="accent1"/>
              </a:buClr>
              <a:buSzPct val="100000"/>
              <a:buNone/>
            </a:pPr>
            <a:r>
              <a:rPr lang="en-GB">
                <a:solidFill>
                  <a:schemeClr val="accent1"/>
                </a:solidFill>
              </a:rPr>
              <a:t>What is a graph?</a:t>
            </a:r>
            <a:endParaRPr/>
          </a:p>
          <a:p>
            <a:pPr marL="0" lvl="0" indent="0" algn="l" rtl="0">
              <a:lnSpc>
                <a:spcPct val="90000"/>
              </a:lnSpc>
              <a:spcBef>
                <a:spcPts val="1000"/>
              </a:spcBef>
              <a:spcAft>
                <a:spcPts val="0"/>
              </a:spcAft>
              <a:buClr>
                <a:schemeClr val="dk1"/>
              </a:buClr>
              <a:buSzPct val="100000"/>
              <a:buNone/>
            </a:pPr>
            <a:r>
              <a:rPr lang="en-GB"/>
              <a:t>A graph is a set of nodes connected by edges.</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What is a directed graph?</a:t>
            </a:r>
            <a:endParaRPr/>
          </a:p>
          <a:p>
            <a:pPr marL="0" lvl="0" indent="0" algn="l" rtl="0">
              <a:lnSpc>
                <a:spcPct val="90000"/>
              </a:lnSpc>
              <a:spcBef>
                <a:spcPts val="1000"/>
              </a:spcBef>
              <a:spcAft>
                <a:spcPts val="0"/>
              </a:spcAft>
              <a:buClr>
                <a:schemeClr val="dk1"/>
              </a:buClr>
              <a:buSzPct val="100000"/>
              <a:buNone/>
            </a:pPr>
            <a:r>
              <a:rPr lang="en-GB"/>
              <a:t>A graph where each edge has a direction – you can only traverse each edge in the specified direction.</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What is a weighted graph?</a:t>
            </a:r>
            <a:endParaRPr/>
          </a:p>
          <a:p>
            <a:pPr marL="0" lvl="0" indent="0" algn="l" rtl="0">
              <a:lnSpc>
                <a:spcPct val="90000"/>
              </a:lnSpc>
              <a:spcBef>
                <a:spcPts val="1000"/>
              </a:spcBef>
              <a:spcAft>
                <a:spcPts val="0"/>
              </a:spcAft>
              <a:buClr>
                <a:schemeClr val="dk1"/>
              </a:buClr>
              <a:buSzPct val="100000"/>
              <a:buNone/>
            </a:pPr>
            <a:r>
              <a:rPr lang="en-GB"/>
              <a:t>A graph where each edge has a weight or cost attached.</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How are they implemented?</a:t>
            </a:r>
            <a:endParaRPr/>
          </a:p>
          <a:p>
            <a:pPr marL="0" lvl="0" indent="0" algn="l" rtl="0">
              <a:lnSpc>
                <a:spcPct val="90000"/>
              </a:lnSpc>
              <a:spcBef>
                <a:spcPts val="1000"/>
              </a:spcBef>
              <a:spcAft>
                <a:spcPts val="0"/>
              </a:spcAft>
              <a:buClr>
                <a:schemeClr val="dk1"/>
              </a:buClr>
              <a:buSzPct val="100000"/>
              <a:buNone/>
            </a:pPr>
            <a:r>
              <a:rPr lang="en-GB"/>
              <a:t>As an adjacency matrix - a two dimensional array with elements indicating whether pairs of vertices are adjacent or not in the graph. If there is an edge between two vertices, the element contains the weight of that edge.</a:t>
            </a:r>
            <a:endParaRPr/>
          </a:p>
        </p:txBody>
      </p:sp>
      <p:sp>
        <p:nvSpPr>
          <p:cNvPr id="776" name="Google Shape;776;p4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p:txBody>
      </p:sp>
      <p:sp>
        <p:nvSpPr>
          <p:cNvPr id="777" name="Google Shape;777;p4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47</a:t>
            </a:fld>
            <a:endParaRPr/>
          </a:p>
        </p:txBody>
      </p:sp>
      <p:pic>
        <p:nvPicPr>
          <p:cNvPr id="778" name="Google Shape;778;p47"/>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0C0C8F1C-C6D8-A76A-BDBC-D68376397FB8}"/>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782"/>
        <p:cNvGrpSpPr/>
        <p:nvPr/>
      </p:nvGrpSpPr>
      <p:grpSpPr>
        <a:xfrm>
          <a:off x="0" y="0"/>
          <a:ext cx="0" cy="0"/>
          <a:chOff x="0" y="0"/>
          <a:chExt cx="0" cy="0"/>
        </a:xfrm>
      </p:grpSpPr>
      <p:sp>
        <p:nvSpPr>
          <p:cNvPr id="783" name="Google Shape;783;p4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Trees</a:t>
            </a:r>
            <a:endParaRPr/>
          </a:p>
        </p:txBody>
      </p:sp>
      <p:sp>
        <p:nvSpPr>
          <p:cNvPr id="784" name="Google Shape;784;p48"/>
          <p:cNvSpPr txBox="1">
            <a:spLocks noGrp="1"/>
          </p:cNvSpPr>
          <p:nvPr>
            <p:ph type="body" idx="1"/>
          </p:nvPr>
        </p:nvSpPr>
        <p:spPr>
          <a:xfrm>
            <a:off x="838200" y="1411550"/>
            <a:ext cx="10515600" cy="1488813"/>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ts val="0"/>
              </a:spcBef>
              <a:spcAft>
                <a:spcPts val="0"/>
              </a:spcAft>
              <a:buClr>
                <a:schemeClr val="accent1"/>
              </a:buClr>
              <a:buSzPct val="100000"/>
              <a:buNone/>
            </a:pPr>
            <a:r>
              <a:rPr lang="en-GB">
                <a:solidFill>
                  <a:schemeClr val="accent1"/>
                </a:solidFill>
              </a:rPr>
              <a:t>What is a tree?</a:t>
            </a:r>
            <a:endParaRPr/>
          </a:p>
          <a:p>
            <a:pPr marL="0" lvl="0" indent="0" algn="l" rtl="0">
              <a:lnSpc>
                <a:spcPct val="90000"/>
              </a:lnSpc>
              <a:spcBef>
                <a:spcPts val="1000"/>
              </a:spcBef>
              <a:spcAft>
                <a:spcPts val="0"/>
              </a:spcAft>
              <a:buClr>
                <a:schemeClr val="dk1"/>
              </a:buClr>
              <a:buSzPct val="100000"/>
              <a:buNone/>
            </a:pPr>
            <a:r>
              <a:rPr lang="en-GB"/>
              <a:t>A tree is a connected graph with no cycles. Trees have a root node, which is the topmost node. The child nodes without any of their own child nodes are referred to as leaf nodes.</a:t>
            </a:r>
            <a:endParaRPr/>
          </a:p>
        </p:txBody>
      </p:sp>
      <p:sp>
        <p:nvSpPr>
          <p:cNvPr id="785" name="Google Shape;785;p4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p:txBody>
      </p:sp>
      <p:sp>
        <p:nvSpPr>
          <p:cNvPr id="786" name="Google Shape;786;p4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48</a:t>
            </a:fld>
            <a:endParaRPr/>
          </a:p>
        </p:txBody>
      </p:sp>
      <p:grpSp>
        <p:nvGrpSpPr>
          <p:cNvPr id="787" name="Google Shape;787;p48"/>
          <p:cNvGrpSpPr/>
          <p:nvPr/>
        </p:nvGrpSpPr>
        <p:grpSpPr>
          <a:xfrm>
            <a:off x="254000" y="2995876"/>
            <a:ext cx="4106333" cy="1780647"/>
            <a:chOff x="254000" y="2995876"/>
            <a:chExt cx="4106333" cy="1780647"/>
          </a:xfrm>
        </p:grpSpPr>
        <p:sp>
          <p:nvSpPr>
            <p:cNvPr id="788" name="Google Shape;788;p48"/>
            <p:cNvSpPr/>
            <p:nvPr/>
          </p:nvSpPr>
          <p:spPr>
            <a:xfrm>
              <a:off x="3369733" y="4348954"/>
              <a:ext cx="990600" cy="296333"/>
            </a:xfrm>
            <a:prstGeom prst="rect">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89" name="Google Shape;789;p48"/>
            <p:cNvSpPr/>
            <p:nvPr/>
          </p:nvSpPr>
          <p:spPr>
            <a:xfrm>
              <a:off x="838200" y="3738033"/>
              <a:ext cx="990600" cy="296333"/>
            </a:xfrm>
            <a:prstGeom prst="rect">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90" name="Google Shape;790;p48"/>
            <p:cNvSpPr/>
            <p:nvPr/>
          </p:nvSpPr>
          <p:spPr>
            <a:xfrm>
              <a:off x="2463800" y="3738033"/>
              <a:ext cx="990600" cy="296333"/>
            </a:xfrm>
            <a:prstGeom prst="rect">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91" name="Google Shape;791;p48"/>
            <p:cNvSpPr/>
            <p:nvPr/>
          </p:nvSpPr>
          <p:spPr>
            <a:xfrm>
              <a:off x="1540933" y="4480189"/>
              <a:ext cx="990600" cy="296333"/>
            </a:xfrm>
            <a:prstGeom prst="rect">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92" name="Google Shape;792;p48"/>
            <p:cNvSpPr/>
            <p:nvPr/>
          </p:nvSpPr>
          <p:spPr>
            <a:xfrm>
              <a:off x="254000" y="4480190"/>
              <a:ext cx="990600" cy="296333"/>
            </a:xfrm>
            <a:prstGeom prst="rect">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93" name="Google Shape;793;p48"/>
            <p:cNvSpPr/>
            <p:nvPr/>
          </p:nvSpPr>
          <p:spPr>
            <a:xfrm>
              <a:off x="1684866" y="2995876"/>
              <a:ext cx="990600" cy="296333"/>
            </a:xfrm>
            <a:prstGeom prst="rect">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cxnSp>
          <p:nvCxnSpPr>
            <p:cNvPr id="794" name="Google Shape;794;p48"/>
            <p:cNvCxnSpPr/>
            <p:nvPr/>
          </p:nvCxnSpPr>
          <p:spPr>
            <a:xfrm flipH="1">
              <a:off x="1447800" y="3292209"/>
              <a:ext cx="524933" cy="509324"/>
            </a:xfrm>
            <a:prstGeom prst="straightConnector1">
              <a:avLst/>
            </a:prstGeom>
            <a:noFill/>
            <a:ln w="57150" cap="flat" cmpd="sng">
              <a:solidFill>
                <a:schemeClr val="accent5"/>
              </a:solidFill>
              <a:prstDash val="solid"/>
              <a:miter lim="800000"/>
              <a:headEnd type="none" w="sm" len="sm"/>
              <a:tailEnd type="triangle" w="med" len="med"/>
            </a:ln>
          </p:spPr>
        </p:cxnSp>
        <p:cxnSp>
          <p:nvCxnSpPr>
            <p:cNvPr id="795" name="Google Shape;795;p48"/>
            <p:cNvCxnSpPr/>
            <p:nvPr/>
          </p:nvCxnSpPr>
          <p:spPr>
            <a:xfrm>
              <a:off x="2370667" y="3292209"/>
              <a:ext cx="414866" cy="509324"/>
            </a:xfrm>
            <a:prstGeom prst="straightConnector1">
              <a:avLst/>
            </a:prstGeom>
            <a:noFill/>
            <a:ln w="57150" cap="flat" cmpd="sng">
              <a:solidFill>
                <a:schemeClr val="accent5"/>
              </a:solidFill>
              <a:prstDash val="solid"/>
              <a:miter lim="800000"/>
              <a:headEnd type="none" w="sm" len="sm"/>
              <a:tailEnd type="triangle" w="med" len="med"/>
            </a:ln>
          </p:spPr>
        </p:cxnSp>
        <p:cxnSp>
          <p:nvCxnSpPr>
            <p:cNvPr id="796" name="Google Shape;796;p48"/>
            <p:cNvCxnSpPr/>
            <p:nvPr/>
          </p:nvCxnSpPr>
          <p:spPr>
            <a:xfrm>
              <a:off x="1540933" y="3970865"/>
              <a:ext cx="414866" cy="572825"/>
            </a:xfrm>
            <a:prstGeom prst="straightConnector1">
              <a:avLst/>
            </a:prstGeom>
            <a:noFill/>
            <a:ln w="57150" cap="flat" cmpd="sng">
              <a:solidFill>
                <a:schemeClr val="accent5"/>
              </a:solidFill>
              <a:prstDash val="solid"/>
              <a:miter lim="800000"/>
              <a:headEnd type="none" w="sm" len="sm"/>
              <a:tailEnd type="triangle" w="med" len="med"/>
            </a:ln>
          </p:spPr>
        </p:cxnSp>
        <p:cxnSp>
          <p:nvCxnSpPr>
            <p:cNvPr id="797" name="Google Shape;797;p48"/>
            <p:cNvCxnSpPr/>
            <p:nvPr/>
          </p:nvCxnSpPr>
          <p:spPr>
            <a:xfrm>
              <a:off x="3141134" y="3947715"/>
              <a:ext cx="414866" cy="572825"/>
            </a:xfrm>
            <a:prstGeom prst="straightConnector1">
              <a:avLst/>
            </a:prstGeom>
            <a:noFill/>
            <a:ln w="57150" cap="flat" cmpd="sng">
              <a:solidFill>
                <a:schemeClr val="accent5"/>
              </a:solidFill>
              <a:prstDash val="solid"/>
              <a:miter lim="800000"/>
              <a:headEnd type="none" w="sm" len="sm"/>
              <a:tailEnd type="triangle" w="med" len="med"/>
            </a:ln>
          </p:spPr>
        </p:cxnSp>
        <p:cxnSp>
          <p:nvCxnSpPr>
            <p:cNvPr id="798" name="Google Shape;798;p48"/>
            <p:cNvCxnSpPr>
              <a:stCxn id="789" idx="2"/>
            </p:cNvCxnSpPr>
            <p:nvPr/>
          </p:nvCxnSpPr>
          <p:spPr>
            <a:xfrm flipH="1">
              <a:off x="914400" y="4034366"/>
              <a:ext cx="419100" cy="594000"/>
            </a:xfrm>
            <a:prstGeom prst="straightConnector1">
              <a:avLst/>
            </a:prstGeom>
            <a:noFill/>
            <a:ln w="57150" cap="flat" cmpd="sng">
              <a:solidFill>
                <a:schemeClr val="accent5"/>
              </a:solidFill>
              <a:prstDash val="solid"/>
              <a:miter lim="800000"/>
              <a:headEnd type="none" w="sm" len="sm"/>
              <a:tailEnd type="triangle" w="med" len="med"/>
            </a:ln>
          </p:spPr>
        </p:cxnSp>
      </p:grpSp>
      <p:sp>
        <p:nvSpPr>
          <p:cNvPr id="799" name="Google Shape;799;p48"/>
          <p:cNvSpPr txBox="1"/>
          <p:nvPr/>
        </p:nvSpPr>
        <p:spPr>
          <a:xfrm>
            <a:off x="4588931" y="3280835"/>
            <a:ext cx="7467601" cy="3075515"/>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accent1"/>
              </a:buClr>
              <a:buSzPts val="2800"/>
              <a:buFont typeface="Arial"/>
              <a:buNone/>
            </a:pPr>
            <a:r>
              <a:rPr lang="en-GB" sz="2800">
                <a:solidFill>
                  <a:schemeClr val="accent1"/>
                </a:solidFill>
                <a:latin typeface="Arial"/>
                <a:ea typeface="Arial"/>
                <a:cs typeface="Arial"/>
                <a:sym typeface="Arial"/>
              </a:rPr>
              <a:t>What is a binary tree?</a:t>
            </a:r>
            <a:endParaRPr/>
          </a:p>
          <a:p>
            <a:pPr marL="0" marR="0" lvl="0" indent="0" algn="l" rtl="0">
              <a:lnSpc>
                <a:spcPct val="90000"/>
              </a:lnSpc>
              <a:spcBef>
                <a:spcPts val="1000"/>
              </a:spcBef>
              <a:spcAft>
                <a:spcPts val="0"/>
              </a:spcAft>
              <a:buClr>
                <a:schemeClr val="dk1"/>
              </a:buClr>
              <a:buSzPts val="2800"/>
              <a:buFont typeface="Arial"/>
              <a:buNone/>
            </a:pPr>
            <a:r>
              <a:rPr lang="en-GB" sz="2800">
                <a:solidFill>
                  <a:schemeClr val="dk1"/>
                </a:solidFill>
                <a:latin typeface="Arial"/>
                <a:ea typeface="Arial"/>
                <a:cs typeface="Arial"/>
                <a:sym typeface="Arial"/>
              </a:rPr>
              <a:t>A binary tree is a tree where each node has at most two children. These are often used for binary searches.</a:t>
            </a:r>
            <a:endParaRPr/>
          </a:p>
          <a:p>
            <a:pPr marL="0" marR="0" lvl="0" indent="0" algn="l" rtl="0">
              <a:lnSpc>
                <a:spcPct val="90000"/>
              </a:lnSpc>
              <a:spcBef>
                <a:spcPts val="1000"/>
              </a:spcBef>
              <a:spcAft>
                <a:spcPts val="0"/>
              </a:spcAft>
              <a:buClr>
                <a:schemeClr val="dk1"/>
              </a:buClr>
              <a:buSzPts val="2800"/>
              <a:buFont typeface="Arial"/>
              <a:buNone/>
            </a:pPr>
            <a:r>
              <a:rPr lang="en-GB" sz="2800">
                <a:solidFill>
                  <a:schemeClr val="dk1"/>
                </a:solidFill>
                <a:latin typeface="Arial"/>
                <a:ea typeface="Arial"/>
                <a:cs typeface="Arial"/>
                <a:sym typeface="Arial"/>
              </a:rPr>
              <a:t>The most common way to represent a binary tree is by storing the data in an array, along with a left and right pointer for each item.</a:t>
            </a:r>
            <a:endParaRPr/>
          </a:p>
        </p:txBody>
      </p:sp>
      <p:pic>
        <p:nvPicPr>
          <p:cNvPr id="800" name="Google Shape;800;p48"/>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A2E3C42E-9A3D-8D4F-8728-AA9D4975063F}"/>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87"/>
                                        </p:tgtEl>
                                        <p:attrNameLst>
                                          <p:attrName>style.visibility</p:attrName>
                                        </p:attrNameLst>
                                      </p:cBhvr>
                                      <p:to>
                                        <p:strVal val="visible"/>
                                      </p:to>
                                    </p:set>
                                    <p:animEffect transition="in" filter="fade">
                                      <p:cBhvr>
                                        <p:cTn id="7" dur="500"/>
                                        <p:tgtEl>
                                          <p:spTgt spid="7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804"/>
        <p:cNvGrpSpPr/>
        <p:nvPr/>
      </p:nvGrpSpPr>
      <p:grpSpPr>
        <a:xfrm>
          <a:off x="0" y="0"/>
          <a:ext cx="0" cy="0"/>
          <a:chOff x="0" y="0"/>
          <a:chExt cx="0" cy="0"/>
        </a:xfrm>
      </p:grpSpPr>
      <p:sp>
        <p:nvSpPr>
          <p:cNvPr id="805" name="Google Shape;805;p4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Binary Tree Traversal</a:t>
            </a:r>
            <a:endParaRPr/>
          </a:p>
        </p:txBody>
      </p:sp>
      <p:sp>
        <p:nvSpPr>
          <p:cNvPr id="806" name="Google Shape;806;p4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90000"/>
              </a:lnSpc>
              <a:spcBef>
                <a:spcPts val="0"/>
              </a:spcBef>
              <a:spcAft>
                <a:spcPts val="0"/>
              </a:spcAft>
              <a:buClr>
                <a:schemeClr val="accent1"/>
              </a:buClr>
              <a:buSzPct val="100000"/>
              <a:buNone/>
            </a:pPr>
            <a:r>
              <a:rPr lang="en-GB">
                <a:solidFill>
                  <a:schemeClr val="accent1"/>
                </a:solidFill>
              </a:rPr>
              <a:t>Pre-order</a:t>
            </a:r>
            <a:endParaRPr/>
          </a:p>
          <a:p>
            <a:pPr marL="0" lvl="0" indent="0" algn="l" rtl="0">
              <a:lnSpc>
                <a:spcPct val="90000"/>
              </a:lnSpc>
              <a:spcBef>
                <a:spcPts val="1000"/>
              </a:spcBef>
              <a:spcAft>
                <a:spcPts val="0"/>
              </a:spcAft>
              <a:buClr>
                <a:schemeClr val="dk1"/>
              </a:buClr>
              <a:buSzPct val="100000"/>
              <a:buNone/>
            </a:pPr>
            <a:r>
              <a:rPr lang="en-GB"/>
              <a:t>Root node, left subtree, right subtree. If you were to draw an outline around the tree starting on the left of the root, nodes are traversed in the order in which you pass them on the </a:t>
            </a:r>
            <a:r>
              <a:rPr lang="en-GB">
                <a:solidFill>
                  <a:schemeClr val="accent1"/>
                </a:solidFill>
              </a:rPr>
              <a:t>left-hand side</a:t>
            </a:r>
            <a:r>
              <a:rPr lang="en-GB"/>
              <a:t>.</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In-order</a:t>
            </a:r>
            <a:endParaRPr/>
          </a:p>
          <a:p>
            <a:pPr marL="0" lvl="0" indent="0" algn="l" rtl="0">
              <a:lnSpc>
                <a:spcPct val="90000"/>
              </a:lnSpc>
              <a:spcBef>
                <a:spcPts val="1000"/>
              </a:spcBef>
              <a:spcAft>
                <a:spcPts val="0"/>
              </a:spcAft>
              <a:buClr>
                <a:schemeClr val="dk1"/>
              </a:buClr>
              <a:buSzPct val="100000"/>
              <a:buNone/>
            </a:pPr>
            <a:r>
              <a:rPr lang="en-GB"/>
              <a:t>Left subtree, root node, right subtree. If you were to draw an outline around the tree starting on the left of the root, nodes are traversed in the order in which you pass </a:t>
            </a:r>
            <a:r>
              <a:rPr lang="en-GB">
                <a:solidFill>
                  <a:schemeClr val="accent1"/>
                </a:solidFill>
              </a:rPr>
              <a:t>under</a:t>
            </a:r>
            <a:r>
              <a:rPr lang="en-GB"/>
              <a:t> them.</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Post-order</a:t>
            </a:r>
            <a:endParaRPr/>
          </a:p>
          <a:p>
            <a:pPr marL="0" lvl="0" indent="0" algn="l" rtl="0">
              <a:lnSpc>
                <a:spcPct val="90000"/>
              </a:lnSpc>
              <a:spcBef>
                <a:spcPts val="1000"/>
              </a:spcBef>
              <a:spcAft>
                <a:spcPts val="0"/>
              </a:spcAft>
              <a:buClr>
                <a:schemeClr val="dk1"/>
              </a:buClr>
              <a:buSzPct val="100000"/>
              <a:buNone/>
            </a:pPr>
            <a:r>
              <a:rPr lang="en-GB"/>
              <a:t>Left subtree, right subtree, root node. If you were to draw an outline around the tree starting on the left of the root, nodes are traversed in the order in which you pass them on the </a:t>
            </a:r>
            <a:r>
              <a:rPr lang="en-GB">
                <a:solidFill>
                  <a:schemeClr val="accent1"/>
                </a:solidFill>
              </a:rPr>
              <a:t>right-hand side</a:t>
            </a:r>
            <a:r>
              <a:rPr lang="en-GB"/>
              <a:t>.</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endParaRPr/>
          </a:p>
        </p:txBody>
      </p:sp>
      <p:sp>
        <p:nvSpPr>
          <p:cNvPr id="807" name="Google Shape;807;p4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p:txBody>
      </p:sp>
      <p:sp>
        <p:nvSpPr>
          <p:cNvPr id="808" name="Google Shape;808;p4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49</a:t>
            </a:fld>
            <a:endParaRPr/>
          </a:p>
        </p:txBody>
      </p:sp>
      <p:pic>
        <p:nvPicPr>
          <p:cNvPr id="809" name="Google Shape;809;p49"/>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DD188EF7-DA64-3146-6007-5D331C64CBD5}"/>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Buses</a:t>
            </a:r>
            <a:endParaRPr/>
          </a:p>
        </p:txBody>
      </p:sp>
      <p:sp>
        <p:nvSpPr>
          <p:cNvPr id="131" name="Google Shape;131;p5"/>
          <p:cNvSpPr txBox="1">
            <a:spLocks noGrp="1"/>
          </p:cNvSpPr>
          <p:nvPr>
            <p:ph type="body" idx="1"/>
          </p:nvPr>
        </p:nvSpPr>
        <p:spPr>
          <a:xfrm>
            <a:off x="838200" y="1355108"/>
            <a:ext cx="10515600" cy="52695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GB"/>
              <a:t>Label the buses based on their function.</a:t>
            </a:r>
            <a:endParaRPr/>
          </a:p>
        </p:txBody>
      </p:sp>
      <p:sp>
        <p:nvSpPr>
          <p:cNvPr id="132" name="Google Shape;132;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 2019 Xenia Christofi</a:t>
            </a:r>
            <a:endParaRPr/>
          </a:p>
        </p:txBody>
      </p:sp>
      <p:sp>
        <p:nvSpPr>
          <p:cNvPr id="133" name="Google Shape;133;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5</a:t>
            </a:fld>
            <a:endParaRPr/>
          </a:p>
        </p:txBody>
      </p:sp>
      <p:pic>
        <p:nvPicPr>
          <p:cNvPr id="134" name="Google Shape;134;p5" descr="Bus"/>
          <p:cNvPicPr preferRelativeResize="0"/>
          <p:nvPr/>
        </p:nvPicPr>
        <p:blipFill rotWithShape="1">
          <a:blip r:embed="rId3">
            <a:alphaModFix/>
          </a:blip>
          <a:srcRect/>
          <a:stretch/>
        </p:blipFill>
        <p:spPr>
          <a:xfrm>
            <a:off x="838200" y="1618587"/>
            <a:ext cx="1319074" cy="1319074"/>
          </a:xfrm>
          <a:prstGeom prst="rect">
            <a:avLst/>
          </a:prstGeom>
          <a:noFill/>
          <a:ln>
            <a:noFill/>
          </a:ln>
        </p:spPr>
      </p:pic>
      <p:sp>
        <p:nvSpPr>
          <p:cNvPr id="135" name="Google Shape;135;p5"/>
          <p:cNvSpPr txBox="1"/>
          <p:nvPr/>
        </p:nvSpPr>
        <p:spPr>
          <a:xfrm>
            <a:off x="721680" y="2622900"/>
            <a:ext cx="1921276" cy="526958"/>
          </a:xfrm>
          <a:prstGeom prst="rect">
            <a:avLst/>
          </a:prstGeom>
          <a:noFill/>
          <a:ln>
            <a:noFill/>
          </a:ln>
        </p:spPr>
        <p:txBody>
          <a:bodyPr spcFirstLastPara="1" wrap="square" lIns="91425" tIns="45700" rIns="91425" bIns="45700" anchor="t" anchorCtr="0">
            <a:normAutofit fontScale="92500"/>
          </a:bodyPr>
          <a:lstStyle/>
          <a:p>
            <a:pPr marL="0" marR="0" lvl="0" indent="0" algn="l" rtl="0">
              <a:lnSpc>
                <a:spcPct val="90000"/>
              </a:lnSpc>
              <a:spcBef>
                <a:spcPts val="0"/>
              </a:spcBef>
              <a:spcAft>
                <a:spcPts val="0"/>
              </a:spcAft>
              <a:buClr>
                <a:schemeClr val="dk1"/>
              </a:buClr>
              <a:buSzPct val="100000"/>
              <a:buFont typeface="Arial"/>
              <a:buNone/>
            </a:pPr>
            <a:r>
              <a:rPr lang="en-GB" sz="2800" b="0" i="0" u="none" strike="noStrike" cap="none">
                <a:solidFill>
                  <a:schemeClr val="dk1"/>
                </a:solidFill>
                <a:latin typeface="Arial"/>
                <a:ea typeface="Arial"/>
                <a:cs typeface="Arial"/>
                <a:sym typeface="Arial"/>
              </a:rPr>
              <a:t>Control bus</a:t>
            </a:r>
            <a:endParaRPr/>
          </a:p>
        </p:txBody>
      </p:sp>
      <p:pic>
        <p:nvPicPr>
          <p:cNvPr id="136" name="Google Shape;136;p5" descr="Bus"/>
          <p:cNvPicPr preferRelativeResize="0"/>
          <p:nvPr/>
        </p:nvPicPr>
        <p:blipFill rotWithShape="1">
          <a:blip r:embed="rId4">
            <a:alphaModFix/>
          </a:blip>
          <a:srcRect/>
          <a:stretch/>
        </p:blipFill>
        <p:spPr>
          <a:xfrm>
            <a:off x="790853" y="2933607"/>
            <a:ext cx="1319074" cy="1319074"/>
          </a:xfrm>
          <a:prstGeom prst="rect">
            <a:avLst/>
          </a:prstGeom>
          <a:noFill/>
          <a:ln>
            <a:noFill/>
          </a:ln>
        </p:spPr>
      </p:pic>
      <p:sp>
        <p:nvSpPr>
          <p:cNvPr id="137" name="Google Shape;137;p5"/>
          <p:cNvSpPr txBox="1"/>
          <p:nvPr/>
        </p:nvSpPr>
        <p:spPr>
          <a:xfrm>
            <a:off x="630314" y="3954613"/>
            <a:ext cx="1921276" cy="526958"/>
          </a:xfrm>
          <a:prstGeom prst="rect">
            <a:avLst/>
          </a:prstGeom>
          <a:noFill/>
          <a:ln>
            <a:noFill/>
          </a:ln>
        </p:spPr>
        <p:txBody>
          <a:bodyPr spcFirstLastPara="1" wrap="square" lIns="91425" tIns="45700" rIns="91425" bIns="45700" anchor="t" anchorCtr="0">
            <a:normAutofit fontScale="85000" lnSpcReduction="10000"/>
          </a:bodyPr>
          <a:lstStyle/>
          <a:p>
            <a:pPr marL="0" marR="0" lvl="0" indent="0" algn="l" rtl="0">
              <a:lnSpc>
                <a:spcPct val="90000"/>
              </a:lnSpc>
              <a:spcBef>
                <a:spcPts val="0"/>
              </a:spcBef>
              <a:spcAft>
                <a:spcPts val="0"/>
              </a:spcAft>
              <a:buClr>
                <a:schemeClr val="dk1"/>
              </a:buClr>
              <a:buSzPct val="100000"/>
              <a:buFont typeface="Arial"/>
              <a:buNone/>
            </a:pPr>
            <a:r>
              <a:rPr lang="en-GB" sz="2800" b="0" i="0" u="none" strike="noStrike" cap="none">
                <a:solidFill>
                  <a:schemeClr val="dk1"/>
                </a:solidFill>
                <a:latin typeface="Arial"/>
                <a:ea typeface="Arial"/>
                <a:cs typeface="Arial"/>
                <a:sym typeface="Arial"/>
              </a:rPr>
              <a:t>Address bus</a:t>
            </a:r>
            <a:endParaRPr/>
          </a:p>
        </p:txBody>
      </p:sp>
      <p:pic>
        <p:nvPicPr>
          <p:cNvPr id="138" name="Google Shape;138;p5" descr="Bus"/>
          <p:cNvPicPr preferRelativeResize="0"/>
          <p:nvPr/>
        </p:nvPicPr>
        <p:blipFill rotWithShape="1">
          <a:blip r:embed="rId5">
            <a:alphaModFix/>
          </a:blip>
          <a:srcRect/>
          <a:stretch/>
        </p:blipFill>
        <p:spPr>
          <a:xfrm>
            <a:off x="790853" y="4270884"/>
            <a:ext cx="1319074" cy="1319074"/>
          </a:xfrm>
          <a:prstGeom prst="rect">
            <a:avLst/>
          </a:prstGeom>
          <a:noFill/>
          <a:ln>
            <a:noFill/>
          </a:ln>
        </p:spPr>
      </p:pic>
      <p:sp>
        <p:nvSpPr>
          <p:cNvPr id="139" name="Google Shape;139;p5"/>
          <p:cNvSpPr txBox="1"/>
          <p:nvPr/>
        </p:nvSpPr>
        <p:spPr>
          <a:xfrm>
            <a:off x="670264" y="5344682"/>
            <a:ext cx="1921276" cy="526958"/>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dk1"/>
              </a:buClr>
              <a:buSzPts val="2800"/>
              <a:buFont typeface="Arial"/>
              <a:buNone/>
            </a:pPr>
            <a:r>
              <a:rPr lang="en-GB" sz="2800" b="0" i="0" u="none" strike="noStrike" cap="none">
                <a:solidFill>
                  <a:schemeClr val="dk1"/>
                </a:solidFill>
                <a:latin typeface="Arial"/>
                <a:ea typeface="Arial"/>
                <a:cs typeface="Arial"/>
                <a:sym typeface="Arial"/>
              </a:rPr>
              <a:t>Data bus</a:t>
            </a:r>
            <a:endParaRPr/>
          </a:p>
        </p:txBody>
      </p:sp>
      <p:sp>
        <p:nvSpPr>
          <p:cNvPr id="140" name="Google Shape;140;p5"/>
          <p:cNvSpPr txBox="1"/>
          <p:nvPr/>
        </p:nvSpPr>
        <p:spPr>
          <a:xfrm>
            <a:off x="2551590" y="1882065"/>
            <a:ext cx="7932938" cy="754579"/>
          </a:xfrm>
          <a:prstGeom prst="rect">
            <a:avLst/>
          </a:prstGeom>
          <a:noFill/>
          <a:ln>
            <a:noFill/>
          </a:ln>
        </p:spPr>
        <p:txBody>
          <a:bodyPr spcFirstLastPara="1" wrap="square" lIns="91425" tIns="45700" rIns="91425" bIns="45700" anchor="t" anchorCtr="0">
            <a:normAutofit fontScale="92500" lnSpcReduction="10000"/>
          </a:bodyPr>
          <a:lstStyle/>
          <a:p>
            <a:pPr marL="0" marR="0" lvl="0" indent="0" algn="l" rtl="0">
              <a:lnSpc>
                <a:spcPct val="90000"/>
              </a:lnSpc>
              <a:spcBef>
                <a:spcPts val="0"/>
              </a:spcBef>
              <a:spcAft>
                <a:spcPts val="0"/>
              </a:spcAft>
              <a:buClr>
                <a:schemeClr val="accent1"/>
              </a:buClr>
              <a:buSzPct val="100000"/>
              <a:buFont typeface="Arial"/>
              <a:buNone/>
            </a:pPr>
            <a:r>
              <a:rPr lang="en-GB" sz="2800" b="0" i="0" u="none" strike="noStrike" cap="none">
                <a:solidFill>
                  <a:schemeClr val="accent1"/>
                </a:solidFill>
                <a:latin typeface="Arial"/>
                <a:ea typeface="Arial"/>
                <a:cs typeface="Arial"/>
                <a:sym typeface="Arial"/>
              </a:rPr>
              <a:t>Transmits command, timing, and status information between system components. </a:t>
            </a:r>
            <a:endParaRPr/>
          </a:p>
        </p:txBody>
      </p:sp>
      <p:sp>
        <p:nvSpPr>
          <p:cNvPr id="141" name="Google Shape;141;p5"/>
          <p:cNvSpPr txBox="1"/>
          <p:nvPr/>
        </p:nvSpPr>
        <p:spPr>
          <a:xfrm>
            <a:off x="2712129" y="3215854"/>
            <a:ext cx="7932938" cy="754579"/>
          </a:xfrm>
          <a:prstGeom prst="rect">
            <a:avLst/>
          </a:prstGeom>
          <a:noFill/>
          <a:ln>
            <a:noFill/>
          </a:ln>
        </p:spPr>
        <p:txBody>
          <a:bodyPr spcFirstLastPara="1" wrap="square" lIns="91425" tIns="45700" rIns="91425" bIns="45700" anchor="t" anchorCtr="0">
            <a:normAutofit fontScale="92500" lnSpcReduction="10000"/>
          </a:bodyPr>
          <a:lstStyle/>
          <a:p>
            <a:pPr marL="0" marR="0" lvl="0" indent="0" algn="l" rtl="0">
              <a:lnSpc>
                <a:spcPct val="90000"/>
              </a:lnSpc>
              <a:spcBef>
                <a:spcPts val="0"/>
              </a:spcBef>
              <a:spcAft>
                <a:spcPts val="0"/>
              </a:spcAft>
              <a:buClr>
                <a:schemeClr val="accent2"/>
              </a:buClr>
              <a:buSzPct val="100000"/>
              <a:buFont typeface="Arial"/>
              <a:buNone/>
            </a:pPr>
            <a:r>
              <a:rPr lang="en-GB" sz="2800" b="0" i="0" u="none" strike="noStrike" cap="none">
                <a:solidFill>
                  <a:schemeClr val="accent2"/>
                </a:solidFill>
                <a:latin typeface="Arial"/>
                <a:ea typeface="Arial"/>
                <a:cs typeface="Arial"/>
                <a:sym typeface="Arial"/>
              </a:rPr>
              <a:t>Transmits the memory addresses of words used as operands in program instructions.</a:t>
            </a:r>
            <a:endParaRPr/>
          </a:p>
        </p:txBody>
      </p:sp>
      <p:sp>
        <p:nvSpPr>
          <p:cNvPr id="142" name="Google Shape;142;p5"/>
          <p:cNvSpPr txBox="1"/>
          <p:nvPr/>
        </p:nvSpPr>
        <p:spPr>
          <a:xfrm>
            <a:off x="2712129" y="4645271"/>
            <a:ext cx="7932938" cy="754579"/>
          </a:xfrm>
          <a:prstGeom prst="rect">
            <a:avLst/>
          </a:prstGeom>
          <a:noFill/>
          <a:ln>
            <a:noFill/>
          </a:ln>
        </p:spPr>
        <p:txBody>
          <a:bodyPr spcFirstLastPara="1" wrap="square" lIns="91425" tIns="45700" rIns="91425" bIns="45700" anchor="t" anchorCtr="0">
            <a:normAutofit fontScale="92500" lnSpcReduction="10000"/>
          </a:bodyPr>
          <a:lstStyle/>
          <a:p>
            <a:pPr marL="0" marR="0" lvl="0" indent="0" algn="l" rtl="0">
              <a:lnSpc>
                <a:spcPct val="90000"/>
              </a:lnSpc>
              <a:spcBef>
                <a:spcPts val="0"/>
              </a:spcBef>
              <a:spcAft>
                <a:spcPts val="0"/>
              </a:spcAft>
              <a:buClr>
                <a:schemeClr val="accent5"/>
              </a:buClr>
              <a:buSzPct val="100000"/>
              <a:buFont typeface="Arial"/>
              <a:buNone/>
            </a:pPr>
            <a:r>
              <a:rPr lang="en-GB" sz="2800" b="0" i="0" u="none" strike="noStrike" cap="none">
                <a:solidFill>
                  <a:schemeClr val="accent5"/>
                </a:solidFill>
                <a:latin typeface="Arial"/>
                <a:ea typeface="Arial"/>
                <a:cs typeface="Arial"/>
                <a:sym typeface="Arial"/>
              </a:rPr>
              <a:t>Transmits the memory addresses of words used as operands in program instructions.</a:t>
            </a:r>
            <a:endParaRPr/>
          </a:p>
        </p:txBody>
      </p:sp>
      <p:sp>
        <p:nvSpPr>
          <p:cNvPr id="143" name="Google Shape;143;p5"/>
          <p:cNvSpPr txBox="1"/>
          <p:nvPr/>
        </p:nvSpPr>
        <p:spPr>
          <a:xfrm>
            <a:off x="1285968" y="5736003"/>
            <a:ext cx="10785260" cy="526958"/>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dk1"/>
              </a:buClr>
              <a:buSzPts val="2800"/>
              <a:buFont typeface="Arial"/>
              <a:buNone/>
            </a:pPr>
            <a:r>
              <a:rPr lang="en-GB" sz="2800" b="0" i="0" u="none" strike="noStrike" cap="none">
                <a:solidFill>
                  <a:schemeClr val="dk1"/>
                </a:solidFill>
                <a:latin typeface="Arial"/>
                <a:ea typeface="Arial"/>
                <a:cs typeface="Arial"/>
                <a:sym typeface="Arial"/>
              </a:rPr>
              <a:t>Which of these buses only travels in one direction? </a:t>
            </a:r>
            <a:endParaRPr/>
          </a:p>
        </p:txBody>
      </p:sp>
      <p:sp>
        <p:nvSpPr>
          <p:cNvPr id="144" name="Google Shape;144;p5"/>
          <p:cNvSpPr txBox="1"/>
          <p:nvPr/>
        </p:nvSpPr>
        <p:spPr>
          <a:xfrm>
            <a:off x="1125429" y="6072156"/>
            <a:ext cx="10785260" cy="526958"/>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accent2"/>
              </a:buClr>
              <a:buSzPts val="2800"/>
              <a:buFont typeface="Arial"/>
              <a:buNone/>
            </a:pPr>
            <a:r>
              <a:rPr lang="en-GB" sz="2800" b="0" i="0" u="none" strike="noStrike" cap="none">
                <a:solidFill>
                  <a:schemeClr val="accent2"/>
                </a:solidFill>
                <a:latin typeface="Arial"/>
                <a:ea typeface="Arial"/>
                <a:cs typeface="Arial"/>
                <a:sym typeface="Arial"/>
              </a:rPr>
              <a:t>The address bus – it only goes from the CPU to memory.</a:t>
            </a:r>
            <a:endParaRPr/>
          </a:p>
        </p:txBody>
      </p:sp>
      <p:pic>
        <p:nvPicPr>
          <p:cNvPr id="145" name="Google Shape;145;p5"/>
          <p:cNvPicPr preferRelativeResize="0"/>
          <p:nvPr/>
        </p:nvPicPr>
        <p:blipFill>
          <a:blip r:embed="rId6">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569BD553-DD22-C3B2-375C-12C71113A607}"/>
              </a:ext>
            </a:extLst>
          </p:cNvPr>
          <p:cNvSpPr/>
          <p:nvPr/>
        </p:nvSpPr>
        <p:spPr>
          <a:xfrm>
            <a:off x="4611278" y="2494020"/>
            <a:ext cx="3233394" cy="1869960"/>
          </a:xfrm>
          <a:prstGeom prst="rect">
            <a:avLst/>
          </a:prstGeom>
          <a:blipFill dpi="0" rotWithShape="1">
            <a:blip r:embed="rId7">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5"/>
                                        </p:tgtEl>
                                        <p:attrNameLst>
                                          <p:attrName>style.visibility</p:attrName>
                                        </p:attrNameLst>
                                      </p:cBhvr>
                                      <p:to>
                                        <p:strVal val="visible"/>
                                      </p:to>
                                    </p:set>
                                    <p:animEffect transition="in" filter="fade">
                                      <p:cBhvr>
                                        <p:cTn id="7" dur="500"/>
                                        <p:tgtEl>
                                          <p:spTgt spid="13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7"/>
                                        </p:tgtEl>
                                        <p:attrNameLst>
                                          <p:attrName>style.visibility</p:attrName>
                                        </p:attrNameLst>
                                      </p:cBhvr>
                                      <p:to>
                                        <p:strVal val="visible"/>
                                      </p:to>
                                    </p:set>
                                    <p:animEffect transition="in" filter="fade">
                                      <p:cBhvr>
                                        <p:cTn id="12" dur="500"/>
                                        <p:tgtEl>
                                          <p:spTgt spid="13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9"/>
                                        </p:tgtEl>
                                        <p:attrNameLst>
                                          <p:attrName>style.visibility</p:attrName>
                                        </p:attrNameLst>
                                      </p:cBhvr>
                                      <p:to>
                                        <p:strVal val="visible"/>
                                      </p:to>
                                    </p:set>
                                    <p:animEffect transition="in" filter="fade">
                                      <p:cBhvr>
                                        <p:cTn id="17" dur="500"/>
                                        <p:tgtEl>
                                          <p:spTgt spid="13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4"/>
                                        </p:tgtEl>
                                        <p:attrNameLst>
                                          <p:attrName>style.visibility</p:attrName>
                                        </p:attrNameLst>
                                      </p:cBhvr>
                                      <p:to>
                                        <p:strVal val="visible"/>
                                      </p:to>
                                    </p:set>
                                    <p:animEffect transition="in" filter="fade">
                                      <p:cBhvr>
                                        <p:cTn id="22" dur="500"/>
                                        <p:tgtEl>
                                          <p:spTgt spid="1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814"/>
        <p:cNvGrpSpPr/>
        <p:nvPr/>
      </p:nvGrpSpPr>
      <p:grpSpPr>
        <a:xfrm>
          <a:off x="0" y="0"/>
          <a:ext cx="0" cy="0"/>
          <a:chOff x="0" y="0"/>
          <a:chExt cx="0" cy="0"/>
        </a:xfrm>
      </p:grpSpPr>
      <p:sp>
        <p:nvSpPr>
          <p:cNvPr id="815" name="Google Shape;815;p5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Binary Tree Traversal – outline method</a:t>
            </a:r>
            <a:endParaRPr/>
          </a:p>
        </p:txBody>
      </p:sp>
      <p:sp>
        <p:nvSpPr>
          <p:cNvPr id="816" name="Google Shape;816;p5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p:txBody>
      </p:sp>
      <p:sp>
        <p:nvSpPr>
          <p:cNvPr id="817" name="Google Shape;817;p5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50</a:t>
            </a:fld>
            <a:endParaRPr/>
          </a:p>
        </p:txBody>
      </p:sp>
      <p:grpSp>
        <p:nvGrpSpPr>
          <p:cNvPr id="818" name="Google Shape;818;p50"/>
          <p:cNvGrpSpPr/>
          <p:nvPr/>
        </p:nvGrpSpPr>
        <p:grpSpPr>
          <a:xfrm>
            <a:off x="488305" y="2301999"/>
            <a:ext cx="2988038" cy="2166462"/>
            <a:chOff x="4748074" y="2515172"/>
            <a:chExt cx="4545362" cy="3080199"/>
          </a:xfrm>
        </p:grpSpPr>
        <p:sp>
          <p:nvSpPr>
            <p:cNvPr id="819" name="Google Shape;819;p50"/>
            <p:cNvSpPr/>
            <p:nvPr/>
          </p:nvSpPr>
          <p:spPr>
            <a:xfrm>
              <a:off x="6584272" y="2515172"/>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20" name="Google Shape;820;p50"/>
            <p:cNvSpPr/>
            <p:nvPr/>
          </p:nvSpPr>
          <p:spPr>
            <a:xfrm>
              <a:off x="5831149" y="3268948"/>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21" name="Google Shape;821;p50"/>
            <p:cNvSpPr/>
            <p:nvPr/>
          </p:nvSpPr>
          <p:spPr>
            <a:xfrm>
              <a:off x="7241219" y="3268947"/>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22" name="Google Shape;822;p50"/>
            <p:cNvSpPr/>
            <p:nvPr/>
          </p:nvSpPr>
          <p:spPr>
            <a:xfrm>
              <a:off x="5325122" y="4162646"/>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23" name="Google Shape;823;p50"/>
            <p:cNvSpPr/>
            <p:nvPr/>
          </p:nvSpPr>
          <p:spPr>
            <a:xfrm>
              <a:off x="4748074" y="4931024"/>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24" name="Google Shape;824;p50"/>
            <p:cNvSpPr/>
            <p:nvPr/>
          </p:nvSpPr>
          <p:spPr>
            <a:xfrm>
              <a:off x="5767526" y="4938424"/>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25" name="Google Shape;825;p50"/>
            <p:cNvSpPr/>
            <p:nvPr/>
          </p:nvSpPr>
          <p:spPr>
            <a:xfrm>
              <a:off x="6866876" y="4162646"/>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26" name="Google Shape;826;p50"/>
            <p:cNvSpPr/>
            <p:nvPr/>
          </p:nvSpPr>
          <p:spPr>
            <a:xfrm>
              <a:off x="8080156" y="4119209"/>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27" name="Google Shape;827;p50"/>
            <p:cNvSpPr/>
            <p:nvPr/>
          </p:nvSpPr>
          <p:spPr>
            <a:xfrm>
              <a:off x="7496453" y="4931024"/>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28" name="Google Shape;828;p50"/>
            <p:cNvSpPr/>
            <p:nvPr/>
          </p:nvSpPr>
          <p:spPr>
            <a:xfrm>
              <a:off x="8636489" y="4927015"/>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cxnSp>
          <p:nvCxnSpPr>
            <p:cNvPr id="829" name="Google Shape;829;p50"/>
            <p:cNvCxnSpPr>
              <a:stCxn id="819" idx="3"/>
              <a:endCxn id="820" idx="7"/>
            </p:cNvCxnSpPr>
            <p:nvPr/>
          </p:nvCxnSpPr>
          <p:spPr>
            <a:xfrm flipH="1">
              <a:off x="6391880" y="3075911"/>
              <a:ext cx="288600" cy="289200"/>
            </a:xfrm>
            <a:prstGeom prst="straightConnector1">
              <a:avLst/>
            </a:prstGeom>
            <a:noFill/>
            <a:ln w="38100" cap="flat" cmpd="sng">
              <a:solidFill>
                <a:schemeClr val="accent5"/>
              </a:solidFill>
              <a:prstDash val="solid"/>
              <a:miter lim="800000"/>
              <a:headEnd type="none" w="sm" len="sm"/>
              <a:tailEnd type="triangle" w="med" len="med"/>
            </a:ln>
          </p:spPr>
        </p:cxnSp>
        <p:cxnSp>
          <p:nvCxnSpPr>
            <p:cNvPr id="830" name="Google Shape;830;p50"/>
            <p:cNvCxnSpPr>
              <a:stCxn id="820" idx="3"/>
              <a:endCxn id="822" idx="0"/>
            </p:cNvCxnSpPr>
            <p:nvPr/>
          </p:nvCxnSpPr>
          <p:spPr>
            <a:xfrm flipH="1">
              <a:off x="5653457" y="3829687"/>
              <a:ext cx="273900" cy="333000"/>
            </a:xfrm>
            <a:prstGeom prst="straightConnector1">
              <a:avLst/>
            </a:prstGeom>
            <a:noFill/>
            <a:ln w="38100" cap="flat" cmpd="sng">
              <a:solidFill>
                <a:schemeClr val="accent5"/>
              </a:solidFill>
              <a:prstDash val="solid"/>
              <a:miter lim="800000"/>
              <a:headEnd type="none" w="sm" len="sm"/>
              <a:tailEnd type="triangle" w="med" len="med"/>
            </a:ln>
          </p:spPr>
        </p:cxnSp>
        <p:cxnSp>
          <p:nvCxnSpPr>
            <p:cNvPr id="831" name="Google Shape;831;p50"/>
            <p:cNvCxnSpPr/>
            <p:nvPr/>
          </p:nvCxnSpPr>
          <p:spPr>
            <a:xfrm flipH="1">
              <a:off x="5180827" y="4716131"/>
              <a:ext cx="288592" cy="289245"/>
            </a:xfrm>
            <a:prstGeom prst="straightConnector1">
              <a:avLst/>
            </a:prstGeom>
            <a:noFill/>
            <a:ln w="38100" cap="flat" cmpd="sng">
              <a:solidFill>
                <a:schemeClr val="accent5"/>
              </a:solidFill>
              <a:prstDash val="solid"/>
              <a:miter lim="800000"/>
              <a:headEnd type="none" w="sm" len="sm"/>
              <a:tailEnd type="triangle" w="med" len="med"/>
            </a:ln>
          </p:spPr>
        </p:cxnSp>
        <p:cxnSp>
          <p:nvCxnSpPr>
            <p:cNvPr id="832" name="Google Shape;832;p50"/>
            <p:cNvCxnSpPr>
              <a:stCxn id="821" idx="3"/>
              <a:endCxn id="825" idx="0"/>
            </p:cNvCxnSpPr>
            <p:nvPr/>
          </p:nvCxnSpPr>
          <p:spPr>
            <a:xfrm flipH="1">
              <a:off x="7195227" y="3829686"/>
              <a:ext cx="142200" cy="333000"/>
            </a:xfrm>
            <a:prstGeom prst="straightConnector1">
              <a:avLst/>
            </a:prstGeom>
            <a:noFill/>
            <a:ln w="38100" cap="flat" cmpd="sng">
              <a:solidFill>
                <a:schemeClr val="accent5"/>
              </a:solidFill>
              <a:prstDash val="solid"/>
              <a:miter lim="800000"/>
              <a:headEnd type="none" w="sm" len="sm"/>
              <a:tailEnd type="triangle" w="med" len="med"/>
            </a:ln>
          </p:spPr>
        </p:cxnSp>
        <p:cxnSp>
          <p:nvCxnSpPr>
            <p:cNvPr id="833" name="Google Shape;833;p50"/>
            <p:cNvCxnSpPr/>
            <p:nvPr/>
          </p:nvCxnSpPr>
          <p:spPr>
            <a:xfrm flipH="1">
              <a:off x="7935860" y="4681882"/>
              <a:ext cx="288592" cy="289245"/>
            </a:xfrm>
            <a:prstGeom prst="straightConnector1">
              <a:avLst/>
            </a:prstGeom>
            <a:noFill/>
            <a:ln w="38100" cap="flat" cmpd="sng">
              <a:solidFill>
                <a:schemeClr val="accent5"/>
              </a:solidFill>
              <a:prstDash val="solid"/>
              <a:miter lim="800000"/>
              <a:headEnd type="none" w="sm" len="sm"/>
              <a:tailEnd type="triangle" w="med" len="med"/>
            </a:ln>
          </p:spPr>
        </p:cxnSp>
        <p:cxnSp>
          <p:nvCxnSpPr>
            <p:cNvPr id="834" name="Google Shape;834;p50"/>
            <p:cNvCxnSpPr>
              <a:stCxn id="819" idx="5"/>
            </p:cNvCxnSpPr>
            <p:nvPr/>
          </p:nvCxnSpPr>
          <p:spPr>
            <a:xfrm>
              <a:off x="7145011" y="3075911"/>
              <a:ext cx="288600" cy="353100"/>
            </a:xfrm>
            <a:prstGeom prst="straightConnector1">
              <a:avLst/>
            </a:prstGeom>
            <a:noFill/>
            <a:ln w="38100" cap="flat" cmpd="sng">
              <a:solidFill>
                <a:schemeClr val="accent5"/>
              </a:solidFill>
              <a:prstDash val="solid"/>
              <a:miter lim="800000"/>
              <a:headEnd type="none" w="sm" len="sm"/>
              <a:tailEnd type="triangle" w="med" len="med"/>
            </a:ln>
          </p:spPr>
        </p:cxnSp>
        <p:cxnSp>
          <p:nvCxnSpPr>
            <p:cNvPr id="835" name="Google Shape;835;p50"/>
            <p:cNvCxnSpPr>
              <a:endCxn id="826" idx="1"/>
            </p:cNvCxnSpPr>
            <p:nvPr/>
          </p:nvCxnSpPr>
          <p:spPr>
            <a:xfrm>
              <a:off x="7829264" y="3765717"/>
              <a:ext cx="347100" cy="449700"/>
            </a:xfrm>
            <a:prstGeom prst="straightConnector1">
              <a:avLst/>
            </a:prstGeom>
            <a:noFill/>
            <a:ln w="38100" cap="flat" cmpd="sng">
              <a:solidFill>
                <a:schemeClr val="accent5"/>
              </a:solidFill>
              <a:prstDash val="solid"/>
              <a:miter lim="800000"/>
              <a:headEnd type="none" w="sm" len="sm"/>
              <a:tailEnd type="triangle" w="med" len="med"/>
            </a:ln>
          </p:spPr>
        </p:cxnSp>
        <p:cxnSp>
          <p:nvCxnSpPr>
            <p:cNvPr id="836" name="Google Shape;836;p50"/>
            <p:cNvCxnSpPr>
              <a:stCxn id="826" idx="5"/>
              <a:endCxn id="828" idx="0"/>
            </p:cNvCxnSpPr>
            <p:nvPr/>
          </p:nvCxnSpPr>
          <p:spPr>
            <a:xfrm>
              <a:off x="8640895" y="4679948"/>
              <a:ext cx="324000" cy="247200"/>
            </a:xfrm>
            <a:prstGeom prst="straightConnector1">
              <a:avLst/>
            </a:prstGeom>
            <a:noFill/>
            <a:ln w="38100" cap="flat" cmpd="sng">
              <a:solidFill>
                <a:schemeClr val="accent5"/>
              </a:solidFill>
              <a:prstDash val="solid"/>
              <a:miter lim="800000"/>
              <a:headEnd type="none" w="sm" len="sm"/>
              <a:tailEnd type="triangle" w="med" len="med"/>
            </a:ln>
          </p:spPr>
        </p:cxnSp>
        <p:cxnSp>
          <p:nvCxnSpPr>
            <p:cNvPr id="837" name="Google Shape;837;p50"/>
            <p:cNvCxnSpPr/>
            <p:nvPr/>
          </p:nvCxnSpPr>
          <p:spPr>
            <a:xfrm>
              <a:off x="5767914" y="4702464"/>
              <a:ext cx="288592" cy="353089"/>
            </a:xfrm>
            <a:prstGeom prst="straightConnector1">
              <a:avLst/>
            </a:prstGeom>
            <a:noFill/>
            <a:ln w="38100" cap="flat" cmpd="sng">
              <a:solidFill>
                <a:schemeClr val="accent5"/>
              </a:solidFill>
              <a:prstDash val="solid"/>
              <a:miter lim="800000"/>
              <a:headEnd type="none" w="sm" len="sm"/>
              <a:tailEnd type="triangle" w="med" len="med"/>
            </a:ln>
          </p:spPr>
        </p:cxnSp>
      </p:grpSp>
      <p:grpSp>
        <p:nvGrpSpPr>
          <p:cNvPr id="838" name="Google Shape;838;p50"/>
          <p:cNvGrpSpPr/>
          <p:nvPr/>
        </p:nvGrpSpPr>
        <p:grpSpPr>
          <a:xfrm>
            <a:off x="4365045" y="2256533"/>
            <a:ext cx="2988038" cy="2166462"/>
            <a:chOff x="4748074" y="2515172"/>
            <a:chExt cx="4545362" cy="3080199"/>
          </a:xfrm>
        </p:grpSpPr>
        <p:sp>
          <p:nvSpPr>
            <p:cNvPr id="839" name="Google Shape;839;p50"/>
            <p:cNvSpPr/>
            <p:nvPr/>
          </p:nvSpPr>
          <p:spPr>
            <a:xfrm>
              <a:off x="6584272" y="2515172"/>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40" name="Google Shape;840;p50"/>
            <p:cNvSpPr/>
            <p:nvPr/>
          </p:nvSpPr>
          <p:spPr>
            <a:xfrm>
              <a:off x="5831149" y="3268948"/>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41" name="Google Shape;841;p50"/>
            <p:cNvSpPr/>
            <p:nvPr/>
          </p:nvSpPr>
          <p:spPr>
            <a:xfrm>
              <a:off x="7241219" y="3268947"/>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42" name="Google Shape;842;p50"/>
            <p:cNvSpPr/>
            <p:nvPr/>
          </p:nvSpPr>
          <p:spPr>
            <a:xfrm>
              <a:off x="5325122" y="4162646"/>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43" name="Google Shape;843;p50"/>
            <p:cNvSpPr/>
            <p:nvPr/>
          </p:nvSpPr>
          <p:spPr>
            <a:xfrm>
              <a:off x="4748074" y="4931024"/>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44" name="Google Shape;844;p50"/>
            <p:cNvSpPr/>
            <p:nvPr/>
          </p:nvSpPr>
          <p:spPr>
            <a:xfrm>
              <a:off x="5767526" y="4938424"/>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45" name="Google Shape;845;p50"/>
            <p:cNvSpPr/>
            <p:nvPr/>
          </p:nvSpPr>
          <p:spPr>
            <a:xfrm>
              <a:off x="6866876" y="4162646"/>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46" name="Google Shape;846;p50"/>
            <p:cNvSpPr/>
            <p:nvPr/>
          </p:nvSpPr>
          <p:spPr>
            <a:xfrm>
              <a:off x="8080156" y="4119209"/>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47" name="Google Shape;847;p50"/>
            <p:cNvSpPr/>
            <p:nvPr/>
          </p:nvSpPr>
          <p:spPr>
            <a:xfrm>
              <a:off x="7496453" y="4931024"/>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48" name="Google Shape;848;p50"/>
            <p:cNvSpPr/>
            <p:nvPr/>
          </p:nvSpPr>
          <p:spPr>
            <a:xfrm>
              <a:off x="8636489" y="4927015"/>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cxnSp>
          <p:nvCxnSpPr>
            <p:cNvPr id="849" name="Google Shape;849;p50"/>
            <p:cNvCxnSpPr>
              <a:stCxn id="839" idx="3"/>
              <a:endCxn id="840" idx="7"/>
            </p:cNvCxnSpPr>
            <p:nvPr/>
          </p:nvCxnSpPr>
          <p:spPr>
            <a:xfrm flipH="1">
              <a:off x="6391880" y="3075911"/>
              <a:ext cx="288600" cy="289200"/>
            </a:xfrm>
            <a:prstGeom prst="straightConnector1">
              <a:avLst/>
            </a:prstGeom>
            <a:noFill/>
            <a:ln w="38100" cap="flat" cmpd="sng">
              <a:solidFill>
                <a:schemeClr val="accent5"/>
              </a:solidFill>
              <a:prstDash val="solid"/>
              <a:miter lim="800000"/>
              <a:headEnd type="none" w="sm" len="sm"/>
              <a:tailEnd type="triangle" w="med" len="med"/>
            </a:ln>
          </p:spPr>
        </p:cxnSp>
        <p:cxnSp>
          <p:nvCxnSpPr>
            <p:cNvPr id="850" name="Google Shape;850;p50"/>
            <p:cNvCxnSpPr>
              <a:stCxn id="840" idx="3"/>
              <a:endCxn id="842" idx="0"/>
            </p:cNvCxnSpPr>
            <p:nvPr/>
          </p:nvCxnSpPr>
          <p:spPr>
            <a:xfrm flipH="1">
              <a:off x="5653457" y="3829687"/>
              <a:ext cx="273900" cy="333000"/>
            </a:xfrm>
            <a:prstGeom prst="straightConnector1">
              <a:avLst/>
            </a:prstGeom>
            <a:noFill/>
            <a:ln w="38100" cap="flat" cmpd="sng">
              <a:solidFill>
                <a:schemeClr val="accent5"/>
              </a:solidFill>
              <a:prstDash val="solid"/>
              <a:miter lim="800000"/>
              <a:headEnd type="none" w="sm" len="sm"/>
              <a:tailEnd type="triangle" w="med" len="med"/>
            </a:ln>
          </p:spPr>
        </p:cxnSp>
        <p:cxnSp>
          <p:nvCxnSpPr>
            <p:cNvPr id="851" name="Google Shape;851;p50"/>
            <p:cNvCxnSpPr/>
            <p:nvPr/>
          </p:nvCxnSpPr>
          <p:spPr>
            <a:xfrm flipH="1">
              <a:off x="5180827" y="4716131"/>
              <a:ext cx="288592" cy="289245"/>
            </a:xfrm>
            <a:prstGeom prst="straightConnector1">
              <a:avLst/>
            </a:prstGeom>
            <a:noFill/>
            <a:ln w="38100" cap="flat" cmpd="sng">
              <a:solidFill>
                <a:schemeClr val="accent5"/>
              </a:solidFill>
              <a:prstDash val="solid"/>
              <a:miter lim="800000"/>
              <a:headEnd type="none" w="sm" len="sm"/>
              <a:tailEnd type="triangle" w="med" len="med"/>
            </a:ln>
          </p:spPr>
        </p:cxnSp>
        <p:cxnSp>
          <p:nvCxnSpPr>
            <p:cNvPr id="852" name="Google Shape;852;p50"/>
            <p:cNvCxnSpPr>
              <a:stCxn id="841" idx="3"/>
              <a:endCxn id="845" idx="0"/>
            </p:cNvCxnSpPr>
            <p:nvPr/>
          </p:nvCxnSpPr>
          <p:spPr>
            <a:xfrm flipH="1">
              <a:off x="7195227" y="3829686"/>
              <a:ext cx="142200" cy="333000"/>
            </a:xfrm>
            <a:prstGeom prst="straightConnector1">
              <a:avLst/>
            </a:prstGeom>
            <a:noFill/>
            <a:ln w="38100" cap="flat" cmpd="sng">
              <a:solidFill>
                <a:schemeClr val="accent5"/>
              </a:solidFill>
              <a:prstDash val="solid"/>
              <a:miter lim="800000"/>
              <a:headEnd type="none" w="sm" len="sm"/>
              <a:tailEnd type="triangle" w="med" len="med"/>
            </a:ln>
          </p:spPr>
        </p:cxnSp>
        <p:cxnSp>
          <p:nvCxnSpPr>
            <p:cNvPr id="853" name="Google Shape;853;p50"/>
            <p:cNvCxnSpPr/>
            <p:nvPr/>
          </p:nvCxnSpPr>
          <p:spPr>
            <a:xfrm flipH="1">
              <a:off x="7935860" y="4681882"/>
              <a:ext cx="288592" cy="289245"/>
            </a:xfrm>
            <a:prstGeom prst="straightConnector1">
              <a:avLst/>
            </a:prstGeom>
            <a:noFill/>
            <a:ln w="38100" cap="flat" cmpd="sng">
              <a:solidFill>
                <a:schemeClr val="accent5"/>
              </a:solidFill>
              <a:prstDash val="solid"/>
              <a:miter lim="800000"/>
              <a:headEnd type="none" w="sm" len="sm"/>
              <a:tailEnd type="triangle" w="med" len="med"/>
            </a:ln>
          </p:spPr>
        </p:cxnSp>
        <p:cxnSp>
          <p:nvCxnSpPr>
            <p:cNvPr id="854" name="Google Shape;854;p50"/>
            <p:cNvCxnSpPr>
              <a:stCxn id="839" idx="5"/>
            </p:cNvCxnSpPr>
            <p:nvPr/>
          </p:nvCxnSpPr>
          <p:spPr>
            <a:xfrm>
              <a:off x="7145011" y="3075911"/>
              <a:ext cx="288600" cy="353100"/>
            </a:xfrm>
            <a:prstGeom prst="straightConnector1">
              <a:avLst/>
            </a:prstGeom>
            <a:noFill/>
            <a:ln w="38100" cap="flat" cmpd="sng">
              <a:solidFill>
                <a:schemeClr val="accent5"/>
              </a:solidFill>
              <a:prstDash val="solid"/>
              <a:miter lim="800000"/>
              <a:headEnd type="none" w="sm" len="sm"/>
              <a:tailEnd type="triangle" w="med" len="med"/>
            </a:ln>
          </p:spPr>
        </p:cxnSp>
        <p:cxnSp>
          <p:nvCxnSpPr>
            <p:cNvPr id="855" name="Google Shape;855;p50"/>
            <p:cNvCxnSpPr>
              <a:endCxn id="846" idx="1"/>
            </p:cNvCxnSpPr>
            <p:nvPr/>
          </p:nvCxnSpPr>
          <p:spPr>
            <a:xfrm>
              <a:off x="7829264" y="3765717"/>
              <a:ext cx="347100" cy="449700"/>
            </a:xfrm>
            <a:prstGeom prst="straightConnector1">
              <a:avLst/>
            </a:prstGeom>
            <a:noFill/>
            <a:ln w="38100" cap="flat" cmpd="sng">
              <a:solidFill>
                <a:schemeClr val="accent5"/>
              </a:solidFill>
              <a:prstDash val="solid"/>
              <a:miter lim="800000"/>
              <a:headEnd type="none" w="sm" len="sm"/>
              <a:tailEnd type="triangle" w="med" len="med"/>
            </a:ln>
          </p:spPr>
        </p:cxnSp>
        <p:cxnSp>
          <p:nvCxnSpPr>
            <p:cNvPr id="856" name="Google Shape;856;p50"/>
            <p:cNvCxnSpPr>
              <a:stCxn id="846" idx="5"/>
              <a:endCxn id="848" idx="0"/>
            </p:cNvCxnSpPr>
            <p:nvPr/>
          </p:nvCxnSpPr>
          <p:spPr>
            <a:xfrm>
              <a:off x="8640895" y="4679948"/>
              <a:ext cx="324000" cy="247200"/>
            </a:xfrm>
            <a:prstGeom prst="straightConnector1">
              <a:avLst/>
            </a:prstGeom>
            <a:noFill/>
            <a:ln w="38100" cap="flat" cmpd="sng">
              <a:solidFill>
                <a:schemeClr val="accent5"/>
              </a:solidFill>
              <a:prstDash val="solid"/>
              <a:miter lim="800000"/>
              <a:headEnd type="none" w="sm" len="sm"/>
              <a:tailEnd type="triangle" w="med" len="med"/>
            </a:ln>
          </p:spPr>
        </p:cxnSp>
        <p:cxnSp>
          <p:nvCxnSpPr>
            <p:cNvPr id="857" name="Google Shape;857;p50"/>
            <p:cNvCxnSpPr/>
            <p:nvPr/>
          </p:nvCxnSpPr>
          <p:spPr>
            <a:xfrm>
              <a:off x="5767914" y="4702464"/>
              <a:ext cx="288592" cy="353089"/>
            </a:xfrm>
            <a:prstGeom prst="straightConnector1">
              <a:avLst/>
            </a:prstGeom>
            <a:noFill/>
            <a:ln w="38100" cap="flat" cmpd="sng">
              <a:solidFill>
                <a:schemeClr val="accent5"/>
              </a:solidFill>
              <a:prstDash val="solid"/>
              <a:miter lim="800000"/>
              <a:headEnd type="none" w="sm" len="sm"/>
              <a:tailEnd type="triangle" w="med" len="med"/>
            </a:ln>
          </p:spPr>
        </p:cxnSp>
      </p:grpSp>
      <p:grpSp>
        <p:nvGrpSpPr>
          <p:cNvPr id="858" name="Google Shape;858;p50"/>
          <p:cNvGrpSpPr/>
          <p:nvPr/>
        </p:nvGrpSpPr>
        <p:grpSpPr>
          <a:xfrm>
            <a:off x="8100263" y="2165536"/>
            <a:ext cx="2988038" cy="2166462"/>
            <a:chOff x="4748074" y="2515172"/>
            <a:chExt cx="4545362" cy="3080199"/>
          </a:xfrm>
        </p:grpSpPr>
        <p:sp>
          <p:nvSpPr>
            <p:cNvPr id="859" name="Google Shape;859;p50"/>
            <p:cNvSpPr/>
            <p:nvPr/>
          </p:nvSpPr>
          <p:spPr>
            <a:xfrm>
              <a:off x="6584272" y="2515172"/>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60" name="Google Shape;860;p50"/>
            <p:cNvSpPr/>
            <p:nvPr/>
          </p:nvSpPr>
          <p:spPr>
            <a:xfrm>
              <a:off x="5831149" y="3268948"/>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61" name="Google Shape;861;p50"/>
            <p:cNvSpPr/>
            <p:nvPr/>
          </p:nvSpPr>
          <p:spPr>
            <a:xfrm>
              <a:off x="7241219" y="3268947"/>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62" name="Google Shape;862;p50"/>
            <p:cNvSpPr/>
            <p:nvPr/>
          </p:nvSpPr>
          <p:spPr>
            <a:xfrm>
              <a:off x="5325122" y="4162646"/>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63" name="Google Shape;863;p50"/>
            <p:cNvSpPr/>
            <p:nvPr/>
          </p:nvSpPr>
          <p:spPr>
            <a:xfrm>
              <a:off x="4748074" y="4931024"/>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64" name="Google Shape;864;p50"/>
            <p:cNvSpPr/>
            <p:nvPr/>
          </p:nvSpPr>
          <p:spPr>
            <a:xfrm>
              <a:off x="5767526" y="4938424"/>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65" name="Google Shape;865;p50"/>
            <p:cNvSpPr/>
            <p:nvPr/>
          </p:nvSpPr>
          <p:spPr>
            <a:xfrm>
              <a:off x="6866876" y="4162646"/>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66" name="Google Shape;866;p50"/>
            <p:cNvSpPr/>
            <p:nvPr/>
          </p:nvSpPr>
          <p:spPr>
            <a:xfrm>
              <a:off x="8080156" y="4119209"/>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67" name="Google Shape;867;p50"/>
            <p:cNvSpPr/>
            <p:nvPr/>
          </p:nvSpPr>
          <p:spPr>
            <a:xfrm>
              <a:off x="7496453" y="4931024"/>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68" name="Google Shape;868;p50"/>
            <p:cNvSpPr/>
            <p:nvPr/>
          </p:nvSpPr>
          <p:spPr>
            <a:xfrm>
              <a:off x="8636489" y="4927015"/>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cxnSp>
          <p:nvCxnSpPr>
            <p:cNvPr id="869" name="Google Shape;869;p50"/>
            <p:cNvCxnSpPr>
              <a:stCxn id="859" idx="3"/>
              <a:endCxn id="860" idx="7"/>
            </p:cNvCxnSpPr>
            <p:nvPr/>
          </p:nvCxnSpPr>
          <p:spPr>
            <a:xfrm flipH="1">
              <a:off x="6391880" y="3075911"/>
              <a:ext cx="288600" cy="289200"/>
            </a:xfrm>
            <a:prstGeom prst="straightConnector1">
              <a:avLst/>
            </a:prstGeom>
            <a:noFill/>
            <a:ln w="38100" cap="flat" cmpd="sng">
              <a:solidFill>
                <a:schemeClr val="accent5"/>
              </a:solidFill>
              <a:prstDash val="solid"/>
              <a:miter lim="800000"/>
              <a:headEnd type="none" w="sm" len="sm"/>
              <a:tailEnd type="triangle" w="med" len="med"/>
            </a:ln>
          </p:spPr>
        </p:cxnSp>
        <p:cxnSp>
          <p:nvCxnSpPr>
            <p:cNvPr id="870" name="Google Shape;870;p50"/>
            <p:cNvCxnSpPr>
              <a:stCxn id="860" idx="3"/>
              <a:endCxn id="862" idx="0"/>
            </p:cNvCxnSpPr>
            <p:nvPr/>
          </p:nvCxnSpPr>
          <p:spPr>
            <a:xfrm flipH="1">
              <a:off x="5653457" y="3829687"/>
              <a:ext cx="273900" cy="333000"/>
            </a:xfrm>
            <a:prstGeom prst="straightConnector1">
              <a:avLst/>
            </a:prstGeom>
            <a:noFill/>
            <a:ln w="38100" cap="flat" cmpd="sng">
              <a:solidFill>
                <a:schemeClr val="accent5"/>
              </a:solidFill>
              <a:prstDash val="solid"/>
              <a:miter lim="800000"/>
              <a:headEnd type="none" w="sm" len="sm"/>
              <a:tailEnd type="triangle" w="med" len="med"/>
            </a:ln>
          </p:spPr>
        </p:cxnSp>
        <p:cxnSp>
          <p:nvCxnSpPr>
            <p:cNvPr id="871" name="Google Shape;871;p50"/>
            <p:cNvCxnSpPr/>
            <p:nvPr/>
          </p:nvCxnSpPr>
          <p:spPr>
            <a:xfrm flipH="1">
              <a:off x="5180827" y="4716131"/>
              <a:ext cx="288592" cy="289245"/>
            </a:xfrm>
            <a:prstGeom prst="straightConnector1">
              <a:avLst/>
            </a:prstGeom>
            <a:noFill/>
            <a:ln w="38100" cap="flat" cmpd="sng">
              <a:solidFill>
                <a:schemeClr val="accent5"/>
              </a:solidFill>
              <a:prstDash val="solid"/>
              <a:miter lim="800000"/>
              <a:headEnd type="none" w="sm" len="sm"/>
              <a:tailEnd type="triangle" w="med" len="med"/>
            </a:ln>
          </p:spPr>
        </p:cxnSp>
        <p:cxnSp>
          <p:nvCxnSpPr>
            <p:cNvPr id="872" name="Google Shape;872;p50"/>
            <p:cNvCxnSpPr>
              <a:stCxn id="861" idx="3"/>
              <a:endCxn id="865" idx="0"/>
            </p:cNvCxnSpPr>
            <p:nvPr/>
          </p:nvCxnSpPr>
          <p:spPr>
            <a:xfrm flipH="1">
              <a:off x="7195227" y="3829686"/>
              <a:ext cx="142200" cy="333000"/>
            </a:xfrm>
            <a:prstGeom prst="straightConnector1">
              <a:avLst/>
            </a:prstGeom>
            <a:noFill/>
            <a:ln w="38100" cap="flat" cmpd="sng">
              <a:solidFill>
                <a:schemeClr val="accent5"/>
              </a:solidFill>
              <a:prstDash val="solid"/>
              <a:miter lim="800000"/>
              <a:headEnd type="none" w="sm" len="sm"/>
              <a:tailEnd type="triangle" w="med" len="med"/>
            </a:ln>
          </p:spPr>
        </p:cxnSp>
        <p:cxnSp>
          <p:nvCxnSpPr>
            <p:cNvPr id="873" name="Google Shape;873;p50"/>
            <p:cNvCxnSpPr/>
            <p:nvPr/>
          </p:nvCxnSpPr>
          <p:spPr>
            <a:xfrm flipH="1">
              <a:off x="7935860" y="4681882"/>
              <a:ext cx="288592" cy="289245"/>
            </a:xfrm>
            <a:prstGeom prst="straightConnector1">
              <a:avLst/>
            </a:prstGeom>
            <a:noFill/>
            <a:ln w="38100" cap="flat" cmpd="sng">
              <a:solidFill>
                <a:schemeClr val="accent5"/>
              </a:solidFill>
              <a:prstDash val="solid"/>
              <a:miter lim="800000"/>
              <a:headEnd type="none" w="sm" len="sm"/>
              <a:tailEnd type="triangle" w="med" len="med"/>
            </a:ln>
          </p:spPr>
        </p:cxnSp>
        <p:cxnSp>
          <p:nvCxnSpPr>
            <p:cNvPr id="874" name="Google Shape;874;p50"/>
            <p:cNvCxnSpPr>
              <a:stCxn id="859" idx="5"/>
            </p:cNvCxnSpPr>
            <p:nvPr/>
          </p:nvCxnSpPr>
          <p:spPr>
            <a:xfrm>
              <a:off x="7145011" y="3075911"/>
              <a:ext cx="288600" cy="353100"/>
            </a:xfrm>
            <a:prstGeom prst="straightConnector1">
              <a:avLst/>
            </a:prstGeom>
            <a:noFill/>
            <a:ln w="38100" cap="flat" cmpd="sng">
              <a:solidFill>
                <a:schemeClr val="accent5"/>
              </a:solidFill>
              <a:prstDash val="solid"/>
              <a:miter lim="800000"/>
              <a:headEnd type="none" w="sm" len="sm"/>
              <a:tailEnd type="triangle" w="med" len="med"/>
            </a:ln>
          </p:spPr>
        </p:cxnSp>
        <p:cxnSp>
          <p:nvCxnSpPr>
            <p:cNvPr id="875" name="Google Shape;875;p50"/>
            <p:cNvCxnSpPr>
              <a:endCxn id="866" idx="1"/>
            </p:cNvCxnSpPr>
            <p:nvPr/>
          </p:nvCxnSpPr>
          <p:spPr>
            <a:xfrm>
              <a:off x="7829264" y="3765717"/>
              <a:ext cx="347100" cy="449700"/>
            </a:xfrm>
            <a:prstGeom prst="straightConnector1">
              <a:avLst/>
            </a:prstGeom>
            <a:noFill/>
            <a:ln w="38100" cap="flat" cmpd="sng">
              <a:solidFill>
                <a:schemeClr val="accent5"/>
              </a:solidFill>
              <a:prstDash val="solid"/>
              <a:miter lim="800000"/>
              <a:headEnd type="none" w="sm" len="sm"/>
              <a:tailEnd type="triangle" w="med" len="med"/>
            </a:ln>
          </p:spPr>
        </p:cxnSp>
        <p:cxnSp>
          <p:nvCxnSpPr>
            <p:cNvPr id="876" name="Google Shape;876;p50"/>
            <p:cNvCxnSpPr>
              <a:stCxn id="866" idx="5"/>
              <a:endCxn id="868" idx="0"/>
            </p:cNvCxnSpPr>
            <p:nvPr/>
          </p:nvCxnSpPr>
          <p:spPr>
            <a:xfrm>
              <a:off x="8640895" y="4679948"/>
              <a:ext cx="324000" cy="247200"/>
            </a:xfrm>
            <a:prstGeom prst="straightConnector1">
              <a:avLst/>
            </a:prstGeom>
            <a:noFill/>
            <a:ln w="38100" cap="flat" cmpd="sng">
              <a:solidFill>
                <a:schemeClr val="accent5"/>
              </a:solidFill>
              <a:prstDash val="solid"/>
              <a:miter lim="800000"/>
              <a:headEnd type="none" w="sm" len="sm"/>
              <a:tailEnd type="triangle" w="med" len="med"/>
            </a:ln>
          </p:spPr>
        </p:cxnSp>
        <p:cxnSp>
          <p:nvCxnSpPr>
            <p:cNvPr id="877" name="Google Shape;877;p50"/>
            <p:cNvCxnSpPr/>
            <p:nvPr/>
          </p:nvCxnSpPr>
          <p:spPr>
            <a:xfrm>
              <a:off x="5767914" y="4702464"/>
              <a:ext cx="288592" cy="353089"/>
            </a:xfrm>
            <a:prstGeom prst="straightConnector1">
              <a:avLst/>
            </a:prstGeom>
            <a:noFill/>
            <a:ln w="38100" cap="flat" cmpd="sng">
              <a:solidFill>
                <a:schemeClr val="accent5"/>
              </a:solidFill>
              <a:prstDash val="solid"/>
              <a:miter lim="800000"/>
              <a:headEnd type="none" w="sm" len="sm"/>
              <a:tailEnd type="triangle" w="med" len="med"/>
            </a:ln>
          </p:spPr>
        </p:cxnSp>
      </p:grpSp>
      <p:sp>
        <p:nvSpPr>
          <p:cNvPr id="878" name="Google Shape;878;p50"/>
          <p:cNvSpPr txBox="1">
            <a:spLocks noGrp="1"/>
          </p:cNvSpPr>
          <p:nvPr>
            <p:ph type="body" idx="1"/>
          </p:nvPr>
        </p:nvSpPr>
        <p:spPr>
          <a:xfrm>
            <a:off x="732875" y="4794592"/>
            <a:ext cx="2099615" cy="68257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GB"/>
              <a:t>Pre-order</a:t>
            </a:r>
            <a:endParaRPr/>
          </a:p>
        </p:txBody>
      </p:sp>
      <p:sp>
        <p:nvSpPr>
          <p:cNvPr id="879" name="Google Shape;879;p50"/>
          <p:cNvSpPr txBox="1"/>
          <p:nvPr/>
        </p:nvSpPr>
        <p:spPr>
          <a:xfrm>
            <a:off x="4824364" y="4826118"/>
            <a:ext cx="2099615" cy="682578"/>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dk1"/>
              </a:buClr>
              <a:buSzPts val="2800"/>
              <a:buFont typeface="Arial"/>
              <a:buNone/>
            </a:pPr>
            <a:r>
              <a:rPr lang="en-GB" sz="2800">
                <a:solidFill>
                  <a:schemeClr val="dk1"/>
                </a:solidFill>
                <a:latin typeface="Arial"/>
                <a:ea typeface="Arial"/>
                <a:cs typeface="Arial"/>
                <a:sym typeface="Arial"/>
              </a:rPr>
              <a:t>In-order</a:t>
            </a:r>
            <a:endParaRPr/>
          </a:p>
        </p:txBody>
      </p:sp>
      <p:sp>
        <p:nvSpPr>
          <p:cNvPr id="880" name="Google Shape;880;p50"/>
          <p:cNvSpPr txBox="1"/>
          <p:nvPr/>
        </p:nvSpPr>
        <p:spPr>
          <a:xfrm>
            <a:off x="8534594" y="4834758"/>
            <a:ext cx="2099615" cy="682578"/>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dk1"/>
              </a:buClr>
              <a:buSzPts val="2800"/>
              <a:buFont typeface="Arial"/>
              <a:buNone/>
            </a:pPr>
            <a:r>
              <a:rPr lang="en-GB" sz="2800">
                <a:solidFill>
                  <a:schemeClr val="dk1"/>
                </a:solidFill>
                <a:latin typeface="Arial"/>
                <a:ea typeface="Arial"/>
                <a:cs typeface="Arial"/>
                <a:sym typeface="Arial"/>
              </a:rPr>
              <a:t>Post-order</a:t>
            </a:r>
            <a:endParaRPr/>
          </a:p>
        </p:txBody>
      </p:sp>
      <p:pic>
        <p:nvPicPr>
          <p:cNvPr id="881" name="Google Shape;881;p50"/>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C5E2CD71-FCB6-0A2B-D074-31535DE4115F}"/>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78">
                                            <p:txEl>
                                              <p:pRg st="0" end="0"/>
                                            </p:txEl>
                                          </p:spTgt>
                                        </p:tgtEl>
                                        <p:attrNameLst>
                                          <p:attrName>style.visibility</p:attrName>
                                        </p:attrNameLst>
                                      </p:cBhvr>
                                      <p:to>
                                        <p:strVal val="visible"/>
                                      </p:to>
                                    </p:set>
                                    <p:animEffect transition="in" filter="fade">
                                      <p:cBhvr>
                                        <p:cTn id="7" dur="500"/>
                                        <p:tgtEl>
                                          <p:spTgt spid="87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79"/>
                                        </p:tgtEl>
                                        <p:attrNameLst>
                                          <p:attrName>style.visibility</p:attrName>
                                        </p:attrNameLst>
                                      </p:cBhvr>
                                      <p:to>
                                        <p:strVal val="visible"/>
                                      </p:to>
                                    </p:set>
                                    <p:animEffect transition="in" filter="fade">
                                      <p:cBhvr>
                                        <p:cTn id="12" dur="500"/>
                                        <p:tgtEl>
                                          <p:spTgt spid="87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80"/>
                                        </p:tgtEl>
                                        <p:attrNameLst>
                                          <p:attrName>style.visibility</p:attrName>
                                        </p:attrNameLst>
                                      </p:cBhvr>
                                      <p:to>
                                        <p:strVal val="visible"/>
                                      </p:to>
                                    </p:set>
                                    <p:animEffect transition="in" filter="fade">
                                      <p:cBhvr>
                                        <p:cTn id="17" dur="500"/>
                                        <p:tgtEl>
                                          <p:spTgt spid="8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885"/>
        <p:cNvGrpSpPr/>
        <p:nvPr/>
      </p:nvGrpSpPr>
      <p:grpSpPr>
        <a:xfrm>
          <a:off x="0" y="0"/>
          <a:ext cx="0" cy="0"/>
          <a:chOff x="0" y="0"/>
          <a:chExt cx="0" cy="0"/>
        </a:xfrm>
      </p:grpSpPr>
      <p:sp>
        <p:nvSpPr>
          <p:cNvPr id="886" name="Google Shape;886;p5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Binary Tree Traversal</a:t>
            </a:r>
            <a:endParaRPr/>
          </a:p>
        </p:txBody>
      </p:sp>
      <p:sp>
        <p:nvSpPr>
          <p:cNvPr id="887" name="Google Shape;887;p51"/>
          <p:cNvSpPr txBox="1">
            <a:spLocks noGrp="1"/>
          </p:cNvSpPr>
          <p:nvPr>
            <p:ph type="body" idx="1"/>
          </p:nvPr>
        </p:nvSpPr>
        <p:spPr>
          <a:xfrm>
            <a:off x="838200" y="1518083"/>
            <a:ext cx="10515600" cy="102093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GB"/>
              <a:t>Which method of traversing this tree produces the result</a:t>
            </a:r>
            <a:endParaRPr/>
          </a:p>
          <a:p>
            <a:pPr marL="0" lvl="0" indent="0" algn="l" rtl="0">
              <a:lnSpc>
                <a:spcPct val="90000"/>
              </a:lnSpc>
              <a:spcBef>
                <a:spcPts val="1000"/>
              </a:spcBef>
              <a:spcAft>
                <a:spcPts val="0"/>
              </a:spcAft>
              <a:buClr>
                <a:schemeClr val="accent1"/>
              </a:buClr>
              <a:buSzPts val="2800"/>
              <a:buNone/>
            </a:pPr>
            <a:r>
              <a:rPr lang="en-GB">
                <a:solidFill>
                  <a:schemeClr val="accent1"/>
                </a:solidFill>
              </a:rPr>
              <a:t>2, 6, 4, 8, 10, 14, 16, 15, 12, 9?</a:t>
            </a:r>
            <a:r>
              <a:rPr lang="en-GB"/>
              <a:t> </a:t>
            </a:r>
            <a:endParaRPr/>
          </a:p>
          <a:p>
            <a:pPr marL="0" lvl="0" indent="0" algn="l" rtl="0">
              <a:lnSpc>
                <a:spcPct val="90000"/>
              </a:lnSpc>
              <a:spcBef>
                <a:spcPts val="1000"/>
              </a:spcBef>
              <a:spcAft>
                <a:spcPts val="0"/>
              </a:spcAft>
              <a:buClr>
                <a:schemeClr val="dk1"/>
              </a:buClr>
              <a:buSzPts val="2800"/>
              <a:buNone/>
            </a:pPr>
            <a:endParaRPr/>
          </a:p>
        </p:txBody>
      </p:sp>
      <p:sp>
        <p:nvSpPr>
          <p:cNvPr id="888" name="Google Shape;888;p5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p:txBody>
      </p:sp>
      <p:sp>
        <p:nvSpPr>
          <p:cNvPr id="889" name="Google Shape;889;p5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51</a:t>
            </a:fld>
            <a:endParaRPr/>
          </a:p>
        </p:txBody>
      </p:sp>
      <p:grpSp>
        <p:nvGrpSpPr>
          <p:cNvPr id="890" name="Google Shape;890;p51"/>
          <p:cNvGrpSpPr/>
          <p:nvPr/>
        </p:nvGrpSpPr>
        <p:grpSpPr>
          <a:xfrm>
            <a:off x="6043995" y="2272684"/>
            <a:ext cx="5133209" cy="3478558"/>
            <a:chOff x="4748074" y="2515172"/>
            <a:chExt cx="4545362" cy="3080199"/>
          </a:xfrm>
        </p:grpSpPr>
        <p:sp>
          <p:nvSpPr>
            <p:cNvPr id="891" name="Google Shape;891;p51"/>
            <p:cNvSpPr/>
            <p:nvPr/>
          </p:nvSpPr>
          <p:spPr>
            <a:xfrm>
              <a:off x="6584272" y="2515172"/>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9</a:t>
              </a:r>
              <a:endParaRPr/>
            </a:p>
          </p:txBody>
        </p:sp>
        <p:sp>
          <p:nvSpPr>
            <p:cNvPr id="892" name="Google Shape;892;p51"/>
            <p:cNvSpPr/>
            <p:nvPr/>
          </p:nvSpPr>
          <p:spPr>
            <a:xfrm>
              <a:off x="5831149" y="3268948"/>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8</a:t>
              </a:r>
              <a:endParaRPr/>
            </a:p>
          </p:txBody>
        </p:sp>
        <p:sp>
          <p:nvSpPr>
            <p:cNvPr id="893" name="Google Shape;893;p51"/>
            <p:cNvSpPr/>
            <p:nvPr/>
          </p:nvSpPr>
          <p:spPr>
            <a:xfrm>
              <a:off x="7241219" y="3268947"/>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12</a:t>
              </a:r>
              <a:endParaRPr/>
            </a:p>
          </p:txBody>
        </p:sp>
        <p:sp>
          <p:nvSpPr>
            <p:cNvPr id="894" name="Google Shape;894;p51"/>
            <p:cNvSpPr/>
            <p:nvPr/>
          </p:nvSpPr>
          <p:spPr>
            <a:xfrm>
              <a:off x="5325122" y="4162646"/>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4</a:t>
              </a:r>
              <a:endParaRPr/>
            </a:p>
          </p:txBody>
        </p:sp>
        <p:sp>
          <p:nvSpPr>
            <p:cNvPr id="895" name="Google Shape;895;p51"/>
            <p:cNvSpPr/>
            <p:nvPr/>
          </p:nvSpPr>
          <p:spPr>
            <a:xfrm>
              <a:off x="4748074" y="4931024"/>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2</a:t>
              </a:r>
              <a:endParaRPr/>
            </a:p>
          </p:txBody>
        </p:sp>
        <p:sp>
          <p:nvSpPr>
            <p:cNvPr id="896" name="Google Shape;896;p51"/>
            <p:cNvSpPr/>
            <p:nvPr/>
          </p:nvSpPr>
          <p:spPr>
            <a:xfrm>
              <a:off x="5767526" y="4938424"/>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6</a:t>
              </a:r>
              <a:endParaRPr/>
            </a:p>
          </p:txBody>
        </p:sp>
        <p:sp>
          <p:nvSpPr>
            <p:cNvPr id="897" name="Google Shape;897;p51"/>
            <p:cNvSpPr/>
            <p:nvPr/>
          </p:nvSpPr>
          <p:spPr>
            <a:xfrm>
              <a:off x="6866876" y="4162646"/>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10</a:t>
              </a:r>
              <a:endParaRPr/>
            </a:p>
          </p:txBody>
        </p:sp>
        <p:sp>
          <p:nvSpPr>
            <p:cNvPr id="898" name="Google Shape;898;p51"/>
            <p:cNvSpPr/>
            <p:nvPr/>
          </p:nvSpPr>
          <p:spPr>
            <a:xfrm>
              <a:off x="8080156" y="4119209"/>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15</a:t>
              </a:r>
              <a:endParaRPr/>
            </a:p>
          </p:txBody>
        </p:sp>
        <p:sp>
          <p:nvSpPr>
            <p:cNvPr id="899" name="Google Shape;899;p51"/>
            <p:cNvSpPr/>
            <p:nvPr/>
          </p:nvSpPr>
          <p:spPr>
            <a:xfrm>
              <a:off x="7496453" y="4931024"/>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14</a:t>
              </a:r>
              <a:endParaRPr/>
            </a:p>
          </p:txBody>
        </p:sp>
        <p:sp>
          <p:nvSpPr>
            <p:cNvPr id="900" name="Google Shape;900;p51"/>
            <p:cNvSpPr/>
            <p:nvPr/>
          </p:nvSpPr>
          <p:spPr>
            <a:xfrm>
              <a:off x="8636489" y="4927015"/>
              <a:ext cx="656947" cy="656947"/>
            </a:xfrm>
            <a:prstGeom prst="ellipse">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Calibri"/>
                  <a:ea typeface="Calibri"/>
                  <a:cs typeface="Calibri"/>
                  <a:sym typeface="Calibri"/>
                </a:rPr>
                <a:t>16</a:t>
              </a:r>
              <a:endParaRPr/>
            </a:p>
          </p:txBody>
        </p:sp>
        <p:cxnSp>
          <p:nvCxnSpPr>
            <p:cNvPr id="901" name="Google Shape;901;p51"/>
            <p:cNvCxnSpPr>
              <a:stCxn id="891" idx="3"/>
              <a:endCxn id="892" idx="7"/>
            </p:cNvCxnSpPr>
            <p:nvPr/>
          </p:nvCxnSpPr>
          <p:spPr>
            <a:xfrm flipH="1">
              <a:off x="6391880" y="3075911"/>
              <a:ext cx="288600" cy="289200"/>
            </a:xfrm>
            <a:prstGeom prst="straightConnector1">
              <a:avLst/>
            </a:prstGeom>
            <a:noFill/>
            <a:ln w="38100" cap="flat" cmpd="sng">
              <a:solidFill>
                <a:schemeClr val="accent5"/>
              </a:solidFill>
              <a:prstDash val="solid"/>
              <a:miter lim="800000"/>
              <a:headEnd type="none" w="sm" len="sm"/>
              <a:tailEnd type="triangle" w="med" len="med"/>
            </a:ln>
          </p:spPr>
        </p:cxnSp>
        <p:cxnSp>
          <p:nvCxnSpPr>
            <p:cNvPr id="902" name="Google Shape;902;p51"/>
            <p:cNvCxnSpPr>
              <a:stCxn id="892" idx="3"/>
              <a:endCxn id="894" idx="0"/>
            </p:cNvCxnSpPr>
            <p:nvPr/>
          </p:nvCxnSpPr>
          <p:spPr>
            <a:xfrm flipH="1">
              <a:off x="5653457" y="3829687"/>
              <a:ext cx="273900" cy="333000"/>
            </a:xfrm>
            <a:prstGeom prst="straightConnector1">
              <a:avLst/>
            </a:prstGeom>
            <a:noFill/>
            <a:ln w="38100" cap="flat" cmpd="sng">
              <a:solidFill>
                <a:schemeClr val="accent5"/>
              </a:solidFill>
              <a:prstDash val="solid"/>
              <a:miter lim="800000"/>
              <a:headEnd type="none" w="sm" len="sm"/>
              <a:tailEnd type="triangle" w="med" len="med"/>
            </a:ln>
          </p:spPr>
        </p:cxnSp>
        <p:cxnSp>
          <p:nvCxnSpPr>
            <p:cNvPr id="903" name="Google Shape;903;p51"/>
            <p:cNvCxnSpPr/>
            <p:nvPr/>
          </p:nvCxnSpPr>
          <p:spPr>
            <a:xfrm flipH="1">
              <a:off x="5180827" y="4716131"/>
              <a:ext cx="288592" cy="289245"/>
            </a:xfrm>
            <a:prstGeom prst="straightConnector1">
              <a:avLst/>
            </a:prstGeom>
            <a:noFill/>
            <a:ln w="38100" cap="flat" cmpd="sng">
              <a:solidFill>
                <a:schemeClr val="accent5"/>
              </a:solidFill>
              <a:prstDash val="solid"/>
              <a:miter lim="800000"/>
              <a:headEnd type="none" w="sm" len="sm"/>
              <a:tailEnd type="triangle" w="med" len="med"/>
            </a:ln>
          </p:spPr>
        </p:cxnSp>
        <p:cxnSp>
          <p:nvCxnSpPr>
            <p:cNvPr id="904" name="Google Shape;904;p51"/>
            <p:cNvCxnSpPr>
              <a:stCxn id="893" idx="3"/>
              <a:endCxn id="897" idx="0"/>
            </p:cNvCxnSpPr>
            <p:nvPr/>
          </p:nvCxnSpPr>
          <p:spPr>
            <a:xfrm flipH="1">
              <a:off x="7195227" y="3829686"/>
              <a:ext cx="142200" cy="333000"/>
            </a:xfrm>
            <a:prstGeom prst="straightConnector1">
              <a:avLst/>
            </a:prstGeom>
            <a:noFill/>
            <a:ln w="38100" cap="flat" cmpd="sng">
              <a:solidFill>
                <a:schemeClr val="accent5"/>
              </a:solidFill>
              <a:prstDash val="solid"/>
              <a:miter lim="800000"/>
              <a:headEnd type="none" w="sm" len="sm"/>
              <a:tailEnd type="triangle" w="med" len="med"/>
            </a:ln>
          </p:spPr>
        </p:cxnSp>
        <p:cxnSp>
          <p:nvCxnSpPr>
            <p:cNvPr id="905" name="Google Shape;905;p51"/>
            <p:cNvCxnSpPr/>
            <p:nvPr/>
          </p:nvCxnSpPr>
          <p:spPr>
            <a:xfrm flipH="1">
              <a:off x="7935860" y="4681882"/>
              <a:ext cx="288592" cy="289245"/>
            </a:xfrm>
            <a:prstGeom prst="straightConnector1">
              <a:avLst/>
            </a:prstGeom>
            <a:noFill/>
            <a:ln w="38100" cap="flat" cmpd="sng">
              <a:solidFill>
                <a:schemeClr val="accent5"/>
              </a:solidFill>
              <a:prstDash val="solid"/>
              <a:miter lim="800000"/>
              <a:headEnd type="none" w="sm" len="sm"/>
              <a:tailEnd type="triangle" w="med" len="med"/>
            </a:ln>
          </p:spPr>
        </p:cxnSp>
        <p:cxnSp>
          <p:nvCxnSpPr>
            <p:cNvPr id="906" name="Google Shape;906;p51"/>
            <p:cNvCxnSpPr>
              <a:stCxn id="891" idx="5"/>
            </p:cNvCxnSpPr>
            <p:nvPr/>
          </p:nvCxnSpPr>
          <p:spPr>
            <a:xfrm>
              <a:off x="7145011" y="3075911"/>
              <a:ext cx="288600" cy="353100"/>
            </a:xfrm>
            <a:prstGeom prst="straightConnector1">
              <a:avLst/>
            </a:prstGeom>
            <a:noFill/>
            <a:ln w="38100" cap="flat" cmpd="sng">
              <a:solidFill>
                <a:schemeClr val="accent5"/>
              </a:solidFill>
              <a:prstDash val="solid"/>
              <a:miter lim="800000"/>
              <a:headEnd type="none" w="sm" len="sm"/>
              <a:tailEnd type="triangle" w="med" len="med"/>
            </a:ln>
          </p:spPr>
        </p:cxnSp>
        <p:cxnSp>
          <p:nvCxnSpPr>
            <p:cNvPr id="907" name="Google Shape;907;p51"/>
            <p:cNvCxnSpPr>
              <a:endCxn id="898" idx="1"/>
            </p:cNvCxnSpPr>
            <p:nvPr/>
          </p:nvCxnSpPr>
          <p:spPr>
            <a:xfrm>
              <a:off x="7829264" y="3765717"/>
              <a:ext cx="347100" cy="449700"/>
            </a:xfrm>
            <a:prstGeom prst="straightConnector1">
              <a:avLst/>
            </a:prstGeom>
            <a:noFill/>
            <a:ln w="38100" cap="flat" cmpd="sng">
              <a:solidFill>
                <a:schemeClr val="accent5"/>
              </a:solidFill>
              <a:prstDash val="solid"/>
              <a:miter lim="800000"/>
              <a:headEnd type="none" w="sm" len="sm"/>
              <a:tailEnd type="triangle" w="med" len="med"/>
            </a:ln>
          </p:spPr>
        </p:cxnSp>
        <p:cxnSp>
          <p:nvCxnSpPr>
            <p:cNvPr id="908" name="Google Shape;908;p51"/>
            <p:cNvCxnSpPr>
              <a:stCxn id="898" idx="5"/>
              <a:endCxn id="900" idx="0"/>
            </p:cNvCxnSpPr>
            <p:nvPr/>
          </p:nvCxnSpPr>
          <p:spPr>
            <a:xfrm>
              <a:off x="8640895" y="4679948"/>
              <a:ext cx="324000" cy="247200"/>
            </a:xfrm>
            <a:prstGeom prst="straightConnector1">
              <a:avLst/>
            </a:prstGeom>
            <a:noFill/>
            <a:ln w="38100" cap="flat" cmpd="sng">
              <a:solidFill>
                <a:schemeClr val="accent5"/>
              </a:solidFill>
              <a:prstDash val="solid"/>
              <a:miter lim="800000"/>
              <a:headEnd type="none" w="sm" len="sm"/>
              <a:tailEnd type="triangle" w="med" len="med"/>
            </a:ln>
          </p:spPr>
        </p:cxnSp>
        <p:cxnSp>
          <p:nvCxnSpPr>
            <p:cNvPr id="909" name="Google Shape;909;p51"/>
            <p:cNvCxnSpPr/>
            <p:nvPr/>
          </p:nvCxnSpPr>
          <p:spPr>
            <a:xfrm>
              <a:off x="5767914" y="4702464"/>
              <a:ext cx="288592" cy="353089"/>
            </a:xfrm>
            <a:prstGeom prst="straightConnector1">
              <a:avLst/>
            </a:prstGeom>
            <a:noFill/>
            <a:ln w="38100" cap="flat" cmpd="sng">
              <a:solidFill>
                <a:schemeClr val="accent5"/>
              </a:solidFill>
              <a:prstDash val="solid"/>
              <a:miter lim="800000"/>
              <a:headEnd type="none" w="sm" len="sm"/>
              <a:tailEnd type="triangle" w="med" len="med"/>
            </a:ln>
          </p:spPr>
        </p:cxnSp>
      </p:grpSp>
      <p:sp>
        <p:nvSpPr>
          <p:cNvPr id="910" name="Google Shape;910;p51"/>
          <p:cNvSpPr txBox="1"/>
          <p:nvPr/>
        </p:nvSpPr>
        <p:spPr>
          <a:xfrm>
            <a:off x="1036141" y="3222887"/>
            <a:ext cx="4669603" cy="1020932"/>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accent1"/>
              </a:buClr>
              <a:buSzPts val="3600"/>
              <a:buFont typeface="Arial"/>
              <a:buNone/>
            </a:pPr>
            <a:r>
              <a:rPr lang="en-GB" sz="3600">
                <a:solidFill>
                  <a:schemeClr val="accent1"/>
                </a:solidFill>
                <a:latin typeface="Arial"/>
                <a:ea typeface="Arial"/>
                <a:cs typeface="Arial"/>
                <a:sym typeface="Arial"/>
              </a:rPr>
              <a:t>Post-order traversal</a:t>
            </a:r>
            <a:endParaRPr/>
          </a:p>
        </p:txBody>
      </p:sp>
      <p:pic>
        <p:nvPicPr>
          <p:cNvPr id="911" name="Google Shape;911;p51"/>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EF14B61A-0404-FF56-7912-F7868DB396B8}"/>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10">
                                            <p:txEl>
                                              <p:pRg st="0" end="0"/>
                                            </p:txEl>
                                          </p:spTgt>
                                        </p:tgtEl>
                                        <p:attrNameLst>
                                          <p:attrName>style.visibility</p:attrName>
                                        </p:attrNameLst>
                                      </p:cBhvr>
                                      <p:to>
                                        <p:strVal val="visible"/>
                                      </p:to>
                                    </p:set>
                                    <p:animEffect transition="in" filter="fade">
                                      <p:cBhvr>
                                        <p:cTn id="7" dur="500"/>
                                        <p:tgtEl>
                                          <p:spTgt spid="9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915"/>
        <p:cNvGrpSpPr/>
        <p:nvPr/>
      </p:nvGrpSpPr>
      <p:grpSpPr>
        <a:xfrm>
          <a:off x="0" y="0"/>
          <a:ext cx="0" cy="0"/>
          <a:chOff x="0" y="0"/>
          <a:chExt cx="0" cy="0"/>
        </a:xfrm>
      </p:grpSpPr>
      <p:sp>
        <p:nvSpPr>
          <p:cNvPr id="916" name="Google Shape;916;p5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Sign and Magnitude</a:t>
            </a:r>
            <a:endParaRPr/>
          </a:p>
        </p:txBody>
      </p:sp>
      <p:sp>
        <p:nvSpPr>
          <p:cNvPr id="917" name="Google Shape;917;p52"/>
          <p:cNvSpPr txBox="1">
            <a:spLocks noGrp="1"/>
          </p:cNvSpPr>
          <p:nvPr>
            <p:ph type="body" idx="1"/>
          </p:nvPr>
        </p:nvSpPr>
        <p:spPr>
          <a:xfrm>
            <a:off x="838200" y="1615736"/>
            <a:ext cx="10515600" cy="4561227"/>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Clr>
                <a:schemeClr val="accent1"/>
              </a:buClr>
              <a:buSzPts val="2800"/>
              <a:buNone/>
            </a:pPr>
            <a:r>
              <a:rPr lang="en-GB">
                <a:solidFill>
                  <a:schemeClr val="accent1"/>
                </a:solidFill>
              </a:rPr>
              <a:t>What is sign and magnitude used to represent?</a:t>
            </a:r>
            <a:endParaRPr/>
          </a:p>
          <a:p>
            <a:pPr marL="0" lvl="0" indent="0" algn="l" rtl="0">
              <a:lnSpc>
                <a:spcPct val="90000"/>
              </a:lnSpc>
              <a:spcBef>
                <a:spcPts val="1000"/>
              </a:spcBef>
              <a:spcAft>
                <a:spcPts val="0"/>
              </a:spcAft>
              <a:buClr>
                <a:schemeClr val="dk1"/>
              </a:buClr>
              <a:buSzPts val="2800"/>
              <a:buNone/>
            </a:pPr>
            <a:r>
              <a:rPr lang="en-GB"/>
              <a:t>Negative binary numbers.</a:t>
            </a:r>
            <a:endParaRPr/>
          </a:p>
          <a:p>
            <a:pPr marL="0" lvl="0" indent="0" algn="l" rtl="0">
              <a:lnSpc>
                <a:spcPct val="90000"/>
              </a:lnSpc>
              <a:spcBef>
                <a:spcPts val="1000"/>
              </a:spcBef>
              <a:spcAft>
                <a:spcPts val="0"/>
              </a:spcAft>
              <a:buClr>
                <a:schemeClr val="accent1"/>
              </a:buClr>
              <a:buSzPts val="2800"/>
              <a:buNone/>
            </a:pPr>
            <a:r>
              <a:rPr lang="en-GB">
                <a:solidFill>
                  <a:schemeClr val="accent1"/>
                </a:solidFill>
              </a:rPr>
              <a:t>How does it work?</a:t>
            </a:r>
            <a:endParaRPr/>
          </a:p>
          <a:p>
            <a:pPr marL="0" lvl="0" indent="0" algn="l" rtl="0">
              <a:lnSpc>
                <a:spcPct val="90000"/>
              </a:lnSpc>
              <a:spcBef>
                <a:spcPts val="1000"/>
              </a:spcBef>
              <a:spcAft>
                <a:spcPts val="0"/>
              </a:spcAft>
              <a:buClr>
                <a:schemeClr val="dk1"/>
              </a:buClr>
              <a:buSzPts val="2800"/>
              <a:buNone/>
            </a:pPr>
            <a:r>
              <a:rPr lang="en-GB"/>
              <a:t>The most significant bit is used as a plus/minus sign – it becomes 1 if the number is negative and 0 if the number is positive.</a:t>
            </a:r>
            <a:endParaRPr/>
          </a:p>
          <a:p>
            <a:pPr marL="0" lvl="0" indent="0" algn="l" rtl="0">
              <a:lnSpc>
                <a:spcPct val="90000"/>
              </a:lnSpc>
              <a:spcBef>
                <a:spcPts val="1000"/>
              </a:spcBef>
              <a:spcAft>
                <a:spcPts val="0"/>
              </a:spcAft>
              <a:buClr>
                <a:schemeClr val="dk1"/>
              </a:buClr>
              <a:buSzPts val="2800"/>
              <a:buNone/>
            </a:pPr>
            <a:r>
              <a:rPr lang="en-GB"/>
              <a:t>For example, 53 in binary is 00110101 and -53 in sign and magnitude is 10110101.</a:t>
            </a:r>
            <a:endParaRPr/>
          </a:p>
          <a:p>
            <a:pPr marL="0" lvl="0" indent="0" algn="l" rtl="0">
              <a:lnSpc>
                <a:spcPct val="90000"/>
              </a:lnSpc>
              <a:spcBef>
                <a:spcPts val="1000"/>
              </a:spcBef>
              <a:spcAft>
                <a:spcPts val="0"/>
              </a:spcAft>
              <a:buClr>
                <a:schemeClr val="accent1"/>
              </a:buClr>
              <a:buSzPts val="2800"/>
              <a:buNone/>
            </a:pPr>
            <a:r>
              <a:rPr lang="en-GB">
                <a:solidFill>
                  <a:schemeClr val="accent1"/>
                </a:solidFill>
              </a:rPr>
              <a:t>Are there any issues with sign and magnitude?</a:t>
            </a:r>
            <a:endParaRPr/>
          </a:p>
          <a:p>
            <a:pPr marL="0" lvl="0" indent="0" algn="l" rtl="0">
              <a:lnSpc>
                <a:spcPct val="90000"/>
              </a:lnSpc>
              <a:spcBef>
                <a:spcPts val="1000"/>
              </a:spcBef>
              <a:spcAft>
                <a:spcPts val="0"/>
              </a:spcAft>
              <a:buClr>
                <a:schemeClr val="dk1"/>
              </a:buClr>
              <a:buSzPts val="2800"/>
              <a:buNone/>
            </a:pPr>
            <a:r>
              <a:rPr lang="en-GB"/>
              <a:t>The range of values within a byte is smaller and it also gives two different representations for zero, both positive and negative.</a:t>
            </a:r>
            <a:endParaRPr/>
          </a:p>
          <a:p>
            <a:pPr marL="0" lvl="0" indent="0" algn="l" rtl="0">
              <a:lnSpc>
                <a:spcPct val="90000"/>
              </a:lnSpc>
              <a:spcBef>
                <a:spcPts val="1000"/>
              </a:spcBef>
              <a:spcAft>
                <a:spcPts val="0"/>
              </a:spcAft>
              <a:buClr>
                <a:schemeClr val="dk1"/>
              </a:buClr>
              <a:buSzPts val="2800"/>
              <a:buNone/>
            </a:pPr>
            <a:endParaRPr/>
          </a:p>
        </p:txBody>
      </p:sp>
      <p:sp>
        <p:nvSpPr>
          <p:cNvPr id="918" name="Google Shape;918;p5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p:txBody>
      </p:sp>
      <p:sp>
        <p:nvSpPr>
          <p:cNvPr id="919" name="Google Shape;919;p5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52</a:t>
            </a:fld>
            <a:endParaRPr/>
          </a:p>
        </p:txBody>
      </p:sp>
      <p:pic>
        <p:nvPicPr>
          <p:cNvPr id="920" name="Google Shape;920;p52"/>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8A31310B-10D0-7565-4B0F-417CF191E1BA}"/>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924"/>
        <p:cNvGrpSpPr/>
        <p:nvPr/>
      </p:nvGrpSpPr>
      <p:grpSpPr>
        <a:xfrm>
          <a:off x="0" y="0"/>
          <a:ext cx="0" cy="0"/>
          <a:chOff x="0" y="0"/>
          <a:chExt cx="0" cy="0"/>
        </a:xfrm>
      </p:grpSpPr>
      <p:sp>
        <p:nvSpPr>
          <p:cNvPr id="925" name="Google Shape;925;p5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Two’s Complement</a:t>
            </a:r>
            <a:endParaRPr/>
          </a:p>
        </p:txBody>
      </p:sp>
      <p:sp>
        <p:nvSpPr>
          <p:cNvPr id="926" name="Google Shape;926;p5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accent1"/>
              </a:buClr>
              <a:buSzPts val="2800"/>
              <a:buNone/>
            </a:pPr>
            <a:r>
              <a:rPr lang="en-GB">
                <a:solidFill>
                  <a:schemeClr val="accent1"/>
                </a:solidFill>
              </a:rPr>
              <a:t>What is two’s complement used to represent?</a:t>
            </a:r>
            <a:endParaRPr/>
          </a:p>
          <a:p>
            <a:pPr marL="0" lvl="0" indent="0" algn="l" rtl="0">
              <a:lnSpc>
                <a:spcPct val="90000"/>
              </a:lnSpc>
              <a:spcBef>
                <a:spcPts val="1000"/>
              </a:spcBef>
              <a:spcAft>
                <a:spcPts val="0"/>
              </a:spcAft>
              <a:buClr>
                <a:schemeClr val="dk1"/>
              </a:buClr>
              <a:buSzPts val="2800"/>
              <a:buNone/>
            </a:pPr>
            <a:r>
              <a:rPr lang="en-GB"/>
              <a:t>Negative binary numbers.</a:t>
            </a:r>
            <a:endParaRPr/>
          </a:p>
          <a:p>
            <a:pPr marL="0" lvl="0" indent="0" algn="l" rtl="0">
              <a:lnSpc>
                <a:spcPct val="90000"/>
              </a:lnSpc>
              <a:spcBef>
                <a:spcPts val="1000"/>
              </a:spcBef>
              <a:spcAft>
                <a:spcPts val="0"/>
              </a:spcAft>
              <a:buClr>
                <a:schemeClr val="accent1"/>
              </a:buClr>
              <a:buSzPts val="2800"/>
              <a:buNone/>
            </a:pPr>
            <a:r>
              <a:rPr lang="en-GB">
                <a:solidFill>
                  <a:schemeClr val="accent1"/>
                </a:solidFill>
              </a:rPr>
              <a:t>How does it work?</a:t>
            </a:r>
            <a:endParaRPr/>
          </a:p>
          <a:p>
            <a:pPr marL="0" lvl="0" indent="0" algn="l" rtl="0">
              <a:lnSpc>
                <a:spcPct val="90000"/>
              </a:lnSpc>
              <a:spcBef>
                <a:spcPts val="1000"/>
              </a:spcBef>
              <a:spcAft>
                <a:spcPts val="0"/>
              </a:spcAft>
              <a:buClr>
                <a:schemeClr val="dk1"/>
              </a:buClr>
              <a:buSzPts val="2800"/>
              <a:buNone/>
            </a:pPr>
            <a:r>
              <a:rPr lang="en-GB"/>
              <a:t>The most significant bit is made negative – e.g. the 128 column in a standard 8-bit number now represents 128.</a:t>
            </a:r>
            <a:endParaRPr/>
          </a:p>
          <a:p>
            <a:pPr marL="0" lvl="0" indent="0" algn="l" rtl="0">
              <a:lnSpc>
                <a:spcPct val="90000"/>
              </a:lnSpc>
              <a:spcBef>
                <a:spcPts val="1000"/>
              </a:spcBef>
              <a:spcAft>
                <a:spcPts val="0"/>
              </a:spcAft>
              <a:buClr>
                <a:schemeClr val="dk1"/>
              </a:buClr>
              <a:buSzPts val="2800"/>
              <a:buNone/>
            </a:pPr>
            <a:r>
              <a:rPr lang="en-GB"/>
              <a:t>To convert a positive number to its negative equivalent in two’s complement, flip the bits and add one.</a:t>
            </a:r>
            <a:endParaRPr/>
          </a:p>
          <a:p>
            <a:pPr marL="0" lvl="0" indent="0" algn="l" rtl="0">
              <a:lnSpc>
                <a:spcPct val="90000"/>
              </a:lnSpc>
              <a:spcBef>
                <a:spcPts val="1000"/>
              </a:spcBef>
              <a:spcAft>
                <a:spcPts val="0"/>
              </a:spcAft>
              <a:buClr>
                <a:schemeClr val="dk1"/>
              </a:buClr>
              <a:buSzPts val="2800"/>
              <a:buNone/>
            </a:pPr>
            <a:r>
              <a:rPr lang="en-GB"/>
              <a:t>For example, 53 in binary is 00110101 and -53 in two’s complement is 11001011.</a:t>
            </a:r>
            <a:endParaRPr/>
          </a:p>
          <a:p>
            <a:pPr marL="0" lvl="0" indent="0" algn="l" rtl="0">
              <a:lnSpc>
                <a:spcPct val="90000"/>
              </a:lnSpc>
              <a:spcBef>
                <a:spcPts val="1000"/>
              </a:spcBef>
              <a:spcAft>
                <a:spcPts val="0"/>
              </a:spcAft>
              <a:buClr>
                <a:schemeClr val="dk1"/>
              </a:buClr>
              <a:buSzPts val="2800"/>
              <a:buNone/>
            </a:pPr>
            <a:endParaRPr/>
          </a:p>
        </p:txBody>
      </p:sp>
      <p:sp>
        <p:nvSpPr>
          <p:cNvPr id="927" name="Google Shape;927;p5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p:txBody>
      </p:sp>
      <p:sp>
        <p:nvSpPr>
          <p:cNvPr id="928" name="Google Shape;928;p5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53</a:t>
            </a:fld>
            <a:endParaRPr/>
          </a:p>
        </p:txBody>
      </p:sp>
      <p:pic>
        <p:nvPicPr>
          <p:cNvPr id="929" name="Google Shape;929;p53"/>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BAB2403E-7C71-CAC5-5BA8-A7EB11044541}"/>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933"/>
        <p:cNvGrpSpPr/>
        <p:nvPr/>
      </p:nvGrpSpPr>
      <p:grpSpPr>
        <a:xfrm>
          <a:off x="0" y="0"/>
          <a:ext cx="0" cy="0"/>
          <a:chOff x="0" y="0"/>
          <a:chExt cx="0" cy="0"/>
        </a:xfrm>
      </p:grpSpPr>
      <p:sp>
        <p:nvSpPr>
          <p:cNvPr id="934" name="Google Shape;934;p5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Floating point</a:t>
            </a:r>
            <a:endParaRPr/>
          </a:p>
        </p:txBody>
      </p:sp>
      <p:sp>
        <p:nvSpPr>
          <p:cNvPr id="935" name="Google Shape;935;p54"/>
          <p:cNvSpPr txBox="1">
            <a:spLocks noGrp="1"/>
          </p:cNvSpPr>
          <p:nvPr>
            <p:ph type="body" idx="1"/>
          </p:nvPr>
        </p:nvSpPr>
        <p:spPr>
          <a:xfrm>
            <a:off x="838200" y="1504950"/>
            <a:ext cx="10515600" cy="4672013"/>
          </a:xfrm>
          <a:prstGeom prst="rect">
            <a:avLst/>
          </a:prstGeom>
          <a:noFill/>
          <a:ln>
            <a:noFill/>
          </a:ln>
        </p:spPr>
        <p:txBody>
          <a:bodyPr spcFirstLastPara="1" wrap="square" lIns="91425" tIns="45700" rIns="91425" bIns="45700" anchor="t" anchorCtr="0">
            <a:normAutofit fontScale="92500"/>
          </a:bodyPr>
          <a:lstStyle/>
          <a:p>
            <a:pPr marL="0" lvl="0" indent="0" algn="l" rtl="0">
              <a:lnSpc>
                <a:spcPct val="90000"/>
              </a:lnSpc>
              <a:spcBef>
                <a:spcPts val="0"/>
              </a:spcBef>
              <a:spcAft>
                <a:spcPts val="0"/>
              </a:spcAft>
              <a:buClr>
                <a:schemeClr val="accent1"/>
              </a:buClr>
              <a:buSzPct val="100000"/>
              <a:buNone/>
            </a:pPr>
            <a:r>
              <a:rPr lang="en-GB">
                <a:solidFill>
                  <a:schemeClr val="accent1"/>
                </a:solidFill>
              </a:rPr>
              <a:t>What is floating point used to represent?</a:t>
            </a:r>
            <a:endParaRPr/>
          </a:p>
          <a:p>
            <a:pPr marL="0" lvl="0" indent="0" algn="l" rtl="0">
              <a:lnSpc>
                <a:spcPct val="90000"/>
              </a:lnSpc>
              <a:spcBef>
                <a:spcPts val="1000"/>
              </a:spcBef>
              <a:spcAft>
                <a:spcPts val="0"/>
              </a:spcAft>
              <a:buClr>
                <a:schemeClr val="dk1"/>
              </a:buClr>
              <a:buSzPct val="100000"/>
              <a:buNone/>
            </a:pPr>
            <a:r>
              <a:rPr lang="en-GB"/>
              <a:t>Real numbers.</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How does it work?</a:t>
            </a:r>
            <a:endParaRPr/>
          </a:p>
          <a:p>
            <a:pPr marL="0" lvl="0" indent="0" algn="l" rtl="0">
              <a:lnSpc>
                <a:spcPct val="90000"/>
              </a:lnSpc>
              <a:spcBef>
                <a:spcPts val="1000"/>
              </a:spcBef>
              <a:spcAft>
                <a:spcPts val="0"/>
              </a:spcAft>
              <a:buClr>
                <a:schemeClr val="dk1"/>
              </a:buClr>
              <a:buSzPct val="100000"/>
              <a:buNone/>
            </a:pPr>
            <a:r>
              <a:rPr lang="en-GB"/>
              <a:t>It works similarly to scientific notation – a floating point number is split into the mantissa, which is the number to represent, and the exponent, which is how many places the binary point must be shifted by. Both are stored in two’s complement. </a:t>
            </a:r>
            <a:endParaRPr/>
          </a:p>
          <a:p>
            <a:pPr marL="0" lvl="0" indent="0" algn="l" rtl="0">
              <a:lnSpc>
                <a:spcPct val="90000"/>
              </a:lnSpc>
              <a:spcBef>
                <a:spcPts val="1000"/>
              </a:spcBef>
              <a:spcAft>
                <a:spcPts val="0"/>
              </a:spcAft>
              <a:buClr>
                <a:schemeClr val="dk1"/>
              </a:buClr>
              <a:buSzPct val="100000"/>
              <a:buNone/>
            </a:pPr>
            <a:r>
              <a:rPr lang="en-GB"/>
              <a:t>The binary point is always initially put after the most significant bit, so there is only one digit in front of it.  The binary point then ‘floats’ to the right </a:t>
            </a:r>
            <a:r>
              <a:rPr lang="en-GB">
                <a:solidFill>
                  <a:schemeClr val="accent1"/>
                </a:solidFill>
              </a:rPr>
              <a:t>n</a:t>
            </a:r>
            <a:r>
              <a:rPr lang="en-GB"/>
              <a:t> number of times, where </a:t>
            </a:r>
            <a:r>
              <a:rPr lang="en-GB">
                <a:solidFill>
                  <a:schemeClr val="accent1"/>
                </a:solidFill>
              </a:rPr>
              <a:t>n</a:t>
            </a:r>
            <a:r>
              <a:rPr lang="en-GB"/>
              <a:t> is the decimal conversion of the exponent. If the exponent is negative, the point moves left.</a:t>
            </a:r>
            <a:endParaRPr/>
          </a:p>
        </p:txBody>
      </p:sp>
      <p:sp>
        <p:nvSpPr>
          <p:cNvPr id="936" name="Google Shape;936;p5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p:txBody>
      </p:sp>
      <p:sp>
        <p:nvSpPr>
          <p:cNvPr id="937" name="Google Shape;937;p5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54</a:t>
            </a:fld>
            <a:endParaRPr/>
          </a:p>
        </p:txBody>
      </p:sp>
      <p:pic>
        <p:nvPicPr>
          <p:cNvPr id="938" name="Google Shape;938;p54"/>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5AFA9E8B-828F-C09D-C1CB-C339863D758C}"/>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942"/>
        <p:cNvGrpSpPr/>
        <p:nvPr/>
      </p:nvGrpSpPr>
      <p:grpSpPr>
        <a:xfrm>
          <a:off x="0" y="0"/>
          <a:ext cx="0" cy="0"/>
          <a:chOff x="0" y="0"/>
          <a:chExt cx="0" cy="0"/>
        </a:xfrm>
      </p:grpSpPr>
      <p:sp>
        <p:nvSpPr>
          <p:cNvPr id="943" name="Google Shape;943;p5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Floating point normalisation</a:t>
            </a:r>
            <a:endParaRPr/>
          </a:p>
        </p:txBody>
      </p:sp>
      <p:sp>
        <p:nvSpPr>
          <p:cNvPr id="944" name="Google Shape;944;p5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GB"/>
              <a:t>Floating point numbers are normalised to make sure that they are as precise as possible within their number of bits. This essentially equates to using as much of the mantissa as possible. To normalise a binary number, adjust it so that it starts 01 for a positive number or 10 for a negative number. </a:t>
            </a:r>
            <a:endParaRPr/>
          </a:p>
          <a:p>
            <a:pPr marL="0" lvl="0" indent="0" algn="l" rtl="0">
              <a:lnSpc>
                <a:spcPct val="90000"/>
              </a:lnSpc>
              <a:spcBef>
                <a:spcPts val="1000"/>
              </a:spcBef>
              <a:spcAft>
                <a:spcPts val="0"/>
              </a:spcAft>
              <a:buClr>
                <a:schemeClr val="dk1"/>
              </a:buClr>
              <a:buSzPts val="2800"/>
              <a:buNone/>
            </a:pPr>
            <a:r>
              <a:rPr lang="en-GB"/>
              <a:t>If the mantissa is shifted to the left, ensure the exponent has been shifted to the right by the same amount, and vice versa.</a:t>
            </a:r>
            <a:endParaRPr/>
          </a:p>
          <a:p>
            <a:pPr marL="0" lvl="0" indent="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r>
              <a:rPr lang="en-GB"/>
              <a:t> Recommended video for this topic: </a:t>
            </a:r>
            <a:r>
              <a:rPr lang="en-GB" u="sng">
                <a:solidFill>
                  <a:schemeClr val="hlink"/>
                </a:solidFill>
                <a:hlinkClick r:id="rId3"/>
              </a:rPr>
              <a:t>https://youtu.be/2WJ-Mx_cNps</a:t>
            </a:r>
            <a:endParaRPr/>
          </a:p>
        </p:txBody>
      </p:sp>
      <p:sp>
        <p:nvSpPr>
          <p:cNvPr id="945" name="Google Shape;945;p5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4">
                  <a:extLst>
                    <a:ext uri="{A12FA001-AC4F-418D-AE19-62706E023703}">
                      <ahyp:hlinkClr xmlns:ahyp="http://schemas.microsoft.com/office/drawing/2018/hyperlinkcolor" val="tx"/>
                    </a:ext>
                  </a:extLst>
                </a:hlinkClick>
              </a:rPr>
              <a:t>https://www.exampaperspractice.co.uk/</a:t>
            </a:r>
            <a:endParaRPr/>
          </a:p>
        </p:txBody>
      </p:sp>
      <p:sp>
        <p:nvSpPr>
          <p:cNvPr id="946" name="Google Shape;946;p5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55</a:t>
            </a:fld>
            <a:endParaRPr/>
          </a:p>
        </p:txBody>
      </p:sp>
      <p:pic>
        <p:nvPicPr>
          <p:cNvPr id="947" name="Google Shape;947;p55"/>
          <p:cNvPicPr preferRelativeResize="0"/>
          <p:nvPr/>
        </p:nvPicPr>
        <p:blipFill>
          <a:blip r:embed="rId5">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93E540FE-EACB-3D31-5E1F-C82ADC5F6C48}"/>
              </a:ext>
            </a:extLst>
          </p:cNvPr>
          <p:cNvSpPr/>
          <p:nvPr/>
        </p:nvSpPr>
        <p:spPr>
          <a:xfrm>
            <a:off x="4611278" y="2494020"/>
            <a:ext cx="3233394" cy="1869960"/>
          </a:xfrm>
          <a:prstGeom prst="rect">
            <a:avLst/>
          </a:prstGeom>
          <a:blipFill dpi="0" rotWithShape="1">
            <a:blip r:embed="rId6">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44">
                                            <p:txEl>
                                              <p:pRg st="0" end="0"/>
                                            </p:txEl>
                                          </p:spTgt>
                                        </p:tgtEl>
                                        <p:attrNameLst>
                                          <p:attrName>style.visibility</p:attrName>
                                        </p:attrNameLst>
                                      </p:cBhvr>
                                      <p:to>
                                        <p:strVal val="visible"/>
                                      </p:to>
                                    </p:set>
                                    <p:animEffect transition="in" filter="fade">
                                      <p:cBhvr>
                                        <p:cTn id="7" dur="500"/>
                                        <p:tgtEl>
                                          <p:spTgt spid="94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44">
                                            <p:txEl>
                                              <p:pRg st="1" end="1"/>
                                            </p:txEl>
                                          </p:spTgt>
                                        </p:tgtEl>
                                        <p:attrNameLst>
                                          <p:attrName>style.visibility</p:attrName>
                                        </p:attrNameLst>
                                      </p:cBhvr>
                                      <p:to>
                                        <p:strVal val="visible"/>
                                      </p:to>
                                    </p:set>
                                    <p:animEffect transition="in" filter="fade">
                                      <p:cBhvr>
                                        <p:cTn id="12" dur="500"/>
                                        <p:tgtEl>
                                          <p:spTgt spid="94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44">
                                            <p:txEl>
                                              <p:pRg st="2" end="2"/>
                                            </p:txEl>
                                          </p:spTgt>
                                        </p:tgtEl>
                                        <p:attrNameLst>
                                          <p:attrName>style.visibility</p:attrName>
                                        </p:attrNameLst>
                                      </p:cBhvr>
                                      <p:to>
                                        <p:strVal val="visible"/>
                                      </p:to>
                                    </p:set>
                                    <p:animEffect transition="in" filter="fade">
                                      <p:cBhvr>
                                        <p:cTn id="17" dur="500"/>
                                        <p:tgtEl>
                                          <p:spTgt spid="94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44">
                                            <p:txEl>
                                              <p:pRg st="3" end="3"/>
                                            </p:txEl>
                                          </p:spTgt>
                                        </p:tgtEl>
                                        <p:attrNameLst>
                                          <p:attrName>style.visibility</p:attrName>
                                        </p:attrNameLst>
                                      </p:cBhvr>
                                      <p:to>
                                        <p:strVal val="visible"/>
                                      </p:to>
                                    </p:set>
                                    <p:animEffect transition="in" filter="fade">
                                      <p:cBhvr>
                                        <p:cTn id="22" dur="500"/>
                                        <p:tgtEl>
                                          <p:spTgt spid="94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951"/>
        <p:cNvGrpSpPr/>
        <p:nvPr/>
      </p:nvGrpSpPr>
      <p:grpSpPr>
        <a:xfrm>
          <a:off x="0" y="0"/>
          <a:ext cx="0" cy="0"/>
          <a:chOff x="0" y="0"/>
          <a:chExt cx="0" cy="0"/>
        </a:xfrm>
      </p:grpSpPr>
      <p:sp>
        <p:nvSpPr>
          <p:cNvPr id="952" name="Google Shape;952;p5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Floating point addition</a:t>
            </a:r>
            <a:endParaRPr/>
          </a:p>
        </p:txBody>
      </p:sp>
      <p:sp>
        <p:nvSpPr>
          <p:cNvPr id="953" name="Google Shape;953;p56"/>
          <p:cNvSpPr txBox="1">
            <a:spLocks noGrp="1"/>
          </p:cNvSpPr>
          <p:nvPr>
            <p:ph type="body" idx="1"/>
          </p:nvPr>
        </p:nvSpPr>
        <p:spPr>
          <a:xfrm>
            <a:off x="838200" y="1690688"/>
            <a:ext cx="10515600" cy="4486275"/>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accent1"/>
              </a:buClr>
              <a:buSzPts val="2800"/>
              <a:buNone/>
            </a:pPr>
            <a:r>
              <a:rPr lang="en-GB">
                <a:solidFill>
                  <a:schemeClr val="accent1"/>
                </a:solidFill>
              </a:rPr>
              <a:t>What is important to know before adding two floating point numbers together?</a:t>
            </a:r>
            <a:endParaRPr/>
          </a:p>
          <a:p>
            <a:pPr marL="0" lvl="0" indent="0" algn="l" rtl="0">
              <a:lnSpc>
                <a:spcPct val="90000"/>
              </a:lnSpc>
              <a:spcBef>
                <a:spcPts val="1000"/>
              </a:spcBef>
              <a:spcAft>
                <a:spcPts val="0"/>
              </a:spcAft>
              <a:buClr>
                <a:schemeClr val="dk1"/>
              </a:buClr>
              <a:buSzPts val="2800"/>
              <a:buNone/>
            </a:pPr>
            <a:r>
              <a:rPr lang="en-GB"/>
              <a:t>To add together two floating point binary numbers, their exponents must be the same.</a:t>
            </a:r>
            <a:endParaRPr/>
          </a:p>
          <a:p>
            <a:pPr marL="0" lvl="0" indent="0" algn="l" rtl="0">
              <a:lnSpc>
                <a:spcPct val="90000"/>
              </a:lnSpc>
              <a:spcBef>
                <a:spcPts val="1000"/>
              </a:spcBef>
              <a:spcAft>
                <a:spcPts val="0"/>
              </a:spcAft>
              <a:buClr>
                <a:schemeClr val="accent1"/>
              </a:buClr>
              <a:buSzPts val="2800"/>
              <a:buNone/>
            </a:pPr>
            <a:r>
              <a:rPr lang="en-GB">
                <a:solidFill>
                  <a:schemeClr val="accent1"/>
                </a:solidFill>
              </a:rPr>
              <a:t>What are the steps?</a:t>
            </a:r>
            <a:endParaRPr/>
          </a:p>
          <a:p>
            <a:pPr marL="228600" lvl="0" indent="-228600" algn="l" rtl="0">
              <a:lnSpc>
                <a:spcPct val="90000"/>
              </a:lnSpc>
              <a:spcBef>
                <a:spcPts val="1000"/>
              </a:spcBef>
              <a:spcAft>
                <a:spcPts val="0"/>
              </a:spcAft>
              <a:buClr>
                <a:schemeClr val="dk1"/>
              </a:buClr>
              <a:buSzPts val="2800"/>
              <a:buChar char="•"/>
            </a:pPr>
            <a:r>
              <a:rPr lang="en-GB"/>
              <a:t>Modify the exponents so they are the same, if necessary</a:t>
            </a:r>
            <a:endParaRPr/>
          </a:p>
          <a:p>
            <a:pPr marL="228600" lvl="0" indent="-228600" algn="l" rtl="0">
              <a:lnSpc>
                <a:spcPct val="90000"/>
              </a:lnSpc>
              <a:spcBef>
                <a:spcPts val="1000"/>
              </a:spcBef>
              <a:spcAft>
                <a:spcPts val="0"/>
              </a:spcAft>
              <a:buClr>
                <a:schemeClr val="dk1"/>
              </a:buClr>
              <a:buSzPts val="2800"/>
              <a:buChar char="•"/>
            </a:pPr>
            <a:r>
              <a:rPr lang="en-GB"/>
              <a:t>Add the mantissas together</a:t>
            </a:r>
            <a:endParaRPr/>
          </a:p>
          <a:p>
            <a:pPr marL="228600" lvl="0" indent="-228600" algn="l" rtl="0">
              <a:lnSpc>
                <a:spcPct val="90000"/>
              </a:lnSpc>
              <a:spcBef>
                <a:spcPts val="1000"/>
              </a:spcBef>
              <a:spcAft>
                <a:spcPts val="0"/>
              </a:spcAft>
              <a:buClr>
                <a:schemeClr val="dk1"/>
              </a:buClr>
              <a:buSzPts val="2800"/>
              <a:buChar char="•"/>
            </a:pPr>
            <a:r>
              <a:rPr lang="en-GB"/>
              <a:t>Normalise the result if required</a:t>
            </a:r>
            <a:endParaRPr/>
          </a:p>
          <a:p>
            <a:pPr marL="0" lvl="0" indent="0" algn="l" rtl="0">
              <a:lnSpc>
                <a:spcPct val="90000"/>
              </a:lnSpc>
              <a:spcBef>
                <a:spcPts val="1000"/>
              </a:spcBef>
              <a:spcAft>
                <a:spcPts val="0"/>
              </a:spcAft>
              <a:buClr>
                <a:schemeClr val="dk1"/>
              </a:buClr>
              <a:buSzPts val="2800"/>
              <a:buNone/>
            </a:pPr>
            <a:endParaRPr/>
          </a:p>
        </p:txBody>
      </p:sp>
      <p:sp>
        <p:nvSpPr>
          <p:cNvPr id="954" name="Google Shape;954;p5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a:p>
            <a:pPr marL="0" lvl="0" indent="0" algn="ctr" rtl="0">
              <a:spcBef>
                <a:spcPts val="0"/>
              </a:spcBef>
              <a:spcAft>
                <a:spcPts val="0"/>
              </a:spcAft>
              <a:buNone/>
            </a:pPr>
            <a:endParaRPr/>
          </a:p>
        </p:txBody>
      </p:sp>
      <p:sp>
        <p:nvSpPr>
          <p:cNvPr id="955" name="Google Shape;955;p5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56</a:t>
            </a:fld>
            <a:endParaRPr/>
          </a:p>
        </p:txBody>
      </p:sp>
      <p:pic>
        <p:nvPicPr>
          <p:cNvPr id="956" name="Google Shape;956;p56"/>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9A24C354-B2C3-5C0F-0AB2-AE19ADD6D140}"/>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960"/>
        <p:cNvGrpSpPr/>
        <p:nvPr/>
      </p:nvGrpSpPr>
      <p:grpSpPr>
        <a:xfrm>
          <a:off x="0" y="0"/>
          <a:ext cx="0" cy="0"/>
          <a:chOff x="0" y="0"/>
          <a:chExt cx="0" cy="0"/>
        </a:xfrm>
      </p:grpSpPr>
      <p:sp>
        <p:nvSpPr>
          <p:cNvPr id="961" name="Google Shape;961;p5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Floating point subtraction</a:t>
            </a:r>
            <a:endParaRPr/>
          </a:p>
        </p:txBody>
      </p:sp>
      <p:sp>
        <p:nvSpPr>
          <p:cNvPr id="962" name="Google Shape;962;p57"/>
          <p:cNvSpPr txBox="1">
            <a:spLocks noGrp="1"/>
          </p:cNvSpPr>
          <p:nvPr>
            <p:ph type="body" idx="1"/>
          </p:nvPr>
        </p:nvSpPr>
        <p:spPr>
          <a:xfrm>
            <a:off x="838200" y="1690688"/>
            <a:ext cx="10515600" cy="4486275"/>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accent1"/>
              </a:buClr>
              <a:buSzPts val="2800"/>
              <a:buNone/>
            </a:pPr>
            <a:r>
              <a:rPr lang="en-GB">
                <a:solidFill>
                  <a:schemeClr val="accent1"/>
                </a:solidFill>
              </a:rPr>
              <a:t>What are the steps?</a:t>
            </a:r>
            <a:endParaRPr/>
          </a:p>
          <a:p>
            <a:pPr marL="228600" lvl="0" indent="-228600" algn="l" rtl="0">
              <a:lnSpc>
                <a:spcPct val="90000"/>
              </a:lnSpc>
              <a:spcBef>
                <a:spcPts val="1000"/>
              </a:spcBef>
              <a:spcAft>
                <a:spcPts val="0"/>
              </a:spcAft>
              <a:buClr>
                <a:schemeClr val="dk1"/>
              </a:buClr>
              <a:buSzPts val="2800"/>
              <a:buChar char="•"/>
            </a:pPr>
            <a:r>
              <a:rPr lang="en-GB"/>
              <a:t>Modify the exponents so they are the same, if necessary</a:t>
            </a:r>
            <a:endParaRPr/>
          </a:p>
          <a:p>
            <a:pPr marL="228600" lvl="0" indent="-228600" algn="l" rtl="0">
              <a:lnSpc>
                <a:spcPct val="90000"/>
              </a:lnSpc>
              <a:spcBef>
                <a:spcPts val="1000"/>
              </a:spcBef>
              <a:spcAft>
                <a:spcPts val="0"/>
              </a:spcAft>
              <a:buClr>
                <a:schemeClr val="dk1"/>
              </a:buClr>
              <a:buSzPts val="2800"/>
              <a:buChar char="•"/>
            </a:pPr>
            <a:r>
              <a:rPr lang="en-GB"/>
              <a:t>Convert the mantissa of the number to be subtracted into two’s complement</a:t>
            </a:r>
            <a:endParaRPr/>
          </a:p>
          <a:p>
            <a:pPr marL="228600" lvl="0" indent="-228600" algn="l" rtl="0">
              <a:lnSpc>
                <a:spcPct val="90000"/>
              </a:lnSpc>
              <a:spcBef>
                <a:spcPts val="1000"/>
              </a:spcBef>
              <a:spcAft>
                <a:spcPts val="0"/>
              </a:spcAft>
              <a:buClr>
                <a:schemeClr val="dk1"/>
              </a:buClr>
              <a:buSzPts val="2800"/>
              <a:buChar char="•"/>
            </a:pPr>
            <a:r>
              <a:rPr lang="en-GB"/>
              <a:t>Add the mantissas</a:t>
            </a:r>
            <a:endParaRPr/>
          </a:p>
          <a:p>
            <a:pPr marL="228600" lvl="0" indent="-228600" algn="l" rtl="0">
              <a:lnSpc>
                <a:spcPct val="90000"/>
              </a:lnSpc>
              <a:spcBef>
                <a:spcPts val="1000"/>
              </a:spcBef>
              <a:spcAft>
                <a:spcPts val="0"/>
              </a:spcAft>
              <a:buClr>
                <a:schemeClr val="dk1"/>
              </a:buClr>
              <a:buSzPts val="2800"/>
              <a:buChar char="•"/>
            </a:pPr>
            <a:r>
              <a:rPr lang="en-GB"/>
              <a:t>Normalise the result if required</a:t>
            </a:r>
            <a:endParaRPr/>
          </a:p>
          <a:p>
            <a:pPr marL="0" lvl="0" indent="0" algn="l" rtl="0">
              <a:lnSpc>
                <a:spcPct val="90000"/>
              </a:lnSpc>
              <a:spcBef>
                <a:spcPts val="1000"/>
              </a:spcBef>
              <a:spcAft>
                <a:spcPts val="0"/>
              </a:spcAft>
              <a:buClr>
                <a:schemeClr val="dk1"/>
              </a:buClr>
              <a:buSzPts val="2800"/>
              <a:buNone/>
            </a:pPr>
            <a:endParaRPr/>
          </a:p>
        </p:txBody>
      </p:sp>
      <p:sp>
        <p:nvSpPr>
          <p:cNvPr id="963" name="Google Shape;963;p5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p:txBody>
      </p:sp>
      <p:sp>
        <p:nvSpPr>
          <p:cNvPr id="964" name="Google Shape;964;p5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57</a:t>
            </a:fld>
            <a:endParaRPr/>
          </a:p>
        </p:txBody>
      </p:sp>
      <p:pic>
        <p:nvPicPr>
          <p:cNvPr id="965" name="Google Shape;965;p57"/>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206C939D-6094-F12B-7A44-50330D4C4C64}"/>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969"/>
        <p:cNvGrpSpPr/>
        <p:nvPr/>
      </p:nvGrpSpPr>
      <p:grpSpPr>
        <a:xfrm>
          <a:off x="0" y="0"/>
          <a:ext cx="0" cy="0"/>
          <a:chOff x="0" y="0"/>
          <a:chExt cx="0" cy="0"/>
        </a:xfrm>
      </p:grpSpPr>
      <p:sp>
        <p:nvSpPr>
          <p:cNvPr id="970" name="Google Shape;970;p5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Bitwise manipulation</a:t>
            </a:r>
            <a:endParaRPr/>
          </a:p>
        </p:txBody>
      </p:sp>
      <p:sp>
        <p:nvSpPr>
          <p:cNvPr id="971" name="Google Shape;971;p5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accent1"/>
              </a:buClr>
              <a:buSzPts val="2800"/>
              <a:buNone/>
            </a:pPr>
            <a:r>
              <a:rPr lang="en-GB">
                <a:solidFill>
                  <a:schemeClr val="accent1"/>
                </a:solidFill>
              </a:rPr>
              <a:t>What is a logical shift?</a:t>
            </a:r>
            <a:endParaRPr/>
          </a:p>
          <a:p>
            <a:pPr marL="0" lvl="0" indent="0" algn="l" rtl="0">
              <a:lnSpc>
                <a:spcPct val="90000"/>
              </a:lnSpc>
              <a:spcBef>
                <a:spcPts val="1000"/>
              </a:spcBef>
              <a:spcAft>
                <a:spcPts val="0"/>
              </a:spcAft>
              <a:buClr>
                <a:schemeClr val="dk1"/>
              </a:buClr>
              <a:buSzPts val="2800"/>
              <a:buNone/>
            </a:pPr>
            <a:r>
              <a:rPr lang="en-GB"/>
              <a:t>When all the bits of a binary number are moved to the left or right by a given number of places.</a:t>
            </a:r>
            <a:endParaRPr/>
          </a:p>
          <a:p>
            <a:pPr marL="0" lvl="0" indent="0" algn="l" rtl="0">
              <a:lnSpc>
                <a:spcPct val="90000"/>
              </a:lnSpc>
              <a:spcBef>
                <a:spcPts val="1000"/>
              </a:spcBef>
              <a:spcAft>
                <a:spcPts val="0"/>
              </a:spcAft>
              <a:buClr>
                <a:schemeClr val="accent1"/>
              </a:buClr>
              <a:buSzPts val="2800"/>
              <a:buNone/>
            </a:pPr>
            <a:r>
              <a:rPr lang="en-GB">
                <a:solidFill>
                  <a:schemeClr val="accent1"/>
                </a:solidFill>
              </a:rPr>
              <a:t>What effect does a left shift have?</a:t>
            </a:r>
            <a:endParaRPr/>
          </a:p>
          <a:p>
            <a:pPr marL="0" lvl="0" indent="0" algn="l" rtl="0">
              <a:lnSpc>
                <a:spcPct val="90000"/>
              </a:lnSpc>
              <a:spcBef>
                <a:spcPts val="1000"/>
              </a:spcBef>
              <a:spcAft>
                <a:spcPts val="0"/>
              </a:spcAft>
              <a:buClr>
                <a:schemeClr val="dk1"/>
              </a:buClr>
              <a:buSzPts val="2800"/>
              <a:buNone/>
            </a:pPr>
            <a:r>
              <a:rPr lang="en-GB"/>
              <a:t>It multiplies the number by 2</a:t>
            </a:r>
            <a:r>
              <a:rPr lang="en-GB" baseline="30000"/>
              <a:t>n </a:t>
            </a:r>
            <a:r>
              <a:rPr lang="en-GB"/>
              <a:t>, where n is the number of places to shift the bits.</a:t>
            </a:r>
            <a:endParaRPr baseline="30000"/>
          </a:p>
          <a:p>
            <a:pPr marL="0" lvl="0" indent="0" algn="l" rtl="0">
              <a:lnSpc>
                <a:spcPct val="90000"/>
              </a:lnSpc>
              <a:spcBef>
                <a:spcPts val="1000"/>
              </a:spcBef>
              <a:spcAft>
                <a:spcPts val="0"/>
              </a:spcAft>
              <a:buClr>
                <a:schemeClr val="accent1"/>
              </a:buClr>
              <a:buSzPts val="2800"/>
              <a:buNone/>
            </a:pPr>
            <a:r>
              <a:rPr lang="en-GB">
                <a:solidFill>
                  <a:schemeClr val="accent1"/>
                </a:solidFill>
              </a:rPr>
              <a:t>What effect does a right shift have?</a:t>
            </a:r>
            <a:endParaRPr/>
          </a:p>
          <a:p>
            <a:pPr marL="0" lvl="0" indent="0" algn="l" rtl="0">
              <a:lnSpc>
                <a:spcPct val="90000"/>
              </a:lnSpc>
              <a:spcBef>
                <a:spcPts val="1000"/>
              </a:spcBef>
              <a:spcAft>
                <a:spcPts val="0"/>
              </a:spcAft>
              <a:buClr>
                <a:schemeClr val="dk1"/>
              </a:buClr>
              <a:buSzPts val="2800"/>
              <a:buNone/>
            </a:pPr>
            <a:r>
              <a:rPr lang="en-GB"/>
              <a:t>It divides the number by 2</a:t>
            </a:r>
            <a:r>
              <a:rPr lang="en-GB" baseline="30000"/>
              <a:t>n </a:t>
            </a:r>
            <a:r>
              <a:rPr lang="en-GB"/>
              <a:t>, where n is the number of places to shift the bits.</a:t>
            </a:r>
            <a:endParaRPr baseline="30000"/>
          </a:p>
          <a:p>
            <a:pPr marL="0" lvl="0" indent="0" algn="l" rtl="0">
              <a:lnSpc>
                <a:spcPct val="90000"/>
              </a:lnSpc>
              <a:spcBef>
                <a:spcPts val="1000"/>
              </a:spcBef>
              <a:spcAft>
                <a:spcPts val="0"/>
              </a:spcAft>
              <a:buClr>
                <a:schemeClr val="dk1"/>
              </a:buClr>
              <a:buSzPts val="2800"/>
              <a:buNone/>
            </a:pPr>
            <a:endParaRPr/>
          </a:p>
        </p:txBody>
      </p:sp>
      <p:sp>
        <p:nvSpPr>
          <p:cNvPr id="972" name="Google Shape;972;p5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p:txBody>
      </p:sp>
      <p:sp>
        <p:nvSpPr>
          <p:cNvPr id="973" name="Google Shape;973;p5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58</a:t>
            </a:fld>
            <a:endParaRPr/>
          </a:p>
        </p:txBody>
      </p:sp>
      <p:pic>
        <p:nvPicPr>
          <p:cNvPr id="974" name="Google Shape;974;p58"/>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FEDE1C1B-205C-A99D-AFCE-27F5662EBEA0}"/>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71">
                                            <p:txEl>
                                              <p:pRg st="0" end="0"/>
                                            </p:txEl>
                                          </p:spTgt>
                                        </p:tgtEl>
                                        <p:attrNameLst>
                                          <p:attrName>style.visibility</p:attrName>
                                        </p:attrNameLst>
                                      </p:cBhvr>
                                      <p:to>
                                        <p:strVal val="visible"/>
                                      </p:to>
                                    </p:set>
                                    <p:animEffect transition="in" filter="fade">
                                      <p:cBhvr>
                                        <p:cTn id="7" dur="500"/>
                                        <p:tgtEl>
                                          <p:spTgt spid="9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71">
                                            <p:txEl>
                                              <p:pRg st="1" end="1"/>
                                            </p:txEl>
                                          </p:spTgt>
                                        </p:tgtEl>
                                        <p:attrNameLst>
                                          <p:attrName>style.visibility</p:attrName>
                                        </p:attrNameLst>
                                      </p:cBhvr>
                                      <p:to>
                                        <p:strVal val="visible"/>
                                      </p:to>
                                    </p:set>
                                    <p:animEffect transition="in" filter="fade">
                                      <p:cBhvr>
                                        <p:cTn id="12" dur="500"/>
                                        <p:tgtEl>
                                          <p:spTgt spid="9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71">
                                            <p:txEl>
                                              <p:pRg st="2" end="2"/>
                                            </p:txEl>
                                          </p:spTgt>
                                        </p:tgtEl>
                                        <p:attrNameLst>
                                          <p:attrName>style.visibility</p:attrName>
                                        </p:attrNameLst>
                                      </p:cBhvr>
                                      <p:to>
                                        <p:strVal val="visible"/>
                                      </p:to>
                                    </p:set>
                                    <p:animEffect transition="in" filter="fade">
                                      <p:cBhvr>
                                        <p:cTn id="17" dur="500"/>
                                        <p:tgtEl>
                                          <p:spTgt spid="9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71">
                                            <p:txEl>
                                              <p:pRg st="3" end="3"/>
                                            </p:txEl>
                                          </p:spTgt>
                                        </p:tgtEl>
                                        <p:attrNameLst>
                                          <p:attrName>style.visibility</p:attrName>
                                        </p:attrNameLst>
                                      </p:cBhvr>
                                      <p:to>
                                        <p:strVal val="visible"/>
                                      </p:to>
                                    </p:set>
                                    <p:animEffect transition="in" filter="fade">
                                      <p:cBhvr>
                                        <p:cTn id="22" dur="500"/>
                                        <p:tgtEl>
                                          <p:spTgt spid="9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71">
                                            <p:txEl>
                                              <p:pRg st="4" end="4"/>
                                            </p:txEl>
                                          </p:spTgt>
                                        </p:tgtEl>
                                        <p:attrNameLst>
                                          <p:attrName>style.visibility</p:attrName>
                                        </p:attrNameLst>
                                      </p:cBhvr>
                                      <p:to>
                                        <p:strVal val="visible"/>
                                      </p:to>
                                    </p:set>
                                    <p:animEffect transition="in" filter="fade">
                                      <p:cBhvr>
                                        <p:cTn id="27" dur="500"/>
                                        <p:tgtEl>
                                          <p:spTgt spid="9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71">
                                            <p:txEl>
                                              <p:pRg st="5" end="5"/>
                                            </p:txEl>
                                          </p:spTgt>
                                        </p:tgtEl>
                                        <p:attrNameLst>
                                          <p:attrName>style.visibility</p:attrName>
                                        </p:attrNameLst>
                                      </p:cBhvr>
                                      <p:to>
                                        <p:strVal val="visible"/>
                                      </p:to>
                                    </p:set>
                                    <p:animEffect transition="in" filter="fade">
                                      <p:cBhvr>
                                        <p:cTn id="32" dur="500"/>
                                        <p:tgtEl>
                                          <p:spTgt spid="97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71">
                                            <p:txEl>
                                              <p:pRg st="6" end="6"/>
                                            </p:txEl>
                                          </p:spTgt>
                                        </p:tgtEl>
                                        <p:attrNameLst>
                                          <p:attrName>style.visibility</p:attrName>
                                        </p:attrNameLst>
                                      </p:cBhvr>
                                      <p:to>
                                        <p:strVal val="visible"/>
                                      </p:to>
                                    </p:set>
                                    <p:animEffect transition="in" filter="fade">
                                      <p:cBhvr>
                                        <p:cTn id="37" dur="500"/>
                                        <p:tgtEl>
                                          <p:spTgt spid="9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978"/>
        <p:cNvGrpSpPr/>
        <p:nvPr/>
      </p:nvGrpSpPr>
      <p:grpSpPr>
        <a:xfrm>
          <a:off x="0" y="0"/>
          <a:ext cx="0" cy="0"/>
          <a:chOff x="0" y="0"/>
          <a:chExt cx="0" cy="0"/>
        </a:xfrm>
      </p:grpSpPr>
      <p:sp>
        <p:nvSpPr>
          <p:cNvPr id="979" name="Google Shape;979;p5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Masks</a:t>
            </a:r>
            <a:endParaRPr/>
          </a:p>
        </p:txBody>
      </p:sp>
      <p:sp>
        <p:nvSpPr>
          <p:cNvPr id="980" name="Google Shape;980;p5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a:bodyPr>
          <a:lstStyle/>
          <a:p>
            <a:pPr marL="0" lvl="0" indent="0" algn="l" rtl="0">
              <a:lnSpc>
                <a:spcPct val="90000"/>
              </a:lnSpc>
              <a:spcBef>
                <a:spcPts val="0"/>
              </a:spcBef>
              <a:spcAft>
                <a:spcPts val="0"/>
              </a:spcAft>
              <a:buClr>
                <a:schemeClr val="accent1"/>
              </a:buClr>
              <a:buSzPts val="2800"/>
              <a:buNone/>
            </a:pPr>
            <a:r>
              <a:rPr lang="en-GB">
                <a:solidFill>
                  <a:schemeClr val="accent1"/>
                </a:solidFill>
              </a:rPr>
              <a:t>What happens when the AND gate is applied to a binary number?</a:t>
            </a:r>
            <a:endParaRPr/>
          </a:p>
          <a:p>
            <a:pPr marL="0" lvl="0" indent="0" algn="l" rtl="0">
              <a:lnSpc>
                <a:spcPct val="90000"/>
              </a:lnSpc>
              <a:spcBef>
                <a:spcPts val="1000"/>
              </a:spcBef>
              <a:spcAft>
                <a:spcPts val="0"/>
              </a:spcAft>
              <a:buClr>
                <a:schemeClr val="dk1"/>
              </a:buClr>
              <a:buSzPts val="2800"/>
              <a:buNone/>
            </a:pPr>
            <a:r>
              <a:rPr lang="en-GB"/>
              <a:t>Any bits that are 1 in both the mask and the number are set to 1, otherwise set to 0.</a:t>
            </a:r>
            <a:endParaRPr/>
          </a:p>
          <a:p>
            <a:pPr marL="0" lvl="0" indent="0" algn="l" rtl="0">
              <a:lnSpc>
                <a:spcPct val="90000"/>
              </a:lnSpc>
              <a:spcBef>
                <a:spcPts val="1000"/>
              </a:spcBef>
              <a:spcAft>
                <a:spcPts val="0"/>
              </a:spcAft>
              <a:buClr>
                <a:schemeClr val="accent1"/>
              </a:buClr>
              <a:buSzPts val="2800"/>
              <a:buNone/>
            </a:pPr>
            <a:r>
              <a:rPr lang="en-GB">
                <a:solidFill>
                  <a:schemeClr val="accent1"/>
                </a:solidFill>
              </a:rPr>
              <a:t>What happens when the OR gate is applied to a binary number?</a:t>
            </a:r>
            <a:endParaRPr/>
          </a:p>
          <a:p>
            <a:pPr marL="0" lvl="0" indent="0" algn="l" rtl="0">
              <a:lnSpc>
                <a:spcPct val="90000"/>
              </a:lnSpc>
              <a:spcBef>
                <a:spcPts val="1000"/>
              </a:spcBef>
              <a:spcAft>
                <a:spcPts val="0"/>
              </a:spcAft>
              <a:buClr>
                <a:schemeClr val="dk1"/>
              </a:buClr>
              <a:buSzPts val="2800"/>
              <a:buNone/>
            </a:pPr>
            <a:r>
              <a:rPr lang="en-GB"/>
              <a:t>Any bits that are 1 in both the mask and the number are set to 1. Any bits that are 0 in both stay 0.</a:t>
            </a:r>
            <a:endParaRPr/>
          </a:p>
          <a:p>
            <a:pPr marL="0" lvl="0" indent="0" algn="l" rtl="0">
              <a:lnSpc>
                <a:spcPct val="90000"/>
              </a:lnSpc>
              <a:spcBef>
                <a:spcPts val="1000"/>
              </a:spcBef>
              <a:spcAft>
                <a:spcPts val="0"/>
              </a:spcAft>
              <a:buClr>
                <a:schemeClr val="accent1"/>
              </a:buClr>
              <a:buSzPts val="2800"/>
              <a:buNone/>
            </a:pPr>
            <a:r>
              <a:rPr lang="en-GB">
                <a:solidFill>
                  <a:schemeClr val="accent1"/>
                </a:solidFill>
              </a:rPr>
              <a:t>What happens when the XOR gate is applied to a binary number?</a:t>
            </a:r>
            <a:endParaRPr/>
          </a:p>
          <a:p>
            <a:pPr marL="0" lvl="0" indent="0" algn="l" rtl="0">
              <a:lnSpc>
                <a:spcPct val="90000"/>
              </a:lnSpc>
              <a:spcBef>
                <a:spcPts val="1000"/>
              </a:spcBef>
              <a:spcAft>
                <a:spcPts val="0"/>
              </a:spcAft>
              <a:buClr>
                <a:schemeClr val="dk1"/>
              </a:buClr>
              <a:buSzPts val="2800"/>
              <a:buNone/>
            </a:pPr>
            <a:r>
              <a:rPr lang="en-GB"/>
              <a:t>Any bits that are 1 in both the mask and the number are set to 0, or set to 1 if only one of the bits is 1.</a:t>
            </a:r>
            <a:endParaRPr/>
          </a:p>
          <a:p>
            <a:pPr marL="0" lvl="0" indent="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endParaRPr/>
          </a:p>
        </p:txBody>
      </p:sp>
      <p:sp>
        <p:nvSpPr>
          <p:cNvPr id="981" name="Google Shape;981;p5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p:txBody>
      </p:sp>
      <p:sp>
        <p:nvSpPr>
          <p:cNvPr id="982" name="Google Shape;982;p5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59</a:t>
            </a:fld>
            <a:endParaRPr/>
          </a:p>
        </p:txBody>
      </p:sp>
      <p:pic>
        <p:nvPicPr>
          <p:cNvPr id="983" name="Google Shape;983;p59"/>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A153CEF5-490C-1E69-6CD6-0F7B4CF498C2}"/>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FDE Cycle</a:t>
            </a:r>
            <a:endParaRPr/>
          </a:p>
        </p:txBody>
      </p:sp>
      <p:sp>
        <p:nvSpPr>
          <p:cNvPr id="151" name="Google Shape;151;p6"/>
          <p:cNvSpPr txBox="1">
            <a:spLocks noGrp="1"/>
          </p:cNvSpPr>
          <p:nvPr>
            <p:ph type="body" idx="1"/>
          </p:nvPr>
        </p:nvSpPr>
        <p:spPr>
          <a:xfrm>
            <a:off x="1175551" y="1452663"/>
            <a:ext cx="1319074" cy="455936"/>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Clr>
                <a:schemeClr val="accent1"/>
              </a:buClr>
              <a:buSzPts val="2800"/>
              <a:buNone/>
            </a:pPr>
            <a:r>
              <a:rPr lang="en-GB">
                <a:solidFill>
                  <a:schemeClr val="accent1"/>
                </a:solidFill>
              </a:rPr>
              <a:t>Fetch</a:t>
            </a:r>
            <a:endParaRPr/>
          </a:p>
        </p:txBody>
      </p:sp>
      <p:sp>
        <p:nvSpPr>
          <p:cNvPr id="152" name="Google Shape;152;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sz="1300">
              <a:solidFill>
                <a:schemeClr val="dk1"/>
              </a:solidFill>
              <a:latin typeface="Arial"/>
              <a:ea typeface="Arial"/>
              <a:cs typeface="Arial"/>
              <a:sym typeface="Arial"/>
            </a:endParaRPr>
          </a:p>
          <a:p>
            <a:pPr marL="0" lvl="0" indent="0" algn="ctr" rtl="0">
              <a:spcBef>
                <a:spcPts val="0"/>
              </a:spcBef>
              <a:spcAft>
                <a:spcPts val="0"/>
              </a:spcAft>
              <a:buClr>
                <a:schemeClr val="dk1"/>
              </a:buClr>
              <a:buFont typeface="Arial"/>
              <a:buNone/>
            </a:pPr>
            <a:endParaRPr sz="1300"/>
          </a:p>
        </p:txBody>
      </p:sp>
      <p:sp>
        <p:nvSpPr>
          <p:cNvPr id="153" name="Google Shape;153;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6</a:t>
            </a:fld>
            <a:endParaRPr/>
          </a:p>
        </p:txBody>
      </p:sp>
      <p:sp>
        <p:nvSpPr>
          <p:cNvPr id="154" name="Google Shape;154;p6"/>
          <p:cNvSpPr txBox="1"/>
          <p:nvPr/>
        </p:nvSpPr>
        <p:spPr>
          <a:xfrm>
            <a:off x="1256928" y="1929020"/>
            <a:ext cx="10096871" cy="653427"/>
          </a:xfrm>
          <a:prstGeom prst="rect">
            <a:avLst/>
          </a:prstGeom>
          <a:noFill/>
          <a:ln>
            <a:noFill/>
          </a:ln>
        </p:spPr>
        <p:txBody>
          <a:bodyPr spcFirstLastPara="1" wrap="square" lIns="91425" tIns="45700" rIns="91425" bIns="45700" anchor="t" anchorCtr="0">
            <a:normAutofit fontScale="47500" lnSpcReduction="20000"/>
          </a:bodyPr>
          <a:lstStyle/>
          <a:p>
            <a:pPr marL="0" marR="0" lvl="0" indent="0" algn="l" rtl="0">
              <a:lnSpc>
                <a:spcPct val="90000"/>
              </a:lnSpc>
              <a:spcBef>
                <a:spcPts val="0"/>
              </a:spcBef>
              <a:spcAft>
                <a:spcPts val="0"/>
              </a:spcAft>
              <a:buClr>
                <a:schemeClr val="accent1"/>
              </a:buClr>
              <a:buSzPct val="100000"/>
              <a:buFont typeface="Arial"/>
              <a:buNone/>
            </a:pPr>
            <a:r>
              <a:rPr lang="en-GB" sz="4800" b="0" i="0" u="none" strike="noStrike" cap="none">
                <a:solidFill>
                  <a:schemeClr val="accent1"/>
                </a:solidFill>
                <a:latin typeface="Arial"/>
                <a:ea typeface="Arial"/>
                <a:cs typeface="Arial"/>
                <a:sym typeface="Arial"/>
              </a:rPr>
              <a:t>1. The contents of the PC are copied into the MAR, so it now contains the address of the next instruction. The instruction word is copied into the MDR.</a:t>
            </a:r>
            <a:endParaRPr/>
          </a:p>
          <a:p>
            <a:pPr marL="0" marR="0" lvl="0" indent="0" algn="l" rtl="0">
              <a:lnSpc>
                <a:spcPct val="90000"/>
              </a:lnSpc>
              <a:spcBef>
                <a:spcPts val="1000"/>
              </a:spcBef>
              <a:spcAft>
                <a:spcPts val="0"/>
              </a:spcAft>
              <a:buClr>
                <a:schemeClr val="dk1"/>
              </a:buClr>
              <a:buSzPct val="100000"/>
              <a:buFont typeface="Arial"/>
              <a:buNone/>
            </a:pPr>
            <a:endParaRPr sz="4800" b="0" i="0" u="none" strike="noStrike" cap="none">
              <a:solidFill>
                <a:schemeClr val="accent1"/>
              </a:solidFill>
              <a:latin typeface="Arial"/>
              <a:ea typeface="Arial"/>
              <a:cs typeface="Arial"/>
              <a:sym typeface="Arial"/>
            </a:endParaRPr>
          </a:p>
          <a:p>
            <a:pPr marL="0" marR="0" lvl="0" indent="0" algn="l" rtl="0">
              <a:lnSpc>
                <a:spcPct val="90000"/>
              </a:lnSpc>
              <a:spcBef>
                <a:spcPts val="1000"/>
              </a:spcBef>
              <a:spcAft>
                <a:spcPts val="0"/>
              </a:spcAft>
              <a:buClr>
                <a:schemeClr val="dk1"/>
              </a:buClr>
              <a:buSzPct val="100000"/>
              <a:buFont typeface="Arial"/>
              <a:buNone/>
            </a:pPr>
            <a:endParaRPr sz="2800" b="0" i="0" u="none" strike="noStrike" cap="none">
              <a:solidFill>
                <a:schemeClr val="accent1"/>
              </a:solidFill>
              <a:latin typeface="Arial"/>
              <a:ea typeface="Arial"/>
              <a:cs typeface="Arial"/>
              <a:sym typeface="Arial"/>
            </a:endParaRPr>
          </a:p>
        </p:txBody>
      </p:sp>
      <p:sp>
        <p:nvSpPr>
          <p:cNvPr id="155" name="Google Shape;155;p6"/>
          <p:cNvSpPr txBox="1"/>
          <p:nvPr/>
        </p:nvSpPr>
        <p:spPr>
          <a:xfrm>
            <a:off x="1245833" y="2566451"/>
            <a:ext cx="10178246" cy="455936"/>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accent1"/>
              </a:buClr>
              <a:buSzPts val="2400"/>
              <a:buFont typeface="Arial"/>
              <a:buNone/>
            </a:pPr>
            <a:r>
              <a:rPr lang="en-GB" sz="2400" b="0" i="0" u="none" strike="noStrike" cap="none">
                <a:solidFill>
                  <a:schemeClr val="accent1"/>
                </a:solidFill>
                <a:latin typeface="Arial"/>
                <a:ea typeface="Arial"/>
                <a:cs typeface="Arial"/>
                <a:sym typeface="Arial"/>
              </a:rPr>
              <a:t>2. The PC is incremented so it points to the next instruction.</a:t>
            </a:r>
            <a:endParaRPr/>
          </a:p>
          <a:p>
            <a:pPr marL="0" marR="0" lvl="0" indent="0" algn="l" rtl="0">
              <a:lnSpc>
                <a:spcPct val="90000"/>
              </a:lnSpc>
              <a:spcBef>
                <a:spcPts val="1000"/>
              </a:spcBef>
              <a:spcAft>
                <a:spcPts val="0"/>
              </a:spcAft>
              <a:buClr>
                <a:schemeClr val="dk1"/>
              </a:buClr>
              <a:buSzPts val="2400"/>
              <a:buFont typeface="Arial"/>
              <a:buNone/>
            </a:pPr>
            <a:endParaRPr sz="2400" b="0" i="0" u="none" strike="noStrike" cap="none">
              <a:solidFill>
                <a:schemeClr val="accent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400"/>
              <a:buFont typeface="Arial"/>
              <a:buNone/>
            </a:pPr>
            <a:endParaRPr sz="1400" b="0" i="0" u="none" strike="noStrike" cap="none">
              <a:solidFill>
                <a:schemeClr val="accent1"/>
              </a:solidFill>
              <a:latin typeface="Arial"/>
              <a:ea typeface="Arial"/>
              <a:cs typeface="Arial"/>
              <a:sym typeface="Arial"/>
            </a:endParaRPr>
          </a:p>
        </p:txBody>
      </p:sp>
      <p:sp>
        <p:nvSpPr>
          <p:cNvPr id="156" name="Google Shape;156;p6"/>
          <p:cNvSpPr txBox="1"/>
          <p:nvPr/>
        </p:nvSpPr>
        <p:spPr>
          <a:xfrm>
            <a:off x="1256929" y="3038383"/>
            <a:ext cx="10178246" cy="455936"/>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accent1"/>
              </a:buClr>
              <a:buSzPts val="2400"/>
              <a:buFont typeface="Arial"/>
              <a:buNone/>
            </a:pPr>
            <a:r>
              <a:rPr lang="en-GB" sz="2400" b="0" i="0" u="none" strike="noStrike" cap="none">
                <a:solidFill>
                  <a:schemeClr val="accent1"/>
                </a:solidFill>
                <a:latin typeface="Arial"/>
                <a:ea typeface="Arial"/>
                <a:cs typeface="Arial"/>
                <a:sym typeface="Arial"/>
              </a:rPr>
              <a:t>3. The instruction word is copied from the MDR to the CIR.</a:t>
            </a:r>
            <a:endParaRPr/>
          </a:p>
          <a:p>
            <a:pPr marL="0" marR="0" lvl="0" indent="0" algn="l" rtl="0">
              <a:lnSpc>
                <a:spcPct val="90000"/>
              </a:lnSpc>
              <a:spcBef>
                <a:spcPts val="1000"/>
              </a:spcBef>
              <a:spcAft>
                <a:spcPts val="0"/>
              </a:spcAft>
              <a:buClr>
                <a:schemeClr val="dk1"/>
              </a:buClr>
              <a:buSzPts val="2400"/>
              <a:buFont typeface="Arial"/>
              <a:buNone/>
            </a:pPr>
            <a:endParaRPr sz="2400" b="0" i="0" u="none" strike="noStrike" cap="none">
              <a:solidFill>
                <a:schemeClr val="accent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1400"/>
              <a:buFont typeface="Arial"/>
              <a:buNone/>
            </a:pPr>
            <a:endParaRPr sz="1400" b="0" i="0" u="none" strike="noStrike" cap="none">
              <a:solidFill>
                <a:schemeClr val="accent1"/>
              </a:solidFill>
              <a:latin typeface="Arial"/>
              <a:ea typeface="Arial"/>
              <a:cs typeface="Arial"/>
              <a:sym typeface="Arial"/>
            </a:endParaRPr>
          </a:p>
        </p:txBody>
      </p:sp>
      <p:sp>
        <p:nvSpPr>
          <p:cNvPr id="157" name="Google Shape;157;p6"/>
          <p:cNvSpPr txBox="1"/>
          <p:nvPr/>
        </p:nvSpPr>
        <p:spPr>
          <a:xfrm>
            <a:off x="1175551" y="3413513"/>
            <a:ext cx="1390095" cy="516321"/>
          </a:xfrm>
          <a:prstGeom prst="rect">
            <a:avLst/>
          </a:prstGeom>
          <a:noFill/>
          <a:ln>
            <a:noFill/>
          </a:ln>
        </p:spPr>
        <p:txBody>
          <a:bodyPr spcFirstLastPara="1" wrap="square" lIns="91425" tIns="45700" rIns="91425" bIns="45700" anchor="t" anchorCtr="0">
            <a:normAutofit fontScale="85000" lnSpcReduction="10000"/>
          </a:bodyPr>
          <a:lstStyle/>
          <a:p>
            <a:pPr marL="0" marR="0" lvl="0" indent="0" algn="l" rtl="0">
              <a:lnSpc>
                <a:spcPct val="90000"/>
              </a:lnSpc>
              <a:spcBef>
                <a:spcPts val="0"/>
              </a:spcBef>
              <a:spcAft>
                <a:spcPts val="0"/>
              </a:spcAft>
              <a:buClr>
                <a:schemeClr val="accent2"/>
              </a:buClr>
              <a:buSzPct val="100000"/>
              <a:buFont typeface="Arial"/>
              <a:buNone/>
            </a:pPr>
            <a:r>
              <a:rPr lang="en-GB" sz="3000" b="0" i="0" u="none" strike="noStrike" cap="none">
                <a:solidFill>
                  <a:schemeClr val="accent2"/>
                </a:solidFill>
                <a:latin typeface="Arial"/>
                <a:ea typeface="Arial"/>
                <a:cs typeface="Arial"/>
                <a:sym typeface="Arial"/>
              </a:rPr>
              <a:t>Decode</a:t>
            </a:r>
            <a:endParaRPr sz="2800" b="0" i="0" u="none" strike="noStrike" cap="none">
              <a:solidFill>
                <a:schemeClr val="accent2"/>
              </a:solidFill>
              <a:latin typeface="Arial"/>
              <a:ea typeface="Arial"/>
              <a:cs typeface="Arial"/>
              <a:sym typeface="Arial"/>
            </a:endParaRPr>
          </a:p>
        </p:txBody>
      </p:sp>
      <p:sp>
        <p:nvSpPr>
          <p:cNvPr id="158" name="Google Shape;158;p6"/>
          <p:cNvSpPr txBox="1"/>
          <p:nvPr/>
        </p:nvSpPr>
        <p:spPr>
          <a:xfrm>
            <a:off x="1256928" y="3950255"/>
            <a:ext cx="10096871" cy="716919"/>
          </a:xfrm>
          <a:prstGeom prst="rect">
            <a:avLst/>
          </a:prstGeom>
          <a:noFill/>
          <a:ln>
            <a:noFill/>
          </a:ln>
        </p:spPr>
        <p:txBody>
          <a:bodyPr spcFirstLastPara="1" wrap="square" lIns="91425" tIns="45700" rIns="91425" bIns="45700" anchor="t" anchorCtr="0">
            <a:normAutofit fontScale="85000" lnSpcReduction="10000"/>
          </a:bodyPr>
          <a:lstStyle/>
          <a:p>
            <a:pPr marL="0" marR="0" lvl="0" indent="0" algn="l" rtl="0">
              <a:lnSpc>
                <a:spcPct val="90000"/>
              </a:lnSpc>
              <a:spcBef>
                <a:spcPts val="0"/>
              </a:spcBef>
              <a:spcAft>
                <a:spcPts val="0"/>
              </a:spcAft>
              <a:buClr>
                <a:schemeClr val="accent2"/>
              </a:buClr>
              <a:buSzPct val="100000"/>
              <a:buFont typeface="Arial"/>
              <a:buNone/>
            </a:pPr>
            <a:r>
              <a:rPr lang="en-GB" sz="2800" b="0" i="0" u="none" strike="noStrike" cap="none">
                <a:solidFill>
                  <a:schemeClr val="accent2"/>
                </a:solidFill>
                <a:latin typeface="Arial"/>
                <a:ea typeface="Arial"/>
                <a:cs typeface="Arial"/>
                <a:sym typeface="Arial"/>
              </a:rPr>
              <a:t>4. The contents of the CIR are split into opcode (type of operation) and operand(the address of the data for the operation to be performed on).</a:t>
            </a:r>
            <a:endParaRPr/>
          </a:p>
          <a:p>
            <a:pPr marL="0" marR="0" lvl="0" indent="0" algn="l" rtl="0">
              <a:lnSpc>
                <a:spcPct val="90000"/>
              </a:lnSpc>
              <a:spcBef>
                <a:spcPts val="1000"/>
              </a:spcBef>
              <a:spcAft>
                <a:spcPts val="0"/>
              </a:spcAft>
              <a:buClr>
                <a:schemeClr val="dk1"/>
              </a:buClr>
              <a:buSzPct val="100000"/>
              <a:buFont typeface="Arial"/>
              <a:buNone/>
            </a:pPr>
            <a:endParaRPr sz="2800" b="0" i="0" u="none" strike="noStrike" cap="none">
              <a:solidFill>
                <a:schemeClr val="accent1"/>
              </a:solidFill>
              <a:latin typeface="Arial"/>
              <a:ea typeface="Arial"/>
              <a:cs typeface="Arial"/>
              <a:sym typeface="Arial"/>
            </a:endParaRPr>
          </a:p>
          <a:p>
            <a:pPr marL="0" marR="0" lvl="0" indent="0" algn="l" rtl="0">
              <a:lnSpc>
                <a:spcPct val="90000"/>
              </a:lnSpc>
              <a:spcBef>
                <a:spcPts val="1000"/>
              </a:spcBef>
              <a:spcAft>
                <a:spcPts val="0"/>
              </a:spcAft>
              <a:buClr>
                <a:schemeClr val="dk1"/>
              </a:buClr>
              <a:buSzPct val="100000"/>
              <a:buFont typeface="Arial"/>
              <a:buNone/>
            </a:pPr>
            <a:endParaRPr sz="2800" b="0" i="0" u="none" strike="noStrike" cap="none">
              <a:solidFill>
                <a:schemeClr val="accent1"/>
              </a:solidFill>
              <a:latin typeface="Arial"/>
              <a:ea typeface="Arial"/>
              <a:cs typeface="Arial"/>
              <a:sym typeface="Arial"/>
            </a:endParaRPr>
          </a:p>
        </p:txBody>
      </p:sp>
      <p:sp>
        <p:nvSpPr>
          <p:cNvPr id="159" name="Google Shape;159;p6"/>
          <p:cNvSpPr txBox="1"/>
          <p:nvPr/>
        </p:nvSpPr>
        <p:spPr>
          <a:xfrm>
            <a:off x="1245833" y="4667174"/>
            <a:ext cx="10096871" cy="516321"/>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accent2"/>
              </a:buClr>
              <a:buSzPts val="2400"/>
              <a:buFont typeface="Arial"/>
              <a:buNone/>
            </a:pPr>
            <a:r>
              <a:rPr lang="en-GB" sz="2400" b="0" i="0" u="none" strike="noStrike" cap="none">
                <a:solidFill>
                  <a:schemeClr val="accent2"/>
                </a:solidFill>
                <a:latin typeface="Arial"/>
                <a:ea typeface="Arial"/>
                <a:cs typeface="Arial"/>
                <a:sym typeface="Arial"/>
              </a:rPr>
              <a:t>5. The CU interprets the opcode.</a:t>
            </a:r>
            <a:endParaRPr/>
          </a:p>
        </p:txBody>
      </p:sp>
      <p:sp>
        <p:nvSpPr>
          <p:cNvPr id="160" name="Google Shape;160;p6"/>
          <p:cNvSpPr txBox="1"/>
          <p:nvPr/>
        </p:nvSpPr>
        <p:spPr>
          <a:xfrm>
            <a:off x="1175551" y="5053908"/>
            <a:ext cx="1441884" cy="607676"/>
          </a:xfrm>
          <a:prstGeom prst="rect">
            <a:avLst/>
          </a:prstGeom>
          <a:noFill/>
          <a:ln>
            <a:noFill/>
          </a:ln>
        </p:spPr>
        <p:txBody>
          <a:bodyPr spcFirstLastPara="1" wrap="square" lIns="91425" tIns="45700" rIns="91425" bIns="45700" anchor="t" anchorCtr="0">
            <a:normAutofit fontScale="92500"/>
          </a:bodyPr>
          <a:lstStyle/>
          <a:p>
            <a:pPr marL="0" marR="0" lvl="0" indent="0" algn="l" rtl="0">
              <a:lnSpc>
                <a:spcPct val="90000"/>
              </a:lnSpc>
              <a:spcBef>
                <a:spcPts val="0"/>
              </a:spcBef>
              <a:spcAft>
                <a:spcPts val="0"/>
              </a:spcAft>
              <a:buClr>
                <a:schemeClr val="accent5"/>
              </a:buClr>
              <a:buSzPts val="2800"/>
              <a:buFont typeface="Arial"/>
              <a:buNone/>
            </a:pPr>
            <a:r>
              <a:rPr lang="en-GB" sz="2800" b="0" i="0" u="none" strike="noStrike" cap="none">
                <a:solidFill>
                  <a:schemeClr val="accent5"/>
                </a:solidFill>
                <a:latin typeface="Arial"/>
                <a:ea typeface="Arial"/>
                <a:cs typeface="Arial"/>
                <a:sym typeface="Arial"/>
              </a:rPr>
              <a:t>Execute</a:t>
            </a:r>
            <a:endParaRPr/>
          </a:p>
        </p:txBody>
      </p:sp>
      <p:sp>
        <p:nvSpPr>
          <p:cNvPr id="161" name="Google Shape;161;p6"/>
          <p:cNvSpPr txBox="1"/>
          <p:nvPr/>
        </p:nvSpPr>
        <p:spPr>
          <a:xfrm>
            <a:off x="1175551" y="5531997"/>
            <a:ext cx="10096871" cy="716919"/>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accent5"/>
              </a:buClr>
              <a:buSzPts val="2400"/>
              <a:buFont typeface="Arial"/>
              <a:buNone/>
            </a:pPr>
            <a:r>
              <a:rPr lang="en-GB" sz="2400" b="0" i="0" u="none" strike="noStrike" cap="none">
                <a:solidFill>
                  <a:schemeClr val="accent5"/>
                </a:solidFill>
                <a:latin typeface="Arial"/>
                <a:ea typeface="Arial"/>
                <a:cs typeface="Arial"/>
                <a:sym typeface="Arial"/>
              </a:rPr>
              <a:t>6. The instruction is executed – if the result needs to be stored in memory, the address of this memory is held in the MAR.</a:t>
            </a:r>
            <a:endParaRPr/>
          </a:p>
        </p:txBody>
      </p:sp>
      <p:pic>
        <p:nvPicPr>
          <p:cNvPr id="162" name="Google Shape;162;p6"/>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09C81EF5-7C62-9880-EED5-6930D2BF6B1A}"/>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4"/>
                                        </p:tgtEl>
                                        <p:attrNameLst>
                                          <p:attrName>style.visibility</p:attrName>
                                        </p:attrNameLst>
                                      </p:cBhvr>
                                      <p:to>
                                        <p:strVal val="visible"/>
                                      </p:to>
                                    </p:set>
                                    <p:animEffect transition="in" filter="fade">
                                      <p:cBhvr>
                                        <p:cTn id="7" dur="500"/>
                                        <p:tgtEl>
                                          <p:spTgt spid="15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5"/>
                                        </p:tgtEl>
                                        <p:attrNameLst>
                                          <p:attrName>style.visibility</p:attrName>
                                        </p:attrNameLst>
                                      </p:cBhvr>
                                      <p:to>
                                        <p:strVal val="visible"/>
                                      </p:to>
                                    </p:set>
                                    <p:animEffect transition="in" filter="fade">
                                      <p:cBhvr>
                                        <p:cTn id="12" dur="500"/>
                                        <p:tgtEl>
                                          <p:spTgt spid="15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6"/>
                                        </p:tgtEl>
                                        <p:attrNameLst>
                                          <p:attrName>style.visibility</p:attrName>
                                        </p:attrNameLst>
                                      </p:cBhvr>
                                      <p:to>
                                        <p:strVal val="visible"/>
                                      </p:to>
                                    </p:set>
                                    <p:animEffect transition="in" filter="fade">
                                      <p:cBhvr>
                                        <p:cTn id="17" dur="500"/>
                                        <p:tgtEl>
                                          <p:spTgt spid="15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gtEl>
                                        <p:attrNameLst>
                                          <p:attrName>style.visibility</p:attrName>
                                        </p:attrNameLst>
                                      </p:cBhvr>
                                      <p:to>
                                        <p:strVal val="visible"/>
                                      </p:to>
                                    </p:set>
                                    <p:animEffect transition="in" filter="fade">
                                      <p:cBhvr>
                                        <p:cTn id="22" dur="500"/>
                                        <p:tgtEl>
                                          <p:spTgt spid="15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9"/>
                                        </p:tgtEl>
                                        <p:attrNameLst>
                                          <p:attrName>style.visibility</p:attrName>
                                        </p:attrNameLst>
                                      </p:cBhvr>
                                      <p:to>
                                        <p:strVal val="visible"/>
                                      </p:to>
                                    </p:set>
                                    <p:animEffect transition="in" filter="fade">
                                      <p:cBhvr>
                                        <p:cTn id="27" dur="500"/>
                                        <p:tgtEl>
                                          <p:spTgt spid="15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61"/>
                                        </p:tgtEl>
                                        <p:attrNameLst>
                                          <p:attrName>style.visibility</p:attrName>
                                        </p:attrNameLst>
                                      </p:cBhvr>
                                      <p:to>
                                        <p:strVal val="visible"/>
                                      </p:to>
                                    </p:set>
                                    <p:animEffect transition="in" filter="fade">
                                      <p:cBhvr>
                                        <p:cTn id="32" dur="500"/>
                                        <p:tgtEl>
                                          <p:spTgt spid="1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987"/>
        <p:cNvGrpSpPr/>
        <p:nvPr/>
      </p:nvGrpSpPr>
      <p:grpSpPr>
        <a:xfrm>
          <a:off x="0" y="0"/>
          <a:ext cx="0" cy="0"/>
          <a:chOff x="0" y="0"/>
          <a:chExt cx="0" cy="0"/>
        </a:xfrm>
      </p:grpSpPr>
      <p:sp>
        <p:nvSpPr>
          <p:cNvPr id="988" name="Google Shape;988;p6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Boolean algebra</a:t>
            </a:r>
            <a:endParaRPr/>
          </a:p>
        </p:txBody>
      </p:sp>
      <p:sp>
        <p:nvSpPr>
          <p:cNvPr id="989" name="Google Shape;989;p60"/>
          <p:cNvSpPr txBox="1">
            <a:spLocks noGrp="1"/>
          </p:cNvSpPr>
          <p:nvPr>
            <p:ph type="body" idx="1"/>
          </p:nvPr>
        </p:nvSpPr>
        <p:spPr>
          <a:xfrm>
            <a:off x="723900" y="1825625"/>
            <a:ext cx="5181600" cy="4351338"/>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Clr>
                <a:schemeClr val="dk1"/>
              </a:buClr>
              <a:buSzPct val="100000"/>
              <a:buNone/>
            </a:pPr>
            <a:r>
              <a:rPr lang="en-GB"/>
              <a:t>Distribution</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r>
              <a:rPr lang="en-GB"/>
              <a:t>Association</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r>
              <a:rPr lang="en-GB"/>
              <a:t>De Morgan’s Law</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r>
              <a:rPr lang="en-GB"/>
              <a:t>Double Negation</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r>
              <a:rPr lang="en-GB"/>
              <a:t>Commutation</a:t>
            </a:r>
            <a:endParaRPr/>
          </a:p>
        </p:txBody>
      </p:sp>
      <p:sp>
        <p:nvSpPr>
          <p:cNvPr id="990" name="Google Shape;990;p6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90000"/>
              </a:lnSpc>
              <a:spcBef>
                <a:spcPts val="0"/>
              </a:spcBef>
              <a:spcAft>
                <a:spcPts val="0"/>
              </a:spcAft>
              <a:buClr>
                <a:schemeClr val="dk1"/>
              </a:buClr>
              <a:buSzPct val="100000"/>
              <a:buNone/>
            </a:pPr>
            <a:r>
              <a:rPr lang="en-GB"/>
              <a:t>NOT(A OR B) = NOT A AND NOT B</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r>
              <a:rPr lang="en-GB"/>
              <a:t>X AND (Y OR Z) = (X AND Y) OR (X AND Z)</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r>
              <a:rPr lang="en-GB"/>
              <a:t>X OR (Y OR Z) = (X OR Y) OR Z</a:t>
            </a:r>
            <a:endParaRPr/>
          </a:p>
          <a:p>
            <a:pPr marL="0" lvl="0" indent="0" algn="l" rtl="0">
              <a:lnSpc>
                <a:spcPct val="90000"/>
              </a:lnSpc>
              <a:spcBef>
                <a:spcPts val="1000"/>
              </a:spcBef>
              <a:spcAft>
                <a:spcPts val="0"/>
              </a:spcAft>
              <a:buClr>
                <a:schemeClr val="dk1"/>
              </a:buClr>
              <a:buSzPct val="100000"/>
              <a:buNone/>
            </a:pPr>
            <a:br>
              <a:rPr lang="en-GB"/>
            </a:br>
            <a:r>
              <a:rPr lang="en-GB"/>
              <a:t>A AND B = B AND A</a:t>
            </a:r>
            <a:endParaRPr/>
          </a:p>
          <a:p>
            <a:pPr marL="0" lvl="0" indent="0" algn="l" rtl="0">
              <a:lnSpc>
                <a:spcPct val="90000"/>
              </a:lnSpc>
              <a:spcBef>
                <a:spcPts val="10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r>
              <a:rPr lang="en-GB"/>
              <a:t>NOT (NOT A) = A</a:t>
            </a:r>
            <a:br>
              <a:rPr lang="en-GB"/>
            </a:br>
            <a:endParaRPr/>
          </a:p>
          <a:p>
            <a:pPr marL="0" lvl="0" indent="0" algn="l" rtl="0">
              <a:lnSpc>
                <a:spcPct val="90000"/>
              </a:lnSpc>
              <a:spcBef>
                <a:spcPts val="1000"/>
              </a:spcBef>
              <a:spcAft>
                <a:spcPts val="0"/>
              </a:spcAft>
              <a:buClr>
                <a:schemeClr val="dk1"/>
              </a:buClr>
              <a:buSzPct val="100000"/>
              <a:buNone/>
            </a:pPr>
            <a:endParaRPr/>
          </a:p>
        </p:txBody>
      </p:sp>
      <p:sp>
        <p:nvSpPr>
          <p:cNvPr id="991" name="Google Shape;991;p6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p:txBody>
      </p:sp>
      <p:sp>
        <p:nvSpPr>
          <p:cNvPr id="992" name="Google Shape;992;p6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60</a:t>
            </a:fld>
            <a:endParaRPr/>
          </a:p>
        </p:txBody>
      </p:sp>
      <p:sp>
        <p:nvSpPr>
          <p:cNvPr id="993" name="Google Shape;993;p60"/>
          <p:cNvSpPr txBox="1"/>
          <p:nvPr/>
        </p:nvSpPr>
        <p:spPr>
          <a:xfrm>
            <a:off x="723900" y="1338263"/>
            <a:ext cx="8305800" cy="419100"/>
          </a:xfrm>
          <a:prstGeom prst="rect">
            <a:avLst/>
          </a:prstGeom>
          <a:noFill/>
          <a:ln>
            <a:noFill/>
          </a:ln>
        </p:spPr>
        <p:txBody>
          <a:bodyPr spcFirstLastPara="1" wrap="square" lIns="91425" tIns="45700" rIns="91425" bIns="45700" anchor="t" anchorCtr="0">
            <a:normAutofit fontScale="92500" lnSpcReduction="10000"/>
          </a:bodyPr>
          <a:lstStyle/>
          <a:p>
            <a:pPr marL="0" marR="0" lvl="0" indent="0" algn="l" rtl="0">
              <a:lnSpc>
                <a:spcPct val="90000"/>
              </a:lnSpc>
              <a:spcBef>
                <a:spcPts val="0"/>
              </a:spcBef>
              <a:spcAft>
                <a:spcPts val="0"/>
              </a:spcAft>
              <a:buClr>
                <a:schemeClr val="dk1"/>
              </a:buClr>
              <a:buSzPct val="100000"/>
              <a:buFont typeface="Arial"/>
              <a:buNone/>
            </a:pPr>
            <a:r>
              <a:rPr lang="en-GB" sz="2800">
                <a:solidFill>
                  <a:schemeClr val="dk1"/>
                </a:solidFill>
                <a:latin typeface="Arial"/>
                <a:ea typeface="Arial"/>
                <a:cs typeface="Arial"/>
                <a:sym typeface="Arial"/>
              </a:rPr>
              <a:t>Match the law to its name.</a:t>
            </a:r>
            <a:endParaRPr/>
          </a:p>
        </p:txBody>
      </p:sp>
      <p:cxnSp>
        <p:nvCxnSpPr>
          <p:cNvPr id="994" name="Google Shape;994;p60"/>
          <p:cNvCxnSpPr/>
          <p:nvPr/>
        </p:nvCxnSpPr>
        <p:spPr>
          <a:xfrm>
            <a:off x="2647950" y="1962150"/>
            <a:ext cx="3448050" cy="819150"/>
          </a:xfrm>
          <a:prstGeom prst="straightConnector1">
            <a:avLst/>
          </a:prstGeom>
          <a:noFill/>
          <a:ln w="76200" cap="flat" cmpd="sng">
            <a:solidFill>
              <a:schemeClr val="accent1"/>
            </a:solidFill>
            <a:prstDash val="solid"/>
            <a:miter lim="800000"/>
            <a:headEnd type="none" w="sm" len="sm"/>
            <a:tailEnd type="none" w="sm" len="sm"/>
          </a:ln>
        </p:spPr>
      </p:cxnSp>
      <p:cxnSp>
        <p:nvCxnSpPr>
          <p:cNvPr id="995" name="Google Shape;995;p60"/>
          <p:cNvCxnSpPr/>
          <p:nvPr/>
        </p:nvCxnSpPr>
        <p:spPr>
          <a:xfrm>
            <a:off x="2733675" y="2781300"/>
            <a:ext cx="3438525" cy="1095375"/>
          </a:xfrm>
          <a:prstGeom prst="straightConnector1">
            <a:avLst/>
          </a:prstGeom>
          <a:noFill/>
          <a:ln w="76200" cap="flat" cmpd="sng">
            <a:solidFill>
              <a:schemeClr val="accent2"/>
            </a:solidFill>
            <a:prstDash val="solid"/>
            <a:miter lim="800000"/>
            <a:headEnd type="none" w="sm" len="sm"/>
            <a:tailEnd type="none" w="sm" len="sm"/>
          </a:ln>
        </p:spPr>
      </p:cxnSp>
      <p:cxnSp>
        <p:nvCxnSpPr>
          <p:cNvPr id="996" name="Google Shape;996;p60"/>
          <p:cNvCxnSpPr/>
          <p:nvPr/>
        </p:nvCxnSpPr>
        <p:spPr>
          <a:xfrm rot="10800000" flipH="1">
            <a:off x="3448050" y="2066926"/>
            <a:ext cx="2686050" cy="1556543"/>
          </a:xfrm>
          <a:prstGeom prst="straightConnector1">
            <a:avLst/>
          </a:prstGeom>
          <a:noFill/>
          <a:ln w="76200" cap="flat" cmpd="sng">
            <a:solidFill>
              <a:schemeClr val="accent3"/>
            </a:solidFill>
            <a:prstDash val="solid"/>
            <a:miter lim="800000"/>
            <a:headEnd type="none" w="sm" len="sm"/>
            <a:tailEnd type="none" w="sm" len="sm"/>
          </a:ln>
        </p:spPr>
      </p:cxnSp>
      <p:cxnSp>
        <p:nvCxnSpPr>
          <p:cNvPr id="997" name="Google Shape;997;p60"/>
          <p:cNvCxnSpPr/>
          <p:nvPr/>
        </p:nvCxnSpPr>
        <p:spPr>
          <a:xfrm>
            <a:off x="3314700" y="4441825"/>
            <a:ext cx="2838450" cy="930275"/>
          </a:xfrm>
          <a:prstGeom prst="straightConnector1">
            <a:avLst/>
          </a:prstGeom>
          <a:noFill/>
          <a:ln w="76200" cap="flat" cmpd="sng">
            <a:solidFill>
              <a:schemeClr val="accent5"/>
            </a:solidFill>
            <a:prstDash val="solid"/>
            <a:miter lim="800000"/>
            <a:headEnd type="none" w="sm" len="sm"/>
            <a:tailEnd type="none" w="sm" len="sm"/>
          </a:ln>
        </p:spPr>
      </p:cxnSp>
      <p:cxnSp>
        <p:nvCxnSpPr>
          <p:cNvPr id="998" name="Google Shape;998;p60"/>
          <p:cNvCxnSpPr/>
          <p:nvPr/>
        </p:nvCxnSpPr>
        <p:spPr>
          <a:xfrm rot="10800000" flipH="1">
            <a:off x="2905125" y="4479925"/>
            <a:ext cx="3286125" cy="781051"/>
          </a:xfrm>
          <a:prstGeom prst="straightConnector1">
            <a:avLst/>
          </a:prstGeom>
          <a:noFill/>
          <a:ln w="76200" cap="flat" cmpd="sng">
            <a:solidFill>
              <a:schemeClr val="accent6"/>
            </a:solidFill>
            <a:prstDash val="solid"/>
            <a:miter lim="800000"/>
            <a:headEnd type="none" w="sm" len="sm"/>
            <a:tailEnd type="none" w="sm" len="sm"/>
          </a:ln>
        </p:spPr>
      </p:cxnSp>
      <p:pic>
        <p:nvPicPr>
          <p:cNvPr id="999" name="Google Shape;999;p60"/>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2DBCF932-B1E3-B0D1-B0A3-3A7EE278E9CD}"/>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94"/>
                                        </p:tgtEl>
                                        <p:attrNameLst>
                                          <p:attrName>style.visibility</p:attrName>
                                        </p:attrNameLst>
                                      </p:cBhvr>
                                      <p:to>
                                        <p:strVal val="visible"/>
                                      </p:to>
                                    </p:set>
                                    <p:animEffect transition="in" filter="fade">
                                      <p:cBhvr>
                                        <p:cTn id="7" dur="500"/>
                                        <p:tgtEl>
                                          <p:spTgt spid="9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95"/>
                                        </p:tgtEl>
                                        <p:attrNameLst>
                                          <p:attrName>style.visibility</p:attrName>
                                        </p:attrNameLst>
                                      </p:cBhvr>
                                      <p:to>
                                        <p:strVal val="visible"/>
                                      </p:to>
                                    </p:set>
                                    <p:animEffect transition="in" filter="fade">
                                      <p:cBhvr>
                                        <p:cTn id="12" dur="500"/>
                                        <p:tgtEl>
                                          <p:spTgt spid="99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96"/>
                                        </p:tgtEl>
                                        <p:attrNameLst>
                                          <p:attrName>style.visibility</p:attrName>
                                        </p:attrNameLst>
                                      </p:cBhvr>
                                      <p:to>
                                        <p:strVal val="visible"/>
                                      </p:to>
                                    </p:set>
                                    <p:animEffect transition="in" filter="fade">
                                      <p:cBhvr>
                                        <p:cTn id="17" dur="500"/>
                                        <p:tgtEl>
                                          <p:spTgt spid="99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97"/>
                                        </p:tgtEl>
                                        <p:attrNameLst>
                                          <p:attrName>style.visibility</p:attrName>
                                        </p:attrNameLst>
                                      </p:cBhvr>
                                      <p:to>
                                        <p:strVal val="visible"/>
                                      </p:to>
                                    </p:set>
                                    <p:animEffect transition="in" filter="fade">
                                      <p:cBhvr>
                                        <p:cTn id="22" dur="500"/>
                                        <p:tgtEl>
                                          <p:spTgt spid="99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98"/>
                                        </p:tgtEl>
                                        <p:attrNameLst>
                                          <p:attrName>style.visibility</p:attrName>
                                        </p:attrNameLst>
                                      </p:cBhvr>
                                      <p:to>
                                        <p:strVal val="visible"/>
                                      </p:to>
                                    </p:set>
                                    <p:animEffect transition="in" filter="fade">
                                      <p:cBhvr>
                                        <p:cTn id="27" dur="500"/>
                                        <p:tgtEl>
                                          <p:spTgt spid="9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1003"/>
        <p:cNvGrpSpPr/>
        <p:nvPr/>
      </p:nvGrpSpPr>
      <p:grpSpPr>
        <a:xfrm>
          <a:off x="0" y="0"/>
          <a:ext cx="0" cy="0"/>
          <a:chOff x="0" y="0"/>
          <a:chExt cx="0" cy="0"/>
        </a:xfrm>
      </p:grpSpPr>
      <p:sp>
        <p:nvSpPr>
          <p:cNvPr id="1004" name="Google Shape;1004;p6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Half and full adders</a:t>
            </a:r>
            <a:endParaRPr/>
          </a:p>
        </p:txBody>
      </p:sp>
      <p:sp>
        <p:nvSpPr>
          <p:cNvPr id="1005" name="Google Shape;1005;p61"/>
          <p:cNvSpPr txBox="1">
            <a:spLocks noGrp="1"/>
          </p:cNvSpPr>
          <p:nvPr>
            <p:ph type="body" idx="1"/>
          </p:nvPr>
        </p:nvSpPr>
        <p:spPr>
          <a:xfrm>
            <a:off x="838200" y="1419225"/>
            <a:ext cx="10515600" cy="4757738"/>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ts val="0"/>
              </a:spcBef>
              <a:spcAft>
                <a:spcPts val="0"/>
              </a:spcAft>
              <a:buClr>
                <a:schemeClr val="accent1"/>
              </a:buClr>
              <a:buSzPct val="100000"/>
              <a:buNone/>
            </a:pPr>
            <a:r>
              <a:rPr lang="en-GB">
                <a:solidFill>
                  <a:schemeClr val="accent1"/>
                </a:solidFill>
              </a:rPr>
              <a:t>How many bits does a half adder take as an input, and how many does it output?</a:t>
            </a:r>
            <a:endParaRPr/>
          </a:p>
          <a:p>
            <a:pPr marL="0" lvl="0" indent="0" algn="l" rtl="0">
              <a:lnSpc>
                <a:spcPct val="90000"/>
              </a:lnSpc>
              <a:spcBef>
                <a:spcPts val="1000"/>
              </a:spcBef>
              <a:spcAft>
                <a:spcPts val="0"/>
              </a:spcAft>
              <a:buClr>
                <a:schemeClr val="dk1"/>
              </a:buClr>
              <a:buSzPct val="100000"/>
              <a:buNone/>
            </a:pPr>
            <a:r>
              <a:rPr lang="en-GB"/>
              <a:t>Two bit input, and a two bit output.</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What logic gates are used for a half adder?</a:t>
            </a:r>
            <a:endParaRPr/>
          </a:p>
          <a:p>
            <a:pPr marL="0" lvl="0" indent="0" algn="l" rtl="0">
              <a:lnSpc>
                <a:spcPct val="90000"/>
              </a:lnSpc>
              <a:spcBef>
                <a:spcPts val="1000"/>
              </a:spcBef>
              <a:spcAft>
                <a:spcPts val="0"/>
              </a:spcAft>
              <a:buClr>
                <a:schemeClr val="dk1"/>
              </a:buClr>
              <a:buSzPct val="100000"/>
              <a:buNone/>
            </a:pPr>
            <a:r>
              <a:rPr lang="en-GB"/>
              <a:t>An XOR for the sum bit, and an OR for the carry bit.</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How many bits does a full adder take as an input, and how many does it output?</a:t>
            </a:r>
            <a:endParaRPr/>
          </a:p>
          <a:p>
            <a:pPr marL="0" lvl="0" indent="0" algn="l" rtl="0">
              <a:lnSpc>
                <a:spcPct val="90000"/>
              </a:lnSpc>
              <a:spcBef>
                <a:spcPts val="1000"/>
              </a:spcBef>
              <a:spcAft>
                <a:spcPts val="0"/>
              </a:spcAft>
              <a:buClr>
                <a:schemeClr val="dk1"/>
              </a:buClr>
              <a:buSzPct val="100000"/>
              <a:buNone/>
            </a:pPr>
            <a:r>
              <a:rPr lang="en-GB"/>
              <a:t>Three bit input, and a two bit output.</a:t>
            </a:r>
            <a:endParaRPr/>
          </a:p>
          <a:p>
            <a:pPr marL="0" lvl="0" indent="0" algn="l" rtl="0">
              <a:lnSpc>
                <a:spcPct val="90000"/>
              </a:lnSpc>
              <a:spcBef>
                <a:spcPts val="1000"/>
              </a:spcBef>
              <a:spcAft>
                <a:spcPts val="0"/>
              </a:spcAft>
              <a:buClr>
                <a:schemeClr val="accent1"/>
              </a:buClr>
              <a:buSzPct val="100000"/>
              <a:buNone/>
            </a:pPr>
            <a:r>
              <a:rPr lang="en-GB">
                <a:solidFill>
                  <a:schemeClr val="accent1"/>
                </a:solidFill>
              </a:rPr>
              <a:t>How is a full adder created?</a:t>
            </a:r>
            <a:endParaRPr/>
          </a:p>
          <a:p>
            <a:pPr marL="0" lvl="0" indent="0" algn="l" rtl="0">
              <a:lnSpc>
                <a:spcPct val="90000"/>
              </a:lnSpc>
              <a:spcBef>
                <a:spcPts val="1000"/>
              </a:spcBef>
              <a:spcAft>
                <a:spcPts val="0"/>
              </a:spcAft>
              <a:buClr>
                <a:schemeClr val="dk1"/>
              </a:buClr>
              <a:buSzPct val="100000"/>
              <a:buNone/>
            </a:pPr>
            <a:r>
              <a:rPr lang="en-GB"/>
              <a:t>By combining two half adders, with an additional OR gate for the carry output.</a:t>
            </a:r>
            <a:endParaRPr/>
          </a:p>
          <a:p>
            <a:pPr marL="0" lvl="0" indent="0" algn="l" rtl="0">
              <a:lnSpc>
                <a:spcPct val="90000"/>
              </a:lnSpc>
              <a:spcBef>
                <a:spcPts val="1000"/>
              </a:spcBef>
              <a:spcAft>
                <a:spcPts val="0"/>
              </a:spcAft>
              <a:buClr>
                <a:schemeClr val="dk1"/>
              </a:buClr>
              <a:buSzPct val="100000"/>
              <a:buNone/>
            </a:pPr>
            <a:endParaRPr/>
          </a:p>
        </p:txBody>
      </p:sp>
      <p:sp>
        <p:nvSpPr>
          <p:cNvPr id="1006" name="Google Shape;1006;p6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p:txBody>
      </p:sp>
      <p:sp>
        <p:nvSpPr>
          <p:cNvPr id="1007" name="Google Shape;1007;p6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61</a:t>
            </a:fld>
            <a:endParaRPr/>
          </a:p>
        </p:txBody>
      </p:sp>
      <p:pic>
        <p:nvPicPr>
          <p:cNvPr id="1008" name="Google Shape;1008;p61"/>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A5371517-CDA6-DAB1-4EEE-8165E9E37473}"/>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1012"/>
        <p:cNvGrpSpPr/>
        <p:nvPr/>
      </p:nvGrpSpPr>
      <p:grpSpPr>
        <a:xfrm>
          <a:off x="0" y="0"/>
          <a:ext cx="0" cy="0"/>
          <a:chOff x="0" y="0"/>
          <a:chExt cx="0" cy="0"/>
        </a:xfrm>
      </p:grpSpPr>
      <p:sp>
        <p:nvSpPr>
          <p:cNvPr id="1013" name="Google Shape;1013;p6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Flip flops</a:t>
            </a:r>
            <a:endParaRPr/>
          </a:p>
        </p:txBody>
      </p:sp>
      <p:sp>
        <p:nvSpPr>
          <p:cNvPr id="1014" name="Google Shape;1014;p6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accent1"/>
              </a:buClr>
              <a:buSzPts val="2800"/>
              <a:buNone/>
            </a:pPr>
            <a:r>
              <a:rPr lang="en-GB">
                <a:solidFill>
                  <a:schemeClr val="accent1"/>
                </a:solidFill>
              </a:rPr>
              <a:t>What is the purpose of a flip-flop?</a:t>
            </a:r>
            <a:endParaRPr/>
          </a:p>
          <a:p>
            <a:pPr marL="0" lvl="0" indent="0" algn="l" rtl="0">
              <a:lnSpc>
                <a:spcPct val="90000"/>
              </a:lnSpc>
              <a:spcBef>
                <a:spcPts val="1000"/>
              </a:spcBef>
              <a:spcAft>
                <a:spcPts val="0"/>
              </a:spcAft>
              <a:buClr>
                <a:schemeClr val="dk1"/>
              </a:buClr>
              <a:buSzPts val="2800"/>
              <a:buNone/>
            </a:pPr>
            <a:r>
              <a:rPr lang="en-GB"/>
              <a:t>To store a bit.</a:t>
            </a:r>
            <a:endParaRPr/>
          </a:p>
          <a:p>
            <a:pPr marL="0" lvl="0" indent="0" algn="l" rtl="0">
              <a:lnSpc>
                <a:spcPct val="90000"/>
              </a:lnSpc>
              <a:spcBef>
                <a:spcPts val="1000"/>
              </a:spcBef>
              <a:spcAft>
                <a:spcPts val="0"/>
              </a:spcAft>
              <a:buClr>
                <a:schemeClr val="accent1"/>
              </a:buClr>
              <a:buSzPts val="2800"/>
              <a:buNone/>
            </a:pPr>
            <a:r>
              <a:rPr lang="en-GB">
                <a:solidFill>
                  <a:schemeClr val="accent1"/>
                </a:solidFill>
              </a:rPr>
              <a:t>What causes the output of the flip-flop to change?</a:t>
            </a:r>
            <a:endParaRPr/>
          </a:p>
          <a:p>
            <a:pPr marL="0" lvl="0" indent="0" algn="l" rtl="0">
              <a:lnSpc>
                <a:spcPct val="90000"/>
              </a:lnSpc>
              <a:spcBef>
                <a:spcPts val="1000"/>
              </a:spcBef>
              <a:spcAft>
                <a:spcPts val="0"/>
              </a:spcAft>
              <a:buClr>
                <a:schemeClr val="dk1"/>
              </a:buClr>
              <a:buSzPts val="2800"/>
              <a:buNone/>
            </a:pPr>
            <a:r>
              <a:rPr lang="en-GB"/>
              <a:t>The rising edge of the clock signal.</a:t>
            </a:r>
            <a:endParaRPr/>
          </a:p>
          <a:p>
            <a:pPr marL="0" lvl="0" indent="0" algn="l" rtl="0">
              <a:lnSpc>
                <a:spcPct val="90000"/>
              </a:lnSpc>
              <a:spcBef>
                <a:spcPts val="1000"/>
              </a:spcBef>
              <a:spcAft>
                <a:spcPts val="0"/>
              </a:spcAft>
              <a:buClr>
                <a:schemeClr val="accent1"/>
              </a:buClr>
              <a:buSzPts val="2800"/>
              <a:buNone/>
            </a:pPr>
            <a:r>
              <a:rPr lang="en-GB">
                <a:solidFill>
                  <a:schemeClr val="accent1"/>
                </a:solidFill>
              </a:rPr>
              <a:t>What happens when the clock signal is not at a rising edge?</a:t>
            </a:r>
            <a:endParaRPr/>
          </a:p>
          <a:p>
            <a:pPr marL="0" lvl="0" indent="0" algn="l" rtl="0">
              <a:lnSpc>
                <a:spcPct val="90000"/>
              </a:lnSpc>
              <a:spcBef>
                <a:spcPts val="1000"/>
              </a:spcBef>
              <a:spcAft>
                <a:spcPts val="0"/>
              </a:spcAft>
              <a:buClr>
                <a:schemeClr val="dk1"/>
              </a:buClr>
              <a:buSzPts val="2800"/>
              <a:buNone/>
            </a:pPr>
            <a:r>
              <a:rPr lang="en-GB"/>
              <a:t>The input value is held.</a:t>
            </a:r>
            <a:endParaRPr/>
          </a:p>
          <a:p>
            <a:pPr marL="0" lvl="0" indent="0" algn="l" rtl="0">
              <a:lnSpc>
                <a:spcPct val="90000"/>
              </a:lnSpc>
              <a:spcBef>
                <a:spcPts val="1000"/>
              </a:spcBef>
              <a:spcAft>
                <a:spcPts val="0"/>
              </a:spcAft>
              <a:buClr>
                <a:schemeClr val="accent1"/>
              </a:buClr>
              <a:buSzPts val="2800"/>
              <a:buNone/>
            </a:pPr>
            <a:r>
              <a:rPr lang="en-GB">
                <a:solidFill>
                  <a:schemeClr val="accent1"/>
                </a:solidFill>
              </a:rPr>
              <a:t>What are flip-flops used for in practise?</a:t>
            </a:r>
            <a:endParaRPr/>
          </a:p>
          <a:p>
            <a:pPr marL="0" lvl="0" indent="0" algn="l" rtl="0">
              <a:lnSpc>
                <a:spcPct val="90000"/>
              </a:lnSpc>
              <a:spcBef>
                <a:spcPts val="1000"/>
              </a:spcBef>
              <a:spcAft>
                <a:spcPts val="0"/>
              </a:spcAft>
              <a:buClr>
                <a:schemeClr val="dk1"/>
              </a:buClr>
              <a:buSzPts val="2800"/>
              <a:buNone/>
            </a:pPr>
            <a:r>
              <a:rPr lang="en-GB"/>
              <a:t>Register memory and static RAM.</a:t>
            </a:r>
            <a:endParaRPr/>
          </a:p>
        </p:txBody>
      </p:sp>
      <p:sp>
        <p:nvSpPr>
          <p:cNvPr id="1015" name="Google Shape;1015;p6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a:p>
            <a:pPr marL="0" lvl="0" indent="0" algn="ctr" rtl="0">
              <a:spcBef>
                <a:spcPts val="0"/>
              </a:spcBef>
              <a:spcAft>
                <a:spcPts val="0"/>
              </a:spcAft>
              <a:buNone/>
            </a:pPr>
            <a:endParaRPr sz="1300">
              <a:solidFill>
                <a:schemeClr val="dk1"/>
              </a:solidFill>
              <a:latin typeface="Arial"/>
              <a:ea typeface="Arial"/>
              <a:cs typeface="Arial"/>
              <a:sym typeface="Arial"/>
            </a:endParaRPr>
          </a:p>
        </p:txBody>
      </p:sp>
      <p:sp>
        <p:nvSpPr>
          <p:cNvPr id="1016" name="Google Shape;1016;p6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62</a:t>
            </a:fld>
            <a:endParaRPr/>
          </a:p>
        </p:txBody>
      </p:sp>
      <p:pic>
        <p:nvPicPr>
          <p:cNvPr id="1017" name="Google Shape;1017;p62"/>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54984A93-4872-F5A7-F120-7B246F1DF592}"/>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1021"/>
        <p:cNvGrpSpPr/>
        <p:nvPr/>
      </p:nvGrpSpPr>
      <p:grpSpPr>
        <a:xfrm>
          <a:off x="0" y="0"/>
          <a:ext cx="0" cy="0"/>
          <a:chOff x="0" y="0"/>
          <a:chExt cx="0" cy="0"/>
        </a:xfrm>
      </p:grpSpPr>
      <p:sp>
        <p:nvSpPr>
          <p:cNvPr id="1022" name="Google Shape;1022;p6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Other resources</a:t>
            </a:r>
            <a:endParaRPr/>
          </a:p>
        </p:txBody>
      </p:sp>
      <p:sp>
        <p:nvSpPr>
          <p:cNvPr id="1023" name="Google Shape;1023;p6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GB"/>
              <a:t>Past papers are very useful, especially for the long-answer questions. They’re all available on </a:t>
            </a:r>
            <a:r>
              <a:rPr lang="en-GB" u="sng">
                <a:solidFill>
                  <a:schemeClr val="hlink"/>
                </a:solidFill>
                <a:hlinkClick r:id="rId3"/>
              </a:rPr>
              <a:t>the OCR website</a:t>
            </a:r>
            <a:r>
              <a:rPr lang="en-GB"/>
              <a:t>.</a:t>
            </a:r>
            <a:endParaRPr/>
          </a:p>
          <a:p>
            <a:pPr marL="228600" lvl="0" indent="-228600" algn="l" rtl="0">
              <a:lnSpc>
                <a:spcPct val="90000"/>
              </a:lnSpc>
              <a:spcBef>
                <a:spcPts val="1000"/>
              </a:spcBef>
              <a:spcAft>
                <a:spcPts val="0"/>
              </a:spcAft>
              <a:buClr>
                <a:schemeClr val="dk1"/>
              </a:buClr>
              <a:buSzPts val="2800"/>
              <a:buChar char="•"/>
            </a:pPr>
            <a:r>
              <a:rPr lang="en-GB"/>
              <a:t>If you like flash cards to memorize definitions, check out </a:t>
            </a:r>
            <a:r>
              <a:rPr lang="en-GB" u="sng">
                <a:solidFill>
                  <a:schemeClr val="hlink"/>
                </a:solidFill>
                <a:hlinkClick r:id="rId4"/>
              </a:rPr>
              <a:t>my Quizlet set </a:t>
            </a:r>
            <a:r>
              <a:rPr lang="en-GB"/>
              <a:t>– the password is srd8B7nFUMy.</a:t>
            </a:r>
            <a:endParaRPr/>
          </a:p>
          <a:p>
            <a:pPr marL="228600" lvl="0" indent="-228600" algn="l" rtl="0">
              <a:lnSpc>
                <a:spcPct val="90000"/>
              </a:lnSpc>
              <a:spcBef>
                <a:spcPts val="1000"/>
              </a:spcBef>
              <a:spcAft>
                <a:spcPts val="0"/>
              </a:spcAft>
              <a:buClr>
                <a:schemeClr val="dk1"/>
              </a:buClr>
              <a:buSzPts val="2800"/>
              <a:buChar char="•"/>
            </a:pPr>
            <a:r>
              <a:rPr lang="en-GB"/>
              <a:t>For detailed run-throughs of questions, check out some YouTube videos on the chosen topic – there’s often a lot of useful content but be aware that some of it extends beyond the scope of this specification.</a:t>
            </a:r>
            <a:endParaRPr/>
          </a:p>
          <a:p>
            <a:pPr marL="0" lvl="0" indent="0" algn="l" rtl="0">
              <a:lnSpc>
                <a:spcPct val="90000"/>
              </a:lnSpc>
              <a:spcBef>
                <a:spcPts val="1000"/>
              </a:spcBef>
              <a:spcAft>
                <a:spcPts val="0"/>
              </a:spcAft>
              <a:buClr>
                <a:schemeClr val="dk1"/>
              </a:buClr>
              <a:buSzPts val="2800"/>
              <a:buNone/>
            </a:pPr>
            <a:endParaRPr/>
          </a:p>
        </p:txBody>
      </p:sp>
      <p:sp>
        <p:nvSpPr>
          <p:cNvPr id="1024" name="Google Shape;1024;p6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1100"/>
              <a:buFont typeface="Arial"/>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5">
                  <a:extLst>
                    <a:ext uri="{A12FA001-AC4F-418D-AE19-62706E023703}">
                      <ahyp:hlinkClr xmlns:ahyp="http://schemas.microsoft.com/office/drawing/2018/hyperlinkcolor" val="tx"/>
                    </a:ext>
                  </a:extLst>
                </a:hlinkClick>
              </a:rPr>
              <a:t>https://www.exampaperspractice.co.uk/</a:t>
            </a:r>
            <a:endParaRPr/>
          </a:p>
          <a:p>
            <a:pPr marL="0" lvl="0" indent="0" algn="ctr" rtl="0">
              <a:spcBef>
                <a:spcPts val="0"/>
              </a:spcBef>
              <a:spcAft>
                <a:spcPts val="0"/>
              </a:spcAft>
              <a:buNone/>
            </a:pPr>
            <a:endParaRPr/>
          </a:p>
        </p:txBody>
      </p:sp>
      <p:sp>
        <p:nvSpPr>
          <p:cNvPr id="1025" name="Google Shape;1025;p6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63</a:t>
            </a:fld>
            <a:endParaRPr/>
          </a:p>
        </p:txBody>
      </p:sp>
      <p:pic>
        <p:nvPicPr>
          <p:cNvPr id="1026" name="Google Shape;1026;p63"/>
          <p:cNvPicPr preferRelativeResize="0"/>
          <p:nvPr/>
        </p:nvPicPr>
        <p:blipFill>
          <a:blip r:embed="rId6">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D71C3BAF-63FB-D618-464A-8161124B9BDB}"/>
              </a:ext>
            </a:extLst>
          </p:cNvPr>
          <p:cNvSpPr/>
          <p:nvPr/>
        </p:nvSpPr>
        <p:spPr>
          <a:xfrm>
            <a:off x="4611278" y="2494020"/>
            <a:ext cx="3233394" cy="1869960"/>
          </a:xfrm>
          <a:prstGeom prst="rect">
            <a:avLst/>
          </a:prstGeom>
          <a:blipFill dpi="0" rotWithShape="1">
            <a:blip r:embed="rId7">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Von Neumann vs Harvard architecture</a:t>
            </a:r>
            <a:endParaRPr/>
          </a:p>
        </p:txBody>
      </p:sp>
      <p:sp>
        <p:nvSpPr>
          <p:cNvPr id="168" name="Google Shape;168;p7"/>
          <p:cNvSpPr txBox="1">
            <a:spLocks noGrp="1"/>
          </p:cNvSpPr>
          <p:nvPr>
            <p:ph type="body" idx="1"/>
          </p:nvPr>
        </p:nvSpPr>
        <p:spPr>
          <a:xfrm>
            <a:off x="838200" y="1460500"/>
            <a:ext cx="10515600" cy="615734"/>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GB"/>
              <a:t>Match the statements to the architecture.</a:t>
            </a:r>
            <a:endParaRPr/>
          </a:p>
        </p:txBody>
      </p:sp>
      <p:sp>
        <p:nvSpPr>
          <p:cNvPr id="169" name="Google Shape;169;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SzPts val="1100"/>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p:txBody>
      </p:sp>
      <p:sp>
        <p:nvSpPr>
          <p:cNvPr id="170" name="Google Shape;170;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7</a:t>
            </a:fld>
            <a:endParaRPr/>
          </a:p>
        </p:txBody>
      </p:sp>
      <p:sp>
        <p:nvSpPr>
          <p:cNvPr id="171" name="Google Shape;171;p7"/>
          <p:cNvSpPr txBox="1"/>
          <p:nvPr/>
        </p:nvSpPr>
        <p:spPr>
          <a:xfrm>
            <a:off x="3048000" y="5809408"/>
            <a:ext cx="6096000" cy="615734"/>
          </a:xfrm>
          <a:prstGeom prst="rect">
            <a:avLst/>
          </a:prstGeom>
          <a:noFill/>
          <a:ln>
            <a:noFill/>
          </a:ln>
        </p:spPr>
        <p:txBody>
          <a:bodyPr spcFirstLastPara="1" wrap="square" lIns="91425" tIns="45700" rIns="91425" bIns="45700" anchor="t" anchorCtr="0">
            <a:normAutofit/>
          </a:bodyPr>
          <a:lstStyle/>
          <a:p>
            <a:pPr marL="0" marR="0" lvl="0" indent="0" algn="ctr" rtl="0">
              <a:lnSpc>
                <a:spcPct val="90000"/>
              </a:lnSpc>
              <a:spcBef>
                <a:spcPts val="0"/>
              </a:spcBef>
              <a:spcAft>
                <a:spcPts val="0"/>
              </a:spcAft>
              <a:buClr>
                <a:schemeClr val="accent5"/>
              </a:buClr>
              <a:buSzPts val="3600"/>
              <a:buFont typeface="Arial"/>
              <a:buNone/>
            </a:pPr>
            <a:r>
              <a:rPr lang="en-GB" sz="3600" b="0" i="0" u="none" strike="noStrike" cap="none">
                <a:solidFill>
                  <a:schemeClr val="accent5"/>
                </a:solidFill>
                <a:latin typeface="Arial"/>
                <a:ea typeface="Arial"/>
                <a:cs typeface="Arial"/>
                <a:sym typeface="Arial"/>
              </a:rPr>
              <a:t>Harvard</a:t>
            </a:r>
            <a:endParaRPr/>
          </a:p>
        </p:txBody>
      </p:sp>
      <p:sp>
        <p:nvSpPr>
          <p:cNvPr id="172" name="Google Shape;172;p7"/>
          <p:cNvSpPr txBox="1"/>
          <p:nvPr/>
        </p:nvSpPr>
        <p:spPr>
          <a:xfrm>
            <a:off x="1180730" y="2732211"/>
            <a:ext cx="4181383" cy="615734"/>
          </a:xfrm>
          <a:prstGeom prst="rect">
            <a:avLst/>
          </a:prstGeom>
          <a:noFill/>
          <a:ln>
            <a:noFill/>
          </a:ln>
        </p:spPr>
        <p:txBody>
          <a:bodyPr spcFirstLastPara="1" wrap="square" lIns="91425" tIns="45700" rIns="91425" bIns="45700" anchor="t" anchorCtr="0">
            <a:normAutofit fontScale="85000" lnSpcReduction="20000"/>
          </a:bodyPr>
          <a:lstStyle/>
          <a:p>
            <a:pPr marL="0" marR="0" lvl="0" indent="0" algn="l" rtl="0">
              <a:lnSpc>
                <a:spcPct val="90000"/>
              </a:lnSpc>
              <a:spcBef>
                <a:spcPts val="0"/>
              </a:spcBef>
              <a:spcAft>
                <a:spcPts val="0"/>
              </a:spcAft>
              <a:buClr>
                <a:schemeClr val="dk1"/>
              </a:buClr>
              <a:buSzPct val="100000"/>
              <a:buFont typeface="Arial"/>
              <a:buNone/>
            </a:pPr>
            <a:r>
              <a:rPr lang="en-GB" sz="2800" b="0" i="0" u="none" strike="noStrike" cap="none">
                <a:solidFill>
                  <a:schemeClr val="dk1"/>
                </a:solidFill>
                <a:latin typeface="Arial"/>
                <a:ea typeface="Arial"/>
                <a:cs typeface="Arial"/>
                <a:sym typeface="Arial"/>
              </a:rPr>
              <a:t>Uses the same data bus for both data and instructions</a:t>
            </a:r>
            <a:endParaRPr/>
          </a:p>
        </p:txBody>
      </p:sp>
      <p:sp>
        <p:nvSpPr>
          <p:cNvPr id="173" name="Google Shape;173;p7"/>
          <p:cNvSpPr txBox="1"/>
          <p:nvPr/>
        </p:nvSpPr>
        <p:spPr>
          <a:xfrm>
            <a:off x="7276730" y="2732211"/>
            <a:ext cx="4181383" cy="615734"/>
          </a:xfrm>
          <a:prstGeom prst="rect">
            <a:avLst/>
          </a:prstGeom>
          <a:noFill/>
          <a:ln>
            <a:noFill/>
          </a:ln>
        </p:spPr>
        <p:txBody>
          <a:bodyPr spcFirstLastPara="1" wrap="square" lIns="91425" tIns="45700" rIns="91425" bIns="45700" anchor="t" anchorCtr="0">
            <a:normAutofit fontScale="85000" lnSpcReduction="20000"/>
          </a:bodyPr>
          <a:lstStyle/>
          <a:p>
            <a:pPr marL="0" marR="0" lvl="0" indent="0" algn="l" rtl="0">
              <a:lnSpc>
                <a:spcPct val="90000"/>
              </a:lnSpc>
              <a:spcBef>
                <a:spcPts val="0"/>
              </a:spcBef>
              <a:spcAft>
                <a:spcPts val="0"/>
              </a:spcAft>
              <a:buClr>
                <a:schemeClr val="dk1"/>
              </a:buClr>
              <a:buSzPct val="100000"/>
              <a:buFont typeface="Arial"/>
              <a:buNone/>
            </a:pPr>
            <a:r>
              <a:rPr lang="en-GB" sz="2800" b="0" i="0" u="none" strike="noStrike" cap="none">
                <a:solidFill>
                  <a:schemeClr val="dk1"/>
                </a:solidFill>
                <a:latin typeface="Arial"/>
                <a:ea typeface="Arial"/>
                <a:cs typeface="Arial"/>
                <a:sym typeface="Arial"/>
              </a:rPr>
              <a:t>Data and instructions each have their own separate bus</a:t>
            </a:r>
            <a:endParaRPr/>
          </a:p>
        </p:txBody>
      </p:sp>
      <p:sp>
        <p:nvSpPr>
          <p:cNvPr id="174" name="Google Shape;174;p7"/>
          <p:cNvSpPr txBox="1"/>
          <p:nvPr/>
        </p:nvSpPr>
        <p:spPr>
          <a:xfrm>
            <a:off x="1180729" y="3456204"/>
            <a:ext cx="4181383" cy="615734"/>
          </a:xfrm>
          <a:prstGeom prst="rect">
            <a:avLst/>
          </a:prstGeom>
          <a:noFill/>
          <a:ln>
            <a:noFill/>
          </a:ln>
        </p:spPr>
        <p:txBody>
          <a:bodyPr spcFirstLastPara="1" wrap="square" lIns="91425" tIns="45700" rIns="91425" bIns="45700" anchor="t" anchorCtr="0">
            <a:normAutofit fontScale="85000" lnSpcReduction="20000"/>
          </a:bodyPr>
          <a:lstStyle/>
          <a:p>
            <a:pPr marL="0" marR="0" lvl="0" indent="0" algn="l" rtl="0">
              <a:lnSpc>
                <a:spcPct val="90000"/>
              </a:lnSpc>
              <a:spcBef>
                <a:spcPts val="0"/>
              </a:spcBef>
              <a:spcAft>
                <a:spcPts val="0"/>
              </a:spcAft>
              <a:buClr>
                <a:schemeClr val="dk1"/>
              </a:buClr>
              <a:buSzPct val="100000"/>
              <a:buFont typeface="Arial"/>
              <a:buNone/>
            </a:pPr>
            <a:r>
              <a:rPr lang="en-GB" sz="2800" b="0" i="0" u="none" strike="noStrike" cap="none">
                <a:solidFill>
                  <a:schemeClr val="dk1"/>
                </a:solidFill>
                <a:latin typeface="Arial"/>
                <a:ea typeface="Arial"/>
                <a:cs typeface="Arial"/>
                <a:sym typeface="Arial"/>
              </a:rPr>
              <a:t>Word size of data and instructions is the same</a:t>
            </a:r>
            <a:endParaRPr/>
          </a:p>
        </p:txBody>
      </p:sp>
      <p:sp>
        <p:nvSpPr>
          <p:cNvPr id="175" name="Google Shape;175;p7"/>
          <p:cNvSpPr txBox="1"/>
          <p:nvPr/>
        </p:nvSpPr>
        <p:spPr>
          <a:xfrm>
            <a:off x="7276729" y="3456203"/>
            <a:ext cx="4181383" cy="854923"/>
          </a:xfrm>
          <a:prstGeom prst="rect">
            <a:avLst/>
          </a:prstGeom>
          <a:noFill/>
          <a:ln>
            <a:noFill/>
          </a:ln>
        </p:spPr>
        <p:txBody>
          <a:bodyPr spcFirstLastPara="1" wrap="square" lIns="91425" tIns="45700" rIns="91425" bIns="45700" anchor="t" anchorCtr="0">
            <a:normAutofit fontScale="77500" lnSpcReduction="20000"/>
          </a:bodyPr>
          <a:lstStyle/>
          <a:p>
            <a:pPr marL="0" marR="0" lvl="0" indent="0" algn="l" rtl="0">
              <a:lnSpc>
                <a:spcPct val="90000"/>
              </a:lnSpc>
              <a:spcBef>
                <a:spcPts val="0"/>
              </a:spcBef>
              <a:spcAft>
                <a:spcPts val="0"/>
              </a:spcAft>
              <a:buClr>
                <a:schemeClr val="dk1"/>
              </a:buClr>
              <a:buSzPct val="100000"/>
              <a:buFont typeface="Arial"/>
              <a:buNone/>
            </a:pPr>
            <a:r>
              <a:rPr lang="en-GB" sz="2800" b="0" i="0" u="none" strike="noStrike" cap="none">
                <a:solidFill>
                  <a:schemeClr val="dk1"/>
                </a:solidFill>
                <a:latin typeface="Arial"/>
                <a:ea typeface="Arial"/>
                <a:cs typeface="Arial"/>
                <a:sym typeface="Arial"/>
              </a:rPr>
              <a:t>Word size of data can be different to the word size of instructions</a:t>
            </a:r>
            <a:endParaRPr/>
          </a:p>
        </p:txBody>
      </p:sp>
      <p:sp>
        <p:nvSpPr>
          <p:cNvPr id="176" name="Google Shape;176;p7"/>
          <p:cNvSpPr txBox="1"/>
          <p:nvPr/>
        </p:nvSpPr>
        <p:spPr>
          <a:xfrm>
            <a:off x="1478872" y="4673630"/>
            <a:ext cx="10515600" cy="615734"/>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accent1"/>
              </a:buClr>
              <a:buSzPts val="2800"/>
              <a:buFont typeface="Arial"/>
              <a:buNone/>
            </a:pPr>
            <a:r>
              <a:rPr lang="en-GB" sz="2800" b="0" i="0" u="none" strike="noStrike" cap="none">
                <a:solidFill>
                  <a:schemeClr val="accent1"/>
                </a:solidFill>
                <a:latin typeface="Arial"/>
                <a:ea typeface="Arial"/>
                <a:cs typeface="Arial"/>
                <a:sym typeface="Arial"/>
              </a:rPr>
              <a:t>What model does contemporary processor architecture follow?</a:t>
            </a:r>
            <a:endParaRPr/>
          </a:p>
        </p:txBody>
      </p:sp>
      <p:sp>
        <p:nvSpPr>
          <p:cNvPr id="177" name="Google Shape;177;p7"/>
          <p:cNvSpPr txBox="1"/>
          <p:nvPr/>
        </p:nvSpPr>
        <p:spPr>
          <a:xfrm>
            <a:off x="1354584" y="5247933"/>
            <a:ext cx="10515600" cy="615734"/>
          </a:xfrm>
          <a:prstGeom prst="rect">
            <a:avLst/>
          </a:prstGeom>
          <a:noFill/>
          <a:ln>
            <a:noFill/>
          </a:ln>
        </p:spPr>
        <p:txBody>
          <a:bodyPr spcFirstLastPara="1" wrap="square" lIns="91425" tIns="45700" rIns="91425" bIns="45700" anchor="t" anchorCtr="0">
            <a:normAutofit fontScale="85000" lnSpcReduction="20000"/>
          </a:bodyPr>
          <a:lstStyle/>
          <a:p>
            <a:pPr marL="0" marR="0" lvl="0" indent="0" algn="l" rtl="0">
              <a:lnSpc>
                <a:spcPct val="90000"/>
              </a:lnSpc>
              <a:spcBef>
                <a:spcPts val="0"/>
              </a:spcBef>
              <a:spcAft>
                <a:spcPts val="0"/>
              </a:spcAft>
              <a:buClr>
                <a:schemeClr val="dk1"/>
              </a:buClr>
              <a:buSzPct val="100000"/>
              <a:buFont typeface="Arial"/>
              <a:buNone/>
            </a:pPr>
            <a:r>
              <a:rPr lang="en-GB" sz="2800" b="0" i="0" u="none" strike="noStrike" cap="none">
                <a:solidFill>
                  <a:schemeClr val="dk1"/>
                </a:solidFill>
                <a:latin typeface="Arial"/>
                <a:ea typeface="Arial"/>
                <a:cs typeface="Arial"/>
                <a:sym typeface="Arial"/>
              </a:rPr>
              <a:t>A modified Harvard architecture – data and instructions are less strictly separated, but there are multiple memory buses. </a:t>
            </a:r>
            <a:endParaRPr/>
          </a:p>
        </p:txBody>
      </p:sp>
      <p:sp>
        <p:nvSpPr>
          <p:cNvPr id="178" name="Google Shape;178;p7"/>
          <p:cNvSpPr/>
          <p:nvPr/>
        </p:nvSpPr>
        <p:spPr>
          <a:xfrm>
            <a:off x="1271723" y="5193674"/>
            <a:ext cx="10173071" cy="724252"/>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79" name="Google Shape;179;p7"/>
          <p:cNvSpPr txBox="1"/>
          <p:nvPr/>
        </p:nvSpPr>
        <p:spPr>
          <a:xfrm>
            <a:off x="3048000" y="5087313"/>
            <a:ext cx="6096000" cy="841360"/>
          </a:xfrm>
          <a:prstGeom prst="rect">
            <a:avLst/>
          </a:prstGeom>
          <a:noFill/>
          <a:ln>
            <a:noFill/>
          </a:ln>
        </p:spPr>
        <p:txBody>
          <a:bodyPr spcFirstLastPara="1" wrap="square" lIns="91425" tIns="45700" rIns="91425" bIns="45700" anchor="t" anchorCtr="0">
            <a:normAutofit/>
          </a:bodyPr>
          <a:lstStyle/>
          <a:p>
            <a:pPr marL="0" marR="0" lvl="0" indent="0" algn="ctr" rtl="0">
              <a:lnSpc>
                <a:spcPct val="90000"/>
              </a:lnSpc>
              <a:spcBef>
                <a:spcPts val="0"/>
              </a:spcBef>
              <a:spcAft>
                <a:spcPts val="0"/>
              </a:spcAft>
              <a:buClr>
                <a:schemeClr val="accent1"/>
              </a:buClr>
              <a:buSzPts val="3600"/>
              <a:buFont typeface="Arial"/>
              <a:buNone/>
            </a:pPr>
            <a:r>
              <a:rPr lang="en-GB" sz="3600" b="0" i="0" u="none" strike="noStrike" cap="none">
                <a:solidFill>
                  <a:schemeClr val="accent1"/>
                </a:solidFill>
                <a:latin typeface="Arial"/>
                <a:ea typeface="Arial"/>
                <a:cs typeface="Arial"/>
                <a:sym typeface="Arial"/>
              </a:rPr>
              <a:t>Von Neumann</a:t>
            </a:r>
            <a:endParaRPr/>
          </a:p>
        </p:txBody>
      </p:sp>
      <p:pic>
        <p:nvPicPr>
          <p:cNvPr id="180" name="Google Shape;180;p7"/>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03240062-3866-9B98-7957-1BD1627A354C}"/>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6"/>
                                        </p:tgtEl>
                                        <p:attrNameLst>
                                          <p:attrName>style.visibility</p:attrName>
                                        </p:attrNameLst>
                                      </p:cBhvr>
                                      <p:to>
                                        <p:strVal val="visible"/>
                                      </p:to>
                                    </p:set>
                                    <p:animEffect transition="in" filter="fade">
                                      <p:cBhvr>
                                        <p:cTn id="7" dur="500"/>
                                        <p:tgtEl>
                                          <p:spTgt spid="17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178"/>
                                        </p:tgtEl>
                                      </p:cBhvr>
                                    </p:animEffect>
                                    <p:set>
                                      <p:cBhvr>
                                        <p:cTn id="12" dur="1" fill="hold">
                                          <p:stCondLst>
                                            <p:cond delay="500"/>
                                          </p:stCondLst>
                                        </p:cTn>
                                        <p:tgtEl>
                                          <p:spTgt spid="17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CISC vs RISC</a:t>
            </a:r>
            <a:endParaRPr/>
          </a:p>
        </p:txBody>
      </p:sp>
      <p:sp>
        <p:nvSpPr>
          <p:cNvPr id="186" name="Google Shape;186;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SzPts val="1100"/>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p:txBody>
      </p:sp>
      <p:sp>
        <p:nvSpPr>
          <p:cNvPr id="187" name="Google Shape;187;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8</a:t>
            </a:fld>
            <a:endParaRPr/>
          </a:p>
        </p:txBody>
      </p:sp>
      <p:graphicFrame>
        <p:nvGraphicFramePr>
          <p:cNvPr id="188" name="Google Shape;188;p8"/>
          <p:cNvGraphicFramePr/>
          <p:nvPr/>
        </p:nvGraphicFramePr>
        <p:xfrm>
          <a:off x="727969" y="1603941"/>
          <a:ext cx="10325450" cy="3793075"/>
        </p:xfrm>
        <a:graphic>
          <a:graphicData uri="http://schemas.openxmlformats.org/drawingml/2006/table">
            <a:tbl>
              <a:tblPr bandRow="1">
                <a:noFill/>
                <a:tableStyleId>{483AAE5C-615C-4401-A775-11850F887FD2}</a:tableStyleId>
              </a:tblPr>
              <a:tblGrid>
                <a:gridCol w="5162725">
                  <a:extLst>
                    <a:ext uri="{9D8B030D-6E8A-4147-A177-3AD203B41FA5}">
                      <a16:colId xmlns:a16="http://schemas.microsoft.com/office/drawing/2014/main" val="20000"/>
                    </a:ext>
                  </a:extLst>
                </a:gridCol>
                <a:gridCol w="5162725">
                  <a:extLst>
                    <a:ext uri="{9D8B030D-6E8A-4147-A177-3AD203B41FA5}">
                      <a16:colId xmlns:a16="http://schemas.microsoft.com/office/drawing/2014/main" val="20001"/>
                    </a:ext>
                  </a:extLst>
                </a:gridCol>
              </a:tblGrid>
              <a:tr h="439950">
                <a:tc>
                  <a:txBody>
                    <a:bodyPr/>
                    <a:lstStyle/>
                    <a:p>
                      <a:pPr marL="36195" marR="0" lvl="0" indent="0" algn="ctr" rtl="0">
                        <a:lnSpc>
                          <a:spcPct val="100000"/>
                        </a:lnSpc>
                        <a:spcBef>
                          <a:spcPts val="0"/>
                        </a:spcBef>
                        <a:spcAft>
                          <a:spcPts val="0"/>
                        </a:spcAft>
                        <a:buNone/>
                      </a:pPr>
                      <a:r>
                        <a:rPr lang="en-GB" sz="2800" u="none" strike="noStrike" cap="none">
                          <a:solidFill>
                            <a:schemeClr val="accent1"/>
                          </a:solidFill>
                          <a:latin typeface="Arial"/>
                          <a:ea typeface="Arial"/>
                          <a:cs typeface="Arial"/>
                          <a:sym typeface="Arial"/>
                        </a:rPr>
                        <a:t>CISC</a:t>
                      </a:r>
                      <a:endParaRPr sz="2800" u="none" strike="noStrike" cap="none">
                        <a:solidFill>
                          <a:schemeClr val="accent1"/>
                        </a:solidFill>
                        <a:latin typeface="Arial"/>
                        <a:ea typeface="Arial"/>
                        <a:cs typeface="Arial"/>
                        <a:sym typeface="Arial"/>
                      </a:endParaRPr>
                    </a:p>
                  </a:txBody>
                  <a:tcPr marL="68575" marR="68575" marT="0" marB="0"/>
                </a:tc>
                <a:tc>
                  <a:txBody>
                    <a:bodyPr/>
                    <a:lstStyle/>
                    <a:p>
                      <a:pPr marL="36195" marR="0" lvl="0" indent="0" algn="ctr" rtl="0">
                        <a:lnSpc>
                          <a:spcPct val="100000"/>
                        </a:lnSpc>
                        <a:spcBef>
                          <a:spcPts val="0"/>
                        </a:spcBef>
                        <a:spcAft>
                          <a:spcPts val="0"/>
                        </a:spcAft>
                        <a:buNone/>
                      </a:pPr>
                      <a:r>
                        <a:rPr lang="en-GB" sz="2800" u="none" strike="noStrike" cap="none">
                          <a:solidFill>
                            <a:schemeClr val="accent5"/>
                          </a:solidFill>
                          <a:latin typeface="Arial"/>
                          <a:ea typeface="Arial"/>
                          <a:cs typeface="Arial"/>
                          <a:sym typeface="Arial"/>
                        </a:rPr>
                        <a:t>RISC</a:t>
                      </a:r>
                      <a:endParaRPr sz="2800" u="none" strike="noStrike" cap="none">
                        <a:solidFill>
                          <a:schemeClr val="accent5"/>
                        </a:solidFill>
                        <a:latin typeface="Arial"/>
                        <a:ea typeface="Arial"/>
                        <a:cs typeface="Arial"/>
                        <a:sym typeface="Arial"/>
                      </a:endParaRPr>
                    </a:p>
                  </a:txBody>
                  <a:tcPr marL="68575" marR="68575" marT="0" marB="0"/>
                </a:tc>
                <a:extLst>
                  <a:ext uri="{0D108BD9-81ED-4DB2-BD59-A6C34878D82A}">
                    <a16:rowId xmlns:a16="http://schemas.microsoft.com/office/drawing/2014/main" val="10000"/>
                  </a:ext>
                </a:extLst>
              </a:tr>
              <a:tr h="479725">
                <a:tc>
                  <a:txBody>
                    <a:bodyPr/>
                    <a:lstStyle/>
                    <a:p>
                      <a:pPr marL="36195" marR="0" lvl="0" indent="0" algn="ctr" rtl="0">
                        <a:lnSpc>
                          <a:spcPct val="200000"/>
                        </a:lnSpc>
                        <a:spcBef>
                          <a:spcPts val="0"/>
                        </a:spcBef>
                        <a:spcAft>
                          <a:spcPts val="0"/>
                        </a:spcAft>
                        <a:buNone/>
                      </a:pPr>
                      <a:r>
                        <a:rPr lang="en-GB" sz="1600" u="none" strike="noStrike" cap="none">
                          <a:latin typeface="Arial"/>
                          <a:ea typeface="Arial"/>
                          <a:cs typeface="Arial"/>
                          <a:sym typeface="Arial"/>
                        </a:rPr>
                        <a:t>Emphasis on hardware</a:t>
                      </a:r>
                      <a:endParaRPr sz="1600" u="none" strike="noStrike" cap="none">
                        <a:solidFill>
                          <a:srgbClr val="5F497A"/>
                        </a:solidFill>
                        <a:latin typeface="Arial"/>
                        <a:ea typeface="Arial"/>
                        <a:cs typeface="Arial"/>
                        <a:sym typeface="Arial"/>
                      </a:endParaRPr>
                    </a:p>
                  </a:txBody>
                  <a:tcPr marL="68575" marR="68575" marT="0" marB="0"/>
                </a:tc>
                <a:tc>
                  <a:txBody>
                    <a:bodyPr/>
                    <a:lstStyle/>
                    <a:p>
                      <a:pPr marL="36195" marR="0" lvl="0" indent="0" algn="ctr" rtl="0">
                        <a:lnSpc>
                          <a:spcPct val="200000"/>
                        </a:lnSpc>
                        <a:spcBef>
                          <a:spcPts val="0"/>
                        </a:spcBef>
                        <a:spcAft>
                          <a:spcPts val="0"/>
                        </a:spcAft>
                        <a:buNone/>
                      </a:pPr>
                      <a:r>
                        <a:rPr lang="en-GB" sz="1600" u="none" strike="noStrike" cap="none">
                          <a:latin typeface="Arial"/>
                          <a:ea typeface="Arial"/>
                          <a:cs typeface="Arial"/>
                          <a:sym typeface="Arial"/>
                        </a:rPr>
                        <a:t>Emphasis on software</a:t>
                      </a:r>
                      <a:endParaRPr sz="1600" u="none" strike="noStrike" cap="none">
                        <a:solidFill>
                          <a:srgbClr val="5F497A"/>
                        </a:solidFill>
                        <a:latin typeface="Arial"/>
                        <a:ea typeface="Arial"/>
                        <a:cs typeface="Arial"/>
                        <a:sym typeface="Arial"/>
                      </a:endParaRPr>
                    </a:p>
                  </a:txBody>
                  <a:tcPr marL="68575" marR="68575" marT="0" marB="0"/>
                </a:tc>
                <a:extLst>
                  <a:ext uri="{0D108BD9-81ED-4DB2-BD59-A6C34878D82A}">
                    <a16:rowId xmlns:a16="http://schemas.microsoft.com/office/drawing/2014/main" val="10001"/>
                  </a:ext>
                </a:extLst>
              </a:tr>
              <a:tr h="619075">
                <a:tc>
                  <a:txBody>
                    <a:bodyPr/>
                    <a:lstStyle/>
                    <a:p>
                      <a:pPr marL="36195" marR="0" lvl="0" indent="0" algn="ctr" rtl="0">
                        <a:lnSpc>
                          <a:spcPct val="200000"/>
                        </a:lnSpc>
                        <a:spcBef>
                          <a:spcPts val="0"/>
                        </a:spcBef>
                        <a:spcAft>
                          <a:spcPts val="0"/>
                        </a:spcAft>
                        <a:buNone/>
                      </a:pPr>
                      <a:r>
                        <a:rPr lang="en-GB" sz="1600" u="none" strike="noStrike" cap="none">
                          <a:latin typeface="Arial"/>
                          <a:ea typeface="Arial"/>
                          <a:cs typeface="Arial"/>
                          <a:sym typeface="Arial"/>
                        </a:rPr>
                        <a:t>Includes multi-clock complex instructions</a:t>
                      </a:r>
                      <a:endParaRPr sz="1600" u="none" strike="noStrike" cap="none">
                        <a:solidFill>
                          <a:srgbClr val="5F497A"/>
                        </a:solidFill>
                        <a:latin typeface="Arial"/>
                        <a:ea typeface="Arial"/>
                        <a:cs typeface="Arial"/>
                        <a:sym typeface="Arial"/>
                      </a:endParaRPr>
                    </a:p>
                  </a:txBody>
                  <a:tcPr marL="68575" marR="68575" marT="0" marB="0"/>
                </a:tc>
                <a:tc>
                  <a:txBody>
                    <a:bodyPr/>
                    <a:lstStyle/>
                    <a:p>
                      <a:pPr marL="36195" marR="0" lvl="0" indent="0" algn="ctr" rtl="0">
                        <a:lnSpc>
                          <a:spcPct val="200000"/>
                        </a:lnSpc>
                        <a:spcBef>
                          <a:spcPts val="0"/>
                        </a:spcBef>
                        <a:spcAft>
                          <a:spcPts val="0"/>
                        </a:spcAft>
                        <a:buNone/>
                      </a:pPr>
                      <a:r>
                        <a:rPr lang="en-GB" sz="1600" u="none" strike="noStrike" cap="none">
                          <a:latin typeface="Arial"/>
                          <a:ea typeface="Arial"/>
                          <a:cs typeface="Arial"/>
                          <a:sym typeface="Arial"/>
                        </a:rPr>
                        <a:t>Single-clock, reduced instruction only</a:t>
                      </a:r>
                      <a:endParaRPr sz="1600" u="none" strike="noStrike" cap="none">
                        <a:solidFill>
                          <a:srgbClr val="5F497A"/>
                        </a:solidFill>
                        <a:latin typeface="Arial"/>
                        <a:ea typeface="Arial"/>
                        <a:cs typeface="Arial"/>
                        <a:sym typeface="Arial"/>
                      </a:endParaRPr>
                    </a:p>
                  </a:txBody>
                  <a:tcPr marL="68575" marR="68575" marT="0" marB="0"/>
                </a:tc>
                <a:extLst>
                  <a:ext uri="{0D108BD9-81ED-4DB2-BD59-A6C34878D82A}">
                    <a16:rowId xmlns:a16="http://schemas.microsoft.com/office/drawing/2014/main" val="10002"/>
                  </a:ext>
                </a:extLst>
              </a:tr>
              <a:tr h="621425">
                <a:tc>
                  <a:txBody>
                    <a:bodyPr/>
                    <a:lstStyle/>
                    <a:p>
                      <a:pPr marL="36195" marR="0" lvl="0" indent="0" algn="ctr" rtl="0">
                        <a:lnSpc>
                          <a:spcPct val="100000"/>
                        </a:lnSpc>
                        <a:spcBef>
                          <a:spcPts val="0"/>
                        </a:spcBef>
                        <a:spcAft>
                          <a:spcPts val="0"/>
                        </a:spcAft>
                        <a:buNone/>
                      </a:pPr>
                      <a:r>
                        <a:rPr lang="en-GB" sz="1600" u="none" strike="noStrike" cap="none">
                          <a:latin typeface="Arial"/>
                          <a:ea typeface="Arial"/>
                          <a:cs typeface="Arial"/>
                          <a:sym typeface="Arial"/>
                        </a:rPr>
                        <a:t>‘LOAD’ and ‘STORE’ incorporated into more complex instructions – not used as standalone instructions</a:t>
                      </a:r>
                      <a:endParaRPr sz="1600" u="none" strike="noStrike" cap="none">
                        <a:solidFill>
                          <a:srgbClr val="5F497A"/>
                        </a:solidFill>
                        <a:latin typeface="Arial"/>
                        <a:ea typeface="Arial"/>
                        <a:cs typeface="Arial"/>
                        <a:sym typeface="Arial"/>
                      </a:endParaRPr>
                    </a:p>
                  </a:txBody>
                  <a:tcPr marL="68575" marR="68575" marT="0" marB="0"/>
                </a:tc>
                <a:tc>
                  <a:txBody>
                    <a:bodyPr/>
                    <a:lstStyle/>
                    <a:p>
                      <a:pPr marL="36195" marR="0" lvl="0" indent="0" algn="ctr" rtl="0">
                        <a:lnSpc>
                          <a:spcPct val="200000"/>
                        </a:lnSpc>
                        <a:spcBef>
                          <a:spcPts val="0"/>
                        </a:spcBef>
                        <a:spcAft>
                          <a:spcPts val="0"/>
                        </a:spcAft>
                        <a:buNone/>
                      </a:pPr>
                      <a:r>
                        <a:rPr lang="en-GB" sz="1600" u="none" strike="noStrike" cap="none">
                          <a:latin typeface="Arial"/>
                          <a:ea typeface="Arial"/>
                          <a:cs typeface="Arial"/>
                          <a:sym typeface="Arial"/>
                        </a:rPr>
                        <a:t>‘LOAD’ and ‘STORE’ are independent instructions</a:t>
                      </a:r>
                      <a:endParaRPr sz="1600" u="none" strike="noStrike" cap="none">
                        <a:solidFill>
                          <a:srgbClr val="5F497A"/>
                        </a:solidFill>
                        <a:latin typeface="Arial"/>
                        <a:ea typeface="Arial"/>
                        <a:cs typeface="Arial"/>
                        <a:sym typeface="Arial"/>
                      </a:endParaRPr>
                    </a:p>
                  </a:txBody>
                  <a:tcPr marL="68575" marR="68575" marT="0" marB="0"/>
                </a:tc>
                <a:extLst>
                  <a:ext uri="{0D108BD9-81ED-4DB2-BD59-A6C34878D82A}">
                    <a16:rowId xmlns:a16="http://schemas.microsoft.com/office/drawing/2014/main" val="10003"/>
                  </a:ext>
                </a:extLst>
              </a:tr>
              <a:tr h="648075">
                <a:tc>
                  <a:txBody>
                    <a:bodyPr/>
                    <a:lstStyle/>
                    <a:p>
                      <a:pPr marL="36195" marR="0" lvl="0" indent="0" algn="ctr" rtl="0">
                        <a:lnSpc>
                          <a:spcPct val="200000"/>
                        </a:lnSpc>
                        <a:spcBef>
                          <a:spcPts val="0"/>
                        </a:spcBef>
                        <a:spcAft>
                          <a:spcPts val="0"/>
                        </a:spcAft>
                        <a:buNone/>
                      </a:pPr>
                      <a:r>
                        <a:rPr lang="en-GB" sz="1600" u="none" strike="noStrike" cap="none">
                          <a:latin typeface="Arial"/>
                          <a:ea typeface="Arial"/>
                          <a:cs typeface="Arial"/>
                          <a:sym typeface="Arial"/>
                        </a:rPr>
                        <a:t>Small code sizes, high cycles per second</a:t>
                      </a:r>
                      <a:endParaRPr sz="1600" u="none" strike="noStrike" cap="none">
                        <a:solidFill>
                          <a:srgbClr val="5F497A"/>
                        </a:solidFill>
                        <a:latin typeface="Arial"/>
                        <a:ea typeface="Arial"/>
                        <a:cs typeface="Arial"/>
                        <a:sym typeface="Arial"/>
                      </a:endParaRPr>
                    </a:p>
                  </a:txBody>
                  <a:tcPr marL="68575" marR="68575" marT="0" marB="0"/>
                </a:tc>
                <a:tc>
                  <a:txBody>
                    <a:bodyPr/>
                    <a:lstStyle/>
                    <a:p>
                      <a:pPr marL="36195" marR="0" lvl="0" indent="0" algn="ctr" rtl="0">
                        <a:lnSpc>
                          <a:spcPct val="200000"/>
                        </a:lnSpc>
                        <a:spcBef>
                          <a:spcPts val="0"/>
                        </a:spcBef>
                        <a:spcAft>
                          <a:spcPts val="0"/>
                        </a:spcAft>
                        <a:buNone/>
                      </a:pPr>
                      <a:r>
                        <a:rPr lang="en-GB" sz="1600" u="none" strike="noStrike" cap="none">
                          <a:latin typeface="Arial"/>
                          <a:ea typeface="Arial"/>
                          <a:cs typeface="Arial"/>
                          <a:sym typeface="Arial"/>
                        </a:rPr>
                        <a:t>Low cycles per second, large code sizes</a:t>
                      </a:r>
                      <a:endParaRPr sz="1600" u="none" strike="noStrike" cap="none">
                        <a:solidFill>
                          <a:srgbClr val="5F497A"/>
                        </a:solidFill>
                        <a:latin typeface="Arial"/>
                        <a:ea typeface="Arial"/>
                        <a:cs typeface="Arial"/>
                        <a:sym typeface="Arial"/>
                      </a:endParaRPr>
                    </a:p>
                  </a:txBody>
                  <a:tcPr marL="68575" marR="68575" marT="0" marB="0"/>
                </a:tc>
                <a:extLst>
                  <a:ext uri="{0D108BD9-81ED-4DB2-BD59-A6C34878D82A}">
                    <a16:rowId xmlns:a16="http://schemas.microsoft.com/office/drawing/2014/main" val="10004"/>
                  </a:ext>
                </a:extLst>
              </a:tr>
              <a:tr h="984825">
                <a:tc>
                  <a:txBody>
                    <a:bodyPr/>
                    <a:lstStyle/>
                    <a:p>
                      <a:pPr marL="36195" marR="0" lvl="0" indent="0" algn="ctr" rtl="0">
                        <a:lnSpc>
                          <a:spcPct val="200000"/>
                        </a:lnSpc>
                        <a:spcBef>
                          <a:spcPts val="0"/>
                        </a:spcBef>
                        <a:spcAft>
                          <a:spcPts val="0"/>
                        </a:spcAft>
                        <a:buNone/>
                      </a:pPr>
                      <a:r>
                        <a:rPr lang="en-GB" sz="1600" u="none" strike="noStrike" cap="none">
                          <a:latin typeface="Arial"/>
                          <a:ea typeface="Arial"/>
                          <a:cs typeface="Arial"/>
                          <a:sym typeface="Arial"/>
                        </a:rPr>
                        <a:t>More transistors used for storing complex instructions</a:t>
                      </a:r>
                      <a:endParaRPr sz="1600" u="none" strike="noStrike" cap="none">
                        <a:solidFill>
                          <a:srgbClr val="5F497A"/>
                        </a:solidFill>
                        <a:latin typeface="Arial"/>
                        <a:ea typeface="Arial"/>
                        <a:cs typeface="Arial"/>
                        <a:sym typeface="Arial"/>
                      </a:endParaRPr>
                    </a:p>
                  </a:txBody>
                  <a:tcPr marL="68575" marR="68575" marT="0" marB="0"/>
                </a:tc>
                <a:tc>
                  <a:txBody>
                    <a:bodyPr/>
                    <a:lstStyle/>
                    <a:p>
                      <a:pPr marL="36195" marR="0" lvl="0" indent="0" algn="ctr" rtl="0">
                        <a:lnSpc>
                          <a:spcPct val="200000"/>
                        </a:lnSpc>
                        <a:spcBef>
                          <a:spcPts val="0"/>
                        </a:spcBef>
                        <a:spcAft>
                          <a:spcPts val="0"/>
                        </a:spcAft>
                        <a:buNone/>
                      </a:pPr>
                      <a:r>
                        <a:rPr lang="en-GB" sz="1600" u="none" strike="noStrike" cap="none">
                          <a:latin typeface="Arial"/>
                          <a:ea typeface="Arial"/>
                          <a:cs typeface="Arial"/>
                          <a:sym typeface="Arial"/>
                        </a:rPr>
                        <a:t>More transistors used for memory registers</a:t>
                      </a:r>
                      <a:endParaRPr sz="1600" u="none" strike="noStrike" cap="none">
                        <a:solidFill>
                          <a:srgbClr val="5F497A"/>
                        </a:solidFill>
                        <a:latin typeface="Arial"/>
                        <a:ea typeface="Arial"/>
                        <a:cs typeface="Arial"/>
                        <a:sym typeface="Arial"/>
                      </a:endParaRPr>
                    </a:p>
                  </a:txBody>
                  <a:tcPr marL="68575" marR="68575" marT="0" marB="0"/>
                </a:tc>
                <a:extLst>
                  <a:ext uri="{0D108BD9-81ED-4DB2-BD59-A6C34878D82A}">
                    <a16:rowId xmlns:a16="http://schemas.microsoft.com/office/drawing/2014/main" val="10005"/>
                  </a:ext>
                </a:extLst>
              </a:tr>
            </a:tbl>
          </a:graphicData>
        </a:graphic>
      </p:graphicFrame>
      <p:sp>
        <p:nvSpPr>
          <p:cNvPr id="189" name="Google Shape;189;p8"/>
          <p:cNvSpPr txBox="1"/>
          <p:nvPr/>
        </p:nvSpPr>
        <p:spPr>
          <a:xfrm>
            <a:off x="727969" y="2024109"/>
            <a:ext cx="10325470" cy="461665"/>
          </a:xfrm>
          <a:prstGeom prst="rect">
            <a:avLst/>
          </a:prstGeom>
          <a:solidFill>
            <a:schemeClr val="lt2"/>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2400" b="0" i="0" u="none" strike="noStrike" cap="none">
                <a:solidFill>
                  <a:schemeClr val="dk1"/>
                </a:solidFill>
                <a:latin typeface="Arial"/>
                <a:ea typeface="Arial"/>
                <a:cs typeface="Arial"/>
                <a:sym typeface="Arial"/>
              </a:rPr>
              <a:t>Which one places an emphasis on hardware?</a:t>
            </a:r>
            <a:endParaRPr/>
          </a:p>
        </p:txBody>
      </p:sp>
      <p:sp>
        <p:nvSpPr>
          <p:cNvPr id="190" name="Google Shape;190;p8"/>
          <p:cNvSpPr txBox="1"/>
          <p:nvPr/>
        </p:nvSpPr>
        <p:spPr>
          <a:xfrm>
            <a:off x="727969" y="2588362"/>
            <a:ext cx="10325470" cy="461665"/>
          </a:xfrm>
          <a:prstGeom prst="rect">
            <a:avLst/>
          </a:prstGeom>
          <a:solidFill>
            <a:srgbClr val="DCCDDB"/>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2400" b="0" i="0" u="none" strike="noStrike" cap="none">
                <a:solidFill>
                  <a:schemeClr val="dk1"/>
                </a:solidFill>
                <a:latin typeface="Arial"/>
                <a:ea typeface="Arial"/>
                <a:cs typeface="Arial"/>
                <a:sym typeface="Arial"/>
              </a:rPr>
              <a:t>Which architecture has instructions that complete in a single clock cycle?</a:t>
            </a:r>
            <a:endParaRPr/>
          </a:p>
        </p:txBody>
      </p:sp>
      <p:sp>
        <p:nvSpPr>
          <p:cNvPr id="191" name="Google Shape;191;p8"/>
          <p:cNvSpPr txBox="1"/>
          <p:nvPr/>
        </p:nvSpPr>
        <p:spPr>
          <a:xfrm>
            <a:off x="727969" y="3802435"/>
            <a:ext cx="10325470" cy="830997"/>
          </a:xfrm>
          <a:prstGeom prst="rect">
            <a:avLst/>
          </a:prstGeom>
          <a:solidFill>
            <a:srgbClr val="DCCDDB"/>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2400" b="0" i="0" u="none" strike="noStrike" cap="none">
                <a:solidFill>
                  <a:schemeClr val="dk1"/>
                </a:solidFill>
                <a:latin typeface="Arial"/>
                <a:ea typeface="Arial"/>
                <a:cs typeface="Arial"/>
                <a:sym typeface="Arial"/>
              </a:rPr>
              <a:t>Which architecture has small code sizes, and instructions that take multiple clock cycles to execute?</a:t>
            </a:r>
            <a:endParaRPr/>
          </a:p>
        </p:txBody>
      </p:sp>
      <p:sp>
        <p:nvSpPr>
          <p:cNvPr id="192" name="Google Shape;192;p8"/>
          <p:cNvSpPr txBox="1"/>
          <p:nvPr/>
        </p:nvSpPr>
        <p:spPr>
          <a:xfrm>
            <a:off x="727969" y="3154558"/>
            <a:ext cx="10325470" cy="461665"/>
          </a:xfrm>
          <a:prstGeom prst="rect">
            <a:avLst/>
          </a:prstGeom>
          <a:solidFill>
            <a:schemeClr val="lt2"/>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2400" b="0" i="0" u="none" strike="noStrike" cap="none">
                <a:solidFill>
                  <a:schemeClr val="dk1"/>
                </a:solidFill>
                <a:latin typeface="Arial"/>
                <a:ea typeface="Arial"/>
                <a:cs typeface="Arial"/>
                <a:sym typeface="Arial"/>
              </a:rPr>
              <a:t>Which one features ‘LOAD’ and ‘STORE’ as instructions?</a:t>
            </a:r>
            <a:endParaRPr/>
          </a:p>
        </p:txBody>
      </p:sp>
      <p:sp>
        <p:nvSpPr>
          <p:cNvPr id="193" name="Google Shape;193;p8"/>
          <p:cNvSpPr txBox="1"/>
          <p:nvPr/>
        </p:nvSpPr>
        <p:spPr>
          <a:xfrm>
            <a:off x="727969" y="4619162"/>
            <a:ext cx="10325470" cy="830997"/>
          </a:xfrm>
          <a:prstGeom prst="rect">
            <a:avLst/>
          </a:prstGeom>
          <a:solidFill>
            <a:schemeClr val="lt2"/>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2400" b="0" i="0" u="none" strike="noStrike" cap="none">
                <a:solidFill>
                  <a:schemeClr val="dk1"/>
                </a:solidFill>
                <a:latin typeface="Arial"/>
                <a:ea typeface="Arial"/>
                <a:cs typeface="Arial"/>
                <a:sym typeface="Arial"/>
              </a:rPr>
              <a:t>In terms of physical components, which architecture uses more transistors for memory registers?</a:t>
            </a:r>
            <a:endParaRPr/>
          </a:p>
        </p:txBody>
      </p:sp>
      <p:pic>
        <p:nvPicPr>
          <p:cNvPr id="194" name="Google Shape;194;p8"/>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B3A4E882-1A7F-E6E4-E9FF-41B129807048}"/>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89"/>
                                        </p:tgtEl>
                                      </p:cBhvr>
                                    </p:animEffect>
                                    <p:set>
                                      <p:cBhvr>
                                        <p:cTn id="7" dur="1" fill="hold">
                                          <p:stCondLst>
                                            <p:cond delay="500"/>
                                          </p:stCondLst>
                                        </p:cTn>
                                        <p:tgtEl>
                                          <p:spTgt spid="18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190"/>
                                        </p:tgtEl>
                                      </p:cBhvr>
                                    </p:animEffect>
                                    <p:set>
                                      <p:cBhvr>
                                        <p:cTn id="12" dur="1" fill="hold">
                                          <p:stCondLst>
                                            <p:cond delay="500"/>
                                          </p:stCondLst>
                                        </p:cTn>
                                        <p:tgtEl>
                                          <p:spTgt spid="19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192"/>
                                        </p:tgtEl>
                                      </p:cBhvr>
                                    </p:animEffect>
                                    <p:set>
                                      <p:cBhvr>
                                        <p:cTn id="17" dur="1" fill="hold">
                                          <p:stCondLst>
                                            <p:cond delay="500"/>
                                          </p:stCondLst>
                                        </p:cTn>
                                        <p:tgtEl>
                                          <p:spTgt spid="192"/>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191"/>
                                        </p:tgtEl>
                                      </p:cBhvr>
                                    </p:animEffect>
                                    <p:set>
                                      <p:cBhvr>
                                        <p:cTn id="22" dur="1" fill="hold">
                                          <p:stCondLst>
                                            <p:cond delay="500"/>
                                          </p:stCondLst>
                                        </p:cTn>
                                        <p:tgtEl>
                                          <p:spTgt spid="191"/>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500"/>
                                        <p:tgtEl>
                                          <p:spTgt spid="193"/>
                                        </p:tgtEl>
                                      </p:cBhvr>
                                    </p:animEffect>
                                    <p:set>
                                      <p:cBhvr>
                                        <p:cTn id="27" dur="1" fill="hold">
                                          <p:stCondLst>
                                            <p:cond delay="500"/>
                                          </p:stCondLst>
                                        </p:cTn>
                                        <p:tgtEl>
                                          <p:spTgt spid="19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660066"/>
              </a:buClr>
              <a:buSzPts val="4400"/>
              <a:buFont typeface="Arial"/>
              <a:buNone/>
            </a:pPr>
            <a:r>
              <a:rPr lang="en-GB"/>
              <a:t>Paging vs Segmentation</a:t>
            </a:r>
            <a:endParaRPr/>
          </a:p>
        </p:txBody>
      </p:sp>
      <p:sp>
        <p:nvSpPr>
          <p:cNvPr id="200" name="Google Shape;200;p9"/>
          <p:cNvSpPr txBox="1">
            <a:spLocks noGrp="1"/>
          </p:cNvSpPr>
          <p:nvPr>
            <p:ph type="body" idx="1"/>
          </p:nvPr>
        </p:nvSpPr>
        <p:spPr>
          <a:xfrm>
            <a:off x="838200" y="1312716"/>
            <a:ext cx="10747159" cy="755943"/>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ts val="0"/>
              </a:spcBef>
              <a:spcAft>
                <a:spcPts val="0"/>
              </a:spcAft>
              <a:buClr>
                <a:schemeClr val="dk1"/>
              </a:buClr>
              <a:buSzPct val="100000"/>
              <a:buNone/>
            </a:pPr>
            <a:r>
              <a:rPr lang="en-GB"/>
              <a:t>Both methods allow programs to be partially loaded on start-up with the rest loaded later when needed, but which is which?</a:t>
            </a:r>
            <a:endParaRPr/>
          </a:p>
        </p:txBody>
      </p:sp>
      <p:sp>
        <p:nvSpPr>
          <p:cNvPr id="201" name="Google Shape;201;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SzPts val="1100"/>
              <a:buNone/>
            </a:pPr>
            <a:r>
              <a:rPr lang="en-GB" sz="1300">
                <a:solidFill>
                  <a:schemeClr val="dk1"/>
                </a:solidFill>
                <a:latin typeface="Arial"/>
                <a:ea typeface="Arial"/>
                <a:cs typeface="Arial"/>
                <a:sym typeface="Arial"/>
              </a:rPr>
              <a:t>For more help visit our website </a:t>
            </a:r>
            <a:r>
              <a:rPr lang="en-GB" sz="13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https://www.exampaperspractice.co.uk/</a:t>
            </a:r>
            <a:endParaRPr/>
          </a:p>
        </p:txBody>
      </p:sp>
      <p:sp>
        <p:nvSpPr>
          <p:cNvPr id="202" name="Google Shape;202;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GB"/>
              <a:t>9</a:t>
            </a:fld>
            <a:endParaRPr/>
          </a:p>
        </p:txBody>
      </p:sp>
      <p:grpSp>
        <p:nvGrpSpPr>
          <p:cNvPr id="203" name="Google Shape;203;p9"/>
          <p:cNvGrpSpPr/>
          <p:nvPr/>
        </p:nvGrpSpPr>
        <p:grpSpPr>
          <a:xfrm>
            <a:off x="6352342" y="2201661"/>
            <a:ext cx="5614756" cy="559294"/>
            <a:chOff x="6441119" y="2760955"/>
            <a:chExt cx="5614756" cy="559294"/>
          </a:xfrm>
        </p:grpSpPr>
        <p:sp>
          <p:nvSpPr>
            <p:cNvPr id="204" name="Google Shape;204;p9"/>
            <p:cNvSpPr/>
            <p:nvPr/>
          </p:nvSpPr>
          <p:spPr>
            <a:xfrm>
              <a:off x="6441119" y="2760955"/>
              <a:ext cx="1886135" cy="559294"/>
            </a:xfrm>
            <a:prstGeom prst="rect">
              <a:avLst/>
            </a:prstGeom>
            <a:solidFill>
              <a:schemeClr val="accent3"/>
            </a:solidFill>
            <a:ln w="12700" cap="flat" cmpd="sng">
              <a:solidFill>
                <a:schemeClr val="accent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05" name="Google Shape;205;p9"/>
            <p:cNvSpPr/>
            <p:nvPr/>
          </p:nvSpPr>
          <p:spPr>
            <a:xfrm>
              <a:off x="8479655" y="2760955"/>
              <a:ext cx="975064" cy="559294"/>
            </a:xfrm>
            <a:prstGeom prst="rect">
              <a:avLst/>
            </a:prstGeom>
            <a:solidFill>
              <a:schemeClr val="accent3"/>
            </a:solidFill>
            <a:ln w="12700" cap="flat" cmpd="sng">
              <a:solidFill>
                <a:schemeClr val="accent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06" name="Google Shape;206;p9"/>
            <p:cNvSpPr/>
            <p:nvPr/>
          </p:nvSpPr>
          <p:spPr>
            <a:xfrm>
              <a:off x="9607119" y="2760955"/>
              <a:ext cx="291483" cy="559294"/>
            </a:xfrm>
            <a:prstGeom prst="rect">
              <a:avLst/>
            </a:prstGeom>
            <a:solidFill>
              <a:schemeClr val="accent3"/>
            </a:solidFill>
            <a:ln w="12700" cap="flat" cmpd="sng">
              <a:solidFill>
                <a:schemeClr val="accent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07" name="Google Shape;207;p9"/>
            <p:cNvSpPr/>
            <p:nvPr/>
          </p:nvSpPr>
          <p:spPr>
            <a:xfrm>
              <a:off x="9982200" y="2760955"/>
              <a:ext cx="937334" cy="559294"/>
            </a:xfrm>
            <a:prstGeom prst="rect">
              <a:avLst/>
            </a:prstGeom>
            <a:solidFill>
              <a:schemeClr val="accent3"/>
            </a:solidFill>
            <a:ln w="12700" cap="flat" cmpd="sng">
              <a:solidFill>
                <a:schemeClr val="accent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08" name="Google Shape;208;p9"/>
            <p:cNvSpPr/>
            <p:nvPr/>
          </p:nvSpPr>
          <p:spPr>
            <a:xfrm>
              <a:off x="11037532" y="2760955"/>
              <a:ext cx="1018343" cy="559294"/>
            </a:xfrm>
            <a:prstGeom prst="rect">
              <a:avLst/>
            </a:prstGeom>
            <a:solidFill>
              <a:schemeClr val="accent3"/>
            </a:solidFill>
            <a:ln w="12700" cap="flat" cmpd="sng">
              <a:solidFill>
                <a:schemeClr val="accent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grpSp>
        <p:nvGrpSpPr>
          <p:cNvPr id="209" name="Google Shape;209;p9"/>
          <p:cNvGrpSpPr/>
          <p:nvPr/>
        </p:nvGrpSpPr>
        <p:grpSpPr>
          <a:xfrm>
            <a:off x="702816" y="2201661"/>
            <a:ext cx="5305887" cy="559294"/>
            <a:chOff x="596284" y="2760955"/>
            <a:chExt cx="5305887" cy="559294"/>
          </a:xfrm>
        </p:grpSpPr>
        <p:sp>
          <p:nvSpPr>
            <p:cNvPr id="210" name="Google Shape;210;p9"/>
            <p:cNvSpPr/>
            <p:nvPr/>
          </p:nvSpPr>
          <p:spPr>
            <a:xfrm>
              <a:off x="1674181" y="2760955"/>
              <a:ext cx="994299" cy="559294"/>
            </a:xfrm>
            <a:prstGeom prst="rect">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11" name="Google Shape;211;p9"/>
            <p:cNvSpPr/>
            <p:nvPr/>
          </p:nvSpPr>
          <p:spPr>
            <a:xfrm>
              <a:off x="4907872" y="2760955"/>
              <a:ext cx="994299" cy="559294"/>
            </a:xfrm>
            <a:prstGeom prst="rect">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12" name="Google Shape;212;p9"/>
            <p:cNvSpPr/>
            <p:nvPr/>
          </p:nvSpPr>
          <p:spPr>
            <a:xfrm>
              <a:off x="3829975" y="2760955"/>
              <a:ext cx="994299" cy="559294"/>
            </a:xfrm>
            <a:prstGeom prst="rect">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13" name="Google Shape;213;p9"/>
            <p:cNvSpPr/>
            <p:nvPr/>
          </p:nvSpPr>
          <p:spPr>
            <a:xfrm>
              <a:off x="2752078" y="2760955"/>
              <a:ext cx="994299" cy="559294"/>
            </a:xfrm>
            <a:prstGeom prst="rect">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14" name="Google Shape;214;p9"/>
            <p:cNvSpPr/>
            <p:nvPr/>
          </p:nvSpPr>
          <p:spPr>
            <a:xfrm>
              <a:off x="596284" y="2760955"/>
              <a:ext cx="994299" cy="559294"/>
            </a:xfrm>
            <a:prstGeom prst="rect">
              <a:avLst/>
            </a:prstGeom>
            <a:solidFill>
              <a:schemeClr val="accent1"/>
            </a:solidFill>
            <a:ln w="12700" cap="flat" cmpd="sng">
              <a:solidFill>
                <a:srgbClr val="6A1C6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sp>
        <p:nvSpPr>
          <p:cNvPr id="215" name="Google Shape;215;p9"/>
          <p:cNvSpPr txBox="1"/>
          <p:nvPr/>
        </p:nvSpPr>
        <p:spPr>
          <a:xfrm>
            <a:off x="702816" y="2992915"/>
            <a:ext cx="5476042" cy="872169"/>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dk1"/>
              </a:buClr>
              <a:buSzPts val="2800"/>
              <a:buFont typeface="Arial"/>
              <a:buNone/>
            </a:pPr>
            <a:r>
              <a:rPr lang="en-GB" sz="2800" b="0" i="0" u="none" strike="noStrike" cap="none">
                <a:solidFill>
                  <a:schemeClr val="dk1"/>
                </a:solidFill>
                <a:latin typeface="Arial"/>
                <a:ea typeface="Arial"/>
                <a:cs typeface="Arial"/>
                <a:sym typeface="Arial"/>
              </a:rPr>
              <a:t>Memory is split into pieces of a fixed physical size</a:t>
            </a:r>
            <a:endParaRPr/>
          </a:p>
        </p:txBody>
      </p:sp>
      <p:sp>
        <p:nvSpPr>
          <p:cNvPr id="216" name="Google Shape;216;p9"/>
          <p:cNvSpPr txBox="1"/>
          <p:nvPr/>
        </p:nvSpPr>
        <p:spPr>
          <a:xfrm>
            <a:off x="6352342" y="2962364"/>
            <a:ext cx="5476042" cy="872169"/>
          </a:xfrm>
          <a:prstGeom prst="rect">
            <a:avLst/>
          </a:prstGeom>
          <a:noFill/>
          <a:ln>
            <a:noFill/>
          </a:ln>
        </p:spPr>
        <p:txBody>
          <a:bodyPr spcFirstLastPara="1" wrap="square" lIns="91425" tIns="45700" rIns="91425" bIns="45700" anchor="t" anchorCtr="0">
            <a:normAutofit fontScale="92500"/>
          </a:bodyPr>
          <a:lstStyle/>
          <a:p>
            <a:pPr marL="0" marR="0" lvl="0" indent="0" algn="l" rtl="0">
              <a:lnSpc>
                <a:spcPct val="90000"/>
              </a:lnSpc>
              <a:spcBef>
                <a:spcPts val="0"/>
              </a:spcBef>
              <a:spcAft>
                <a:spcPts val="0"/>
              </a:spcAft>
              <a:buClr>
                <a:schemeClr val="dk1"/>
              </a:buClr>
              <a:buSzPct val="100000"/>
              <a:buFont typeface="Arial"/>
              <a:buNone/>
            </a:pPr>
            <a:r>
              <a:rPr lang="en-GB" sz="2800" b="0" i="0" u="none" strike="noStrike" cap="none">
                <a:solidFill>
                  <a:schemeClr val="dk1"/>
                </a:solidFill>
                <a:latin typeface="Arial"/>
                <a:ea typeface="Arial"/>
                <a:cs typeface="Arial"/>
                <a:sym typeface="Arial"/>
              </a:rPr>
              <a:t>Memory is split at logical divisions, producing pieces of varying length</a:t>
            </a:r>
            <a:endParaRPr/>
          </a:p>
        </p:txBody>
      </p:sp>
      <p:sp>
        <p:nvSpPr>
          <p:cNvPr id="217" name="Google Shape;217;p9"/>
          <p:cNvSpPr txBox="1"/>
          <p:nvPr/>
        </p:nvSpPr>
        <p:spPr>
          <a:xfrm>
            <a:off x="702816" y="3834533"/>
            <a:ext cx="5476042" cy="872169"/>
          </a:xfrm>
          <a:prstGeom prst="rect">
            <a:avLst/>
          </a:prstGeom>
          <a:noFill/>
          <a:ln>
            <a:noFill/>
          </a:ln>
        </p:spPr>
        <p:txBody>
          <a:bodyPr spcFirstLastPara="1" wrap="square" lIns="91425" tIns="45700" rIns="91425" bIns="45700" anchor="t" anchorCtr="0">
            <a:normAutofit/>
          </a:bodyPr>
          <a:lstStyle/>
          <a:p>
            <a:pPr marL="0" marR="0" lvl="0" indent="0" algn="ctr" rtl="0">
              <a:lnSpc>
                <a:spcPct val="90000"/>
              </a:lnSpc>
              <a:spcBef>
                <a:spcPts val="0"/>
              </a:spcBef>
              <a:spcAft>
                <a:spcPts val="0"/>
              </a:spcAft>
              <a:buClr>
                <a:schemeClr val="accent1"/>
              </a:buClr>
              <a:buSzPts val="4000"/>
              <a:buFont typeface="Arial"/>
              <a:buNone/>
            </a:pPr>
            <a:r>
              <a:rPr lang="en-GB" sz="4000" b="0" i="0" u="none" strike="noStrike" cap="none">
                <a:solidFill>
                  <a:schemeClr val="accent1"/>
                </a:solidFill>
                <a:latin typeface="Arial"/>
                <a:ea typeface="Arial"/>
                <a:cs typeface="Arial"/>
                <a:sym typeface="Arial"/>
              </a:rPr>
              <a:t>Paging</a:t>
            </a:r>
            <a:endParaRPr/>
          </a:p>
        </p:txBody>
      </p:sp>
      <p:sp>
        <p:nvSpPr>
          <p:cNvPr id="218" name="Google Shape;218;p9"/>
          <p:cNvSpPr txBox="1"/>
          <p:nvPr/>
        </p:nvSpPr>
        <p:spPr>
          <a:xfrm>
            <a:off x="6352342" y="3856069"/>
            <a:ext cx="5476042" cy="872169"/>
          </a:xfrm>
          <a:prstGeom prst="rect">
            <a:avLst/>
          </a:prstGeom>
          <a:noFill/>
          <a:ln>
            <a:noFill/>
          </a:ln>
        </p:spPr>
        <p:txBody>
          <a:bodyPr spcFirstLastPara="1" wrap="square" lIns="91425" tIns="45700" rIns="91425" bIns="45700" anchor="t" anchorCtr="0">
            <a:normAutofit/>
          </a:bodyPr>
          <a:lstStyle/>
          <a:p>
            <a:pPr marL="0" marR="0" lvl="0" indent="0" algn="ctr" rtl="0">
              <a:lnSpc>
                <a:spcPct val="90000"/>
              </a:lnSpc>
              <a:spcBef>
                <a:spcPts val="0"/>
              </a:spcBef>
              <a:spcAft>
                <a:spcPts val="0"/>
              </a:spcAft>
              <a:buClr>
                <a:schemeClr val="accent3"/>
              </a:buClr>
              <a:buSzPts val="4000"/>
              <a:buFont typeface="Arial"/>
              <a:buNone/>
            </a:pPr>
            <a:r>
              <a:rPr lang="en-GB" sz="4000" b="0" i="0" u="none" strike="noStrike" cap="none">
                <a:solidFill>
                  <a:schemeClr val="accent3"/>
                </a:solidFill>
                <a:latin typeface="Arial"/>
                <a:ea typeface="Arial"/>
                <a:cs typeface="Arial"/>
                <a:sym typeface="Arial"/>
              </a:rPr>
              <a:t>Segmentation</a:t>
            </a:r>
            <a:endParaRPr/>
          </a:p>
        </p:txBody>
      </p:sp>
      <p:sp>
        <p:nvSpPr>
          <p:cNvPr id="219" name="Google Shape;219;p9"/>
          <p:cNvSpPr/>
          <p:nvPr/>
        </p:nvSpPr>
        <p:spPr>
          <a:xfrm>
            <a:off x="838200" y="3865084"/>
            <a:ext cx="5170503" cy="725392"/>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20" name="Google Shape;220;p9"/>
          <p:cNvSpPr/>
          <p:nvPr/>
        </p:nvSpPr>
        <p:spPr>
          <a:xfrm>
            <a:off x="6626070" y="3865084"/>
            <a:ext cx="5170503" cy="725392"/>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221" name="Google Shape;221;p9"/>
          <p:cNvPicPr preferRelativeResize="0"/>
          <p:nvPr/>
        </p:nvPicPr>
        <p:blipFill>
          <a:blip r:embed="rId4">
            <a:alphaModFix/>
          </a:blip>
          <a:stretch>
            <a:fillRect/>
          </a:stretch>
        </p:blipFill>
        <p:spPr>
          <a:xfrm>
            <a:off x="5215750" y="76199"/>
            <a:ext cx="1760507" cy="828676"/>
          </a:xfrm>
          <a:prstGeom prst="rect">
            <a:avLst/>
          </a:prstGeom>
          <a:noFill/>
          <a:ln>
            <a:noFill/>
          </a:ln>
        </p:spPr>
      </p:pic>
      <p:sp>
        <p:nvSpPr>
          <p:cNvPr id="2" name="Rectangle 1">
            <a:extLst>
              <a:ext uri="{FF2B5EF4-FFF2-40B4-BE49-F238E27FC236}">
                <a16:creationId xmlns:a16="http://schemas.microsoft.com/office/drawing/2014/main" id="{50DC2A64-51AB-86FE-5F28-F16978DC685E}"/>
              </a:ext>
            </a:extLst>
          </p:cNvPr>
          <p:cNvSpPr/>
          <p:nvPr/>
        </p:nvSpPr>
        <p:spPr>
          <a:xfrm>
            <a:off x="4611278" y="2494020"/>
            <a:ext cx="3233394" cy="1869960"/>
          </a:xfrm>
          <a:prstGeom prst="rect">
            <a:avLst/>
          </a:prstGeom>
          <a:blipFill dpi="0" rotWithShape="1">
            <a:blip r:embed="rId5">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220"/>
                                        </p:tgtEl>
                                      </p:cBhvr>
                                    </p:animEffect>
                                    <p:set>
                                      <p:cBhvr>
                                        <p:cTn id="7" dur="1" fill="hold">
                                          <p:stCondLst>
                                            <p:cond delay="500"/>
                                          </p:stCondLst>
                                        </p:cTn>
                                        <p:tgtEl>
                                          <p:spTgt spid="22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219"/>
                                        </p:tgtEl>
                                      </p:cBhvr>
                                    </p:animEffect>
                                    <p:set>
                                      <p:cBhvr>
                                        <p:cTn id="12" dur="1" fill="hold">
                                          <p:stCondLst>
                                            <p:cond delay="500"/>
                                          </p:stCondLst>
                                        </p:cTn>
                                        <p:tgtEl>
                                          <p:spTgt spid="2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Violet II">
      <a:dk1>
        <a:srgbClr val="000000"/>
      </a:dk1>
      <a:lt1>
        <a:srgbClr val="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7029</Words>
  <Application>Microsoft Office PowerPoint</Application>
  <PresentationFormat>Widescreen</PresentationFormat>
  <Paragraphs>763</Paragraphs>
  <Slides>63</Slides>
  <Notes>63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63</vt:i4>
      </vt:variant>
    </vt:vector>
  </HeadingPairs>
  <TitlesOfParts>
    <vt:vector size="66" baseType="lpstr">
      <vt:lpstr>Arial</vt:lpstr>
      <vt:lpstr>Calibri</vt:lpstr>
      <vt:lpstr>Office Theme</vt:lpstr>
      <vt:lpstr>OCR A Level Computer Science Revision</vt:lpstr>
      <vt:lpstr>About this guide</vt:lpstr>
      <vt:lpstr>Contents</vt:lpstr>
      <vt:lpstr>Registers</vt:lpstr>
      <vt:lpstr>Buses</vt:lpstr>
      <vt:lpstr>FDE Cycle</vt:lpstr>
      <vt:lpstr>Von Neumann vs Harvard architecture</vt:lpstr>
      <vt:lpstr>CISC vs RISC</vt:lpstr>
      <vt:lpstr>Paging vs Segmentation</vt:lpstr>
      <vt:lpstr>Virtual Memory</vt:lpstr>
      <vt:lpstr>Scheduling</vt:lpstr>
      <vt:lpstr>Virtual machines</vt:lpstr>
      <vt:lpstr>Interrupts and the ISR</vt:lpstr>
      <vt:lpstr>Operating Systems definitions</vt:lpstr>
      <vt:lpstr>Types of Translators</vt:lpstr>
      <vt:lpstr>Stages of compilation</vt:lpstr>
      <vt:lpstr>Linkers, Loaders, and Libraries</vt:lpstr>
      <vt:lpstr>Software Development Life Cycles</vt:lpstr>
      <vt:lpstr>Object Oriented Programming (OOP)</vt:lpstr>
      <vt:lpstr>Modes of Addressing</vt:lpstr>
      <vt:lpstr>Lossy vs Lossless Compression</vt:lpstr>
      <vt:lpstr>Symmetric vs Asymmetric Encryption</vt:lpstr>
      <vt:lpstr>Hashing</vt:lpstr>
      <vt:lpstr>Hash Tables</vt:lpstr>
      <vt:lpstr>Databases</vt:lpstr>
      <vt:lpstr>Databases</vt:lpstr>
      <vt:lpstr>Normalisation</vt:lpstr>
      <vt:lpstr>Normalisation</vt:lpstr>
      <vt:lpstr>Database concepts</vt:lpstr>
      <vt:lpstr>Transaction Processing</vt:lpstr>
      <vt:lpstr>DNS</vt:lpstr>
      <vt:lpstr>Packet switching</vt:lpstr>
      <vt:lpstr>Circuit switching</vt:lpstr>
      <vt:lpstr>The TCP/IP Stack</vt:lpstr>
      <vt:lpstr>Network hardware</vt:lpstr>
      <vt:lpstr>Network security</vt:lpstr>
      <vt:lpstr>Network security</vt:lpstr>
      <vt:lpstr>Network security</vt:lpstr>
      <vt:lpstr>Security threats</vt:lpstr>
      <vt:lpstr>Client-side vs Server-side processing</vt:lpstr>
      <vt:lpstr>Search engine indexing</vt:lpstr>
      <vt:lpstr>PageRank</vt:lpstr>
      <vt:lpstr>Linked lists</vt:lpstr>
      <vt:lpstr>Linked Lists</vt:lpstr>
      <vt:lpstr>Stacks</vt:lpstr>
      <vt:lpstr>Queues</vt:lpstr>
      <vt:lpstr>Graphs</vt:lpstr>
      <vt:lpstr>Trees</vt:lpstr>
      <vt:lpstr>Binary Tree Traversal</vt:lpstr>
      <vt:lpstr>Binary Tree Traversal – outline method</vt:lpstr>
      <vt:lpstr>Binary Tree Traversal</vt:lpstr>
      <vt:lpstr>Sign and Magnitude</vt:lpstr>
      <vt:lpstr>Two’s Complement</vt:lpstr>
      <vt:lpstr>Floating point</vt:lpstr>
      <vt:lpstr>Floating point normalisation</vt:lpstr>
      <vt:lpstr>Floating point addition</vt:lpstr>
      <vt:lpstr>Floating point subtraction</vt:lpstr>
      <vt:lpstr>Bitwise manipulation</vt:lpstr>
      <vt:lpstr>Masks</vt:lpstr>
      <vt:lpstr>Boolean algebra</vt:lpstr>
      <vt:lpstr>Half and full adders</vt:lpstr>
      <vt:lpstr>Flip flops</vt:lpstr>
      <vt:lpstr>Other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Xenia Christofi</dc:creator>
  <cp:lastModifiedBy>Most Murshida Khatun</cp:lastModifiedBy>
  <cp:revision>1</cp:revision>
  <dcterms:created xsi:type="dcterms:W3CDTF">2019-09-24T19:11:07Z</dcterms:created>
  <dcterms:modified xsi:type="dcterms:W3CDTF">2024-06-05T13:00:40Z</dcterms:modified>
</cp:coreProperties>
</file>