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9"/>
  </p:notesMasterIdLst>
  <p:handoutMasterIdLst>
    <p:handoutMasterId r:id="rId30"/>
  </p:handoutMasterIdLst>
  <p:sldIdLst>
    <p:sldId id="256" r:id="rId5"/>
    <p:sldId id="282" r:id="rId6"/>
    <p:sldId id="281" r:id="rId7"/>
    <p:sldId id="257" r:id="rId8"/>
    <p:sldId id="261" r:id="rId9"/>
    <p:sldId id="262" r:id="rId10"/>
    <p:sldId id="263" r:id="rId11"/>
    <p:sldId id="259" r:id="rId12"/>
    <p:sldId id="264" r:id="rId13"/>
    <p:sldId id="265" r:id="rId14"/>
    <p:sldId id="271" r:id="rId15"/>
    <p:sldId id="279" r:id="rId16"/>
    <p:sldId id="272" r:id="rId17"/>
    <p:sldId id="273" r:id="rId18"/>
    <p:sldId id="274" r:id="rId19"/>
    <p:sldId id="275" r:id="rId20"/>
    <p:sldId id="266" r:id="rId21"/>
    <p:sldId id="267" r:id="rId22"/>
    <p:sldId id="268" r:id="rId23"/>
    <p:sldId id="269" r:id="rId24"/>
    <p:sldId id="270" r:id="rId25"/>
    <p:sldId id="277" r:id="rId26"/>
    <p:sldId id="278"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80CE9-2A13-4A73-9692-4E10DDC083AD}" v="20" dt="2024-03-26T14:09:32.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58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DC380CE9-2A13-4A73-9692-4E10DDC083AD}"/>
    <pc:docChg chg="modSld">
      <pc:chgData name="Max Thrilling" userId="1a0901c82f0d6655" providerId="LiveId" clId="{DC380CE9-2A13-4A73-9692-4E10DDC083AD}" dt="2024-03-26T14:11:15.571" v="24" actId="14100"/>
      <pc:docMkLst>
        <pc:docMk/>
      </pc:docMkLst>
      <pc:sldChg chg="modSp">
        <pc:chgData name="Max Thrilling" userId="1a0901c82f0d6655" providerId="LiveId" clId="{DC380CE9-2A13-4A73-9692-4E10DDC083AD}" dt="2024-03-26T14:04:34.800" v="3" actId="113"/>
        <pc:sldMkLst>
          <pc:docMk/>
          <pc:sldMk cId="2730120596" sldId="262"/>
        </pc:sldMkLst>
        <pc:graphicFrameChg chg="mod">
          <ac:chgData name="Max Thrilling" userId="1a0901c82f0d6655" providerId="LiveId" clId="{DC380CE9-2A13-4A73-9692-4E10DDC083AD}" dt="2024-03-26T14:04:34.800" v="3" actId="113"/>
          <ac:graphicFrameMkLst>
            <pc:docMk/>
            <pc:sldMk cId="2730120596" sldId="262"/>
            <ac:graphicFrameMk id="7" creationId="{C6A23291-A3CF-FDCC-B596-5253AA614452}"/>
          </ac:graphicFrameMkLst>
        </pc:graphicFrameChg>
      </pc:sldChg>
      <pc:sldChg chg="modSp">
        <pc:chgData name="Max Thrilling" userId="1a0901c82f0d6655" providerId="LiveId" clId="{DC380CE9-2A13-4A73-9692-4E10DDC083AD}" dt="2024-03-26T14:05:07.178" v="7" actId="113"/>
        <pc:sldMkLst>
          <pc:docMk/>
          <pc:sldMk cId="1049401479" sldId="263"/>
        </pc:sldMkLst>
        <pc:graphicFrameChg chg="mod">
          <ac:chgData name="Max Thrilling" userId="1a0901c82f0d6655" providerId="LiveId" clId="{DC380CE9-2A13-4A73-9692-4E10DDC083AD}" dt="2024-03-26T14:05:07.178" v="7" actId="113"/>
          <ac:graphicFrameMkLst>
            <pc:docMk/>
            <pc:sldMk cId="1049401479" sldId="263"/>
            <ac:graphicFrameMk id="7" creationId="{0F24505B-9868-0A26-3549-F8CC2ADE56A3}"/>
          </ac:graphicFrameMkLst>
        </pc:graphicFrameChg>
      </pc:sldChg>
      <pc:sldChg chg="modSp mod">
        <pc:chgData name="Max Thrilling" userId="1a0901c82f0d6655" providerId="LiveId" clId="{DC380CE9-2A13-4A73-9692-4E10DDC083AD}" dt="2024-03-26T14:11:15.571" v="24" actId="14100"/>
        <pc:sldMkLst>
          <pc:docMk/>
          <pc:sldMk cId="1331912593" sldId="272"/>
        </pc:sldMkLst>
        <pc:spChg chg="mod">
          <ac:chgData name="Max Thrilling" userId="1a0901c82f0d6655" providerId="LiveId" clId="{DC380CE9-2A13-4A73-9692-4E10DDC083AD}" dt="2024-03-26T14:11:15.571" v="24" actId="14100"/>
          <ac:spMkLst>
            <pc:docMk/>
            <pc:sldMk cId="1331912593" sldId="272"/>
            <ac:spMk id="8196" creationId="{00000000-0000-0000-0000-000000000000}"/>
          </ac:spMkLst>
        </pc:spChg>
        <pc:graphicFrameChg chg="mod">
          <ac:chgData name="Max Thrilling" userId="1a0901c82f0d6655" providerId="LiveId" clId="{DC380CE9-2A13-4A73-9692-4E10DDC083AD}" dt="2024-03-26T14:09:32.396" v="15" actId="27636"/>
          <ac:graphicFrameMkLst>
            <pc:docMk/>
            <pc:sldMk cId="1331912593" sldId="272"/>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gchatterton\AppData\Local\Microsoft\Windows\Temporary%20Internet%20Files\Content.IE5\AYIPN2Z4\hpiannualdatatables20to39mar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chatterton\AppData\Local\Microsoft\Windows\Temporary%20Internet%20Files\Content.IE5\A3X3J14N\Pric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Annual</a:t>
            </a:r>
            <a:r>
              <a:rPr lang="en-GB" sz="1200" baseline="0" dirty="0"/>
              <a:t> UK House Price Inflation</a:t>
            </a:r>
            <a:endParaRPr lang="en-GB" sz="1200" dirty="0"/>
          </a:p>
        </c:rich>
      </c:tx>
      <c:overlay val="0"/>
    </c:title>
    <c:autoTitleDeleted val="0"/>
    <c:plotArea>
      <c:layout/>
      <c:lineChart>
        <c:grouping val="standard"/>
        <c:varyColors val="0"/>
        <c:ser>
          <c:idx val="0"/>
          <c:order val="0"/>
          <c:marker>
            <c:symbol val="none"/>
          </c:marker>
          <c:cat>
            <c:numRef>
              <c:f>'[hpiannualdatatables20to39mar16.xls]Table 22'!$A$57:$A$92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'[hpiannualdatatables20to39mar16.xls]Table 22'!$E$57:$E$92</c:f>
              <c:numCache>
                <c:formatCode>0.0_)</c:formatCode>
                <c:ptCount val="36"/>
                <c:pt idx="0">
                  <c:v>21.2</c:v>
                </c:pt>
                <c:pt idx="1">
                  <c:v>5.5</c:v>
                </c:pt>
                <c:pt idx="2">
                  <c:v>2.5</c:v>
                </c:pt>
                <c:pt idx="3">
                  <c:v>11.9</c:v>
                </c:pt>
                <c:pt idx="4">
                  <c:v>9.1</c:v>
                </c:pt>
                <c:pt idx="5">
                  <c:v>9.1</c:v>
                </c:pt>
                <c:pt idx="6">
                  <c:v>13.9</c:v>
                </c:pt>
                <c:pt idx="7">
                  <c:v>16.5</c:v>
                </c:pt>
                <c:pt idx="8">
                  <c:v>25.6</c:v>
                </c:pt>
                <c:pt idx="9">
                  <c:v>21</c:v>
                </c:pt>
                <c:pt idx="10">
                  <c:v>-1.3</c:v>
                </c:pt>
                <c:pt idx="11">
                  <c:v>-1.4</c:v>
                </c:pt>
                <c:pt idx="12">
                  <c:v>-3.8</c:v>
                </c:pt>
                <c:pt idx="13">
                  <c:v>-2.5</c:v>
                </c:pt>
                <c:pt idx="14">
                  <c:v>2.5</c:v>
                </c:pt>
                <c:pt idx="15">
                  <c:v>0.7</c:v>
                </c:pt>
                <c:pt idx="16">
                  <c:v>3.6</c:v>
                </c:pt>
                <c:pt idx="17">
                  <c:v>9.4</c:v>
                </c:pt>
                <c:pt idx="18">
                  <c:v>10.9</c:v>
                </c:pt>
                <c:pt idx="19">
                  <c:v>11.5</c:v>
                </c:pt>
                <c:pt idx="20">
                  <c:v>14.3</c:v>
                </c:pt>
                <c:pt idx="21">
                  <c:v>8.4</c:v>
                </c:pt>
                <c:pt idx="22">
                  <c:v>17</c:v>
                </c:pt>
                <c:pt idx="23">
                  <c:v>15.7</c:v>
                </c:pt>
                <c:pt idx="24">
                  <c:v>11.8</c:v>
                </c:pt>
                <c:pt idx="25">
                  <c:v>5.6</c:v>
                </c:pt>
                <c:pt idx="26">
                  <c:v>6.3</c:v>
                </c:pt>
                <c:pt idx="27">
                  <c:v>10.942139951808285</c:v>
                </c:pt>
                <c:pt idx="28">
                  <c:v>-0.79513759696534947</c:v>
                </c:pt>
                <c:pt idx="29">
                  <c:v>-7.6127338989674564</c:v>
                </c:pt>
                <c:pt idx="30">
                  <c:v>7.2945704565154683</c:v>
                </c:pt>
                <c:pt idx="31">
                  <c:v>-0.94866818761428673</c:v>
                </c:pt>
                <c:pt idx="32">
                  <c:v>1.6411514658029418</c:v>
                </c:pt>
                <c:pt idx="33">
                  <c:v>3.5372857410979299</c:v>
                </c:pt>
                <c:pt idx="34">
                  <c:v>9.9775889792493722</c:v>
                </c:pt>
                <c:pt idx="35">
                  <c:v>6.6999060329736055</c:v>
                </c:pt>
              </c:numCache>
            </c:numRef>
          </c:val>
          <c:smooth val="0"/>
          <c:extLst>
            <c:ext xmlns:c16="http://schemas.microsoft.com/office/drawing/2014/chart" uri="{C3380CC4-5D6E-409C-BE32-E72D297353CC}">
              <c16:uniqueId val="{00000000-BA2E-4C59-98DB-F4A38450C492}"/>
            </c:ext>
          </c:extLst>
        </c:ser>
        <c:dLbls>
          <c:showLegendKey val="0"/>
          <c:showVal val="0"/>
          <c:showCatName val="0"/>
          <c:showSerName val="0"/>
          <c:showPercent val="0"/>
          <c:showBubbleSize val="0"/>
        </c:dLbls>
        <c:smooth val="0"/>
        <c:axId val="186613120"/>
        <c:axId val="194528768"/>
      </c:lineChart>
      <c:catAx>
        <c:axId val="186613120"/>
        <c:scaling>
          <c:orientation val="minMax"/>
        </c:scaling>
        <c:delete val="0"/>
        <c:axPos val="b"/>
        <c:numFmt formatCode="General" sourceLinked="1"/>
        <c:majorTickMark val="out"/>
        <c:minorTickMark val="none"/>
        <c:tickLblPos val="nextTo"/>
        <c:crossAx val="194528768"/>
        <c:crosses val="autoZero"/>
        <c:auto val="1"/>
        <c:lblAlgn val="ctr"/>
        <c:lblOffset val="100"/>
        <c:noMultiLvlLbl val="0"/>
      </c:catAx>
      <c:valAx>
        <c:axId val="194528768"/>
        <c:scaling>
          <c:orientation val="minMax"/>
        </c:scaling>
        <c:delete val="0"/>
        <c:axPos val="l"/>
        <c:majorGridlines/>
        <c:title>
          <c:tx>
            <c:rich>
              <a:bodyPr rot="-5400000" vert="horz"/>
              <a:lstStyle/>
              <a:p>
                <a:pPr>
                  <a:defRPr/>
                </a:pPr>
                <a:r>
                  <a:rPr lang="en-US"/>
                  <a:t>Annual UK House Price Inflation (%)</a:t>
                </a:r>
              </a:p>
            </c:rich>
          </c:tx>
          <c:overlay val="0"/>
        </c:title>
        <c:numFmt formatCode="0.0_)" sourceLinked="1"/>
        <c:majorTickMark val="out"/>
        <c:minorTickMark val="none"/>
        <c:tickLblPos val="nextTo"/>
        <c:crossAx val="1866131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Gold Price</a:t>
            </a:r>
          </a:p>
        </c:rich>
      </c:tx>
      <c:overlay val="0"/>
    </c:title>
    <c:autoTitleDeleted val="0"/>
    <c:plotArea>
      <c:layout/>
      <c:lineChart>
        <c:grouping val="standard"/>
        <c:varyColors val="0"/>
        <c:ser>
          <c:idx val="0"/>
          <c:order val="0"/>
          <c:marker>
            <c:symbol val="none"/>
          </c:marker>
          <c:cat>
            <c:strRef>
              <c:f>[Prices.xls]Sheet1!$A$1:$A$150</c:f>
              <c:strCache>
                <c:ptCount val="150"/>
                <c:pt idx="0">
                  <c:v>Q4 1978</c:v>
                </c:pt>
                <c:pt idx="1">
                  <c:v>Q1 1979</c:v>
                </c:pt>
                <c:pt idx="2">
                  <c:v>Q2 1979</c:v>
                </c:pt>
                <c:pt idx="3">
                  <c:v>Q3 1979</c:v>
                </c:pt>
                <c:pt idx="4">
                  <c:v>Q4 1979</c:v>
                </c:pt>
                <c:pt idx="5">
                  <c:v>Q1 1980</c:v>
                </c:pt>
                <c:pt idx="6">
                  <c:v>Q2 1980</c:v>
                </c:pt>
                <c:pt idx="7">
                  <c:v>Q3 1980</c:v>
                </c:pt>
                <c:pt idx="8">
                  <c:v>Q4 1980</c:v>
                </c:pt>
                <c:pt idx="9">
                  <c:v>Q1 1981</c:v>
                </c:pt>
                <c:pt idx="10">
                  <c:v>Q2 1981</c:v>
                </c:pt>
                <c:pt idx="11">
                  <c:v>Q3 1981</c:v>
                </c:pt>
                <c:pt idx="12">
                  <c:v>Q4 1981</c:v>
                </c:pt>
                <c:pt idx="13">
                  <c:v>Q1 1982</c:v>
                </c:pt>
                <c:pt idx="14">
                  <c:v>Q2 1982</c:v>
                </c:pt>
                <c:pt idx="15">
                  <c:v>Q3 1982</c:v>
                </c:pt>
                <c:pt idx="16">
                  <c:v>Q4 1982</c:v>
                </c:pt>
                <c:pt idx="17">
                  <c:v>Q1 1983</c:v>
                </c:pt>
                <c:pt idx="18">
                  <c:v>Q2 1983</c:v>
                </c:pt>
                <c:pt idx="19">
                  <c:v>Q3 1983</c:v>
                </c:pt>
                <c:pt idx="20">
                  <c:v>Q4 1983</c:v>
                </c:pt>
                <c:pt idx="21">
                  <c:v>Q1 1984</c:v>
                </c:pt>
                <c:pt idx="22">
                  <c:v>Q2 1984</c:v>
                </c:pt>
                <c:pt idx="23">
                  <c:v>Q3 1984</c:v>
                </c:pt>
                <c:pt idx="24">
                  <c:v>Q4 1984</c:v>
                </c:pt>
                <c:pt idx="25">
                  <c:v>Q1 1985</c:v>
                </c:pt>
                <c:pt idx="26">
                  <c:v>Q2 1985</c:v>
                </c:pt>
                <c:pt idx="27">
                  <c:v>Q3 1985</c:v>
                </c:pt>
                <c:pt idx="28">
                  <c:v>Q4 1985</c:v>
                </c:pt>
                <c:pt idx="29">
                  <c:v>Q1 1986</c:v>
                </c:pt>
                <c:pt idx="30">
                  <c:v>Q2 1986</c:v>
                </c:pt>
                <c:pt idx="31">
                  <c:v>Q3 1986</c:v>
                </c:pt>
                <c:pt idx="32">
                  <c:v>Q4 1986</c:v>
                </c:pt>
                <c:pt idx="33">
                  <c:v>Q1 1987</c:v>
                </c:pt>
                <c:pt idx="34">
                  <c:v>Q2 1987</c:v>
                </c:pt>
                <c:pt idx="35">
                  <c:v>Q3 1987</c:v>
                </c:pt>
                <c:pt idx="36">
                  <c:v>Q4 1987</c:v>
                </c:pt>
                <c:pt idx="37">
                  <c:v>Q1 1988</c:v>
                </c:pt>
                <c:pt idx="38">
                  <c:v>Q2 1988</c:v>
                </c:pt>
                <c:pt idx="39">
                  <c:v>Q3 1988</c:v>
                </c:pt>
                <c:pt idx="40">
                  <c:v>Q4 1988</c:v>
                </c:pt>
                <c:pt idx="41">
                  <c:v>Q1 1989</c:v>
                </c:pt>
                <c:pt idx="42">
                  <c:v>Q2 1989</c:v>
                </c:pt>
                <c:pt idx="43">
                  <c:v>Q3 1989</c:v>
                </c:pt>
                <c:pt idx="44">
                  <c:v>Q4 1989</c:v>
                </c:pt>
                <c:pt idx="45">
                  <c:v>Q1 1990</c:v>
                </c:pt>
                <c:pt idx="46">
                  <c:v>Q2 1990</c:v>
                </c:pt>
                <c:pt idx="47">
                  <c:v>Q3 1990</c:v>
                </c:pt>
                <c:pt idx="48">
                  <c:v>Q4 1990</c:v>
                </c:pt>
                <c:pt idx="49">
                  <c:v>Q1 1991</c:v>
                </c:pt>
                <c:pt idx="50">
                  <c:v>Q2 1991</c:v>
                </c:pt>
                <c:pt idx="51">
                  <c:v>Q3 1991</c:v>
                </c:pt>
                <c:pt idx="52">
                  <c:v>Q4 1991</c:v>
                </c:pt>
                <c:pt idx="53">
                  <c:v>Q1 1992</c:v>
                </c:pt>
                <c:pt idx="54">
                  <c:v>Q2 1992</c:v>
                </c:pt>
                <c:pt idx="55">
                  <c:v>Q3 1992</c:v>
                </c:pt>
                <c:pt idx="56">
                  <c:v>Q4 1992</c:v>
                </c:pt>
                <c:pt idx="57">
                  <c:v>Q1 1993</c:v>
                </c:pt>
                <c:pt idx="58">
                  <c:v>Q2 1993</c:v>
                </c:pt>
                <c:pt idx="59">
                  <c:v>Q3 1993</c:v>
                </c:pt>
                <c:pt idx="60">
                  <c:v>Q4 1993</c:v>
                </c:pt>
                <c:pt idx="61">
                  <c:v>Q1 1994</c:v>
                </c:pt>
                <c:pt idx="62">
                  <c:v>Q2 1994</c:v>
                </c:pt>
                <c:pt idx="63">
                  <c:v>Q3 1994</c:v>
                </c:pt>
                <c:pt idx="64">
                  <c:v>Q4 1994</c:v>
                </c:pt>
                <c:pt idx="65">
                  <c:v>Q1 1995</c:v>
                </c:pt>
                <c:pt idx="66">
                  <c:v>Q2 1995</c:v>
                </c:pt>
                <c:pt idx="67">
                  <c:v>Q3 1995</c:v>
                </c:pt>
                <c:pt idx="68">
                  <c:v>Q4 1995</c:v>
                </c:pt>
                <c:pt idx="69">
                  <c:v>Q1 1996</c:v>
                </c:pt>
                <c:pt idx="70">
                  <c:v>Q2 1996</c:v>
                </c:pt>
                <c:pt idx="71">
                  <c:v>Q3 1996</c:v>
                </c:pt>
                <c:pt idx="72">
                  <c:v>Q4 1996</c:v>
                </c:pt>
                <c:pt idx="73">
                  <c:v>Q1 1997</c:v>
                </c:pt>
                <c:pt idx="74">
                  <c:v>Q2 1997</c:v>
                </c:pt>
                <c:pt idx="75">
                  <c:v>Q3 1997</c:v>
                </c:pt>
                <c:pt idx="76">
                  <c:v>Q4 1997</c:v>
                </c:pt>
                <c:pt idx="77">
                  <c:v>Q1 1998</c:v>
                </c:pt>
                <c:pt idx="78">
                  <c:v>Q2 1998</c:v>
                </c:pt>
                <c:pt idx="79">
                  <c:v>Q3 1998</c:v>
                </c:pt>
                <c:pt idx="80">
                  <c:v>Q4 1998</c:v>
                </c:pt>
                <c:pt idx="81">
                  <c:v>Q1 1999</c:v>
                </c:pt>
                <c:pt idx="82">
                  <c:v>Q2 1999</c:v>
                </c:pt>
                <c:pt idx="83">
                  <c:v>Q3 1999</c:v>
                </c:pt>
                <c:pt idx="84">
                  <c:v>Q4 1999</c:v>
                </c:pt>
                <c:pt idx="85">
                  <c:v>Q1 2000</c:v>
                </c:pt>
                <c:pt idx="86">
                  <c:v>Q2 2000</c:v>
                </c:pt>
                <c:pt idx="87">
                  <c:v>Q3 2000</c:v>
                </c:pt>
                <c:pt idx="88">
                  <c:v>Q4 2000</c:v>
                </c:pt>
                <c:pt idx="89">
                  <c:v>Q1 2001</c:v>
                </c:pt>
                <c:pt idx="90">
                  <c:v>Q2 2001</c:v>
                </c:pt>
                <c:pt idx="91">
                  <c:v>Q3 2001</c:v>
                </c:pt>
                <c:pt idx="92">
                  <c:v>Q4 2001</c:v>
                </c:pt>
                <c:pt idx="93">
                  <c:v>Q1 2002</c:v>
                </c:pt>
                <c:pt idx="94">
                  <c:v>Q2 2002</c:v>
                </c:pt>
                <c:pt idx="95">
                  <c:v>Q3 2002</c:v>
                </c:pt>
                <c:pt idx="96">
                  <c:v>Q4 2002</c:v>
                </c:pt>
                <c:pt idx="97">
                  <c:v>Q1 2003</c:v>
                </c:pt>
                <c:pt idx="98">
                  <c:v>Q2 2003</c:v>
                </c:pt>
                <c:pt idx="99">
                  <c:v>Q3 2003</c:v>
                </c:pt>
                <c:pt idx="100">
                  <c:v>Q4 2003</c:v>
                </c:pt>
                <c:pt idx="101">
                  <c:v>Q1 2004</c:v>
                </c:pt>
                <c:pt idx="102">
                  <c:v>Q2 2004</c:v>
                </c:pt>
                <c:pt idx="103">
                  <c:v>Q3 2004</c:v>
                </c:pt>
                <c:pt idx="104">
                  <c:v>Q4 2004</c:v>
                </c:pt>
                <c:pt idx="105">
                  <c:v>Q1 2005</c:v>
                </c:pt>
                <c:pt idx="106">
                  <c:v>Q2 2005</c:v>
                </c:pt>
                <c:pt idx="107">
                  <c:v>Q3 2005</c:v>
                </c:pt>
                <c:pt idx="108">
                  <c:v>Q4 2005</c:v>
                </c:pt>
                <c:pt idx="109">
                  <c:v>Q1 2006</c:v>
                </c:pt>
                <c:pt idx="110">
                  <c:v>Q2 2006</c:v>
                </c:pt>
                <c:pt idx="111">
                  <c:v>Q3 2006</c:v>
                </c:pt>
                <c:pt idx="112">
                  <c:v>Q4 2006</c:v>
                </c:pt>
                <c:pt idx="113">
                  <c:v>Q1 2007</c:v>
                </c:pt>
                <c:pt idx="114">
                  <c:v>Q2 2007</c:v>
                </c:pt>
                <c:pt idx="115">
                  <c:v>Q3 2007</c:v>
                </c:pt>
                <c:pt idx="116">
                  <c:v>Q4 2007</c:v>
                </c:pt>
                <c:pt idx="117">
                  <c:v>Q1 2008</c:v>
                </c:pt>
                <c:pt idx="118">
                  <c:v>Q2 2008</c:v>
                </c:pt>
                <c:pt idx="119">
                  <c:v>Q3 2008</c:v>
                </c:pt>
                <c:pt idx="120">
                  <c:v>Q4 2008</c:v>
                </c:pt>
                <c:pt idx="121">
                  <c:v>Q1 2009</c:v>
                </c:pt>
                <c:pt idx="122">
                  <c:v>Q2 2009</c:v>
                </c:pt>
                <c:pt idx="123">
                  <c:v>Q3 2009</c:v>
                </c:pt>
                <c:pt idx="124">
                  <c:v>Q4 2009</c:v>
                </c:pt>
                <c:pt idx="125">
                  <c:v>Q1 2010</c:v>
                </c:pt>
                <c:pt idx="126">
                  <c:v>Q2 2010</c:v>
                </c:pt>
                <c:pt idx="127">
                  <c:v>Q3 2010</c:v>
                </c:pt>
                <c:pt idx="128">
                  <c:v>Q4 2010</c:v>
                </c:pt>
                <c:pt idx="129">
                  <c:v>Q1 2011</c:v>
                </c:pt>
                <c:pt idx="130">
                  <c:v>Q2 2011</c:v>
                </c:pt>
                <c:pt idx="131">
                  <c:v>Q3 2011</c:v>
                </c:pt>
                <c:pt idx="132">
                  <c:v>Q4 2011</c:v>
                </c:pt>
                <c:pt idx="133">
                  <c:v>Q1 2012</c:v>
                </c:pt>
                <c:pt idx="134">
                  <c:v>Q2 2012</c:v>
                </c:pt>
                <c:pt idx="135">
                  <c:v>Q3 2012</c:v>
                </c:pt>
                <c:pt idx="136">
                  <c:v>Q4 2012</c:v>
                </c:pt>
                <c:pt idx="137">
                  <c:v>Q1 2013</c:v>
                </c:pt>
                <c:pt idx="138">
                  <c:v>Q2 2013</c:v>
                </c:pt>
                <c:pt idx="139">
                  <c:v>Q3 2013</c:v>
                </c:pt>
                <c:pt idx="140">
                  <c:v>Q4 2013</c:v>
                </c:pt>
                <c:pt idx="141">
                  <c:v>Q1 2014</c:v>
                </c:pt>
                <c:pt idx="142">
                  <c:v>Q2 2014</c:v>
                </c:pt>
                <c:pt idx="143">
                  <c:v>Q3 2014</c:v>
                </c:pt>
                <c:pt idx="144">
                  <c:v>Q4 2014</c:v>
                </c:pt>
                <c:pt idx="145">
                  <c:v>Q1 2015</c:v>
                </c:pt>
                <c:pt idx="146">
                  <c:v>Q2 2015</c:v>
                </c:pt>
                <c:pt idx="147">
                  <c:v>Q3 2015</c:v>
                </c:pt>
                <c:pt idx="148">
                  <c:v>Q4 2015</c:v>
                </c:pt>
                <c:pt idx="149">
                  <c:v>Q1 2016</c:v>
                </c:pt>
              </c:strCache>
            </c:strRef>
          </c:cat>
          <c:val>
            <c:numRef>
              <c:f>[Prices.xls]Sheet1!$B$1:$B$150</c:f>
              <c:numCache>
                <c:formatCode>#,##0.0</c:formatCode>
                <c:ptCount val="150"/>
                <c:pt idx="0">
                  <c:v>107.77896000000001</c:v>
                </c:pt>
                <c:pt idx="1">
                  <c:v>118.08518000000001</c:v>
                </c:pt>
                <c:pt idx="2">
                  <c:v>124.53513000000001</c:v>
                </c:pt>
                <c:pt idx="3">
                  <c:v>141.58722</c:v>
                </c:pt>
                <c:pt idx="4">
                  <c:v>189.45668000000001</c:v>
                </c:pt>
                <c:pt idx="5">
                  <c:v>280.02065000000005</c:v>
                </c:pt>
                <c:pt idx="6">
                  <c:v>238.23451000000003</c:v>
                </c:pt>
                <c:pt idx="7">
                  <c:v>272.39879000000002</c:v>
                </c:pt>
                <c:pt idx="8">
                  <c:v>263.20490000000001</c:v>
                </c:pt>
                <c:pt idx="9">
                  <c:v>224.28637000000001</c:v>
                </c:pt>
                <c:pt idx="10">
                  <c:v>230.35094000000001</c:v>
                </c:pt>
                <c:pt idx="11">
                  <c:v>229.46131000000003</c:v>
                </c:pt>
                <c:pt idx="12">
                  <c:v>223.95427000000001</c:v>
                </c:pt>
                <c:pt idx="13">
                  <c:v>195.67803000000001</c:v>
                </c:pt>
                <c:pt idx="14">
                  <c:v>186.90359000000001</c:v>
                </c:pt>
                <c:pt idx="15">
                  <c:v>220.61865000000003</c:v>
                </c:pt>
                <c:pt idx="16">
                  <c:v>258.54138</c:v>
                </c:pt>
                <c:pt idx="17">
                  <c:v>301.76783</c:v>
                </c:pt>
                <c:pt idx="18">
                  <c:v>274.97916000000004</c:v>
                </c:pt>
                <c:pt idx="19">
                  <c:v>276.14022</c:v>
                </c:pt>
                <c:pt idx="20">
                  <c:v>263.57579000000004</c:v>
                </c:pt>
                <c:pt idx="21">
                  <c:v>267.35849000000002</c:v>
                </c:pt>
                <c:pt idx="22">
                  <c:v>271.41453000000001</c:v>
                </c:pt>
                <c:pt idx="23">
                  <c:v>266.01642000000004</c:v>
                </c:pt>
                <c:pt idx="24">
                  <c:v>274.70028000000002</c:v>
                </c:pt>
                <c:pt idx="25">
                  <c:v>270.64649000000003</c:v>
                </c:pt>
                <c:pt idx="26">
                  <c:v>253.96824000000001</c:v>
                </c:pt>
                <c:pt idx="27">
                  <c:v>235.00451000000001</c:v>
                </c:pt>
                <c:pt idx="28">
                  <c:v>226.12282000000002</c:v>
                </c:pt>
                <c:pt idx="29">
                  <c:v>238.59563000000003</c:v>
                </c:pt>
                <c:pt idx="30">
                  <c:v>226.57342000000003</c:v>
                </c:pt>
                <c:pt idx="31">
                  <c:v>255.75464000000002</c:v>
                </c:pt>
                <c:pt idx="32">
                  <c:v>283.54551000000004</c:v>
                </c:pt>
                <c:pt idx="33">
                  <c:v>263.30577</c:v>
                </c:pt>
                <c:pt idx="34">
                  <c:v>273.62065000000001</c:v>
                </c:pt>
                <c:pt idx="35">
                  <c:v>282.54211000000004</c:v>
                </c:pt>
                <c:pt idx="36">
                  <c:v>270.18100000000004</c:v>
                </c:pt>
                <c:pt idx="37">
                  <c:v>252.22588000000002</c:v>
                </c:pt>
                <c:pt idx="38">
                  <c:v>245.62271000000001</c:v>
                </c:pt>
                <c:pt idx="39">
                  <c:v>252.02804000000003</c:v>
                </c:pt>
                <c:pt idx="40">
                  <c:v>231.89137000000002</c:v>
                </c:pt>
                <c:pt idx="41">
                  <c:v>225.54865000000001</c:v>
                </c:pt>
                <c:pt idx="42">
                  <c:v>230.36919000000003</c:v>
                </c:pt>
                <c:pt idx="43">
                  <c:v>229.94883000000002</c:v>
                </c:pt>
                <c:pt idx="44">
                  <c:v>245.45192000000003</c:v>
                </c:pt>
                <c:pt idx="45">
                  <c:v>245.26885000000001</c:v>
                </c:pt>
                <c:pt idx="46">
                  <c:v>217.83130000000003</c:v>
                </c:pt>
                <c:pt idx="47">
                  <c:v>205.05190000000002</c:v>
                </c:pt>
                <c:pt idx="48">
                  <c:v>195.12512000000001</c:v>
                </c:pt>
                <c:pt idx="49">
                  <c:v>194.35654000000002</c:v>
                </c:pt>
                <c:pt idx="50">
                  <c:v>211.20485000000002</c:v>
                </c:pt>
                <c:pt idx="51">
                  <c:v>212.57469</c:v>
                </c:pt>
                <c:pt idx="52">
                  <c:v>203.55085000000003</c:v>
                </c:pt>
                <c:pt idx="53">
                  <c:v>198.27312000000001</c:v>
                </c:pt>
                <c:pt idx="54">
                  <c:v>187.42519000000001</c:v>
                </c:pt>
                <c:pt idx="55">
                  <c:v>182.82517000000001</c:v>
                </c:pt>
                <c:pt idx="56">
                  <c:v>214.05759</c:v>
                </c:pt>
                <c:pt idx="57">
                  <c:v>223.21716000000001</c:v>
                </c:pt>
                <c:pt idx="58">
                  <c:v>235.39753000000002</c:v>
                </c:pt>
                <c:pt idx="59">
                  <c:v>249.56505000000001</c:v>
                </c:pt>
                <c:pt idx="60">
                  <c:v>250.39062000000001</c:v>
                </c:pt>
                <c:pt idx="61">
                  <c:v>258.16589000000005</c:v>
                </c:pt>
                <c:pt idx="62">
                  <c:v>253.62924000000001</c:v>
                </c:pt>
                <c:pt idx="63">
                  <c:v>248.69489000000002</c:v>
                </c:pt>
                <c:pt idx="64">
                  <c:v>242.62111000000002</c:v>
                </c:pt>
                <c:pt idx="65">
                  <c:v>239.58984000000001</c:v>
                </c:pt>
                <c:pt idx="66">
                  <c:v>242.99538000000001</c:v>
                </c:pt>
                <c:pt idx="67">
                  <c:v>244.22672000000003</c:v>
                </c:pt>
                <c:pt idx="68">
                  <c:v>246.70007000000001</c:v>
                </c:pt>
                <c:pt idx="69">
                  <c:v>261.31101000000001</c:v>
                </c:pt>
                <c:pt idx="70">
                  <c:v>256.04268000000002</c:v>
                </c:pt>
                <c:pt idx="71">
                  <c:v>247.41495000000003</c:v>
                </c:pt>
                <c:pt idx="72">
                  <c:v>230.60921000000002</c:v>
                </c:pt>
                <c:pt idx="73">
                  <c:v>215.39429000000001</c:v>
                </c:pt>
                <c:pt idx="74">
                  <c:v>209.71064000000001</c:v>
                </c:pt>
                <c:pt idx="75">
                  <c:v>199.07866000000001</c:v>
                </c:pt>
                <c:pt idx="76">
                  <c:v>185.57997</c:v>
                </c:pt>
                <c:pt idx="77">
                  <c:v>178.65770000000001</c:v>
                </c:pt>
                <c:pt idx="78">
                  <c:v>181.19621000000001</c:v>
                </c:pt>
                <c:pt idx="79">
                  <c:v>174.75679000000002</c:v>
                </c:pt>
                <c:pt idx="80">
                  <c:v>175.40412000000001</c:v>
                </c:pt>
                <c:pt idx="81">
                  <c:v>175.62493000000001</c:v>
                </c:pt>
                <c:pt idx="82">
                  <c:v>169.92149000000001</c:v>
                </c:pt>
                <c:pt idx="83">
                  <c:v>161.79327000000001</c:v>
                </c:pt>
                <c:pt idx="84">
                  <c:v>181.45994000000002</c:v>
                </c:pt>
                <c:pt idx="85">
                  <c:v>180.80939000000001</c:v>
                </c:pt>
                <c:pt idx="86">
                  <c:v>183.26519000000002</c:v>
                </c:pt>
                <c:pt idx="87">
                  <c:v>187.09335000000002</c:v>
                </c:pt>
                <c:pt idx="88">
                  <c:v>186.23847000000001</c:v>
                </c:pt>
                <c:pt idx="89">
                  <c:v>180.66986000000003</c:v>
                </c:pt>
                <c:pt idx="90">
                  <c:v>188.6816</c:v>
                </c:pt>
                <c:pt idx="91">
                  <c:v>190.75130000000001</c:v>
                </c:pt>
                <c:pt idx="92">
                  <c:v>193.10797000000002</c:v>
                </c:pt>
                <c:pt idx="93">
                  <c:v>203.41574000000003</c:v>
                </c:pt>
                <c:pt idx="94">
                  <c:v>213.69527000000002</c:v>
                </c:pt>
                <c:pt idx="95">
                  <c:v>202.76526000000001</c:v>
                </c:pt>
                <c:pt idx="96">
                  <c:v>204.94710000000001</c:v>
                </c:pt>
                <c:pt idx="97">
                  <c:v>219.58478000000002</c:v>
                </c:pt>
                <c:pt idx="98">
                  <c:v>214.05965</c:v>
                </c:pt>
                <c:pt idx="99">
                  <c:v>225.43839000000003</c:v>
                </c:pt>
                <c:pt idx="100">
                  <c:v>229.52324000000002</c:v>
                </c:pt>
                <c:pt idx="101">
                  <c:v>222.23395000000002</c:v>
                </c:pt>
                <c:pt idx="102">
                  <c:v>217.73247000000001</c:v>
                </c:pt>
                <c:pt idx="103">
                  <c:v>220.69826</c:v>
                </c:pt>
                <c:pt idx="104">
                  <c:v>232.90930000000003</c:v>
                </c:pt>
                <c:pt idx="105">
                  <c:v>226.02075000000002</c:v>
                </c:pt>
                <c:pt idx="106">
                  <c:v>230.44781000000003</c:v>
                </c:pt>
                <c:pt idx="107">
                  <c:v>246.35038000000003</c:v>
                </c:pt>
                <c:pt idx="108">
                  <c:v>276.96450000000004</c:v>
                </c:pt>
                <c:pt idx="109">
                  <c:v>316.15637000000004</c:v>
                </c:pt>
                <c:pt idx="110">
                  <c:v>342.84657000000004</c:v>
                </c:pt>
                <c:pt idx="111">
                  <c:v>331.65951000000001</c:v>
                </c:pt>
                <c:pt idx="112">
                  <c:v>320.44761000000005</c:v>
                </c:pt>
                <c:pt idx="113">
                  <c:v>332.47628000000003</c:v>
                </c:pt>
                <c:pt idx="114">
                  <c:v>335.61900000000003</c:v>
                </c:pt>
                <c:pt idx="115">
                  <c:v>336.52314000000001</c:v>
                </c:pt>
                <c:pt idx="116">
                  <c:v>384.02163000000002</c:v>
                </c:pt>
                <c:pt idx="117">
                  <c:v>467.45727000000005</c:v>
                </c:pt>
                <c:pt idx="118">
                  <c:v>454.76101000000006</c:v>
                </c:pt>
                <c:pt idx="119">
                  <c:v>459.98179000000005</c:v>
                </c:pt>
                <c:pt idx="120">
                  <c:v>505.00327000000004</c:v>
                </c:pt>
                <c:pt idx="121">
                  <c:v>633.95162000000005</c:v>
                </c:pt>
                <c:pt idx="122">
                  <c:v>594.28803000000005</c:v>
                </c:pt>
                <c:pt idx="123">
                  <c:v>585.24242000000004</c:v>
                </c:pt>
                <c:pt idx="124">
                  <c:v>672.37663000000009</c:v>
                </c:pt>
                <c:pt idx="125">
                  <c:v>712.36563000000001</c:v>
                </c:pt>
                <c:pt idx="126">
                  <c:v>803.58327000000008</c:v>
                </c:pt>
                <c:pt idx="127">
                  <c:v>791.02654000000007</c:v>
                </c:pt>
                <c:pt idx="128">
                  <c:v>864.19196000000011</c:v>
                </c:pt>
                <c:pt idx="129">
                  <c:v>864.57411000000002</c:v>
                </c:pt>
                <c:pt idx="130">
                  <c:v>924.8583000000001</c:v>
                </c:pt>
                <c:pt idx="131">
                  <c:v>1058.0663000000002</c:v>
                </c:pt>
                <c:pt idx="132">
                  <c:v>1073.3501100000001</c:v>
                </c:pt>
                <c:pt idx="133">
                  <c:v>1075.8479400000001</c:v>
                </c:pt>
                <c:pt idx="134">
                  <c:v>1016.5560300000001</c:v>
                </c:pt>
                <c:pt idx="135">
                  <c:v>1045.29573</c:v>
                </c:pt>
                <c:pt idx="136">
                  <c:v>1072.55566</c:v>
                </c:pt>
                <c:pt idx="137">
                  <c:v>1051.59321</c:v>
                </c:pt>
                <c:pt idx="138">
                  <c:v>921.35350000000005</c:v>
                </c:pt>
                <c:pt idx="139">
                  <c:v>855.4859100000001</c:v>
                </c:pt>
                <c:pt idx="140">
                  <c:v>789.15532000000007</c:v>
                </c:pt>
                <c:pt idx="141">
                  <c:v>781.13716000000011</c:v>
                </c:pt>
                <c:pt idx="142">
                  <c:v>765.43371000000002</c:v>
                </c:pt>
                <c:pt idx="143">
                  <c:v>767.58440000000007</c:v>
                </c:pt>
                <c:pt idx="144">
                  <c:v>758.21543000000008</c:v>
                </c:pt>
                <c:pt idx="145">
                  <c:v>804.88891000000001</c:v>
                </c:pt>
                <c:pt idx="146">
                  <c:v>777.66747000000009</c:v>
                </c:pt>
                <c:pt idx="147">
                  <c:v>725.9685300000001</c:v>
                </c:pt>
                <c:pt idx="148">
                  <c:v>728.56143000000009</c:v>
                </c:pt>
                <c:pt idx="149">
                  <c:v>826.91449000000011</c:v>
                </c:pt>
              </c:numCache>
            </c:numRef>
          </c:val>
          <c:smooth val="0"/>
          <c:extLst>
            <c:ext xmlns:c16="http://schemas.microsoft.com/office/drawing/2014/chart" uri="{C3380CC4-5D6E-409C-BE32-E72D297353CC}">
              <c16:uniqueId val="{00000000-8B2F-43ED-8896-DF765F4C16EE}"/>
            </c:ext>
          </c:extLst>
        </c:ser>
        <c:dLbls>
          <c:showLegendKey val="0"/>
          <c:showVal val="0"/>
          <c:showCatName val="0"/>
          <c:showSerName val="0"/>
          <c:showPercent val="0"/>
          <c:showBubbleSize val="0"/>
        </c:dLbls>
        <c:smooth val="0"/>
        <c:axId val="202352896"/>
        <c:axId val="202552064"/>
      </c:lineChart>
      <c:catAx>
        <c:axId val="202352896"/>
        <c:scaling>
          <c:orientation val="minMax"/>
        </c:scaling>
        <c:delete val="0"/>
        <c:axPos val="b"/>
        <c:numFmt formatCode="General" sourceLinked="0"/>
        <c:majorTickMark val="out"/>
        <c:minorTickMark val="none"/>
        <c:tickLblPos val="nextTo"/>
        <c:crossAx val="202552064"/>
        <c:crosses val="autoZero"/>
        <c:auto val="1"/>
        <c:lblAlgn val="ctr"/>
        <c:lblOffset val="100"/>
        <c:noMultiLvlLbl val="0"/>
      </c:catAx>
      <c:valAx>
        <c:axId val="202552064"/>
        <c:scaling>
          <c:orientation val="minMax"/>
        </c:scaling>
        <c:delete val="0"/>
        <c:axPos val="l"/>
        <c:majorGridlines/>
        <c:title>
          <c:tx>
            <c:rich>
              <a:bodyPr rot="-5400000" vert="horz"/>
              <a:lstStyle/>
              <a:p>
                <a:pPr>
                  <a:defRPr/>
                </a:pPr>
                <a:r>
                  <a:rPr lang="en-US"/>
                  <a:t>Gold (£ per ounze)</a:t>
                </a:r>
              </a:p>
            </c:rich>
          </c:tx>
          <c:overlay val="0"/>
        </c:title>
        <c:numFmt formatCode="#,##0" sourceLinked="0"/>
        <c:majorTickMark val="out"/>
        <c:minorTickMark val="none"/>
        <c:tickLblPos val="nextTo"/>
        <c:crossAx val="202352896"/>
        <c:crosses val="autoZero"/>
        <c:crossBetween val="between"/>
      </c:valAx>
    </c:plotArea>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F00F3-699F-424A-9747-0A92DBE271B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913734E-D681-4591-9494-E114121C4876}">
      <dgm:prSet/>
      <dgm:spPr/>
      <dgm:t>
        <a:bodyPr/>
        <a:lstStyle/>
        <a:p>
          <a:r>
            <a:rPr lang="en-GB" dirty="0"/>
            <a:t>Capital in a financial sense is best thought of as the difference between a banks assets and its liabilities, in other words its net worth to shareholders who have a stake in the bank</a:t>
          </a:r>
          <a:endParaRPr lang="en-US" dirty="0"/>
        </a:p>
      </dgm:t>
    </dgm:pt>
    <dgm:pt modelId="{519B1DC9-EF52-4D39-BE85-327F8B31A8CE}" type="parTrans" cxnId="{CD423056-F6A5-4CCE-AACB-2D2FE8440B55}">
      <dgm:prSet/>
      <dgm:spPr/>
      <dgm:t>
        <a:bodyPr/>
        <a:lstStyle/>
        <a:p>
          <a:endParaRPr lang="en-US"/>
        </a:p>
      </dgm:t>
    </dgm:pt>
    <dgm:pt modelId="{A4577318-E081-4960-B52D-44625B739264}" type="sibTrans" cxnId="{CD423056-F6A5-4CCE-AACB-2D2FE8440B55}">
      <dgm:prSet/>
      <dgm:spPr/>
      <dgm:t>
        <a:bodyPr/>
        <a:lstStyle/>
        <a:p>
          <a:endParaRPr lang="en-US"/>
        </a:p>
      </dgm:t>
    </dgm:pt>
    <dgm:pt modelId="{4BD83E3F-51CF-4BE9-BC1A-8A641462F942}">
      <dgm:prSet/>
      <dgm:spPr/>
      <dgm:t>
        <a:bodyPr/>
        <a:lstStyle/>
        <a:p>
          <a:r>
            <a:rPr lang="en-GB" dirty="0"/>
            <a:t>A capital ratio is the amount of capital on a banks balance sheet as a proportion of its loans</a:t>
          </a:r>
          <a:endParaRPr lang="en-US" dirty="0"/>
        </a:p>
      </dgm:t>
    </dgm:pt>
    <dgm:pt modelId="{A3C180DD-39B2-455D-A4A0-843A7AEE9500}" type="parTrans" cxnId="{560F7FEE-1C16-4D7C-8673-2DBAF04AF2D1}">
      <dgm:prSet/>
      <dgm:spPr/>
      <dgm:t>
        <a:bodyPr/>
        <a:lstStyle/>
        <a:p>
          <a:endParaRPr lang="en-US"/>
        </a:p>
      </dgm:t>
    </dgm:pt>
    <dgm:pt modelId="{251CA5D9-54FA-4273-BD4C-9F9B5D54E5F9}" type="sibTrans" cxnId="{560F7FEE-1C16-4D7C-8673-2DBAF04AF2D1}">
      <dgm:prSet/>
      <dgm:spPr/>
      <dgm:t>
        <a:bodyPr/>
        <a:lstStyle/>
        <a:p>
          <a:endParaRPr lang="en-US"/>
        </a:p>
      </dgm:t>
    </dgm:pt>
    <dgm:pt modelId="{289E7CB6-5CE9-425C-862D-E06803032CA5}">
      <dgm:prSet/>
      <dgm:spPr/>
      <dgm:t>
        <a:bodyPr/>
        <a:lstStyle/>
        <a:p>
          <a:r>
            <a:rPr lang="en-GB" dirty="0"/>
            <a:t>A bank with a low capital ratio can be potentially exposed if the quality of its assets falls</a:t>
          </a:r>
          <a:endParaRPr lang="en-US" dirty="0"/>
        </a:p>
      </dgm:t>
    </dgm:pt>
    <dgm:pt modelId="{19ED059B-A79F-4F27-972A-72D994C36FCB}" type="parTrans" cxnId="{9F557E78-C52F-4573-A5E7-2454630212E0}">
      <dgm:prSet/>
      <dgm:spPr/>
      <dgm:t>
        <a:bodyPr/>
        <a:lstStyle/>
        <a:p>
          <a:endParaRPr lang="en-US"/>
        </a:p>
      </dgm:t>
    </dgm:pt>
    <dgm:pt modelId="{11705B9A-8C1F-4C67-8725-545E302A6BF9}" type="sibTrans" cxnId="{9F557E78-C52F-4573-A5E7-2454630212E0}">
      <dgm:prSet/>
      <dgm:spPr/>
      <dgm:t>
        <a:bodyPr/>
        <a:lstStyle/>
        <a:p>
          <a:endParaRPr lang="en-US"/>
        </a:p>
      </dgm:t>
    </dgm:pt>
    <dgm:pt modelId="{804B13E3-17DD-4399-999E-DA8E12802879}">
      <dgm:prSet/>
      <dgm:spPr/>
      <dgm:t>
        <a:bodyPr/>
        <a:lstStyle/>
        <a:p>
          <a:r>
            <a:rPr lang="en-GB" dirty="0"/>
            <a:t>For example, if a bank lends money to a number of customers who fail to repay, the value of these advances as assets to the bank reduces</a:t>
          </a:r>
          <a:endParaRPr lang="en-US" dirty="0"/>
        </a:p>
      </dgm:t>
    </dgm:pt>
    <dgm:pt modelId="{5F34769B-2477-470A-B9EF-5C8CA3F26465}" type="parTrans" cxnId="{150E0A4D-CB2E-419D-9266-FD15BAB13C75}">
      <dgm:prSet/>
      <dgm:spPr/>
      <dgm:t>
        <a:bodyPr/>
        <a:lstStyle/>
        <a:p>
          <a:endParaRPr lang="en-US"/>
        </a:p>
      </dgm:t>
    </dgm:pt>
    <dgm:pt modelId="{6FADBDA3-97C3-46AA-BCE5-C875B1C995AF}" type="sibTrans" cxnId="{150E0A4D-CB2E-419D-9266-FD15BAB13C75}">
      <dgm:prSet/>
      <dgm:spPr/>
      <dgm:t>
        <a:bodyPr/>
        <a:lstStyle/>
        <a:p>
          <a:endParaRPr lang="en-US"/>
        </a:p>
      </dgm:t>
    </dgm:pt>
    <dgm:pt modelId="{793E8A60-F83C-4024-9795-07962DB51270}">
      <dgm:prSet/>
      <dgm:spPr/>
      <dgm:t>
        <a:bodyPr/>
        <a:lstStyle/>
        <a:p>
          <a:r>
            <a:rPr lang="en-GB" dirty="0"/>
            <a:t>If this reduces below the level of its liabilities, the bank is insolvent and may fail without intervention</a:t>
          </a:r>
          <a:endParaRPr lang="en-US" dirty="0"/>
        </a:p>
      </dgm:t>
    </dgm:pt>
    <dgm:pt modelId="{95328B95-E3D1-472C-A3D1-62706567739B}" type="parTrans" cxnId="{1E92CB30-B5EF-4CD8-91E7-2FADBA8A4C9D}">
      <dgm:prSet/>
      <dgm:spPr/>
      <dgm:t>
        <a:bodyPr/>
        <a:lstStyle/>
        <a:p>
          <a:endParaRPr lang="en-US"/>
        </a:p>
      </dgm:t>
    </dgm:pt>
    <dgm:pt modelId="{3AB99885-BD72-4609-8829-B67CC985EC60}" type="sibTrans" cxnId="{1E92CB30-B5EF-4CD8-91E7-2FADBA8A4C9D}">
      <dgm:prSet/>
      <dgm:spPr/>
      <dgm:t>
        <a:bodyPr/>
        <a:lstStyle/>
        <a:p>
          <a:endParaRPr lang="en-US"/>
        </a:p>
      </dgm:t>
    </dgm:pt>
    <dgm:pt modelId="{3D365989-6C02-4CA2-B6C0-CF58A884F46F}">
      <dgm:prSet/>
      <dgm:spPr/>
      <dgm:t>
        <a:bodyPr/>
        <a:lstStyle/>
        <a:p>
          <a:r>
            <a:rPr lang="en-GB" dirty="0"/>
            <a:t>The extensive growth of credit through the early 2000s meant that banks were able to expand their assets significantly. However, many of these “assets” have transpired to be very poor as banks chased more lucrative business and credit standards were compromised. For many banks this led to the capital ratios becoming severely weakened</a:t>
          </a:r>
          <a:endParaRPr lang="en-US" dirty="0"/>
        </a:p>
      </dgm:t>
    </dgm:pt>
    <dgm:pt modelId="{949F5E67-E937-45C3-BB76-4A77568D2532}" type="parTrans" cxnId="{3FFCEF68-55A1-4881-869A-4BC34F5D53DA}">
      <dgm:prSet/>
      <dgm:spPr/>
      <dgm:t>
        <a:bodyPr/>
        <a:lstStyle/>
        <a:p>
          <a:endParaRPr lang="en-US"/>
        </a:p>
      </dgm:t>
    </dgm:pt>
    <dgm:pt modelId="{6F49BCC9-6A39-4798-9665-68FEC6EE13F9}" type="sibTrans" cxnId="{3FFCEF68-55A1-4881-869A-4BC34F5D53DA}">
      <dgm:prSet/>
      <dgm:spPr/>
      <dgm:t>
        <a:bodyPr/>
        <a:lstStyle/>
        <a:p>
          <a:endParaRPr lang="en-US"/>
        </a:p>
      </dgm:t>
    </dgm:pt>
    <dgm:pt modelId="{47F8032F-0E3E-4D1D-8F9E-496123CFED8C}">
      <dgm:prSet/>
      <dgm:spPr/>
      <dgm:t>
        <a:bodyPr/>
        <a:lstStyle/>
        <a:p>
          <a:r>
            <a:rPr lang="en-GB" dirty="0"/>
            <a:t>As a consequence, in 2013 the PRA set out its expectation that Tier 1 capital ratios of the largest 8 banks in the UK cannot fall below 7%</a:t>
          </a:r>
          <a:endParaRPr lang="en-US" dirty="0"/>
        </a:p>
      </dgm:t>
    </dgm:pt>
    <dgm:pt modelId="{0A6F15BB-A563-4FAB-892A-743AA465D567}" type="parTrans" cxnId="{7292C794-E979-40BF-A556-EAF7B7E90F3F}">
      <dgm:prSet/>
      <dgm:spPr/>
      <dgm:t>
        <a:bodyPr/>
        <a:lstStyle/>
        <a:p>
          <a:endParaRPr lang="en-US"/>
        </a:p>
      </dgm:t>
    </dgm:pt>
    <dgm:pt modelId="{84CD18F2-91E0-4F23-93A9-0D43545E2726}" type="sibTrans" cxnId="{7292C794-E979-40BF-A556-EAF7B7E90F3F}">
      <dgm:prSet/>
      <dgm:spPr/>
      <dgm:t>
        <a:bodyPr/>
        <a:lstStyle/>
        <a:p>
          <a:endParaRPr lang="en-US"/>
        </a:p>
      </dgm:t>
    </dgm:pt>
    <dgm:pt modelId="{AF54AC9A-A1A6-4F47-8FE9-9CE4B9F5BB6E}" type="pres">
      <dgm:prSet presAssocID="{AE8F00F3-699F-424A-9747-0A92DBE271BB}" presName="linear" presStyleCnt="0">
        <dgm:presLayoutVars>
          <dgm:animLvl val="lvl"/>
          <dgm:resizeHandles val="exact"/>
        </dgm:presLayoutVars>
      </dgm:prSet>
      <dgm:spPr/>
    </dgm:pt>
    <dgm:pt modelId="{1E3840BE-EC41-47A9-99A7-4258CD7B05C7}" type="pres">
      <dgm:prSet presAssocID="{6913734E-D681-4591-9494-E114121C4876}" presName="parentText" presStyleLbl="node1" presStyleIdx="0" presStyleCnt="7">
        <dgm:presLayoutVars>
          <dgm:chMax val="0"/>
          <dgm:bulletEnabled val="1"/>
        </dgm:presLayoutVars>
      </dgm:prSet>
      <dgm:spPr/>
    </dgm:pt>
    <dgm:pt modelId="{72DC54EE-B7EC-426A-A6CD-1CFF6379CBDD}" type="pres">
      <dgm:prSet presAssocID="{A4577318-E081-4960-B52D-44625B739264}" presName="spacer" presStyleCnt="0"/>
      <dgm:spPr/>
    </dgm:pt>
    <dgm:pt modelId="{EAB299F7-E2E5-4F11-A40A-0F10BF12CAD0}" type="pres">
      <dgm:prSet presAssocID="{4BD83E3F-51CF-4BE9-BC1A-8A641462F942}" presName="parentText" presStyleLbl="node1" presStyleIdx="1" presStyleCnt="7">
        <dgm:presLayoutVars>
          <dgm:chMax val="0"/>
          <dgm:bulletEnabled val="1"/>
        </dgm:presLayoutVars>
      </dgm:prSet>
      <dgm:spPr/>
    </dgm:pt>
    <dgm:pt modelId="{76BB3B4A-3058-4AB0-BF36-38FC3640A3C3}" type="pres">
      <dgm:prSet presAssocID="{251CA5D9-54FA-4273-BD4C-9F9B5D54E5F9}" presName="spacer" presStyleCnt="0"/>
      <dgm:spPr/>
    </dgm:pt>
    <dgm:pt modelId="{DD432CCB-CDDC-4C7F-8734-E9E19E8AD381}" type="pres">
      <dgm:prSet presAssocID="{289E7CB6-5CE9-425C-862D-E06803032CA5}" presName="parentText" presStyleLbl="node1" presStyleIdx="2" presStyleCnt="7">
        <dgm:presLayoutVars>
          <dgm:chMax val="0"/>
          <dgm:bulletEnabled val="1"/>
        </dgm:presLayoutVars>
      </dgm:prSet>
      <dgm:spPr/>
    </dgm:pt>
    <dgm:pt modelId="{7D0B3506-D068-4E64-B0CB-322524B95394}" type="pres">
      <dgm:prSet presAssocID="{11705B9A-8C1F-4C67-8725-545E302A6BF9}" presName="spacer" presStyleCnt="0"/>
      <dgm:spPr/>
    </dgm:pt>
    <dgm:pt modelId="{4F8AFC5D-D5EA-42A3-AAC0-B19076A86F57}" type="pres">
      <dgm:prSet presAssocID="{804B13E3-17DD-4399-999E-DA8E12802879}" presName="parentText" presStyleLbl="node1" presStyleIdx="3" presStyleCnt="7">
        <dgm:presLayoutVars>
          <dgm:chMax val="0"/>
          <dgm:bulletEnabled val="1"/>
        </dgm:presLayoutVars>
      </dgm:prSet>
      <dgm:spPr/>
    </dgm:pt>
    <dgm:pt modelId="{F45E2566-D01C-4973-8D80-70DD5140A270}" type="pres">
      <dgm:prSet presAssocID="{6FADBDA3-97C3-46AA-BCE5-C875B1C995AF}" presName="spacer" presStyleCnt="0"/>
      <dgm:spPr/>
    </dgm:pt>
    <dgm:pt modelId="{00821A0A-8F80-40DC-9660-7ADCA7442BEC}" type="pres">
      <dgm:prSet presAssocID="{793E8A60-F83C-4024-9795-07962DB51270}" presName="parentText" presStyleLbl="node1" presStyleIdx="4" presStyleCnt="7">
        <dgm:presLayoutVars>
          <dgm:chMax val="0"/>
          <dgm:bulletEnabled val="1"/>
        </dgm:presLayoutVars>
      </dgm:prSet>
      <dgm:spPr/>
    </dgm:pt>
    <dgm:pt modelId="{F1806F68-3914-4EBB-A011-5A8FF1CA315F}" type="pres">
      <dgm:prSet presAssocID="{3AB99885-BD72-4609-8829-B67CC985EC60}" presName="spacer" presStyleCnt="0"/>
      <dgm:spPr/>
    </dgm:pt>
    <dgm:pt modelId="{79E5772D-DE19-4972-84D1-A60048E1BDD3}" type="pres">
      <dgm:prSet presAssocID="{3D365989-6C02-4CA2-B6C0-CF58A884F46F}" presName="parentText" presStyleLbl="node1" presStyleIdx="5" presStyleCnt="7">
        <dgm:presLayoutVars>
          <dgm:chMax val="0"/>
          <dgm:bulletEnabled val="1"/>
        </dgm:presLayoutVars>
      </dgm:prSet>
      <dgm:spPr/>
    </dgm:pt>
    <dgm:pt modelId="{26338593-78E5-4106-AB10-72E3300CA4CE}" type="pres">
      <dgm:prSet presAssocID="{6F49BCC9-6A39-4798-9665-68FEC6EE13F9}" presName="spacer" presStyleCnt="0"/>
      <dgm:spPr/>
    </dgm:pt>
    <dgm:pt modelId="{46F747B9-3521-44CC-9055-090679524C89}" type="pres">
      <dgm:prSet presAssocID="{47F8032F-0E3E-4D1D-8F9E-496123CFED8C}" presName="parentText" presStyleLbl="node1" presStyleIdx="6" presStyleCnt="7">
        <dgm:presLayoutVars>
          <dgm:chMax val="0"/>
          <dgm:bulletEnabled val="1"/>
        </dgm:presLayoutVars>
      </dgm:prSet>
      <dgm:spPr/>
    </dgm:pt>
  </dgm:ptLst>
  <dgm:cxnLst>
    <dgm:cxn modelId="{E2195C00-F0FC-4702-AF64-5E6FB1F768EA}" type="presOf" srcId="{47F8032F-0E3E-4D1D-8F9E-496123CFED8C}" destId="{46F747B9-3521-44CC-9055-090679524C89}" srcOrd="0" destOrd="0" presId="urn:microsoft.com/office/officeart/2005/8/layout/vList2"/>
    <dgm:cxn modelId="{73BA1D06-F153-4850-B9CB-CED192283F76}" type="presOf" srcId="{804B13E3-17DD-4399-999E-DA8E12802879}" destId="{4F8AFC5D-D5EA-42A3-AAC0-B19076A86F57}" srcOrd="0" destOrd="0" presId="urn:microsoft.com/office/officeart/2005/8/layout/vList2"/>
    <dgm:cxn modelId="{B2B3B613-D526-4642-803D-B52120FEC4F5}" type="presOf" srcId="{4BD83E3F-51CF-4BE9-BC1A-8A641462F942}" destId="{EAB299F7-E2E5-4F11-A40A-0F10BF12CAD0}" srcOrd="0" destOrd="0" presId="urn:microsoft.com/office/officeart/2005/8/layout/vList2"/>
    <dgm:cxn modelId="{1E92CB30-B5EF-4CD8-91E7-2FADBA8A4C9D}" srcId="{AE8F00F3-699F-424A-9747-0A92DBE271BB}" destId="{793E8A60-F83C-4024-9795-07962DB51270}" srcOrd="4" destOrd="0" parTransId="{95328B95-E3D1-472C-A3D1-62706567739B}" sibTransId="{3AB99885-BD72-4609-8829-B67CC985EC60}"/>
    <dgm:cxn modelId="{CCF8145E-0078-4363-9FF7-2144A91167BE}" type="presOf" srcId="{AE8F00F3-699F-424A-9747-0A92DBE271BB}" destId="{AF54AC9A-A1A6-4F47-8FE9-9CE4B9F5BB6E}" srcOrd="0" destOrd="0" presId="urn:microsoft.com/office/officeart/2005/8/layout/vList2"/>
    <dgm:cxn modelId="{3FFCEF68-55A1-4881-869A-4BC34F5D53DA}" srcId="{AE8F00F3-699F-424A-9747-0A92DBE271BB}" destId="{3D365989-6C02-4CA2-B6C0-CF58A884F46F}" srcOrd="5" destOrd="0" parTransId="{949F5E67-E937-45C3-BB76-4A77568D2532}" sibTransId="{6F49BCC9-6A39-4798-9665-68FEC6EE13F9}"/>
    <dgm:cxn modelId="{150E0A4D-CB2E-419D-9266-FD15BAB13C75}" srcId="{AE8F00F3-699F-424A-9747-0A92DBE271BB}" destId="{804B13E3-17DD-4399-999E-DA8E12802879}" srcOrd="3" destOrd="0" parTransId="{5F34769B-2477-470A-B9EF-5C8CA3F26465}" sibTransId="{6FADBDA3-97C3-46AA-BCE5-C875B1C995AF}"/>
    <dgm:cxn modelId="{58BC3B4D-18EE-426F-A0C3-57A66ED32FA8}" type="presOf" srcId="{793E8A60-F83C-4024-9795-07962DB51270}" destId="{00821A0A-8F80-40DC-9660-7ADCA7442BEC}" srcOrd="0" destOrd="0" presId="urn:microsoft.com/office/officeart/2005/8/layout/vList2"/>
    <dgm:cxn modelId="{CD423056-F6A5-4CCE-AACB-2D2FE8440B55}" srcId="{AE8F00F3-699F-424A-9747-0A92DBE271BB}" destId="{6913734E-D681-4591-9494-E114121C4876}" srcOrd="0" destOrd="0" parTransId="{519B1DC9-EF52-4D39-BE85-327F8B31A8CE}" sibTransId="{A4577318-E081-4960-B52D-44625B739264}"/>
    <dgm:cxn modelId="{9F557E78-C52F-4573-A5E7-2454630212E0}" srcId="{AE8F00F3-699F-424A-9747-0A92DBE271BB}" destId="{289E7CB6-5CE9-425C-862D-E06803032CA5}" srcOrd="2" destOrd="0" parTransId="{19ED059B-A79F-4F27-972A-72D994C36FCB}" sibTransId="{11705B9A-8C1F-4C67-8725-545E302A6BF9}"/>
    <dgm:cxn modelId="{7292C794-E979-40BF-A556-EAF7B7E90F3F}" srcId="{AE8F00F3-699F-424A-9747-0A92DBE271BB}" destId="{47F8032F-0E3E-4D1D-8F9E-496123CFED8C}" srcOrd="6" destOrd="0" parTransId="{0A6F15BB-A563-4FAB-892A-743AA465D567}" sibTransId="{84CD18F2-91E0-4F23-93A9-0D43545E2726}"/>
    <dgm:cxn modelId="{A9FF5DA2-3AAE-40E7-B6A4-0C558030FA46}" type="presOf" srcId="{6913734E-D681-4591-9494-E114121C4876}" destId="{1E3840BE-EC41-47A9-99A7-4258CD7B05C7}" srcOrd="0" destOrd="0" presId="urn:microsoft.com/office/officeart/2005/8/layout/vList2"/>
    <dgm:cxn modelId="{34D3DDAA-247A-4185-8DB9-CA1898290889}" type="presOf" srcId="{289E7CB6-5CE9-425C-862D-E06803032CA5}" destId="{DD432CCB-CDDC-4C7F-8734-E9E19E8AD381}" srcOrd="0" destOrd="0" presId="urn:microsoft.com/office/officeart/2005/8/layout/vList2"/>
    <dgm:cxn modelId="{43681BAC-EFA5-4CD8-B4F8-72EF68F0105A}" type="presOf" srcId="{3D365989-6C02-4CA2-B6C0-CF58A884F46F}" destId="{79E5772D-DE19-4972-84D1-A60048E1BDD3}" srcOrd="0" destOrd="0" presId="urn:microsoft.com/office/officeart/2005/8/layout/vList2"/>
    <dgm:cxn modelId="{560F7FEE-1C16-4D7C-8673-2DBAF04AF2D1}" srcId="{AE8F00F3-699F-424A-9747-0A92DBE271BB}" destId="{4BD83E3F-51CF-4BE9-BC1A-8A641462F942}" srcOrd="1" destOrd="0" parTransId="{A3C180DD-39B2-455D-A4A0-843A7AEE9500}" sibTransId="{251CA5D9-54FA-4273-BD4C-9F9B5D54E5F9}"/>
    <dgm:cxn modelId="{3FBA6FE7-4578-457E-9248-5388D4E41914}" type="presParOf" srcId="{AF54AC9A-A1A6-4F47-8FE9-9CE4B9F5BB6E}" destId="{1E3840BE-EC41-47A9-99A7-4258CD7B05C7}" srcOrd="0" destOrd="0" presId="urn:microsoft.com/office/officeart/2005/8/layout/vList2"/>
    <dgm:cxn modelId="{43EFBF27-AC2D-4D7C-9081-A9C35884C40B}" type="presParOf" srcId="{AF54AC9A-A1A6-4F47-8FE9-9CE4B9F5BB6E}" destId="{72DC54EE-B7EC-426A-A6CD-1CFF6379CBDD}" srcOrd="1" destOrd="0" presId="urn:microsoft.com/office/officeart/2005/8/layout/vList2"/>
    <dgm:cxn modelId="{497CB487-CED9-4C90-9BAC-11B588FF2159}" type="presParOf" srcId="{AF54AC9A-A1A6-4F47-8FE9-9CE4B9F5BB6E}" destId="{EAB299F7-E2E5-4F11-A40A-0F10BF12CAD0}" srcOrd="2" destOrd="0" presId="urn:microsoft.com/office/officeart/2005/8/layout/vList2"/>
    <dgm:cxn modelId="{93899EDD-BC49-4C48-86D6-90B4885D04D0}" type="presParOf" srcId="{AF54AC9A-A1A6-4F47-8FE9-9CE4B9F5BB6E}" destId="{76BB3B4A-3058-4AB0-BF36-38FC3640A3C3}" srcOrd="3" destOrd="0" presId="urn:microsoft.com/office/officeart/2005/8/layout/vList2"/>
    <dgm:cxn modelId="{75614A04-7F31-4121-B293-F8E2A3222C18}" type="presParOf" srcId="{AF54AC9A-A1A6-4F47-8FE9-9CE4B9F5BB6E}" destId="{DD432CCB-CDDC-4C7F-8734-E9E19E8AD381}" srcOrd="4" destOrd="0" presId="urn:microsoft.com/office/officeart/2005/8/layout/vList2"/>
    <dgm:cxn modelId="{2DBD5DF7-C363-4544-9179-2D3D8EEAC2F2}" type="presParOf" srcId="{AF54AC9A-A1A6-4F47-8FE9-9CE4B9F5BB6E}" destId="{7D0B3506-D068-4E64-B0CB-322524B95394}" srcOrd="5" destOrd="0" presId="urn:microsoft.com/office/officeart/2005/8/layout/vList2"/>
    <dgm:cxn modelId="{783193AC-2B7F-41F6-981A-5704A4733D24}" type="presParOf" srcId="{AF54AC9A-A1A6-4F47-8FE9-9CE4B9F5BB6E}" destId="{4F8AFC5D-D5EA-42A3-AAC0-B19076A86F57}" srcOrd="6" destOrd="0" presId="urn:microsoft.com/office/officeart/2005/8/layout/vList2"/>
    <dgm:cxn modelId="{7ED41FBD-99A1-46D0-B770-D64E5708E547}" type="presParOf" srcId="{AF54AC9A-A1A6-4F47-8FE9-9CE4B9F5BB6E}" destId="{F45E2566-D01C-4973-8D80-70DD5140A270}" srcOrd="7" destOrd="0" presId="urn:microsoft.com/office/officeart/2005/8/layout/vList2"/>
    <dgm:cxn modelId="{71157DDB-ABC2-48F1-9AEC-E02AA5AFFC70}" type="presParOf" srcId="{AF54AC9A-A1A6-4F47-8FE9-9CE4B9F5BB6E}" destId="{00821A0A-8F80-40DC-9660-7ADCA7442BEC}" srcOrd="8" destOrd="0" presId="urn:microsoft.com/office/officeart/2005/8/layout/vList2"/>
    <dgm:cxn modelId="{544F163D-80EC-4A69-8D2D-B636C3A3A6E8}" type="presParOf" srcId="{AF54AC9A-A1A6-4F47-8FE9-9CE4B9F5BB6E}" destId="{F1806F68-3914-4EBB-A011-5A8FF1CA315F}" srcOrd="9" destOrd="0" presId="urn:microsoft.com/office/officeart/2005/8/layout/vList2"/>
    <dgm:cxn modelId="{D288C497-DCF0-4689-B790-D94015B4699B}" type="presParOf" srcId="{AF54AC9A-A1A6-4F47-8FE9-9CE4B9F5BB6E}" destId="{79E5772D-DE19-4972-84D1-A60048E1BDD3}" srcOrd="10" destOrd="0" presId="urn:microsoft.com/office/officeart/2005/8/layout/vList2"/>
    <dgm:cxn modelId="{52411FD1-D12C-40AD-9DC2-95FB596799A5}" type="presParOf" srcId="{AF54AC9A-A1A6-4F47-8FE9-9CE4B9F5BB6E}" destId="{26338593-78E5-4106-AB10-72E3300CA4CE}" srcOrd="11" destOrd="0" presId="urn:microsoft.com/office/officeart/2005/8/layout/vList2"/>
    <dgm:cxn modelId="{CE7E4868-7389-437F-B2AC-E7EBD6F34B94}" type="presParOf" srcId="{AF54AC9A-A1A6-4F47-8FE9-9CE4B9F5BB6E}" destId="{46F747B9-3521-44CC-9055-090679524C8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D4E4B-E75F-424C-98A9-86C76A75CAF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BF3578C-CA8C-43F1-8205-CF1996A19940}">
      <dgm:prSet/>
      <dgm:spPr/>
      <dgm:t>
        <a:bodyPr/>
        <a:lstStyle/>
        <a:p>
          <a:r>
            <a:rPr lang="en-GB" b="1" dirty="0"/>
            <a:t>Sub-prime mortgages </a:t>
          </a:r>
          <a:r>
            <a:rPr lang="en-GB" dirty="0"/>
            <a:t>are ones that have been sold to individuals with poor credit records</a:t>
          </a:r>
          <a:endParaRPr lang="en-US" dirty="0"/>
        </a:p>
      </dgm:t>
    </dgm:pt>
    <dgm:pt modelId="{52BC0FEC-0700-4740-AF82-C332A3D315F0}" type="parTrans" cxnId="{D2466CD8-C192-48D6-BA47-82C8E78E80B5}">
      <dgm:prSet/>
      <dgm:spPr/>
      <dgm:t>
        <a:bodyPr/>
        <a:lstStyle/>
        <a:p>
          <a:endParaRPr lang="en-US"/>
        </a:p>
      </dgm:t>
    </dgm:pt>
    <dgm:pt modelId="{08B82AC7-D6BE-4069-AEF8-BFCC60E2BBD9}" type="sibTrans" cxnId="{D2466CD8-C192-48D6-BA47-82C8E78E80B5}">
      <dgm:prSet/>
      <dgm:spPr/>
      <dgm:t>
        <a:bodyPr/>
        <a:lstStyle/>
        <a:p>
          <a:endParaRPr lang="en-US"/>
        </a:p>
      </dgm:t>
    </dgm:pt>
    <dgm:pt modelId="{BB366E90-2B85-48FF-9E30-3E818D5A5EE8}">
      <dgm:prSet/>
      <dgm:spPr/>
      <dgm:t>
        <a:bodyPr/>
        <a:lstStyle/>
        <a:p>
          <a:r>
            <a:rPr lang="en-GB" dirty="0"/>
            <a:t>As the loans are riskier the rate of interest is generally higher</a:t>
          </a:r>
          <a:endParaRPr lang="en-US" dirty="0"/>
        </a:p>
      </dgm:t>
    </dgm:pt>
    <dgm:pt modelId="{FC9F1206-863E-41EA-B687-48FB06C6B9E7}" type="parTrans" cxnId="{DC4988DA-29CD-434D-96FE-BD229745D936}">
      <dgm:prSet/>
      <dgm:spPr/>
      <dgm:t>
        <a:bodyPr/>
        <a:lstStyle/>
        <a:p>
          <a:endParaRPr lang="en-US"/>
        </a:p>
      </dgm:t>
    </dgm:pt>
    <dgm:pt modelId="{4D5E1946-1F0F-46CC-BA1D-4C1FD140B316}" type="sibTrans" cxnId="{DC4988DA-29CD-434D-96FE-BD229745D936}">
      <dgm:prSet/>
      <dgm:spPr/>
      <dgm:t>
        <a:bodyPr/>
        <a:lstStyle/>
        <a:p>
          <a:endParaRPr lang="en-US"/>
        </a:p>
      </dgm:t>
    </dgm:pt>
    <dgm:pt modelId="{605D65CF-752D-4E51-A2BD-47AF7FB0182C}">
      <dgm:prSet/>
      <dgm:spPr/>
      <dgm:t>
        <a:bodyPr/>
        <a:lstStyle/>
        <a:p>
          <a:r>
            <a:rPr lang="en-GB" dirty="0"/>
            <a:t>Financial institutions targeted the subprime market leading up to the global financial crisis</a:t>
          </a:r>
          <a:endParaRPr lang="en-US" dirty="0"/>
        </a:p>
      </dgm:t>
    </dgm:pt>
    <dgm:pt modelId="{74FEE99A-1A43-461F-9344-5BA27214CC09}" type="parTrans" cxnId="{CDA2EC55-A68D-4051-AF46-531D879F827F}">
      <dgm:prSet/>
      <dgm:spPr/>
      <dgm:t>
        <a:bodyPr/>
        <a:lstStyle/>
        <a:p>
          <a:endParaRPr lang="en-US"/>
        </a:p>
      </dgm:t>
    </dgm:pt>
    <dgm:pt modelId="{97F1B596-EEC6-4780-BC1A-B79C83D11F8D}" type="sibTrans" cxnId="{CDA2EC55-A68D-4051-AF46-531D879F827F}">
      <dgm:prSet/>
      <dgm:spPr/>
      <dgm:t>
        <a:bodyPr/>
        <a:lstStyle/>
        <a:p>
          <a:endParaRPr lang="en-US"/>
        </a:p>
      </dgm:t>
    </dgm:pt>
    <dgm:pt modelId="{9C3788D3-B988-4CDE-88CA-2581F8A15654}">
      <dgm:prSet/>
      <dgm:spPr/>
      <dgm:t>
        <a:bodyPr/>
        <a:lstStyle/>
        <a:p>
          <a:r>
            <a:rPr lang="en-GB" dirty="0"/>
            <a:t>This was partly as the returns were higher</a:t>
          </a:r>
          <a:endParaRPr lang="en-US" dirty="0"/>
        </a:p>
      </dgm:t>
    </dgm:pt>
    <dgm:pt modelId="{AF5FA28F-132F-4849-8C11-24B1B753CD1B}" type="parTrans" cxnId="{A023F0DB-00EA-4554-9529-F493D83391E2}">
      <dgm:prSet/>
      <dgm:spPr/>
      <dgm:t>
        <a:bodyPr/>
        <a:lstStyle/>
        <a:p>
          <a:endParaRPr lang="en-US"/>
        </a:p>
      </dgm:t>
    </dgm:pt>
    <dgm:pt modelId="{A2920731-BC11-4D99-BD44-2D3840EB5AF2}" type="sibTrans" cxnId="{A023F0DB-00EA-4554-9529-F493D83391E2}">
      <dgm:prSet/>
      <dgm:spPr/>
      <dgm:t>
        <a:bodyPr/>
        <a:lstStyle/>
        <a:p>
          <a:endParaRPr lang="en-US"/>
        </a:p>
      </dgm:t>
    </dgm:pt>
    <dgm:pt modelId="{FD171EED-8FFC-4C54-BC72-7E5C6A48B1D1}">
      <dgm:prSet/>
      <dgm:spPr/>
      <dgm:t>
        <a:bodyPr/>
        <a:lstStyle/>
        <a:p>
          <a:r>
            <a:rPr lang="en-GB" dirty="0"/>
            <a:t>Whilst the labour market and the general economy were doing well this didn’t have a significant impact</a:t>
          </a:r>
          <a:endParaRPr lang="en-US" dirty="0"/>
        </a:p>
      </dgm:t>
    </dgm:pt>
    <dgm:pt modelId="{292FABCE-5569-438C-9A31-29867951C3D9}" type="parTrans" cxnId="{A4457015-5EB4-4904-A8DD-1CE1C8C37861}">
      <dgm:prSet/>
      <dgm:spPr/>
      <dgm:t>
        <a:bodyPr/>
        <a:lstStyle/>
        <a:p>
          <a:endParaRPr lang="en-US"/>
        </a:p>
      </dgm:t>
    </dgm:pt>
    <dgm:pt modelId="{2E7B5823-3E7E-422F-AEAC-1B9F9A8676D2}" type="sibTrans" cxnId="{A4457015-5EB4-4904-A8DD-1CE1C8C37861}">
      <dgm:prSet/>
      <dgm:spPr/>
      <dgm:t>
        <a:bodyPr/>
        <a:lstStyle/>
        <a:p>
          <a:endParaRPr lang="en-US"/>
        </a:p>
      </dgm:t>
    </dgm:pt>
    <dgm:pt modelId="{5717FDA5-90A6-4A28-B938-5B362F331AAE}">
      <dgm:prSet/>
      <dgm:spPr/>
      <dgm:t>
        <a:bodyPr/>
        <a:lstStyle/>
        <a:p>
          <a:r>
            <a:rPr lang="en-GB" dirty="0"/>
            <a:t>However, once the economy weakened many of these individuals lost their jobs</a:t>
          </a:r>
          <a:endParaRPr lang="en-US" dirty="0"/>
        </a:p>
      </dgm:t>
    </dgm:pt>
    <dgm:pt modelId="{F9A33A00-6373-4A8C-A335-2BE2A9EE4457}" type="parTrans" cxnId="{62CE81C0-4D45-464B-8B75-102A4D69AA0F}">
      <dgm:prSet/>
      <dgm:spPr/>
      <dgm:t>
        <a:bodyPr/>
        <a:lstStyle/>
        <a:p>
          <a:endParaRPr lang="en-US"/>
        </a:p>
      </dgm:t>
    </dgm:pt>
    <dgm:pt modelId="{EE596833-A55E-4033-9DF9-9D0146B56551}" type="sibTrans" cxnId="{62CE81C0-4D45-464B-8B75-102A4D69AA0F}">
      <dgm:prSet/>
      <dgm:spPr/>
      <dgm:t>
        <a:bodyPr/>
        <a:lstStyle/>
        <a:p>
          <a:endParaRPr lang="en-US"/>
        </a:p>
      </dgm:t>
    </dgm:pt>
    <dgm:pt modelId="{431176F9-36E8-4BA6-94AF-358095DB9DBC}">
      <dgm:prSet/>
      <dgm:spPr/>
      <dgm:t>
        <a:bodyPr/>
        <a:lstStyle/>
        <a:p>
          <a:r>
            <a:rPr lang="en-GB" dirty="0"/>
            <a:t>They defaulted on their mortgages and financial institutions started to have liquidity problems</a:t>
          </a:r>
          <a:endParaRPr lang="en-US" dirty="0"/>
        </a:p>
      </dgm:t>
    </dgm:pt>
    <dgm:pt modelId="{07C741FC-3BBD-4D83-B080-200D6B4E00C0}" type="parTrans" cxnId="{2C7B4C84-E94E-410C-A719-1F4AF220B3C6}">
      <dgm:prSet/>
      <dgm:spPr/>
      <dgm:t>
        <a:bodyPr/>
        <a:lstStyle/>
        <a:p>
          <a:endParaRPr lang="en-US"/>
        </a:p>
      </dgm:t>
    </dgm:pt>
    <dgm:pt modelId="{B02E4240-41F4-4587-9B25-935AF6EF8CF9}" type="sibTrans" cxnId="{2C7B4C84-E94E-410C-A719-1F4AF220B3C6}">
      <dgm:prSet/>
      <dgm:spPr/>
      <dgm:t>
        <a:bodyPr/>
        <a:lstStyle/>
        <a:p>
          <a:endParaRPr lang="en-US"/>
        </a:p>
      </dgm:t>
    </dgm:pt>
    <dgm:pt modelId="{FD300D78-A7BE-4EEE-B573-1B50354AD4F6}">
      <dgm:prSet/>
      <dgm:spPr/>
      <dgm:t>
        <a:bodyPr/>
        <a:lstStyle/>
        <a:p>
          <a:r>
            <a:rPr lang="en-GB" dirty="0"/>
            <a:t>This led to the ‘Credit Crunch’ further impacting on the economy as the financial institutions could no longer finance lending </a:t>
          </a:r>
          <a:endParaRPr lang="en-US" dirty="0"/>
        </a:p>
      </dgm:t>
    </dgm:pt>
    <dgm:pt modelId="{AF62DD2C-B45E-4437-A77C-AFBEADDF2DA5}" type="parTrans" cxnId="{8C34857C-D39C-4966-8486-E8B7F54DE760}">
      <dgm:prSet/>
      <dgm:spPr/>
      <dgm:t>
        <a:bodyPr/>
        <a:lstStyle/>
        <a:p>
          <a:endParaRPr lang="en-US"/>
        </a:p>
      </dgm:t>
    </dgm:pt>
    <dgm:pt modelId="{6B4BE20E-5D73-475E-901D-C92A53CB2250}" type="sibTrans" cxnId="{8C34857C-D39C-4966-8486-E8B7F54DE760}">
      <dgm:prSet/>
      <dgm:spPr/>
      <dgm:t>
        <a:bodyPr/>
        <a:lstStyle/>
        <a:p>
          <a:endParaRPr lang="en-US"/>
        </a:p>
      </dgm:t>
    </dgm:pt>
    <dgm:pt modelId="{C468773C-0073-4371-8A30-226235FC283C}" type="pres">
      <dgm:prSet presAssocID="{115D4E4B-E75F-424C-98A9-86C76A75CAF4}" presName="linear" presStyleCnt="0">
        <dgm:presLayoutVars>
          <dgm:animLvl val="lvl"/>
          <dgm:resizeHandles val="exact"/>
        </dgm:presLayoutVars>
      </dgm:prSet>
      <dgm:spPr/>
    </dgm:pt>
    <dgm:pt modelId="{689BD983-4C3C-4825-B928-0AFDD77DB1DE}" type="pres">
      <dgm:prSet presAssocID="{1BF3578C-CA8C-43F1-8205-CF1996A19940}" presName="parentText" presStyleLbl="node1" presStyleIdx="0" presStyleCnt="8">
        <dgm:presLayoutVars>
          <dgm:chMax val="0"/>
          <dgm:bulletEnabled val="1"/>
        </dgm:presLayoutVars>
      </dgm:prSet>
      <dgm:spPr/>
    </dgm:pt>
    <dgm:pt modelId="{62C6296B-655F-4449-AACA-A665DD7109FE}" type="pres">
      <dgm:prSet presAssocID="{08B82AC7-D6BE-4069-AEF8-BFCC60E2BBD9}" presName="spacer" presStyleCnt="0"/>
      <dgm:spPr/>
    </dgm:pt>
    <dgm:pt modelId="{0BA0DBCB-6901-4104-B82C-F000978AFF1A}" type="pres">
      <dgm:prSet presAssocID="{BB366E90-2B85-48FF-9E30-3E818D5A5EE8}" presName="parentText" presStyleLbl="node1" presStyleIdx="1" presStyleCnt="8">
        <dgm:presLayoutVars>
          <dgm:chMax val="0"/>
          <dgm:bulletEnabled val="1"/>
        </dgm:presLayoutVars>
      </dgm:prSet>
      <dgm:spPr/>
    </dgm:pt>
    <dgm:pt modelId="{B6B21D07-4C8B-43D6-85C7-A06BA2055CBA}" type="pres">
      <dgm:prSet presAssocID="{4D5E1946-1F0F-46CC-BA1D-4C1FD140B316}" presName="spacer" presStyleCnt="0"/>
      <dgm:spPr/>
    </dgm:pt>
    <dgm:pt modelId="{BBC86D5E-92CF-42AB-B0E8-A9D055C0D6B1}" type="pres">
      <dgm:prSet presAssocID="{605D65CF-752D-4E51-A2BD-47AF7FB0182C}" presName="parentText" presStyleLbl="node1" presStyleIdx="2" presStyleCnt="8">
        <dgm:presLayoutVars>
          <dgm:chMax val="0"/>
          <dgm:bulletEnabled val="1"/>
        </dgm:presLayoutVars>
      </dgm:prSet>
      <dgm:spPr/>
    </dgm:pt>
    <dgm:pt modelId="{4D17FD24-CB07-4E79-863F-6AFF558A2C84}" type="pres">
      <dgm:prSet presAssocID="{97F1B596-EEC6-4780-BC1A-B79C83D11F8D}" presName="spacer" presStyleCnt="0"/>
      <dgm:spPr/>
    </dgm:pt>
    <dgm:pt modelId="{241BC5E7-5E1C-48C8-A941-E7C6525013CC}" type="pres">
      <dgm:prSet presAssocID="{9C3788D3-B988-4CDE-88CA-2581F8A15654}" presName="parentText" presStyleLbl="node1" presStyleIdx="3" presStyleCnt="8">
        <dgm:presLayoutVars>
          <dgm:chMax val="0"/>
          <dgm:bulletEnabled val="1"/>
        </dgm:presLayoutVars>
      </dgm:prSet>
      <dgm:spPr/>
    </dgm:pt>
    <dgm:pt modelId="{A5C76EE7-4272-4571-BD3C-E12EE729E251}" type="pres">
      <dgm:prSet presAssocID="{A2920731-BC11-4D99-BD44-2D3840EB5AF2}" presName="spacer" presStyleCnt="0"/>
      <dgm:spPr/>
    </dgm:pt>
    <dgm:pt modelId="{C4DCC132-A34F-42A6-9611-0EC4EFB3E886}" type="pres">
      <dgm:prSet presAssocID="{FD171EED-8FFC-4C54-BC72-7E5C6A48B1D1}" presName="parentText" presStyleLbl="node1" presStyleIdx="4" presStyleCnt="8">
        <dgm:presLayoutVars>
          <dgm:chMax val="0"/>
          <dgm:bulletEnabled val="1"/>
        </dgm:presLayoutVars>
      </dgm:prSet>
      <dgm:spPr/>
    </dgm:pt>
    <dgm:pt modelId="{8EF10D15-6AF5-4A3C-A374-7D6ED8236902}" type="pres">
      <dgm:prSet presAssocID="{2E7B5823-3E7E-422F-AEAC-1B9F9A8676D2}" presName="spacer" presStyleCnt="0"/>
      <dgm:spPr/>
    </dgm:pt>
    <dgm:pt modelId="{1BAECA0F-3BB7-4A05-B31E-770CC993375B}" type="pres">
      <dgm:prSet presAssocID="{5717FDA5-90A6-4A28-B938-5B362F331AAE}" presName="parentText" presStyleLbl="node1" presStyleIdx="5" presStyleCnt="8">
        <dgm:presLayoutVars>
          <dgm:chMax val="0"/>
          <dgm:bulletEnabled val="1"/>
        </dgm:presLayoutVars>
      </dgm:prSet>
      <dgm:spPr/>
    </dgm:pt>
    <dgm:pt modelId="{B2F128D1-0F28-445A-B900-5367CDE1EABB}" type="pres">
      <dgm:prSet presAssocID="{EE596833-A55E-4033-9DF9-9D0146B56551}" presName="spacer" presStyleCnt="0"/>
      <dgm:spPr/>
    </dgm:pt>
    <dgm:pt modelId="{A6ED2E2D-5B76-44C0-BB8A-F155E2C12821}" type="pres">
      <dgm:prSet presAssocID="{431176F9-36E8-4BA6-94AF-358095DB9DBC}" presName="parentText" presStyleLbl="node1" presStyleIdx="6" presStyleCnt="8">
        <dgm:presLayoutVars>
          <dgm:chMax val="0"/>
          <dgm:bulletEnabled val="1"/>
        </dgm:presLayoutVars>
      </dgm:prSet>
      <dgm:spPr/>
    </dgm:pt>
    <dgm:pt modelId="{DA8E2BC3-2696-4584-8965-FE9D3D9B7246}" type="pres">
      <dgm:prSet presAssocID="{B02E4240-41F4-4587-9B25-935AF6EF8CF9}" presName="spacer" presStyleCnt="0"/>
      <dgm:spPr/>
    </dgm:pt>
    <dgm:pt modelId="{B6CC101D-0EEE-4B3A-BFEF-F916E6C207A8}" type="pres">
      <dgm:prSet presAssocID="{FD300D78-A7BE-4EEE-B573-1B50354AD4F6}" presName="parentText" presStyleLbl="node1" presStyleIdx="7" presStyleCnt="8">
        <dgm:presLayoutVars>
          <dgm:chMax val="0"/>
          <dgm:bulletEnabled val="1"/>
        </dgm:presLayoutVars>
      </dgm:prSet>
      <dgm:spPr/>
    </dgm:pt>
  </dgm:ptLst>
  <dgm:cxnLst>
    <dgm:cxn modelId="{A4457015-5EB4-4904-A8DD-1CE1C8C37861}" srcId="{115D4E4B-E75F-424C-98A9-86C76A75CAF4}" destId="{FD171EED-8FFC-4C54-BC72-7E5C6A48B1D1}" srcOrd="4" destOrd="0" parTransId="{292FABCE-5569-438C-9A31-29867951C3D9}" sibTransId="{2E7B5823-3E7E-422F-AEAC-1B9F9A8676D2}"/>
    <dgm:cxn modelId="{84E8BF26-B9E7-4ECA-A246-8AF78A0C6E3C}" type="presOf" srcId="{FD300D78-A7BE-4EEE-B573-1B50354AD4F6}" destId="{B6CC101D-0EEE-4B3A-BFEF-F916E6C207A8}" srcOrd="0" destOrd="0" presId="urn:microsoft.com/office/officeart/2005/8/layout/vList2"/>
    <dgm:cxn modelId="{2252A52C-986F-4FEB-A9EA-9CBDE4B9C696}" type="presOf" srcId="{9C3788D3-B988-4CDE-88CA-2581F8A15654}" destId="{241BC5E7-5E1C-48C8-A941-E7C6525013CC}" srcOrd="0" destOrd="0" presId="urn:microsoft.com/office/officeart/2005/8/layout/vList2"/>
    <dgm:cxn modelId="{77280F5D-0402-4AC6-B62E-CEA2608AD1FA}" type="presOf" srcId="{BB366E90-2B85-48FF-9E30-3E818D5A5EE8}" destId="{0BA0DBCB-6901-4104-B82C-F000978AFF1A}" srcOrd="0" destOrd="0" presId="urn:microsoft.com/office/officeart/2005/8/layout/vList2"/>
    <dgm:cxn modelId="{CDA2EC55-A68D-4051-AF46-531D879F827F}" srcId="{115D4E4B-E75F-424C-98A9-86C76A75CAF4}" destId="{605D65CF-752D-4E51-A2BD-47AF7FB0182C}" srcOrd="2" destOrd="0" parTransId="{74FEE99A-1A43-461F-9344-5BA27214CC09}" sibTransId="{97F1B596-EEC6-4780-BC1A-B79C83D11F8D}"/>
    <dgm:cxn modelId="{8C34857C-D39C-4966-8486-E8B7F54DE760}" srcId="{115D4E4B-E75F-424C-98A9-86C76A75CAF4}" destId="{FD300D78-A7BE-4EEE-B573-1B50354AD4F6}" srcOrd="7" destOrd="0" parTransId="{AF62DD2C-B45E-4437-A77C-AFBEADDF2DA5}" sibTransId="{6B4BE20E-5D73-475E-901D-C92A53CB2250}"/>
    <dgm:cxn modelId="{2C7B4C84-E94E-410C-A719-1F4AF220B3C6}" srcId="{115D4E4B-E75F-424C-98A9-86C76A75CAF4}" destId="{431176F9-36E8-4BA6-94AF-358095DB9DBC}" srcOrd="6" destOrd="0" parTransId="{07C741FC-3BBD-4D83-B080-200D6B4E00C0}" sibTransId="{B02E4240-41F4-4587-9B25-935AF6EF8CF9}"/>
    <dgm:cxn modelId="{1471AE95-A96D-4FCE-B9F9-222120E44396}" type="presOf" srcId="{5717FDA5-90A6-4A28-B938-5B362F331AAE}" destId="{1BAECA0F-3BB7-4A05-B31E-770CC993375B}" srcOrd="0" destOrd="0" presId="urn:microsoft.com/office/officeart/2005/8/layout/vList2"/>
    <dgm:cxn modelId="{E3D0E4A1-0E0F-4D9D-9F75-74495E86A289}" type="presOf" srcId="{605D65CF-752D-4E51-A2BD-47AF7FB0182C}" destId="{BBC86D5E-92CF-42AB-B0E8-A9D055C0D6B1}" srcOrd="0" destOrd="0" presId="urn:microsoft.com/office/officeart/2005/8/layout/vList2"/>
    <dgm:cxn modelId="{3F2DBEA6-19F5-43F5-8D6D-714935F65BB1}" type="presOf" srcId="{FD171EED-8FFC-4C54-BC72-7E5C6A48B1D1}" destId="{C4DCC132-A34F-42A6-9611-0EC4EFB3E886}" srcOrd="0" destOrd="0" presId="urn:microsoft.com/office/officeart/2005/8/layout/vList2"/>
    <dgm:cxn modelId="{CF1D50AD-18DC-4EB1-966A-70EBEFD68591}" type="presOf" srcId="{1BF3578C-CA8C-43F1-8205-CF1996A19940}" destId="{689BD983-4C3C-4825-B928-0AFDD77DB1DE}" srcOrd="0" destOrd="0" presId="urn:microsoft.com/office/officeart/2005/8/layout/vList2"/>
    <dgm:cxn modelId="{62CE81C0-4D45-464B-8B75-102A4D69AA0F}" srcId="{115D4E4B-E75F-424C-98A9-86C76A75CAF4}" destId="{5717FDA5-90A6-4A28-B938-5B362F331AAE}" srcOrd="5" destOrd="0" parTransId="{F9A33A00-6373-4A8C-A335-2BE2A9EE4457}" sibTransId="{EE596833-A55E-4033-9DF9-9D0146B56551}"/>
    <dgm:cxn modelId="{D2466CD8-C192-48D6-BA47-82C8E78E80B5}" srcId="{115D4E4B-E75F-424C-98A9-86C76A75CAF4}" destId="{1BF3578C-CA8C-43F1-8205-CF1996A19940}" srcOrd="0" destOrd="0" parTransId="{52BC0FEC-0700-4740-AF82-C332A3D315F0}" sibTransId="{08B82AC7-D6BE-4069-AEF8-BFCC60E2BBD9}"/>
    <dgm:cxn modelId="{DC4988DA-29CD-434D-96FE-BD229745D936}" srcId="{115D4E4B-E75F-424C-98A9-86C76A75CAF4}" destId="{BB366E90-2B85-48FF-9E30-3E818D5A5EE8}" srcOrd="1" destOrd="0" parTransId="{FC9F1206-863E-41EA-B687-48FB06C6B9E7}" sibTransId="{4D5E1946-1F0F-46CC-BA1D-4C1FD140B316}"/>
    <dgm:cxn modelId="{A023F0DB-00EA-4554-9529-F493D83391E2}" srcId="{115D4E4B-E75F-424C-98A9-86C76A75CAF4}" destId="{9C3788D3-B988-4CDE-88CA-2581F8A15654}" srcOrd="3" destOrd="0" parTransId="{AF5FA28F-132F-4849-8C11-24B1B753CD1B}" sibTransId="{A2920731-BC11-4D99-BD44-2D3840EB5AF2}"/>
    <dgm:cxn modelId="{077F41F2-3ECD-4A99-BDB4-7142553A636C}" type="presOf" srcId="{431176F9-36E8-4BA6-94AF-358095DB9DBC}" destId="{A6ED2E2D-5B76-44C0-BB8A-F155E2C12821}" srcOrd="0" destOrd="0" presId="urn:microsoft.com/office/officeart/2005/8/layout/vList2"/>
    <dgm:cxn modelId="{04F669F2-C23E-44C2-B60C-10630996E5FF}" type="presOf" srcId="{115D4E4B-E75F-424C-98A9-86C76A75CAF4}" destId="{C468773C-0073-4371-8A30-226235FC283C}" srcOrd="0" destOrd="0" presId="urn:microsoft.com/office/officeart/2005/8/layout/vList2"/>
    <dgm:cxn modelId="{A015BC87-8D84-4A17-852C-23AECEDD888D}" type="presParOf" srcId="{C468773C-0073-4371-8A30-226235FC283C}" destId="{689BD983-4C3C-4825-B928-0AFDD77DB1DE}" srcOrd="0" destOrd="0" presId="urn:microsoft.com/office/officeart/2005/8/layout/vList2"/>
    <dgm:cxn modelId="{A1F47FFD-3F92-4AE0-B3AA-4BA9576B73A3}" type="presParOf" srcId="{C468773C-0073-4371-8A30-226235FC283C}" destId="{62C6296B-655F-4449-AACA-A665DD7109FE}" srcOrd="1" destOrd="0" presId="urn:microsoft.com/office/officeart/2005/8/layout/vList2"/>
    <dgm:cxn modelId="{E13D0DC6-3537-4EAE-9174-DBF0A80E3944}" type="presParOf" srcId="{C468773C-0073-4371-8A30-226235FC283C}" destId="{0BA0DBCB-6901-4104-B82C-F000978AFF1A}" srcOrd="2" destOrd="0" presId="urn:microsoft.com/office/officeart/2005/8/layout/vList2"/>
    <dgm:cxn modelId="{4697FBCD-8DD6-462E-851A-23079F84F4D4}" type="presParOf" srcId="{C468773C-0073-4371-8A30-226235FC283C}" destId="{B6B21D07-4C8B-43D6-85C7-A06BA2055CBA}" srcOrd="3" destOrd="0" presId="urn:microsoft.com/office/officeart/2005/8/layout/vList2"/>
    <dgm:cxn modelId="{7DA2D4BF-3248-471C-B3D8-34114034D222}" type="presParOf" srcId="{C468773C-0073-4371-8A30-226235FC283C}" destId="{BBC86D5E-92CF-42AB-B0E8-A9D055C0D6B1}" srcOrd="4" destOrd="0" presId="urn:microsoft.com/office/officeart/2005/8/layout/vList2"/>
    <dgm:cxn modelId="{422D4D89-AFDF-4CF2-824D-B388FF7E9B31}" type="presParOf" srcId="{C468773C-0073-4371-8A30-226235FC283C}" destId="{4D17FD24-CB07-4E79-863F-6AFF558A2C84}" srcOrd="5" destOrd="0" presId="urn:microsoft.com/office/officeart/2005/8/layout/vList2"/>
    <dgm:cxn modelId="{683CFC2C-E061-4513-BA47-AE6F73941D2E}" type="presParOf" srcId="{C468773C-0073-4371-8A30-226235FC283C}" destId="{241BC5E7-5E1C-48C8-A941-E7C6525013CC}" srcOrd="6" destOrd="0" presId="urn:microsoft.com/office/officeart/2005/8/layout/vList2"/>
    <dgm:cxn modelId="{C3F96CE2-4F3E-4A1C-B6B4-5ADAB72C23F8}" type="presParOf" srcId="{C468773C-0073-4371-8A30-226235FC283C}" destId="{A5C76EE7-4272-4571-BD3C-E12EE729E251}" srcOrd="7" destOrd="0" presId="urn:microsoft.com/office/officeart/2005/8/layout/vList2"/>
    <dgm:cxn modelId="{013B0A95-C88B-4FCA-BB44-2A976D2B98B3}" type="presParOf" srcId="{C468773C-0073-4371-8A30-226235FC283C}" destId="{C4DCC132-A34F-42A6-9611-0EC4EFB3E886}" srcOrd="8" destOrd="0" presId="urn:microsoft.com/office/officeart/2005/8/layout/vList2"/>
    <dgm:cxn modelId="{A678A8ED-38AB-4B42-BAB7-4E96A8E9A8EB}" type="presParOf" srcId="{C468773C-0073-4371-8A30-226235FC283C}" destId="{8EF10D15-6AF5-4A3C-A374-7D6ED8236902}" srcOrd="9" destOrd="0" presId="urn:microsoft.com/office/officeart/2005/8/layout/vList2"/>
    <dgm:cxn modelId="{08B5DAC5-695D-4A57-91F1-55401D517043}" type="presParOf" srcId="{C468773C-0073-4371-8A30-226235FC283C}" destId="{1BAECA0F-3BB7-4A05-B31E-770CC993375B}" srcOrd="10" destOrd="0" presId="urn:microsoft.com/office/officeart/2005/8/layout/vList2"/>
    <dgm:cxn modelId="{716FE521-4A38-4AAC-BED8-FB52F29BDDEE}" type="presParOf" srcId="{C468773C-0073-4371-8A30-226235FC283C}" destId="{B2F128D1-0F28-445A-B900-5367CDE1EABB}" srcOrd="11" destOrd="0" presId="urn:microsoft.com/office/officeart/2005/8/layout/vList2"/>
    <dgm:cxn modelId="{FBE445EA-27C7-42F1-8ADE-44AC4C96BF65}" type="presParOf" srcId="{C468773C-0073-4371-8A30-226235FC283C}" destId="{A6ED2E2D-5B76-44C0-BB8A-F155E2C12821}" srcOrd="12" destOrd="0" presId="urn:microsoft.com/office/officeart/2005/8/layout/vList2"/>
    <dgm:cxn modelId="{6CBDF039-4B26-412F-AB25-FB4985DDD00A}" type="presParOf" srcId="{C468773C-0073-4371-8A30-226235FC283C}" destId="{DA8E2BC3-2696-4584-8965-FE9D3D9B7246}" srcOrd="13" destOrd="0" presId="urn:microsoft.com/office/officeart/2005/8/layout/vList2"/>
    <dgm:cxn modelId="{0C263CCB-902F-4DE0-BF51-33008A256D84}" type="presParOf" srcId="{C468773C-0073-4371-8A30-226235FC283C}" destId="{B6CC101D-0EEE-4B3A-BFEF-F916E6C207A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65B10-57A2-447D-AF2D-5583707727F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D585BAC-C360-4D60-BA23-13D52D9D1FEA}">
      <dgm:prSet/>
      <dgm:spPr/>
      <dgm:t>
        <a:bodyPr/>
        <a:lstStyle/>
        <a:p>
          <a:r>
            <a:rPr lang="en-GB"/>
            <a:t>One of the main ways a bank can get into difficulty, as Northern Rock did in 2007, is through an expansion strategy that seeks to enhance its long term asset base via short term liabilities</a:t>
          </a:r>
          <a:endParaRPr lang="en-US"/>
        </a:p>
      </dgm:t>
    </dgm:pt>
    <dgm:pt modelId="{AFE5B7DD-119B-4749-A917-87CCFACE0E53}" type="parTrans" cxnId="{EB9F03D5-2476-41DE-B7CC-B35F0871A51D}">
      <dgm:prSet/>
      <dgm:spPr/>
      <dgm:t>
        <a:bodyPr/>
        <a:lstStyle/>
        <a:p>
          <a:endParaRPr lang="en-US"/>
        </a:p>
      </dgm:t>
    </dgm:pt>
    <dgm:pt modelId="{89659A1E-E1A7-4142-BCDB-C4AE734B56D2}" type="sibTrans" cxnId="{EB9F03D5-2476-41DE-B7CC-B35F0871A51D}">
      <dgm:prSet/>
      <dgm:spPr/>
      <dgm:t>
        <a:bodyPr/>
        <a:lstStyle/>
        <a:p>
          <a:endParaRPr lang="en-US"/>
        </a:p>
      </dgm:t>
    </dgm:pt>
    <dgm:pt modelId="{BFBF6188-1629-47D0-9722-58926F4AC5E6}">
      <dgm:prSet/>
      <dgm:spPr/>
      <dgm:t>
        <a:bodyPr/>
        <a:lstStyle/>
        <a:p>
          <a:r>
            <a:rPr lang="en-GB"/>
            <a:t>In the first 6 months of 2007, Northern Rock expanded its mortgage portfolio (assets) by 12% - extremely fast. These assets are profitable, but only over a 25 year period – the standard mortgage term</a:t>
          </a:r>
          <a:endParaRPr lang="en-US"/>
        </a:p>
      </dgm:t>
    </dgm:pt>
    <dgm:pt modelId="{E1ADA593-0F79-4EF1-A9BF-4E59D6902768}" type="parTrans" cxnId="{9102D745-0F43-4B58-9C61-6DE096099243}">
      <dgm:prSet/>
      <dgm:spPr/>
      <dgm:t>
        <a:bodyPr/>
        <a:lstStyle/>
        <a:p>
          <a:endParaRPr lang="en-US"/>
        </a:p>
      </dgm:t>
    </dgm:pt>
    <dgm:pt modelId="{80FCB8C2-94FF-49D9-BF95-8F39B346F2F8}" type="sibTrans" cxnId="{9102D745-0F43-4B58-9C61-6DE096099243}">
      <dgm:prSet/>
      <dgm:spPr/>
      <dgm:t>
        <a:bodyPr/>
        <a:lstStyle/>
        <a:p>
          <a:endParaRPr lang="en-US"/>
        </a:p>
      </dgm:t>
    </dgm:pt>
    <dgm:pt modelId="{E636F0DC-BADA-4187-B028-20B5BA684692}">
      <dgm:prSet/>
      <dgm:spPr/>
      <dgm:t>
        <a:bodyPr/>
        <a:lstStyle/>
        <a:p>
          <a:r>
            <a:rPr lang="en-GB"/>
            <a:t>Assets must be matched by liabilities, and Northern Rock funded these mortgages by borrowing short term i.e. overnight or a few months at most</a:t>
          </a:r>
          <a:endParaRPr lang="en-US"/>
        </a:p>
      </dgm:t>
    </dgm:pt>
    <dgm:pt modelId="{5E246E90-1416-455C-8CF2-A82D60BAC0D8}" type="parTrans" cxnId="{98B75D48-9B2E-4829-92AD-CCAB697054FF}">
      <dgm:prSet/>
      <dgm:spPr/>
      <dgm:t>
        <a:bodyPr/>
        <a:lstStyle/>
        <a:p>
          <a:endParaRPr lang="en-US"/>
        </a:p>
      </dgm:t>
    </dgm:pt>
    <dgm:pt modelId="{D982C657-C649-47CD-9B7F-63FD0894115D}" type="sibTrans" cxnId="{98B75D48-9B2E-4829-92AD-CCAB697054FF}">
      <dgm:prSet/>
      <dgm:spPr/>
      <dgm:t>
        <a:bodyPr/>
        <a:lstStyle/>
        <a:p>
          <a:endParaRPr lang="en-US"/>
        </a:p>
      </dgm:t>
    </dgm:pt>
    <dgm:pt modelId="{0DAC0D70-5267-4E92-880E-7B485E053C3C}">
      <dgm:prSet/>
      <dgm:spPr/>
      <dgm:t>
        <a:bodyPr/>
        <a:lstStyle/>
        <a:p>
          <a:r>
            <a:rPr lang="en-GB"/>
            <a:t>Around 70% if its funding came from this source, with only 27% coming from savers deposits. Compare this 70% figure with Nationwide c.30%</a:t>
          </a:r>
          <a:endParaRPr lang="en-US"/>
        </a:p>
      </dgm:t>
    </dgm:pt>
    <dgm:pt modelId="{91DA4C24-8D42-4882-AD26-EE6B6008AA4E}" type="parTrans" cxnId="{B13E3142-66E9-4A97-9C2B-9B32B6AF1847}">
      <dgm:prSet/>
      <dgm:spPr/>
      <dgm:t>
        <a:bodyPr/>
        <a:lstStyle/>
        <a:p>
          <a:endParaRPr lang="en-US"/>
        </a:p>
      </dgm:t>
    </dgm:pt>
    <dgm:pt modelId="{EF86673A-578E-4533-9137-36E25865BDEF}" type="sibTrans" cxnId="{B13E3142-66E9-4A97-9C2B-9B32B6AF1847}">
      <dgm:prSet/>
      <dgm:spPr/>
      <dgm:t>
        <a:bodyPr/>
        <a:lstStyle/>
        <a:p>
          <a:endParaRPr lang="en-US"/>
        </a:p>
      </dgm:t>
    </dgm:pt>
    <dgm:pt modelId="{2AFBCF44-8638-47FA-94FF-09A4256C5D69}">
      <dgm:prSet/>
      <dgm:spPr/>
      <dgm:t>
        <a:bodyPr/>
        <a:lstStyle/>
        <a:p>
          <a:r>
            <a:rPr lang="en-GB"/>
            <a:t>This is highly profitable because short term borrowing is much cheaper than long term borrowing, but this approach is only viable if Northern Rock could access money market funds and remain creditworthy</a:t>
          </a:r>
          <a:endParaRPr lang="en-US"/>
        </a:p>
      </dgm:t>
    </dgm:pt>
    <dgm:pt modelId="{49D6403E-33AB-47C9-B4A9-BBF6AE1B674B}" type="parTrans" cxnId="{07BE559F-D824-40FD-B4A0-35381F166077}">
      <dgm:prSet/>
      <dgm:spPr/>
      <dgm:t>
        <a:bodyPr/>
        <a:lstStyle/>
        <a:p>
          <a:endParaRPr lang="en-US"/>
        </a:p>
      </dgm:t>
    </dgm:pt>
    <dgm:pt modelId="{9AEB3001-F103-4E4A-B8D3-8DFCB3B51562}" type="sibTrans" cxnId="{07BE559F-D824-40FD-B4A0-35381F166077}">
      <dgm:prSet/>
      <dgm:spPr/>
      <dgm:t>
        <a:bodyPr/>
        <a:lstStyle/>
        <a:p>
          <a:endParaRPr lang="en-US"/>
        </a:p>
      </dgm:t>
    </dgm:pt>
    <dgm:pt modelId="{8BF6F2AA-87F0-4B05-935F-A5221905DCCA}">
      <dgm:prSet/>
      <dgm:spPr/>
      <dgm:t>
        <a:bodyPr/>
        <a:lstStyle/>
        <a:p>
          <a:r>
            <a:rPr lang="en-GB"/>
            <a:t>This approach also carries a liquidity risk because its assets are long term in nature, but its liabilities short term in nature</a:t>
          </a:r>
          <a:endParaRPr lang="en-US"/>
        </a:p>
      </dgm:t>
    </dgm:pt>
    <dgm:pt modelId="{CB2C8005-E027-4455-8D00-D09316CFD743}" type="parTrans" cxnId="{4DFB826D-E96F-434F-99BA-1B4866B24330}">
      <dgm:prSet/>
      <dgm:spPr/>
      <dgm:t>
        <a:bodyPr/>
        <a:lstStyle/>
        <a:p>
          <a:endParaRPr lang="en-US"/>
        </a:p>
      </dgm:t>
    </dgm:pt>
    <dgm:pt modelId="{3B3B5185-6BA9-45C3-9B80-91517B162A8D}" type="sibTrans" cxnId="{4DFB826D-E96F-434F-99BA-1B4866B24330}">
      <dgm:prSet/>
      <dgm:spPr/>
      <dgm:t>
        <a:bodyPr/>
        <a:lstStyle/>
        <a:p>
          <a:endParaRPr lang="en-US"/>
        </a:p>
      </dgm:t>
    </dgm:pt>
    <dgm:pt modelId="{37A6C506-58AE-4CF8-9A9A-8AF80221AFD8}">
      <dgm:prSet/>
      <dgm:spPr/>
      <dgm:t>
        <a:bodyPr/>
        <a:lstStyle/>
        <a:p>
          <a:r>
            <a:rPr lang="en-GB"/>
            <a:t>As funds became scarce in the global market, Northern Rock became exposed because it was unable to fund its mortgages and loans from money markets, and therefore sought an emergency loan from the BoE	</a:t>
          </a:r>
          <a:endParaRPr lang="en-US"/>
        </a:p>
      </dgm:t>
    </dgm:pt>
    <dgm:pt modelId="{A2BB3BA0-4BD4-43A7-9258-23F492247D8B}" type="parTrans" cxnId="{BDA75E60-A4E5-4CB3-A36A-50E41DD6A4D2}">
      <dgm:prSet/>
      <dgm:spPr/>
      <dgm:t>
        <a:bodyPr/>
        <a:lstStyle/>
        <a:p>
          <a:endParaRPr lang="en-US"/>
        </a:p>
      </dgm:t>
    </dgm:pt>
    <dgm:pt modelId="{F2F2BBB6-B9AA-477F-BD3A-5174BD2CA148}" type="sibTrans" cxnId="{BDA75E60-A4E5-4CB3-A36A-50E41DD6A4D2}">
      <dgm:prSet/>
      <dgm:spPr/>
      <dgm:t>
        <a:bodyPr/>
        <a:lstStyle/>
        <a:p>
          <a:endParaRPr lang="en-US"/>
        </a:p>
      </dgm:t>
    </dgm:pt>
    <dgm:pt modelId="{99383D17-B538-4968-9462-76DF98478B18}">
      <dgm:prSet/>
      <dgm:spPr/>
      <dgm:t>
        <a:bodyPr/>
        <a:lstStyle/>
        <a:p>
          <a:r>
            <a:rPr lang="en-GB"/>
            <a:t>When news of this broke, it was enough to create a run on the bank, a severe liquidity crisis and ultimate failure</a:t>
          </a:r>
          <a:endParaRPr lang="en-US"/>
        </a:p>
      </dgm:t>
    </dgm:pt>
    <dgm:pt modelId="{8A48FECD-7DEE-4DC2-B93A-C350DB0200C0}" type="parTrans" cxnId="{1A939B01-02A9-4EAA-80DF-9899EE262AB9}">
      <dgm:prSet/>
      <dgm:spPr/>
      <dgm:t>
        <a:bodyPr/>
        <a:lstStyle/>
        <a:p>
          <a:endParaRPr lang="en-US"/>
        </a:p>
      </dgm:t>
    </dgm:pt>
    <dgm:pt modelId="{95BB925F-5FF8-4402-925F-85322C7FBD0D}" type="sibTrans" cxnId="{1A939B01-02A9-4EAA-80DF-9899EE262AB9}">
      <dgm:prSet/>
      <dgm:spPr/>
      <dgm:t>
        <a:bodyPr/>
        <a:lstStyle/>
        <a:p>
          <a:endParaRPr lang="en-US"/>
        </a:p>
      </dgm:t>
    </dgm:pt>
    <dgm:pt modelId="{E81971CF-336A-4BC8-9797-4DD7EEDEE832}" type="pres">
      <dgm:prSet presAssocID="{05965B10-57A2-447D-AF2D-5583707727F2}" presName="diagram" presStyleCnt="0">
        <dgm:presLayoutVars>
          <dgm:dir/>
          <dgm:resizeHandles val="exact"/>
        </dgm:presLayoutVars>
      </dgm:prSet>
      <dgm:spPr/>
    </dgm:pt>
    <dgm:pt modelId="{0FE70967-F544-4B5C-BB66-2876902286CB}" type="pres">
      <dgm:prSet presAssocID="{4D585BAC-C360-4D60-BA23-13D52D9D1FEA}" presName="node" presStyleLbl="node1" presStyleIdx="0" presStyleCnt="8">
        <dgm:presLayoutVars>
          <dgm:bulletEnabled val="1"/>
        </dgm:presLayoutVars>
      </dgm:prSet>
      <dgm:spPr/>
    </dgm:pt>
    <dgm:pt modelId="{CD0F7249-5DC2-4E84-A93E-9F816A6B3359}" type="pres">
      <dgm:prSet presAssocID="{89659A1E-E1A7-4142-BCDB-C4AE734B56D2}" presName="sibTrans" presStyleCnt="0"/>
      <dgm:spPr/>
    </dgm:pt>
    <dgm:pt modelId="{8DEE2C5D-F96A-48C2-81EF-69D11BCF593B}" type="pres">
      <dgm:prSet presAssocID="{BFBF6188-1629-47D0-9722-58926F4AC5E6}" presName="node" presStyleLbl="node1" presStyleIdx="1" presStyleCnt="8">
        <dgm:presLayoutVars>
          <dgm:bulletEnabled val="1"/>
        </dgm:presLayoutVars>
      </dgm:prSet>
      <dgm:spPr/>
    </dgm:pt>
    <dgm:pt modelId="{40936350-DB2D-4E70-8441-0CDD90EE6438}" type="pres">
      <dgm:prSet presAssocID="{80FCB8C2-94FF-49D9-BF95-8F39B346F2F8}" presName="sibTrans" presStyleCnt="0"/>
      <dgm:spPr/>
    </dgm:pt>
    <dgm:pt modelId="{66E9CCF6-2EDA-4238-9EA3-24CD99F8151D}" type="pres">
      <dgm:prSet presAssocID="{E636F0DC-BADA-4187-B028-20B5BA684692}" presName="node" presStyleLbl="node1" presStyleIdx="2" presStyleCnt="8">
        <dgm:presLayoutVars>
          <dgm:bulletEnabled val="1"/>
        </dgm:presLayoutVars>
      </dgm:prSet>
      <dgm:spPr/>
    </dgm:pt>
    <dgm:pt modelId="{240F1186-98A6-4169-9F3F-96356969D8B4}" type="pres">
      <dgm:prSet presAssocID="{D982C657-C649-47CD-9B7F-63FD0894115D}" presName="sibTrans" presStyleCnt="0"/>
      <dgm:spPr/>
    </dgm:pt>
    <dgm:pt modelId="{5B8C38C2-7B32-4474-8AE7-70409A56CE79}" type="pres">
      <dgm:prSet presAssocID="{0DAC0D70-5267-4E92-880E-7B485E053C3C}" presName="node" presStyleLbl="node1" presStyleIdx="3" presStyleCnt="8">
        <dgm:presLayoutVars>
          <dgm:bulletEnabled val="1"/>
        </dgm:presLayoutVars>
      </dgm:prSet>
      <dgm:spPr/>
    </dgm:pt>
    <dgm:pt modelId="{66251DAF-0F72-4429-9051-A1FD3CD2B050}" type="pres">
      <dgm:prSet presAssocID="{EF86673A-578E-4533-9137-36E25865BDEF}" presName="sibTrans" presStyleCnt="0"/>
      <dgm:spPr/>
    </dgm:pt>
    <dgm:pt modelId="{C77E8CEF-DF27-4E2F-8268-7680E091D20C}" type="pres">
      <dgm:prSet presAssocID="{2AFBCF44-8638-47FA-94FF-09A4256C5D69}" presName="node" presStyleLbl="node1" presStyleIdx="4" presStyleCnt="8">
        <dgm:presLayoutVars>
          <dgm:bulletEnabled val="1"/>
        </dgm:presLayoutVars>
      </dgm:prSet>
      <dgm:spPr/>
    </dgm:pt>
    <dgm:pt modelId="{D2C06747-EED5-442C-B8E5-CAE05E2932EE}" type="pres">
      <dgm:prSet presAssocID="{9AEB3001-F103-4E4A-B8D3-8DFCB3B51562}" presName="sibTrans" presStyleCnt="0"/>
      <dgm:spPr/>
    </dgm:pt>
    <dgm:pt modelId="{133CE71D-1C05-4ABD-B063-6436E4F97EC4}" type="pres">
      <dgm:prSet presAssocID="{8BF6F2AA-87F0-4B05-935F-A5221905DCCA}" presName="node" presStyleLbl="node1" presStyleIdx="5" presStyleCnt="8">
        <dgm:presLayoutVars>
          <dgm:bulletEnabled val="1"/>
        </dgm:presLayoutVars>
      </dgm:prSet>
      <dgm:spPr/>
    </dgm:pt>
    <dgm:pt modelId="{AD918536-8D63-4676-A58C-862C0F1B4E7D}" type="pres">
      <dgm:prSet presAssocID="{3B3B5185-6BA9-45C3-9B80-91517B162A8D}" presName="sibTrans" presStyleCnt="0"/>
      <dgm:spPr/>
    </dgm:pt>
    <dgm:pt modelId="{424259F6-2F6F-4709-B3B1-AD16531F0EB1}" type="pres">
      <dgm:prSet presAssocID="{37A6C506-58AE-4CF8-9A9A-8AF80221AFD8}" presName="node" presStyleLbl="node1" presStyleIdx="6" presStyleCnt="8">
        <dgm:presLayoutVars>
          <dgm:bulletEnabled val="1"/>
        </dgm:presLayoutVars>
      </dgm:prSet>
      <dgm:spPr/>
    </dgm:pt>
    <dgm:pt modelId="{8D838DAB-D385-43FB-BB17-64D96BF42072}" type="pres">
      <dgm:prSet presAssocID="{F2F2BBB6-B9AA-477F-BD3A-5174BD2CA148}" presName="sibTrans" presStyleCnt="0"/>
      <dgm:spPr/>
    </dgm:pt>
    <dgm:pt modelId="{48DAEA61-8B0C-4D4D-B71E-24C6748943A6}" type="pres">
      <dgm:prSet presAssocID="{99383D17-B538-4968-9462-76DF98478B18}" presName="node" presStyleLbl="node1" presStyleIdx="7" presStyleCnt="8">
        <dgm:presLayoutVars>
          <dgm:bulletEnabled val="1"/>
        </dgm:presLayoutVars>
      </dgm:prSet>
      <dgm:spPr/>
    </dgm:pt>
  </dgm:ptLst>
  <dgm:cxnLst>
    <dgm:cxn modelId="{1A939B01-02A9-4EAA-80DF-9899EE262AB9}" srcId="{05965B10-57A2-447D-AF2D-5583707727F2}" destId="{99383D17-B538-4968-9462-76DF98478B18}" srcOrd="7" destOrd="0" parTransId="{8A48FECD-7DEE-4DC2-B93A-C350DB0200C0}" sibTransId="{95BB925F-5FF8-4402-925F-85322C7FBD0D}"/>
    <dgm:cxn modelId="{F592AD01-9E1D-42BA-91EB-95C9427756D1}" type="presOf" srcId="{99383D17-B538-4968-9462-76DF98478B18}" destId="{48DAEA61-8B0C-4D4D-B71E-24C6748943A6}" srcOrd="0" destOrd="0" presId="urn:microsoft.com/office/officeart/2005/8/layout/default"/>
    <dgm:cxn modelId="{2D130037-AB68-4A13-9ADB-0818FA3781D6}" type="presOf" srcId="{4D585BAC-C360-4D60-BA23-13D52D9D1FEA}" destId="{0FE70967-F544-4B5C-BB66-2876902286CB}" srcOrd="0" destOrd="0" presId="urn:microsoft.com/office/officeart/2005/8/layout/default"/>
    <dgm:cxn modelId="{82AF953B-31FE-4AC3-AA66-140EA3063DB2}" type="presOf" srcId="{BFBF6188-1629-47D0-9722-58926F4AC5E6}" destId="{8DEE2C5D-F96A-48C2-81EF-69D11BCF593B}" srcOrd="0" destOrd="0" presId="urn:microsoft.com/office/officeart/2005/8/layout/default"/>
    <dgm:cxn modelId="{BDA75E60-A4E5-4CB3-A36A-50E41DD6A4D2}" srcId="{05965B10-57A2-447D-AF2D-5583707727F2}" destId="{37A6C506-58AE-4CF8-9A9A-8AF80221AFD8}" srcOrd="6" destOrd="0" parTransId="{A2BB3BA0-4BD4-43A7-9258-23F492247D8B}" sibTransId="{F2F2BBB6-B9AA-477F-BD3A-5174BD2CA148}"/>
    <dgm:cxn modelId="{B13E3142-66E9-4A97-9C2B-9B32B6AF1847}" srcId="{05965B10-57A2-447D-AF2D-5583707727F2}" destId="{0DAC0D70-5267-4E92-880E-7B485E053C3C}" srcOrd="3" destOrd="0" parTransId="{91DA4C24-8D42-4882-AD26-EE6B6008AA4E}" sibTransId="{EF86673A-578E-4533-9137-36E25865BDEF}"/>
    <dgm:cxn modelId="{9102D745-0F43-4B58-9C61-6DE096099243}" srcId="{05965B10-57A2-447D-AF2D-5583707727F2}" destId="{BFBF6188-1629-47D0-9722-58926F4AC5E6}" srcOrd="1" destOrd="0" parTransId="{E1ADA593-0F79-4EF1-A9BF-4E59D6902768}" sibTransId="{80FCB8C2-94FF-49D9-BF95-8F39B346F2F8}"/>
    <dgm:cxn modelId="{98B75D48-9B2E-4829-92AD-CCAB697054FF}" srcId="{05965B10-57A2-447D-AF2D-5583707727F2}" destId="{E636F0DC-BADA-4187-B028-20B5BA684692}" srcOrd="2" destOrd="0" parTransId="{5E246E90-1416-455C-8CF2-A82D60BAC0D8}" sibTransId="{D982C657-C649-47CD-9B7F-63FD0894115D}"/>
    <dgm:cxn modelId="{4DFB826D-E96F-434F-99BA-1B4866B24330}" srcId="{05965B10-57A2-447D-AF2D-5583707727F2}" destId="{8BF6F2AA-87F0-4B05-935F-A5221905DCCA}" srcOrd="5" destOrd="0" parTransId="{CB2C8005-E027-4455-8D00-D09316CFD743}" sibTransId="{3B3B5185-6BA9-45C3-9B80-91517B162A8D}"/>
    <dgm:cxn modelId="{ADEDBD52-EC4B-4779-9528-E04407745633}" type="presOf" srcId="{0DAC0D70-5267-4E92-880E-7B485E053C3C}" destId="{5B8C38C2-7B32-4474-8AE7-70409A56CE79}" srcOrd="0" destOrd="0" presId="urn:microsoft.com/office/officeart/2005/8/layout/default"/>
    <dgm:cxn modelId="{E1BC5A53-A855-49CD-9F9B-A8D871DFB300}" type="presOf" srcId="{2AFBCF44-8638-47FA-94FF-09A4256C5D69}" destId="{C77E8CEF-DF27-4E2F-8268-7680E091D20C}" srcOrd="0" destOrd="0" presId="urn:microsoft.com/office/officeart/2005/8/layout/default"/>
    <dgm:cxn modelId="{07BE559F-D824-40FD-B4A0-35381F166077}" srcId="{05965B10-57A2-447D-AF2D-5583707727F2}" destId="{2AFBCF44-8638-47FA-94FF-09A4256C5D69}" srcOrd="4" destOrd="0" parTransId="{49D6403E-33AB-47C9-B4A9-BBF6AE1B674B}" sibTransId="{9AEB3001-F103-4E4A-B8D3-8DFCB3B51562}"/>
    <dgm:cxn modelId="{27D800BC-7F84-43D9-BBCF-D653F5A19F52}" type="presOf" srcId="{E636F0DC-BADA-4187-B028-20B5BA684692}" destId="{66E9CCF6-2EDA-4238-9EA3-24CD99F8151D}" srcOrd="0" destOrd="0" presId="urn:microsoft.com/office/officeart/2005/8/layout/default"/>
    <dgm:cxn modelId="{DD2F59CB-63F0-4C5C-83CB-2DBE5A90DFF1}" type="presOf" srcId="{8BF6F2AA-87F0-4B05-935F-A5221905DCCA}" destId="{133CE71D-1C05-4ABD-B063-6436E4F97EC4}" srcOrd="0" destOrd="0" presId="urn:microsoft.com/office/officeart/2005/8/layout/default"/>
    <dgm:cxn modelId="{EB9F03D5-2476-41DE-B7CC-B35F0871A51D}" srcId="{05965B10-57A2-447D-AF2D-5583707727F2}" destId="{4D585BAC-C360-4D60-BA23-13D52D9D1FEA}" srcOrd="0" destOrd="0" parTransId="{AFE5B7DD-119B-4749-A917-87CCFACE0E53}" sibTransId="{89659A1E-E1A7-4142-BCDB-C4AE734B56D2}"/>
    <dgm:cxn modelId="{80C41DD7-B8B2-4AF1-B3D7-7CA71E81DAE6}" type="presOf" srcId="{05965B10-57A2-447D-AF2D-5583707727F2}" destId="{E81971CF-336A-4BC8-9797-4DD7EEDEE832}" srcOrd="0" destOrd="0" presId="urn:microsoft.com/office/officeart/2005/8/layout/default"/>
    <dgm:cxn modelId="{C05405F1-FD58-4E1B-BEE8-A39F803252C5}" type="presOf" srcId="{37A6C506-58AE-4CF8-9A9A-8AF80221AFD8}" destId="{424259F6-2F6F-4709-B3B1-AD16531F0EB1}" srcOrd="0" destOrd="0" presId="urn:microsoft.com/office/officeart/2005/8/layout/default"/>
    <dgm:cxn modelId="{0377C2F7-1904-458A-9E0B-AE7F5419B279}" type="presParOf" srcId="{E81971CF-336A-4BC8-9797-4DD7EEDEE832}" destId="{0FE70967-F544-4B5C-BB66-2876902286CB}" srcOrd="0" destOrd="0" presId="urn:microsoft.com/office/officeart/2005/8/layout/default"/>
    <dgm:cxn modelId="{464AFCAE-D3CA-43CC-96D9-75150407B8DA}" type="presParOf" srcId="{E81971CF-336A-4BC8-9797-4DD7EEDEE832}" destId="{CD0F7249-5DC2-4E84-A93E-9F816A6B3359}" srcOrd="1" destOrd="0" presId="urn:microsoft.com/office/officeart/2005/8/layout/default"/>
    <dgm:cxn modelId="{82087E4E-90ED-46BD-8399-123D86BD9C6D}" type="presParOf" srcId="{E81971CF-336A-4BC8-9797-4DD7EEDEE832}" destId="{8DEE2C5D-F96A-48C2-81EF-69D11BCF593B}" srcOrd="2" destOrd="0" presId="urn:microsoft.com/office/officeart/2005/8/layout/default"/>
    <dgm:cxn modelId="{2644B4B4-B5EF-4238-BF2E-3CA7EC5DB064}" type="presParOf" srcId="{E81971CF-336A-4BC8-9797-4DD7EEDEE832}" destId="{40936350-DB2D-4E70-8441-0CDD90EE6438}" srcOrd="3" destOrd="0" presId="urn:microsoft.com/office/officeart/2005/8/layout/default"/>
    <dgm:cxn modelId="{57948DF6-0F90-4DE9-807F-41FAC32B9940}" type="presParOf" srcId="{E81971CF-336A-4BC8-9797-4DD7EEDEE832}" destId="{66E9CCF6-2EDA-4238-9EA3-24CD99F8151D}" srcOrd="4" destOrd="0" presId="urn:microsoft.com/office/officeart/2005/8/layout/default"/>
    <dgm:cxn modelId="{12456F08-9783-4F27-90F4-9A5CEF2EA6A8}" type="presParOf" srcId="{E81971CF-336A-4BC8-9797-4DD7EEDEE832}" destId="{240F1186-98A6-4169-9F3F-96356969D8B4}" srcOrd="5" destOrd="0" presId="urn:microsoft.com/office/officeart/2005/8/layout/default"/>
    <dgm:cxn modelId="{671385F4-2561-45E4-BC11-26EA8C171951}" type="presParOf" srcId="{E81971CF-336A-4BC8-9797-4DD7EEDEE832}" destId="{5B8C38C2-7B32-4474-8AE7-70409A56CE79}" srcOrd="6" destOrd="0" presId="urn:microsoft.com/office/officeart/2005/8/layout/default"/>
    <dgm:cxn modelId="{B110A03E-5A2C-498A-90E7-455088E8F398}" type="presParOf" srcId="{E81971CF-336A-4BC8-9797-4DD7EEDEE832}" destId="{66251DAF-0F72-4429-9051-A1FD3CD2B050}" srcOrd="7" destOrd="0" presId="urn:microsoft.com/office/officeart/2005/8/layout/default"/>
    <dgm:cxn modelId="{901FA30E-873D-4B3D-8B61-6E732AF49CCC}" type="presParOf" srcId="{E81971CF-336A-4BC8-9797-4DD7EEDEE832}" destId="{C77E8CEF-DF27-4E2F-8268-7680E091D20C}" srcOrd="8" destOrd="0" presId="urn:microsoft.com/office/officeart/2005/8/layout/default"/>
    <dgm:cxn modelId="{CB56523F-79E8-499A-9F25-92549757C5C3}" type="presParOf" srcId="{E81971CF-336A-4BC8-9797-4DD7EEDEE832}" destId="{D2C06747-EED5-442C-B8E5-CAE05E2932EE}" srcOrd="9" destOrd="0" presId="urn:microsoft.com/office/officeart/2005/8/layout/default"/>
    <dgm:cxn modelId="{4389A7A5-3D87-4642-AF6C-F164FEC06629}" type="presParOf" srcId="{E81971CF-336A-4BC8-9797-4DD7EEDEE832}" destId="{133CE71D-1C05-4ABD-B063-6436E4F97EC4}" srcOrd="10" destOrd="0" presId="urn:microsoft.com/office/officeart/2005/8/layout/default"/>
    <dgm:cxn modelId="{CA361692-F67B-4958-88C1-186D36691AE4}" type="presParOf" srcId="{E81971CF-336A-4BC8-9797-4DD7EEDEE832}" destId="{AD918536-8D63-4676-A58C-862C0F1B4E7D}" srcOrd="11" destOrd="0" presId="urn:microsoft.com/office/officeart/2005/8/layout/default"/>
    <dgm:cxn modelId="{9C4A397B-C01B-4411-8217-F221F6E36DC6}" type="presParOf" srcId="{E81971CF-336A-4BC8-9797-4DD7EEDEE832}" destId="{424259F6-2F6F-4709-B3B1-AD16531F0EB1}" srcOrd="12" destOrd="0" presId="urn:microsoft.com/office/officeart/2005/8/layout/default"/>
    <dgm:cxn modelId="{8C0CA90A-7D29-410D-AE0A-79DDF3840478}" type="presParOf" srcId="{E81971CF-336A-4BC8-9797-4DD7EEDEE832}" destId="{8D838DAB-D385-43FB-BB17-64D96BF42072}" srcOrd="13" destOrd="0" presId="urn:microsoft.com/office/officeart/2005/8/layout/default"/>
    <dgm:cxn modelId="{A3DB3252-8658-41B7-877A-7EA081849AE0}" type="presParOf" srcId="{E81971CF-336A-4BC8-9797-4DD7EEDEE832}" destId="{48DAEA61-8B0C-4D4D-B71E-24C6748943A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4878E-06CA-41FC-9806-8ED121BB5B3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B6A1F0D-364E-4278-89E1-4AD2F966AFDE}">
      <dgm:prSet/>
      <dgm:spPr/>
      <dgm:t>
        <a:bodyPr/>
        <a:lstStyle/>
        <a:p>
          <a:r>
            <a:rPr lang="en-GB" dirty="0"/>
            <a:t>Poor lending decisions by financial institutions led to a lack of funds for businesses to borrow </a:t>
          </a:r>
          <a:endParaRPr lang="en-US" dirty="0"/>
        </a:p>
      </dgm:t>
    </dgm:pt>
    <dgm:pt modelId="{BB3BB5E5-C45D-41EF-ABEA-B84500761FA0}" type="parTrans" cxnId="{43BBDD34-CFCF-4931-A265-24C84DDC4636}">
      <dgm:prSet/>
      <dgm:spPr/>
      <dgm:t>
        <a:bodyPr/>
        <a:lstStyle/>
        <a:p>
          <a:endParaRPr lang="en-US"/>
        </a:p>
      </dgm:t>
    </dgm:pt>
    <dgm:pt modelId="{1056DE6A-9B5D-4B35-9F63-D2DB47B31444}" type="sibTrans" cxnId="{43BBDD34-CFCF-4931-A265-24C84DDC4636}">
      <dgm:prSet/>
      <dgm:spPr/>
      <dgm:t>
        <a:bodyPr/>
        <a:lstStyle/>
        <a:p>
          <a:endParaRPr lang="en-US"/>
        </a:p>
      </dgm:t>
    </dgm:pt>
    <dgm:pt modelId="{36C86F3D-82E8-4953-BF48-3EF1F4F5F37A}">
      <dgm:prSet/>
      <dgm:spPr/>
      <dgm:t>
        <a:bodyPr/>
        <a:lstStyle/>
        <a:p>
          <a:r>
            <a:rPr lang="en-GB" dirty="0"/>
            <a:t>In the UK banks stopped lending to each other and the UK Government had to bail out RBS and Lloyds; Northern Rock was nationalised</a:t>
          </a:r>
          <a:endParaRPr lang="en-US" dirty="0"/>
        </a:p>
      </dgm:t>
    </dgm:pt>
    <dgm:pt modelId="{13458524-CD02-43AB-9010-71B2DEA00248}" type="parTrans" cxnId="{DE9C54EB-7090-47B5-B704-B5F563B829D2}">
      <dgm:prSet/>
      <dgm:spPr/>
      <dgm:t>
        <a:bodyPr/>
        <a:lstStyle/>
        <a:p>
          <a:endParaRPr lang="en-US"/>
        </a:p>
      </dgm:t>
    </dgm:pt>
    <dgm:pt modelId="{691DE9A0-D094-4500-A89A-3126945E7A20}" type="sibTrans" cxnId="{DE9C54EB-7090-47B5-B704-B5F563B829D2}">
      <dgm:prSet/>
      <dgm:spPr/>
      <dgm:t>
        <a:bodyPr/>
        <a:lstStyle/>
        <a:p>
          <a:endParaRPr lang="en-US"/>
        </a:p>
      </dgm:t>
    </dgm:pt>
    <dgm:pt modelId="{D4EDE4DC-C6D6-427B-9CCF-438DEA6FCA7B}">
      <dgm:prSet/>
      <dgm:spPr/>
      <dgm:t>
        <a:bodyPr/>
        <a:lstStyle/>
        <a:p>
          <a:r>
            <a:rPr lang="en-GB" dirty="0"/>
            <a:t>A shortage of capital meant that businesses found it difficult to obtain loans and where they could the interest rate was increased</a:t>
          </a:r>
          <a:endParaRPr lang="en-US" dirty="0"/>
        </a:p>
      </dgm:t>
    </dgm:pt>
    <dgm:pt modelId="{E1C50255-6FA2-44D1-A0A4-C7A40CF18D3C}" type="parTrans" cxnId="{02F18A6A-9A76-4D09-8EB7-192B7414A974}">
      <dgm:prSet/>
      <dgm:spPr/>
      <dgm:t>
        <a:bodyPr/>
        <a:lstStyle/>
        <a:p>
          <a:endParaRPr lang="en-US"/>
        </a:p>
      </dgm:t>
    </dgm:pt>
    <dgm:pt modelId="{3D1C66D6-3B31-4E45-8E8C-A1ED4F664CA3}" type="sibTrans" cxnId="{02F18A6A-9A76-4D09-8EB7-192B7414A974}">
      <dgm:prSet/>
      <dgm:spPr/>
      <dgm:t>
        <a:bodyPr/>
        <a:lstStyle/>
        <a:p>
          <a:endParaRPr lang="en-US"/>
        </a:p>
      </dgm:t>
    </dgm:pt>
    <dgm:pt modelId="{4DA47217-30E6-403F-8DA2-D2F3AD8B0876}">
      <dgm:prSet/>
      <dgm:spPr/>
      <dgm:t>
        <a:bodyPr/>
        <a:lstStyle/>
        <a:p>
          <a:r>
            <a:rPr lang="en-GB" dirty="0"/>
            <a:t>Demand in the economy fell at the very time businesses needed liquidity</a:t>
          </a:r>
          <a:endParaRPr lang="en-US" dirty="0"/>
        </a:p>
      </dgm:t>
    </dgm:pt>
    <dgm:pt modelId="{6F40D5CA-374B-4837-B11C-5BBD4F8E8E35}" type="parTrans" cxnId="{ED625F0D-F70F-4ABB-8B09-52701EF330F7}">
      <dgm:prSet/>
      <dgm:spPr/>
      <dgm:t>
        <a:bodyPr/>
        <a:lstStyle/>
        <a:p>
          <a:endParaRPr lang="en-US"/>
        </a:p>
      </dgm:t>
    </dgm:pt>
    <dgm:pt modelId="{E03717A9-7FF6-4583-A398-7A025306F6C2}" type="sibTrans" cxnId="{ED625F0D-F70F-4ABB-8B09-52701EF330F7}">
      <dgm:prSet/>
      <dgm:spPr/>
      <dgm:t>
        <a:bodyPr/>
        <a:lstStyle/>
        <a:p>
          <a:endParaRPr lang="en-US"/>
        </a:p>
      </dgm:t>
    </dgm:pt>
    <dgm:pt modelId="{85E2B85E-7F9B-4128-995A-370346B58566}">
      <dgm:prSet/>
      <dgm:spPr/>
      <dgm:t>
        <a:bodyPr/>
        <a:lstStyle/>
        <a:p>
          <a:r>
            <a:rPr lang="en-GB" dirty="0"/>
            <a:t>The collapse in lending helped exacerbate the situation and the UK fell into a severe recession</a:t>
          </a:r>
          <a:endParaRPr lang="en-US" dirty="0"/>
        </a:p>
      </dgm:t>
    </dgm:pt>
    <dgm:pt modelId="{5E8DB6DA-E11B-4E6C-8371-F3DBDFD5E08E}" type="parTrans" cxnId="{7846E353-F349-417C-93D1-C8D8A7428251}">
      <dgm:prSet/>
      <dgm:spPr/>
      <dgm:t>
        <a:bodyPr/>
        <a:lstStyle/>
        <a:p>
          <a:endParaRPr lang="en-US"/>
        </a:p>
      </dgm:t>
    </dgm:pt>
    <dgm:pt modelId="{B2777E17-8BA6-4806-906B-EDA4A4DCFC12}" type="sibTrans" cxnId="{7846E353-F349-417C-93D1-C8D8A7428251}">
      <dgm:prSet/>
      <dgm:spPr/>
      <dgm:t>
        <a:bodyPr/>
        <a:lstStyle/>
        <a:p>
          <a:endParaRPr lang="en-US"/>
        </a:p>
      </dgm:t>
    </dgm:pt>
    <dgm:pt modelId="{78A192E8-8C99-425A-8D01-FEA66CCDBF45}">
      <dgm:prSet/>
      <dgm:spPr/>
      <dgm:t>
        <a:bodyPr/>
        <a:lstStyle/>
        <a:p>
          <a:r>
            <a:rPr lang="en-GB" dirty="0"/>
            <a:t>The effects of this still reverberate around the global economy</a:t>
          </a:r>
          <a:endParaRPr lang="en-US" dirty="0"/>
        </a:p>
      </dgm:t>
    </dgm:pt>
    <dgm:pt modelId="{70BAB158-C113-499D-9753-45CEDCBD8F9E}" type="parTrans" cxnId="{B8374AF9-195D-427E-B7EE-984822D69F1A}">
      <dgm:prSet/>
      <dgm:spPr/>
      <dgm:t>
        <a:bodyPr/>
        <a:lstStyle/>
        <a:p>
          <a:endParaRPr lang="en-US"/>
        </a:p>
      </dgm:t>
    </dgm:pt>
    <dgm:pt modelId="{F6E000ED-534E-4D3F-AA40-EF2B19F9FDBD}" type="sibTrans" cxnId="{B8374AF9-195D-427E-B7EE-984822D69F1A}">
      <dgm:prSet/>
      <dgm:spPr/>
      <dgm:t>
        <a:bodyPr/>
        <a:lstStyle/>
        <a:p>
          <a:endParaRPr lang="en-US"/>
        </a:p>
      </dgm:t>
    </dgm:pt>
    <dgm:pt modelId="{BC6EAE7E-572E-48BE-8041-ABB5B558E86B}" type="pres">
      <dgm:prSet presAssocID="{8D24878E-06CA-41FC-9806-8ED121BB5B32}" presName="vert0" presStyleCnt="0">
        <dgm:presLayoutVars>
          <dgm:dir/>
          <dgm:animOne val="branch"/>
          <dgm:animLvl val="lvl"/>
        </dgm:presLayoutVars>
      </dgm:prSet>
      <dgm:spPr/>
    </dgm:pt>
    <dgm:pt modelId="{07DBE869-A557-4219-BFD6-941C91623BF1}" type="pres">
      <dgm:prSet presAssocID="{9B6A1F0D-364E-4278-89E1-4AD2F966AFDE}" presName="thickLine" presStyleLbl="alignNode1" presStyleIdx="0" presStyleCnt="6"/>
      <dgm:spPr/>
    </dgm:pt>
    <dgm:pt modelId="{2E35B741-6154-4054-9D60-F4E14E26E142}" type="pres">
      <dgm:prSet presAssocID="{9B6A1F0D-364E-4278-89E1-4AD2F966AFDE}" presName="horz1" presStyleCnt="0"/>
      <dgm:spPr/>
    </dgm:pt>
    <dgm:pt modelId="{4C35FC80-3DC2-40E5-8E90-976DF994AA42}" type="pres">
      <dgm:prSet presAssocID="{9B6A1F0D-364E-4278-89E1-4AD2F966AFDE}" presName="tx1" presStyleLbl="revTx" presStyleIdx="0" presStyleCnt="6"/>
      <dgm:spPr/>
    </dgm:pt>
    <dgm:pt modelId="{493BCD46-5203-4F35-8A27-EF450EAB61D1}" type="pres">
      <dgm:prSet presAssocID="{9B6A1F0D-364E-4278-89E1-4AD2F966AFDE}" presName="vert1" presStyleCnt="0"/>
      <dgm:spPr/>
    </dgm:pt>
    <dgm:pt modelId="{C01DE1BD-AF54-4C11-AC01-D9EF127A5508}" type="pres">
      <dgm:prSet presAssocID="{36C86F3D-82E8-4953-BF48-3EF1F4F5F37A}" presName="thickLine" presStyleLbl="alignNode1" presStyleIdx="1" presStyleCnt="6"/>
      <dgm:spPr/>
    </dgm:pt>
    <dgm:pt modelId="{B72AB833-721F-461B-9A95-07A15C3924D4}" type="pres">
      <dgm:prSet presAssocID="{36C86F3D-82E8-4953-BF48-3EF1F4F5F37A}" presName="horz1" presStyleCnt="0"/>
      <dgm:spPr/>
    </dgm:pt>
    <dgm:pt modelId="{41603F49-142B-4091-BBB2-1B7E27CF7352}" type="pres">
      <dgm:prSet presAssocID="{36C86F3D-82E8-4953-BF48-3EF1F4F5F37A}" presName="tx1" presStyleLbl="revTx" presStyleIdx="1" presStyleCnt="6"/>
      <dgm:spPr/>
    </dgm:pt>
    <dgm:pt modelId="{1DBC84B7-993B-4642-BD92-F47E3FEE36D3}" type="pres">
      <dgm:prSet presAssocID="{36C86F3D-82E8-4953-BF48-3EF1F4F5F37A}" presName="vert1" presStyleCnt="0"/>
      <dgm:spPr/>
    </dgm:pt>
    <dgm:pt modelId="{94E27584-4DC2-4480-82EE-D417C04E50E7}" type="pres">
      <dgm:prSet presAssocID="{D4EDE4DC-C6D6-427B-9CCF-438DEA6FCA7B}" presName="thickLine" presStyleLbl="alignNode1" presStyleIdx="2" presStyleCnt="6"/>
      <dgm:spPr/>
    </dgm:pt>
    <dgm:pt modelId="{236DE88F-3559-4787-B331-D4ABD36E925F}" type="pres">
      <dgm:prSet presAssocID="{D4EDE4DC-C6D6-427B-9CCF-438DEA6FCA7B}" presName="horz1" presStyleCnt="0"/>
      <dgm:spPr/>
    </dgm:pt>
    <dgm:pt modelId="{7F2B8B27-1E49-447B-B389-FEEF2E535C1D}" type="pres">
      <dgm:prSet presAssocID="{D4EDE4DC-C6D6-427B-9CCF-438DEA6FCA7B}" presName="tx1" presStyleLbl="revTx" presStyleIdx="2" presStyleCnt="6"/>
      <dgm:spPr/>
    </dgm:pt>
    <dgm:pt modelId="{91B8AC06-E054-4886-95C4-429300AB3FF4}" type="pres">
      <dgm:prSet presAssocID="{D4EDE4DC-C6D6-427B-9CCF-438DEA6FCA7B}" presName="vert1" presStyleCnt="0"/>
      <dgm:spPr/>
    </dgm:pt>
    <dgm:pt modelId="{CB96BFAD-B8BD-4346-85A9-DB1A520F9634}" type="pres">
      <dgm:prSet presAssocID="{4DA47217-30E6-403F-8DA2-D2F3AD8B0876}" presName="thickLine" presStyleLbl="alignNode1" presStyleIdx="3" presStyleCnt="6"/>
      <dgm:spPr/>
    </dgm:pt>
    <dgm:pt modelId="{FF3B7231-DEC9-414D-A6F2-B2B57A40B8CA}" type="pres">
      <dgm:prSet presAssocID="{4DA47217-30E6-403F-8DA2-D2F3AD8B0876}" presName="horz1" presStyleCnt="0"/>
      <dgm:spPr/>
    </dgm:pt>
    <dgm:pt modelId="{DA9CA6BF-66E0-4CE6-9FBD-D6724B799FE7}" type="pres">
      <dgm:prSet presAssocID="{4DA47217-30E6-403F-8DA2-D2F3AD8B0876}" presName="tx1" presStyleLbl="revTx" presStyleIdx="3" presStyleCnt="6"/>
      <dgm:spPr/>
    </dgm:pt>
    <dgm:pt modelId="{F1C0437A-D72E-4DBF-BD5F-E19EAA4A21FD}" type="pres">
      <dgm:prSet presAssocID="{4DA47217-30E6-403F-8DA2-D2F3AD8B0876}" presName="vert1" presStyleCnt="0"/>
      <dgm:spPr/>
    </dgm:pt>
    <dgm:pt modelId="{D97B14E5-6F4F-4D9D-BAAE-C39CE48F1EBC}" type="pres">
      <dgm:prSet presAssocID="{85E2B85E-7F9B-4128-995A-370346B58566}" presName="thickLine" presStyleLbl="alignNode1" presStyleIdx="4" presStyleCnt="6"/>
      <dgm:spPr/>
    </dgm:pt>
    <dgm:pt modelId="{F93C687D-A26C-4BDD-90AE-65602B659F64}" type="pres">
      <dgm:prSet presAssocID="{85E2B85E-7F9B-4128-995A-370346B58566}" presName="horz1" presStyleCnt="0"/>
      <dgm:spPr/>
    </dgm:pt>
    <dgm:pt modelId="{E742E767-D94B-4D1B-9888-CD1DA281C6B2}" type="pres">
      <dgm:prSet presAssocID="{85E2B85E-7F9B-4128-995A-370346B58566}" presName="tx1" presStyleLbl="revTx" presStyleIdx="4" presStyleCnt="6"/>
      <dgm:spPr/>
    </dgm:pt>
    <dgm:pt modelId="{22ED1020-67B8-46DC-A73A-034DE301AEEA}" type="pres">
      <dgm:prSet presAssocID="{85E2B85E-7F9B-4128-995A-370346B58566}" presName="vert1" presStyleCnt="0"/>
      <dgm:spPr/>
    </dgm:pt>
    <dgm:pt modelId="{7F7CAC6A-2E8D-47B6-9505-3673ADE7DD84}" type="pres">
      <dgm:prSet presAssocID="{78A192E8-8C99-425A-8D01-FEA66CCDBF45}" presName="thickLine" presStyleLbl="alignNode1" presStyleIdx="5" presStyleCnt="6"/>
      <dgm:spPr/>
    </dgm:pt>
    <dgm:pt modelId="{4A205319-38A2-450C-8FA4-C8F192397E30}" type="pres">
      <dgm:prSet presAssocID="{78A192E8-8C99-425A-8D01-FEA66CCDBF45}" presName="horz1" presStyleCnt="0"/>
      <dgm:spPr/>
    </dgm:pt>
    <dgm:pt modelId="{123B2AA8-42C4-46AC-BC0B-F2D53CB75BF5}" type="pres">
      <dgm:prSet presAssocID="{78A192E8-8C99-425A-8D01-FEA66CCDBF45}" presName="tx1" presStyleLbl="revTx" presStyleIdx="5" presStyleCnt="6"/>
      <dgm:spPr/>
    </dgm:pt>
    <dgm:pt modelId="{FD950B4C-A21F-4D15-910C-F19B40371206}" type="pres">
      <dgm:prSet presAssocID="{78A192E8-8C99-425A-8D01-FEA66CCDBF45}" presName="vert1" presStyleCnt="0"/>
      <dgm:spPr/>
    </dgm:pt>
  </dgm:ptLst>
  <dgm:cxnLst>
    <dgm:cxn modelId="{658B5107-D424-46C5-B29D-4BC585B4189C}" type="presOf" srcId="{8D24878E-06CA-41FC-9806-8ED121BB5B32}" destId="{BC6EAE7E-572E-48BE-8041-ABB5B558E86B}" srcOrd="0" destOrd="0" presId="urn:microsoft.com/office/officeart/2008/layout/LinedList"/>
    <dgm:cxn modelId="{ED625F0D-F70F-4ABB-8B09-52701EF330F7}" srcId="{8D24878E-06CA-41FC-9806-8ED121BB5B32}" destId="{4DA47217-30E6-403F-8DA2-D2F3AD8B0876}" srcOrd="3" destOrd="0" parTransId="{6F40D5CA-374B-4837-B11C-5BBD4F8E8E35}" sibTransId="{E03717A9-7FF6-4583-A398-7A025306F6C2}"/>
    <dgm:cxn modelId="{5810BD33-CA67-4B99-84E6-2BFB05AECE11}" type="presOf" srcId="{4DA47217-30E6-403F-8DA2-D2F3AD8B0876}" destId="{DA9CA6BF-66E0-4CE6-9FBD-D6724B799FE7}" srcOrd="0" destOrd="0" presId="urn:microsoft.com/office/officeart/2008/layout/LinedList"/>
    <dgm:cxn modelId="{43BBDD34-CFCF-4931-A265-24C84DDC4636}" srcId="{8D24878E-06CA-41FC-9806-8ED121BB5B32}" destId="{9B6A1F0D-364E-4278-89E1-4AD2F966AFDE}" srcOrd="0" destOrd="0" parTransId="{BB3BB5E5-C45D-41EF-ABEA-B84500761FA0}" sibTransId="{1056DE6A-9B5D-4B35-9F63-D2DB47B31444}"/>
    <dgm:cxn modelId="{61228862-3AF0-4FEA-999A-267F2DB08FBA}" type="presOf" srcId="{36C86F3D-82E8-4953-BF48-3EF1F4F5F37A}" destId="{41603F49-142B-4091-BBB2-1B7E27CF7352}" srcOrd="0" destOrd="0" presId="urn:microsoft.com/office/officeart/2008/layout/LinedList"/>
    <dgm:cxn modelId="{02F18A6A-9A76-4D09-8EB7-192B7414A974}" srcId="{8D24878E-06CA-41FC-9806-8ED121BB5B32}" destId="{D4EDE4DC-C6D6-427B-9CCF-438DEA6FCA7B}" srcOrd="2" destOrd="0" parTransId="{E1C50255-6FA2-44D1-A0A4-C7A40CF18D3C}" sibTransId="{3D1C66D6-3B31-4E45-8E8C-A1ED4F664CA3}"/>
    <dgm:cxn modelId="{7846E353-F349-417C-93D1-C8D8A7428251}" srcId="{8D24878E-06CA-41FC-9806-8ED121BB5B32}" destId="{85E2B85E-7F9B-4128-995A-370346B58566}" srcOrd="4" destOrd="0" parTransId="{5E8DB6DA-E11B-4E6C-8371-F3DBDFD5E08E}" sibTransId="{B2777E17-8BA6-4806-906B-EDA4A4DCFC12}"/>
    <dgm:cxn modelId="{8C918C8F-0076-45CB-ACBE-828CF97A39EA}" type="presOf" srcId="{85E2B85E-7F9B-4128-995A-370346B58566}" destId="{E742E767-D94B-4D1B-9888-CD1DA281C6B2}" srcOrd="0" destOrd="0" presId="urn:microsoft.com/office/officeart/2008/layout/LinedList"/>
    <dgm:cxn modelId="{5A73D8CA-28FA-4753-A6B9-3245C8CBE5DA}" type="presOf" srcId="{D4EDE4DC-C6D6-427B-9CCF-438DEA6FCA7B}" destId="{7F2B8B27-1E49-447B-B389-FEEF2E535C1D}" srcOrd="0" destOrd="0" presId="urn:microsoft.com/office/officeart/2008/layout/LinedList"/>
    <dgm:cxn modelId="{8C0FDED0-FB97-4364-A51F-CCF46974B81D}" type="presOf" srcId="{78A192E8-8C99-425A-8D01-FEA66CCDBF45}" destId="{123B2AA8-42C4-46AC-BC0B-F2D53CB75BF5}" srcOrd="0" destOrd="0" presId="urn:microsoft.com/office/officeart/2008/layout/LinedList"/>
    <dgm:cxn modelId="{DE9C54EB-7090-47B5-B704-B5F563B829D2}" srcId="{8D24878E-06CA-41FC-9806-8ED121BB5B32}" destId="{36C86F3D-82E8-4953-BF48-3EF1F4F5F37A}" srcOrd="1" destOrd="0" parTransId="{13458524-CD02-43AB-9010-71B2DEA00248}" sibTransId="{691DE9A0-D094-4500-A89A-3126945E7A20}"/>
    <dgm:cxn modelId="{FD5206ED-4F6B-4F06-9CC4-631DEE063E95}" type="presOf" srcId="{9B6A1F0D-364E-4278-89E1-4AD2F966AFDE}" destId="{4C35FC80-3DC2-40E5-8E90-976DF994AA42}" srcOrd="0" destOrd="0" presId="urn:microsoft.com/office/officeart/2008/layout/LinedList"/>
    <dgm:cxn modelId="{B8374AF9-195D-427E-B7EE-984822D69F1A}" srcId="{8D24878E-06CA-41FC-9806-8ED121BB5B32}" destId="{78A192E8-8C99-425A-8D01-FEA66CCDBF45}" srcOrd="5" destOrd="0" parTransId="{70BAB158-C113-499D-9753-45CEDCBD8F9E}" sibTransId="{F6E000ED-534E-4D3F-AA40-EF2B19F9FDBD}"/>
    <dgm:cxn modelId="{37776675-F640-4D84-BF1C-4622C33D4921}" type="presParOf" srcId="{BC6EAE7E-572E-48BE-8041-ABB5B558E86B}" destId="{07DBE869-A557-4219-BFD6-941C91623BF1}" srcOrd="0" destOrd="0" presId="urn:microsoft.com/office/officeart/2008/layout/LinedList"/>
    <dgm:cxn modelId="{3BF3DFF9-0BE1-4720-B453-38C58F05B6AB}" type="presParOf" srcId="{BC6EAE7E-572E-48BE-8041-ABB5B558E86B}" destId="{2E35B741-6154-4054-9D60-F4E14E26E142}" srcOrd="1" destOrd="0" presId="urn:microsoft.com/office/officeart/2008/layout/LinedList"/>
    <dgm:cxn modelId="{09B49D91-3468-45A3-AD1E-CC410A68603E}" type="presParOf" srcId="{2E35B741-6154-4054-9D60-F4E14E26E142}" destId="{4C35FC80-3DC2-40E5-8E90-976DF994AA42}" srcOrd="0" destOrd="0" presId="urn:microsoft.com/office/officeart/2008/layout/LinedList"/>
    <dgm:cxn modelId="{340784DD-EFB6-422C-BB87-030BA40E3E59}" type="presParOf" srcId="{2E35B741-6154-4054-9D60-F4E14E26E142}" destId="{493BCD46-5203-4F35-8A27-EF450EAB61D1}" srcOrd="1" destOrd="0" presId="urn:microsoft.com/office/officeart/2008/layout/LinedList"/>
    <dgm:cxn modelId="{C99435DF-C000-4796-A80B-697BE5BFB59B}" type="presParOf" srcId="{BC6EAE7E-572E-48BE-8041-ABB5B558E86B}" destId="{C01DE1BD-AF54-4C11-AC01-D9EF127A5508}" srcOrd="2" destOrd="0" presId="urn:microsoft.com/office/officeart/2008/layout/LinedList"/>
    <dgm:cxn modelId="{549FC803-D20D-41DB-AF70-E28ADEB817CF}" type="presParOf" srcId="{BC6EAE7E-572E-48BE-8041-ABB5B558E86B}" destId="{B72AB833-721F-461B-9A95-07A15C3924D4}" srcOrd="3" destOrd="0" presId="urn:microsoft.com/office/officeart/2008/layout/LinedList"/>
    <dgm:cxn modelId="{CF0A41BE-EBEA-4A67-B0C4-D6394B4F5679}" type="presParOf" srcId="{B72AB833-721F-461B-9A95-07A15C3924D4}" destId="{41603F49-142B-4091-BBB2-1B7E27CF7352}" srcOrd="0" destOrd="0" presId="urn:microsoft.com/office/officeart/2008/layout/LinedList"/>
    <dgm:cxn modelId="{8BC81F8E-61A8-4FA1-A061-B62500F8BF6D}" type="presParOf" srcId="{B72AB833-721F-461B-9A95-07A15C3924D4}" destId="{1DBC84B7-993B-4642-BD92-F47E3FEE36D3}" srcOrd="1" destOrd="0" presId="urn:microsoft.com/office/officeart/2008/layout/LinedList"/>
    <dgm:cxn modelId="{A9D2E5B4-BB13-4D39-B246-F074CEE16CCE}" type="presParOf" srcId="{BC6EAE7E-572E-48BE-8041-ABB5B558E86B}" destId="{94E27584-4DC2-4480-82EE-D417C04E50E7}" srcOrd="4" destOrd="0" presId="urn:microsoft.com/office/officeart/2008/layout/LinedList"/>
    <dgm:cxn modelId="{4706EA56-061B-47FC-85FE-177C533EEBB7}" type="presParOf" srcId="{BC6EAE7E-572E-48BE-8041-ABB5B558E86B}" destId="{236DE88F-3559-4787-B331-D4ABD36E925F}" srcOrd="5" destOrd="0" presId="urn:microsoft.com/office/officeart/2008/layout/LinedList"/>
    <dgm:cxn modelId="{66215EE8-C445-4B2A-96BF-FA4DBD49D6B6}" type="presParOf" srcId="{236DE88F-3559-4787-B331-D4ABD36E925F}" destId="{7F2B8B27-1E49-447B-B389-FEEF2E535C1D}" srcOrd="0" destOrd="0" presId="urn:microsoft.com/office/officeart/2008/layout/LinedList"/>
    <dgm:cxn modelId="{517DE90F-D1A9-437A-8CFE-C40F5D02B261}" type="presParOf" srcId="{236DE88F-3559-4787-B331-D4ABD36E925F}" destId="{91B8AC06-E054-4886-95C4-429300AB3FF4}" srcOrd="1" destOrd="0" presId="urn:microsoft.com/office/officeart/2008/layout/LinedList"/>
    <dgm:cxn modelId="{260BB465-920C-4F8A-98DB-9C3269841610}" type="presParOf" srcId="{BC6EAE7E-572E-48BE-8041-ABB5B558E86B}" destId="{CB96BFAD-B8BD-4346-85A9-DB1A520F9634}" srcOrd="6" destOrd="0" presId="urn:microsoft.com/office/officeart/2008/layout/LinedList"/>
    <dgm:cxn modelId="{08D231FF-47C7-40B3-9A0D-A4F95103C863}" type="presParOf" srcId="{BC6EAE7E-572E-48BE-8041-ABB5B558E86B}" destId="{FF3B7231-DEC9-414D-A6F2-B2B57A40B8CA}" srcOrd="7" destOrd="0" presId="urn:microsoft.com/office/officeart/2008/layout/LinedList"/>
    <dgm:cxn modelId="{E16EE052-ACDC-4186-A4CA-FFDE38A2A561}" type="presParOf" srcId="{FF3B7231-DEC9-414D-A6F2-B2B57A40B8CA}" destId="{DA9CA6BF-66E0-4CE6-9FBD-D6724B799FE7}" srcOrd="0" destOrd="0" presId="urn:microsoft.com/office/officeart/2008/layout/LinedList"/>
    <dgm:cxn modelId="{FA229286-06B0-4223-B2F2-84335126797E}" type="presParOf" srcId="{FF3B7231-DEC9-414D-A6F2-B2B57A40B8CA}" destId="{F1C0437A-D72E-4DBF-BD5F-E19EAA4A21FD}" srcOrd="1" destOrd="0" presId="urn:microsoft.com/office/officeart/2008/layout/LinedList"/>
    <dgm:cxn modelId="{B83E7FFC-E17B-4B84-8A62-B4BB0569C31B}" type="presParOf" srcId="{BC6EAE7E-572E-48BE-8041-ABB5B558E86B}" destId="{D97B14E5-6F4F-4D9D-BAAE-C39CE48F1EBC}" srcOrd="8" destOrd="0" presId="urn:microsoft.com/office/officeart/2008/layout/LinedList"/>
    <dgm:cxn modelId="{98885C37-CA23-49F4-9950-155DAA60D8AF}" type="presParOf" srcId="{BC6EAE7E-572E-48BE-8041-ABB5B558E86B}" destId="{F93C687D-A26C-4BDD-90AE-65602B659F64}" srcOrd="9" destOrd="0" presId="urn:microsoft.com/office/officeart/2008/layout/LinedList"/>
    <dgm:cxn modelId="{6CB615B2-E2D9-4BEB-8ACB-7362F7F98023}" type="presParOf" srcId="{F93C687D-A26C-4BDD-90AE-65602B659F64}" destId="{E742E767-D94B-4D1B-9888-CD1DA281C6B2}" srcOrd="0" destOrd="0" presId="urn:microsoft.com/office/officeart/2008/layout/LinedList"/>
    <dgm:cxn modelId="{73DDE9E7-A020-4E56-AD3D-2A7E37FFE1F0}" type="presParOf" srcId="{F93C687D-A26C-4BDD-90AE-65602B659F64}" destId="{22ED1020-67B8-46DC-A73A-034DE301AEEA}" srcOrd="1" destOrd="0" presId="urn:microsoft.com/office/officeart/2008/layout/LinedList"/>
    <dgm:cxn modelId="{631CA6AB-DCCB-41B1-96BA-E3FC9DB2F398}" type="presParOf" srcId="{BC6EAE7E-572E-48BE-8041-ABB5B558E86B}" destId="{7F7CAC6A-2E8D-47B6-9505-3673ADE7DD84}" srcOrd="10" destOrd="0" presId="urn:microsoft.com/office/officeart/2008/layout/LinedList"/>
    <dgm:cxn modelId="{69D3335C-515E-413E-B4DF-E55EA33872D5}" type="presParOf" srcId="{BC6EAE7E-572E-48BE-8041-ABB5B558E86B}" destId="{4A205319-38A2-450C-8FA4-C8F192397E30}" srcOrd="11" destOrd="0" presId="urn:microsoft.com/office/officeart/2008/layout/LinedList"/>
    <dgm:cxn modelId="{0FEEC243-EB93-4CD7-A6A7-BD8C4783F48F}" type="presParOf" srcId="{4A205319-38A2-450C-8FA4-C8F192397E30}" destId="{123B2AA8-42C4-46AC-BC0B-F2D53CB75BF5}" srcOrd="0" destOrd="0" presId="urn:microsoft.com/office/officeart/2008/layout/LinedList"/>
    <dgm:cxn modelId="{CA43D513-A63B-41DC-863B-07A2E5D80CF9}" type="presParOf" srcId="{4A205319-38A2-450C-8FA4-C8F192397E30}" destId="{FD950B4C-A21F-4D15-910C-F19B403712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8165F-E9EF-47D8-97A1-1A78725C978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6F540A-1D47-4B82-B13F-AD72841F7C7B}">
      <dgm:prSet/>
      <dgm:spPr/>
      <dgm:t>
        <a:bodyPr/>
        <a:lstStyle/>
        <a:p>
          <a:r>
            <a:rPr lang="en-GB" dirty="0"/>
            <a:t>Asset price bubbles are difficult to define precisely, but it typically means that the price of an asset, usually property, stocks or gold, has deviated significantly from its intrinsic value and prices rise very quickly in the short term. However, some bubbles may take longer to develop</a:t>
          </a:r>
          <a:endParaRPr lang="en-US" dirty="0"/>
        </a:p>
      </dgm:t>
    </dgm:pt>
    <dgm:pt modelId="{CFA99233-A4D7-4169-8214-71A043849323}" type="parTrans" cxnId="{5BA335DE-EBC2-4CE7-AD26-7C29D1B5DF17}">
      <dgm:prSet/>
      <dgm:spPr/>
      <dgm:t>
        <a:bodyPr/>
        <a:lstStyle/>
        <a:p>
          <a:endParaRPr lang="en-US"/>
        </a:p>
      </dgm:t>
    </dgm:pt>
    <dgm:pt modelId="{1A2C17BD-EA25-43D9-84E7-82CBC7A74140}" type="sibTrans" cxnId="{5BA335DE-EBC2-4CE7-AD26-7C29D1B5DF17}">
      <dgm:prSet/>
      <dgm:spPr/>
      <dgm:t>
        <a:bodyPr/>
        <a:lstStyle/>
        <a:p>
          <a:endParaRPr lang="en-US"/>
        </a:p>
      </dgm:t>
    </dgm:pt>
    <dgm:pt modelId="{D47F581A-7D6A-48A0-8E1E-E56DA5CE3830}">
      <dgm:prSet/>
      <dgm:spPr/>
      <dgm:t>
        <a:bodyPr/>
        <a:lstStyle/>
        <a:p>
          <a:r>
            <a:rPr lang="en-GB" dirty="0"/>
            <a:t>The causes of such price bubbles are disputed amongst economists, but they are typically unsustainable in the long run</a:t>
          </a:r>
          <a:endParaRPr lang="en-US" dirty="0"/>
        </a:p>
      </dgm:t>
    </dgm:pt>
    <dgm:pt modelId="{65C5B9FE-78EC-4CD7-A4B1-2AE89721DF16}" type="parTrans" cxnId="{38D200DA-53A9-4F50-AD6C-90EC5E2D806D}">
      <dgm:prSet/>
      <dgm:spPr/>
      <dgm:t>
        <a:bodyPr/>
        <a:lstStyle/>
        <a:p>
          <a:endParaRPr lang="en-US"/>
        </a:p>
      </dgm:t>
    </dgm:pt>
    <dgm:pt modelId="{F2D76777-EBD9-4F46-9047-8E74AC77F55A}" type="sibTrans" cxnId="{38D200DA-53A9-4F50-AD6C-90EC5E2D806D}">
      <dgm:prSet/>
      <dgm:spPr/>
      <dgm:t>
        <a:bodyPr/>
        <a:lstStyle/>
        <a:p>
          <a:endParaRPr lang="en-US"/>
        </a:p>
      </dgm:t>
    </dgm:pt>
    <dgm:pt modelId="{1D84BB61-112C-454B-9B1B-86248499864B}">
      <dgm:prSet/>
      <dgm:spPr/>
      <dgm:t>
        <a:bodyPr/>
        <a:lstStyle/>
        <a:p>
          <a:r>
            <a:rPr lang="en-GB" dirty="0"/>
            <a:t>At a certain price, which is very difficult to predict with any accuracy, the ‘bubble bursts’ as prices move down to reflect more accurately their underlying economic value</a:t>
          </a:r>
          <a:endParaRPr lang="en-US" dirty="0"/>
        </a:p>
      </dgm:t>
    </dgm:pt>
    <dgm:pt modelId="{581C3FB1-3C49-42C7-A8EE-CB7A6890BEE5}" type="parTrans" cxnId="{280695F5-6A14-48C9-B05F-AD6EF1602DFE}">
      <dgm:prSet/>
      <dgm:spPr/>
      <dgm:t>
        <a:bodyPr/>
        <a:lstStyle/>
        <a:p>
          <a:endParaRPr lang="en-US"/>
        </a:p>
      </dgm:t>
    </dgm:pt>
    <dgm:pt modelId="{F616ADB3-6940-441E-84BB-A5BC6151EC5C}" type="sibTrans" cxnId="{280695F5-6A14-48C9-B05F-AD6EF1602DFE}">
      <dgm:prSet/>
      <dgm:spPr/>
      <dgm:t>
        <a:bodyPr/>
        <a:lstStyle/>
        <a:p>
          <a:endParaRPr lang="en-US"/>
        </a:p>
      </dgm:t>
    </dgm:pt>
    <dgm:pt modelId="{185139B1-E455-4AF1-9076-284977A65F93}">
      <dgm:prSet/>
      <dgm:spPr/>
      <dgm:t>
        <a:bodyPr/>
        <a:lstStyle/>
        <a:p>
          <a:r>
            <a:rPr lang="en-GB" dirty="0"/>
            <a:t>However, when asset price bubbles burst, it often brings with them a fall in confidence and a negative impact on the economic cycle, which may be quite sharp and pronounced</a:t>
          </a:r>
          <a:endParaRPr lang="en-US" dirty="0"/>
        </a:p>
      </dgm:t>
    </dgm:pt>
    <dgm:pt modelId="{76786749-3220-444D-8FD0-0A60D54E724A}" type="parTrans" cxnId="{942CFEA1-5E80-49C1-869B-B513E86B3C18}">
      <dgm:prSet/>
      <dgm:spPr/>
      <dgm:t>
        <a:bodyPr/>
        <a:lstStyle/>
        <a:p>
          <a:endParaRPr lang="en-US"/>
        </a:p>
      </dgm:t>
    </dgm:pt>
    <dgm:pt modelId="{41D17228-AE1C-40F9-80BF-E95FE15E2FCF}" type="sibTrans" cxnId="{942CFEA1-5E80-49C1-869B-B513E86B3C18}">
      <dgm:prSet/>
      <dgm:spPr/>
      <dgm:t>
        <a:bodyPr/>
        <a:lstStyle/>
        <a:p>
          <a:endParaRPr lang="en-US"/>
        </a:p>
      </dgm:t>
    </dgm:pt>
    <dgm:pt modelId="{A6EC8F84-C8B7-4437-8DB1-3328EEAA1989}" type="pres">
      <dgm:prSet presAssocID="{53D8165F-E9EF-47D8-97A1-1A78725C9786}" presName="linear" presStyleCnt="0">
        <dgm:presLayoutVars>
          <dgm:animLvl val="lvl"/>
          <dgm:resizeHandles val="exact"/>
        </dgm:presLayoutVars>
      </dgm:prSet>
      <dgm:spPr/>
    </dgm:pt>
    <dgm:pt modelId="{72800193-2CA9-4380-9F9A-F907E6F6BCA9}" type="pres">
      <dgm:prSet presAssocID="{576F540A-1D47-4B82-B13F-AD72841F7C7B}" presName="parentText" presStyleLbl="node1" presStyleIdx="0" presStyleCnt="4">
        <dgm:presLayoutVars>
          <dgm:chMax val="0"/>
          <dgm:bulletEnabled val="1"/>
        </dgm:presLayoutVars>
      </dgm:prSet>
      <dgm:spPr/>
    </dgm:pt>
    <dgm:pt modelId="{16D1E78B-704D-4CF8-AD4C-9BC0414B3EBA}" type="pres">
      <dgm:prSet presAssocID="{1A2C17BD-EA25-43D9-84E7-82CBC7A74140}" presName="spacer" presStyleCnt="0"/>
      <dgm:spPr/>
    </dgm:pt>
    <dgm:pt modelId="{1EAEE45E-FCB7-4F65-B2A5-C39D07EB088F}" type="pres">
      <dgm:prSet presAssocID="{D47F581A-7D6A-48A0-8E1E-E56DA5CE3830}" presName="parentText" presStyleLbl="node1" presStyleIdx="1" presStyleCnt="4">
        <dgm:presLayoutVars>
          <dgm:chMax val="0"/>
          <dgm:bulletEnabled val="1"/>
        </dgm:presLayoutVars>
      </dgm:prSet>
      <dgm:spPr/>
    </dgm:pt>
    <dgm:pt modelId="{5495C1F1-D1D2-4842-9898-BD11A1A6D51D}" type="pres">
      <dgm:prSet presAssocID="{F2D76777-EBD9-4F46-9047-8E74AC77F55A}" presName="spacer" presStyleCnt="0"/>
      <dgm:spPr/>
    </dgm:pt>
    <dgm:pt modelId="{124AB5FC-4E63-4B7B-B39E-AE8FD778ADB3}" type="pres">
      <dgm:prSet presAssocID="{1D84BB61-112C-454B-9B1B-86248499864B}" presName="parentText" presStyleLbl="node1" presStyleIdx="2" presStyleCnt="4">
        <dgm:presLayoutVars>
          <dgm:chMax val="0"/>
          <dgm:bulletEnabled val="1"/>
        </dgm:presLayoutVars>
      </dgm:prSet>
      <dgm:spPr/>
    </dgm:pt>
    <dgm:pt modelId="{DCA2C309-B03F-4380-8A9A-44D94A427C62}" type="pres">
      <dgm:prSet presAssocID="{F616ADB3-6940-441E-84BB-A5BC6151EC5C}" presName="spacer" presStyleCnt="0"/>
      <dgm:spPr/>
    </dgm:pt>
    <dgm:pt modelId="{AF8E6033-7E3F-4034-961C-A2C452B882E8}" type="pres">
      <dgm:prSet presAssocID="{185139B1-E455-4AF1-9076-284977A65F93}" presName="parentText" presStyleLbl="node1" presStyleIdx="3" presStyleCnt="4">
        <dgm:presLayoutVars>
          <dgm:chMax val="0"/>
          <dgm:bulletEnabled val="1"/>
        </dgm:presLayoutVars>
      </dgm:prSet>
      <dgm:spPr/>
    </dgm:pt>
  </dgm:ptLst>
  <dgm:cxnLst>
    <dgm:cxn modelId="{F3946D0D-C4B1-4271-A021-F5647732D35E}" type="presOf" srcId="{D47F581A-7D6A-48A0-8E1E-E56DA5CE3830}" destId="{1EAEE45E-FCB7-4F65-B2A5-C39D07EB088F}" srcOrd="0" destOrd="0" presId="urn:microsoft.com/office/officeart/2005/8/layout/vList2"/>
    <dgm:cxn modelId="{942CFEA1-5E80-49C1-869B-B513E86B3C18}" srcId="{53D8165F-E9EF-47D8-97A1-1A78725C9786}" destId="{185139B1-E455-4AF1-9076-284977A65F93}" srcOrd="3" destOrd="0" parTransId="{76786749-3220-444D-8FD0-0A60D54E724A}" sibTransId="{41D17228-AE1C-40F9-80BF-E95FE15E2FCF}"/>
    <dgm:cxn modelId="{2DA471BC-0D85-452D-976E-0B421D942227}" type="presOf" srcId="{1D84BB61-112C-454B-9B1B-86248499864B}" destId="{124AB5FC-4E63-4B7B-B39E-AE8FD778ADB3}" srcOrd="0" destOrd="0" presId="urn:microsoft.com/office/officeart/2005/8/layout/vList2"/>
    <dgm:cxn modelId="{812648CA-56C7-4361-B0D0-10E9E6CD799A}" type="presOf" srcId="{576F540A-1D47-4B82-B13F-AD72841F7C7B}" destId="{72800193-2CA9-4380-9F9A-F907E6F6BCA9}" srcOrd="0" destOrd="0" presId="urn:microsoft.com/office/officeart/2005/8/layout/vList2"/>
    <dgm:cxn modelId="{D584D5D9-F942-424E-8181-9395EBA0A598}" type="presOf" srcId="{53D8165F-E9EF-47D8-97A1-1A78725C9786}" destId="{A6EC8F84-C8B7-4437-8DB1-3328EEAA1989}" srcOrd="0" destOrd="0" presId="urn:microsoft.com/office/officeart/2005/8/layout/vList2"/>
    <dgm:cxn modelId="{38D200DA-53A9-4F50-AD6C-90EC5E2D806D}" srcId="{53D8165F-E9EF-47D8-97A1-1A78725C9786}" destId="{D47F581A-7D6A-48A0-8E1E-E56DA5CE3830}" srcOrd="1" destOrd="0" parTransId="{65C5B9FE-78EC-4CD7-A4B1-2AE89721DF16}" sibTransId="{F2D76777-EBD9-4F46-9047-8E74AC77F55A}"/>
    <dgm:cxn modelId="{5BA335DE-EBC2-4CE7-AD26-7C29D1B5DF17}" srcId="{53D8165F-E9EF-47D8-97A1-1A78725C9786}" destId="{576F540A-1D47-4B82-B13F-AD72841F7C7B}" srcOrd="0" destOrd="0" parTransId="{CFA99233-A4D7-4169-8214-71A043849323}" sibTransId="{1A2C17BD-EA25-43D9-84E7-82CBC7A74140}"/>
    <dgm:cxn modelId="{280695F5-6A14-48C9-B05F-AD6EF1602DFE}" srcId="{53D8165F-E9EF-47D8-97A1-1A78725C9786}" destId="{1D84BB61-112C-454B-9B1B-86248499864B}" srcOrd="2" destOrd="0" parTransId="{581C3FB1-3C49-42C7-A8EE-CB7A6890BEE5}" sibTransId="{F616ADB3-6940-441E-84BB-A5BC6151EC5C}"/>
    <dgm:cxn modelId="{D65C09F6-75D3-46D6-98FC-944A46BCD91F}" type="presOf" srcId="{185139B1-E455-4AF1-9076-284977A65F93}" destId="{AF8E6033-7E3F-4034-961C-A2C452B882E8}" srcOrd="0" destOrd="0" presId="urn:microsoft.com/office/officeart/2005/8/layout/vList2"/>
    <dgm:cxn modelId="{9ABE4E62-2BEA-456C-9CD4-CCD45453AF40}" type="presParOf" srcId="{A6EC8F84-C8B7-4437-8DB1-3328EEAA1989}" destId="{72800193-2CA9-4380-9F9A-F907E6F6BCA9}" srcOrd="0" destOrd="0" presId="urn:microsoft.com/office/officeart/2005/8/layout/vList2"/>
    <dgm:cxn modelId="{334F39D6-22FD-4C37-9BE9-9BF633971022}" type="presParOf" srcId="{A6EC8F84-C8B7-4437-8DB1-3328EEAA1989}" destId="{16D1E78B-704D-4CF8-AD4C-9BC0414B3EBA}" srcOrd="1" destOrd="0" presId="urn:microsoft.com/office/officeart/2005/8/layout/vList2"/>
    <dgm:cxn modelId="{330BAD38-75B1-4B9C-AD53-26D270053FB8}" type="presParOf" srcId="{A6EC8F84-C8B7-4437-8DB1-3328EEAA1989}" destId="{1EAEE45E-FCB7-4F65-B2A5-C39D07EB088F}" srcOrd="2" destOrd="0" presId="urn:microsoft.com/office/officeart/2005/8/layout/vList2"/>
    <dgm:cxn modelId="{ECFE3197-3A53-41F1-90BB-8284229404D0}" type="presParOf" srcId="{A6EC8F84-C8B7-4437-8DB1-3328EEAA1989}" destId="{5495C1F1-D1D2-4842-9898-BD11A1A6D51D}" srcOrd="3" destOrd="0" presId="urn:microsoft.com/office/officeart/2005/8/layout/vList2"/>
    <dgm:cxn modelId="{BB1E1B22-C30C-4A45-9D12-922E6F5EED72}" type="presParOf" srcId="{A6EC8F84-C8B7-4437-8DB1-3328EEAA1989}" destId="{124AB5FC-4E63-4B7B-B39E-AE8FD778ADB3}" srcOrd="4" destOrd="0" presId="urn:microsoft.com/office/officeart/2005/8/layout/vList2"/>
    <dgm:cxn modelId="{939854C4-B780-4108-9BFA-FA0EF9FA8EB1}" type="presParOf" srcId="{A6EC8F84-C8B7-4437-8DB1-3328EEAA1989}" destId="{DCA2C309-B03F-4380-8A9A-44D94A427C62}" srcOrd="5" destOrd="0" presId="urn:microsoft.com/office/officeart/2005/8/layout/vList2"/>
    <dgm:cxn modelId="{0DA8D97F-3A9C-4317-9E9B-C5D60A6EE5D1}" type="presParOf" srcId="{A6EC8F84-C8B7-4437-8DB1-3328EEAA1989}" destId="{AF8E6033-7E3F-4034-961C-A2C452B882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756CB4-8C19-4465-8EBB-D6DF68A390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E7FBED4-9EF3-4B31-AC96-DA349B80BD95}">
      <dgm:prSet/>
      <dgm:spPr/>
      <dgm:t>
        <a:bodyPr/>
        <a:lstStyle/>
        <a:p>
          <a:pPr>
            <a:lnSpc>
              <a:spcPct val="100000"/>
            </a:lnSpc>
          </a:pPr>
          <a:r>
            <a:rPr lang="en-GB"/>
            <a:t>Speculation is the act of trading in an asset, or conducting a financial transaction, that has a significant risk of losing most or all of the initial outlay. This is in expectation of a substantial gain with the primary motive to take advantage of fluctuations in the market</a:t>
          </a:r>
          <a:endParaRPr lang="en-US"/>
        </a:p>
      </dgm:t>
    </dgm:pt>
    <dgm:pt modelId="{BEB799E0-3EFC-44D1-BA24-58A2CF3E6812}" type="parTrans" cxnId="{D4C051FF-E1D6-45B1-AF65-A19A9D27FB48}">
      <dgm:prSet/>
      <dgm:spPr/>
      <dgm:t>
        <a:bodyPr/>
        <a:lstStyle/>
        <a:p>
          <a:endParaRPr lang="en-US"/>
        </a:p>
      </dgm:t>
    </dgm:pt>
    <dgm:pt modelId="{432C59A5-B0B2-447E-AD08-41113FE88EC6}" type="sibTrans" cxnId="{D4C051FF-E1D6-45B1-AF65-A19A9D27FB48}">
      <dgm:prSet/>
      <dgm:spPr/>
      <dgm:t>
        <a:bodyPr/>
        <a:lstStyle/>
        <a:p>
          <a:endParaRPr lang="en-US"/>
        </a:p>
      </dgm:t>
    </dgm:pt>
    <dgm:pt modelId="{544E735E-C6F7-43D4-9431-98F002AC92AF}">
      <dgm:prSet/>
      <dgm:spPr/>
      <dgm:t>
        <a:bodyPr/>
        <a:lstStyle/>
        <a:p>
          <a:pPr>
            <a:lnSpc>
              <a:spcPct val="100000"/>
            </a:lnSpc>
          </a:pPr>
          <a:r>
            <a:rPr lang="en-GB"/>
            <a:t>With speculation, </a:t>
          </a:r>
          <a:r>
            <a:rPr lang="en-GB" b="1"/>
            <a:t>the risk of loss is more than offset by the possibility of a huge gain</a:t>
          </a:r>
          <a:r>
            <a:rPr lang="en-GB"/>
            <a:t>; otherwise, there would be very little motivation to speculate</a:t>
          </a:r>
          <a:endParaRPr lang="en-US"/>
        </a:p>
      </dgm:t>
    </dgm:pt>
    <dgm:pt modelId="{3D0EE338-A305-491D-A69B-7F243558085D}" type="parTrans" cxnId="{6E8F7CBD-9D06-4E1A-81CB-A3123BC4D2B4}">
      <dgm:prSet/>
      <dgm:spPr/>
      <dgm:t>
        <a:bodyPr/>
        <a:lstStyle/>
        <a:p>
          <a:endParaRPr lang="en-US"/>
        </a:p>
      </dgm:t>
    </dgm:pt>
    <dgm:pt modelId="{A57515A4-0E67-4F39-93F2-C8875763B02C}" type="sibTrans" cxnId="{6E8F7CBD-9D06-4E1A-81CB-A3123BC4D2B4}">
      <dgm:prSet/>
      <dgm:spPr/>
      <dgm:t>
        <a:bodyPr/>
        <a:lstStyle/>
        <a:p>
          <a:endParaRPr lang="en-US"/>
        </a:p>
      </dgm:t>
    </dgm:pt>
    <dgm:pt modelId="{5FCADCAC-989A-497B-A6C8-FD1BCC2EA092}">
      <dgm:prSet/>
      <dgm:spPr/>
      <dgm:t>
        <a:bodyPr/>
        <a:lstStyle/>
        <a:p>
          <a:pPr>
            <a:lnSpc>
              <a:spcPct val="100000"/>
            </a:lnSpc>
          </a:pPr>
          <a:r>
            <a:rPr lang="en-GB"/>
            <a:t>While it is often confused with gambling, the key difference is that speculation is generally tantamount to taking a </a:t>
          </a:r>
          <a:r>
            <a:rPr lang="en-GB" b="1"/>
            <a:t>calculated risk </a:t>
          </a:r>
          <a:r>
            <a:rPr lang="en-GB"/>
            <a:t>and is not dependent on pure chance, whereas gambling depends on totally random outcomes or chance</a:t>
          </a:r>
          <a:endParaRPr lang="en-US"/>
        </a:p>
      </dgm:t>
    </dgm:pt>
    <dgm:pt modelId="{E0CD0A3C-9E5B-49D9-BB47-AA972338F758}" type="parTrans" cxnId="{E15162BF-367C-4A19-B98D-09DFCCE53E54}">
      <dgm:prSet/>
      <dgm:spPr/>
      <dgm:t>
        <a:bodyPr/>
        <a:lstStyle/>
        <a:p>
          <a:endParaRPr lang="en-US"/>
        </a:p>
      </dgm:t>
    </dgm:pt>
    <dgm:pt modelId="{3F958122-115F-4091-BC80-212723C912D3}" type="sibTrans" cxnId="{E15162BF-367C-4A19-B98D-09DFCCE53E54}">
      <dgm:prSet/>
      <dgm:spPr/>
      <dgm:t>
        <a:bodyPr/>
        <a:lstStyle/>
        <a:p>
          <a:endParaRPr lang="en-US"/>
        </a:p>
      </dgm:t>
    </dgm:pt>
    <dgm:pt modelId="{EC271D56-8DEF-4CB1-BFB6-795937818D55}">
      <dgm:prSet/>
      <dgm:spPr/>
      <dgm:t>
        <a:bodyPr/>
        <a:lstStyle/>
        <a:p>
          <a:pPr>
            <a:lnSpc>
              <a:spcPct val="100000"/>
            </a:lnSpc>
          </a:pPr>
          <a:r>
            <a:rPr lang="en-GB"/>
            <a:t>Stocks and currencies are the most common assets upon which investors speculate, and this can drive sharp movements in the price of stock, the value of an asset or the price of a currency in the short run if investors believe that a stock, asset or currency is significantly under or over valued</a:t>
          </a:r>
          <a:endParaRPr lang="en-US"/>
        </a:p>
      </dgm:t>
    </dgm:pt>
    <dgm:pt modelId="{B57AC5B0-DBF5-48A4-BA31-C882307A28DD}" type="parTrans" cxnId="{F3F37A2C-0B30-43B6-9BFB-BF0F8683D7F4}">
      <dgm:prSet/>
      <dgm:spPr/>
      <dgm:t>
        <a:bodyPr/>
        <a:lstStyle/>
        <a:p>
          <a:endParaRPr lang="en-US"/>
        </a:p>
      </dgm:t>
    </dgm:pt>
    <dgm:pt modelId="{7412B700-9836-4D20-AA54-9C11A6B9E571}" type="sibTrans" cxnId="{F3F37A2C-0B30-43B6-9BFB-BF0F8683D7F4}">
      <dgm:prSet/>
      <dgm:spPr/>
      <dgm:t>
        <a:bodyPr/>
        <a:lstStyle/>
        <a:p>
          <a:endParaRPr lang="en-US"/>
        </a:p>
      </dgm:t>
    </dgm:pt>
    <dgm:pt modelId="{ADC85C8D-E8A7-49FB-AC15-07E0ED6096FE}">
      <dgm:prSet/>
      <dgm:spPr/>
      <dgm:t>
        <a:bodyPr/>
        <a:lstStyle/>
        <a:p>
          <a:pPr>
            <a:lnSpc>
              <a:spcPct val="100000"/>
            </a:lnSpc>
          </a:pPr>
          <a:r>
            <a:rPr lang="en-GB"/>
            <a:t>Speculation can therefore exacerbate booms and busts in an economic cycle and is often linked to asset price bubbles and bursts</a:t>
          </a:r>
          <a:br>
            <a:rPr lang="en-GB"/>
          </a:br>
          <a:endParaRPr lang="en-US"/>
        </a:p>
      </dgm:t>
    </dgm:pt>
    <dgm:pt modelId="{DF33183D-0DBC-4DDE-A308-5CBC595AC20E}" type="parTrans" cxnId="{6DEDB728-6F11-4E0C-96C4-1462CDB64E10}">
      <dgm:prSet/>
      <dgm:spPr/>
      <dgm:t>
        <a:bodyPr/>
        <a:lstStyle/>
        <a:p>
          <a:endParaRPr lang="en-US"/>
        </a:p>
      </dgm:t>
    </dgm:pt>
    <dgm:pt modelId="{DD2970D3-1210-4CD2-BC14-B38FEE7ABE13}" type="sibTrans" cxnId="{6DEDB728-6F11-4E0C-96C4-1462CDB64E10}">
      <dgm:prSet/>
      <dgm:spPr/>
      <dgm:t>
        <a:bodyPr/>
        <a:lstStyle/>
        <a:p>
          <a:endParaRPr lang="en-US"/>
        </a:p>
      </dgm:t>
    </dgm:pt>
    <dgm:pt modelId="{D53ECFA9-199A-4A25-89CF-C6CF647DFFD6}" type="pres">
      <dgm:prSet presAssocID="{93756CB4-8C19-4465-8EBB-D6DF68A39017}" presName="root" presStyleCnt="0">
        <dgm:presLayoutVars>
          <dgm:dir/>
          <dgm:resizeHandles val="exact"/>
        </dgm:presLayoutVars>
      </dgm:prSet>
      <dgm:spPr/>
    </dgm:pt>
    <dgm:pt modelId="{B18C03E3-0B3A-499F-9923-6417B3CFA7A3}" type="pres">
      <dgm:prSet presAssocID="{0E7FBED4-9EF3-4B31-AC96-DA349B80BD95}" presName="compNode" presStyleCnt="0"/>
      <dgm:spPr/>
    </dgm:pt>
    <dgm:pt modelId="{05FD6BB7-211B-4B1C-9C87-15519F44853C}" type="pres">
      <dgm:prSet presAssocID="{0E7FBED4-9EF3-4B31-AC96-DA349B80BD9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CD0413D9-915E-4B00-9213-E5885300E3A9}" type="pres">
      <dgm:prSet presAssocID="{0E7FBED4-9EF3-4B31-AC96-DA349B80BD95}" presName="spaceRect" presStyleCnt="0"/>
      <dgm:spPr/>
    </dgm:pt>
    <dgm:pt modelId="{4C094756-8CF6-42DE-8988-0B6CB2E43C1E}" type="pres">
      <dgm:prSet presAssocID="{0E7FBED4-9EF3-4B31-AC96-DA349B80BD95}" presName="textRect" presStyleLbl="revTx" presStyleIdx="0" presStyleCnt="5">
        <dgm:presLayoutVars>
          <dgm:chMax val="1"/>
          <dgm:chPref val="1"/>
        </dgm:presLayoutVars>
      </dgm:prSet>
      <dgm:spPr/>
    </dgm:pt>
    <dgm:pt modelId="{8656951D-9805-4334-9BD8-0F668D438B36}" type="pres">
      <dgm:prSet presAssocID="{432C59A5-B0B2-447E-AD08-41113FE88EC6}" presName="sibTrans" presStyleCnt="0"/>
      <dgm:spPr/>
    </dgm:pt>
    <dgm:pt modelId="{C7EA07AD-C7DB-48D7-953B-8CB1FA3ADA1A}" type="pres">
      <dgm:prSet presAssocID="{544E735E-C6F7-43D4-9431-98F002AC92AF}" presName="compNode" presStyleCnt="0"/>
      <dgm:spPr/>
    </dgm:pt>
    <dgm:pt modelId="{1C877518-AD57-46C5-9DDB-E54FEF8017D5}" type="pres">
      <dgm:prSet presAssocID="{544E735E-C6F7-43D4-9431-98F002AC92A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358A43C0-3A4A-4B51-A2AB-D2B216FD71DC}" type="pres">
      <dgm:prSet presAssocID="{544E735E-C6F7-43D4-9431-98F002AC92AF}" presName="spaceRect" presStyleCnt="0"/>
      <dgm:spPr/>
    </dgm:pt>
    <dgm:pt modelId="{21C2BAB9-954E-4F5B-9C06-5899CC285F25}" type="pres">
      <dgm:prSet presAssocID="{544E735E-C6F7-43D4-9431-98F002AC92AF}" presName="textRect" presStyleLbl="revTx" presStyleIdx="1" presStyleCnt="5">
        <dgm:presLayoutVars>
          <dgm:chMax val="1"/>
          <dgm:chPref val="1"/>
        </dgm:presLayoutVars>
      </dgm:prSet>
      <dgm:spPr/>
    </dgm:pt>
    <dgm:pt modelId="{28D21FEB-D4F7-4E33-809A-508499787E4A}" type="pres">
      <dgm:prSet presAssocID="{A57515A4-0E67-4F39-93F2-C8875763B02C}" presName="sibTrans" presStyleCnt="0"/>
      <dgm:spPr/>
    </dgm:pt>
    <dgm:pt modelId="{D7102C29-49FA-4B2F-B957-C40CD4E88552}" type="pres">
      <dgm:prSet presAssocID="{5FCADCAC-989A-497B-A6C8-FD1BCC2EA092}" presName="compNode" presStyleCnt="0"/>
      <dgm:spPr/>
    </dgm:pt>
    <dgm:pt modelId="{2147D1E2-DC13-47BF-9F3B-4379AEBCD060}" type="pres">
      <dgm:prSet presAssocID="{5FCADCAC-989A-497B-A6C8-FD1BCC2EA09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4355B2AC-9CD6-41B0-AA70-D9CDF60D58F4}" type="pres">
      <dgm:prSet presAssocID="{5FCADCAC-989A-497B-A6C8-FD1BCC2EA092}" presName="spaceRect" presStyleCnt="0"/>
      <dgm:spPr/>
    </dgm:pt>
    <dgm:pt modelId="{720700B5-0C4D-4466-8088-53741871FFFA}" type="pres">
      <dgm:prSet presAssocID="{5FCADCAC-989A-497B-A6C8-FD1BCC2EA092}" presName="textRect" presStyleLbl="revTx" presStyleIdx="2" presStyleCnt="5">
        <dgm:presLayoutVars>
          <dgm:chMax val="1"/>
          <dgm:chPref val="1"/>
        </dgm:presLayoutVars>
      </dgm:prSet>
      <dgm:spPr/>
    </dgm:pt>
    <dgm:pt modelId="{CA4E241E-0A46-4F18-BE99-A137B2B53FA2}" type="pres">
      <dgm:prSet presAssocID="{3F958122-115F-4091-BC80-212723C912D3}" presName="sibTrans" presStyleCnt="0"/>
      <dgm:spPr/>
    </dgm:pt>
    <dgm:pt modelId="{54AE21F4-01CE-4956-A4C2-209E8D284E84}" type="pres">
      <dgm:prSet presAssocID="{EC271D56-8DEF-4CB1-BFB6-795937818D55}" presName="compNode" presStyleCnt="0"/>
      <dgm:spPr/>
    </dgm:pt>
    <dgm:pt modelId="{0ABE2424-D4E9-453A-9A40-D9F451B156C0}" type="pres">
      <dgm:prSet presAssocID="{EC271D56-8DEF-4CB1-BFB6-795937818D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Graph with Upward Trend"/>
        </a:ext>
      </dgm:extLst>
    </dgm:pt>
    <dgm:pt modelId="{AC18EA1B-99BA-48E7-A74B-1208D2664223}" type="pres">
      <dgm:prSet presAssocID="{EC271D56-8DEF-4CB1-BFB6-795937818D55}" presName="spaceRect" presStyleCnt="0"/>
      <dgm:spPr/>
    </dgm:pt>
    <dgm:pt modelId="{3B3DC6DF-4C9F-464C-9E5E-E1D8515040C0}" type="pres">
      <dgm:prSet presAssocID="{EC271D56-8DEF-4CB1-BFB6-795937818D55}" presName="textRect" presStyleLbl="revTx" presStyleIdx="3" presStyleCnt="5">
        <dgm:presLayoutVars>
          <dgm:chMax val="1"/>
          <dgm:chPref val="1"/>
        </dgm:presLayoutVars>
      </dgm:prSet>
      <dgm:spPr/>
    </dgm:pt>
    <dgm:pt modelId="{ACABA4E3-6586-4C7E-9ABF-6EF9BC852D02}" type="pres">
      <dgm:prSet presAssocID="{7412B700-9836-4D20-AA54-9C11A6B9E571}" presName="sibTrans" presStyleCnt="0"/>
      <dgm:spPr/>
    </dgm:pt>
    <dgm:pt modelId="{9013750E-08D6-463E-8D3F-FC58433ABBDD}" type="pres">
      <dgm:prSet presAssocID="{ADC85C8D-E8A7-49FB-AC15-07E0ED6096FE}" presName="compNode" presStyleCnt="0"/>
      <dgm:spPr/>
    </dgm:pt>
    <dgm:pt modelId="{27CCCAF4-72CA-487E-9392-5685C2A97539}" type="pres">
      <dgm:prSet presAssocID="{ADC85C8D-E8A7-49FB-AC15-07E0ED6096F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Graph with Downward Trend"/>
        </a:ext>
      </dgm:extLst>
    </dgm:pt>
    <dgm:pt modelId="{7BBD5C85-EE36-436B-A7B3-B92704DB0871}" type="pres">
      <dgm:prSet presAssocID="{ADC85C8D-E8A7-49FB-AC15-07E0ED6096FE}" presName="spaceRect" presStyleCnt="0"/>
      <dgm:spPr/>
    </dgm:pt>
    <dgm:pt modelId="{A7C81A40-1E8A-447B-85EA-338E557C15BA}" type="pres">
      <dgm:prSet presAssocID="{ADC85C8D-E8A7-49FB-AC15-07E0ED6096FE}" presName="textRect" presStyleLbl="revTx" presStyleIdx="4" presStyleCnt="5">
        <dgm:presLayoutVars>
          <dgm:chMax val="1"/>
          <dgm:chPref val="1"/>
        </dgm:presLayoutVars>
      </dgm:prSet>
      <dgm:spPr/>
    </dgm:pt>
  </dgm:ptLst>
  <dgm:cxnLst>
    <dgm:cxn modelId="{A4D7EE0D-C65E-4E05-8551-A18DDF4E7DF6}" type="presOf" srcId="{93756CB4-8C19-4465-8EBB-D6DF68A39017}" destId="{D53ECFA9-199A-4A25-89CF-C6CF647DFFD6}" srcOrd="0" destOrd="0" presId="urn:microsoft.com/office/officeart/2018/2/layout/IconLabelList"/>
    <dgm:cxn modelId="{6DEDB728-6F11-4E0C-96C4-1462CDB64E10}" srcId="{93756CB4-8C19-4465-8EBB-D6DF68A39017}" destId="{ADC85C8D-E8A7-49FB-AC15-07E0ED6096FE}" srcOrd="4" destOrd="0" parTransId="{DF33183D-0DBC-4DDE-A308-5CBC595AC20E}" sibTransId="{DD2970D3-1210-4CD2-BC14-B38FEE7ABE13}"/>
    <dgm:cxn modelId="{7F3A142A-DE5B-424B-AAFB-0E263C7B1D6B}" type="presOf" srcId="{EC271D56-8DEF-4CB1-BFB6-795937818D55}" destId="{3B3DC6DF-4C9F-464C-9E5E-E1D8515040C0}" srcOrd="0" destOrd="0" presId="urn:microsoft.com/office/officeart/2018/2/layout/IconLabelList"/>
    <dgm:cxn modelId="{F3F37A2C-0B30-43B6-9BFB-BF0F8683D7F4}" srcId="{93756CB4-8C19-4465-8EBB-D6DF68A39017}" destId="{EC271D56-8DEF-4CB1-BFB6-795937818D55}" srcOrd="3" destOrd="0" parTransId="{B57AC5B0-DBF5-48A4-BA31-C882307A28DD}" sibTransId="{7412B700-9836-4D20-AA54-9C11A6B9E571}"/>
    <dgm:cxn modelId="{56DDA54F-EFD8-4FC6-B558-0F1471B0BF84}" type="presOf" srcId="{ADC85C8D-E8A7-49FB-AC15-07E0ED6096FE}" destId="{A7C81A40-1E8A-447B-85EA-338E557C15BA}" srcOrd="0" destOrd="0" presId="urn:microsoft.com/office/officeart/2018/2/layout/IconLabelList"/>
    <dgm:cxn modelId="{AD91A97C-0E15-49F3-BC04-3A99CE694697}" type="presOf" srcId="{5FCADCAC-989A-497B-A6C8-FD1BCC2EA092}" destId="{720700B5-0C4D-4466-8088-53741871FFFA}" srcOrd="0" destOrd="0" presId="urn:microsoft.com/office/officeart/2018/2/layout/IconLabelList"/>
    <dgm:cxn modelId="{B64D2B9B-B759-4E11-97FB-4C27DBC4EFE1}" type="presOf" srcId="{0E7FBED4-9EF3-4B31-AC96-DA349B80BD95}" destId="{4C094756-8CF6-42DE-8988-0B6CB2E43C1E}" srcOrd="0" destOrd="0" presId="urn:microsoft.com/office/officeart/2018/2/layout/IconLabelList"/>
    <dgm:cxn modelId="{6E8F7CBD-9D06-4E1A-81CB-A3123BC4D2B4}" srcId="{93756CB4-8C19-4465-8EBB-D6DF68A39017}" destId="{544E735E-C6F7-43D4-9431-98F002AC92AF}" srcOrd="1" destOrd="0" parTransId="{3D0EE338-A305-491D-A69B-7F243558085D}" sibTransId="{A57515A4-0E67-4F39-93F2-C8875763B02C}"/>
    <dgm:cxn modelId="{E15162BF-367C-4A19-B98D-09DFCCE53E54}" srcId="{93756CB4-8C19-4465-8EBB-D6DF68A39017}" destId="{5FCADCAC-989A-497B-A6C8-FD1BCC2EA092}" srcOrd="2" destOrd="0" parTransId="{E0CD0A3C-9E5B-49D9-BB47-AA972338F758}" sibTransId="{3F958122-115F-4091-BC80-212723C912D3}"/>
    <dgm:cxn modelId="{28499FC0-AB2D-45B3-9ECA-01A08DB62E78}" type="presOf" srcId="{544E735E-C6F7-43D4-9431-98F002AC92AF}" destId="{21C2BAB9-954E-4F5B-9C06-5899CC285F25}" srcOrd="0" destOrd="0" presId="urn:microsoft.com/office/officeart/2018/2/layout/IconLabelList"/>
    <dgm:cxn modelId="{D4C051FF-E1D6-45B1-AF65-A19A9D27FB48}" srcId="{93756CB4-8C19-4465-8EBB-D6DF68A39017}" destId="{0E7FBED4-9EF3-4B31-AC96-DA349B80BD95}" srcOrd="0" destOrd="0" parTransId="{BEB799E0-3EFC-44D1-BA24-58A2CF3E6812}" sibTransId="{432C59A5-B0B2-447E-AD08-41113FE88EC6}"/>
    <dgm:cxn modelId="{8F5C9ABE-C2B5-4EC1-9187-0FD83045A894}" type="presParOf" srcId="{D53ECFA9-199A-4A25-89CF-C6CF647DFFD6}" destId="{B18C03E3-0B3A-499F-9923-6417B3CFA7A3}" srcOrd="0" destOrd="0" presId="urn:microsoft.com/office/officeart/2018/2/layout/IconLabelList"/>
    <dgm:cxn modelId="{D9800140-4AD5-4680-AD8B-9D58157644B9}" type="presParOf" srcId="{B18C03E3-0B3A-499F-9923-6417B3CFA7A3}" destId="{05FD6BB7-211B-4B1C-9C87-15519F44853C}" srcOrd="0" destOrd="0" presId="urn:microsoft.com/office/officeart/2018/2/layout/IconLabelList"/>
    <dgm:cxn modelId="{8F936BD4-571A-49CA-973E-337505285F84}" type="presParOf" srcId="{B18C03E3-0B3A-499F-9923-6417B3CFA7A3}" destId="{CD0413D9-915E-4B00-9213-E5885300E3A9}" srcOrd="1" destOrd="0" presId="urn:microsoft.com/office/officeart/2018/2/layout/IconLabelList"/>
    <dgm:cxn modelId="{6281FC06-E5E3-4B79-9C34-701D5923337E}" type="presParOf" srcId="{B18C03E3-0B3A-499F-9923-6417B3CFA7A3}" destId="{4C094756-8CF6-42DE-8988-0B6CB2E43C1E}" srcOrd="2" destOrd="0" presId="urn:microsoft.com/office/officeart/2018/2/layout/IconLabelList"/>
    <dgm:cxn modelId="{C7D35622-A66E-40A0-BB89-1A580001AB3C}" type="presParOf" srcId="{D53ECFA9-199A-4A25-89CF-C6CF647DFFD6}" destId="{8656951D-9805-4334-9BD8-0F668D438B36}" srcOrd="1" destOrd="0" presId="urn:microsoft.com/office/officeart/2018/2/layout/IconLabelList"/>
    <dgm:cxn modelId="{771999B2-E999-4FB3-99D2-FA91A77A398F}" type="presParOf" srcId="{D53ECFA9-199A-4A25-89CF-C6CF647DFFD6}" destId="{C7EA07AD-C7DB-48D7-953B-8CB1FA3ADA1A}" srcOrd="2" destOrd="0" presId="urn:microsoft.com/office/officeart/2018/2/layout/IconLabelList"/>
    <dgm:cxn modelId="{9F27962E-552A-4FDD-ADA1-BA9D69834363}" type="presParOf" srcId="{C7EA07AD-C7DB-48D7-953B-8CB1FA3ADA1A}" destId="{1C877518-AD57-46C5-9DDB-E54FEF8017D5}" srcOrd="0" destOrd="0" presId="urn:microsoft.com/office/officeart/2018/2/layout/IconLabelList"/>
    <dgm:cxn modelId="{574B9134-7B90-4064-B4B8-8E3B56A23F61}" type="presParOf" srcId="{C7EA07AD-C7DB-48D7-953B-8CB1FA3ADA1A}" destId="{358A43C0-3A4A-4B51-A2AB-D2B216FD71DC}" srcOrd="1" destOrd="0" presId="urn:microsoft.com/office/officeart/2018/2/layout/IconLabelList"/>
    <dgm:cxn modelId="{1D7218F8-8444-4225-BB4F-42061E1E44D2}" type="presParOf" srcId="{C7EA07AD-C7DB-48D7-953B-8CB1FA3ADA1A}" destId="{21C2BAB9-954E-4F5B-9C06-5899CC285F25}" srcOrd="2" destOrd="0" presId="urn:microsoft.com/office/officeart/2018/2/layout/IconLabelList"/>
    <dgm:cxn modelId="{3FF1C0B9-56D4-4DA1-930A-050513092A05}" type="presParOf" srcId="{D53ECFA9-199A-4A25-89CF-C6CF647DFFD6}" destId="{28D21FEB-D4F7-4E33-809A-508499787E4A}" srcOrd="3" destOrd="0" presId="urn:microsoft.com/office/officeart/2018/2/layout/IconLabelList"/>
    <dgm:cxn modelId="{27261AC0-505D-46B8-A503-463C951EFEA5}" type="presParOf" srcId="{D53ECFA9-199A-4A25-89CF-C6CF647DFFD6}" destId="{D7102C29-49FA-4B2F-B957-C40CD4E88552}" srcOrd="4" destOrd="0" presId="urn:microsoft.com/office/officeart/2018/2/layout/IconLabelList"/>
    <dgm:cxn modelId="{11BCA8F8-B708-4F25-8619-C23DE1C531F9}" type="presParOf" srcId="{D7102C29-49FA-4B2F-B957-C40CD4E88552}" destId="{2147D1E2-DC13-47BF-9F3B-4379AEBCD060}" srcOrd="0" destOrd="0" presId="urn:microsoft.com/office/officeart/2018/2/layout/IconLabelList"/>
    <dgm:cxn modelId="{6BCCA6AB-235E-40C0-9823-F9B9D900B60A}" type="presParOf" srcId="{D7102C29-49FA-4B2F-B957-C40CD4E88552}" destId="{4355B2AC-9CD6-41B0-AA70-D9CDF60D58F4}" srcOrd="1" destOrd="0" presId="urn:microsoft.com/office/officeart/2018/2/layout/IconLabelList"/>
    <dgm:cxn modelId="{455EDBD2-C26A-43FE-AE0A-54AB639D28FE}" type="presParOf" srcId="{D7102C29-49FA-4B2F-B957-C40CD4E88552}" destId="{720700B5-0C4D-4466-8088-53741871FFFA}" srcOrd="2" destOrd="0" presId="urn:microsoft.com/office/officeart/2018/2/layout/IconLabelList"/>
    <dgm:cxn modelId="{C456E804-43C2-4870-A1BC-30E536E9F0FA}" type="presParOf" srcId="{D53ECFA9-199A-4A25-89CF-C6CF647DFFD6}" destId="{CA4E241E-0A46-4F18-BE99-A137B2B53FA2}" srcOrd="5" destOrd="0" presId="urn:microsoft.com/office/officeart/2018/2/layout/IconLabelList"/>
    <dgm:cxn modelId="{8797AC9E-FD94-482F-8BD9-C4AD88A410CD}" type="presParOf" srcId="{D53ECFA9-199A-4A25-89CF-C6CF647DFFD6}" destId="{54AE21F4-01CE-4956-A4C2-209E8D284E84}" srcOrd="6" destOrd="0" presId="urn:microsoft.com/office/officeart/2018/2/layout/IconLabelList"/>
    <dgm:cxn modelId="{FFEA1846-A01C-4D01-8FC7-C95E4C1817AA}" type="presParOf" srcId="{54AE21F4-01CE-4956-A4C2-209E8D284E84}" destId="{0ABE2424-D4E9-453A-9A40-D9F451B156C0}" srcOrd="0" destOrd="0" presId="urn:microsoft.com/office/officeart/2018/2/layout/IconLabelList"/>
    <dgm:cxn modelId="{A2B9897C-937C-4624-B8BF-1F330E086C6D}" type="presParOf" srcId="{54AE21F4-01CE-4956-A4C2-209E8D284E84}" destId="{AC18EA1B-99BA-48E7-A74B-1208D2664223}" srcOrd="1" destOrd="0" presId="urn:microsoft.com/office/officeart/2018/2/layout/IconLabelList"/>
    <dgm:cxn modelId="{07C2662C-7B2A-4DC9-92DC-E9D0041B53E4}" type="presParOf" srcId="{54AE21F4-01CE-4956-A4C2-209E8D284E84}" destId="{3B3DC6DF-4C9F-464C-9E5E-E1D8515040C0}" srcOrd="2" destOrd="0" presId="urn:microsoft.com/office/officeart/2018/2/layout/IconLabelList"/>
    <dgm:cxn modelId="{91D89DC8-2764-4B9C-AE7B-A65DFE49BF39}" type="presParOf" srcId="{D53ECFA9-199A-4A25-89CF-C6CF647DFFD6}" destId="{ACABA4E3-6586-4C7E-9ABF-6EF9BC852D02}" srcOrd="7" destOrd="0" presId="urn:microsoft.com/office/officeart/2018/2/layout/IconLabelList"/>
    <dgm:cxn modelId="{25348B69-2420-4143-9FAF-1E2F2586357E}" type="presParOf" srcId="{D53ECFA9-199A-4A25-89CF-C6CF647DFFD6}" destId="{9013750E-08D6-463E-8D3F-FC58433ABBDD}" srcOrd="8" destOrd="0" presId="urn:microsoft.com/office/officeart/2018/2/layout/IconLabelList"/>
    <dgm:cxn modelId="{154DBED0-4484-4E87-BFE3-B7D0D4CDE227}" type="presParOf" srcId="{9013750E-08D6-463E-8D3F-FC58433ABBDD}" destId="{27CCCAF4-72CA-487E-9392-5685C2A97539}" srcOrd="0" destOrd="0" presId="urn:microsoft.com/office/officeart/2018/2/layout/IconLabelList"/>
    <dgm:cxn modelId="{D1911BFE-4171-4636-B415-F2CE908AA7B5}" type="presParOf" srcId="{9013750E-08D6-463E-8D3F-FC58433ABBDD}" destId="{7BBD5C85-EE36-436B-A7B3-B92704DB0871}" srcOrd="1" destOrd="0" presId="urn:microsoft.com/office/officeart/2018/2/layout/IconLabelList"/>
    <dgm:cxn modelId="{C6860CC1-8979-4323-95F5-43946E157051}" type="presParOf" srcId="{9013750E-08D6-463E-8D3F-FC58433ABBDD}" destId="{A7C81A40-1E8A-447B-85EA-338E557C15B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D7233C-BCAC-409F-9908-8871698FC5B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D37D1D7C-0487-40F1-B2FB-B067D8187360}">
      <dgm:prSet/>
      <dgm:spPr/>
      <dgm:t>
        <a:bodyPr/>
        <a:lstStyle/>
        <a:p>
          <a:r>
            <a:rPr lang="en-GB" b="1"/>
            <a:t>Organisational culture </a:t>
          </a:r>
          <a:r>
            <a:rPr lang="en-GB"/>
            <a:t>is the values and standards shared by people and groups within an organisation</a:t>
          </a:r>
          <a:endParaRPr lang="en-US"/>
        </a:p>
      </dgm:t>
    </dgm:pt>
    <dgm:pt modelId="{11DCC1AE-325E-4FC1-86CA-BFEE29280FD5}" type="parTrans" cxnId="{5369CCC0-00DF-4FC8-A847-0F33935AA701}">
      <dgm:prSet/>
      <dgm:spPr/>
      <dgm:t>
        <a:bodyPr/>
        <a:lstStyle/>
        <a:p>
          <a:endParaRPr lang="en-US"/>
        </a:p>
      </dgm:t>
    </dgm:pt>
    <dgm:pt modelId="{2C4374EF-7317-46BD-A981-28647C10B706}" type="sibTrans" cxnId="{5369CCC0-00DF-4FC8-A847-0F33935AA701}">
      <dgm:prSet/>
      <dgm:spPr/>
      <dgm:t>
        <a:bodyPr/>
        <a:lstStyle/>
        <a:p>
          <a:endParaRPr lang="en-US"/>
        </a:p>
      </dgm:t>
    </dgm:pt>
    <dgm:pt modelId="{7DC3171A-2009-4F92-A25F-21C232A307FF}">
      <dgm:prSet/>
      <dgm:spPr/>
      <dgm:t>
        <a:bodyPr/>
        <a:lstStyle/>
        <a:p>
          <a:r>
            <a:rPr lang="en-GB"/>
            <a:t>These will impact on the way that people within the organisation interact with each other and with other stakeholders</a:t>
          </a:r>
          <a:endParaRPr lang="en-US"/>
        </a:p>
      </dgm:t>
    </dgm:pt>
    <dgm:pt modelId="{E054E5B4-C65F-44B2-8BE7-A41B569D3EB5}" type="parTrans" cxnId="{EBAFAC1E-7726-4D54-80F2-C63BF5D3C895}">
      <dgm:prSet/>
      <dgm:spPr/>
      <dgm:t>
        <a:bodyPr/>
        <a:lstStyle/>
        <a:p>
          <a:endParaRPr lang="en-US"/>
        </a:p>
      </dgm:t>
    </dgm:pt>
    <dgm:pt modelId="{006165E3-E6D6-4ECF-96CE-B302C31160E9}" type="sibTrans" cxnId="{EBAFAC1E-7726-4D54-80F2-C63BF5D3C895}">
      <dgm:prSet/>
      <dgm:spPr/>
      <dgm:t>
        <a:bodyPr/>
        <a:lstStyle/>
        <a:p>
          <a:endParaRPr lang="en-US"/>
        </a:p>
      </dgm:t>
    </dgm:pt>
    <dgm:pt modelId="{BE710191-489E-4B3C-8200-FC78CE49CEEF}">
      <dgm:prSet/>
      <dgm:spPr/>
      <dgm:t>
        <a:bodyPr/>
        <a:lstStyle/>
        <a:p>
          <a:r>
            <a:rPr lang="en-GB"/>
            <a:t>The culture of a business affects the way in which the business operates. This includes:</a:t>
          </a:r>
          <a:endParaRPr lang="en-US"/>
        </a:p>
      </dgm:t>
    </dgm:pt>
    <dgm:pt modelId="{5569A878-5C79-41D0-A1B7-7287E6982421}" type="parTrans" cxnId="{B6C44179-5DF3-4D4D-8DEA-433C01CF2170}">
      <dgm:prSet/>
      <dgm:spPr/>
      <dgm:t>
        <a:bodyPr/>
        <a:lstStyle/>
        <a:p>
          <a:endParaRPr lang="en-US"/>
        </a:p>
      </dgm:t>
    </dgm:pt>
    <dgm:pt modelId="{765099FA-F04E-49A8-9C0F-2FC81CAC632A}" type="sibTrans" cxnId="{B6C44179-5DF3-4D4D-8DEA-433C01CF2170}">
      <dgm:prSet/>
      <dgm:spPr/>
      <dgm:t>
        <a:bodyPr/>
        <a:lstStyle/>
        <a:p>
          <a:endParaRPr lang="en-US"/>
        </a:p>
      </dgm:t>
    </dgm:pt>
    <dgm:pt modelId="{BAB8B7F8-09D5-4DBD-BDFD-0EAF899AB6AB}">
      <dgm:prSet/>
      <dgm:spPr/>
      <dgm:t>
        <a:bodyPr/>
        <a:lstStyle/>
        <a:p>
          <a:r>
            <a:rPr lang="en-GB"/>
            <a:t>Decision making</a:t>
          </a:r>
          <a:endParaRPr lang="en-US"/>
        </a:p>
      </dgm:t>
    </dgm:pt>
    <dgm:pt modelId="{0EA49079-8AED-4FD6-AB60-E6BA3FDC73D0}" type="parTrans" cxnId="{4A0BCD1D-D180-47F0-A13C-9BEDC2C0B08F}">
      <dgm:prSet/>
      <dgm:spPr/>
      <dgm:t>
        <a:bodyPr/>
        <a:lstStyle/>
        <a:p>
          <a:endParaRPr lang="en-US"/>
        </a:p>
      </dgm:t>
    </dgm:pt>
    <dgm:pt modelId="{F4BE7DFA-C4A0-4FF3-AE59-39C217B130B3}" type="sibTrans" cxnId="{4A0BCD1D-D180-47F0-A13C-9BEDC2C0B08F}">
      <dgm:prSet/>
      <dgm:spPr/>
      <dgm:t>
        <a:bodyPr/>
        <a:lstStyle/>
        <a:p>
          <a:endParaRPr lang="en-US"/>
        </a:p>
      </dgm:t>
    </dgm:pt>
    <dgm:pt modelId="{A5532539-87DB-49FF-92EF-8A629491422C}">
      <dgm:prSet/>
      <dgm:spPr/>
      <dgm:t>
        <a:bodyPr/>
        <a:lstStyle/>
        <a:p>
          <a:r>
            <a:rPr lang="en-GB"/>
            <a:t>Organisational structure</a:t>
          </a:r>
          <a:endParaRPr lang="en-US"/>
        </a:p>
      </dgm:t>
    </dgm:pt>
    <dgm:pt modelId="{114E6D50-9793-45AC-A7E2-62039AA05ECA}" type="parTrans" cxnId="{B7D6B12D-877C-48DF-A001-993F6541679C}">
      <dgm:prSet/>
      <dgm:spPr/>
      <dgm:t>
        <a:bodyPr/>
        <a:lstStyle/>
        <a:p>
          <a:endParaRPr lang="en-US"/>
        </a:p>
      </dgm:t>
    </dgm:pt>
    <dgm:pt modelId="{7C34A0D7-250D-465C-88FC-D0EBEE273047}" type="sibTrans" cxnId="{B7D6B12D-877C-48DF-A001-993F6541679C}">
      <dgm:prSet/>
      <dgm:spPr/>
      <dgm:t>
        <a:bodyPr/>
        <a:lstStyle/>
        <a:p>
          <a:endParaRPr lang="en-US"/>
        </a:p>
      </dgm:t>
    </dgm:pt>
    <dgm:pt modelId="{1B38D3C7-70B2-4C9B-95B6-E836ADED0067}">
      <dgm:prSet/>
      <dgm:spPr/>
      <dgm:t>
        <a:bodyPr/>
        <a:lstStyle/>
        <a:p>
          <a:r>
            <a:rPr lang="en-GB"/>
            <a:t>Communication</a:t>
          </a:r>
          <a:endParaRPr lang="en-US"/>
        </a:p>
      </dgm:t>
    </dgm:pt>
    <dgm:pt modelId="{3AE9B9A2-32F6-4886-945A-9F5FA4812009}" type="parTrans" cxnId="{C9D3AECC-125B-4DCF-A45F-08E062E6DB0B}">
      <dgm:prSet/>
      <dgm:spPr/>
      <dgm:t>
        <a:bodyPr/>
        <a:lstStyle/>
        <a:p>
          <a:endParaRPr lang="en-US"/>
        </a:p>
      </dgm:t>
    </dgm:pt>
    <dgm:pt modelId="{83D7B523-1C5F-433A-B0EC-A67E37D60E09}" type="sibTrans" cxnId="{C9D3AECC-125B-4DCF-A45F-08E062E6DB0B}">
      <dgm:prSet/>
      <dgm:spPr/>
      <dgm:t>
        <a:bodyPr/>
        <a:lstStyle/>
        <a:p>
          <a:endParaRPr lang="en-US"/>
        </a:p>
      </dgm:t>
    </dgm:pt>
    <dgm:pt modelId="{54E77909-AED0-4613-BD4E-0B7E870787B1}">
      <dgm:prSet/>
      <dgm:spPr/>
      <dgm:t>
        <a:bodyPr/>
        <a:lstStyle/>
        <a:p>
          <a:r>
            <a:rPr lang="en-GB"/>
            <a:t>Leadership styles </a:t>
          </a:r>
          <a:endParaRPr lang="en-US"/>
        </a:p>
      </dgm:t>
    </dgm:pt>
    <dgm:pt modelId="{3D5ACEF3-5E44-422C-9A43-4FDDE185C465}" type="parTrans" cxnId="{33859E8C-DCD7-495D-94BC-145016AC0AFF}">
      <dgm:prSet/>
      <dgm:spPr/>
      <dgm:t>
        <a:bodyPr/>
        <a:lstStyle/>
        <a:p>
          <a:endParaRPr lang="en-US"/>
        </a:p>
      </dgm:t>
    </dgm:pt>
    <dgm:pt modelId="{E9DB54BE-312E-45D9-9020-A9E93C18F3DB}" type="sibTrans" cxnId="{33859E8C-DCD7-495D-94BC-145016AC0AFF}">
      <dgm:prSet/>
      <dgm:spPr/>
      <dgm:t>
        <a:bodyPr/>
        <a:lstStyle/>
        <a:p>
          <a:endParaRPr lang="en-US"/>
        </a:p>
      </dgm:t>
    </dgm:pt>
    <dgm:pt modelId="{282337B5-27B4-4116-98FE-BFB0701FD7F3}">
      <dgm:prSet/>
      <dgm:spPr/>
      <dgm:t>
        <a:bodyPr/>
        <a:lstStyle/>
        <a:p>
          <a:r>
            <a:rPr lang="en-GB"/>
            <a:t>Attitude towards work</a:t>
          </a:r>
          <a:endParaRPr lang="en-US"/>
        </a:p>
      </dgm:t>
    </dgm:pt>
    <dgm:pt modelId="{486E934C-8F58-43FD-B3BA-D677691D349B}" type="parTrans" cxnId="{4126D76E-9278-4A53-8D65-781BAE859E74}">
      <dgm:prSet/>
      <dgm:spPr/>
      <dgm:t>
        <a:bodyPr/>
        <a:lstStyle/>
        <a:p>
          <a:endParaRPr lang="en-US"/>
        </a:p>
      </dgm:t>
    </dgm:pt>
    <dgm:pt modelId="{3EEF3C79-7FCA-4141-8F6C-0D712EECB149}" type="sibTrans" cxnId="{4126D76E-9278-4A53-8D65-781BAE859E74}">
      <dgm:prSet/>
      <dgm:spPr/>
      <dgm:t>
        <a:bodyPr/>
        <a:lstStyle/>
        <a:p>
          <a:endParaRPr lang="en-US"/>
        </a:p>
      </dgm:t>
    </dgm:pt>
    <dgm:pt modelId="{5B693D2E-15C1-423A-BEEB-0C1626D9015E}">
      <dgm:prSet/>
      <dgm:spPr/>
      <dgm:t>
        <a:bodyPr/>
        <a:lstStyle/>
        <a:p>
          <a:r>
            <a:rPr lang="en-GB"/>
            <a:t>Workforce performance</a:t>
          </a:r>
          <a:endParaRPr lang="en-US"/>
        </a:p>
      </dgm:t>
    </dgm:pt>
    <dgm:pt modelId="{A0D65C53-C4E5-4BD9-93A7-1EE127003F40}" type="parTrans" cxnId="{94A92397-F3C7-4514-A7D5-5284C7E4FEA8}">
      <dgm:prSet/>
      <dgm:spPr/>
      <dgm:t>
        <a:bodyPr/>
        <a:lstStyle/>
        <a:p>
          <a:endParaRPr lang="en-US"/>
        </a:p>
      </dgm:t>
    </dgm:pt>
    <dgm:pt modelId="{788089DF-88AF-4947-A7A6-586C04BF4A94}" type="sibTrans" cxnId="{94A92397-F3C7-4514-A7D5-5284C7E4FEA8}">
      <dgm:prSet/>
      <dgm:spPr/>
      <dgm:t>
        <a:bodyPr/>
        <a:lstStyle/>
        <a:p>
          <a:endParaRPr lang="en-US"/>
        </a:p>
      </dgm:t>
    </dgm:pt>
    <dgm:pt modelId="{06FA72DF-DCD7-45EB-A077-4125345B7683}" type="pres">
      <dgm:prSet presAssocID="{E8D7233C-BCAC-409F-9908-8871698FC5B9}" presName="Name0" presStyleCnt="0">
        <dgm:presLayoutVars>
          <dgm:dir/>
          <dgm:animLvl val="lvl"/>
          <dgm:resizeHandles val="exact"/>
        </dgm:presLayoutVars>
      </dgm:prSet>
      <dgm:spPr/>
    </dgm:pt>
    <dgm:pt modelId="{34D48FF0-5D7B-441D-AEFB-B13A9C4F0927}" type="pres">
      <dgm:prSet presAssocID="{BE710191-489E-4B3C-8200-FC78CE49CEEF}" presName="boxAndChildren" presStyleCnt="0"/>
      <dgm:spPr/>
    </dgm:pt>
    <dgm:pt modelId="{52D9D637-9ED7-4B72-A10A-1D4244666445}" type="pres">
      <dgm:prSet presAssocID="{BE710191-489E-4B3C-8200-FC78CE49CEEF}" presName="parentTextBox" presStyleLbl="node1" presStyleIdx="0" presStyleCnt="3"/>
      <dgm:spPr/>
    </dgm:pt>
    <dgm:pt modelId="{26467158-4FBF-464B-AC25-7070BAD42C50}" type="pres">
      <dgm:prSet presAssocID="{BE710191-489E-4B3C-8200-FC78CE49CEEF}" presName="entireBox" presStyleLbl="node1" presStyleIdx="0" presStyleCnt="3"/>
      <dgm:spPr/>
    </dgm:pt>
    <dgm:pt modelId="{2D192512-1596-4653-BDDF-A747215A3287}" type="pres">
      <dgm:prSet presAssocID="{BE710191-489E-4B3C-8200-FC78CE49CEEF}" presName="descendantBox" presStyleCnt="0"/>
      <dgm:spPr/>
    </dgm:pt>
    <dgm:pt modelId="{90D6507A-7AFB-4D79-BECB-66194CD2871F}" type="pres">
      <dgm:prSet presAssocID="{BAB8B7F8-09D5-4DBD-BDFD-0EAF899AB6AB}" presName="childTextBox" presStyleLbl="fgAccFollowNode1" presStyleIdx="0" presStyleCnt="6">
        <dgm:presLayoutVars>
          <dgm:bulletEnabled val="1"/>
        </dgm:presLayoutVars>
      </dgm:prSet>
      <dgm:spPr/>
    </dgm:pt>
    <dgm:pt modelId="{9C615E33-5AA4-4B98-ACF1-0475A11C4B11}" type="pres">
      <dgm:prSet presAssocID="{A5532539-87DB-49FF-92EF-8A629491422C}" presName="childTextBox" presStyleLbl="fgAccFollowNode1" presStyleIdx="1" presStyleCnt="6">
        <dgm:presLayoutVars>
          <dgm:bulletEnabled val="1"/>
        </dgm:presLayoutVars>
      </dgm:prSet>
      <dgm:spPr/>
    </dgm:pt>
    <dgm:pt modelId="{7C4AF3D1-8613-44E4-A492-08C4D9757778}" type="pres">
      <dgm:prSet presAssocID="{1B38D3C7-70B2-4C9B-95B6-E836ADED0067}" presName="childTextBox" presStyleLbl="fgAccFollowNode1" presStyleIdx="2" presStyleCnt="6">
        <dgm:presLayoutVars>
          <dgm:bulletEnabled val="1"/>
        </dgm:presLayoutVars>
      </dgm:prSet>
      <dgm:spPr/>
    </dgm:pt>
    <dgm:pt modelId="{7B3442E2-25C2-4A5E-80F5-57DAA657B718}" type="pres">
      <dgm:prSet presAssocID="{54E77909-AED0-4613-BD4E-0B7E870787B1}" presName="childTextBox" presStyleLbl="fgAccFollowNode1" presStyleIdx="3" presStyleCnt="6">
        <dgm:presLayoutVars>
          <dgm:bulletEnabled val="1"/>
        </dgm:presLayoutVars>
      </dgm:prSet>
      <dgm:spPr/>
    </dgm:pt>
    <dgm:pt modelId="{D74D1D6D-BA22-4B90-849E-6360B3086696}" type="pres">
      <dgm:prSet presAssocID="{282337B5-27B4-4116-98FE-BFB0701FD7F3}" presName="childTextBox" presStyleLbl="fgAccFollowNode1" presStyleIdx="4" presStyleCnt="6">
        <dgm:presLayoutVars>
          <dgm:bulletEnabled val="1"/>
        </dgm:presLayoutVars>
      </dgm:prSet>
      <dgm:spPr/>
    </dgm:pt>
    <dgm:pt modelId="{02CDD932-C655-4558-9F4D-DFF4549BF7CB}" type="pres">
      <dgm:prSet presAssocID="{5B693D2E-15C1-423A-BEEB-0C1626D9015E}" presName="childTextBox" presStyleLbl="fgAccFollowNode1" presStyleIdx="5" presStyleCnt="6">
        <dgm:presLayoutVars>
          <dgm:bulletEnabled val="1"/>
        </dgm:presLayoutVars>
      </dgm:prSet>
      <dgm:spPr/>
    </dgm:pt>
    <dgm:pt modelId="{CCE4577E-1E1E-469D-9727-32168EE1D988}" type="pres">
      <dgm:prSet presAssocID="{006165E3-E6D6-4ECF-96CE-B302C31160E9}" presName="sp" presStyleCnt="0"/>
      <dgm:spPr/>
    </dgm:pt>
    <dgm:pt modelId="{99828D42-5566-4596-8AD6-54ADEC3C6863}" type="pres">
      <dgm:prSet presAssocID="{7DC3171A-2009-4F92-A25F-21C232A307FF}" presName="arrowAndChildren" presStyleCnt="0"/>
      <dgm:spPr/>
    </dgm:pt>
    <dgm:pt modelId="{15CED3C1-8DF5-4801-A5F2-E31F78D21656}" type="pres">
      <dgm:prSet presAssocID="{7DC3171A-2009-4F92-A25F-21C232A307FF}" presName="parentTextArrow" presStyleLbl="node1" presStyleIdx="1" presStyleCnt="3"/>
      <dgm:spPr/>
    </dgm:pt>
    <dgm:pt modelId="{8B8A4FEC-599F-4282-B47B-B3413BF1029A}" type="pres">
      <dgm:prSet presAssocID="{2C4374EF-7317-46BD-A981-28647C10B706}" presName="sp" presStyleCnt="0"/>
      <dgm:spPr/>
    </dgm:pt>
    <dgm:pt modelId="{001079D3-1481-4435-BCD1-7B75127D4366}" type="pres">
      <dgm:prSet presAssocID="{D37D1D7C-0487-40F1-B2FB-B067D8187360}" presName="arrowAndChildren" presStyleCnt="0"/>
      <dgm:spPr/>
    </dgm:pt>
    <dgm:pt modelId="{CB1C3495-C8CE-4D89-B351-1E8F2322A4BF}" type="pres">
      <dgm:prSet presAssocID="{D37D1D7C-0487-40F1-B2FB-B067D8187360}" presName="parentTextArrow" presStyleLbl="node1" presStyleIdx="2" presStyleCnt="3"/>
      <dgm:spPr/>
    </dgm:pt>
  </dgm:ptLst>
  <dgm:cxnLst>
    <dgm:cxn modelId="{EDFC2D00-1C69-464C-9739-D9C27F22C358}" type="presOf" srcId="{E8D7233C-BCAC-409F-9908-8871698FC5B9}" destId="{06FA72DF-DCD7-45EB-A077-4125345B7683}" srcOrd="0" destOrd="0" presId="urn:microsoft.com/office/officeart/2005/8/layout/process4"/>
    <dgm:cxn modelId="{C6B58800-0672-4F63-805D-ED980AD20579}" type="presOf" srcId="{BAB8B7F8-09D5-4DBD-BDFD-0EAF899AB6AB}" destId="{90D6507A-7AFB-4D79-BECB-66194CD2871F}" srcOrd="0" destOrd="0" presId="urn:microsoft.com/office/officeart/2005/8/layout/process4"/>
    <dgm:cxn modelId="{9465DB1C-02EF-4A2E-9C28-506425CA04F1}" type="presOf" srcId="{BE710191-489E-4B3C-8200-FC78CE49CEEF}" destId="{26467158-4FBF-464B-AC25-7070BAD42C50}" srcOrd="1" destOrd="0" presId="urn:microsoft.com/office/officeart/2005/8/layout/process4"/>
    <dgm:cxn modelId="{4A0BCD1D-D180-47F0-A13C-9BEDC2C0B08F}" srcId="{BE710191-489E-4B3C-8200-FC78CE49CEEF}" destId="{BAB8B7F8-09D5-4DBD-BDFD-0EAF899AB6AB}" srcOrd="0" destOrd="0" parTransId="{0EA49079-8AED-4FD6-AB60-E6BA3FDC73D0}" sibTransId="{F4BE7DFA-C4A0-4FF3-AE59-39C217B130B3}"/>
    <dgm:cxn modelId="{EBAFAC1E-7726-4D54-80F2-C63BF5D3C895}" srcId="{E8D7233C-BCAC-409F-9908-8871698FC5B9}" destId="{7DC3171A-2009-4F92-A25F-21C232A307FF}" srcOrd="1" destOrd="0" parTransId="{E054E5B4-C65F-44B2-8BE7-A41B569D3EB5}" sibTransId="{006165E3-E6D6-4ECF-96CE-B302C31160E9}"/>
    <dgm:cxn modelId="{E633362B-6649-4E10-885B-841BDF400344}" type="presOf" srcId="{282337B5-27B4-4116-98FE-BFB0701FD7F3}" destId="{D74D1D6D-BA22-4B90-849E-6360B3086696}" srcOrd="0" destOrd="0" presId="urn:microsoft.com/office/officeart/2005/8/layout/process4"/>
    <dgm:cxn modelId="{B7D6B12D-877C-48DF-A001-993F6541679C}" srcId="{BE710191-489E-4B3C-8200-FC78CE49CEEF}" destId="{A5532539-87DB-49FF-92EF-8A629491422C}" srcOrd="1" destOrd="0" parTransId="{114E6D50-9793-45AC-A7E2-62039AA05ECA}" sibTransId="{7C34A0D7-250D-465C-88FC-D0EBEE273047}"/>
    <dgm:cxn modelId="{B322B437-73CC-4103-A7F9-F0AC4470F203}" type="presOf" srcId="{5B693D2E-15C1-423A-BEEB-0C1626D9015E}" destId="{02CDD932-C655-4558-9F4D-DFF4549BF7CB}" srcOrd="0" destOrd="0" presId="urn:microsoft.com/office/officeart/2005/8/layout/process4"/>
    <dgm:cxn modelId="{9B514249-11CE-4BF0-BC21-DCA9C34E8E11}" type="presOf" srcId="{54E77909-AED0-4613-BD4E-0B7E870787B1}" destId="{7B3442E2-25C2-4A5E-80F5-57DAA657B718}" srcOrd="0" destOrd="0" presId="urn:microsoft.com/office/officeart/2005/8/layout/process4"/>
    <dgm:cxn modelId="{4126D76E-9278-4A53-8D65-781BAE859E74}" srcId="{BE710191-489E-4B3C-8200-FC78CE49CEEF}" destId="{282337B5-27B4-4116-98FE-BFB0701FD7F3}" srcOrd="4" destOrd="0" parTransId="{486E934C-8F58-43FD-B3BA-D677691D349B}" sibTransId="{3EEF3C79-7FCA-4141-8F6C-0D712EECB149}"/>
    <dgm:cxn modelId="{9022BD75-A202-4186-A525-8535F53A2018}" type="presOf" srcId="{1B38D3C7-70B2-4C9B-95B6-E836ADED0067}" destId="{7C4AF3D1-8613-44E4-A492-08C4D9757778}" srcOrd="0" destOrd="0" presId="urn:microsoft.com/office/officeart/2005/8/layout/process4"/>
    <dgm:cxn modelId="{B6C44179-5DF3-4D4D-8DEA-433C01CF2170}" srcId="{E8D7233C-BCAC-409F-9908-8871698FC5B9}" destId="{BE710191-489E-4B3C-8200-FC78CE49CEEF}" srcOrd="2" destOrd="0" parTransId="{5569A878-5C79-41D0-A1B7-7287E6982421}" sibTransId="{765099FA-F04E-49A8-9C0F-2FC81CAC632A}"/>
    <dgm:cxn modelId="{33859E8C-DCD7-495D-94BC-145016AC0AFF}" srcId="{BE710191-489E-4B3C-8200-FC78CE49CEEF}" destId="{54E77909-AED0-4613-BD4E-0B7E870787B1}" srcOrd="3" destOrd="0" parTransId="{3D5ACEF3-5E44-422C-9A43-4FDDE185C465}" sibTransId="{E9DB54BE-312E-45D9-9020-A9E93C18F3DB}"/>
    <dgm:cxn modelId="{C731FD94-4A91-4707-8A45-D0C61FA7925E}" type="presOf" srcId="{A5532539-87DB-49FF-92EF-8A629491422C}" destId="{9C615E33-5AA4-4B98-ACF1-0475A11C4B11}" srcOrd="0" destOrd="0" presId="urn:microsoft.com/office/officeart/2005/8/layout/process4"/>
    <dgm:cxn modelId="{94A92397-F3C7-4514-A7D5-5284C7E4FEA8}" srcId="{BE710191-489E-4B3C-8200-FC78CE49CEEF}" destId="{5B693D2E-15C1-423A-BEEB-0C1626D9015E}" srcOrd="5" destOrd="0" parTransId="{A0D65C53-C4E5-4BD9-93A7-1EE127003F40}" sibTransId="{788089DF-88AF-4947-A7A6-586C04BF4A94}"/>
    <dgm:cxn modelId="{991DEA9F-FE78-441A-B4AE-804C5F04A25B}" type="presOf" srcId="{D37D1D7C-0487-40F1-B2FB-B067D8187360}" destId="{CB1C3495-C8CE-4D89-B351-1E8F2322A4BF}" srcOrd="0" destOrd="0" presId="urn:microsoft.com/office/officeart/2005/8/layout/process4"/>
    <dgm:cxn modelId="{25F3C8AB-8E35-45EB-9B81-F9D8BD0EF265}" type="presOf" srcId="{7DC3171A-2009-4F92-A25F-21C232A307FF}" destId="{15CED3C1-8DF5-4801-A5F2-E31F78D21656}" srcOrd="0" destOrd="0" presId="urn:microsoft.com/office/officeart/2005/8/layout/process4"/>
    <dgm:cxn modelId="{5369CCC0-00DF-4FC8-A847-0F33935AA701}" srcId="{E8D7233C-BCAC-409F-9908-8871698FC5B9}" destId="{D37D1D7C-0487-40F1-B2FB-B067D8187360}" srcOrd="0" destOrd="0" parTransId="{11DCC1AE-325E-4FC1-86CA-BFEE29280FD5}" sibTransId="{2C4374EF-7317-46BD-A981-28647C10B706}"/>
    <dgm:cxn modelId="{8DBCBFC7-2C16-4422-A900-01330ED42487}" type="presOf" srcId="{BE710191-489E-4B3C-8200-FC78CE49CEEF}" destId="{52D9D637-9ED7-4B72-A10A-1D4244666445}" srcOrd="0" destOrd="0" presId="urn:microsoft.com/office/officeart/2005/8/layout/process4"/>
    <dgm:cxn modelId="{C9D3AECC-125B-4DCF-A45F-08E062E6DB0B}" srcId="{BE710191-489E-4B3C-8200-FC78CE49CEEF}" destId="{1B38D3C7-70B2-4C9B-95B6-E836ADED0067}" srcOrd="2" destOrd="0" parTransId="{3AE9B9A2-32F6-4886-945A-9F5FA4812009}" sibTransId="{83D7B523-1C5F-433A-B0EC-A67E37D60E09}"/>
    <dgm:cxn modelId="{EDE5AF99-8D3B-48A6-AB36-0A150B8DBAB1}" type="presParOf" srcId="{06FA72DF-DCD7-45EB-A077-4125345B7683}" destId="{34D48FF0-5D7B-441D-AEFB-B13A9C4F0927}" srcOrd="0" destOrd="0" presId="urn:microsoft.com/office/officeart/2005/8/layout/process4"/>
    <dgm:cxn modelId="{AC16A2E6-4941-4B84-9CE2-CE7A63230A59}" type="presParOf" srcId="{34D48FF0-5D7B-441D-AEFB-B13A9C4F0927}" destId="{52D9D637-9ED7-4B72-A10A-1D4244666445}" srcOrd="0" destOrd="0" presId="urn:microsoft.com/office/officeart/2005/8/layout/process4"/>
    <dgm:cxn modelId="{120AE019-27A1-4BDA-99A5-7453AFC0EA4E}" type="presParOf" srcId="{34D48FF0-5D7B-441D-AEFB-B13A9C4F0927}" destId="{26467158-4FBF-464B-AC25-7070BAD42C50}" srcOrd="1" destOrd="0" presId="urn:microsoft.com/office/officeart/2005/8/layout/process4"/>
    <dgm:cxn modelId="{EA46173F-019A-44F8-853D-9A6D808A1EAD}" type="presParOf" srcId="{34D48FF0-5D7B-441D-AEFB-B13A9C4F0927}" destId="{2D192512-1596-4653-BDDF-A747215A3287}" srcOrd="2" destOrd="0" presId="urn:microsoft.com/office/officeart/2005/8/layout/process4"/>
    <dgm:cxn modelId="{3DDCD196-FB45-4B71-A45E-ABEB8022E427}" type="presParOf" srcId="{2D192512-1596-4653-BDDF-A747215A3287}" destId="{90D6507A-7AFB-4D79-BECB-66194CD2871F}" srcOrd="0" destOrd="0" presId="urn:microsoft.com/office/officeart/2005/8/layout/process4"/>
    <dgm:cxn modelId="{DE4F9341-1567-48D9-B7CB-4B2CB9D80CD8}" type="presParOf" srcId="{2D192512-1596-4653-BDDF-A747215A3287}" destId="{9C615E33-5AA4-4B98-ACF1-0475A11C4B11}" srcOrd="1" destOrd="0" presId="urn:microsoft.com/office/officeart/2005/8/layout/process4"/>
    <dgm:cxn modelId="{AED64EA4-429B-40F2-9C01-02B32A69DEF9}" type="presParOf" srcId="{2D192512-1596-4653-BDDF-A747215A3287}" destId="{7C4AF3D1-8613-44E4-A492-08C4D9757778}" srcOrd="2" destOrd="0" presId="urn:microsoft.com/office/officeart/2005/8/layout/process4"/>
    <dgm:cxn modelId="{6652F11A-2453-472D-8F54-5EA315752070}" type="presParOf" srcId="{2D192512-1596-4653-BDDF-A747215A3287}" destId="{7B3442E2-25C2-4A5E-80F5-57DAA657B718}" srcOrd="3" destOrd="0" presId="urn:microsoft.com/office/officeart/2005/8/layout/process4"/>
    <dgm:cxn modelId="{F9CCE396-A0E1-4A71-BC88-AE51F7AEB62B}" type="presParOf" srcId="{2D192512-1596-4653-BDDF-A747215A3287}" destId="{D74D1D6D-BA22-4B90-849E-6360B3086696}" srcOrd="4" destOrd="0" presId="urn:microsoft.com/office/officeart/2005/8/layout/process4"/>
    <dgm:cxn modelId="{17BEF97F-1F99-4A37-8F36-AA6FEC3586FD}" type="presParOf" srcId="{2D192512-1596-4653-BDDF-A747215A3287}" destId="{02CDD932-C655-4558-9F4D-DFF4549BF7CB}" srcOrd="5" destOrd="0" presId="urn:microsoft.com/office/officeart/2005/8/layout/process4"/>
    <dgm:cxn modelId="{F6F9D29D-3AD1-4185-9A33-977DE5BB365C}" type="presParOf" srcId="{06FA72DF-DCD7-45EB-A077-4125345B7683}" destId="{CCE4577E-1E1E-469D-9727-32168EE1D988}" srcOrd="1" destOrd="0" presId="urn:microsoft.com/office/officeart/2005/8/layout/process4"/>
    <dgm:cxn modelId="{C18EFDDF-70C9-4B45-9B7F-DEA5EB412903}" type="presParOf" srcId="{06FA72DF-DCD7-45EB-A077-4125345B7683}" destId="{99828D42-5566-4596-8AD6-54ADEC3C6863}" srcOrd="2" destOrd="0" presId="urn:microsoft.com/office/officeart/2005/8/layout/process4"/>
    <dgm:cxn modelId="{7219770B-5D1F-4505-A719-089B799DC1FC}" type="presParOf" srcId="{99828D42-5566-4596-8AD6-54ADEC3C6863}" destId="{15CED3C1-8DF5-4801-A5F2-E31F78D21656}" srcOrd="0" destOrd="0" presId="urn:microsoft.com/office/officeart/2005/8/layout/process4"/>
    <dgm:cxn modelId="{58CB9308-9892-408E-B9CE-D340456D6AC9}" type="presParOf" srcId="{06FA72DF-DCD7-45EB-A077-4125345B7683}" destId="{8B8A4FEC-599F-4282-B47B-B3413BF1029A}" srcOrd="3" destOrd="0" presId="urn:microsoft.com/office/officeart/2005/8/layout/process4"/>
    <dgm:cxn modelId="{296652C6-0EA3-4905-AF7B-12F74094F100}" type="presParOf" srcId="{06FA72DF-DCD7-45EB-A077-4125345B7683}" destId="{001079D3-1481-4435-BCD1-7B75127D4366}" srcOrd="4" destOrd="0" presId="urn:microsoft.com/office/officeart/2005/8/layout/process4"/>
    <dgm:cxn modelId="{598451CE-A4A5-45EB-A405-4B2AD78C1EBB}" type="presParOf" srcId="{001079D3-1481-4435-BCD1-7B75127D4366}" destId="{CB1C3495-C8CE-4D89-B351-1E8F2322A4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7F0F48-BE38-4274-807B-039499F13C9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7FEC6C8-35F9-4D63-85E4-1B82B6FFEC39}">
      <dgm:prSet/>
      <dgm:spPr/>
      <dgm:t>
        <a:bodyPr/>
        <a:lstStyle/>
        <a:p>
          <a:r>
            <a:rPr lang="en-GB"/>
            <a:t>In many financial institutions in the run up to the financial crisis the culture was one of risk taking</a:t>
          </a:r>
          <a:endParaRPr lang="en-US"/>
        </a:p>
      </dgm:t>
    </dgm:pt>
    <dgm:pt modelId="{CA2FC10C-5E00-409B-B236-CD5B47727A1D}" type="parTrans" cxnId="{15B4C6D0-3325-4643-9099-6C3B2ED9DDFD}">
      <dgm:prSet/>
      <dgm:spPr/>
      <dgm:t>
        <a:bodyPr/>
        <a:lstStyle/>
        <a:p>
          <a:endParaRPr lang="en-US"/>
        </a:p>
      </dgm:t>
    </dgm:pt>
    <dgm:pt modelId="{9E838540-42E5-44C5-B5B7-CB6764D90BE3}" type="sibTrans" cxnId="{15B4C6D0-3325-4643-9099-6C3B2ED9DDFD}">
      <dgm:prSet/>
      <dgm:spPr/>
      <dgm:t>
        <a:bodyPr/>
        <a:lstStyle/>
        <a:p>
          <a:endParaRPr lang="en-US"/>
        </a:p>
      </dgm:t>
    </dgm:pt>
    <dgm:pt modelId="{7E3D4779-B7B9-441B-9305-049E293F4374}">
      <dgm:prSet/>
      <dgm:spPr/>
      <dgm:t>
        <a:bodyPr/>
        <a:lstStyle/>
        <a:p>
          <a:r>
            <a:rPr lang="en-GB"/>
            <a:t>Firms were seen as short-termist, looking to make large sums of money in the short run rather than investing for the long term</a:t>
          </a:r>
          <a:endParaRPr lang="en-US"/>
        </a:p>
      </dgm:t>
    </dgm:pt>
    <dgm:pt modelId="{0B0FA8F0-FCE0-49AF-B12C-B38A02393ACD}" type="parTrans" cxnId="{70FFF48E-EB93-45CA-9139-48C2DE9AC5B8}">
      <dgm:prSet/>
      <dgm:spPr/>
      <dgm:t>
        <a:bodyPr/>
        <a:lstStyle/>
        <a:p>
          <a:endParaRPr lang="en-US"/>
        </a:p>
      </dgm:t>
    </dgm:pt>
    <dgm:pt modelId="{54BBD3FA-76EC-4637-B1A0-B5AC394E1512}" type="sibTrans" cxnId="{70FFF48E-EB93-45CA-9139-48C2DE9AC5B8}">
      <dgm:prSet/>
      <dgm:spPr/>
      <dgm:t>
        <a:bodyPr/>
        <a:lstStyle/>
        <a:p>
          <a:endParaRPr lang="en-US"/>
        </a:p>
      </dgm:t>
    </dgm:pt>
    <dgm:pt modelId="{88916366-6A4B-41AC-85DF-F239A3F07A5B}">
      <dgm:prSet/>
      <dgm:spPr/>
      <dgm:t>
        <a:bodyPr/>
        <a:lstStyle/>
        <a:p>
          <a:r>
            <a:rPr lang="en-GB"/>
            <a:t>Employees such as traders were encouraged to risk clients’ money with the incentive of huge bonuses</a:t>
          </a:r>
          <a:endParaRPr lang="en-US"/>
        </a:p>
      </dgm:t>
    </dgm:pt>
    <dgm:pt modelId="{9AB7D392-FF30-4052-8A50-F24085FBEAE5}" type="parTrans" cxnId="{C0185415-9F7F-43FD-AC95-94FB6EE72038}">
      <dgm:prSet/>
      <dgm:spPr/>
      <dgm:t>
        <a:bodyPr/>
        <a:lstStyle/>
        <a:p>
          <a:endParaRPr lang="en-US"/>
        </a:p>
      </dgm:t>
    </dgm:pt>
    <dgm:pt modelId="{9ABD60A1-2414-4EF8-974B-B33F670BE1F7}" type="sibTrans" cxnId="{C0185415-9F7F-43FD-AC95-94FB6EE72038}">
      <dgm:prSet/>
      <dgm:spPr/>
      <dgm:t>
        <a:bodyPr/>
        <a:lstStyle/>
        <a:p>
          <a:endParaRPr lang="en-US"/>
        </a:p>
      </dgm:t>
    </dgm:pt>
    <dgm:pt modelId="{AD6F8D63-81FC-49EF-BCD1-0D8D3A4C44A2}">
      <dgm:prSet/>
      <dgm:spPr/>
      <dgm:t>
        <a:bodyPr/>
        <a:lstStyle/>
        <a:p>
          <a:r>
            <a:rPr lang="en-GB"/>
            <a:t>If the ‘gamble’ failed then the worst that could happen to an employee is the loss of their job due to poor performance</a:t>
          </a:r>
          <a:endParaRPr lang="en-US"/>
        </a:p>
      </dgm:t>
    </dgm:pt>
    <dgm:pt modelId="{6668AF8C-0697-4E2A-8DB7-78F572ED3DF0}" type="parTrans" cxnId="{39EF4EE9-0F9E-4E8E-97C8-11A13B39EEE6}">
      <dgm:prSet/>
      <dgm:spPr/>
      <dgm:t>
        <a:bodyPr/>
        <a:lstStyle/>
        <a:p>
          <a:endParaRPr lang="en-US"/>
        </a:p>
      </dgm:t>
    </dgm:pt>
    <dgm:pt modelId="{052B42D0-8211-42F7-AE00-055CB53CA534}" type="sibTrans" cxnId="{39EF4EE9-0F9E-4E8E-97C8-11A13B39EEE6}">
      <dgm:prSet/>
      <dgm:spPr/>
      <dgm:t>
        <a:bodyPr/>
        <a:lstStyle/>
        <a:p>
          <a:endParaRPr lang="en-US"/>
        </a:p>
      </dgm:t>
    </dgm:pt>
    <dgm:pt modelId="{E137B5B7-D6EC-4483-AFE0-5263363573C9}">
      <dgm:prSet/>
      <dgm:spPr/>
      <dgm:t>
        <a:bodyPr/>
        <a:lstStyle/>
        <a:p>
          <a:r>
            <a:rPr lang="en-GB"/>
            <a:t>The financial gains were enormous</a:t>
          </a:r>
          <a:endParaRPr lang="en-US"/>
        </a:p>
      </dgm:t>
    </dgm:pt>
    <dgm:pt modelId="{D4501FC6-4247-4C49-9717-15FC62849A6D}" type="parTrans" cxnId="{44FF280A-205C-486D-B6F7-9529A1E296B5}">
      <dgm:prSet/>
      <dgm:spPr/>
      <dgm:t>
        <a:bodyPr/>
        <a:lstStyle/>
        <a:p>
          <a:endParaRPr lang="en-US"/>
        </a:p>
      </dgm:t>
    </dgm:pt>
    <dgm:pt modelId="{8DC92C6E-A1CB-4000-BEDE-27400FA63BAE}" type="sibTrans" cxnId="{44FF280A-205C-486D-B6F7-9529A1E296B5}">
      <dgm:prSet/>
      <dgm:spPr/>
      <dgm:t>
        <a:bodyPr/>
        <a:lstStyle/>
        <a:p>
          <a:endParaRPr lang="en-US"/>
        </a:p>
      </dgm:t>
    </dgm:pt>
    <dgm:pt modelId="{DF2B0396-0D80-4EE7-978B-9A3C152F64A4}">
      <dgm:prSet/>
      <dgm:spPr/>
      <dgm:t>
        <a:bodyPr/>
        <a:lstStyle/>
        <a:p>
          <a:r>
            <a:rPr lang="en-GB"/>
            <a:t>This led to risk taking in terms of the quality of financial decisions being undertaken e.g. investing in subprime mortgages</a:t>
          </a:r>
          <a:endParaRPr lang="en-US"/>
        </a:p>
      </dgm:t>
    </dgm:pt>
    <dgm:pt modelId="{C0B700B9-B1C6-4516-9A9D-F05C8AA1E9F4}" type="parTrans" cxnId="{D71796B3-9F58-4139-B06C-7646E5BB0B05}">
      <dgm:prSet/>
      <dgm:spPr/>
      <dgm:t>
        <a:bodyPr/>
        <a:lstStyle/>
        <a:p>
          <a:endParaRPr lang="en-US"/>
        </a:p>
      </dgm:t>
    </dgm:pt>
    <dgm:pt modelId="{579477E2-2AE0-4074-99EA-26DBA072C2F4}" type="sibTrans" cxnId="{D71796B3-9F58-4139-B06C-7646E5BB0B05}">
      <dgm:prSet/>
      <dgm:spPr/>
      <dgm:t>
        <a:bodyPr/>
        <a:lstStyle/>
        <a:p>
          <a:endParaRPr lang="en-US"/>
        </a:p>
      </dgm:t>
    </dgm:pt>
    <dgm:pt modelId="{C7A62301-1268-4FD0-9D80-B164488C7131}">
      <dgm:prSet/>
      <dgm:spPr/>
      <dgm:t>
        <a:bodyPr/>
        <a:lstStyle/>
        <a:p>
          <a:r>
            <a:rPr lang="en-GB"/>
            <a:t>With little regulation stopping them, bankers had free rein to proceed with their risky investments</a:t>
          </a:r>
          <a:endParaRPr lang="en-US"/>
        </a:p>
      </dgm:t>
    </dgm:pt>
    <dgm:pt modelId="{D2372152-F254-4FBF-B2D1-A8E8E4BF8140}" type="parTrans" cxnId="{5BC03611-A5CC-4EC1-8BB7-9D7361E485AE}">
      <dgm:prSet/>
      <dgm:spPr/>
      <dgm:t>
        <a:bodyPr/>
        <a:lstStyle/>
        <a:p>
          <a:endParaRPr lang="en-US"/>
        </a:p>
      </dgm:t>
    </dgm:pt>
    <dgm:pt modelId="{80500D73-D838-4095-9080-F891CE737E87}" type="sibTrans" cxnId="{5BC03611-A5CC-4EC1-8BB7-9D7361E485AE}">
      <dgm:prSet/>
      <dgm:spPr/>
      <dgm:t>
        <a:bodyPr/>
        <a:lstStyle/>
        <a:p>
          <a:endParaRPr lang="en-US"/>
        </a:p>
      </dgm:t>
    </dgm:pt>
    <dgm:pt modelId="{534D5AC5-E538-4373-ADBB-271E520D6544}">
      <dgm:prSet/>
      <dgm:spPr/>
      <dgm:t>
        <a:bodyPr/>
        <a:lstStyle/>
        <a:p>
          <a:r>
            <a:rPr lang="en-GB"/>
            <a:t>Clearly, </a:t>
          </a:r>
          <a:r>
            <a:rPr lang="en-GB" b="1"/>
            <a:t>moral hazard </a:t>
          </a:r>
          <a:r>
            <a:rPr lang="en-GB"/>
            <a:t>operated in these industries</a:t>
          </a:r>
          <a:endParaRPr lang="en-US"/>
        </a:p>
      </dgm:t>
    </dgm:pt>
    <dgm:pt modelId="{C95D40B2-1154-46A6-9E51-0E039EC8706A}" type="parTrans" cxnId="{E354E574-023E-4B7A-A5B7-83EBCDD91EDB}">
      <dgm:prSet/>
      <dgm:spPr/>
      <dgm:t>
        <a:bodyPr/>
        <a:lstStyle/>
        <a:p>
          <a:endParaRPr lang="en-US"/>
        </a:p>
      </dgm:t>
    </dgm:pt>
    <dgm:pt modelId="{1EAF4A25-9B5D-497B-869F-A10E3AB37126}" type="sibTrans" cxnId="{E354E574-023E-4B7A-A5B7-83EBCDD91EDB}">
      <dgm:prSet/>
      <dgm:spPr/>
      <dgm:t>
        <a:bodyPr/>
        <a:lstStyle/>
        <a:p>
          <a:endParaRPr lang="en-US"/>
        </a:p>
      </dgm:t>
    </dgm:pt>
    <dgm:pt modelId="{4496D69E-7ED9-4508-A8D9-E6154B2E0FFA}" type="pres">
      <dgm:prSet presAssocID="{4F7F0F48-BE38-4274-807B-039499F13C9D}" presName="linear" presStyleCnt="0">
        <dgm:presLayoutVars>
          <dgm:animLvl val="lvl"/>
          <dgm:resizeHandles val="exact"/>
        </dgm:presLayoutVars>
      </dgm:prSet>
      <dgm:spPr/>
    </dgm:pt>
    <dgm:pt modelId="{1B0B1FB3-D312-443C-B2AB-AEF18EB714D0}" type="pres">
      <dgm:prSet presAssocID="{47FEC6C8-35F9-4D63-85E4-1B82B6FFEC39}" presName="parentText" presStyleLbl="node1" presStyleIdx="0" presStyleCnt="8">
        <dgm:presLayoutVars>
          <dgm:chMax val="0"/>
          <dgm:bulletEnabled val="1"/>
        </dgm:presLayoutVars>
      </dgm:prSet>
      <dgm:spPr/>
    </dgm:pt>
    <dgm:pt modelId="{B447ABD5-E2D9-4B5E-89DD-62C56F96D69E}" type="pres">
      <dgm:prSet presAssocID="{9E838540-42E5-44C5-B5B7-CB6764D90BE3}" presName="spacer" presStyleCnt="0"/>
      <dgm:spPr/>
    </dgm:pt>
    <dgm:pt modelId="{697C786B-F500-4D8B-A6F3-F041C7A0F43E}" type="pres">
      <dgm:prSet presAssocID="{7E3D4779-B7B9-441B-9305-049E293F4374}" presName="parentText" presStyleLbl="node1" presStyleIdx="1" presStyleCnt="8">
        <dgm:presLayoutVars>
          <dgm:chMax val="0"/>
          <dgm:bulletEnabled val="1"/>
        </dgm:presLayoutVars>
      </dgm:prSet>
      <dgm:spPr/>
    </dgm:pt>
    <dgm:pt modelId="{6CDD832C-F9B2-485B-9235-8659BDAB96F9}" type="pres">
      <dgm:prSet presAssocID="{54BBD3FA-76EC-4637-B1A0-B5AC394E1512}" presName="spacer" presStyleCnt="0"/>
      <dgm:spPr/>
    </dgm:pt>
    <dgm:pt modelId="{D1695923-ACDB-448E-8BD4-93159D63EB3E}" type="pres">
      <dgm:prSet presAssocID="{88916366-6A4B-41AC-85DF-F239A3F07A5B}" presName="parentText" presStyleLbl="node1" presStyleIdx="2" presStyleCnt="8">
        <dgm:presLayoutVars>
          <dgm:chMax val="0"/>
          <dgm:bulletEnabled val="1"/>
        </dgm:presLayoutVars>
      </dgm:prSet>
      <dgm:spPr/>
    </dgm:pt>
    <dgm:pt modelId="{B4FA0EDB-518D-4417-9798-0914A072F0A4}" type="pres">
      <dgm:prSet presAssocID="{9ABD60A1-2414-4EF8-974B-B33F670BE1F7}" presName="spacer" presStyleCnt="0"/>
      <dgm:spPr/>
    </dgm:pt>
    <dgm:pt modelId="{D5327D20-1D22-4A10-8E51-5C7A5AA0CD7C}" type="pres">
      <dgm:prSet presAssocID="{AD6F8D63-81FC-49EF-BCD1-0D8D3A4C44A2}" presName="parentText" presStyleLbl="node1" presStyleIdx="3" presStyleCnt="8">
        <dgm:presLayoutVars>
          <dgm:chMax val="0"/>
          <dgm:bulletEnabled val="1"/>
        </dgm:presLayoutVars>
      </dgm:prSet>
      <dgm:spPr/>
    </dgm:pt>
    <dgm:pt modelId="{7400D394-FEB4-40E5-BC92-D2FE43F04FAE}" type="pres">
      <dgm:prSet presAssocID="{052B42D0-8211-42F7-AE00-055CB53CA534}" presName="spacer" presStyleCnt="0"/>
      <dgm:spPr/>
    </dgm:pt>
    <dgm:pt modelId="{41AB4F35-F88D-48DE-9AA3-41BB13C625E3}" type="pres">
      <dgm:prSet presAssocID="{E137B5B7-D6EC-4483-AFE0-5263363573C9}" presName="parentText" presStyleLbl="node1" presStyleIdx="4" presStyleCnt="8">
        <dgm:presLayoutVars>
          <dgm:chMax val="0"/>
          <dgm:bulletEnabled val="1"/>
        </dgm:presLayoutVars>
      </dgm:prSet>
      <dgm:spPr/>
    </dgm:pt>
    <dgm:pt modelId="{D22596AE-70F2-4C27-879C-C5E37B5D0BC3}" type="pres">
      <dgm:prSet presAssocID="{8DC92C6E-A1CB-4000-BEDE-27400FA63BAE}" presName="spacer" presStyleCnt="0"/>
      <dgm:spPr/>
    </dgm:pt>
    <dgm:pt modelId="{31E87903-8CC9-4E6C-9F09-7361E28A9DFD}" type="pres">
      <dgm:prSet presAssocID="{DF2B0396-0D80-4EE7-978B-9A3C152F64A4}" presName="parentText" presStyleLbl="node1" presStyleIdx="5" presStyleCnt="8">
        <dgm:presLayoutVars>
          <dgm:chMax val="0"/>
          <dgm:bulletEnabled val="1"/>
        </dgm:presLayoutVars>
      </dgm:prSet>
      <dgm:spPr/>
    </dgm:pt>
    <dgm:pt modelId="{215CCE53-E4F1-4F37-960E-E0E2868891CF}" type="pres">
      <dgm:prSet presAssocID="{579477E2-2AE0-4074-99EA-26DBA072C2F4}" presName="spacer" presStyleCnt="0"/>
      <dgm:spPr/>
    </dgm:pt>
    <dgm:pt modelId="{9BB86EBD-FFDC-451F-9AE4-6326B5837B79}" type="pres">
      <dgm:prSet presAssocID="{C7A62301-1268-4FD0-9D80-B164488C7131}" presName="parentText" presStyleLbl="node1" presStyleIdx="6" presStyleCnt="8">
        <dgm:presLayoutVars>
          <dgm:chMax val="0"/>
          <dgm:bulletEnabled val="1"/>
        </dgm:presLayoutVars>
      </dgm:prSet>
      <dgm:spPr/>
    </dgm:pt>
    <dgm:pt modelId="{C3227BF4-14BC-4ED2-A568-8AFF3DA8608C}" type="pres">
      <dgm:prSet presAssocID="{80500D73-D838-4095-9080-F891CE737E87}" presName="spacer" presStyleCnt="0"/>
      <dgm:spPr/>
    </dgm:pt>
    <dgm:pt modelId="{92043F21-B1B1-4E50-90C1-041D0C5B7BEC}" type="pres">
      <dgm:prSet presAssocID="{534D5AC5-E538-4373-ADBB-271E520D6544}" presName="parentText" presStyleLbl="node1" presStyleIdx="7" presStyleCnt="8">
        <dgm:presLayoutVars>
          <dgm:chMax val="0"/>
          <dgm:bulletEnabled val="1"/>
        </dgm:presLayoutVars>
      </dgm:prSet>
      <dgm:spPr/>
    </dgm:pt>
  </dgm:ptLst>
  <dgm:cxnLst>
    <dgm:cxn modelId="{44FF280A-205C-486D-B6F7-9529A1E296B5}" srcId="{4F7F0F48-BE38-4274-807B-039499F13C9D}" destId="{E137B5B7-D6EC-4483-AFE0-5263363573C9}" srcOrd="4" destOrd="0" parTransId="{D4501FC6-4247-4C49-9717-15FC62849A6D}" sibTransId="{8DC92C6E-A1CB-4000-BEDE-27400FA63BAE}"/>
    <dgm:cxn modelId="{5BC03611-A5CC-4EC1-8BB7-9D7361E485AE}" srcId="{4F7F0F48-BE38-4274-807B-039499F13C9D}" destId="{C7A62301-1268-4FD0-9D80-B164488C7131}" srcOrd="6" destOrd="0" parTransId="{D2372152-F254-4FBF-B2D1-A8E8E4BF8140}" sibTransId="{80500D73-D838-4095-9080-F891CE737E87}"/>
    <dgm:cxn modelId="{20410515-AFA9-4EA1-9D81-B8FB44092C1A}" type="presOf" srcId="{DF2B0396-0D80-4EE7-978B-9A3C152F64A4}" destId="{31E87903-8CC9-4E6C-9F09-7361E28A9DFD}" srcOrd="0" destOrd="0" presId="urn:microsoft.com/office/officeart/2005/8/layout/vList2"/>
    <dgm:cxn modelId="{C0185415-9F7F-43FD-AC95-94FB6EE72038}" srcId="{4F7F0F48-BE38-4274-807B-039499F13C9D}" destId="{88916366-6A4B-41AC-85DF-F239A3F07A5B}" srcOrd="2" destOrd="0" parTransId="{9AB7D392-FF30-4052-8A50-F24085FBEAE5}" sibTransId="{9ABD60A1-2414-4EF8-974B-B33F670BE1F7}"/>
    <dgm:cxn modelId="{DBF01F1D-2117-48BD-BFE6-2C11AFF49C51}" type="presOf" srcId="{47FEC6C8-35F9-4D63-85E4-1B82B6FFEC39}" destId="{1B0B1FB3-D312-443C-B2AB-AEF18EB714D0}" srcOrd="0" destOrd="0" presId="urn:microsoft.com/office/officeart/2005/8/layout/vList2"/>
    <dgm:cxn modelId="{19509E71-092F-4EED-A990-C0821B2795E2}" type="presOf" srcId="{88916366-6A4B-41AC-85DF-F239A3F07A5B}" destId="{D1695923-ACDB-448E-8BD4-93159D63EB3E}" srcOrd="0" destOrd="0" presId="urn:microsoft.com/office/officeart/2005/8/layout/vList2"/>
    <dgm:cxn modelId="{62A9D771-9736-4B88-81E5-93229B91F7AB}" type="presOf" srcId="{534D5AC5-E538-4373-ADBB-271E520D6544}" destId="{92043F21-B1B1-4E50-90C1-041D0C5B7BEC}" srcOrd="0" destOrd="0" presId="urn:microsoft.com/office/officeart/2005/8/layout/vList2"/>
    <dgm:cxn modelId="{E354E574-023E-4B7A-A5B7-83EBCDD91EDB}" srcId="{4F7F0F48-BE38-4274-807B-039499F13C9D}" destId="{534D5AC5-E538-4373-ADBB-271E520D6544}" srcOrd="7" destOrd="0" parTransId="{C95D40B2-1154-46A6-9E51-0E039EC8706A}" sibTransId="{1EAF4A25-9B5D-497B-869F-A10E3AB37126}"/>
    <dgm:cxn modelId="{70FFF48E-EB93-45CA-9139-48C2DE9AC5B8}" srcId="{4F7F0F48-BE38-4274-807B-039499F13C9D}" destId="{7E3D4779-B7B9-441B-9305-049E293F4374}" srcOrd="1" destOrd="0" parTransId="{0B0FA8F0-FCE0-49AF-B12C-B38A02393ACD}" sibTransId="{54BBD3FA-76EC-4637-B1A0-B5AC394E1512}"/>
    <dgm:cxn modelId="{9C30089D-8A9F-4B07-BA3D-5039EFC6D2EA}" type="presOf" srcId="{4F7F0F48-BE38-4274-807B-039499F13C9D}" destId="{4496D69E-7ED9-4508-A8D9-E6154B2E0FFA}" srcOrd="0" destOrd="0" presId="urn:microsoft.com/office/officeart/2005/8/layout/vList2"/>
    <dgm:cxn modelId="{BA91CDAD-8619-4207-8A59-1F4673C20682}" type="presOf" srcId="{AD6F8D63-81FC-49EF-BCD1-0D8D3A4C44A2}" destId="{D5327D20-1D22-4A10-8E51-5C7A5AA0CD7C}" srcOrd="0" destOrd="0" presId="urn:microsoft.com/office/officeart/2005/8/layout/vList2"/>
    <dgm:cxn modelId="{C9AE84B0-3B08-4411-9A0B-A417633845C5}" type="presOf" srcId="{E137B5B7-D6EC-4483-AFE0-5263363573C9}" destId="{41AB4F35-F88D-48DE-9AA3-41BB13C625E3}" srcOrd="0" destOrd="0" presId="urn:microsoft.com/office/officeart/2005/8/layout/vList2"/>
    <dgm:cxn modelId="{D71796B3-9F58-4139-B06C-7646E5BB0B05}" srcId="{4F7F0F48-BE38-4274-807B-039499F13C9D}" destId="{DF2B0396-0D80-4EE7-978B-9A3C152F64A4}" srcOrd="5" destOrd="0" parTransId="{C0B700B9-B1C6-4516-9A9D-F05C8AA1E9F4}" sibTransId="{579477E2-2AE0-4074-99EA-26DBA072C2F4}"/>
    <dgm:cxn modelId="{E624BBB9-4B54-4A1C-8EDA-D8424C475479}" type="presOf" srcId="{7E3D4779-B7B9-441B-9305-049E293F4374}" destId="{697C786B-F500-4D8B-A6F3-F041C7A0F43E}" srcOrd="0" destOrd="0" presId="urn:microsoft.com/office/officeart/2005/8/layout/vList2"/>
    <dgm:cxn modelId="{15B4C6D0-3325-4643-9099-6C3B2ED9DDFD}" srcId="{4F7F0F48-BE38-4274-807B-039499F13C9D}" destId="{47FEC6C8-35F9-4D63-85E4-1B82B6FFEC39}" srcOrd="0" destOrd="0" parTransId="{CA2FC10C-5E00-409B-B236-CD5B47727A1D}" sibTransId="{9E838540-42E5-44C5-B5B7-CB6764D90BE3}"/>
    <dgm:cxn modelId="{39EF4EE9-0F9E-4E8E-97C8-11A13B39EEE6}" srcId="{4F7F0F48-BE38-4274-807B-039499F13C9D}" destId="{AD6F8D63-81FC-49EF-BCD1-0D8D3A4C44A2}" srcOrd="3" destOrd="0" parTransId="{6668AF8C-0697-4E2A-8DB7-78F572ED3DF0}" sibTransId="{052B42D0-8211-42F7-AE00-055CB53CA534}"/>
    <dgm:cxn modelId="{629B92F1-2087-4F57-A116-654C0FB63375}" type="presOf" srcId="{C7A62301-1268-4FD0-9D80-B164488C7131}" destId="{9BB86EBD-FFDC-451F-9AE4-6326B5837B79}" srcOrd="0" destOrd="0" presId="urn:microsoft.com/office/officeart/2005/8/layout/vList2"/>
    <dgm:cxn modelId="{607E7D6B-4A23-4898-A8AC-99685546AF1B}" type="presParOf" srcId="{4496D69E-7ED9-4508-A8D9-E6154B2E0FFA}" destId="{1B0B1FB3-D312-443C-B2AB-AEF18EB714D0}" srcOrd="0" destOrd="0" presId="urn:microsoft.com/office/officeart/2005/8/layout/vList2"/>
    <dgm:cxn modelId="{4EA726F5-DD27-439B-987A-08C33FC395FF}" type="presParOf" srcId="{4496D69E-7ED9-4508-A8D9-E6154B2E0FFA}" destId="{B447ABD5-E2D9-4B5E-89DD-62C56F96D69E}" srcOrd="1" destOrd="0" presId="urn:microsoft.com/office/officeart/2005/8/layout/vList2"/>
    <dgm:cxn modelId="{9F46D1A4-35BB-4112-ADE3-CAE880BAB11A}" type="presParOf" srcId="{4496D69E-7ED9-4508-A8D9-E6154B2E0FFA}" destId="{697C786B-F500-4D8B-A6F3-F041C7A0F43E}" srcOrd="2" destOrd="0" presId="urn:microsoft.com/office/officeart/2005/8/layout/vList2"/>
    <dgm:cxn modelId="{C6F26AFF-5045-4B74-9E03-5B487D47F073}" type="presParOf" srcId="{4496D69E-7ED9-4508-A8D9-E6154B2E0FFA}" destId="{6CDD832C-F9B2-485B-9235-8659BDAB96F9}" srcOrd="3" destOrd="0" presId="urn:microsoft.com/office/officeart/2005/8/layout/vList2"/>
    <dgm:cxn modelId="{19FE77D0-E226-42AD-AB92-61B83C9A5D71}" type="presParOf" srcId="{4496D69E-7ED9-4508-A8D9-E6154B2E0FFA}" destId="{D1695923-ACDB-448E-8BD4-93159D63EB3E}" srcOrd="4" destOrd="0" presId="urn:microsoft.com/office/officeart/2005/8/layout/vList2"/>
    <dgm:cxn modelId="{16AAD84A-DFDC-4D3E-8F1E-3502594FB6C9}" type="presParOf" srcId="{4496D69E-7ED9-4508-A8D9-E6154B2E0FFA}" destId="{B4FA0EDB-518D-4417-9798-0914A072F0A4}" srcOrd="5" destOrd="0" presId="urn:microsoft.com/office/officeart/2005/8/layout/vList2"/>
    <dgm:cxn modelId="{7455AF07-C592-425F-8B17-95352ADF40C9}" type="presParOf" srcId="{4496D69E-7ED9-4508-A8D9-E6154B2E0FFA}" destId="{D5327D20-1D22-4A10-8E51-5C7A5AA0CD7C}" srcOrd="6" destOrd="0" presId="urn:microsoft.com/office/officeart/2005/8/layout/vList2"/>
    <dgm:cxn modelId="{481CCAD7-12E7-485C-8D37-745E2EBA418E}" type="presParOf" srcId="{4496D69E-7ED9-4508-A8D9-E6154B2E0FFA}" destId="{7400D394-FEB4-40E5-BC92-D2FE43F04FAE}" srcOrd="7" destOrd="0" presId="urn:microsoft.com/office/officeart/2005/8/layout/vList2"/>
    <dgm:cxn modelId="{D6CBBA07-0655-466F-ADB9-499CAEBA039C}" type="presParOf" srcId="{4496D69E-7ED9-4508-A8D9-E6154B2E0FFA}" destId="{41AB4F35-F88D-48DE-9AA3-41BB13C625E3}" srcOrd="8" destOrd="0" presId="urn:microsoft.com/office/officeart/2005/8/layout/vList2"/>
    <dgm:cxn modelId="{739508AC-6C59-416B-AC0B-30C5B9AAF414}" type="presParOf" srcId="{4496D69E-7ED9-4508-A8D9-E6154B2E0FFA}" destId="{D22596AE-70F2-4C27-879C-C5E37B5D0BC3}" srcOrd="9" destOrd="0" presId="urn:microsoft.com/office/officeart/2005/8/layout/vList2"/>
    <dgm:cxn modelId="{123B1AD8-BF1A-4305-B1A1-23DE0552B35A}" type="presParOf" srcId="{4496D69E-7ED9-4508-A8D9-E6154B2E0FFA}" destId="{31E87903-8CC9-4E6C-9F09-7361E28A9DFD}" srcOrd="10" destOrd="0" presId="urn:microsoft.com/office/officeart/2005/8/layout/vList2"/>
    <dgm:cxn modelId="{9D95626C-18D6-4003-8485-68F5C2DAA359}" type="presParOf" srcId="{4496D69E-7ED9-4508-A8D9-E6154B2E0FFA}" destId="{215CCE53-E4F1-4F37-960E-E0E2868891CF}" srcOrd="11" destOrd="0" presId="urn:microsoft.com/office/officeart/2005/8/layout/vList2"/>
    <dgm:cxn modelId="{03ABE251-32B9-4E4F-8483-848BFC09CCD4}" type="presParOf" srcId="{4496D69E-7ED9-4508-A8D9-E6154B2E0FFA}" destId="{9BB86EBD-FFDC-451F-9AE4-6326B5837B79}" srcOrd="12" destOrd="0" presId="urn:microsoft.com/office/officeart/2005/8/layout/vList2"/>
    <dgm:cxn modelId="{E53982E0-75E2-4134-BED8-85896CB7361B}" type="presParOf" srcId="{4496D69E-7ED9-4508-A8D9-E6154B2E0FFA}" destId="{C3227BF4-14BC-4ED2-A568-8AFF3DA8608C}" srcOrd="13" destOrd="0" presId="urn:microsoft.com/office/officeart/2005/8/layout/vList2"/>
    <dgm:cxn modelId="{9B7FEECF-0897-412F-8E7A-AA007CD5B3F1}" type="presParOf" srcId="{4496D69E-7ED9-4508-A8D9-E6154B2E0FFA}" destId="{92043F21-B1B1-4E50-90C1-041D0C5B7BE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A6FB5A-0065-446C-981F-5B3F4563238B}"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8E7452F1-7105-467D-A736-03A56C308064}">
      <dgm:prSet/>
      <dgm:spPr/>
      <dgm:t>
        <a:bodyPr/>
        <a:lstStyle/>
        <a:p>
          <a:r>
            <a:rPr lang="en-GB"/>
            <a:t>Both new issue and secondary markets provide businesses looking for finance an opportunity to be matched with investors seeking a return</a:t>
          </a:r>
          <a:endParaRPr lang="en-US"/>
        </a:p>
      </dgm:t>
    </dgm:pt>
    <dgm:pt modelId="{491270E0-7EBD-4E8C-8EA6-F0EE724990D4}" type="parTrans" cxnId="{962CD536-8FCA-4836-B61B-0B911A161E40}">
      <dgm:prSet/>
      <dgm:spPr/>
      <dgm:t>
        <a:bodyPr/>
        <a:lstStyle/>
        <a:p>
          <a:endParaRPr lang="en-US"/>
        </a:p>
      </dgm:t>
    </dgm:pt>
    <dgm:pt modelId="{5AECE793-4475-4E96-9B80-779BB89EEBB4}" type="sibTrans" cxnId="{962CD536-8FCA-4836-B61B-0B911A161E40}">
      <dgm:prSet/>
      <dgm:spPr/>
      <dgm:t>
        <a:bodyPr/>
        <a:lstStyle/>
        <a:p>
          <a:endParaRPr lang="en-US"/>
        </a:p>
      </dgm:t>
    </dgm:pt>
    <dgm:pt modelId="{6C0076AC-9E94-4B23-8DCC-D9752FAAF769}">
      <dgm:prSet/>
      <dgm:spPr/>
      <dgm:t>
        <a:bodyPr/>
        <a:lstStyle/>
        <a:p>
          <a:r>
            <a:rPr lang="en-GB"/>
            <a:t>If any of these markets become inefficient or cease to function as effectively as they might it can have large consequences on individuals, firms and governments</a:t>
          </a:r>
          <a:endParaRPr lang="en-US"/>
        </a:p>
      </dgm:t>
    </dgm:pt>
    <dgm:pt modelId="{1C437CFE-5386-4E3B-A133-BD153D03A3DB}" type="parTrans" cxnId="{45085E7E-BF80-4F1F-AC9F-61E7139FCB5A}">
      <dgm:prSet/>
      <dgm:spPr/>
      <dgm:t>
        <a:bodyPr/>
        <a:lstStyle/>
        <a:p>
          <a:endParaRPr lang="en-US"/>
        </a:p>
      </dgm:t>
    </dgm:pt>
    <dgm:pt modelId="{870FEF13-D67B-42D4-B782-ABCC1D589EBE}" type="sibTrans" cxnId="{45085E7E-BF80-4F1F-AC9F-61E7139FCB5A}">
      <dgm:prSet/>
      <dgm:spPr/>
      <dgm:t>
        <a:bodyPr/>
        <a:lstStyle/>
        <a:p>
          <a:endParaRPr lang="en-US"/>
        </a:p>
      </dgm:t>
    </dgm:pt>
    <dgm:pt modelId="{EDCA1674-515E-4512-88DA-3327342D5817}">
      <dgm:prSet/>
      <dgm:spPr/>
      <dgm:t>
        <a:bodyPr/>
        <a:lstStyle/>
        <a:p>
          <a:r>
            <a:rPr lang="en-GB"/>
            <a:t>Corporate and government bonds provide additional methods of raising finance</a:t>
          </a:r>
          <a:endParaRPr lang="en-US"/>
        </a:p>
      </dgm:t>
    </dgm:pt>
    <dgm:pt modelId="{4E3D6B25-4EBB-46E8-8407-99C74594F79B}" type="parTrans" cxnId="{8DBB35AC-D153-464D-8992-F2AEFE6FCED5}">
      <dgm:prSet/>
      <dgm:spPr/>
      <dgm:t>
        <a:bodyPr/>
        <a:lstStyle/>
        <a:p>
          <a:endParaRPr lang="en-US"/>
        </a:p>
      </dgm:t>
    </dgm:pt>
    <dgm:pt modelId="{9DD337EB-B0EF-4928-9894-6F2B8E1A6510}" type="sibTrans" cxnId="{8DBB35AC-D153-464D-8992-F2AEFE6FCED5}">
      <dgm:prSet/>
      <dgm:spPr/>
      <dgm:t>
        <a:bodyPr/>
        <a:lstStyle/>
        <a:p>
          <a:endParaRPr lang="en-US"/>
        </a:p>
      </dgm:t>
    </dgm:pt>
    <dgm:pt modelId="{4398CD70-5596-4A4E-B617-F004D805EC19}">
      <dgm:prSet/>
      <dgm:spPr/>
      <dgm:t>
        <a:bodyPr/>
        <a:lstStyle/>
        <a:p>
          <a:r>
            <a:rPr lang="en-GB"/>
            <a:t>The 10 year bond yield experience of the UK v Greece provides a good example of the potential impact that financial markets and their instruments can have on the ability of an economy to meet its productive potential and remain internationally competitive</a:t>
          </a:r>
          <a:endParaRPr lang="en-US"/>
        </a:p>
      </dgm:t>
    </dgm:pt>
    <dgm:pt modelId="{66678A8E-02AF-42C3-A850-C311836505CF}" type="parTrans" cxnId="{828E207C-C82D-4329-BC62-2312E88DE5DB}">
      <dgm:prSet/>
      <dgm:spPr/>
      <dgm:t>
        <a:bodyPr/>
        <a:lstStyle/>
        <a:p>
          <a:endParaRPr lang="en-US"/>
        </a:p>
      </dgm:t>
    </dgm:pt>
    <dgm:pt modelId="{DC0B11BF-55F4-4413-8941-A089AC9AD9B6}" type="sibTrans" cxnId="{828E207C-C82D-4329-BC62-2312E88DE5DB}">
      <dgm:prSet/>
      <dgm:spPr/>
      <dgm:t>
        <a:bodyPr/>
        <a:lstStyle/>
        <a:p>
          <a:endParaRPr lang="en-US"/>
        </a:p>
      </dgm:t>
    </dgm:pt>
    <dgm:pt modelId="{D600FCFA-399F-4BEE-AB84-EAA717B59CE6}" type="pres">
      <dgm:prSet presAssocID="{07A6FB5A-0065-446C-981F-5B3F4563238B}" presName="matrix" presStyleCnt="0">
        <dgm:presLayoutVars>
          <dgm:chMax val="1"/>
          <dgm:dir/>
          <dgm:resizeHandles val="exact"/>
        </dgm:presLayoutVars>
      </dgm:prSet>
      <dgm:spPr/>
    </dgm:pt>
    <dgm:pt modelId="{D3EB83D8-380B-498D-A47E-3541CC8A1A2A}" type="pres">
      <dgm:prSet presAssocID="{07A6FB5A-0065-446C-981F-5B3F4563238B}" presName="axisShape" presStyleLbl="bgShp" presStyleIdx="0" presStyleCnt="1"/>
      <dgm:spPr/>
    </dgm:pt>
    <dgm:pt modelId="{3B06A88C-29BD-417F-A3D8-3A00B5757E4C}" type="pres">
      <dgm:prSet presAssocID="{07A6FB5A-0065-446C-981F-5B3F4563238B}" presName="rect1" presStyleLbl="node1" presStyleIdx="0" presStyleCnt="4">
        <dgm:presLayoutVars>
          <dgm:chMax val="0"/>
          <dgm:chPref val="0"/>
          <dgm:bulletEnabled val="1"/>
        </dgm:presLayoutVars>
      </dgm:prSet>
      <dgm:spPr/>
    </dgm:pt>
    <dgm:pt modelId="{FA7F1D34-C69C-4FD0-A2A8-70A03B1540A2}" type="pres">
      <dgm:prSet presAssocID="{07A6FB5A-0065-446C-981F-5B3F4563238B}" presName="rect2" presStyleLbl="node1" presStyleIdx="1" presStyleCnt="4">
        <dgm:presLayoutVars>
          <dgm:chMax val="0"/>
          <dgm:chPref val="0"/>
          <dgm:bulletEnabled val="1"/>
        </dgm:presLayoutVars>
      </dgm:prSet>
      <dgm:spPr/>
    </dgm:pt>
    <dgm:pt modelId="{64720C12-56D8-4BD5-A06A-F906B0945568}" type="pres">
      <dgm:prSet presAssocID="{07A6FB5A-0065-446C-981F-5B3F4563238B}" presName="rect3" presStyleLbl="node1" presStyleIdx="2" presStyleCnt="4">
        <dgm:presLayoutVars>
          <dgm:chMax val="0"/>
          <dgm:chPref val="0"/>
          <dgm:bulletEnabled val="1"/>
        </dgm:presLayoutVars>
      </dgm:prSet>
      <dgm:spPr/>
    </dgm:pt>
    <dgm:pt modelId="{95C495C5-5AA0-4428-8B45-2880EE806D7E}" type="pres">
      <dgm:prSet presAssocID="{07A6FB5A-0065-446C-981F-5B3F4563238B}" presName="rect4" presStyleLbl="node1" presStyleIdx="3" presStyleCnt="4">
        <dgm:presLayoutVars>
          <dgm:chMax val="0"/>
          <dgm:chPref val="0"/>
          <dgm:bulletEnabled val="1"/>
        </dgm:presLayoutVars>
      </dgm:prSet>
      <dgm:spPr/>
    </dgm:pt>
  </dgm:ptLst>
  <dgm:cxnLst>
    <dgm:cxn modelId="{B02C1F0C-7C51-4BF1-BA91-335C012B922E}" type="presOf" srcId="{EDCA1674-515E-4512-88DA-3327342D5817}" destId="{64720C12-56D8-4BD5-A06A-F906B0945568}" srcOrd="0" destOrd="0" presId="urn:microsoft.com/office/officeart/2005/8/layout/matrix2"/>
    <dgm:cxn modelId="{962CD536-8FCA-4836-B61B-0B911A161E40}" srcId="{07A6FB5A-0065-446C-981F-5B3F4563238B}" destId="{8E7452F1-7105-467D-A736-03A56C308064}" srcOrd="0" destOrd="0" parTransId="{491270E0-7EBD-4E8C-8EA6-F0EE724990D4}" sibTransId="{5AECE793-4475-4E96-9B80-779BB89EEBB4}"/>
    <dgm:cxn modelId="{08BB543D-EEEA-4AF9-AD53-3EA4AEA5D6F9}" type="presOf" srcId="{6C0076AC-9E94-4B23-8DCC-D9752FAAF769}" destId="{FA7F1D34-C69C-4FD0-A2A8-70A03B1540A2}" srcOrd="0" destOrd="0" presId="urn:microsoft.com/office/officeart/2005/8/layout/matrix2"/>
    <dgm:cxn modelId="{828E207C-C82D-4329-BC62-2312E88DE5DB}" srcId="{07A6FB5A-0065-446C-981F-5B3F4563238B}" destId="{4398CD70-5596-4A4E-B617-F004D805EC19}" srcOrd="3" destOrd="0" parTransId="{66678A8E-02AF-42C3-A850-C311836505CF}" sibTransId="{DC0B11BF-55F4-4413-8941-A089AC9AD9B6}"/>
    <dgm:cxn modelId="{45085E7E-BF80-4F1F-AC9F-61E7139FCB5A}" srcId="{07A6FB5A-0065-446C-981F-5B3F4563238B}" destId="{6C0076AC-9E94-4B23-8DCC-D9752FAAF769}" srcOrd="1" destOrd="0" parTransId="{1C437CFE-5386-4E3B-A133-BD153D03A3DB}" sibTransId="{870FEF13-D67B-42D4-B782-ABCC1D589EBE}"/>
    <dgm:cxn modelId="{8DBB35AC-D153-464D-8992-F2AEFE6FCED5}" srcId="{07A6FB5A-0065-446C-981F-5B3F4563238B}" destId="{EDCA1674-515E-4512-88DA-3327342D5817}" srcOrd="2" destOrd="0" parTransId="{4E3D6B25-4EBB-46E8-8407-99C74594F79B}" sibTransId="{9DD337EB-B0EF-4928-9894-6F2B8E1A6510}"/>
    <dgm:cxn modelId="{53E2F1BC-ADAF-4CB5-9FCD-4694C58DA43E}" type="presOf" srcId="{8E7452F1-7105-467D-A736-03A56C308064}" destId="{3B06A88C-29BD-417F-A3D8-3A00B5757E4C}" srcOrd="0" destOrd="0" presId="urn:microsoft.com/office/officeart/2005/8/layout/matrix2"/>
    <dgm:cxn modelId="{855314CA-4199-466D-90D7-E1F607E812E5}" type="presOf" srcId="{07A6FB5A-0065-446C-981F-5B3F4563238B}" destId="{D600FCFA-399F-4BEE-AB84-EAA717B59CE6}" srcOrd="0" destOrd="0" presId="urn:microsoft.com/office/officeart/2005/8/layout/matrix2"/>
    <dgm:cxn modelId="{DE11D5E5-9124-456E-833E-61837B1D8E7F}" type="presOf" srcId="{4398CD70-5596-4A4E-B617-F004D805EC19}" destId="{95C495C5-5AA0-4428-8B45-2880EE806D7E}" srcOrd="0" destOrd="0" presId="urn:microsoft.com/office/officeart/2005/8/layout/matrix2"/>
    <dgm:cxn modelId="{39859C55-2D47-452B-B0BE-A699A689D1C0}" type="presParOf" srcId="{D600FCFA-399F-4BEE-AB84-EAA717B59CE6}" destId="{D3EB83D8-380B-498D-A47E-3541CC8A1A2A}" srcOrd="0" destOrd="0" presId="urn:microsoft.com/office/officeart/2005/8/layout/matrix2"/>
    <dgm:cxn modelId="{F838D31F-5F22-4C0D-BEA4-946049331C21}" type="presParOf" srcId="{D600FCFA-399F-4BEE-AB84-EAA717B59CE6}" destId="{3B06A88C-29BD-417F-A3D8-3A00B5757E4C}" srcOrd="1" destOrd="0" presId="urn:microsoft.com/office/officeart/2005/8/layout/matrix2"/>
    <dgm:cxn modelId="{2BEFF4C8-183B-4FCC-857D-946EC8AE9E8C}" type="presParOf" srcId="{D600FCFA-399F-4BEE-AB84-EAA717B59CE6}" destId="{FA7F1D34-C69C-4FD0-A2A8-70A03B1540A2}" srcOrd="2" destOrd="0" presId="urn:microsoft.com/office/officeart/2005/8/layout/matrix2"/>
    <dgm:cxn modelId="{5D43B813-EB47-453E-80DC-7DA3E9A0A4B0}" type="presParOf" srcId="{D600FCFA-399F-4BEE-AB84-EAA717B59CE6}" destId="{64720C12-56D8-4BD5-A06A-F906B0945568}" srcOrd="3" destOrd="0" presId="urn:microsoft.com/office/officeart/2005/8/layout/matrix2"/>
    <dgm:cxn modelId="{8286078D-FE79-4A16-A74F-F194BCDE86B4}" type="presParOf" srcId="{D600FCFA-399F-4BEE-AB84-EAA717B59CE6}" destId="{95C495C5-5AA0-4428-8B45-2880EE806D7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840BE-EC41-47A9-99A7-4258CD7B05C7}">
      <dsp:nvSpPr>
        <dsp:cNvPr id="0" name=""/>
        <dsp:cNvSpPr/>
      </dsp:nvSpPr>
      <dsp:spPr>
        <a:xfrm>
          <a:off x="0" y="233225"/>
          <a:ext cx="4583472" cy="5668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Capital in a financial sense is best thought of as the difference between a banks assets and its liabilities, in other words its net worth to shareholders who have a stake in the bank</a:t>
          </a:r>
          <a:endParaRPr lang="en-US" sz="800" kern="1200" dirty="0"/>
        </a:p>
      </dsp:txBody>
      <dsp:txXfrm>
        <a:off x="27672" y="260897"/>
        <a:ext cx="4528128" cy="511521"/>
      </dsp:txXfrm>
    </dsp:sp>
    <dsp:sp modelId="{EAB299F7-E2E5-4F11-A40A-0F10BF12CAD0}">
      <dsp:nvSpPr>
        <dsp:cNvPr id="0" name=""/>
        <dsp:cNvSpPr/>
      </dsp:nvSpPr>
      <dsp:spPr>
        <a:xfrm>
          <a:off x="0" y="823130"/>
          <a:ext cx="4583472" cy="5668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 capital ratio is the amount of capital on a banks balance sheet as a proportion of its loans</a:t>
          </a:r>
          <a:endParaRPr lang="en-US" sz="800" kern="1200" dirty="0"/>
        </a:p>
      </dsp:txBody>
      <dsp:txXfrm>
        <a:off x="27672" y="850802"/>
        <a:ext cx="4528128" cy="511521"/>
      </dsp:txXfrm>
    </dsp:sp>
    <dsp:sp modelId="{DD432CCB-CDDC-4C7F-8734-E9E19E8AD381}">
      <dsp:nvSpPr>
        <dsp:cNvPr id="0" name=""/>
        <dsp:cNvSpPr/>
      </dsp:nvSpPr>
      <dsp:spPr>
        <a:xfrm>
          <a:off x="0" y="1413036"/>
          <a:ext cx="4583472" cy="5668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 bank with a low capital ratio can be potentially exposed if the quality of its assets falls</a:t>
          </a:r>
          <a:endParaRPr lang="en-US" sz="800" kern="1200" dirty="0"/>
        </a:p>
      </dsp:txBody>
      <dsp:txXfrm>
        <a:off x="27672" y="1440708"/>
        <a:ext cx="4528128" cy="511521"/>
      </dsp:txXfrm>
    </dsp:sp>
    <dsp:sp modelId="{4F8AFC5D-D5EA-42A3-AAC0-B19076A86F57}">
      <dsp:nvSpPr>
        <dsp:cNvPr id="0" name=""/>
        <dsp:cNvSpPr/>
      </dsp:nvSpPr>
      <dsp:spPr>
        <a:xfrm>
          <a:off x="0" y="2002941"/>
          <a:ext cx="4583472" cy="5668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For example, if a bank lends money to a number of customers who fail to repay, the value of these advances as assets to the bank reduces</a:t>
          </a:r>
          <a:endParaRPr lang="en-US" sz="800" kern="1200" dirty="0"/>
        </a:p>
      </dsp:txBody>
      <dsp:txXfrm>
        <a:off x="27672" y="2030613"/>
        <a:ext cx="4528128" cy="511521"/>
      </dsp:txXfrm>
    </dsp:sp>
    <dsp:sp modelId="{00821A0A-8F80-40DC-9660-7ADCA7442BEC}">
      <dsp:nvSpPr>
        <dsp:cNvPr id="0" name=""/>
        <dsp:cNvSpPr/>
      </dsp:nvSpPr>
      <dsp:spPr>
        <a:xfrm>
          <a:off x="0" y="2592846"/>
          <a:ext cx="4583472" cy="5668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If this reduces below the level of its liabilities, the bank is insolvent and may fail without intervention</a:t>
          </a:r>
          <a:endParaRPr lang="en-US" sz="800" kern="1200" dirty="0"/>
        </a:p>
      </dsp:txBody>
      <dsp:txXfrm>
        <a:off x="27672" y="2620518"/>
        <a:ext cx="4528128" cy="511521"/>
      </dsp:txXfrm>
    </dsp:sp>
    <dsp:sp modelId="{79E5772D-DE19-4972-84D1-A60048E1BDD3}">
      <dsp:nvSpPr>
        <dsp:cNvPr id="0" name=""/>
        <dsp:cNvSpPr/>
      </dsp:nvSpPr>
      <dsp:spPr>
        <a:xfrm>
          <a:off x="0" y="3182751"/>
          <a:ext cx="4583472" cy="5668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The extensive growth of credit through the early 2000s meant that banks were able to expand their assets significantly. However, many of these “assets” have transpired to be very poor as banks chased more lucrative business and credit standards were compromised. For many banks this led to the capital ratios becoming severely weakened</a:t>
          </a:r>
          <a:endParaRPr lang="en-US" sz="800" kern="1200" dirty="0"/>
        </a:p>
      </dsp:txBody>
      <dsp:txXfrm>
        <a:off x="27672" y="3210423"/>
        <a:ext cx="4528128" cy="511521"/>
      </dsp:txXfrm>
    </dsp:sp>
    <dsp:sp modelId="{46F747B9-3521-44CC-9055-090679524C89}">
      <dsp:nvSpPr>
        <dsp:cNvPr id="0" name=""/>
        <dsp:cNvSpPr/>
      </dsp:nvSpPr>
      <dsp:spPr>
        <a:xfrm>
          <a:off x="0" y="3772656"/>
          <a:ext cx="4583472" cy="5668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As a consequence, in 2013 the PRA set out its expectation that Tier 1 capital ratios of the largest 8 banks in the UK cannot fall below 7%</a:t>
          </a:r>
          <a:endParaRPr lang="en-US" sz="800" kern="1200" dirty="0"/>
        </a:p>
      </dsp:txBody>
      <dsp:txXfrm>
        <a:off x="27672" y="3800328"/>
        <a:ext cx="4528128" cy="511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BD983-4C3C-4825-B928-0AFDD77DB1DE}">
      <dsp:nvSpPr>
        <dsp:cNvPr id="0" name=""/>
        <dsp:cNvSpPr/>
      </dsp:nvSpPr>
      <dsp:spPr>
        <a:xfrm>
          <a:off x="0" y="86773"/>
          <a:ext cx="4583472" cy="51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Sub-prime mortgages </a:t>
          </a:r>
          <a:r>
            <a:rPr lang="en-GB" sz="1300" kern="1200" dirty="0"/>
            <a:t>are ones that have been sold to individuals with poor credit records</a:t>
          </a:r>
          <a:endParaRPr lang="en-US" sz="1300" kern="1200" dirty="0"/>
        </a:p>
      </dsp:txBody>
      <dsp:txXfrm>
        <a:off x="25245" y="112018"/>
        <a:ext cx="4532982" cy="466650"/>
      </dsp:txXfrm>
    </dsp:sp>
    <dsp:sp modelId="{0BA0DBCB-6901-4104-B82C-F000978AFF1A}">
      <dsp:nvSpPr>
        <dsp:cNvPr id="0" name=""/>
        <dsp:cNvSpPr/>
      </dsp:nvSpPr>
      <dsp:spPr>
        <a:xfrm>
          <a:off x="0" y="641353"/>
          <a:ext cx="4583472" cy="517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As the loans are riskier the rate of interest is generally higher</a:t>
          </a:r>
          <a:endParaRPr lang="en-US" sz="1300" kern="1200" dirty="0"/>
        </a:p>
      </dsp:txBody>
      <dsp:txXfrm>
        <a:off x="25245" y="666598"/>
        <a:ext cx="4532982" cy="466650"/>
      </dsp:txXfrm>
    </dsp:sp>
    <dsp:sp modelId="{BBC86D5E-92CF-42AB-B0E8-A9D055C0D6B1}">
      <dsp:nvSpPr>
        <dsp:cNvPr id="0" name=""/>
        <dsp:cNvSpPr/>
      </dsp:nvSpPr>
      <dsp:spPr>
        <a:xfrm>
          <a:off x="0" y="1195933"/>
          <a:ext cx="4583472" cy="5171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Financial institutions targeted the subprime market leading up to the global financial crisis</a:t>
          </a:r>
          <a:endParaRPr lang="en-US" sz="1300" kern="1200" dirty="0"/>
        </a:p>
      </dsp:txBody>
      <dsp:txXfrm>
        <a:off x="25245" y="1221178"/>
        <a:ext cx="4532982" cy="466650"/>
      </dsp:txXfrm>
    </dsp:sp>
    <dsp:sp modelId="{241BC5E7-5E1C-48C8-A941-E7C6525013CC}">
      <dsp:nvSpPr>
        <dsp:cNvPr id="0" name=""/>
        <dsp:cNvSpPr/>
      </dsp:nvSpPr>
      <dsp:spPr>
        <a:xfrm>
          <a:off x="0" y="1750513"/>
          <a:ext cx="4583472" cy="517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This was partly as the returns were higher</a:t>
          </a:r>
          <a:endParaRPr lang="en-US" sz="1300" kern="1200" dirty="0"/>
        </a:p>
      </dsp:txBody>
      <dsp:txXfrm>
        <a:off x="25245" y="1775758"/>
        <a:ext cx="4532982" cy="466650"/>
      </dsp:txXfrm>
    </dsp:sp>
    <dsp:sp modelId="{C4DCC132-A34F-42A6-9611-0EC4EFB3E886}">
      <dsp:nvSpPr>
        <dsp:cNvPr id="0" name=""/>
        <dsp:cNvSpPr/>
      </dsp:nvSpPr>
      <dsp:spPr>
        <a:xfrm>
          <a:off x="0" y="2305093"/>
          <a:ext cx="4583472" cy="5171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Whilst the labour market and the general economy were doing well this didn’t have a significant impact</a:t>
          </a:r>
          <a:endParaRPr lang="en-US" sz="1300" kern="1200" dirty="0"/>
        </a:p>
      </dsp:txBody>
      <dsp:txXfrm>
        <a:off x="25245" y="2330338"/>
        <a:ext cx="4532982" cy="466650"/>
      </dsp:txXfrm>
    </dsp:sp>
    <dsp:sp modelId="{1BAECA0F-3BB7-4A05-B31E-770CC993375B}">
      <dsp:nvSpPr>
        <dsp:cNvPr id="0" name=""/>
        <dsp:cNvSpPr/>
      </dsp:nvSpPr>
      <dsp:spPr>
        <a:xfrm>
          <a:off x="0" y="2859673"/>
          <a:ext cx="4583472" cy="51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However, once the economy weakened many of these individuals lost their jobs</a:t>
          </a:r>
          <a:endParaRPr lang="en-US" sz="1300" kern="1200" dirty="0"/>
        </a:p>
      </dsp:txBody>
      <dsp:txXfrm>
        <a:off x="25245" y="2884918"/>
        <a:ext cx="4532982" cy="466650"/>
      </dsp:txXfrm>
    </dsp:sp>
    <dsp:sp modelId="{A6ED2E2D-5B76-44C0-BB8A-F155E2C12821}">
      <dsp:nvSpPr>
        <dsp:cNvPr id="0" name=""/>
        <dsp:cNvSpPr/>
      </dsp:nvSpPr>
      <dsp:spPr>
        <a:xfrm>
          <a:off x="0" y="3414253"/>
          <a:ext cx="4583472" cy="517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They defaulted on their mortgages and financial institutions started to have liquidity problems</a:t>
          </a:r>
          <a:endParaRPr lang="en-US" sz="1300" kern="1200" dirty="0"/>
        </a:p>
      </dsp:txBody>
      <dsp:txXfrm>
        <a:off x="25245" y="3439498"/>
        <a:ext cx="4532982" cy="466650"/>
      </dsp:txXfrm>
    </dsp:sp>
    <dsp:sp modelId="{B6CC101D-0EEE-4B3A-BFEF-F916E6C207A8}">
      <dsp:nvSpPr>
        <dsp:cNvPr id="0" name=""/>
        <dsp:cNvSpPr/>
      </dsp:nvSpPr>
      <dsp:spPr>
        <a:xfrm>
          <a:off x="0" y="3968833"/>
          <a:ext cx="4583472" cy="5171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This led to the ‘Credit Crunch’ further impacting on the economy as the financial institutions could no longer finance lending </a:t>
          </a:r>
          <a:endParaRPr lang="en-US" sz="1300" kern="1200" dirty="0"/>
        </a:p>
      </dsp:txBody>
      <dsp:txXfrm>
        <a:off x="25245" y="3994078"/>
        <a:ext cx="4532982" cy="466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70967-F544-4B5C-BB66-2876902286CB}">
      <dsp:nvSpPr>
        <dsp:cNvPr id="0" name=""/>
        <dsp:cNvSpPr/>
      </dsp:nvSpPr>
      <dsp:spPr>
        <a:xfrm>
          <a:off x="435788" y="1337"/>
          <a:ext cx="2049431" cy="12296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One of the main ways a bank can get into difficulty, as Northern Rock did in 2007, is through an expansion strategy that seeks to enhance its long term asset base via short term liabilities</a:t>
          </a:r>
          <a:endParaRPr lang="en-US" sz="1100" kern="1200"/>
        </a:p>
      </dsp:txBody>
      <dsp:txXfrm>
        <a:off x="435788" y="1337"/>
        <a:ext cx="2049431" cy="1229659"/>
      </dsp:txXfrm>
    </dsp:sp>
    <dsp:sp modelId="{8DEE2C5D-F96A-48C2-81EF-69D11BCF593B}">
      <dsp:nvSpPr>
        <dsp:cNvPr id="0" name=""/>
        <dsp:cNvSpPr/>
      </dsp:nvSpPr>
      <dsp:spPr>
        <a:xfrm>
          <a:off x="2690163" y="1337"/>
          <a:ext cx="2049431" cy="1229659"/>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In the first 6 months of 2007, Northern Rock expanded its mortgage portfolio (assets) by 12% - extremely fast. These assets are profitable, but only over a 25 year period – the standard mortgage term</a:t>
          </a:r>
          <a:endParaRPr lang="en-US" sz="1100" kern="1200"/>
        </a:p>
      </dsp:txBody>
      <dsp:txXfrm>
        <a:off x="2690163" y="1337"/>
        <a:ext cx="2049431" cy="1229659"/>
      </dsp:txXfrm>
    </dsp:sp>
    <dsp:sp modelId="{66E9CCF6-2EDA-4238-9EA3-24CD99F8151D}">
      <dsp:nvSpPr>
        <dsp:cNvPr id="0" name=""/>
        <dsp:cNvSpPr/>
      </dsp:nvSpPr>
      <dsp:spPr>
        <a:xfrm>
          <a:off x="435788" y="1435939"/>
          <a:ext cx="2049431" cy="1229659"/>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Assets must be matched by liabilities, and Northern Rock funded these mortgages by borrowing short term i.e. overnight or a few months at most</a:t>
          </a:r>
          <a:endParaRPr lang="en-US" sz="1100" kern="1200"/>
        </a:p>
      </dsp:txBody>
      <dsp:txXfrm>
        <a:off x="435788" y="1435939"/>
        <a:ext cx="2049431" cy="1229659"/>
      </dsp:txXfrm>
    </dsp:sp>
    <dsp:sp modelId="{5B8C38C2-7B32-4474-8AE7-70409A56CE79}">
      <dsp:nvSpPr>
        <dsp:cNvPr id="0" name=""/>
        <dsp:cNvSpPr/>
      </dsp:nvSpPr>
      <dsp:spPr>
        <a:xfrm>
          <a:off x="2690163" y="1435939"/>
          <a:ext cx="2049431" cy="1229659"/>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Around 70% if its funding came from this source, with only 27% coming from savers deposits. Compare this 70% figure with Nationwide c.30%</a:t>
          </a:r>
          <a:endParaRPr lang="en-US" sz="1100" kern="1200"/>
        </a:p>
      </dsp:txBody>
      <dsp:txXfrm>
        <a:off x="2690163" y="1435939"/>
        <a:ext cx="2049431" cy="1229659"/>
      </dsp:txXfrm>
    </dsp:sp>
    <dsp:sp modelId="{C77E8CEF-DF27-4E2F-8268-7680E091D20C}">
      <dsp:nvSpPr>
        <dsp:cNvPr id="0" name=""/>
        <dsp:cNvSpPr/>
      </dsp:nvSpPr>
      <dsp:spPr>
        <a:xfrm>
          <a:off x="435788" y="2870542"/>
          <a:ext cx="2049431" cy="1229659"/>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This is highly profitable because short term borrowing is much cheaper than long term borrowing, but this approach is only viable if Northern Rock could access money market funds and remain creditworthy</a:t>
          </a:r>
          <a:endParaRPr lang="en-US" sz="1100" kern="1200"/>
        </a:p>
      </dsp:txBody>
      <dsp:txXfrm>
        <a:off x="435788" y="2870542"/>
        <a:ext cx="2049431" cy="1229659"/>
      </dsp:txXfrm>
    </dsp:sp>
    <dsp:sp modelId="{133CE71D-1C05-4ABD-B063-6436E4F97EC4}">
      <dsp:nvSpPr>
        <dsp:cNvPr id="0" name=""/>
        <dsp:cNvSpPr/>
      </dsp:nvSpPr>
      <dsp:spPr>
        <a:xfrm>
          <a:off x="2690163" y="2870542"/>
          <a:ext cx="2049431" cy="1229659"/>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This approach also carries a liquidity risk because its assets are long term in nature, but its liabilities short term in nature</a:t>
          </a:r>
          <a:endParaRPr lang="en-US" sz="1100" kern="1200"/>
        </a:p>
      </dsp:txBody>
      <dsp:txXfrm>
        <a:off x="2690163" y="2870542"/>
        <a:ext cx="2049431" cy="1229659"/>
      </dsp:txXfrm>
    </dsp:sp>
    <dsp:sp modelId="{424259F6-2F6F-4709-B3B1-AD16531F0EB1}">
      <dsp:nvSpPr>
        <dsp:cNvPr id="0" name=""/>
        <dsp:cNvSpPr/>
      </dsp:nvSpPr>
      <dsp:spPr>
        <a:xfrm>
          <a:off x="435788" y="4305144"/>
          <a:ext cx="2049431" cy="1229659"/>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As funds became scarce in the global market, Northern Rock became exposed because it was unable to fund its mortgages and loans from money markets, and therefore sought an emergency loan from the BoE	</a:t>
          </a:r>
          <a:endParaRPr lang="en-US" sz="1100" kern="1200"/>
        </a:p>
      </dsp:txBody>
      <dsp:txXfrm>
        <a:off x="435788" y="4305144"/>
        <a:ext cx="2049431" cy="1229659"/>
      </dsp:txXfrm>
    </dsp:sp>
    <dsp:sp modelId="{48DAEA61-8B0C-4D4D-B71E-24C6748943A6}">
      <dsp:nvSpPr>
        <dsp:cNvPr id="0" name=""/>
        <dsp:cNvSpPr/>
      </dsp:nvSpPr>
      <dsp:spPr>
        <a:xfrm>
          <a:off x="2690163" y="4305144"/>
          <a:ext cx="2049431" cy="122965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When news of this broke, it was enough to create a run on the bank, a severe liquidity crisis and ultimate failure</a:t>
          </a:r>
          <a:endParaRPr lang="en-US" sz="1100" kern="1200"/>
        </a:p>
      </dsp:txBody>
      <dsp:txXfrm>
        <a:off x="2690163" y="4305144"/>
        <a:ext cx="2049431" cy="1229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E869-A557-4219-BFD6-941C91623BF1}">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5FC80-3DC2-40E5-8E90-976DF994AA42}">
      <dsp:nvSpPr>
        <dsp:cNvPr id="0" name=""/>
        <dsp:cNvSpPr/>
      </dsp:nvSpPr>
      <dsp:spPr>
        <a:xfrm>
          <a:off x="0" y="2703"/>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Poor lending decisions by financial institutions led to a lack of funds for businesses to borrow </a:t>
          </a:r>
          <a:endParaRPr lang="en-US" sz="1800" kern="1200" dirty="0"/>
        </a:p>
      </dsp:txBody>
      <dsp:txXfrm>
        <a:off x="0" y="2703"/>
        <a:ext cx="5175384" cy="921789"/>
      </dsp:txXfrm>
    </dsp:sp>
    <dsp:sp modelId="{C01DE1BD-AF54-4C11-AC01-D9EF127A5508}">
      <dsp:nvSpPr>
        <dsp:cNvPr id="0" name=""/>
        <dsp:cNvSpPr/>
      </dsp:nvSpPr>
      <dsp:spPr>
        <a:xfrm>
          <a:off x="0" y="924492"/>
          <a:ext cx="5175384"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03F49-142B-4091-BBB2-1B7E27CF7352}">
      <dsp:nvSpPr>
        <dsp:cNvPr id="0" name=""/>
        <dsp:cNvSpPr/>
      </dsp:nvSpPr>
      <dsp:spPr>
        <a:xfrm>
          <a:off x="0" y="924492"/>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 the UK banks stopped lending to each other and the UK Government had to bail out RBS and Lloyds; Northern Rock was nationalised</a:t>
          </a:r>
          <a:endParaRPr lang="en-US" sz="1800" kern="1200" dirty="0"/>
        </a:p>
      </dsp:txBody>
      <dsp:txXfrm>
        <a:off x="0" y="924492"/>
        <a:ext cx="5175384" cy="921789"/>
      </dsp:txXfrm>
    </dsp:sp>
    <dsp:sp modelId="{94E27584-4DC2-4480-82EE-D417C04E50E7}">
      <dsp:nvSpPr>
        <dsp:cNvPr id="0" name=""/>
        <dsp:cNvSpPr/>
      </dsp:nvSpPr>
      <dsp:spPr>
        <a:xfrm>
          <a:off x="0" y="1846281"/>
          <a:ext cx="5175384"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B8B27-1E49-447B-B389-FEEF2E535C1D}">
      <dsp:nvSpPr>
        <dsp:cNvPr id="0" name=""/>
        <dsp:cNvSpPr/>
      </dsp:nvSpPr>
      <dsp:spPr>
        <a:xfrm>
          <a:off x="0" y="1846281"/>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 shortage of capital meant that businesses found it difficult to obtain loans and where they could the interest rate was increased</a:t>
          </a:r>
          <a:endParaRPr lang="en-US" sz="1800" kern="1200" dirty="0"/>
        </a:p>
      </dsp:txBody>
      <dsp:txXfrm>
        <a:off x="0" y="1846281"/>
        <a:ext cx="5175384" cy="921789"/>
      </dsp:txXfrm>
    </dsp:sp>
    <dsp:sp modelId="{CB96BFAD-B8BD-4346-85A9-DB1A520F9634}">
      <dsp:nvSpPr>
        <dsp:cNvPr id="0" name=""/>
        <dsp:cNvSpPr/>
      </dsp:nvSpPr>
      <dsp:spPr>
        <a:xfrm>
          <a:off x="0" y="2768070"/>
          <a:ext cx="5175384"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CA6BF-66E0-4CE6-9FBD-D6724B799FE7}">
      <dsp:nvSpPr>
        <dsp:cNvPr id="0" name=""/>
        <dsp:cNvSpPr/>
      </dsp:nvSpPr>
      <dsp:spPr>
        <a:xfrm>
          <a:off x="0" y="2768070"/>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Demand in the economy fell at the very time businesses needed liquidity</a:t>
          </a:r>
          <a:endParaRPr lang="en-US" sz="1800" kern="1200" dirty="0"/>
        </a:p>
      </dsp:txBody>
      <dsp:txXfrm>
        <a:off x="0" y="2768070"/>
        <a:ext cx="5175384" cy="921789"/>
      </dsp:txXfrm>
    </dsp:sp>
    <dsp:sp modelId="{D97B14E5-6F4F-4D9D-BAAE-C39CE48F1EBC}">
      <dsp:nvSpPr>
        <dsp:cNvPr id="0" name=""/>
        <dsp:cNvSpPr/>
      </dsp:nvSpPr>
      <dsp:spPr>
        <a:xfrm>
          <a:off x="0" y="3689859"/>
          <a:ext cx="5175384"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2E767-D94B-4D1B-9888-CD1DA281C6B2}">
      <dsp:nvSpPr>
        <dsp:cNvPr id="0" name=""/>
        <dsp:cNvSpPr/>
      </dsp:nvSpPr>
      <dsp:spPr>
        <a:xfrm>
          <a:off x="0" y="3689859"/>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collapse in lending helped exacerbate the situation and the UK fell into a severe recession</a:t>
          </a:r>
          <a:endParaRPr lang="en-US" sz="1800" kern="1200" dirty="0"/>
        </a:p>
      </dsp:txBody>
      <dsp:txXfrm>
        <a:off x="0" y="3689859"/>
        <a:ext cx="5175384" cy="921789"/>
      </dsp:txXfrm>
    </dsp:sp>
    <dsp:sp modelId="{7F7CAC6A-2E8D-47B6-9505-3673ADE7DD84}">
      <dsp:nvSpPr>
        <dsp:cNvPr id="0" name=""/>
        <dsp:cNvSpPr/>
      </dsp:nvSpPr>
      <dsp:spPr>
        <a:xfrm>
          <a:off x="0" y="4611648"/>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B2AA8-42C4-46AC-BC0B-F2D53CB75BF5}">
      <dsp:nvSpPr>
        <dsp:cNvPr id="0" name=""/>
        <dsp:cNvSpPr/>
      </dsp:nvSpPr>
      <dsp:spPr>
        <a:xfrm>
          <a:off x="0" y="4611648"/>
          <a:ext cx="5175384"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effects of this still reverberate around the global economy</a:t>
          </a:r>
          <a:endParaRPr lang="en-US" sz="1800" kern="1200" dirty="0"/>
        </a:p>
      </dsp:txBody>
      <dsp:txXfrm>
        <a:off x="0" y="4611648"/>
        <a:ext cx="5175384" cy="921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00193-2CA9-4380-9F9A-F907E6F6BCA9}">
      <dsp:nvSpPr>
        <dsp:cNvPr id="0" name=""/>
        <dsp:cNvSpPr/>
      </dsp:nvSpPr>
      <dsp:spPr>
        <a:xfrm>
          <a:off x="0" y="105870"/>
          <a:ext cx="5175384" cy="1298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Asset price bubbles are difficult to define precisely, but it typically means that the price of an asset, usually property, stocks or gold, has deviated significantly from its intrinsic value and prices rise very quickly in the short term. However, some bubbles may take longer to develop</a:t>
          </a:r>
          <a:endParaRPr lang="en-US" sz="1500" kern="1200" dirty="0"/>
        </a:p>
      </dsp:txBody>
      <dsp:txXfrm>
        <a:off x="63397" y="169267"/>
        <a:ext cx="5048590" cy="1171906"/>
      </dsp:txXfrm>
    </dsp:sp>
    <dsp:sp modelId="{1EAEE45E-FCB7-4F65-B2A5-C39D07EB088F}">
      <dsp:nvSpPr>
        <dsp:cNvPr id="0" name=""/>
        <dsp:cNvSpPr/>
      </dsp:nvSpPr>
      <dsp:spPr>
        <a:xfrm>
          <a:off x="0" y="1447770"/>
          <a:ext cx="5175384" cy="12987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causes of such price bubbles are disputed amongst economists, but they are typically unsustainable in the long run</a:t>
          </a:r>
          <a:endParaRPr lang="en-US" sz="1500" kern="1200" dirty="0"/>
        </a:p>
      </dsp:txBody>
      <dsp:txXfrm>
        <a:off x="63397" y="1511167"/>
        <a:ext cx="5048590" cy="1171906"/>
      </dsp:txXfrm>
    </dsp:sp>
    <dsp:sp modelId="{124AB5FC-4E63-4B7B-B39E-AE8FD778ADB3}">
      <dsp:nvSpPr>
        <dsp:cNvPr id="0" name=""/>
        <dsp:cNvSpPr/>
      </dsp:nvSpPr>
      <dsp:spPr>
        <a:xfrm>
          <a:off x="0" y="2789670"/>
          <a:ext cx="5175384" cy="12987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At a certain price, which is very difficult to predict with any accuracy, the ‘bubble bursts’ as prices move down to reflect more accurately their underlying economic value</a:t>
          </a:r>
          <a:endParaRPr lang="en-US" sz="1500" kern="1200" dirty="0"/>
        </a:p>
      </dsp:txBody>
      <dsp:txXfrm>
        <a:off x="63397" y="2853067"/>
        <a:ext cx="5048590" cy="1171906"/>
      </dsp:txXfrm>
    </dsp:sp>
    <dsp:sp modelId="{AF8E6033-7E3F-4034-961C-A2C452B882E8}">
      <dsp:nvSpPr>
        <dsp:cNvPr id="0" name=""/>
        <dsp:cNvSpPr/>
      </dsp:nvSpPr>
      <dsp:spPr>
        <a:xfrm>
          <a:off x="0" y="4131570"/>
          <a:ext cx="5175384" cy="1298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However, when asset price bubbles burst, it often brings with them a fall in confidence and a negative impact on the economic cycle, which may be quite sharp and pronounced</a:t>
          </a:r>
          <a:endParaRPr lang="en-US" sz="1500" kern="1200" dirty="0"/>
        </a:p>
      </dsp:txBody>
      <dsp:txXfrm>
        <a:off x="63397" y="4194967"/>
        <a:ext cx="5048590" cy="1171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D6BB7-211B-4B1C-9C87-15519F44853C}">
      <dsp:nvSpPr>
        <dsp:cNvPr id="0" name=""/>
        <dsp:cNvSpPr/>
      </dsp:nvSpPr>
      <dsp:spPr>
        <a:xfrm>
          <a:off x="431548" y="817303"/>
          <a:ext cx="698466" cy="698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94756-8CF6-42DE-8988-0B6CB2E43C1E}">
      <dsp:nvSpPr>
        <dsp:cNvPr id="0" name=""/>
        <dsp:cNvSpPr/>
      </dsp:nvSpPr>
      <dsp:spPr>
        <a:xfrm>
          <a:off x="4707" y="1931200"/>
          <a:ext cx="1552148" cy="165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Speculation is the act of trading in an asset, or conducting a financial transaction, that has a significant risk of losing most or all of the initial outlay. This is in expectation of a substantial gain with the primary motive to take advantage of fluctuations in the market</a:t>
          </a:r>
          <a:endParaRPr lang="en-US" sz="1100" kern="1200"/>
        </a:p>
      </dsp:txBody>
      <dsp:txXfrm>
        <a:off x="4707" y="1931200"/>
        <a:ext cx="1552148" cy="1655220"/>
      </dsp:txXfrm>
    </dsp:sp>
    <dsp:sp modelId="{1C877518-AD57-46C5-9DDB-E54FEF8017D5}">
      <dsp:nvSpPr>
        <dsp:cNvPr id="0" name=""/>
        <dsp:cNvSpPr/>
      </dsp:nvSpPr>
      <dsp:spPr>
        <a:xfrm>
          <a:off x="2255323" y="817303"/>
          <a:ext cx="698466" cy="698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2BAB9-954E-4F5B-9C06-5899CC285F25}">
      <dsp:nvSpPr>
        <dsp:cNvPr id="0" name=""/>
        <dsp:cNvSpPr/>
      </dsp:nvSpPr>
      <dsp:spPr>
        <a:xfrm>
          <a:off x="1828482" y="1931200"/>
          <a:ext cx="1552148" cy="165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With speculation, </a:t>
          </a:r>
          <a:r>
            <a:rPr lang="en-GB" sz="1100" b="1" kern="1200"/>
            <a:t>the risk of loss is more than offset by the possibility of a huge gain</a:t>
          </a:r>
          <a:r>
            <a:rPr lang="en-GB" sz="1100" kern="1200"/>
            <a:t>; otherwise, there would be very little motivation to speculate</a:t>
          </a:r>
          <a:endParaRPr lang="en-US" sz="1100" kern="1200"/>
        </a:p>
      </dsp:txBody>
      <dsp:txXfrm>
        <a:off x="1828482" y="1931200"/>
        <a:ext cx="1552148" cy="1655220"/>
      </dsp:txXfrm>
    </dsp:sp>
    <dsp:sp modelId="{2147D1E2-DC13-47BF-9F3B-4379AEBCD060}">
      <dsp:nvSpPr>
        <dsp:cNvPr id="0" name=""/>
        <dsp:cNvSpPr/>
      </dsp:nvSpPr>
      <dsp:spPr>
        <a:xfrm>
          <a:off x="4079097" y="817303"/>
          <a:ext cx="698466" cy="6984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700B5-0C4D-4466-8088-53741871FFFA}">
      <dsp:nvSpPr>
        <dsp:cNvPr id="0" name=""/>
        <dsp:cNvSpPr/>
      </dsp:nvSpPr>
      <dsp:spPr>
        <a:xfrm>
          <a:off x="3652256" y="1931200"/>
          <a:ext cx="1552148" cy="165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While it is often confused with gambling, the key difference is that speculation is generally tantamount to taking a </a:t>
          </a:r>
          <a:r>
            <a:rPr lang="en-GB" sz="1100" b="1" kern="1200"/>
            <a:t>calculated risk </a:t>
          </a:r>
          <a:r>
            <a:rPr lang="en-GB" sz="1100" kern="1200"/>
            <a:t>and is not dependent on pure chance, whereas gambling depends on totally random outcomes or chance</a:t>
          </a:r>
          <a:endParaRPr lang="en-US" sz="1100" kern="1200"/>
        </a:p>
      </dsp:txBody>
      <dsp:txXfrm>
        <a:off x="3652256" y="1931200"/>
        <a:ext cx="1552148" cy="1655220"/>
      </dsp:txXfrm>
    </dsp:sp>
    <dsp:sp modelId="{0ABE2424-D4E9-453A-9A40-D9F451B156C0}">
      <dsp:nvSpPr>
        <dsp:cNvPr id="0" name=""/>
        <dsp:cNvSpPr/>
      </dsp:nvSpPr>
      <dsp:spPr>
        <a:xfrm>
          <a:off x="5902872" y="817303"/>
          <a:ext cx="698466" cy="6984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DC6DF-4C9F-464C-9E5E-E1D8515040C0}">
      <dsp:nvSpPr>
        <dsp:cNvPr id="0" name=""/>
        <dsp:cNvSpPr/>
      </dsp:nvSpPr>
      <dsp:spPr>
        <a:xfrm>
          <a:off x="5476031" y="1931200"/>
          <a:ext cx="1552148" cy="165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Stocks and currencies are the most common assets upon which investors speculate, and this can drive sharp movements in the price of stock, the value of an asset or the price of a currency in the short run if investors believe that a stock, asset or currency is significantly under or over valued</a:t>
          </a:r>
          <a:endParaRPr lang="en-US" sz="1100" kern="1200"/>
        </a:p>
      </dsp:txBody>
      <dsp:txXfrm>
        <a:off x="5476031" y="1931200"/>
        <a:ext cx="1552148" cy="1655220"/>
      </dsp:txXfrm>
    </dsp:sp>
    <dsp:sp modelId="{27CCCAF4-72CA-487E-9392-5685C2A97539}">
      <dsp:nvSpPr>
        <dsp:cNvPr id="0" name=""/>
        <dsp:cNvSpPr/>
      </dsp:nvSpPr>
      <dsp:spPr>
        <a:xfrm>
          <a:off x="7726646" y="817303"/>
          <a:ext cx="698466" cy="6984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81A40-1E8A-447B-85EA-338E557C15BA}">
      <dsp:nvSpPr>
        <dsp:cNvPr id="0" name=""/>
        <dsp:cNvSpPr/>
      </dsp:nvSpPr>
      <dsp:spPr>
        <a:xfrm>
          <a:off x="7299805" y="1931200"/>
          <a:ext cx="1552148" cy="165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Speculation can therefore exacerbate booms and busts in an economic cycle and is often linked to asset price bubbles and bursts</a:t>
          </a:r>
          <a:br>
            <a:rPr lang="en-GB" sz="1100" kern="1200"/>
          </a:br>
          <a:endParaRPr lang="en-US" sz="1100" kern="1200"/>
        </a:p>
      </dsp:txBody>
      <dsp:txXfrm>
        <a:off x="7299805" y="1931200"/>
        <a:ext cx="1552148" cy="1655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67158-4FBF-464B-AC25-7070BAD42C50}">
      <dsp:nvSpPr>
        <dsp:cNvPr id="0" name=""/>
        <dsp:cNvSpPr/>
      </dsp:nvSpPr>
      <dsp:spPr>
        <a:xfrm>
          <a:off x="0" y="4105454"/>
          <a:ext cx="5000124" cy="1347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The culture of a business affects the way in which the business operates. This includes:</a:t>
          </a:r>
          <a:endParaRPr lang="en-US" sz="1700" kern="1200"/>
        </a:p>
      </dsp:txBody>
      <dsp:txXfrm>
        <a:off x="0" y="4105454"/>
        <a:ext cx="5000124" cy="727650"/>
      </dsp:txXfrm>
    </dsp:sp>
    <dsp:sp modelId="{90D6507A-7AFB-4D79-BECB-66194CD2871F}">
      <dsp:nvSpPr>
        <dsp:cNvPr id="0" name=""/>
        <dsp:cNvSpPr/>
      </dsp:nvSpPr>
      <dsp:spPr>
        <a:xfrm>
          <a:off x="2441" y="4806155"/>
          <a:ext cx="832540" cy="61985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Decision making</a:t>
          </a:r>
          <a:endParaRPr lang="en-US" sz="800" kern="1200"/>
        </a:p>
      </dsp:txBody>
      <dsp:txXfrm>
        <a:off x="2441" y="4806155"/>
        <a:ext cx="832540" cy="619850"/>
      </dsp:txXfrm>
    </dsp:sp>
    <dsp:sp modelId="{9C615E33-5AA4-4B98-ACF1-0475A11C4B11}">
      <dsp:nvSpPr>
        <dsp:cNvPr id="0" name=""/>
        <dsp:cNvSpPr/>
      </dsp:nvSpPr>
      <dsp:spPr>
        <a:xfrm>
          <a:off x="834981" y="4806155"/>
          <a:ext cx="832540" cy="619850"/>
        </a:xfrm>
        <a:prstGeom prst="rect">
          <a:avLst/>
        </a:prstGeom>
        <a:solidFill>
          <a:schemeClr val="accent2">
            <a:tint val="40000"/>
            <a:alpha val="90000"/>
            <a:hueOff val="-169845"/>
            <a:satOff val="-15069"/>
            <a:lumOff val="-154"/>
            <a:alphaOff val="0"/>
          </a:schemeClr>
        </a:solidFill>
        <a:ln w="6350" cap="flat" cmpd="sng" algn="ctr">
          <a:solidFill>
            <a:schemeClr val="accent2">
              <a:tint val="40000"/>
              <a:alpha val="90000"/>
              <a:hueOff val="-169845"/>
              <a:satOff val="-15069"/>
              <a:lumOff val="-1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Organisational structure</a:t>
          </a:r>
          <a:endParaRPr lang="en-US" sz="800" kern="1200"/>
        </a:p>
      </dsp:txBody>
      <dsp:txXfrm>
        <a:off x="834981" y="4806155"/>
        <a:ext cx="832540" cy="619850"/>
      </dsp:txXfrm>
    </dsp:sp>
    <dsp:sp modelId="{7C4AF3D1-8613-44E4-A492-08C4D9757778}">
      <dsp:nvSpPr>
        <dsp:cNvPr id="0" name=""/>
        <dsp:cNvSpPr/>
      </dsp:nvSpPr>
      <dsp:spPr>
        <a:xfrm>
          <a:off x="1667521" y="4806155"/>
          <a:ext cx="832540" cy="619850"/>
        </a:xfrm>
        <a:prstGeom prst="rect">
          <a:avLst/>
        </a:prstGeom>
        <a:solidFill>
          <a:schemeClr val="accent2">
            <a:tint val="40000"/>
            <a:alpha val="90000"/>
            <a:hueOff val="-339690"/>
            <a:satOff val="-30138"/>
            <a:lumOff val="-308"/>
            <a:alphaOff val="0"/>
          </a:schemeClr>
        </a:solidFill>
        <a:ln w="6350" cap="flat" cmpd="sng" algn="ctr">
          <a:solidFill>
            <a:schemeClr val="accent2">
              <a:tint val="40000"/>
              <a:alpha val="90000"/>
              <a:hueOff val="-339690"/>
              <a:satOff val="-30138"/>
              <a:lumOff val="-3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Communication</a:t>
          </a:r>
          <a:endParaRPr lang="en-US" sz="800" kern="1200"/>
        </a:p>
      </dsp:txBody>
      <dsp:txXfrm>
        <a:off x="1667521" y="4806155"/>
        <a:ext cx="832540" cy="619850"/>
      </dsp:txXfrm>
    </dsp:sp>
    <dsp:sp modelId="{7B3442E2-25C2-4A5E-80F5-57DAA657B718}">
      <dsp:nvSpPr>
        <dsp:cNvPr id="0" name=""/>
        <dsp:cNvSpPr/>
      </dsp:nvSpPr>
      <dsp:spPr>
        <a:xfrm>
          <a:off x="2500062" y="4806155"/>
          <a:ext cx="832540" cy="619850"/>
        </a:xfrm>
        <a:prstGeom prst="rect">
          <a:avLst/>
        </a:prstGeom>
        <a:solidFill>
          <a:schemeClr val="accent2">
            <a:tint val="40000"/>
            <a:alpha val="90000"/>
            <a:hueOff val="-509536"/>
            <a:satOff val="-45208"/>
            <a:lumOff val="-461"/>
            <a:alphaOff val="0"/>
          </a:schemeClr>
        </a:solidFill>
        <a:ln w="6350" cap="flat" cmpd="sng" algn="ctr">
          <a:solidFill>
            <a:schemeClr val="accent2">
              <a:tint val="40000"/>
              <a:alpha val="90000"/>
              <a:hueOff val="-509536"/>
              <a:satOff val="-45208"/>
              <a:lumOff val="-4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Leadership styles </a:t>
          </a:r>
          <a:endParaRPr lang="en-US" sz="800" kern="1200"/>
        </a:p>
      </dsp:txBody>
      <dsp:txXfrm>
        <a:off x="2500062" y="4806155"/>
        <a:ext cx="832540" cy="619850"/>
      </dsp:txXfrm>
    </dsp:sp>
    <dsp:sp modelId="{D74D1D6D-BA22-4B90-849E-6360B3086696}">
      <dsp:nvSpPr>
        <dsp:cNvPr id="0" name=""/>
        <dsp:cNvSpPr/>
      </dsp:nvSpPr>
      <dsp:spPr>
        <a:xfrm>
          <a:off x="3332602" y="4806155"/>
          <a:ext cx="832540" cy="619850"/>
        </a:xfrm>
        <a:prstGeom prst="rect">
          <a:avLst/>
        </a:prstGeom>
        <a:solidFill>
          <a:schemeClr val="accent2">
            <a:tint val="40000"/>
            <a:alpha val="90000"/>
            <a:hueOff val="-679381"/>
            <a:satOff val="-60277"/>
            <a:lumOff val="-615"/>
            <a:alphaOff val="0"/>
          </a:schemeClr>
        </a:solidFill>
        <a:ln w="6350" cap="flat" cmpd="sng" algn="ctr">
          <a:solidFill>
            <a:schemeClr val="accent2">
              <a:tint val="40000"/>
              <a:alpha val="90000"/>
              <a:hueOff val="-679381"/>
              <a:satOff val="-60277"/>
              <a:lumOff val="-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Attitude towards work</a:t>
          </a:r>
          <a:endParaRPr lang="en-US" sz="800" kern="1200"/>
        </a:p>
      </dsp:txBody>
      <dsp:txXfrm>
        <a:off x="3332602" y="4806155"/>
        <a:ext cx="832540" cy="619850"/>
      </dsp:txXfrm>
    </dsp:sp>
    <dsp:sp modelId="{02CDD932-C655-4558-9F4D-DFF4549BF7CB}">
      <dsp:nvSpPr>
        <dsp:cNvPr id="0" name=""/>
        <dsp:cNvSpPr/>
      </dsp:nvSpPr>
      <dsp:spPr>
        <a:xfrm>
          <a:off x="4165142" y="4806155"/>
          <a:ext cx="832540" cy="61985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a:t>Workforce performance</a:t>
          </a:r>
          <a:endParaRPr lang="en-US" sz="800" kern="1200"/>
        </a:p>
      </dsp:txBody>
      <dsp:txXfrm>
        <a:off x="4165142" y="4806155"/>
        <a:ext cx="832540" cy="619850"/>
      </dsp:txXfrm>
    </dsp:sp>
    <dsp:sp modelId="{15CED3C1-8DF5-4801-A5F2-E31F78D21656}">
      <dsp:nvSpPr>
        <dsp:cNvPr id="0" name=""/>
        <dsp:cNvSpPr/>
      </dsp:nvSpPr>
      <dsp:spPr>
        <a:xfrm rot="10800000">
          <a:off x="0" y="2053209"/>
          <a:ext cx="5000124" cy="2072457"/>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These will impact on the way that people within the organisation interact with each other and with other stakeholders</a:t>
          </a:r>
          <a:endParaRPr lang="en-US" sz="1700" kern="1200"/>
        </a:p>
      </dsp:txBody>
      <dsp:txXfrm rot="10800000">
        <a:off x="0" y="2053209"/>
        <a:ext cx="5000124" cy="1346620"/>
      </dsp:txXfrm>
    </dsp:sp>
    <dsp:sp modelId="{CB1C3495-C8CE-4D89-B351-1E8F2322A4BF}">
      <dsp:nvSpPr>
        <dsp:cNvPr id="0" name=""/>
        <dsp:cNvSpPr/>
      </dsp:nvSpPr>
      <dsp:spPr>
        <a:xfrm rot="10800000">
          <a:off x="0" y="964"/>
          <a:ext cx="5000124" cy="2072457"/>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a:t>Organisational culture </a:t>
          </a:r>
          <a:r>
            <a:rPr lang="en-GB" sz="1700" kern="1200"/>
            <a:t>is the values and standards shared by people and groups within an organisation</a:t>
          </a:r>
          <a:endParaRPr lang="en-US" sz="1700" kern="1200"/>
        </a:p>
      </dsp:txBody>
      <dsp:txXfrm rot="10800000">
        <a:off x="0" y="964"/>
        <a:ext cx="5000124" cy="1346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B1FB3-D312-443C-B2AB-AEF18EB714D0}">
      <dsp:nvSpPr>
        <dsp:cNvPr id="0" name=""/>
        <dsp:cNvSpPr/>
      </dsp:nvSpPr>
      <dsp:spPr>
        <a:xfrm>
          <a:off x="0" y="358159"/>
          <a:ext cx="5000124" cy="556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In many financial institutions in the run up to the financial crisis the culture was one of risk taking</a:t>
          </a:r>
          <a:endParaRPr lang="en-US" sz="1400" kern="1200"/>
        </a:p>
      </dsp:txBody>
      <dsp:txXfrm>
        <a:off x="27187" y="385346"/>
        <a:ext cx="4945750" cy="502546"/>
      </dsp:txXfrm>
    </dsp:sp>
    <dsp:sp modelId="{697C786B-F500-4D8B-A6F3-F041C7A0F43E}">
      <dsp:nvSpPr>
        <dsp:cNvPr id="0" name=""/>
        <dsp:cNvSpPr/>
      </dsp:nvSpPr>
      <dsp:spPr>
        <a:xfrm>
          <a:off x="0" y="955399"/>
          <a:ext cx="5000124" cy="556920"/>
        </a:xfrm>
        <a:prstGeom prst="round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Firms were seen as short-termist, looking to make large sums of money in the short run rather than investing for the long term</a:t>
          </a:r>
          <a:endParaRPr lang="en-US" sz="1400" kern="1200"/>
        </a:p>
      </dsp:txBody>
      <dsp:txXfrm>
        <a:off x="27187" y="982586"/>
        <a:ext cx="4945750" cy="502546"/>
      </dsp:txXfrm>
    </dsp:sp>
    <dsp:sp modelId="{D1695923-ACDB-448E-8BD4-93159D63EB3E}">
      <dsp:nvSpPr>
        <dsp:cNvPr id="0" name=""/>
        <dsp:cNvSpPr/>
      </dsp:nvSpPr>
      <dsp:spPr>
        <a:xfrm>
          <a:off x="0" y="1552639"/>
          <a:ext cx="5000124" cy="556920"/>
        </a:xfrm>
        <a:prstGeom prst="round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Employees such as traders were encouraged to risk clients’ money with the incentive of huge bonuses</a:t>
          </a:r>
          <a:endParaRPr lang="en-US" sz="1400" kern="1200"/>
        </a:p>
      </dsp:txBody>
      <dsp:txXfrm>
        <a:off x="27187" y="1579826"/>
        <a:ext cx="4945750" cy="502546"/>
      </dsp:txXfrm>
    </dsp:sp>
    <dsp:sp modelId="{D5327D20-1D22-4A10-8E51-5C7A5AA0CD7C}">
      <dsp:nvSpPr>
        <dsp:cNvPr id="0" name=""/>
        <dsp:cNvSpPr/>
      </dsp:nvSpPr>
      <dsp:spPr>
        <a:xfrm>
          <a:off x="0" y="2149879"/>
          <a:ext cx="5000124" cy="556920"/>
        </a:xfrm>
        <a:prstGeom prst="round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If the ‘gamble’ failed then the worst that could happen to an employee is the loss of their job due to poor performance</a:t>
          </a:r>
          <a:endParaRPr lang="en-US" sz="1400" kern="1200"/>
        </a:p>
      </dsp:txBody>
      <dsp:txXfrm>
        <a:off x="27187" y="2177066"/>
        <a:ext cx="4945750" cy="502546"/>
      </dsp:txXfrm>
    </dsp:sp>
    <dsp:sp modelId="{41AB4F35-F88D-48DE-9AA3-41BB13C625E3}">
      <dsp:nvSpPr>
        <dsp:cNvPr id="0" name=""/>
        <dsp:cNvSpPr/>
      </dsp:nvSpPr>
      <dsp:spPr>
        <a:xfrm>
          <a:off x="0" y="2747119"/>
          <a:ext cx="5000124" cy="556920"/>
        </a:xfrm>
        <a:prstGeom prst="round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financial gains were enormous</a:t>
          </a:r>
          <a:endParaRPr lang="en-US" sz="1400" kern="1200"/>
        </a:p>
      </dsp:txBody>
      <dsp:txXfrm>
        <a:off x="27187" y="2774306"/>
        <a:ext cx="4945750" cy="502546"/>
      </dsp:txXfrm>
    </dsp:sp>
    <dsp:sp modelId="{31E87903-8CC9-4E6C-9F09-7361E28A9DFD}">
      <dsp:nvSpPr>
        <dsp:cNvPr id="0" name=""/>
        <dsp:cNvSpPr/>
      </dsp:nvSpPr>
      <dsp:spPr>
        <a:xfrm>
          <a:off x="0" y="3344359"/>
          <a:ext cx="5000124" cy="556920"/>
        </a:xfrm>
        <a:prstGeom prst="round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This led to risk taking in terms of the quality of financial decisions being undertaken e.g. investing in subprime mortgages</a:t>
          </a:r>
          <a:endParaRPr lang="en-US" sz="1400" kern="1200"/>
        </a:p>
      </dsp:txBody>
      <dsp:txXfrm>
        <a:off x="27187" y="3371546"/>
        <a:ext cx="4945750" cy="502546"/>
      </dsp:txXfrm>
    </dsp:sp>
    <dsp:sp modelId="{9BB86EBD-FFDC-451F-9AE4-6326B5837B79}">
      <dsp:nvSpPr>
        <dsp:cNvPr id="0" name=""/>
        <dsp:cNvSpPr/>
      </dsp:nvSpPr>
      <dsp:spPr>
        <a:xfrm>
          <a:off x="0" y="3941600"/>
          <a:ext cx="5000124" cy="556920"/>
        </a:xfrm>
        <a:prstGeom prst="round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With little regulation stopping them, bankers had free rein to proceed with their risky investments</a:t>
          </a:r>
          <a:endParaRPr lang="en-US" sz="1400" kern="1200"/>
        </a:p>
      </dsp:txBody>
      <dsp:txXfrm>
        <a:off x="27187" y="3968787"/>
        <a:ext cx="4945750" cy="502546"/>
      </dsp:txXfrm>
    </dsp:sp>
    <dsp:sp modelId="{92043F21-B1B1-4E50-90C1-041D0C5B7BEC}">
      <dsp:nvSpPr>
        <dsp:cNvPr id="0" name=""/>
        <dsp:cNvSpPr/>
      </dsp:nvSpPr>
      <dsp:spPr>
        <a:xfrm>
          <a:off x="0" y="4538840"/>
          <a:ext cx="5000124" cy="556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Clearly, </a:t>
          </a:r>
          <a:r>
            <a:rPr lang="en-GB" sz="1400" b="1" kern="1200"/>
            <a:t>moral hazard </a:t>
          </a:r>
          <a:r>
            <a:rPr lang="en-GB" sz="1400" kern="1200"/>
            <a:t>operated in these industries</a:t>
          </a:r>
          <a:endParaRPr lang="en-US" sz="1400" kern="1200"/>
        </a:p>
      </dsp:txBody>
      <dsp:txXfrm>
        <a:off x="27187" y="4566027"/>
        <a:ext cx="4945750" cy="502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83D8-380B-498D-A47E-3541CC8A1A2A}">
      <dsp:nvSpPr>
        <dsp:cNvPr id="0" name=""/>
        <dsp:cNvSpPr/>
      </dsp:nvSpPr>
      <dsp:spPr>
        <a:xfrm>
          <a:off x="0" y="666369"/>
          <a:ext cx="4025646" cy="402564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6A88C-29BD-417F-A3D8-3A00B5757E4C}">
      <dsp:nvSpPr>
        <dsp:cNvPr id="0" name=""/>
        <dsp:cNvSpPr/>
      </dsp:nvSpPr>
      <dsp:spPr>
        <a:xfrm>
          <a:off x="261666" y="928035"/>
          <a:ext cx="1610258" cy="16102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Both new issue and secondary markets provide businesses looking for finance an opportunity to be matched with investors seeking a return</a:t>
          </a:r>
          <a:endParaRPr lang="en-US" sz="900" kern="1200"/>
        </a:p>
      </dsp:txBody>
      <dsp:txXfrm>
        <a:off x="340272" y="1006641"/>
        <a:ext cx="1453046" cy="1453046"/>
      </dsp:txXfrm>
    </dsp:sp>
    <dsp:sp modelId="{FA7F1D34-C69C-4FD0-A2A8-70A03B1540A2}">
      <dsp:nvSpPr>
        <dsp:cNvPr id="0" name=""/>
        <dsp:cNvSpPr/>
      </dsp:nvSpPr>
      <dsp:spPr>
        <a:xfrm>
          <a:off x="2153720" y="928035"/>
          <a:ext cx="1610258" cy="161025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If any of these markets become inefficient or cease to function as effectively as they might it can have large consequences on individuals, firms and governments</a:t>
          </a:r>
          <a:endParaRPr lang="en-US" sz="900" kern="1200"/>
        </a:p>
      </dsp:txBody>
      <dsp:txXfrm>
        <a:off x="2232326" y="1006641"/>
        <a:ext cx="1453046" cy="1453046"/>
      </dsp:txXfrm>
    </dsp:sp>
    <dsp:sp modelId="{64720C12-56D8-4BD5-A06A-F906B0945568}">
      <dsp:nvSpPr>
        <dsp:cNvPr id="0" name=""/>
        <dsp:cNvSpPr/>
      </dsp:nvSpPr>
      <dsp:spPr>
        <a:xfrm>
          <a:off x="261666" y="2820089"/>
          <a:ext cx="1610258" cy="161025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Corporate and government bonds provide additional methods of raising finance</a:t>
          </a:r>
          <a:endParaRPr lang="en-US" sz="900" kern="1200"/>
        </a:p>
      </dsp:txBody>
      <dsp:txXfrm>
        <a:off x="340272" y="2898695"/>
        <a:ext cx="1453046" cy="1453046"/>
      </dsp:txXfrm>
    </dsp:sp>
    <dsp:sp modelId="{95C495C5-5AA0-4428-8B45-2880EE806D7E}">
      <dsp:nvSpPr>
        <dsp:cNvPr id="0" name=""/>
        <dsp:cNvSpPr/>
      </dsp:nvSpPr>
      <dsp:spPr>
        <a:xfrm>
          <a:off x="2153720" y="2820089"/>
          <a:ext cx="1610258" cy="16102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t>The 10 year bond yield experience of the UK v Greece provides a good example of the potential impact that financial markets and their instruments can have on the ability of an economy to meet its productive potential and remain internationally competitive</a:t>
          </a:r>
          <a:endParaRPr lang="en-US" sz="900" kern="1200"/>
        </a:p>
      </dsp:txBody>
      <dsp:txXfrm>
        <a:off x="2232326" y="2898695"/>
        <a:ext cx="1453046" cy="14530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cs typeface="Calibri"/>
            </a:endParaRPr>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extLst>
      <p:ext uri="{BB962C8B-B14F-4D97-AF65-F5344CB8AC3E}">
        <p14:creationId xmlns:p14="http://schemas.microsoft.com/office/powerpoint/2010/main" val="30926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http://www.bbc.co.uk/news/business-37093248</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752" indent="-285674" eaLnBrk="0" hangingPunct="0">
              <a:defRPr>
                <a:solidFill>
                  <a:schemeClr val="tx1"/>
                </a:solidFill>
                <a:latin typeface="Verdana" pitchFamily="34" charset="0"/>
                <a:cs typeface="Arial" charset="0"/>
              </a:defRPr>
            </a:lvl2pPr>
            <a:lvl3pPr marL="1142695" indent="-228538" eaLnBrk="0" hangingPunct="0">
              <a:defRPr>
                <a:solidFill>
                  <a:schemeClr val="tx1"/>
                </a:solidFill>
                <a:latin typeface="Verdana" pitchFamily="34" charset="0"/>
                <a:cs typeface="Arial" charset="0"/>
              </a:defRPr>
            </a:lvl3pPr>
            <a:lvl4pPr marL="1599772" indent="-228538" eaLnBrk="0" hangingPunct="0">
              <a:defRPr>
                <a:solidFill>
                  <a:schemeClr val="tx1"/>
                </a:solidFill>
                <a:latin typeface="Verdana" pitchFamily="34" charset="0"/>
                <a:cs typeface="Arial" charset="0"/>
              </a:defRPr>
            </a:lvl4pPr>
            <a:lvl5pPr marL="2056850" indent="-228538" eaLnBrk="0" hangingPunct="0">
              <a:defRPr>
                <a:solidFill>
                  <a:schemeClr val="tx1"/>
                </a:solidFill>
                <a:latin typeface="Verdana" pitchFamily="34" charset="0"/>
                <a:cs typeface="Arial" charset="0"/>
              </a:defRPr>
            </a:lvl5pPr>
            <a:lvl6pPr marL="2513929" indent="-228538" eaLnBrk="0" fontAlgn="base" hangingPunct="0">
              <a:spcBef>
                <a:spcPct val="0"/>
              </a:spcBef>
              <a:spcAft>
                <a:spcPct val="0"/>
              </a:spcAft>
              <a:defRPr>
                <a:solidFill>
                  <a:schemeClr val="tx1"/>
                </a:solidFill>
                <a:latin typeface="Verdana" pitchFamily="34" charset="0"/>
                <a:cs typeface="Arial" charset="0"/>
              </a:defRPr>
            </a:lvl6pPr>
            <a:lvl7pPr marL="2971006" indent="-228538" eaLnBrk="0" fontAlgn="base" hangingPunct="0">
              <a:spcBef>
                <a:spcPct val="0"/>
              </a:spcBef>
              <a:spcAft>
                <a:spcPct val="0"/>
              </a:spcAft>
              <a:defRPr>
                <a:solidFill>
                  <a:schemeClr val="tx1"/>
                </a:solidFill>
                <a:latin typeface="Verdana" pitchFamily="34" charset="0"/>
                <a:cs typeface="Arial" charset="0"/>
              </a:defRPr>
            </a:lvl7pPr>
            <a:lvl8pPr marL="3428084" indent="-228538" eaLnBrk="0" fontAlgn="base" hangingPunct="0">
              <a:spcBef>
                <a:spcPct val="0"/>
              </a:spcBef>
              <a:spcAft>
                <a:spcPct val="0"/>
              </a:spcAft>
              <a:defRPr>
                <a:solidFill>
                  <a:schemeClr val="tx1"/>
                </a:solidFill>
                <a:latin typeface="Verdana" pitchFamily="34" charset="0"/>
                <a:cs typeface="Arial" charset="0"/>
              </a:defRPr>
            </a:lvl8pPr>
            <a:lvl9pPr marL="3885162" indent="-22853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13</a:t>
            </a:fld>
            <a:endParaRPr lang="en-GB">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752" indent="-285674" eaLnBrk="0" hangingPunct="0">
              <a:defRPr>
                <a:solidFill>
                  <a:schemeClr val="tx1"/>
                </a:solidFill>
                <a:latin typeface="Verdana" pitchFamily="34" charset="0"/>
                <a:cs typeface="Arial" charset="0"/>
              </a:defRPr>
            </a:lvl2pPr>
            <a:lvl3pPr marL="1142695" indent="-228538" eaLnBrk="0" hangingPunct="0">
              <a:defRPr>
                <a:solidFill>
                  <a:schemeClr val="tx1"/>
                </a:solidFill>
                <a:latin typeface="Verdana" pitchFamily="34" charset="0"/>
                <a:cs typeface="Arial" charset="0"/>
              </a:defRPr>
            </a:lvl3pPr>
            <a:lvl4pPr marL="1599772" indent="-228538" eaLnBrk="0" hangingPunct="0">
              <a:defRPr>
                <a:solidFill>
                  <a:schemeClr val="tx1"/>
                </a:solidFill>
                <a:latin typeface="Verdana" pitchFamily="34" charset="0"/>
                <a:cs typeface="Arial" charset="0"/>
              </a:defRPr>
            </a:lvl4pPr>
            <a:lvl5pPr marL="2056850" indent="-228538" eaLnBrk="0" hangingPunct="0">
              <a:defRPr>
                <a:solidFill>
                  <a:schemeClr val="tx1"/>
                </a:solidFill>
                <a:latin typeface="Verdana" pitchFamily="34" charset="0"/>
                <a:cs typeface="Arial" charset="0"/>
              </a:defRPr>
            </a:lvl5pPr>
            <a:lvl6pPr marL="2513929" indent="-228538" eaLnBrk="0" fontAlgn="base" hangingPunct="0">
              <a:spcBef>
                <a:spcPct val="0"/>
              </a:spcBef>
              <a:spcAft>
                <a:spcPct val="0"/>
              </a:spcAft>
              <a:defRPr>
                <a:solidFill>
                  <a:schemeClr val="tx1"/>
                </a:solidFill>
                <a:latin typeface="Verdana" pitchFamily="34" charset="0"/>
                <a:cs typeface="Arial" charset="0"/>
              </a:defRPr>
            </a:lvl6pPr>
            <a:lvl7pPr marL="2971006" indent="-228538" eaLnBrk="0" fontAlgn="base" hangingPunct="0">
              <a:spcBef>
                <a:spcPct val="0"/>
              </a:spcBef>
              <a:spcAft>
                <a:spcPct val="0"/>
              </a:spcAft>
              <a:defRPr>
                <a:solidFill>
                  <a:schemeClr val="tx1"/>
                </a:solidFill>
                <a:latin typeface="Verdana" pitchFamily="34" charset="0"/>
                <a:cs typeface="Arial" charset="0"/>
              </a:defRPr>
            </a:lvl7pPr>
            <a:lvl8pPr marL="3428084" indent="-228538" eaLnBrk="0" fontAlgn="base" hangingPunct="0">
              <a:spcBef>
                <a:spcPct val="0"/>
              </a:spcBef>
              <a:spcAft>
                <a:spcPct val="0"/>
              </a:spcAft>
              <a:defRPr>
                <a:solidFill>
                  <a:schemeClr val="tx1"/>
                </a:solidFill>
                <a:latin typeface="Verdana" pitchFamily="34" charset="0"/>
                <a:cs typeface="Arial" charset="0"/>
              </a:defRPr>
            </a:lvl8pPr>
            <a:lvl9pPr marL="3885162" indent="-22853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14</a:t>
            </a:fld>
            <a:endParaRPr lang="en-GB">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9DBF0D-C5AC-4A8B-9A85-38C16965D8EA}"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19DBF0D-C5AC-4A8B-9A85-38C16965D8EA}"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http://www.bbc.co.uk/news/business-27868278</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17</a:t>
            </a:fld>
            <a:endParaRPr lang="en-GB"/>
          </a:p>
        </p:txBody>
      </p:sp>
    </p:spTree>
    <p:extLst>
      <p:ext uri="{BB962C8B-B14F-4D97-AF65-F5344CB8AC3E}">
        <p14:creationId xmlns:p14="http://schemas.microsoft.com/office/powerpoint/2010/main" val="371529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18</a:t>
            </a:fld>
            <a:endParaRPr lang="en-GB"/>
          </a:p>
        </p:txBody>
      </p:sp>
    </p:spTree>
    <p:extLst>
      <p:ext uri="{BB962C8B-B14F-4D97-AF65-F5344CB8AC3E}">
        <p14:creationId xmlns:p14="http://schemas.microsoft.com/office/powerpoint/2010/main" val="2321200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19</a:t>
            </a:fld>
            <a:endParaRPr lang="en-GB"/>
          </a:p>
        </p:txBody>
      </p:sp>
    </p:spTree>
    <p:extLst>
      <p:ext uri="{BB962C8B-B14F-4D97-AF65-F5344CB8AC3E}">
        <p14:creationId xmlns:p14="http://schemas.microsoft.com/office/powerpoint/2010/main" val="192348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20</a:t>
            </a:fld>
            <a:endParaRPr lang="en-GB"/>
          </a:p>
        </p:txBody>
      </p:sp>
    </p:spTree>
    <p:extLst>
      <p:ext uri="{BB962C8B-B14F-4D97-AF65-F5344CB8AC3E}">
        <p14:creationId xmlns:p14="http://schemas.microsoft.com/office/powerpoint/2010/main" val="57647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21</a:t>
            </a:fld>
            <a:endParaRPr lang="en-GB"/>
          </a:p>
        </p:txBody>
      </p:sp>
    </p:spTree>
    <p:extLst>
      <p:ext uri="{BB962C8B-B14F-4D97-AF65-F5344CB8AC3E}">
        <p14:creationId xmlns:p14="http://schemas.microsoft.com/office/powerpoint/2010/main" val="57647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22</a:t>
            </a:fld>
            <a:endParaRPr lang="en-GB"/>
          </a:p>
        </p:txBody>
      </p:sp>
    </p:spTree>
    <p:extLst>
      <p:ext uri="{BB962C8B-B14F-4D97-AF65-F5344CB8AC3E}">
        <p14:creationId xmlns:p14="http://schemas.microsoft.com/office/powerpoint/2010/main" val="371529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http://news.bbc.co.uk/1/hi/business/7521250.stm</a:t>
            </a:r>
          </a:p>
        </p:txBody>
      </p:sp>
      <p:sp>
        <p:nvSpPr>
          <p:cNvPr id="4" name="Slide Number Placeholder 3"/>
          <p:cNvSpPr>
            <a:spLocks noGrp="1"/>
          </p:cNvSpPr>
          <p:nvPr>
            <p:ph type="sldNum" sz="quarter" idx="10"/>
          </p:nvPr>
        </p:nvSpPr>
        <p:spPr/>
        <p:txBody>
          <a:bodyPr/>
          <a:lstStyle/>
          <a:p>
            <a:fld id="{2A5C52F8-D14D-49FB-963A-D0594AB1E07D}" type="slidenum">
              <a:rPr lang="en-GB" smtClean="0"/>
              <a:pPr/>
              <a:t>4</a:t>
            </a:fld>
            <a:endParaRPr lang="en-GB"/>
          </a:p>
        </p:txBody>
      </p:sp>
    </p:spTree>
    <p:extLst>
      <p:ext uri="{BB962C8B-B14F-4D97-AF65-F5344CB8AC3E}">
        <p14:creationId xmlns:p14="http://schemas.microsoft.com/office/powerpoint/2010/main" val="3381861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23</a:t>
            </a:fld>
            <a:endParaRPr lang="en-GB"/>
          </a:p>
        </p:txBody>
      </p:sp>
    </p:spTree>
    <p:extLst>
      <p:ext uri="{BB962C8B-B14F-4D97-AF65-F5344CB8AC3E}">
        <p14:creationId xmlns:p14="http://schemas.microsoft.com/office/powerpoint/2010/main" val="189329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extLst>
      <p:ext uri="{BB962C8B-B14F-4D97-AF65-F5344CB8AC3E}">
        <p14:creationId xmlns:p14="http://schemas.microsoft.com/office/powerpoint/2010/main" val="395070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6</a:t>
            </a:fld>
            <a:endParaRPr lang="en-GB"/>
          </a:p>
        </p:txBody>
      </p:sp>
    </p:spTree>
    <p:extLst>
      <p:ext uri="{BB962C8B-B14F-4D97-AF65-F5344CB8AC3E}">
        <p14:creationId xmlns:p14="http://schemas.microsoft.com/office/powerpoint/2010/main" val="216411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https://www.theguardian.com/business/video/2012/aug/10/financial-crisis-credit-crunch</a:t>
            </a:r>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extLst>
      <p:ext uri="{BB962C8B-B14F-4D97-AF65-F5344CB8AC3E}">
        <p14:creationId xmlns:p14="http://schemas.microsoft.com/office/powerpoint/2010/main" val="216411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http://news.bbc.co.uk/1/hi/business/7209500.stm</a:t>
            </a:r>
          </a:p>
          <a:p>
            <a:r>
              <a:rPr lang="en-GB" dirty="0"/>
              <a:t>http://www.telegraph.co.uk/finance/markets/2815859/Why-Northern-Rock-was-doomed-to-fail.html</a:t>
            </a:r>
          </a:p>
          <a:p>
            <a:r>
              <a:rPr lang="en-GB" dirty="0"/>
              <a:t>http://news.bbc.co.uk/1/hi/business/7007076.stm</a:t>
            </a:r>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extLst>
      <p:ext uri="{BB962C8B-B14F-4D97-AF65-F5344CB8AC3E}">
        <p14:creationId xmlns:p14="http://schemas.microsoft.com/office/powerpoint/2010/main" val="387235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a:p>
        </p:txBody>
      </p:sp>
    </p:spTree>
    <p:extLst>
      <p:ext uri="{BB962C8B-B14F-4D97-AF65-F5344CB8AC3E}">
        <p14:creationId xmlns:p14="http://schemas.microsoft.com/office/powerpoint/2010/main" val="74597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10</a:t>
            </a:fld>
            <a:endParaRPr lang="en-GB"/>
          </a:p>
        </p:txBody>
      </p:sp>
    </p:spTree>
    <p:extLst>
      <p:ext uri="{BB962C8B-B14F-4D97-AF65-F5344CB8AC3E}">
        <p14:creationId xmlns:p14="http://schemas.microsoft.com/office/powerpoint/2010/main" val="74597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http://www.bbc.co.uk/news/business-37059941</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752" indent="-285674" eaLnBrk="0" hangingPunct="0">
              <a:defRPr>
                <a:solidFill>
                  <a:schemeClr val="tx1"/>
                </a:solidFill>
                <a:latin typeface="Verdana" pitchFamily="34" charset="0"/>
                <a:cs typeface="Arial" charset="0"/>
              </a:defRPr>
            </a:lvl2pPr>
            <a:lvl3pPr marL="1142695" indent="-228538" eaLnBrk="0" hangingPunct="0">
              <a:defRPr>
                <a:solidFill>
                  <a:schemeClr val="tx1"/>
                </a:solidFill>
                <a:latin typeface="Verdana" pitchFamily="34" charset="0"/>
                <a:cs typeface="Arial" charset="0"/>
              </a:defRPr>
            </a:lvl3pPr>
            <a:lvl4pPr marL="1599772" indent="-228538" eaLnBrk="0" hangingPunct="0">
              <a:defRPr>
                <a:solidFill>
                  <a:schemeClr val="tx1"/>
                </a:solidFill>
                <a:latin typeface="Verdana" pitchFamily="34" charset="0"/>
                <a:cs typeface="Arial" charset="0"/>
              </a:defRPr>
            </a:lvl4pPr>
            <a:lvl5pPr marL="2056850" indent="-228538" eaLnBrk="0" hangingPunct="0">
              <a:defRPr>
                <a:solidFill>
                  <a:schemeClr val="tx1"/>
                </a:solidFill>
                <a:latin typeface="Verdana" pitchFamily="34" charset="0"/>
                <a:cs typeface="Arial" charset="0"/>
              </a:defRPr>
            </a:lvl5pPr>
            <a:lvl6pPr marL="2513929" indent="-228538" eaLnBrk="0" fontAlgn="base" hangingPunct="0">
              <a:spcBef>
                <a:spcPct val="0"/>
              </a:spcBef>
              <a:spcAft>
                <a:spcPct val="0"/>
              </a:spcAft>
              <a:defRPr>
                <a:solidFill>
                  <a:schemeClr val="tx1"/>
                </a:solidFill>
                <a:latin typeface="Verdana" pitchFamily="34" charset="0"/>
                <a:cs typeface="Arial" charset="0"/>
              </a:defRPr>
            </a:lvl6pPr>
            <a:lvl7pPr marL="2971006" indent="-228538" eaLnBrk="0" fontAlgn="base" hangingPunct="0">
              <a:spcBef>
                <a:spcPct val="0"/>
              </a:spcBef>
              <a:spcAft>
                <a:spcPct val="0"/>
              </a:spcAft>
              <a:defRPr>
                <a:solidFill>
                  <a:schemeClr val="tx1"/>
                </a:solidFill>
                <a:latin typeface="Verdana" pitchFamily="34" charset="0"/>
                <a:cs typeface="Arial" charset="0"/>
              </a:defRPr>
            </a:lvl7pPr>
            <a:lvl8pPr marL="3428084" indent="-228538" eaLnBrk="0" fontAlgn="base" hangingPunct="0">
              <a:spcBef>
                <a:spcPct val="0"/>
              </a:spcBef>
              <a:spcAft>
                <a:spcPct val="0"/>
              </a:spcAft>
              <a:defRPr>
                <a:solidFill>
                  <a:schemeClr val="tx1"/>
                </a:solidFill>
                <a:latin typeface="Verdana" pitchFamily="34" charset="0"/>
                <a:cs typeface="Arial" charset="0"/>
              </a:defRPr>
            </a:lvl8pPr>
            <a:lvl9pPr marL="3885162" indent="-22853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11</a:t>
            </a:fld>
            <a:endParaRPr lang="en-GB">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260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873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44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127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8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884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169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779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015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4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364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801046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www.bbc.co.uk/news/business-37093248" TargetMode="Externa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www.exampaperspractice.co.uk/" TargetMode="External"/><Relationship Id="rId4" Type="http://schemas.openxmlformats.org/officeDocument/2006/relationships/diagramLayout" Target="../diagrams/layout6.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www.exampaperspractice.co.uk/" TargetMode="External"/><Relationship Id="rId4" Type="http://schemas.openxmlformats.org/officeDocument/2006/relationships/diagramLayout" Target="../diagrams/layout8.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hyperlink" Target="http://www.exampaperspractice.co.uk/" TargetMode="External"/><Relationship Id="rId4" Type="http://schemas.openxmlformats.org/officeDocument/2006/relationships/diagramLayout" Target="../diagrams/layout9.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gital financial graphs in 3D">
            <a:extLst>
              <a:ext uri="{FF2B5EF4-FFF2-40B4-BE49-F238E27FC236}">
                <a16:creationId xmlns:a16="http://schemas.microsoft.com/office/drawing/2014/main" id="{8EEF4152-31DA-6A58-87D0-E006FA32507D}"/>
              </a:ext>
            </a:extLst>
          </p:cNvPr>
          <p:cNvPicPr>
            <a:picLocks noChangeAspect="1"/>
          </p:cNvPicPr>
          <p:nvPr/>
        </p:nvPicPr>
        <p:blipFill rotWithShape="1">
          <a:blip r:embed="rId3"/>
          <a:srcRect l="19083" t="9090" r="13845" b="8"/>
          <a:stretch/>
        </p:blipFill>
        <p:spPr>
          <a:xfrm>
            <a:off x="2642616" y="10"/>
            <a:ext cx="6501384"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58485" y="1122363"/>
            <a:ext cx="3017520" cy="3204134"/>
          </a:xfrm>
        </p:spPr>
        <p:txBody>
          <a:bodyPr anchor="b">
            <a:normAutofit/>
          </a:bodyPr>
          <a:lstStyle/>
          <a:p>
            <a:pPr algn="l"/>
            <a:r>
              <a:rPr lang="en-GB" sz="4200" dirty="0"/>
              <a:t>4.5.4 The Global Financial Crisis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6A951BC-42D6-BF33-7D1A-FDF3D0B1D75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556A4760-20CC-450A-919A-25BF45D750D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2D7B4AF9-E634-869A-A9DB-471F77E2314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4A110C8-B67A-1D70-3D87-CC799026AAD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300"/>
              <a:t>Collapse of lending to businesses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77A681B8-F5FF-EE10-F640-97ED4C35EA84}"/>
              </a:ext>
            </a:extLst>
          </p:cNvPr>
          <p:cNvGraphicFramePr>
            <a:graphicFrameLocks noGrp="1"/>
          </p:cNvGraphicFramePr>
          <p:nvPr>
            <p:ph idx="1"/>
            <p:extLst>
              <p:ext uri="{D42A27DB-BD31-4B8C-83A1-F6EECF244321}">
                <p14:modId xmlns:p14="http://schemas.microsoft.com/office/powerpoint/2010/main" val="301857124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6C0D3CC-3A35-0069-3C62-DC82B6200C6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A0A66528-4707-8803-BBF2-92334FF73F4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6C93B073-B676-4A00-97E3-E3C2FB1AE50D}"/>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214E7D-2752-94B9-92D9-522E2AA04FE7}"/>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02241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p:cNvSpPr>
            <a:spLocks noGrp="1" noChangeArrowheads="1"/>
          </p:cNvSpPr>
          <p:nvPr>
            <p:ph type="title"/>
          </p:nvPr>
        </p:nvSpPr>
        <p:spPr>
          <a:xfrm>
            <a:off x="476250" y="640823"/>
            <a:ext cx="2563994" cy="5583148"/>
          </a:xfrm>
        </p:spPr>
        <p:txBody>
          <a:bodyPr anchor="ctr">
            <a:normAutofit/>
          </a:bodyPr>
          <a:lstStyle/>
          <a:p>
            <a:pPr eaLnBrk="1" hangingPunct="1"/>
            <a:br>
              <a:rPr lang="en-GB" sz="4000"/>
            </a:br>
            <a:r>
              <a:rPr lang="en-GB" sz="4000"/>
              <a:t>Speculation and market bubbles</a:t>
            </a:r>
            <a:br>
              <a:rPr lang="en-GB" sz="4000"/>
            </a:br>
            <a:endParaRPr lang="en-GB" sz="4000"/>
          </a:p>
        </p:txBody>
      </p:sp>
      <p:sp>
        <p:nvSpPr>
          <p:cNvPr id="820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98" name="Rectangle 3">
            <a:extLst>
              <a:ext uri="{FF2B5EF4-FFF2-40B4-BE49-F238E27FC236}">
                <a16:creationId xmlns:a16="http://schemas.microsoft.com/office/drawing/2014/main" id="{C03ABB3B-62A0-5CDF-46DA-AD7E2340341A}"/>
              </a:ext>
            </a:extLst>
          </p:cNvPr>
          <p:cNvGraphicFramePr>
            <a:graphicFrameLocks noGrp="1"/>
          </p:cNvGraphicFramePr>
          <p:nvPr>
            <p:ph idx="1"/>
            <p:extLst>
              <p:ext uri="{D42A27DB-BD31-4B8C-83A1-F6EECF244321}">
                <p14:modId xmlns:p14="http://schemas.microsoft.com/office/powerpoint/2010/main" val="14535778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30EDCB7-D9E0-B000-BC75-79F1FBCDD3B6}"/>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41147799-6136-19F4-4A6C-5F7A280CA47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5B84745C-ECBB-6379-0440-883A06DD298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CC46291-8A11-6F93-EFCE-874B2D3C13B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5494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with question marks">
            <a:extLst>
              <a:ext uri="{FF2B5EF4-FFF2-40B4-BE49-F238E27FC236}">
                <a16:creationId xmlns:a16="http://schemas.microsoft.com/office/drawing/2014/main" id="{24B0C57F-7BBF-CEE4-C90F-BC739BCF469A}"/>
              </a:ext>
            </a:extLst>
          </p:cNvPr>
          <p:cNvPicPr>
            <a:picLocks noChangeAspect="1"/>
          </p:cNvPicPr>
          <p:nvPr/>
        </p:nvPicPr>
        <p:blipFill rotWithShape="1">
          <a:blip r:embed="rId2"/>
          <a:srcRect l="37648" r="31564"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59CA6F7C-7D71-42AB-A56C-679CBB14070A}"/>
              </a:ext>
            </a:extLst>
          </p:cNvPr>
          <p:cNvSpPr>
            <a:spLocks noGrp="1"/>
          </p:cNvSpPr>
          <p:nvPr>
            <p:ph type="title"/>
          </p:nvPr>
        </p:nvSpPr>
        <p:spPr>
          <a:xfrm>
            <a:off x="852775" y="609600"/>
            <a:ext cx="5123391" cy="1322887"/>
          </a:xfrm>
        </p:spPr>
        <p:txBody>
          <a:bodyPr>
            <a:normAutofit/>
          </a:bodyPr>
          <a:lstStyle/>
          <a:p>
            <a:r>
              <a:rPr lang="en-GB" dirty="0"/>
              <a:t>Task</a:t>
            </a:r>
          </a:p>
        </p:txBody>
      </p:sp>
      <p:sp>
        <p:nvSpPr>
          <p:cNvPr id="3" name="Content Placeholder 2">
            <a:extLst>
              <a:ext uri="{FF2B5EF4-FFF2-40B4-BE49-F238E27FC236}">
                <a16:creationId xmlns:a16="http://schemas.microsoft.com/office/drawing/2014/main" id="{20730556-136D-444C-90B1-D92F6BB576C0}"/>
              </a:ext>
            </a:extLst>
          </p:cNvPr>
          <p:cNvSpPr>
            <a:spLocks noGrp="1"/>
          </p:cNvSpPr>
          <p:nvPr>
            <p:ph idx="1"/>
          </p:nvPr>
        </p:nvSpPr>
        <p:spPr>
          <a:xfrm>
            <a:off x="852776" y="2194102"/>
            <a:ext cx="4887162" cy="3908585"/>
          </a:xfrm>
        </p:spPr>
        <p:txBody>
          <a:bodyPr>
            <a:normAutofit/>
          </a:bodyPr>
          <a:lstStyle/>
          <a:p>
            <a:r>
              <a:rPr lang="en-GB" sz="1700"/>
              <a:t>Why did it happen?</a:t>
            </a:r>
          </a:p>
          <a:p>
            <a:r>
              <a:rPr lang="en-GB" sz="1700"/>
              <a:t>What happened?</a:t>
            </a:r>
          </a:p>
          <a:p>
            <a:r>
              <a:rPr lang="en-GB" sz="1700"/>
              <a:t>What were the implications?</a:t>
            </a:r>
          </a:p>
        </p:txBody>
      </p:sp>
      <p:pic>
        <p:nvPicPr>
          <p:cNvPr id="4" name="Picture 3">
            <a:extLst>
              <a:ext uri="{FF2B5EF4-FFF2-40B4-BE49-F238E27FC236}">
                <a16:creationId xmlns:a16="http://schemas.microsoft.com/office/drawing/2014/main" id="{DAC1863A-C9DE-E5A0-8583-A182C608443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51C1296B-6A9B-55FA-45B8-209D1C4265B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BC3277B9-F20F-A71F-D95F-4CE8E947C20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067520-C065-C23E-349D-845BAA312CE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51555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br>
              <a:rPr lang="en-GB" sz="2400" dirty="0"/>
            </a:br>
            <a:r>
              <a:rPr lang="en-GB" sz="2400" dirty="0"/>
              <a:t>Speculation and market bubbles</a:t>
            </a:r>
            <a:br>
              <a:rPr lang="en-GB" sz="2400" dirty="0"/>
            </a:br>
            <a:endParaRPr lang="en-GB" sz="2400" dirty="0"/>
          </a:p>
        </p:txBody>
      </p:sp>
      <p:sp>
        <p:nvSpPr>
          <p:cNvPr id="8196" name="Rectangle 3"/>
          <p:cNvSpPr>
            <a:spLocks noGrp="1" noChangeArrowheads="1"/>
          </p:cNvSpPr>
          <p:nvPr>
            <p:ph idx="4294967295"/>
          </p:nvPr>
        </p:nvSpPr>
        <p:spPr>
          <a:xfrm>
            <a:off x="1" y="3717032"/>
            <a:ext cx="9144000" cy="3388618"/>
          </a:xfrm>
        </p:spPr>
        <p:txBody>
          <a:bodyPr>
            <a:noAutofit/>
          </a:bodyPr>
          <a:lstStyle/>
          <a:p>
            <a:pPr marL="0" indent="0" algn="ctr">
              <a:spcBef>
                <a:spcPts val="0"/>
              </a:spcBef>
              <a:buNone/>
            </a:pPr>
            <a:r>
              <a:rPr lang="en-GB" sz="1400" b="1" u="sng" dirty="0"/>
              <a:t>Two examples of asset price bubbles are shown below</a:t>
            </a:r>
          </a:p>
          <a:p>
            <a:pPr marL="0" indent="0">
              <a:spcBef>
                <a:spcPts val="0"/>
              </a:spcBef>
              <a:buNone/>
            </a:pPr>
            <a:endParaRPr lang="en-GB" sz="2400" dirty="0"/>
          </a:p>
        </p:txBody>
      </p:sp>
      <p:graphicFrame>
        <p:nvGraphicFramePr>
          <p:cNvPr id="4" name="Chart 3"/>
          <p:cNvGraphicFramePr>
            <a:graphicFrameLocks/>
          </p:cNvGraphicFramePr>
          <p:nvPr>
            <p:extLst>
              <p:ext uri="{D42A27DB-BD31-4B8C-83A1-F6EECF244321}">
                <p14:modId xmlns:p14="http://schemas.microsoft.com/office/powerpoint/2010/main" val="1403743829"/>
              </p:ext>
            </p:extLst>
          </p:nvPr>
        </p:nvGraphicFramePr>
        <p:xfrm>
          <a:off x="819" y="393305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1403648" y="4435096"/>
            <a:ext cx="648072" cy="504056"/>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Oval 6"/>
          <p:cNvSpPr/>
          <p:nvPr/>
        </p:nvSpPr>
        <p:spPr>
          <a:xfrm>
            <a:off x="2843808" y="4877562"/>
            <a:ext cx="648072" cy="504056"/>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p:cNvSpPr/>
          <p:nvPr/>
        </p:nvSpPr>
        <p:spPr>
          <a:xfrm>
            <a:off x="8114928" y="4332987"/>
            <a:ext cx="648072" cy="504056"/>
          </a:xfrm>
          <a:prstGeom prst="ellipse">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9" name="Chart 8"/>
          <p:cNvGraphicFramePr>
            <a:graphicFrameLocks/>
          </p:cNvGraphicFramePr>
          <p:nvPr>
            <p:extLst>
              <p:ext uri="{D42A27DB-BD31-4B8C-83A1-F6EECF244321}">
                <p14:modId xmlns:p14="http://schemas.microsoft.com/office/powerpoint/2010/main" val="871985674"/>
              </p:ext>
            </p:extLst>
          </p:nvPr>
        </p:nvGraphicFramePr>
        <p:xfrm>
          <a:off x="4428393" y="393305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Action Button: Document 4">
            <a:hlinkClick r:id="rId5" highlightClick="1"/>
          </p:cNvPr>
          <p:cNvSpPr/>
          <p:nvPr/>
        </p:nvSpPr>
        <p:spPr>
          <a:xfrm>
            <a:off x="539552" y="2846549"/>
            <a:ext cx="576064" cy="79208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03648" y="2818656"/>
            <a:ext cx="3168352" cy="646331"/>
          </a:xfrm>
          <a:prstGeom prst="rect">
            <a:avLst/>
          </a:prstGeom>
          <a:noFill/>
        </p:spPr>
        <p:txBody>
          <a:bodyPr wrap="square" rtlCol="0">
            <a:spAutoFit/>
          </a:bodyPr>
          <a:lstStyle/>
          <a:p>
            <a:r>
              <a:rPr lang="en-GB" dirty="0"/>
              <a:t>What is happening to house price inflation in 2016?</a:t>
            </a:r>
          </a:p>
        </p:txBody>
      </p:sp>
      <p:pic>
        <p:nvPicPr>
          <p:cNvPr id="3" name="Picture 2">
            <a:extLst>
              <a:ext uri="{FF2B5EF4-FFF2-40B4-BE49-F238E27FC236}">
                <a16:creationId xmlns:a16="http://schemas.microsoft.com/office/drawing/2014/main" id="{FE23C811-BFB9-0868-654B-35052A49C37D}"/>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10" name="Picture 9">
            <a:extLst>
              <a:ext uri="{FF2B5EF4-FFF2-40B4-BE49-F238E27FC236}">
                <a16:creationId xmlns:a16="http://schemas.microsoft.com/office/drawing/2014/main" id="{91D020B9-00A4-971D-FACA-28EF4DCB8D75}"/>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11" name="Footer Placeholder 2">
            <a:extLst>
              <a:ext uri="{FF2B5EF4-FFF2-40B4-BE49-F238E27FC236}">
                <a16:creationId xmlns:a16="http://schemas.microsoft.com/office/drawing/2014/main" id="{E33FF794-EF7D-5D9A-9DF4-3E7136286EE5}"/>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A830A7-2561-0DE0-E42E-E83970606DE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3191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br>
              <a:rPr lang="en-GB" sz="2400" dirty="0"/>
            </a:br>
            <a:r>
              <a:rPr lang="en-GB" sz="2400" dirty="0"/>
              <a:t>Speculation and market bubbles</a:t>
            </a:r>
            <a:br>
              <a:rPr lang="en-GB" sz="2400" dirty="0"/>
            </a:br>
            <a:endParaRPr lang="en-GB" sz="2400" dirty="0"/>
          </a:p>
        </p:txBody>
      </p:sp>
      <p:graphicFrame>
        <p:nvGraphicFramePr>
          <p:cNvPr id="8198" name="Rectangle 3">
            <a:extLst>
              <a:ext uri="{FF2B5EF4-FFF2-40B4-BE49-F238E27FC236}">
                <a16:creationId xmlns:a16="http://schemas.microsoft.com/office/drawing/2014/main" id="{1A1ACDC7-8068-24F8-BC8F-49210CE19CFA}"/>
              </a:ext>
            </a:extLst>
          </p:cNvPr>
          <p:cNvGraphicFramePr>
            <a:graphicFrameLocks noGrp="1"/>
          </p:cNvGraphicFramePr>
          <p:nvPr>
            <p:ph idx="4294967295"/>
          </p:nvPr>
        </p:nvGraphicFramePr>
        <p:xfrm>
          <a:off x="287338" y="1833563"/>
          <a:ext cx="8856662" cy="44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E6FB308-0626-8807-0AFF-335F3C77327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3" name="Picture 2">
            <a:extLst>
              <a:ext uri="{FF2B5EF4-FFF2-40B4-BE49-F238E27FC236}">
                <a16:creationId xmlns:a16="http://schemas.microsoft.com/office/drawing/2014/main" id="{544FC27E-5894-E874-2F76-A542D85D8736}"/>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4" name="Footer Placeholder 2">
            <a:extLst>
              <a:ext uri="{FF2B5EF4-FFF2-40B4-BE49-F238E27FC236}">
                <a16:creationId xmlns:a16="http://schemas.microsoft.com/office/drawing/2014/main" id="{1357CB2F-67FB-6313-067C-B6D339FCA92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44F67CB-AFA4-AC56-E462-A1C7FCF213B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84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000">
                <a:solidFill>
                  <a:srgbClr val="FFFFFF"/>
                </a:solidFill>
              </a:rPr>
              <a:t>The role of organisational culture</a:t>
            </a:r>
          </a:p>
        </p:txBody>
      </p:sp>
      <p:graphicFrame>
        <p:nvGraphicFramePr>
          <p:cNvPr id="5" name="Content Placeholder 2">
            <a:extLst>
              <a:ext uri="{FF2B5EF4-FFF2-40B4-BE49-F238E27FC236}">
                <a16:creationId xmlns:a16="http://schemas.microsoft.com/office/drawing/2014/main" id="{4A45941F-6483-B7AE-DE70-D781B4D64F45}"/>
              </a:ext>
            </a:extLst>
          </p:cNvPr>
          <p:cNvGraphicFramePr>
            <a:graphicFrameLocks noGrp="1"/>
          </p:cNvGraphicFramePr>
          <p:nvPr>
            <p:ph idx="1"/>
            <p:extLst>
              <p:ext uri="{D42A27DB-BD31-4B8C-83A1-F6EECF244321}">
                <p14:modId xmlns:p14="http://schemas.microsoft.com/office/powerpoint/2010/main" val="161937572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772034A-5AD4-1DD4-8E10-F0B2AC555E9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D061B9A9-8FCB-099F-FEBB-80C922FBDE4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C654F7A7-CECC-1096-ABEB-57CAD31D7B0E}"/>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F0FA8CD-FFB8-B4A3-39F1-A1D06C25F29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5506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000">
                <a:solidFill>
                  <a:srgbClr val="FFFFFF"/>
                </a:solidFill>
              </a:rPr>
              <a:t>Financial institutions and organisational culture</a:t>
            </a:r>
          </a:p>
        </p:txBody>
      </p:sp>
      <p:graphicFrame>
        <p:nvGraphicFramePr>
          <p:cNvPr id="6" name="Content Placeholder 2">
            <a:extLst>
              <a:ext uri="{FF2B5EF4-FFF2-40B4-BE49-F238E27FC236}">
                <a16:creationId xmlns:a16="http://schemas.microsoft.com/office/drawing/2014/main" id="{E745CFD1-1A84-2061-E4E8-8B18424EA51B}"/>
              </a:ext>
            </a:extLst>
          </p:cNvPr>
          <p:cNvGraphicFramePr>
            <a:graphicFrameLocks noGrp="1"/>
          </p:cNvGraphicFramePr>
          <p:nvPr>
            <p:ph idx="1"/>
            <p:extLst>
              <p:ext uri="{D42A27DB-BD31-4B8C-83A1-F6EECF244321}">
                <p14:modId xmlns:p14="http://schemas.microsoft.com/office/powerpoint/2010/main" val="11837495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19321F3-4929-E66E-F844-07AA648EDC4C}"/>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F5C28817-2AFB-23FF-52E6-5475B5AAE94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8C9E8B5B-C045-34BD-D590-AC5EBC72AABA}"/>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995861-37B3-D371-E614-45540D4B74D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140754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dirty="0"/>
              <a:t>Systemic risk</a:t>
            </a:r>
          </a:p>
        </p:txBody>
      </p:sp>
      <p:sp>
        <p:nvSpPr>
          <p:cNvPr id="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28650" y="1929384"/>
            <a:ext cx="7886700" cy="4251960"/>
          </a:xfrm>
        </p:spPr>
        <p:txBody>
          <a:bodyPr>
            <a:normAutofit/>
          </a:bodyPr>
          <a:lstStyle/>
          <a:p>
            <a:pPr>
              <a:spcBef>
                <a:spcPts val="0"/>
              </a:spcBef>
            </a:pPr>
            <a:r>
              <a:rPr lang="en-GB" sz="1600" dirty="0"/>
              <a:t>Systemic risk refers to the risk of a breakdown of an entire financial system rather than simply the failure of individual parts within the system</a:t>
            </a:r>
          </a:p>
          <a:p>
            <a:pPr>
              <a:spcBef>
                <a:spcPts val="0"/>
              </a:spcBef>
            </a:pPr>
            <a:r>
              <a:rPr lang="en-GB" sz="1600" dirty="0"/>
              <a:t>Systemic risk can be exacerbated by:</a:t>
            </a:r>
          </a:p>
          <a:p>
            <a:pPr lvl="1">
              <a:spcBef>
                <a:spcPts val="0"/>
              </a:spcBef>
            </a:pPr>
            <a:r>
              <a:rPr lang="en-GB" sz="1600" dirty="0"/>
              <a:t>Insufficient separation between a banks commercial and investment banking activities</a:t>
            </a:r>
          </a:p>
          <a:p>
            <a:pPr lvl="2">
              <a:spcBef>
                <a:spcPts val="0"/>
              </a:spcBef>
            </a:pPr>
            <a:r>
              <a:rPr lang="en-GB" sz="1600" dirty="0"/>
              <a:t>The Vickers Report 2011 recommends that the core functions of the commercial arm of a bank are ring-fenced from its riskier investment banking activities. These firewalls must be in place by 2019 to reduce systemic risk</a:t>
            </a:r>
          </a:p>
          <a:p>
            <a:pPr lvl="1">
              <a:spcBef>
                <a:spcPts val="0"/>
              </a:spcBef>
            </a:pPr>
            <a:r>
              <a:rPr lang="en-GB" sz="1600" dirty="0"/>
              <a:t>The growth of the shadow banking system</a:t>
            </a:r>
          </a:p>
          <a:p>
            <a:pPr lvl="2">
              <a:spcBef>
                <a:spcPts val="0"/>
              </a:spcBef>
            </a:pPr>
            <a:r>
              <a:rPr lang="en-GB" sz="1600" dirty="0"/>
              <a:t>Shadow banking is a term used to describe borrowing and lending outside the regulated banking sector e.g. hedge funds, private equity funds, crowdfunding, derivatives trading</a:t>
            </a:r>
          </a:p>
          <a:p>
            <a:pPr lvl="2">
              <a:spcBef>
                <a:spcPts val="0"/>
              </a:spcBef>
            </a:pPr>
            <a:r>
              <a:rPr lang="en-GB" sz="1600" dirty="0"/>
              <a:t>However, none of these activities are regulated and because of the interconnectedness of financial markets there is concern that if a shadow bank fails, it can bring down a “safe” bank</a:t>
            </a:r>
          </a:p>
          <a:p>
            <a:pPr lvl="2">
              <a:spcBef>
                <a:spcPts val="0"/>
              </a:spcBef>
            </a:pPr>
            <a:r>
              <a:rPr lang="en-GB" sz="1600" dirty="0"/>
              <a:t>These shadow markets have expanded in recent years and have increased systemic risk in the system</a:t>
            </a:r>
          </a:p>
          <a:p>
            <a:pPr marL="0" indent="0">
              <a:buNone/>
            </a:pPr>
            <a:endParaRPr lang="en-GB" sz="1600"/>
          </a:p>
          <a:p>
            <a:endParaRPr lang="en-GB" sz="1600"/>
          </a:p>
        </p:txBody>
      </p:sp>
      <p:pic>
        <p:nvPicPr>
          <p:cNvPr id="3" name="Picture 2">
            <a:extLst>
              <a:ext uri="{FF2B5EF4-FFF2-40B4-BE49-F238E27FC236}">
                <a16:creationId xmlns:a16="http://schemas.microsoft.com/office/drawing/2014/main" id="{6287543A-5C6D-F7C9-5814-89B871CCDE2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DBC8986A-F6F3-A996-8E10-C181347C4B3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69839E8F-2CF6-6DF8-CFF2-D64C497D1550}"/>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B43AD7-41FB-C632-4B99-F06FA00B67B2}"/>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00797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a:t>The role of banking regulation</a:t>
            </a:r>
          </a:p>
        </p:txBody>
      </p:sp>
      <p:sp>
        <p:nvSpPr>
          <p:cNvPr id="5" name="Content Placeholder 2"/>
          <p:cNvSpPr>
            <a:spLocks noGrp="1"/>
          </p:cNvSpPr>
          <p:nvPr>
            <p:ph idx="1"/>
          </p:nvPr>
        </p:nvSpPr>
        <p:spPr>
          <a:xfrm>
            <a:off x="628650" y="2057400"/>
            <a:ext cx="7886700" cy="3871762"/>
          </a:xfrm>
        </p:spPr>
        <p:txBody>
          <a:bodyPr vert="horz" lIns="91440" tIns="45720" rIns="91440" bIns="45720" rtlCol="0">
            <a:normAutofit/>
          </a:bodyPr>
          <a:lstStyle/>
          <a:p>
            <a:pPr>
              <a:spcBef>
                <a:spcPts val="0"/>
              </a:spcBef>
            </a:pPr>
            <a:r>
              <a:rPr lang="en-GB" sz="1800"/>
              <a:t>The global financial crisis of 2008, the so-called Credit-Crunch, is strong evidence of the need to manage systemic risk within financial markets</a:t>
            </a:r>
            <a:endParaRPr lang="en-GB" sz="1800">
              <a:cs typeface="Calibri"/>
            </a:endParaRPr>
          </a:p>
          <a:p>
            <a:pPr>
              <a:spcBef>
                <a:spcPts val="0"/>
              </a:spcBef>
            </a:pPr>
            <a:r>
              <a:rPr lang="en-GB" sz="1800"/>
              <a:t>This is highly challenging for regulators, who have sought in recent years to strengthen regulatory systems and controls</a:t>
            </a:r>
            <a:endParaRPr lang="en-GB" sz="1800">
              <a:cs typeface="Calibri"/>
            </a:endParaRPr>
          </a:p>
          <a:p>
            <a:pPr>
              <a:spcBef>
                <a:spcPts val="0"/>
              </a:spcBef>
            </a:pPr>
            <a:r>
              <a:rPr lang="en-GB" sz="1800"/>
              <a:t>However, as banks’ balance sheets have reduced, this has led to a shift towards some shadow banking activities which are unregulated, thus moving the influences on systemic risk to new financial markets</a:t>
            </a:r>
            <a:endParaRPr lang="en-GB" sz="1800">
              <a:cs typeface="Calibri"/>
            </a:endParaRPr>
          </a:p>
          <a:p>
            <a:pPr>
              <a:spcBef>
                <a:spcPts val="0"/>
              </a:spcBef>
            </a:pPr>
            <a:r>
              <a:rPr lang="en-GB" sz="1800"/>
              <a:t>The failure of a number of US and UK banks who saw liquidity and capital ratios fall so low they were unable to meet their obligations created a global collapse of aggregate demand, a deep recession and large rise in unemployment</a:t>
            </a:r>
            <a:endParaRPr lang="en-GB" sz="1800">
              <a:cs typeface="Calibri"/>
            </a:endParaRPr>
          </a:p>
          <a:p>
            <a:pPr>
              <a:spcBef>
                <a:spcPts val="0"/>
              </a:spcBef>
            </a:pPr>
            <a:r>
              <a:rPr lang="en-GB" sz="1800"/>
              <a:t>According to the National Audit Office, the UK government has spent around £124bn in bank bailouts but at different times has faced risk exposures up to 10 times greater than this figure</a:t>
            </a:r>
            <a:endParaRPr lang="en-GB" sz="1800">
              <a:cs typeface="Calibri"/>
            </a:endParaRPr>
          </a:p>
          <a:p>
            <a:pPr>
              <a:spcBef>
                <a:spcPts val="0"/>
              </a:spcBef>
            </a:pPr>
            <a:r>
              <a:rPr lang="en-GB" sz="1800"/>
              <a:t>The cost of systemic failure is extremely large and that is before considering the cost of the loss of output and impact of unemployment on the economy</a:t>
            </a:r>
            <a:endParaRPr lang="en-GB" sz="1800">
              <a:cs typeface="Calibri"/>
            </a:endParaRPr>
          </a:p>
          <a:p>
            <a:pPr marL="0" indent="0">
              <a:buNone/>
            </a:pPr>
            <a:endParaRPr lang="en-GB" sz="1800"/>
          </a:p>
          <a:p>
            <a:endParaRPr lang="en-GB" sz="1800"/>
          </a:p>
        </p:txBody>
      </p:sp>
      <p:pic>
        <p:nvPicPr>
          <p:cNvPr id="3" name="Picture 2">
            <a:extLst>
              <a:ext uri="{FF2B5EF4-FFF2-40B4-BE49-F238E27FC236}">
                <a16:creationId xmlns:a16="http://schemas.microsoft.com/office/drawing/2014/main" id="{2B2D442B-4ABB-1429-4D87-50BA142DDDD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5B02E926-F663-1E42-B9F7-3BCB33048D2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F462AA3-C04A-622B-B1C9-7D32F800B11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69898E-34B7-A270-DFD6-D27910BA05B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3343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pPr algn="ctr"/>
            <a:r>
              <a:rPr lang="en-GB"/>
              <a:t>The role of banking regulation</a:t>
            </a:r>
          </a:p>
        </p:txBody>
      </p:sp>
      <p:cxnSp>
        <p:nvCxnSpPr>
          <p:cNvPr id="12" name="Straight Connector 11">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628650" y="2269173"/>
            <a:ext cx="7886700" cy="3659988"/>
          </a:xfrm>
        </p:spPr>
        <p:txBody>
          <a:bodyPr>
            <a:normAutofit/>
          </a:bodyPr>
          <a:lstStyle/>
          <a:p>
            <a:pPr>
              <a:spcBef>
                <a:spcPts val="0"/>
              </a:spcBef>
            </a:pPr>
            <a:r>
              <a:rPr lang="en-GB" sz="1600"/>
              <a:t>The likelihood that financial instability will lead to economic instability is the fundamental reason why governments around the world have sought to tighten regulatory controls on financial institutions</a:t>
            </a:r>
          </a:p>
          <a:p>
            <a:pPr>
              <a:spcBef>
                <a:spcPts val="0"/>
              </a:spcBef>
            </a:pPr>
            <a:r>
              <a:rPr lang="en-GB" sz="1600"/>
              <a:t>If bank activities are not carefully monitored and consumers sufficiently protected then a desire to chase high profits through riskier lending and associated activities drives up asset prices through a combination of easy credit and herding behaviour</a:t>
            </a:r>
          </a:p>
          <a:p>
            <a:pPr>
              <a:spcBef>
                <a:spcPts val="0"/>
              </a:spcBef>
            </a:pPr>
            <a:r>
              <a:rPr lang="en-GB" sz="1600"/>
              <a:t>However, for many households this increases debt levels. If any instability in financial markets occurs, coupled with speculation, can mean asset prices might fall dramatically</a:t>
            </a:r>
          </a:p>
          <a:p>
            <a:pPr>
              <a:spcBef>
                <a:spcPts val="0"/>
              </a:spcBef>
            </a:pPr>
            <a:r>
              <a:rPr lang="en-GB" sz="1600"/>
              <a:t>If they do, a bank’s capital base can be eroded and liquidity problems may set in</a:t>
            </a:r>
          </a:p>
          <a:p>
            <a:pPr>
              <a:spcBef>
                <a:spcPts val="0"/>
              </a:spcBef>
            </a:pPr>
            <a:r>
              <a:rPr lang="en-GB" sz="1600"/>
              <a:t>If so, it is likely that commercial banks will restrict their lending activities, which feeds through to weaker aggregate demand and a contracting economy</a:t>
            </a:r>
          </a:p>
          <a:p>
            <a:pPr>
              <a:spcBef>
                <a:spcPts val="0"/>
              </a:spcBef>
            </a:pPr>
            <a:r>
              <a:rPr lang="en-GB" sz="1600"/>
              <a:t>Ultimately, the high importance of the financial sector in the efficient functioning of the economy means that any problems in financial markets are felt widely and deeply across much of the UK economy</a:t>
            </a:r>
          </a:p>
          <a:p>
            <a:endParaRPr lang="en-GB" sz="1600"/>
          </a:p>
          <a:p>
            <a:pPr marL="0" indent="0">
              <a:buNone/>
            </a:pPr>
            <a:endParaRPr lang="en-GB" sz="1600"/>
          </a:p>
          <a:p>
            <a:endParaRPr lang="en-GB" sz="1600"/>
          </a:p>
        </p:txBody>
      </p:sp>
      <p:pic>
        <p:nvPicPr>
          <p:cNvPr id="3" name="Picture 2">
            <a:extLst>
              <a:ext uri="{FF2B5EF4-FFF2-40B4-BE49-F238E27FC236}">
                <a16:creationId xmlns:a16="http://schemas.microsoft.com/office/drawing/2014/main" id="{C51962A0-60B9-BB42-FE48-D83CF2FD254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B36433CC-A8C4-7CA9-D5AD-2F489ABECC0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875A75BA-DEF3-941A-1ABD-591ACDD32EFD}"/>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DD41C5-177B-F2E6-0348-2EA59F156BCA}"/>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60430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nd graphs">
            <a:extLst>
              <a:ext uri="{FF2B5EF4-FFF2-40B4-BE49-F238E27FC236}">
                <a16:creationId xmlns:a16="http://schemas.microsoft.com/office/drawing/2014/main" id="{DDE48120-585B-3248-430E-E840D2CD2CEF}"/>
              </a:ext>
            </a:extLst>
          </p:cNvPr>
          <p:cNvPicPr>
            <a:picLocks noChangeAspect="1"/>
          </p:cNvPicPr>
          <p:nvPr/>
        </p:nvPicPr>
        <p:blipFill rotWithShape="1">
          <a:blip r:embed="rId2"/>
          <a:srcRect l="38739" r="30473"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3123C160-9A74-44EC-804A-3481B9021818}"/>
              </a:ext>
            </a:extLst>
          </p:cNvPr>
          <p:cNvSpPr>
            <a:spLocks noGrp="1"/>
          </p:cNvSpPr>
          <p:nvPr>
            <p:ph type="title"/>
          </p:nvPr>
        </p:nvSpPr>
        <p:spPr>
          <a:xfrm>
            <a:off x="852775" y="609600"/>
            <a:ext cx="5123391" cy="1322887"/>
          </a:xfrm>
        </p:spPr>
        <p:txBody>
          <a:bodyPr>
            <a:normAutofit/>
          </a:bodyPr>
          <a:lstStyle/>
          <a:p>
            <a:r>
              <a:rPr lang="en-GB" dirty="0"/>
              <a:t>Recall</a:t>
            </a:r>
          </a:p>
        </p:txBody>
      </p:sp>
      <p:sp>
        <p:nvSpPr>
          <p:cNvPr id="3" name="Content Placeholder 2">
            <a:extLst>
              <a:ext uri="{FF2B5EF4-FFF2-40B4-BE49-F238E27FC236}">
                <a16:creationId xmlns:a16="http://schemas.microsoft.com/office/drawing/2014/main" id="{9F49DACE-ADFD-41C5-B0A0-A4823182D279}"/>
              </a:ext>
            </a:extLst>
          </p:cNvPr>
          <p:cNvSpPr>
            <a:spLocks noGrp="1"/>
          </p:cNvSpPr>
          <p:nvPr>
            <p:ph idx="1"/>
          </p:nvPr>
        </p:nvSpPr>
        <p:spPr>
          <a:xfrm>
            <a:off x="852776" y="2194102"/>
            <a:ext cx="4887162" cy="3908585"/>
          </a:xfrm>
        </p:spPr>
        <p:txBody>
          <a:bodyPr>
            <a:normAutofit/>
          </a:bodyPr>
          <a:lstStyle/>
          <a:p>
            <a:r>
              <a:rPr lang="en-GB" sz="1700"/>
              <a:t>How do the MPC use interest rates to impact inflation?</a:t>
            </a:r>
          </a:p>
          <a:p>
            <a:r>
              <a:rPr lang="en-GB" sz="1700"/>
              <a:t>How do interest rates get changed?</a:t>
            </a:r>
          </a:p>
        </p:txBody>
      </p:sp>
      <p:pic>
        <p:nvPicPr>
          <p:cNvPr id="4" name="Picture 3">
            <a:extLst>
              <a:ext uri="{FF2B5EF4-FFF2-40B4-BE49-F238E27FC236}">
                <a16:creationId xmlns:a16="http://schemas.microsoft.com/office/drawing/2014/main" id="{85A6E41D-A604-E22F-D23F-C25425CD490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DEEF617F-F2DB-7B14-C2BC-EABD45A2672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F7937C15-D8B4-D927-5912-7B247E43B27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279018-8DAE-011F-F073-5536114168FD}"/>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5747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pPr algn="ctr"/>
            <a:r>
              <a:rPr lang="en-GB"/>
              <a:t>The role of banking regulation</a:t>
            </a:r>
          </a:p>
        </p:txBody>
      </p:sp>
      <p:cxnSp>
        <p:nvCxnSpPr>
          <p:cNvPr id="26" name="Straight Connector 25">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628650" y="2269173"/>
            <a:ext cx="7886700" cy="3659988"/>
          </a:xfrm>
        </p:spPr>
        <p:txBody>
          <a:bodyPr>
            <a:normAutofit/>
          </a:bodyPr>
          <a:lstStyle/>
          <a:p>
            <a:r>
              <a:rPr lang="en-GB" sz="1900"/>
              <a:t>If banks have to be bailed out by the government, the cost to the taxpayer can be very high</a:t>
            </a:r>
          </a:p>
          <a:p>
            <a:r>
              <a:rPr lang="en-GB" sz="1900"/>
              <a:t>Moreover, by the central bank acting as a lender of last resort to provide liquidity assurance, moral hazard can be enhanced unless sufficient regulation is in place to offset it</a:t>
            </a:r>
          </a:p>
          <a:p>
            <a:r>
              <a:rPr lang="en-GB" sz="1900"/>
              <a:t>It should be noted however, that regulation can also create issues of its own:</a:t>
            </a:r>
          </a:p>
          <a:p>
            <a:pPr lvl="1"/>
            <a:r>
              <a:rPr lang="en-GB" sz="1900"/>
              <a:t>regulatory capture</a:t>
            </a:r>
          </a:p>
          <a:p>
            <a:pPr lvl="1"/>
            <a:r>
              <a:rPr lang="en-GB" sz="1900"/>
              <a:t>additional costs to banks that can be passed on to customers</a:t>
            </a:r>
          </a:p>
          <a:p>
            <a:pPr lvl="1"/>
            <a:r>
              <a:rPr lang="en-GB" sz="1900"/>
              <a:t>the stifling of product innovation or the restriction of supply of credit</a:t>
            </a:r>
          </a:p>
          <a:p>
            <a:endParaRPr lang="en-GB" sz="1900"/>
          </a:p>
          <a:p>
            <a:endParaRPr lang="en-GB" sz="1900"/>
          </a:p>
          <a:p>
            <a:endParaRPr lang="en-GB" sz="1900"/>
          </a:p>
          <a:p>
            <a:pPr marL="0" indent="0">
              <a:buNone/>
            </a:pPr>
            <a:endParaRPr lang="en-GB" sz="1900"/>
          </a:p>
          <a:p>
            <a:endParaRPr lang="en-GB" sz="1900"/>
          </a:p>
        </p:txBody>
      </p:sp>
      <p:pic>
        <p:nvPicPr>
          <p:cNvPr id="3" name="Picture 2">
            <a:extLst>
              <a:ext uri="{FF2B5EF4-FFF2-40B4-BE49-F238E27FC236}">
                <a16:creationId xmlns:a16="http://schemas.microsoft.com/office/drawing/2014/main" id="{A67F65E2-AB01-5994-5722-DBA653A2041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CC4486C0-247D-7448-3BE9-B5636F4F19B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1667951A-3BF8-136D-8ACD-1AFEF7D38D0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FA8FE5D-5D35-AC78-F739-4305D58A903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4209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GB" sz="3500"/>
              <a:t>Debate</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a:spLocks noGrp="1"/>
          </p:cNvSpPr>
          <p:nvPr>
            <p:ph idx="1"/>
          </p:nvPr>
        </p:nvSpPr>
        <p:spPr>
          <a:xfrm>
            <a:off x="628650" y="1831295"/>
            <a:ext cx="7879842" cy="4347554"/>
          </a:xfrm>
        </p:spPr>
        <p:txBody>
          <a:bodyPr>
            <a:normAutofit/>
          </a:bodyPr>
          <a:lstStyle/>
          <a:p>
            <a:pPr marL="226314" indent="-226314" defTabSz="905256">
              <a:spcBef>
                <a:spcPts val="990"/>
              </a:spcBef>
            </a:pPr>
            <a:endParaRPr lang="en-GB" sz="1881" kern="1200">
              <a:solidFill>
                <a:schemeClr val="tx1"/>
              </a:solidFill>
              <a:latin typeface="+mn-lt"/>
              <a:ea typeface="+mn-ea"/>
              <a:cs typeface="+mn-cs"/>
            </a:endParaRPr>
          </a:p>
          <a:p>
            <a:pPr marL="226314" indent="-226314" defTabSz="905256">
              <a:spcBef>
                <a:spcPts val="990"/>
              </a:spcBef>
            </a:pPr>
            <a:endParaRPr lang="en-GB" sz="1881" kern="1200">
              <a:solidFill>
                <a:schemeClr val="tx1"/>
              </a:solidFill>
              <a:latin typeface="+mn-lt"/>
              <a:ea typeface="+mn-ea"/>
              <a:cs typeface="+mn-cs"/>
            </a:endParaRPr>
          </a:p>
          <a:p>
            <a:pPr marL="226314" indent="-226314" defTabSz="905256">
              <a:spcBef>
                <a:spcPts val="990"/>
              </a:spcBef>
            </a:pPr>
            <a:endParaRPr lang="en-GB" sz="2376" kern="1200">
              <a:solidFill>
                <a:schemeClr val="tx1"/>
              </a:solidFill>
              <a:latin typeface="+mn-lt"/>
              <a:ea typeface="+mn-ea"/>
              <a:cs typeface="+mn-cs"/>
            </a:endParaRPr>
          </a:p>
          <a:p>
            <a:pPr marL="0" indent="0" defTabSz="905256">
              <a:spcBef>
                <a:spcPts val="990"/>
              </a:spcBef>
              <a:buNone/>
            </a:pPr>
            <a:endParaRPr lang="en-GB" sz="2376" kern="1200">
              <a:solidFill>
                <a:schemeClr val="tx1"/>
              </a:solidFill>
              <a:latin typeface="+mn-lt"/>
              <a:ea typeface="+mn-ea"/>
              <a:cs typeface="+mn-cs"/>
            </a:endParaRPr>
          </a:p>
          <a:p>
            <a:endParaRPr lang="en-GB" sz="2400"/>
          </a:p>
        </p:txBody>
      </p:sp>
      <p:sp>
        <p:nvSpPr>
          <p:cNvPr id="3" name="Rectangle 2"/>
          <p:cNvSpPr/>
          <p:nvPr/>
        </p:nvSpPr>
        <p:spPr>
          <a:xfrm>
            <a:off x="628650" y="1846763"/>
            <a:ext cx="7879842" cy="3921843"/>
          </a:xfrm>
          <a:prstGeom prst="rect">
            <a:avLst/>
          </a:prstGeom>
        </p:spPr>
        <p:txBody>
          <a:bodyPr wrap="square">
            <a:spAutoFit/>
          </a:bodyPr>
          <a:lstStyle/>
          <a:p>
            <a:pPr marL="282893" indent="-282893" defTabSz="905256">
              <a:spcAft>
                <a:spcPts val="600"/>
              </a:spcAft>
              <a:buFont typeface="Arial" panose="020B0604020202020204" pitchFamily="34" charset="0"/>
              <a:buChar char="•"/>
            </a:pPr>
            <a:r>
              <a:rPr lang="en-GB" sz="1782" kern="1200">
                <a:solidFill>
                  <a:schemeClr val="tx1"/>
                </a:solidFill>
                <a:latin typeface="+mn-lt"/>
                <a:ea typeface="+mn-ea"/>
                <a:cs typeface="+mn-cs"/>
              </a:rPr>
              <a:t>Consider carefully the importance of financial markets and financial institutions on the UK macroeconomy against the backdrop of the current economic climate and recent financial crisis.</a:t>
            </a:r>
          </a:p>
          <a:p>
            <a:pPr marL="282893" indent="-282893" defTabSz="905256">
              <a:spcAft>
                <a:spcPts val="600"/>
              </a:spcAft>
              <a:buFont typeface="Arial" panose="020B0604020202020204" pitchFamily="34" charset="0"/>
              <a:buChar char="•"/>
            </a:pPr>
            <a:endParaRPr lang="en-GB" sz="1782" kern="1200">
              <a:solidFill>
                <a:schemeClr val="tx1"/>
              </a:solidFill>
              <a:latin typeface="+mn-lt"/>
              <a:ea typeface="+mn-ea"/>
              <a:cs typeface="+mn-cs"/>
            </a:endParaRPr>
          </a:p>
          <a:p>
            <a:pPr marL="282893" indent="-282893" defTabSz="905256">
              <a:spcAft>
                <a:spcPts val="600"/>
              </a:spcAft>
              <a:buFont typeface="Arial" panose="020B0604020202020204" pitchFamily="34" charset="0"/>
              <a:buChar char="•"/>
            </a:pPr>
            <a:r>
              <a:rPr lang="en-GB" sz="1782" b="1" kern="1200">
                <a:solidFill>
                  <a:schemeClr val="tx1"/>
                </a:solidFill>
                <a:latin typeface="+mn-lt"/>
                <a:ea typeface="+mn-ea"/>
                <a:cs typeface="+mn-cs"/>
              </a:rPr>
              <a:t>To what extent do you agree that financial institutions and markets should be regulated by central banks and government? Or should they be left to the free market?</a:t>
            </a:r>
          </a:p>
          <a:p>
            <a:pPr marL="282893" indent="-282893" defTabSz="905256">
              <a:spcAft>
                <a:spcPts val="600"/>
              </a:spcAft>
              <a:buFont typeface="Arial" panose="020B0604020202020204" pitchFamily="34" charset="0"/>
              <a:buChar char="•"/>
            </a:pPr>
            <a:endParaRPr lang="en-GB" sz="1782" b="1" kern="1200">
              <a:solidFill>
                <a:schemeClr val="tx1"/>
              </a:solidFill>
              <a:latin typeface="+mn-lt"/>
              <a:ea typeface="+mn-ea"/>
              <a:cs typeface="+mn-cs"/>
            </a:endParaRPr>
          </a:p>
          <a:p>
            <a:pPr marL="282893" indent="-282893" defTabSz="905256">
              <a:spcAft>
                <a:spcPts val="600"/>
              </a:spcAft>
              <a:buFont typeface="Arial" panose="020B0604020202020204" pitchFamily="34" charset="0"/>
              <a:buChar char="•"/>
            </a:pPr>
            <a:r>
              <a:rPr lang="en-GB" sz="1782" kern="1200">
                <a:solidFill>
                  <a:schemeClr val="tx1"/>
                </a:solidFill>
                <a:latin typeface="+mn-lt"/>
                <a:ea typeface="+mn-ea"/>
                <a:cs typeface="+mn-cs"/>
              </a:rPr>
              <a:t>Split the class into 2 teams to prepare a motion:</a:t>
            </a:r>
          </a:p>
          <a:p>
            <a:pPr marL="452628" lvl="1" defTabSz="905256">
              <a:spcAft>
                <a:spcPts val="600"/>
              </a:spcAft>
            </a:pPr>
            <a:r>
              <a:rPr lang="en-GB" sz="1782" kern="1200">
                <a:solidFill>
                  <a:schemeClr val="tx1"/>
                </a:solidFill>
                <a:latin typeface="+mn-lt"/>
                <a:ea typeface="+mn-ea"/>
                <a:cs typeface="+mn-cs"/>
              </a:rPr>
              <a:t>Regulation</a:t>
            </a:r>
          </a:p>
          <a:p>
            <a:pPr marL="452628" lvl="1" defTabSz="905256">
              <a:spcAft>
                <a:spcPts val="600"/>
              </a:spcAft>
            </a:pPr>
            <a:r>
              <a:rPr lang="en-GB" sz="1782" kern="1200">
                <a:solidFill>
                  <a:schemeClr val="tx1"/>
                </a:solidFill>
                <a:latin typeface="+mn-lt"/>
                <a:ea typeface="+mn-ea"/>
                <a:cs typeface="+mn-cs"/>
              </a:rPr>
              <a:t>	v</a:t>
            </a:r>
          </a:p>
          <a:p>
            <a:pPr marL="452628" lvl="1" defTabSz="905256">
              <a:spcAft>
                <a:spcPts val="600"/>
              </a:spcAft>
            </a:pPr>
            <a:r>
              <a:rPr lang="en-GB" sz="1782" kern="1200">
                <a:solidFill>
                  <a:schemeClr val="tx1"/>
                </a:solidFill>
                <a:latin typeface="+mn-lt"/>
                <a:ea typeface="+mn-ea"/>
                <a:cs typeface="+mn-cs"/>
              </a:rPr>
              <a:t>Free market</a:t>
            </a:r>
            <a:endParaRPr lang="en-GB"/>
          </a:p>
        </p:txBody>
      </p:sp>
      <p:pic>
        <p:nvPicPr>
          <p:cNvPr id="4" name="Picture 3">
            <a:extLst>
              <a:ext uri="{FF2B5EF4-FFF2-40B4-BE49-F238E27FC236}">
                <a16:creationId xmlns:a16="http://schemas.microsoft.com/office/drawing/2014/main" id="{AC31A906-D82D-3214-2D01-8A0F95BA1E6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81854A4C-343C-B306-5361-27F72F911AB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B6EC6F00-42A6-4FCA-5B51-AE4FC7DDDEAC}"/>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A570A39-A736-6C24-33D2-4432066BC540}"/>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7179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GB" sz="3600"/>
              <a:t>The impact of the financial sector on economic agents and governments</a:t>
            </a:r>
          </a:p>
        </p:txBody>
      </p:sp>
      <p:sp>
        <p:nvSpPr>
          <p:cNvPr id="5" name="Content Placeholder 2"/>
          <p:cNvSpPr>
            <a:spLocks noGrp="1"/>
          </p:cNvSpPr>
          <p:nvPr>
            <p:ph idx="1"/>
          </p:nvPr>
        </p:nvSpPr>
        <p:spPr>
          <a:xfrm>
            <a:off x="783771" y="3017522"/>
            <a:ext cx="7455989" cy="3124658"/>
          </a:xfrm>
        </p:spPr>
        <p:txBody>
          <a:bodyPr anchor="ctr">
            <a:normAutofit/>
          </a:bodyPr>
          <a:lstStyle/>
          <a:p>
            <a:r>
              <a:rPr lang="en-GB" sz="1900"/>
              <a:t>As we can see, the overall structure of financial markets and financial assets can have a significant bearing on the performance on the wider economy</a:t>
            </a:r>
          </a:p>
          <a:p>
            <a:r>
              <a:rPr lang="en-GB" sz="1900"/>
              <a:t>The money supply, and its control, has an impact on the rate of inflation </a:t>
            </a:r>
          </a:p>
          <a:p>
            <a:r>
              <a:rPr lang="en-GB" sz="1900"/>
              <a:t>Money, capital and foreign exchange markets provide individuals, businesses and governments with vital means of raising finance and trading internationally</a:t>
            </a:r>
          </a:p>
          <a:p>
            <a:r>
              <a:rPr lang="en-GB" sz="1900"/>
              <a:t>Financial markets enable firms to raise money for investment via both debt and equity measures which can offer a balance between different financial instruments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020387-73EB-AD0D-4C6E-8ECCCD99284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A0027466-7DA2-590B-FE7A-9900517001D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A0AB67E7-F912-E4EA-AC45-5E6F9A1831F1}"/>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52AB02-98B0-C797-EA23-51CE5989127C}"/>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99468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3337098"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0" y="702944"/>
            <a:ext cx="4026994"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603" y="1345958"/>
            <a:ext cx="3144897" cy="4166085"/>
          </a:xfrm>
        </p:spPr>
        <p:txBody>
          <a:bodyPr>
            <a:normAutofit/>
          </a:bodyPr>
          <a:lstStyle/>
          <a:p>
            <a:r>
              <a:rPr lang="en-GB" sz="4100"/>
              <a:t>The impact of the financial sector on economic agents and governments</a:t>
            </a:r>
          </a:p>
        </p:txBody>
      </p:sp>
      <p:grpSp>
        <p:nvGrpSpPr>
          <p:cNvPr id="17" name="Group 16">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18"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2">
            <a:extLst>
              <a:ext uri="{FF2B5EF4-FFF2-40B4-BE49-F238E27FC236}">
                <a16:creationId xmlns:a16="http://schemas.microsoft.com/office/drawing/2014/main" id="{074419C5-4E66-C735-8256-AA80F41C3B6D}"/>
              </a:ext>
            </a:extLst>
          </p:cNvPr>
          <p:cNvGraphicFramePr>
            <a:graphicFrameLocks noGrp="1"/>
          </p:cNvGraphicFramePr>
          <p:nvPr>
            <p:ph idx="1"/>
            <p:extLst>
              <p:ext uri="{D42A27DB-BD31-4B8C-83A1-F6EECF244321}">
                <p14:modId xmlns:p14="http://schemas.microsoft.com/office/powerpoint/2010/main" val="2127127778"/>
              </p:ext>
            </p:extLst>
          </p:nvPr>
        </p:nvGraphicFramePr>
        <p:xfrm>
          <a:off x="4670298" y="749808"/>
          <a:ext cx="4025646" cy="535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104B547-7F9E-A69C-FF77-5BFAD05C4DF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503D4C67-B3F0-0E89-941B-F42B9747C9AF}"/>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CABC1804-764F-189A-D7A2-67F8F0B52EC4}"/>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89CB8D-9AD7-603F-8FD8-51AFF48F262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16294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38A0E44-EFE5-47B4-9BA0-925220B3BA70}"/>
              </a:ext>
            </a:extLst>
          </p:cNvPr>
          <p:cNvSpPr>
            <a:spLocks noGrp="1"/>
          </p:cNvSpPr>
          <p:nvPr>
            <p:ph type="title"/>
          </p:nvPr>
        </p:nvSpPr>
        <p:spPr>
          <a:xfrm>
            <a:off x="3922131" y="552160"/>
            <a:ext cx="4385836" cy="1046671"/>
          </a:xfrm>
        </p:spPr>
        <p:txBody>
          <a:bodyPr>
            <a:normAutofit/>
          </a:bodyPr>
          <a:lstStyle/>
          <a:p>
            <a:r>
              <a:rPr lang="en-GB" sz="2400"/>
              <a:t>Plenary </a:t>
            </a:r>
          </a:p>
        </p:txBody>
      </p:sp>
      <p:pic>
        <p:nvPicPr>
          <p:cNvPr id="5" name="Picture 4" descr="Digital numbers art">
            <a:extLst>
              <a:ext uri="{FF2B5EF4-FFF2-40B4-BE49-F238E27FC236}">
                <a16:creationId xmlns:a16="http://schemas.microsoft.com/office/drawing/2014/main" id="{B3FC4C42-0659-9CDB-E682-25E72376ADCA}"/>
              </a:ext>
            </a:extLst>
          </p:cNvPr>
          <p:cNvPicPr>
            <a:picLocks noChangeAspect="1"/>
          </p:cNvPicPr>
          <p:nvPr/>
        </p:nvPicPr>
        <p:blipFill rotWithShape="1">
          <a:blip r:embed="rId2"/>
          <a:srcRect l="31615" r="37367" b="-83"/>
          <a:stretch/>
        </p:blipFill>
        <p:spPr>
          <a:xfrm>
            <a:off x="-9488" y="10"/>
            <a:ext cx="3188969"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8970"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2C3F5579-CE24-407C-8845-2F4C7B80D0EB}"/>
              </a:ext>
            </a:extLst>
          </p:cNvPr>
          <p:cNvSpPr>
            <a:spLocks noGrp="1"/>
          </p:cNvSpPr>
          <p:nvPr>
            <p:ph idx="1"/>
          </p:nvPr>
        </p:nvSpPr>
        <p:spPr>
          <a:xfrm>
            <a:off x="3922132" y="2551558"/>
            <a:ext cx="4385835" cy="3347879"/>
          </a:xfrm>
        </p:spPr>
        <p:txBody>
          <a:bodyPr anchor="ctr">
            <a:normAutofit/>
          </a:bodyPr>
          <a:lstStyle/>
          <a:p>
            <a:r>
              <a:rPr lang="en-GB" sz="1700"/>
              <a:t>How does a crisis impact different stakeholders?</a:t>
            </a:r>
          </a:p>
          <a:p>
            <a:r>
              <a:rPr lang="en-GB" sz="1700"/>
              <a:t>How does regulation help out with crisis in the banking system?</a:t>
            </a:r>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460"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EFFDC19F-BD84-056B-0ADE-84B9048D35B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3EEEEBEB-4F2E-0C79-1561-3A9058A54DF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055005F3-1ADF-D5C8-7E65-372271F1F9A3}"/>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AE6B438-80E1-B8A3-12BA-E4424964FBBF}"/>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025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0190549-3434-452A-A7A0-90320101BB70}"/>
              </a:ext>
            </a:extLst>
          </p:cNvPr>
          <p:cNvSpPr>
            <a:spLocks noGrp="1"/>
          </p:cNvSpPr>
          <p:nvPr>
            <p:ph type="title"/>
          </p:nvPr>
        </p:nvSpPr>
        <p:spPr>
          <a:xfrm>
            <a:off x="3922131" y="552160"/>
            <a:ext cx="4385836" cy="1046671"/>
          </a:xfrm>
        </p:spPr>
        <p:txBody>
          <a:bodyPr>
            <a:normAutofit/>
          </a:bodyPr>
          <a:lstStyle/>
          <a:p>
            <a:r>
              <a:rPr lang="en-GB" sz="2400"/>
              <a:t>Starter</a:t>
            </a:r>
          </a:p>
        </p:txBody>
      </p:sp>
      <p:pic>
        <p:nvPicPr>
          <p:cNvPr id="5" name="Picture 4" descr="Codes on papers">
            <a:extLst>
              <a:ext uri="{FF2B5EF4-FFF2-40B4-BE49-F238E27FC236}">
                <a16:creationId xmlns:a16="http://schemas.microsoft.com/office/drawing/2014/main" id="{57E507DD-6E3C-3002-1B75-DD1B2E07DD99}"/>
              </a:ext>
            </a:extLst>
          </p:cNvPr>
          <p:cNvPicPr>
            <a:picLocks noChangeAspect="1"/>
          </p:cNvPicPr>
          <p:nvPr/>
        </p:nvPicPr>
        <p:blipFill rotWithShape="1">
          <a:blip r:embed="rId2"/>
          <a:srcRect l="28951" r="40055" b="-3"/>
          <a:stretch/>
        </p:blipFill>
        <p:spPr>
          <a:xfrm>
            <a:off x="-9488" y="10"/>
            <a:ext cx="3188969"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8970"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DAF5FE2-18BB-4907-B545-9F0616284A89}"/>
              </a:ext>
            </a:extLst>
          </p:cNvPr>
          <p:cNvSpPr>
            <a:spLocks noGrp="1"/>
          </p:cNvSpPr>
          <p:nvPr>
            <p:ph idx="1"/>
          </p:nvPr>
        </p:nvSpPr>
        <p:spPr>
          <a:xfrm>
            <a:off x="3922132" y="2551558"/>
            <a:ext cx="4385835" cy="3347879"/>
          </a:xfrm>
        </p:spPr>
        <p:txBody>
          <a:bodyPr anchor="ctr">
            <a:normAutofit/>
          </a:bodyPr>
          <a:lstStyle/>
          <a:p>
            <a:r>
              <a:rPr lang="en-GB" sz="1700"/>
              <a:t>At what stage of the economic cycle does a financial crisis happen?</a:t>
            </a:r>
          </a:p>
          <a:p>
            <a:r>
              <a:rPr lang="en-GB" sz="1700"/>
              <a:t>How will inflation impact a crisis?</a:t>
            </a:r>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460"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0C97B414-3197-F8E9-CC54-DA55FC74D37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6" name="Picture 5">
            <a:extLst>
              <a:ext uri="{FF2B5EF4-FFF2-40B4-BE49-F238E27FC236}">
                <a16:creationId xmlns:a16="http://schemas.microsoft.com/office/drawing/2014/main" id="{DDDD7B75-2B94-0394-478B-341794574C4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7" name="Footer Placeholder 2">
            <a:extLst>
              <a:ext uri="{FF2B5EF4-FFF2-40B4-BE49-F238E27FC236}">
                <a16:creationId xmlns:a16="http://schemas.microsoft.com/office/drawing/2014/main" id="{A8C243B3-BA87-C16D-5565-0B099E9B7BDF}"/>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DC2896-15A7-A9A0-B205-06FD25C633E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86208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1509" y="0"/>
            <a:ext cx="5122491"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7278" y="1992863"/>
            <a:ext cx="111672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p:cNvSpPr>
            <a:spLocks noGrp="1"/>
          </p:cNvSpPr>
          <p:nvPr>
            <p:ph type="title"/>
          </p:nvPr>
        </p:nvSpPr>
        <p:spPr>
          <a:xfrm>
            <a:off x="5364088" y="1091821"/>
            <a:ext cx="2808311" cy="4674358"/>
          </a:xfrm>
        </p:spPr>
        <p:txBody>
          <a:bodyPr anchor="ctr">
            <a:normAutofit/>
          </a:bodyPr>
          <a:lstStyle/>
          <a:p>
            <a:r>
              <a:rPr lang="en-GB" sz="4800" dirty="0">
                <a:solidFill>
                  <a:schemeClr val="bg1"/>
                </a:solidFill>
              </a:rPr>
              <a:t>Learning Objectives</a:t>
            </a:r>
          </a:p>
        </p:txBody>
      </p:sp>
      <p:sp>
        <p:nvSpPr>
          <p:cNvPr id="3" name="Content Placeholder 2"/>
          <p:cNvSpPr>
            <a:spLocks noGrp="1"/>
          </p:cNvSpPr>
          <p:nvPr>
            <p:ph idx="1"/>
          </p:nvPr>
        </p:nvSpPr>
        <p:spPr>
          <a:xfrm>
            <a:off x="1097280" y="1503936"/>
            <a:ext cx="3272921" cy="3850129"/>
          </a:xfrm>
        </p:spPr>
        <p:txBody>
          <a:bodyPr anchor="ctr">
            <a:normAutofit/>
          </a:bodyPr>
          <a:lstStyle/>
          <a:p>
            <a:pPr lvl="1"/>
            <a:r>
              <a:rPr lang="en-GB" sz="1500" dirty="0">
                <a:solidFill>
                  <a:schemeClr val="tx1">
                    <a:lumMod val="85000"/>
                    <a:lumOff val="15000"/>
                  </a:schemeClr>
                </a:solidFill>
              </a:rPr>
              <a:t>Are you able to explain the Contributing factors to the global financial crisis?</a:t>
            </a:r>
          </a:p>
          <a:p>
            <a:pPr lvl="1"/>
            <a:r>
              <a:rPr lang="en-GB" sz="1500" dirty="0">
                <a:solidFill>
                  <a:schemeClr val="tx1">
                    <a:lumMod val="85000"/>
                    <a:lumOff val="15000"/>
                  </a:schemeClr>
                </a:solidFill>
              </a:rPr>
              <a:t>Are you able to analyse the impact of the financial sector on economic agents and governments?</a:t>
            </a:r>
          </a:p>
        </p:txBody>
      </p:sp>
      <p:pic>
        <p:nvPicPr>
          <p:cNvPr id="2" name="Picture 1">
            <a:extLst>
              <a:ext uri="{FF2B5EF4-FFF2-40B4-BE49-F238E27FC236}">
                <a16:creationId xmlns:a16="http://schemas.microsoft.com/office/drawing/2014/main" id="{6476FA45-E2FE-2F7D-26DC-F031507F313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E2CCBB8F-27C1-174D-1142-1F3EA2E3C5E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951F44C1-B8BD-4F16-1E2F-9EE397315FC7}"/>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7C541B-F18A-728C-8280-6C89E9DC8573}"/>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5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820" y="682754"/>
            <a:ext cx="4119369"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695" y="5435945"/>
            <a:ext cx="326571"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58694" y="3567390"/>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233737" y="1431042"/>
            <a:ext cx="3041924" cy="3995916"/>
          </a:xfrm>
        </p:spPr>
        <p:txBody>
          <a:bodyPr anchor="ctr">
            <a:normAutofit/>
          </a:bodyPr>
          <a:lstStyle/>
          <a:p>
            <a:r>
              <a:rPr lang="en-GB">
                <a:solidFill>
                  <a:schemeClr val="tx1">
                    <a:lumMod val="95000"/>
                    <a:lumOff val="5000"/>
                  </a:schemeClr>
                </a:solidFill>
              </a:rPr>
              <a:t>Sub-prime mortgages: </a:t>
            </a:r>
            <a:br>
              <a:rPr lang="en-GB">
                <a:solidFill>
                  <a:schemeClr val="tx1">
                    <a:lumMod val="95000"/>
                    <a:lumOff val="5000"/>
                  </a:schemeClr>
                </a:solidFill>
              </a:rPr>
            </a:br>
            <a:r>
              <a:rPr lang="en-GB">
                <a:solidFill>
                  <a:schemeClr val="tx1">
                    <a:lumMod val="95000"/>
                    <a:lumOff val="5000"/>
                  </a:schemeClr>
                </a:solidFill>
              </a:rPr>
              <a:t>liquidity and capital ratios</a:t>
            </a:r>
          </a:p>
        </p:txBody>
      </p:sp>
      <p:sp>
        <p:nvSpPr>
          <p:cNvPr id="5" name="Content Placeholder 2"/>
          <p:cNvSpPr>
            <a:spLocks noGrp="1"/>
          </p:cNvSpPr>
          <p:nvPr>
            <p:ph idx="1"/>
          </p:nvPr>
        </p:nvSpPr>
        <p:spPr>
          <a:xfrm>
            <a:off x="1097280" y="1431042"/>
            <a:ext cx="2945869" cy="3995916"/>
          </a:xfrm>
        </p:spPr>
        <p:txBody>
          <a:bodyPr anchor="ctr">
            <a:normAutofit/>
          </a:bodyPr>
          <a:lstStyle/>
          <a:p>
            <a:pPr marL="0" indent="0">
              <a:spcBef>
                <a:spcPts val="0"/>
              </a:spcBef>
              <a:spcAft>
                <a:spcPts val="600"/>
              </a:spcAft>
              <a:buNone/>
            </a:pPr>
            <a:r>
              <a:rPr lang="en-GB" sz="1100" dirty="0">
                <a:solidFill>
                  <a:schemeClr val="tx1">
                    <a:lumMod val="85000"/>
                    <a:lumOff val="15000"/>
                  </a:schemeClr>
                </a:solidFill>
              </a:rPr>
              <a:t>Banks typically fail through a lack of either liquidity or sufficient capital or both</a:t>
            </a:r>
          </a:p>
          <a:p>
            <a:pPr marL="0" indent="0">
              <a:spcBef>
                <a:spcPts val="0"/>
              </a:spcBef>
              <a:spcAft>
                <a:spcPts val="600"/>
              </a:spcAft>
              <a:buNone/>
            </a:pPr>
            <a:r>
              <a:rPr lang="en-GB" sz="1100" dirty="0">
                <a:solidFill>
                  <a:schemeClr val="tx1">
                    <a:lumMod val="85000"/>
                    <a:lumOff val="15000"/>
                  </a:schemeClr>
                </a:solidFill>
              </a:rPr>
              <a:t>Liquidity Ratios</a:t>
            </a:r>
          </a:p>
          <a:p>
            <a:pPr>
              <a:spcBef>
                <a:spcPts val="0"/>
              </a:spcBef>
              <a:spcAft>
                <a:spcPts val="600"/>
              </a:spcAft>
            </a:pPr>
            <a:r>
              <a:rPr lang="en-GB" sz="1100" dirty="0">
                <a:solidFill>
                  <a:schemeClr val="tx1">
                    <a:lumMod val="85000"/>
                    <a:lumOff val="15000"/>
                  </a:schemeClr>
                </a:solidFill>
              </a:rPr>
              <a:t>Liquidity ratios measure a company’s liquid assets against its short-term liabilities and as such are a gauge of a banks ability to meet its short-term liabilities</a:t>
            </a:r>
          </a:p>
          <a:p>
            <a:pPr>
              <a:spcBef>
                <a:spcPts val="0"/>
              </a:spcBef>
              <a:spcAft>
                <a:spcPts val="600"/>
              </a:spcAft>
            </a:pPr>
            <a:r>
              <a:rPr lang="en-GB" sz="1100" dirty="0">
                <a:solidFill>
                  <a:schemeClr val="tx1">
                    <a:lumMod val="85000"/>
                    <a:lumOff val="15000"/>
                  </a:schemeClr>
                </a:solidFill>
              </a:rPr>
              <a:t>In general, the more liquid assets you have to cover short-term liabilities, the more likely it is that you’ll be able to pay debts as they become due without running out of funds to support ongoing operations</a:t>
            </a:r>
          </a:p>
          <a:p>
            <a:pPr>
              <a:spcBef>
                <a:spcPts val="0"/>
              </a:spcBef>
              <a:spcAft>
                <a:spcPts val="600"/>
              </a:spcAft>
            </a:pPr>
            <a:r>
              <a:rPr lang="en-GB" sz="1100" dirty="0">
                <a:solidFill>
                  <a:schemeClr val="tx1">
                    <a:lumMod val="85000"/>
                    <a:lumOff val="15000"/>
                  </a:schemeClr>
                </a:solidFill>
              </a:rPr>
              <a:t>Banks with low liquidity ratios have a higher risk of encountering difficulty in meeting obligations</a:t>
            </a:r>
          </a:p>
          <a:p>
            <a:pPr>
              <a:spcBef>
                <a:spcPts val="0"/>
              </a:spcBef>
              <a:spcAft>
                <a:spcPts val="600"/>
              </a:spcAft>
            </a:pPr>
            <a:r>
              <a:rPr lang="en-GB" sz="1100" dirty="0">
                <a:solidFill>
                  <a:schemeClr val="tx1">
                    <a:lumMod val="85000"/>
                    <a:lumOff val="15000"/>
                  </a:schemeClr>
                </a:solidFill>
              </a:rPr>
              <a:t>If a bank does not hold sufficient cash or enough assets that can easily be turned into cash, depositors may lose confidence in the bank for fear of it becoming insolvent, which can lead to a run on the bank</a:t>
            </a:r>
          </a:p>
        </p:txBody>
      </p:sp>
      <p:pic>
        <p:nvPicPr>
          <p:cNvPr id="3" name="Picture 2">
            <a:extLst>
              <a:ext uri="{FF2B5EF4-FFF2-40B4-BE49-F238E27FC236}">
                <a16:creationId xmlns:a16="http://schemas.microsoft.com/office/drawing/2014/main" id="{74F0C8F7-D1EC-0219-7EAA-28E9649AAAF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B19BCEA1-E6A4-C1AC-E790-C55FBBDCDC0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6" name="Footer Placeholder 2">
            <a:extLst>
              <a:ext uri="{FF2B5EF4-FFF2-40B4-BE49-F238E27FC236}">
                <a16:creationId xmlns:a16="http://schemas.microsoft.com/office/drawing/2014/main" id="{C37997C6-6BD1-AFCC-B399-68D6A9961B9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B3E4A8-7230-7790-464F-3EEC862C3154}"/>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82255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868270"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98988"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0823" y="603504"/>
            <a:ext cx="2415800" cy="3036167"/>
          </a:xfrm>
        </p:spPr>
        <p:txBody>
          <a:bodyPr>
            <a:normAutofit/>
          </a:bodyPr>
          <a:lstStyle/>
          <a:p>
            <a:r>
              <a:rPr lang="en-GB">
                <a:solidFill>
                  <a:schemeClr val="bg1">
                    <a:lumMod val="85000"/>
                    <a:lumOff val="15000"/>
                  </a:schemeClr>
                </a:solidFill>
              </a:rPr>
              <a:t>Liquidity and Capital Ratios</a:t>
            </a:r>
          </a:p>
        </p:txBody>
      </p:sp>
      <p:graphicFrame>
        <p:nvGraphicFramePr>
          <p:cNvPr id="7" name="Content Placeholder 2">
            <a:extLst>
              <a:ext uri="{FF2B5EF4-FFF2-40B4-BE49-F238E27FC236}">
                <a16:creationId xmlns:a16="http://schemas.microsoft.com/office/drawing/2014/main" id="{C6A23291-A3CF-FDCC-B596-5253AA614452}"/>
              </a:ext>
            </a:extLst>
          </p:cNvPr>
          <p:cNvGraphicFramePr>
            <a:graphicFrameLocks noGrp="1"/>
          </p:cNvGraphicFramePr>
          <p:nvPr>
            <p:ph idx="1"/>
            <p:extLst>
              <p:ext uri="{D42A27DB-BD31-4B8C-83A1-F6EECF244321}">
                <p14:modId xmlns:p14="http://schemas.microsoft.com/office/powerpoint/2010/main" val="2441973616"/>
              </p:ext>
            </p:extLst>
          </p:nvPr>
        </p:nvGraphicFramePr>
        <p:xfrm>
          <a:off x="4262718" y="1409700"/>
          <a:ext cx="4583472" cy="457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C9B87D-7FC0-E615-8FCE-BAA3C341428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CD1448A2-7931-B4C7-3A2C-50AD8536045B}"/>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B006EBF2-A0A8-EB15-285C-6C2E1A726309}"/>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D933C28-8B52-A63B-75FA-FE7C4DB6C1A1}"/>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301205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868270"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98988"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0823" y="603504"/>
            <a:ext cx="2415800" cy="3036167"/>
          </a:xfrm>
        </p:spPr>
        <p:txBody>
          <a:bodyPr>
            <a:normAutofit/>
          </a:bodyPr>
          <a:lstStyle/>
          <a:p>
            <a:r>
              <a:rPr lang="en-GB" sz="4100">
                <a:solidFill>
                  <a:schemeClr val="bg1">
                    <a:lumMod val="85000"/>
                    <a:lumOff val="15000"/>
                  </a:schemeClr>
                </a:solidFill>
              </a:rPr>
              <a:t>Sub-prime mortgages</a:t>
            </a:r>
          </a:p>
        </p:txBody>
      </p:sp>
      <p:graphicFrame>
        <p:nvGraphicFramePr>
          <p:cNvPr id="7" name="Content Placeholder 2">
            <a:extLst>
              <a:ext uri="{FF2B5EF4-FFF2-40B4-BE49-F238E27FC236}">
                <a16:creationId xmlns:a16="http://schemas.microsoft.com/office/drawing/2014/main" id="{0F24505B-9868-0A26-3549-F8CC2ADE56A3}"/>
              </a:ext>
            </a:extLst>
          </p:cNvPr>
          <p:cNvGraphicFramePr>
            <a:graphicFrameLocks noGrp="1"/>
          </p:cNvGraphicFramePr>
          <p:nvPr>
            <p:ph idx="1"/>
            <p:extLst>
              <p:ext uri="{D42A27DB-BD31-4B8C-83A1-F6EECF244321}">
                <p14:modId xmlns:p14="http://schemas.microsoft.com/office/powerpoint/2010/main" val="653091343"/>
              </p:ext>
            </p:extLst>
          </p:nvPr>
        </p:nvGraphicFramePr>
        <p:xfrm>
          <a:off x="4262718" y="1409700"/>
          <a:ext cx="4583472" cy="457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3EEE20F-9EAD-A629-E412-8D1C952F8972}"/>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09CBD02E-AA04-AEF4-18F3-70789CB91AC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43366407-035F-AE90-EE65-7E72A9C0B628}"/>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B4FF71-DDD2-39B8-6DC7-E8ADDFEE61B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494014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GB" sz="4300"/>
              <a:t>Northern Rock case study: lending long term and borrowing short term</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98965D39-C705-CB1A-D039-1BDDA1D00B6C}"/>
              </a:ext>
            </a:extLst>
          </p:cNvPr>
          <p:cNvGraphicFramePr>
            <a:graphicFrameLocks noGrp="1"/>
          </p:cNvGraphicFramePr>
          <p:nvPr>
            <p:ph idx="1"/>
            <p:extLst>
              <p:ext uri="{D42A27DB-BD31-4B8C-83A1-F6EECF244321}">
                <p14:modId xmlns:p14="http://schemas.microsoft.com/office/powerpoint/2010/main" val="1237293532"/>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F915837-8276-82EB-79E5-A185A0F3880F}"/>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04A8E6FF-5030-5910-AFB8-EFF36D9F702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53474" y="81192"/>
            <a:ext cx="933411" cy="375797"/>
          </a:xfrm>
          <a:prstGeom prst="rect">
            <a:avLst/>
          </a:prstGeom>
        </p:spPr>
      </p:pic>
      <p:sp>
        <p:nvSpPr>
          <p:cNvPr id="5" name="Footer Placeholder 2">
            <a:extLst>
              <a:ext uri="{FF2B5EF4-FFF2-40B4-BE49-F238E27FC236}">
                <a16:creationId xmlns:a16="http://schemas.microsoft.com/office/drawing/2014/main" id="{343646BD-08A9-FD7F-4188-55A0D558E0D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659B1B-4421-DF19-5C95-7897CCAE3B9B}"/>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6205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GB" sz="4700"/>
              <a:t>Moral hazard</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3844813" y="552091"/>
            <a:ext cx="4668251" cy="5431536"/>
          </a:xfrm>
        </p:spPr>
        <p:txBody>
          <a:bodyPr anchor="ctr">
            <a:normAutofit/>
          </a:bodyPr>
          <a:lstStyle/>
          <a:p>
            <a:pPr>
              <a:spcBef>
                <a:spcPts val="0"/>
              </a:spcBef>
            </a:pPr>
            <a:r>
              <a:rPr lang="en-GB" sz="1300" dirty="0"/>
              <a:t>Moral hazard can be defined as</a:t>
            </a:r>
          </a:p>
          <a:p>
            <a:pPr>
              <a:spcBef>
                <a:spcPts val="0"/>
              </a:spcBef>
            </a:pPr>
            <a:endParaRPr lang="en-GB" sz="1300" dirty="0"/>
          </a:p>
          <a:p>
            <a:pPr marL="457200" lvl="1" indent="0">
              <a:spcBef>
                <a:spcPts val="0"/>
              </a:spcBef>
              <a:buNone/>
            </a:pPr>
            <a:r>
              <a:rPr lang="en-GB" sz="1300" dirty="0"/>
              <a:t>“</a:t>
            </a:r>
            <a:r>
              <a:rPr lang="en-GB" sz="1300" i="1" dirty="0"/>
              <a:t>any situation in which one person makes the decision about how much risk to take, while someone else bears the cost if things go badly.”  </a:t>
            </a:r>
            <a:r>
              <a:rPr lang="en-GB" sz="1300" dirty="0"/>
              <a:t>Paul Krugman</a:t>
            </a:r>
          </a:p>
          <a:p>
            <a:pPr lvl="1">
              <a:spcBef>
                <a:spcPts val="0"/>
              </a:spcBef>
              <a:buFont typeface="Wingdings" panose="05000000000000000000" pitchFamily="2" charset="2"/>
              <a:buChar char="Ø"/>
            </a:pPr>
            <a:endParaRPr lang="en-GB" sz="1300" dirty="0"/>
          </a:p>
          <a:p>
            <a:pPr>
              <a:spcBef>
                <a:spcPts val="0"/>
              </a:spcBef>
            </a:pPr>
            <a:r>
              <a:rPr lang="en-GB" sz="1300" dirty="0"/>
              <a:t>This is most often applied to the insurance industry. For example, if you had no car insurance, you might be more eager to drive more safely and ensure it was locked and parked safely as the cost to you of an accident or theft is so large. However, if you are fully insured, you might behave in a more reckless or careless way because the financial risk of accident or theft is borne by somebody else i.e. the insurer</a:t>
            </a:r>
          </a:p>
          <a:p>
            <a:pPr marL="0" indent="0">
              <a:spcBef>
                <a:spcPts val="0"/>
              </a:spcBef>
              <a:buNone/>
            </a:pPr>
            <a:endParaRPr lang="en-GB" sz="1300" dirty="0"/>
          </a:p>
          <a:p>
            <a:pPr>
              <a:spcBef>
                <a:spcPts val="0"/>
              </a:spcBef>
            </a:pPr>
            <a:r>
              <a:rPr lang="en-GB" sz="1300" dirty="0"/>
              <a:t>Moral hazard can be equally applied to financial markets during the crises of 2008</a:t>
            </a:r>
          </a:p>
          <a:p>
            <a:pPr marL="0" indent="0">
              <a:spcBef>
                <a:spcPts val="0"/>
              </a:spcBef>
              <a:buNone/>
            </a:pPr>
            <a:endParaRPr lang="en-GB" sz="1300" dirty="0"/>
          </a:p>
          <a:p>
            <a:pPr>
              <a:spcBef>
                <a:spcPts val="0"/>
              </a:spcBef>
            </a:pPr>
            <a:r>
              <a:rPr lang="en-GB" sz="1300" dirty="0"/>
              <a:t>Because of the importance of banks to individuals and firms, an individual banks failure can be devastating to those customers involved. However, if the bank knows that either the Bank of England in its capacity as lender of last resort or Government will intervene and save the bank from collapse they may change their behaviour and engage in more risky, but profitable, activities or advance loans to customers with poor credit history</a:t>
            </a:r>
          </a:p>
          <a:p>
            <a:pPr marL="0" indent="0">
              <a:spcBef>
                <a:spcPts val="0"/>
              </a:spcBef>
              <a:buNone/>
            </a:pPr>
            <a:endParaRPr lang="en-GB" sz="1300" dirty="0"/>
          </a:p>
          <a:p>
            <a:pPr>
              <a:spcBef>
                <a:spcPts val="0"/>
              </a:spcBef>
            </a:pPr>
            <a:r>
              <a:rPr lang="en-GB" sz="1300" dirty="0"/>
              <a:t>The existence of moral hazard and a weak regulatory framework was one of the underlying causes of the sub-prime mortgage crises which triggered the financial crises of 2008</a:t>
            </a:r>
          </a:p>
          <a:p>
            <a:endParaRPr lang="en-GB" sz="1300" dirty="0"/>
          </a:p>
          <a:p>
            <a:pPr marL="0" indent="0">
              <a:buNone/>
            </a:pPr>
            <a:endParaRPr lang="en-GB" sz="1300" dirty="0"/>
          </a:p>
        </p:txBody>
      </p:sp>
      <p:pic>
        <p:nvPicPr>
          <p:cNvPr id="3" name="Picture 2">
            <a:extLst>
              <a:ext uri="{FF2B5EF4-FFF2-40B4-BE49-F238E27FC236}">
                <a16:creationId xmlns:a16="http://schemas.microsoft.com/office/drawing/2014/main" id="{D0D6FE1B-CD23-9072-331C-A1B8BF086D0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97090" y="1485944"/>
            <a:ext cx="7695738" cy="3098355"/>
          </a:xfrm>
          <a:prstGeom prst="rect">
            <a:avLst/>
          </a:prstGeom>
        </p:spPr>
      </p:pic>
      <p:pic>
        <p:nvPicPr>
          <p:cNvPr id="4" name="Picture 3">
            <a:extLst>
              <a:ext uri="{FF2B5EF4-FFF2-40B4-BE49-F238E27FC236}">
                <a16:creationId xmlns:a16="http://schemas.microsoft.com/office/drawing/2014/main" id="{E13EE452-88DD-F626-8690-2B90888E77D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543413" y="99996"/>
            <a:ext cx="933411" cy="375797"/>
          </a:xfrm>
          <a:prstGeom prst="rect">
            <a:avLst/>
          </a:prstGeom>
        </p:spPr>
      </p:pic>
      <p:sp>
        <p:nvSpPr>
          <p:cNvPr id="6" name="Footer Placeholder 2">
            <a:extLst>
              <a:ext uri="{FF2B5EF4-FFF2-40B4-BE49-F238E27FC236}">
                <a16:creationId xmlns:a16="http://schemas.microsoft.com/office/drawing/2014/main" id="{2F5EE2F8-FB2A-DB93-523D-31AE8E84BAD2}"/>
              </a:ext>
            </a:extLst>
          </p:cNvPr>
          <p:cNvSpPr txBox="1">
            <a:spLocks/>
          </p:cNvSpPr>
          <p:nvPr/>
        </p:nvSpPr>
        <p:spPr>
          <a:xfrm>
            <a:off x="38090" y="65796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C5E007-637C-3A4A-8BDD-4CA2D0DB94D5}"/>
              </a:ext>
            </a:extLst>
          </p:cNvPr>
          <p:cNvSpPr txBox="1"/>
          <p:nvPr/>
        </p:nvSpPr>
        <p:spPr>
          <a:xfrm>
            <a:off x="6096000" y="6627168"/>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528132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4" ma:contentTypeDescription="Create a new document." ma:contentTypeScope="" ma:versionID="627ce39c4e419775df0982b0470750b4">
  <xsd:schema xmlns:xsd="http://www.w3.org/2001/XMLSchema" xmlns:xs="http://www.w3.org/2001/XMLSchema" xmlns:p="http://schemas.microsoft.com/office/2006/metadata/properties" xmlns:ns2="52c89d63-6a20-4f5c-977c-79d31da25a80" targetNamespace="http://schemas.microsoft.com/office/2006/metadata/properties" ma:root="true" ma:fieldsID="9962f4622fd55fda8fa6f4dc93429848" ns2:_="">
    <xsd:import namespace="52c89d63-6a20-4f5c-977c-79d31da25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89d63-6a20-4f5c-977c-79d31da2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46116-0408-4D86-B31C-A3FFC13BD3FC}">
  <ds:schemaRefs>
    <ds:schemaRef ds:uri="http://schemas.microsoft.com/office/2006/metadata/properties"/>
    <ds:schemaRef ds:uri="http://schemas.microsoft.com/office/infopath/2007/PartnerControls"/>
    <ds:schemaRef ds:uri="674170be-0b4d-45cb-83fb-56fe12242332"/>
    <ds:schemaRef ds:uri="e39cd23b-5925-4551-8467-4487b1c80b25"/>
  </ds:schemaRefs>
</ds:datastoreItem>
</file>

<file path=customXml/itemProps2.xml><?xml version="1.0" encoding="utf-8"?>
<ds:datastoreItem xmlns:ds="http://schemas.openxmlformats.org/officeDocument/2006/customXml" ds:itemID="{D053968F-E054-4C1E-AE2C-423B5B9FFD8F}">
  <ds:schemaRefs>
    <ds:schemaRef ds:uri="http://schemas.microsoft.com/sharepoint/v3/contenttype/forms"/>
  </ds:schemaRefs>
</ds:datastoreItem>
</file>

<file path=customXml/itemProps3.xml><?xml version="1.0" encoding="utf-8"?>
<ds:datastoreItem xmlns:ds="http://schemas.openxmlformats.org/officeDocument/2006/customXml" ds:itemID="{4D3CE6B3-CE29-45B6-B178-FEAF504D9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89d63-6a20-4f5c-977c-79d31da25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Template>
  <TotalTime>2325</TotalTime>
  <Words>3399</Words>
  <Application>Microsoft Office PowerPoint</Application>
  <PresentationFormat>On-screen Show (4:3)</PresentationFormat>
  <Paragraphs>238</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gg sans</vt:lpstr>
      <vt:lpstr>Times New Roman</vt:lpstr>
      <vt:lpstr>Wingdings</vt:lpstr>
      <vt:lpstr>Office Theme</vt:lpstr>
      <vt:lpstr>4.5.4 The Global Financial Crisis</vt:lpstr>
      <vt:lpstr>Recall</vt:lpstr>
      <vt:lpstr>Starter</vt:lpstr>
      <vt:lpstr>Learning Objectives</vt:lpstr>
      <vt:lpstr>Sub-prime mortgages:  liquidity and capital ratios</vt:lpstr>
      <vt:lpstr>Liquidity and Capital Ratios</vt:lpstr>
      <vt:lpstr>Sub-prime mortgages</vt:lpstr>
      <vt:lpstr>Northern Rock case study: lending long term and borrowing short term</vt:lpstr>
      <vt:lpstr>Moral hazard</vt:lpstr>
      <vt:lpstr>Collapse of lending to businesses</vt:lpstr>
      <vt:lpstr> Speculation and market bubbles </vt:lpstr>
      <vt:lpstr>Task</vt:lpstr>
      <vt:lpstr> Speculation and market bubbles </vt:lpstr>
      <vt:lpstr> Speculation and market bubbles </vt:lpstr>
      <vt:lpstr>The role of organisational culture</vt:lpstr>
      <vt:lpstr>Financial institutions and organisational culture</vt:lpstr>
      <vt:lpstr>Systemic risk</vt:lpstr>
      <vt:lpstr>The role of banking regulation</vt:lpstr>
      <vt:lpstr>The role of banking regulation</vt:lpstr>
      <vt:lpstr>The role of banking regulation</vt:lpstr>
      <vt:lpstr>Debate</vt:lpstr>
      <vt:lpstr>The impact of the financial sector on economic agents and governments</vt:lpstr>
      <vt:lpstr>The impact of the financial sector on economic agents and governments</vt:lpstr>
      <vt:lpstr>Plenary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446</cp:revision>
  <dcterms:created xsi:type="dcterms:W3CDTF">2009-08-01T13:37:35Z</dcterms:created>
  <dcterms:modified xsi:type="dcterms:W3CDTF">2025-03-18T11:33:23Z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y fmtid="{D5CDD505-2E9C-101B-9397-08002B2CF9AE}" pid="3" name="MediaServiceImageTags">
    <vt:lpwstr/>
  </property>
</Properties>
</file>