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4"/>
  </p:sldMasterIdLst>
  <p:notesMasterIdLst>
    <p:notesMasterId r:id="rId18"/>
  </p:notesMasterIdLst>
  <p:handoutMasterIdLst>
    <p:handoutMasterId r:id="rId19"/>
  </p:handoutMasterIdLst>
  <p:sldIdLst>
    <p:sldId id="256" r:id="rId5"/>
    <p:sldId id="265" r:id="rId6"/>
    <p:sldId id="269" r:id="rId7"/>
    <p:sldId id="257" r:id="rId8"/>
    <p:sldId id="259" r:id="rId9"/>
    <p:sldId id="262" r:id="rId10"/>
    <p:sldId id="267" r:id="rId11"/>
    <p:sldId id="261" r:id="rId12"/>
    <p:sldId id="263" r:id="rId13"/>
    <p:sldId id="266" r:id="rId14"/>
    <p:sldId id="264" r:id="rId15"/>
    <p:sldId id="268" r:id="rId16"/>
    <p:sldId id="270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9BFBEF1-8426-A988-61D6-C7461E9E4D39}" v="21" dt="2023-06-22T09:47:15.61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5" d="100"/>
          <a:sy n="125" d="100"/>
        </p:scale>
        <p:origin x="588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0311409-71C1-417A-A7CE-9A000251150D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411E7306-59E5-47C0-AEAD-CE4AB7101B0A}">
      <dgm:prSet/>
      <dgm:spPr/>
      <dgm:t>
        <a:bodyPr/>
        <a:lstStyle/>
        <a:p>
          <a:r>
            <a:rPr lang="en-GB"/>
            <a:t>What is the role of the CMA?</a:t>
          </a:r>
          <a:endParaRPr lang="en-US"/>
        </a:p>
      </dgm:t>
    </dgm:pt>
    <dgm:pt modelId="{F9408425-0C98-4C75-8BAD-8454B237D3E3}" type="parTrans" cxnId="{48292AE7-AF3D-435F-A355-6FD1E7ED9847}">
      <dgm:prSet/>
      <dgm:spPr/>
      <dgm:t>
        <a:bodyPr/>
        <a:lstStyle/>
        <a:p>
          <a:endParaRPr lang="en-US"/>
        </a:p>
      </dgm:t>
    </dgm:pt>
    <dgm:pt modelId="{45ED0C00-19D3-40F0-8AD7-4AA01F2D5EA2}" type="sibTrans" cxnId="{48292AE7-AF3D-435F-A355-6FD1E7ED9847}">
      <dgm:prSet/>
      <dgm:spPr/>
      <dgm:t>
        <a:bodyPr/>
        <a:lstStyle/>
        <a:p>
          <a:endParaRPr lang="en-US"/>
        </a:p>
      </dgm:t>
    </dgm:pt>
    <dgm:pt modelId="{B8742745-7570-4277-B623-6E57C2CCF9EE}">
      <dgm:prSet/>
      <dgm:spPr/>
      <dgm:t>
        <a:bodyPr/>
        <a:lstStyle/>
        <a:p>
          <a:r>
            <a:rPr lang="en-GB"/>
            <a:t>Investigate three stories the CMA have run over the last year from the website.</a:t>
          </a:r>
          <a:endParaRPr lang="en-US"/>
        </a:p>
      </dgm:t>
    </dgm:pt>
    <dgm:pt modelId="{FC046ACB-7B2A-455C-A1E8-D57B889C9565}" type="parTrans" cxnId="{6BE6E13E-C320-4438-81DD-AA25E4904CF2}">
      <dgm:prSet/>
      <dgm:spPr/>
      <dgm:t>
        <a:bodyPr/>
        <a:lstStyle/>
        <a:p>
          <a:endParaRPr lang="en-US"/>
        </a:p>
      </dgm:t>
    </dgm:pt>
    <dgm:pt modelId="{85C89E8E-D31B-4165-ABEF-8E0C2787E18C}" type="sibTrans" cxnId="{6BE6E13E-C320-4438-81DD-AA25E4904CF2}">
      <dgm:prSet/>
      <dgm:spPr/>
      <dgm:t>
        <a:bodyPr/>
        <a:lstStyle/>
        <a:p>
          <a:endParaRPr lang="en-US"/>
        </a:p>
      </dgm:t>
    </dgm:pt>
    <dgm:pt modelId="{816E7172-2576-405C-8A24-1EF231947D81}">
      <dgm:prSet/>
      <dgm:spPr/>
      <dgm:t>
        <a:bodyPr/>
        <a:lstStyle/>
        <a:p>
          <a:r>
            <a:rPr lang="en-GB"/>
            <a:t>Explain the reasons why Sainsbury's/ASDA merger was stopped?</a:t>
          </a:r>
          <a:endParaRPr lang="en-US"/>
        </a:p>
      </dgm:t>
    </dgm:pt>
    <dgm:pt modelId="{D4AE9F33-C60D-41A5-B8C8-6FDBEE35F410}" type="parTrans" cxnId="{0335CC61-822A-4DBC-A9F2-056B8666CA63}">
      <dgm:prSet/>
      <dgm:spPr/>
      <dgm:t>
        <a:bodyPr/>
        <a:lstStyle/>
        <a:p>
          <a:endParaRPr lang="en-US"/>
        </a:p>
      </dgm:t>
    </dgm:pt>
    <dgm:pt modelId="{6C42B4A6-A868-4D07-842F-45695CFDAF86}" type="sibTrans" cxnId="{0335CC61-822A-4DBC-A9F2-056B8666CA63}">
      <dgm:prSet/>
      <dgm:spPr/>
      <dgm:t>
        <a:bodyPr/>
        <a:lstStyle/>
        <a:p>
          <a:endParaRPr lang="en-US"/>
        </a:p>
      </dgm:t>
    </dgm:pt>
    <dgm:pt modelId="{C368D2F2-45AB-4101-8EA6-E928D27344A0}" type="pres">
      <dgm:prSet presAssocID="{C0311409-71C1-417A-A7CE-9A000251150D}" presName="linear" presStyleCnt="0">
        <dgm:presLayoutVars>
          <dgm:animLvl val="lvl"/>
          <dgm:resizeHandles val="exact"/>
        </dgm:presLayoutVars>
      </dgm:prSet>
      <dgm:spPr/>
    </dgm:pt>
    <dgm:pt modelId="{1186261A-09A9-4DF8-B2BB-29EC709F500C}" type="pres">
      <dgm:prSet presAssocID="{411E7306-59E5-47C0-AEAD-CE4AB7101B0A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E7BB0203-167F-4C31-8EB5-4ADA61C2EE80}" type="pres">
      <dgm:prSet presAssocID="{45ED0C00-19D3-40F0-8AD7-4AA01F2D5EA2}" presName="spacer" presStyleCnt="0"/>
      <dgm:spPr/>
    </dgm:pt>
    <dgm:pt modelId="{0D0E198C-56D0-40C6-8350-3502B30CD6DF}" type="pres">
      <dgm:prSet presAssocID="{B8742745-7570-4277-B623-6E57C2CCF9EE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2F0D5F46-3B17-4DE8-8342-8432E29ACBBF}" type="pres">
      <dgm:prSet presAssocID="{85C89E8E-D31B-4165-ABEF-8E0C2787E18C}" presName="spacer" presStyleCnt="0"/>
      <dgm:spPr/>
    </dgm:pt>
    <dgm:pt modelId="{02E29398-2A4B-4B9B-8772-1918A50E195E}" type="pres">
      <dgm:prSet presAssocID="{816E7172-2576-405C-8A24-1EF231947D81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6BE6E13E-C320-4438-81DD-AA25E4904CF2}" srcId="{C0311409-71C1-417A-A7CE-9A000251150D}" destId="{B8742745-7570-4277-B623-6E57C2CCF9EE}" srcOrd="1" destOrd="0" parTransId="{FC046ACB-7B2A-455C-A1E8-D57B889C9565}" sibTransId="{85C89E8E-D31B-4165-ABEF-8E0C2787E18C}"/>
    <dgm:cxn modelId="{0335CC61-822A-4DBC-A9F2-056B8666CA63}" srcId="{C0311409-71C1-417A-A7CE-9A000251150D}" destId="{816E7172-2576-405C-8A24-1EF231947D81}" srcOrd="2" destOrd="0" parTransId="{D4AE9F33-C60D-41A5-B8C8-6FDBEE35F410}" sibTransId="{6C42B4A6-A868-4D07-842F-45695CFDAF86}"/>
    <dgm:cxn modelId="{0B625757-2950-4B5B-A74D-E6FE161677D1}" type="presOf" srcId="{411E7306-59E5-47C0-AEAD-CE4AB7101B0A}" destId="{1186261A-09A9-4DF8-B2BB-29EC709F500C}" srcOrd="0" destOrd="0" presId="urn:microsoft.com/office/officeart/2005/8/layout/vList2"/>
    <dgm:cxn modelId="{9D110089-8237-4EA8-AE49-581D978E0499}" type="presOf" srcId="{816E7172-2576-405C-8A24-1EF231947D81}" destId="{02E29398-2A4B-4B9B-8772-1918A50E195E}" srcOrd="0" destOrd="0" presId="urn:microsoft.com/office/officeart/2005/8/layout/vList2"/>
    <dgm:cxn modelId="{706AC5B6-45BA-479C-8584-1A18B3DA7B0A}" type="presOf" srcId="{B8742745-7570-4277-B623-6E57C2CCF9EE}" destId="{0D0E198C-56D0-40C6-8350-3502B30CD6DF}" srcOrd="0" destOrd="0" presId="urn:microsoft.com/office/officeart/2005/8/layout/vList2"/>
    <dgm:cxn modelId="{48292AE7-AF3D-435F-A355-6FD1E7ED9847}" srcId="{C0311409-71C1-417A-A7CE-9A000251150D}" destId="{411E7306-59E5-47C0-AEAD-CE4AB7101B0A}" srcOrd="0" destOrd="0" parTransId="{F9408425-0C98-4C75-8BAD-8454B237D3E3}" sibTransId="{45ED0C00-19D3-40F0-8AD7-4AA01F2D5EA2}"/>
    <dgm:cxn modelId="{A61E07FD-CC7B-42E8-9EF7-36096754E9F1}" type="presOf" srcId="{C0311409-71C1-417A-A7CE-9A000251150D}" destId="{C368D2F2-45AB-4101-8EA6-E928D27344A0}" srcOrd="0" destOrd="0" presId="urn:microsoft.com/office/officeart/2005/8/layout/vList2"/>
    <dgm:cxn modelId="{024B4890-6BEA-458A-B6A7-4432326348D5}" type="presParOf" srcId="{C368D2F2-45AB-4101-8EA6-E928D27344A0}" destId="{1186261A-09A9-4DF8-B2BB-29EC709F500C}" srcOrd="0" destOrd="0" presId="urn:microsoft.com/office/officeart/2005/8/layout/vList2"/>
    <dgm:cxn modelId="{AB6FE015-1388-4AA2-A464-3D7DACB2EB90}" type="presParOf" srcId="{C368D2F2-45AB-4101-8EA6-E928D27344A0}" destId="{E7BB0203-167F-4C31-8EB5-4ADA61C2EE80}" srcOrd="1" destOrd="0" presId="urn:microsoft.com/office/officeart/2005/8/layout/vList2"/>
    <dgm:cxn modelId="{701B03B6-9E68-4770-B7FA-18325C077649}" type="presParOf" srcId="{C368D2F2-45AB-4101-8EA6-E928D27344A0}" destId="{0D0E198C-56D0-40C6-8350-3502B30CD6DF}" srcOrd="2" destOrd="0" presId="urn:microsoft.com/office/officeart/2005/8/layout/vList2"/>
    <dgm:cxn modelId="{3DE9F6E6-6654-4A5D-B2E3-24A12D3ABF40}" type="presParOf" srcId="{C368D2F2-45AB-4101-8EA6-E928D27344A0}" destId="{2F0D5F46-3B17-4DE8-8342-8432E29ACBBF}" srcOrd="3" destOrd="0" presId="urn:microsoft.com/office/officeart/2005/8/layout/vList2"/>
    <dgm:cxn modelId="{C1EC4B1A-4266-4D5C-B63F-726E07BBF2A5}" type="presParOf" srcId="{C368D2F2-45AB-4101-8EA6-E928D27344A0}" destId="{02E29398-2A4B-4B9B-8772-1918A50E195E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B25468B-D3F0-4FF1-8DBD-EF7C8416DACE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BAD5A38F-968C-4A3F-9B3F-AD64B166FF7A}">
      <dgm:prSet/>
      <dgm:spPr/>
      <dgm:t>
        <a:bodyPr/>
        <a:lstStyle/>
        <a:p>
          <a:r>
            <a:rPr lang="en-GB" b="1"/>
            <a:t>Regulation </a:t>
          </a:r>
          <a:r>
            <a:rPr lang="en-GB"/>
            <a:t>is the creation of rules and sanctions within an industry in order to modify the economic behaviour of firms</a:t>
          </a:r>
          <a:endParaRPr lang="en-US"/>
        </a:p>
      </dgm:t>
    </dgm:pt>
    <dgm:pt modelId="{E4F3CB36-F7E8-4F1F-B936-872C27184418}" type="parTrans" cxnId="{2BCCE3D7-6E60-471A-96CD-68AE35C97E8E}">
      <dgm:prSet/>
      <dgm:spPr/>
      <dgm:t>
        <a:bodyPr/>
        <a:lstStyle/>
        <a:p>
          <a:endParaRPr lang="en-US"/>
        </a:p>
      </dgm:t>
    </dgm:pt>
    <dgm:pt modelId="{E000760B-5C50-4F39-95D1-4EC267F47104}" type="sibTrans" cxnId="{2BCCE3D7-6E60-471A-96CD-68AE35C97E8E}">
      <dgm:prSet/>
      <dgm:spPr/>
      <dgm:t>
        <a:bodyPr/>
        <a:lstStyle/>
        <a:p>
          <a:endParaRPr lang="en-US"/>
        </a:p>
      </dgm:t>
    </dgm:pt>
    <dgm:pt modelId="{4D55CC00-A455-4C00-ACF9-C20FCF09BE6E}">
      <dgm:prSet/>
      <dgm:spPr/>
      <dgm:t>
        <a:bodyPr/>
        <a:lstStyle/>
        <a:p>
          <a:r>
            <a:rPr lang="en-GB"/>
            <a:t>This helps to protect consumers against the abuse of monopoly power that would lead to higher prices, supernormal profits and allocative inefficiency</a:t>
          </a:r>
          <a:endParaRPr lang="en-US"/>
        </a:p>
      </dgm:t>
    </dgm:pt>
    <dgm:pt modelId="{AAE2408A-1211-411A-8BE6-C80970E879A8}" type="parTrans" cxnId="{EB275213-263A-44C7-BB6D-04180181446B}">
      <dgm:prSet/>
      <dgm:spPr/>
      <dgm:t>
        <a:bodyPr/>
        <a:lstStyle/>
        <a:p>
          <a:endParaRPr lang="en-US"/>
        </a:p>
      </dgm:t>
    </dgm:pt>
    <dgm:pt modelId="{97916BBF-D804-4BEC-8E0B-54C2BF307891}" type="sibTrans" cxnId="{EB275213-263A-44C7-BB6D-04180181446B}">
      <dgm:prSet/>
      <dgm:spPr/>
      <dgm:t>
        <a:bodyPr/>
        <a:lstStyle/>
        <a:p>
          <a:endParaRPr lang="en-US"/>
        </a:p>
      </dgm:t>
    </dgm:pt>
    <dgm:pt modelId="{04E8FEEE-FA9E-427A-8071-FA96FFC781EF}">
      <dgm:prSet/>
      <dgm:spPr/>
      <dgm:t>
        <a:bodyPr/>
        <a:lstStyle/>
        <a:p>
          <a:r>
            <a:rPr lang="en-GB"/>
            <a:t>It can create an environment that will encourage firms to strive for productive efficiency through reduced costs</a:t>
          </a:r>
          <a:endParaRPr lang="en-US"/>
        </a:p>
      </dgm:t>
    </dgm:pt>
    <dgm:pt modelId="{7FD97365-A59F-425E-9D19-F44BBA9AEFB5}" type="parTrans" cxnId="{E8AEE8E8-C745-47BC-96B2-1D4EB33A1031}">
      <dgm:prSet/>
      <dgm:spPr/>
      <dgm:t>
        <a:bodyPr/>
        <a:lstStyle/>
        <a:p>
          <a:endParaRPr lang="en-US"/>
        </a:p>
      </dgm:t>
    </dgm:pt>
    <dgm:pt modelId="{99A0BD2F-D1D9-4138-B18D-A121FF20F645}" type="sibTrans" cxnId="{E8AEE8E8-C745-47BC-96B2-1D4EB33A1031}">
      <dgm:prSet/>
      <dgm:spPr/>
      <dgm:t>
        <a:bodyPr/>
        <a:lstStyle/>
        <a:p>
          <a:endParaRPr lang="en-US"/>
        </a:p>
      </dgm:t>
    </dgm:pt>
    <dgm:pt modelId="{147F83F6-964C-45A5-98F1-F5C3D2B5955A}">
      <dgm:prSet/>
      <dgm:spPr/>
      <dgm:t>
        <a:bodyPr/>
        <a:lstStyle/>
        <a:p>
          <a:r>
            <a:rPr lang="en-GB"/>
            <a:t>This can be achieved through capping prices on firms, forcing them to cut costs in order to increase profit</a:t>
          </a:r>
          <a:endParaRPr lang="en-US"/>
        </a:p>
      </dgm:t>
    </dgm:pt>
    <dgm:pt modelId="{4FB40632-4D29-4136-ACD2-D7917B30A799}" type="parTrans" cxnId="{936EAA93-0A2A-4A3A-8348-9D38BA6A98E4}">
      <dgm:prSet/>
      <dgm:spPr/>
      <dgm:t>
        <a:bodyPr/>
        <a:lstStyle/>
        <a:p>
          <a:endParaRPr lang="en-US"/>
        </a:p>
      </dgm:t>
    </dgm:pt>
    <dgm:pt modelId="{22AEE39D-1027-4883-A319-871FEE521B25}" type="sibTrans" cxnId="{936EAA93-0A2A-4A3A-8348-9D38BA6A98E4}">
      <dgm:prSet/>
      <dgm:spPr/>
      <dgm:t>
        <a:bodyPr/>
        <a:lstStyle/>
        <a:p>
          <a:endParaRPr lang="en-US"/>
        </a:p>
      </dgm:t>
    </dgm:pt>
    <dgm:pt modelId="{CD4B81A9-DB4D-4CAA-8271-CEE79B67B0B7}" type="pres">
      <dgm:prSet presAssocID="{4B25468B-D3F0-4FF1-8DBD-EF7C8416DACE}" presName="linear" presStyleCnt="0">
        <dgm:presLayoutVars>
          <dgm:animLvl val="lvl"/>
          <dgm:resizeHandles val="exact"/>
        </dgm:presLayoutVars>
      </dgm:prSet>
      <dgm:spPr/>
    </dgm:pt>
    <dgm:pt modelId="{0333B4C1-CCBA-4551-BC90-25726B8E0879}" type="pres">
      <dgm:prSet presAssocID="{BAD5A38F-968C-4A3F-9B3F-AD64B166FF7A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FFFE77AF-3B15-4B55-BAEB-747B3B0FB8EE}" type="pres">
      <dgm:prSet presAssocID="{E000760B-5C50-4F39-95D1-4EC267F47104}" presName="spacer" presStyleCnt="0"/>
      <dgm:spPr/>
    </dgm:pt>
    <dgm:pt modelId="{A1936F9F-FA23-4ABB-88CD-EC807B0EA7A6}" type="pres">
      <dgm:prSet presAssocID="{4D55CC00-A455-4C00-ACF9-C20FCF09BE6E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A9ECB4C0-247A-43A8-B7BC-9B932D20AF27}" type="pres">
      <dgm:prSet presAssocID="{97916BBF-D804-4BEC-8E0B-54C2BF307891}" presName="spacer" presStyleCnt="0"/>
      <dgm:spPr/>
    </dgm:pt>
    <dgm:pt modelId="{1E2E03E4-11D2-45A7-A3E9-240AB4D6D0F3}" type="pres">
      <dgm:prSet presAssocID="{04E8FEEE-FA9E-427A-8071-FA96FFC781EF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753CBD4A-8AEB-46CB-AD7E-10FE5904CE08}" type="pres">
      <dgm:prSet presAssocID="{99A0BD2F-D1D9-4138-B18D-A121FF20F645}" presName="spacer" presStyleCnt="0"/>
      <dgm:spPr/>
    </dgm:pt>
    <dgm:pt modelId="{4B901CB0-5868-4089-A015-CA58CD67937D}" type="pres">
      <dgm:prSet presAssocID="{147F83F6-964C-45A5-98F1-F5C3D2B5955A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EB275213-263A-44C7-BB6D-04180181446B}" srcId="{4B25468B-D3F0-4FF1-8DBD-EF7C8416DACE}" destId="{4D55CC00-A455-4C00-ACF9-C20FCF09BE6E}" srcOrd="1" destOrd="0" parTransId="{AAE2408A-1211-411A-8BE6-C80970E879A8}" sibTransId="{97916BBF-D804-4BEC-8E0B-54C2BF307891}"/>
    <dgm:cxn modelId="{17E77A15-1FB5-4872-8FFD-51253D289E58}" type="presOf" srcId="{04E8FEEE-FA9E-427A-8071-FA96FFC781EF}" destId="{1E2E03E4-11D2-45A7-A3E9-240AB4D6D0F3}" srcOrd="0" destOrd="0" presId="urn:microsoft.com/office/officeart/2005/8/layout/vList2"/>
    <dgm:cxn modelId="{5661892C-2DFA-42C9-85CD-DCD44259679C}" type="presOf" srcId="{4D55CC00-A455-4C00-ACF9-C20FCF09BE6E}" destId="{A1936F9F-FA23-4ABB-88CD-EC807B0EA7A6}" srcOrd="0" destOrd="0" presId="urn:microsoft.com/office/officeart/2005/8/layout/vList2"/>
    <dgm:cxn modelId="{936EAA93-0A2A-4A3A-8348-9D38BA6A98E4}" srcId="{4B25468B-D3F0-4FF1-8DBD-EF7C8416DACE}" destId="{147F83F6-964C-45A5-98F1-F5C3D2B5955A}" srcOrd="3" destOrd="0" parTransId="{4FB40632-4D29-4136-ACD2-D7917B30A799}" sibTransId="{22AEE39D-1027-4883-A319-871FEE521B25}"/>
    <dgm:cxn modelId="{2AD9DB9B-B3AF-4E73-BF36-5B61BDEE7B75}" type="presOf" srcId="{BAD5A38F-968C-4A3F-9B3F-AD64B166FF7A}" destId="{0333B4C1-CCBA-4551-BC90-25726B8E0879}" srcOrd="0" destOrd="0" presId="urn:microsoft.com/office/officeart/2005/8/layout/vList2"/>
    <dgm:cxn modelId="{FCFF64A2-37EB-470A-A1AC-025D90F54EA9}" type="presOf" srcId="{4B25468B-D3F0-4FF1-8DBD-EF7C8416DACE}" destId="{CD4B81A9-DB4D-4CAA-8271-CEE79B67B0B7}" srcOrd="0" destOrd="0" presId="urn:microsoft.com/office/officeart/2005/8/layout/vList2"/>
    <dgm:cxn modelId="{2BCCE3D7-6E60-471A-96CD-68AE35C97E8E}" srcId="{4B25468B-D3F0-4FF1-8DBD-EF7C8416DACE}" destId="{BAD5A38F-968C-4A3F-9B3F-AD64B166FF7A}" srcOrd="0" destOrd="0" parTransId="{E4F3CB36-F7E8-4F1F-B936-872C27184418}" sibTransId="{E000760B-5C50-4F39-95D1-4EC267F47104}"/>
    <dgm:cxn modelId="{E8AEE8E8-C745-47BC-96B2-1D4EB33A1031}" srcId="{4B25468B-D3F0-4FF1-8DBD-EF7C8416DACE}" destId="{04E8FEEE-FA9E-427A-8071-FA96FFC781EF}" srcOrd="2" destOrd="0" parTransId="{7FD97365-A59F-425E-9D19-F44BBA9AEFB5}" sibTransId="{99A0BD2F-D1D9-4138-B18D-A121FF20F645}"/>
    <dgm:cxn modelId="{F54A24EA-6441-438C-8E09-27EC3C58FA12}" type="presOf" srcId="{147F83F6-964C-45A5-98F1-F5C3D2B5955A}" destId="{4B901CB0-5868-4089-A015-CA58CD67937D}" srcOrd="0" destOrd="0" presId="urn:microsoft.com/office/officeart/2005/8/layout/vList2"/>
    <dgm:cxn modelId="{0697EB82-32D8-44D2-8B88-3A1FB4AEAF74}" type="presParOf" srcId="{CD4B81A9-DB4D-4CAA-8271-CEE79B67B0B7}" destId="{0333B4C1-CCBA-4551-BC90-25726B8E0879}" srcOrd="0" destOrd="0" presId="urn:microsoft.com/office/officeart/2005/8/layout/vList2"/>
    <dgm:cxn modelId="{18ABE3BE-2684-497D-97BB-8BF3DDBBCA81}" type="presParOf" srcId="{CD4B81A9-DB4D-4CAA-8271-CEE79B67B0B7}" destId="{FFFE77AF-3B15-4B55-BAEB-747B3B0FB8EE}" srcOrd="1" destOrd="0" presId="urn:microsoft.com/office/officeart/2005/8/layout/vList2"/>
    <dgm:cxn modelId="{0357F85C-4383-48A8-A507-8152AA022BC0}" type="presParOf" srcId="{CD4B81A9-DB4D-4CAA-8271-CEE79B67B0B7}" destId="{A1936F9F-FA23-4ABB-88CD-EC807B0EA7A6}" srcOrd="2" destOrd="0" presId="urn:microsoft.com/office/officeart/2005/8/layout/vList2"/>
    <dgm:cxn modelId="{7DC0CC9F-B527-4219-961D-E9A54F049DF9}" type="presParOf" srcId="{CD4B81A9-DB4D-4CAA-8271-CEE79B67B0B7}" destId="{A9ECB4C0-247A-43A8-B7BC-9B932D20AF27}" srcOrd="3" destOrd="0" presId="urn:microsoft.com/office/officeart/2005/8/layout/vList2"/>
    <dgm:cxn modelId="{7B1A4273-4D9B-43E6-964E-D69063800F9D}" type="presParOf" srcId="{CD4B81A9-DB4D-4CAA-8271-CEE79B67B0B7}" destId="{1E2E03E4-11D2-45A7-A3E9-240AB4D6D0F3}" srcOrd="4" destOrd="0" presId="urn:microsoft.com/office/officeart/2005/8/layout/vList2"/>
    <dgm:cxn modelId="{8AC41A39-6D34-4A72-BAF9-6B9384C013AF}" type="presParOf" srcId="{CD4B81A9-DB4D-4CAA-8271-CEE79B67B0B7}" destId="{753CBD4A-8AEB-46CB-AD7E-10FE5904CE08}" srcOrd="5" destOrd="0" presId="urn:microsoft.com/office/officeart/2005/8/layout/vList2"/>
    <dgm:cxn modelId="{2EA011A3-28C3-454F-B110-7E7B7EC5BB7C}" type="presParOf" srcId="{CD4B81A9-DB4D-4CAA-8271-CEE79B67B0B7}" destId="{4B901CB0-5868-4089-A015-CA58CD67937D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B2C1631-1466-4A50-87F9-2F0B933D2EAB}" type="doc">
      <dgm:prSet loTypeId="urn:microsoft.com/office/officeart/2016/7/layout/VerticalSolidActionList" loCatId="List" qsTypeId="urn:microsoft.com/office/officeart/2005/8/quickstyle/simple2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B7B1FE12-4917-4AEA-B3A6-B992508E7FB9}">
      <dgm:prSet/>
      <dgm:spPr/>
      <dgm:t>
        <a:bodyPr/>
        <a:lstStyle/>
        <a:p>
          <a:r>
            <a:rPr lang="en-US"/>
            <a:t>Rank</a:t>
          </a:r>
        </a:p>
      </dgm:t>
    </dgm:pt>
    <dgm:pt modelId="{78D5E614-3B1A-4B84-B904-D7E105672C5F}" type="parTrans" cxnId="{8C1E07D4-BC16-4A08-BD89-497A1F7B2F4B}">
      <dgm:prSet/>
      <dgm:spPr/>
      <dgm:t>
        <a:bodyPr/>
        <a:lstStyle/>
        <a:p>
          <a:endParaRPr lang="en-US"/>
        </a:p>
      </dgm:t>
    </dgm:pt>
    <dgm:pt modelId="{3E13FE5B-C951-43DD-B7D4-676718963D3E}" type="sibTrans" cxnId="{8C1E07D4-BC16-4A08-BD89-497A1F7B2F4B}">
      <dgm:prSet/>
      <dgm:spPr/>
      <dgm:t>
        <a:bodyPr/>
        <a:lstStyle/>
        <a:p>
          <a:endParaRPr lang="en-US"/>
        </a:p>
      </dgm:t>
    </dgm:pt>
    <dgm:pt modelId="{EC63F669-49C2-4BCE-9F60-D12D05BECD3E}">
      <dgm:prSet/>
      <dgm:spPr/>
      <dgm:t>
        <a:bodyPr/>
        <a:lstStyle/>
        <a:p>
          <a:r>
            <a:rPr lang="en-US"/>
            <a:t>Task 1: Rank order from 1-5 (1 the biggest) the benefits of regulation.</a:t>
          </a:r>
        </a:p>
      </dgm:t>
    </dgm:pt>
    <dgm:pt modelId="{EBF04403-6CD1-4D90-AEFD-07342B767530}" type="parTrans" cxnId="{BE8C4FFA-76A1-45F2-8968-6B2BE98B10F8}">
      <dgm:prSet/>
      <dgm:spPr/>
      <dgm:t>
        <a:bodyPr/>
        <a:lstStyle/>
        <a:p>
          <a:endParaRPr lang="en-US"/>
        </a:p>
      </dgm:t>
    </dgm:pt>
    <dgm:pt modelId="{D71A80BB-DB1B-4582-ADE3-6774D0C46E33}" type="sibTrans" cxnId="{BE8C4FFA-76A1-45F2-8968-6B2BE98B10F8}">
      <dgm:prSet/>
      <dgm:spPr/>
      <dgm:t>
        <a:bodyPr/>
        <a:lstStyle/>
        <a:p>
          <a:endParaRPr lang="en-US"/>
        </a:p>
      </dgm:t>
    </dgm:pt>
    <dgm:pt modelId="{3A87D941-9E15-48CD-8C40-FA5019A962B9}">
      <dgm:prSet/>
      <dgm:spPr/>
      <dgm:t>
        <a:bodyPr/>
        <a:lstStyle/>
        <a:p>
          <a:r>
            <a:rPr lang="en-US"/>
            <a:t>Explain</a:t>
          </a:r>
        </a:p>
      </dgm:t>
    </dgm:pt>
    <dgm:pt modelId="{0C447BE7-82C1-4649-B9D5-6411AEF2D98E}" type="parTrans" cxnId="{02CD563D-F20A-460C-BFD7-100833AF96E6}">
      <dgm:prSet/>
      <dgm:spPr/>
      <dgm:t>
        <a:bodyPr/>
        <a:lstStyle/>
        <a:p>
          <a:endParaRPr lang="en-US"/>
        </a:p>
      </dgm:t>
    </dgm:pt>
    <dgm:pt modelId="{F23B4E30-62FE-4435-AFF6-7646649EE781}" type="sibTrans" cxnId="{02CD563D-F20A-460C-BFD7-100833AF96E6}">
      <dgm:prSet/>
      <dgm:spPr/>
      <dgm:t>
        <a:bodyPr/>
        <a:lstStyle/>
        <a:p>
          <a:endParaRPr lang="en-US"/>
        </a:p>
      </dgm:t>
    </dgm:pt>
    <dgm:pt modelId="{71D81C2E-C0BE-4756-A017-FAC92A3FD24A}">
      <dgm:prSet/>
      <dgm:spPr/>
      <dgm:t>
        <a:bodyPr/>
        <a:lstStyle/>
        <a:p>
          <a:r>
            <a:rPr lang="en-US"/>
            <a:t>Task 2: Explain why you ordered them in that way.</a:t>
          </a:r>
        </a:p>
      </dgm:t>
    </dgm:pt>
    <dgm:pt modelId="{90A2AEC5-80E7-4A09-8BC8-AD6EA754E4BC}" type="parTrans" cxnId="{D6563BAB-8A46-4192-B820-3EE4F9F9D900}">
      <dgm:prSet/>
      <dgm:spPr/>
      <dgm:t>
        <a:bodyPr/>
        <a:lstStyle/>
        <a:p>
          <a:endParaRPr lang="en-US"/>
        </a:p>
      </dgm:t>
    </dgm:pt>
    <dgm:pt modelId="{2A873D8B-4470-4867-9BC1-F48FED5037B5}" type="sibTrans" cxnId="{D6563BAB-8A46-4192-B820-3EE4F9F9D900}">
      <dgm:prSet/>
      <dgm:spPr/>
      <dgm:t>
        <a:bodyPr/>
        <a:lstStyle/>
        <a:p>
          <a:endParaRPr lang="en-US"/>
        </a:p>
      </dgm:t>
    </dgm:pt>
    <dgm:pt modelId="{47FC6C42-8FCF-474E-8A51-E344CB92D217}">
      <dgm:prSet/>
      <dgm:spPr/>
      <dgm:t>
        <a:bodyPr/>
        <a:lstStyle/>
        <a:p>
          <a:r>
            <a:rPr lang="en-US"/>
            <a:t>Write</a:t>
          </a:r>
        </a:p>
      </dgm:t>
    </dgm:pt>
    <dgm:pt modelId="{F47F4441-78D2-4CF6-B23F-1A98260282A7}" type="parTrans" cxnId="{6FCE90BE-AF43-4D12-A647-0F484863C9AA}">
      <dgm:prSet/>
      <dgm:spPr/>
      <dgm:t>
        <a:bodyPr/>
        <a:lstStyle/>
        <a:p>
          <a:endParaRPr lang="en-US"/>
        </a:p>
      </dgm:t>
    </dgm:pt>
    <dgm:pt modelId="{2340D243-1157-4419-BE9D-EA4E81CF4260}" type="sibTrans" cxnId="{6FCE90BE-AF43-4D12-A647-0F484863C9AA}">
      <dgm:prSet/>
      <dgm:spPr/>
      <dgm:t>
        <a:bodyPr/>
        <a:lstStyle/>
        <a:p>
          <a:endParaRPr lang="en-US"/>
        </a:p>
      </dgm:t>
    </dgm:pt>
    <dgm:pt modelId="{06F16B75-C6FF-4811-BA0F-146FA2AD6804}">
      <dgm:prSet/>
      <dgm:spPr/>
      <dgm:t>
        <a:bodyPr/>
        <a:lstStyle/>
        <a:p>
          <a:r>
            <a:rPr lang="en-US"/>
            <a:t>Task 3: Write the counter arguments for each of the benefits.</a:t>
          </a:r>
        </a:p>
      </dgm:t>
    </dgm:pt>
    <dgm:pt modelId="{788EC745-FFB8-49C3-92EE-BB01CB806E4A}" type="parTrans" cxnId="{A0A03477-EDFF-4EA2-B962-83FAABC8C611}">
      <dgm:prSet/>
      <dgm:spPr/>
      <dgm:t>
        <a:bodyPr/>
        <a:lstStyle/>
        <a:p>
          <a:endParaRPr lang="en-US"/>
        </a:p>
      </dgm:t>
    </dgm:pt>
    <dgm:pt modelId="{7C90ED48-942A-40A9-AC31-72E12CB272B6}" type="sibTrans" cxnId="{A0A03477-EDFF-4EA2-B962-83FAABC8C611}">
      <dgm:prSet/>
      <dgm:spPr/>
      <dgm:t>
        <a:bodyPr/>
        <a:lstStyle/>
        <a:p>
          <a:endParaRPr lang="en-US"/>
        </a:p>
      </dgm:t>
    </dgm:pt>
    <dgm:pt modelId="{9AF344C0-416F-412A-AFE2-396B5063BCC1}" type="pres">
      <dgm:prSet presAssocID="{3B2C1631-1466-4A50-87F9-2F0B933D2EAB}" presName="Name0" presStyleCnt="0">
        <dgm:presLayoutVars>
          <dgm:dir/>
          <dgm:animLvl val="lvl"/>
          <dgm:resizeHandles val="exact"/>
        </dgm:presLayoutVars>
      </dgm:prSet>
      <dgm:spPr/>
    </dgm:pt>
    <dgm:pt modelId="{BDCA3E1F-5B66-4BDB-97A4-AF2ACB5CD9F0}" type="pres">
      <dgm:prSet presAssocID="{B7B1FE12-4917-4AEA-B3A6-B992508E7FB9}" presName="linNode" presStyleCnt="0"/>
      <dgm:spPr/>
    </dgm:pt>
    <dgm:pt modelId="{76F9A513-E93E-44BA-80B6-2038D5F89619}" type="pres">
      <dgm:prSet presAssocID="{B7B1FE12-4917-4AEA-B3A6-B992508E7FB9}" presName="parentText" presStyleLbl="alignNode1" presStyleIdx="0" presStyleCnt="3">
        <dgm:presLayoutVars>
          <dgm:chMax val="1"/>
          <dgm:bulletEnabled/>
        </dgm:presLayoutVars>
      </dgm:prSet>
      <dgm:spPr/>
    </dgm:pt>
    <dgm:pt modelId="{09D81159-3306-4840-A853-CB9A3A3D90EC}" type="pres">
      <dgm:prSet presAssocID="{B7B1FE12-4917-4AEA-B3A6-B992508E7FB9}" presName="descendantText" presStyleLbl="alignAccFollowNode1" presStyleIdx="0" presStyleCnt="3">
        <dgm:presLayoutVars>
          <dgm:bulletEnabled/>
        </dgm:presLayoutVars>
      </dgm:prSet>
      <dgm:spPr/>
    </dgm:pt>
    <dgm:pt modelId="{1ABC5DBE-8D28-4898-A481-183938A007B8}" type="pres">
      <dgm:prSet presAssocID="{3E13FE5B-C951-43DD-B7D4-676718963D3E}" presName="sp" presStyleCnt="0"/>
      <dgm:spPr/>
    </dgm:pt>
    <dgm:pt modelId="{E58910C3-8E47-4CCE-857A-1F6C47FDDC85}" type="pres">
      <dgm:prSet presAssocID="{3A87D941-9E15-48CD-8C40-FA5019A962B9}" presName="linNode" presStyleCnt="0"/>
      <dgm:spPr/>
    </dgm:pt>
    <dgm:pt modelId="{65C0AD5C-3818-4E87-B362-F894E0457D0A}" type="pres">
      <dgm:prSet presAssocID="{3A87D941-9E15-48CD-8C40-FA5019A962B9}" presName="parentText" presStyleLbl="alignNode1" presStyleIdx="1" presStyleCnt="3">
        <dgm:presLayoutVars>
          <dgm:chMax val="1"/>
          <dgm:bulletEnabled/>
        </dgm:presLayoutVars>
      </dgm:prSet>
      <dgm:spPr/>
    </dgm:pt>
    <dgm:pt modelId="{66F8861B-FB33-4BA9-B9BE-16CAEAF11688}" type="pres">
      <dgm:prSet presAssocID="{3A87D941-9E15-48CD-8C40-FA5019A962B9}" presName="descendantText" presStyleLbl="alignAccFollowNode1" presStyleIdx="1" presStyleCnt="3">
        <dgm:presLayoutVars>
          <dgm:bulletEnabled/>
        </dgm:presLayoutVars>
      </dgm:prSet>
      <dgm:spPr/>
    </dgm:pt>
    <dgm:pt modelId="{909F83F3-3BA9-4351-A9D3-0D030978C3CB}" type="pres">
      <dgm:prSet presAssocID="{F23B4E30-62FE-4435-AFF6-7646649EE781}" presName="sp" presStyleCnt="0"/>
      <dgm:spPr/>
    </dgm:pt>
    <dgm:pt modelId="{0EDEB993-975B-4ECB-9E45-F82590EAE7C2}" type="pres">
      <dgm:prSet presAssocID="{47FC6C42-8FCF-474E-8A51-E344CB92D217}" presName="linNode" presStyleCnt="0"/>
      <dgm:spPr/>
    </dgm:pt>
    <dgm:pt modelId="{4E58954D-D228-424B-AAAA-98FA12F93FB0}" type="pres">
      <dgm:prSet presAssocID="{47FC6C42-8FCF-474E-8A51-E344CB92D217}" presName="parentText" presStyleLbl="alignNode1" presStyleIdx="2" presStyleCnt="3">
        <dgm:presLayoutVars>
          <dgm:chMax val="1"/>
          <dgm:bulletEnabled/>
        </dgm:presLayoutVars>
      </dgm:prSet>
      <dgm:spPr/>
    </dgm:pt>
    <dgm:pt modelId="{3917A690-3F27-4F69-8940-C31FE07E97E2}" type="pres">
      <dgm:prSet presAssocID="{47FC6C42-8FCF-474E-8A51-E344CB92D217}" presName="descendantText" presStyleLbl="alignAccFollowNode1" presStyleIdx="2" presStyleCnt="3">
        <dgm:presLayoutVars>
          <dgm:bulletEnabled/>
        </dgm:presLayoutVars>
      </dgm:prSet>
      <dgm:spPr/>
    </dgm:pt>
  </dgm:ptLst>
  <dgm:cxnLst>
    <dgm:cxn modelId="{C97E340A-813B-440B-B7F1-5EA022BA402A}" type="presOf" srcId="{3B2C1631-1466-4A50-87F9-2F0B933D2EAB}" destId="{9AF344C0-416F-412A-AFE2-396B5063BCC1}" srcOrd="0" destOrd="0" presId="urn:microsoft.com/office/officeart/2016/7/layout/VerticalSolidActionList"/>
    <dgm:cxn modelId="{19EA5634-1C76-4F9E-A1E1-05AF6BF7AD24}" type="presOf" srcId="{EC63F669-49C2-4BCE-9F60-D12D05BECD3E}" destId="{09D81159-3306-4840-A853-CB9A3A3D90EC}" srcOrd="0" destOrd="0" presId="urn:microsoft.com/office/officeart/2016/7/layout/VerticalSolidActionList"/>
    <dgm:cxn modelId="{02CD563D-F20A-460C-BFD7-100833AF96E6}" srcId="{3B2C1631-1466-4A50-87F9-2F0B933D2EAB}" destId="{3A87D941-9E15-48CD-8C40-FA5019A962B9}" srcOrd="1" destOrd="0" parTransId="{0C447BE7-82C1-4649-B9D5-6411AEF2D98E}" sibTransId="{F23B4E30-62FE-4435-AFF6-7646649EE781}"/>
    <dgm:cxn modelId="{41E11452-30E0-4576-83AD-6FFEF3931B35}" type="presOf" srcId="{06F16B75-C6FF-4811-BA0F-146FA2AD6804}" destId="{3917A690-3F27-4F69-8940-C31FE07E97E2}" srcOrd="0" destOrd="0" presId="urn:microsoft.com/office/officeart/2016/7/layout/VerticalSolidActionList"/>
    <dgm:cxn modelId="{A0A03477-EDFF-4EA2-B962-83FAABC8C611}" srcId="{47FC6C42-8FCF-474E-8A51-E344CB92D217}" destId="{06F16B75-C6FF-4811-BA0F-146FA2AD6804}" srcOrd="0" destOrd="0" parTransId="{788EC745-FFB8-49C3-92EE-BB01CB806E4A}" sibTransId="{7C90ED48-942A-40A9-AC31-72E12CB272B6}"/>
    <dgm:cxn modelId="{539E8984-FE81-4DFC-A6C2-4FC018ABE2E7}" type="presOf" srcId="{71D81C2E-C0BE-4756-A017-FAC92A3FD24A}" destId="{66F8861B-FB33-4BA9-B9BE-16CAEAF11688}" srcOrd="0" destOrd="0" presId="urn:microsoft.com/office/officeart/2016/7/layout/VerticalSolidActionList"/>
    <dgm:cxn modelId="{70ACFB85-9452-4AFD-97FC-8164196844E6}" type="presOf" srcId="{B7B1FE12-4917-4AEA-B3A6-B992508E7FB9}" destId="{76F9A513-E93E-44BA-80B6-2038D5F89619}" srcOrd="0" destOrd="0" presId="urn:microsoft.com/office/officeart/2016/7/layout/VerticalSolidActionList"/>
    <dgm:cxn modelId="{AB48B0AA-9B9D-42DC-8B33-8E26478B49D3}" type="presOf" srcId="{3A87D941-9E15-48CD-8C40-FA5019A962B9}" destId="{65C0AD5C-3818-4E87-B362-F894E0457D0A}" srcOrd="0" destOrd="0" presId="urn:microsoft.com/office/officeart/2016/7/layout/VerticalSolidActionList"/>
    <dgm:cxn modelId="{D6563BAB-8A46-4192-B820-3EE4F9F9D900}" srcId="{3A87D941-9E15-48CD-8C40-FA5019A962B9}" destId="{71D81C2E-C0BE-4756-A017-FAC92A3FD24A}" srcOrd="0" destOrd="0" parTransId="{90A2AEC5-80E7-4A09-8BC8-AD6EA754E4BC}" sibTransId="{2A873D8B-4470-4867-9BC1-F48FED5037B5}"/>
    <dgm:cxn modelId="{6FCE90BE-AF43-4D12-A647-0F484863C9AA}" srcId="{3B2C1631-1466-4A50-87F9-2F0B933D2EAB}" destId="{47FC6C42-8FCF-474E-8A51-E344CB92D217}" srcOrd="2" destOrd="0" parTransId="{F47F4441-78D2-4CF6-B23F-1A98260282A7}" sibTransId="{2340D243-1157-4419-BE9D-EA4E81CF4260}"/>
    <dgm:cxn modelId="{00EF62BF-2873-4398-BA7D-3F02585E1ACB}" type="presOf" srcId="{47FC6C42-8FCF-474E-8A51-E344CB92D217}" destId="{4E58954D-D228-424B-AAAA-98FA12F93FB0}" srcOrd="0" destOrd="0" presId="urn:microsoft.com/office/officeart/2016/7/layout/VerticalSolidActionList"/>
    <dgm:cxn modelId="{8C1E07D4-BC16-4A08-BD89-497A1F7B2F4B}" srcId="{3B2C1631-1466-4A50-87F9-2F0B933D2EAB}" destId="{B7B1FE12-4917-4AEA-B3A6-B992508E7FB9}" srcOrd="0" destOrd="0" parTransId="{78D5E614-3B1A-4B84-B904-D7E105672C5F}" sibTransId="{3E13FE5B-C951-43DD-B7D4-676718963D3E}"/>
    <dgm:cxn modelId="{BE8C4FFA-76A1-45F2-8968-6B2BE98B10F8}" srcId="{B7B1FE12-4917-4AEA-B3A6-B992508E7FB9}" destId="{EC63F669-49C2-4BCE-9F60-D12D05BECD3E}" srcOrd="0" destOrd="0" parTransId="{EBF04403-6CD1-4D90-AEFD-07342B767530}" sibTransId="{D71A80BB-DB1B-4582-ADE3-6774D0C46E33}"/>
    <dgm:cxn modelId="{28B08C8A-0944-46D5-B4A5-A70B2E132931}" type="presParOf" srcId="{9AF344C0-416F-412A-AFE2-396B5063BCC1}" destId="{BDCA3E1F-5B66-4BDB-97A4-AF2ACB5CD9F0}" srcOrd="0" destOrd="0" presId="urn:microsoft.com/office/officeart/2016/7/layout/VerticalSolidActionList"/>
    <dgm:cxn modelId="{5CED1A99-DA02-4DDC-953D-52474BDED314}" type="presParOf" srcId="{BDCA3E1F-5B66-4BDB-97A4-AF2ACB5CD9F0}" destId="{76F9A513-E93E-44BA-80B6-2038D5F89619}" srcOrd="0" destOrd="0" presId="urn:microsoft.com/office/officeart/2016/7/layout/VerticalSolidActionList"/>
    <dgm:cxn modelId="{AC20F254-9E28-423A-8E73-52CA72AF2D1D}" type="presParOf" srcId="{BDCA3E1F-5B66-4BDB-97A4-AF2ACB5CD9F0}" destId="{09D81159-3306-4840-A853-CB9A3A3D90EC}" srcOrd="1" destOrd="0" presId="urn:microsoft.com/office/officeart/2016/7/layout/VerticalSolidActionList"/>
    <dgm:cxn modelId="{1A37DEBC-7A9F-41C9-8AC1-41C47E3E0F21}" type="presParOf" srcId="{9AF344C0-416F-412A-AFE2-396B5063BCC1}" destId="{1ABC5DBE-8D28-4898-A481-183938A007B8}" srcOrd="1" destOrd="0" presId="urn:microsoft.com/office/officeart/2016/7/layout/VerticalSolidActionList"/>
    <dgm:cxn modelId="{21AF8B4C-4C88-4835-8FDC-76F27B4BF645}" type="presParOf" srcId="{9AF344C0-416F-412A-AFE2-396B5063BCC1}" destId="{E58910C3-8E47-4CCE-857A-1F6C47FDDC85}" srcOrd="2" destOrd="0" presId="urn:microsoft.com/office/officeart/2016/7/layout/VerticalSolidActionList"/>
    <dgm:cxn modelId="{25CC83E2-74E5-4E5F-82A2-8F2A9DE65FB4}" type="presParOf" srcId="{E58910C3-8E47-4CCE-857A-1F6C47FDDC85}" destId="{65C0AD5C-3818-4E87-B362-F894E0457D0A}" srcOrd="0" destOrd="0" presId="urn:microsoft.com/office/officeart/2016/7/layout/VerticalSolidActionList"/>
    <dgm:cxn modelId="{A77E7F64-BF3F-4F20-A114-6FA2E4C1E9E2}" type="presParOf" srcId="{E58910C3-8E47-4CCE-857A-1F6C47FDDC85}" destId="{66F8861B-FB33-4BA9-B9BE-16CAEAF11688}" srcOrd="1" destOrd="0" presId="urn:microsoft.com/office/officeart/2016/7/layout/VerticalSolidActionList"/>
    <dgm:cxn modelId="{D527B90C-49E2-451F-B1BC-83ABF49DCDBA}" type="presParOf" srcId="{9AF344C0-416F-412A-AFE2-396B5063BCC1}" destId="{909F83F3-3BA9-4351-A9D3-0D030978C3CB}" srcOrd="3" destOrd="0" presId="urn:microsoft.com/office/officeart/2016/7/layout/VerticalSolidActionList"/>
    <dgm:cxn modelId="{318BAA40-97B0-4B83-845D-DC96878CE333}" type="presParOf" srcId="{9AF344C0-416F-412A-AFE2-396B5063BCC1}" destId="{0EDEB993-975B-4ECB-9E45-F82590EAE7C2}" srcOrd="4" destOrd="0" presId="urn:microsoft.com/office/officeart/2016/7/layout/VerticalSolidActionList"/>
    <dgm:cxn modelId="{4F5231CC-11C3-4C82-A8D3-B78960147105}" type="presParOf" srcId="{0EDEB993-975B-4ECB-9E45-F82590EAE7C2}" destId="{4E58954D-D228-424B-AAAA-98FA12F93FB0}" srcOrd="0" destOrd="0" presId="urn:microsoft.com/office/officeart/2016/7/layout/VerticalSolidActionList"/>
    <dgm:cxn modelId="{93991794-F1B1-47B9-B48D-59487D958E09}" type="presParOf" srcId="{0EDEB993-975B-4ECB-9E45-F82590EAE7C2}" destId="{3917A690-3F27-4F69-8940-C31FE07E97E2}" srcOrd="1" destOrd="0" presId="urn:microsoft.com/office/officeart/2016/7/layout/VerticalSolidAc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86261A-09A9-4DF8-B2BB-29EC709F500C}">
      <dsp:nvSpPr>
        <dsp:cNvPr id="0" name=""/>
        <dsp:cNvSpPr/>
      </dsp:nvSpPr>
      <dsp:spPr>
        <a:xfrm>
          <a:off x="0" y="415850"/>
          <a:ext cx="5098904" cy="91367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/>
            <a:t>What is the role of the CMA?</a:t>
          </a:r>
          <a:endParaRPr lang="en-US" sz="2300" kern="1200"/>
        </a:p>
      </dsp:txBody>
      <dsp:txXfrm>
        <a:off x="44602" y="460452"/>
        <a:ext cx="5009700" cy="824474"/>
      </dsp:txXfrm>
    </dsp:sp>
    <dsp:sp modelId="{0D0E198C-56D0-40C6-8350-3502B30CD6DF}">
      <dsp:nvSpPr>
        <dsp:cNvPr id="0" name=""/>
        <dsp:cNvSpPr/>
      </dsp:nvSpPr>
      <dsp:spPr>
        <a:xfrm>
          <a:off x="0" y="1395769"/>
          <a:ext cx="5098904" cy="913678"/>
        </a:xfrm>
        <a:prstGeom prst="round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/>
            <a:t>Investigate three stories the CMA have run over the last year from the website.</a:t>
          </a:r>
          <a:endParaRPr lang="en-US" sz="2300" kern="1200"/>
        </a:p>
      </dsp:txBody>
      <dsp:txXfrm>
        <a:off x="44602" y="1440371"/>
        <a:ext cx="5009700" cy="824474"/>
      </dsp:txXfrm>
    </dsp:sp>
    <dsp:sp modelId="{02E29398-2A4B-4B9B-8772-1918A50E195E}">
      <dsp:nvSpPr>
        <dsp:cNvPr id="0" name=""/>
        <dsp:cNvSpPr/>
      </dsp:nvSpPr>
      <dsp:spPr>
        <a:xfrm>
          <a:off x="0" y="2375687"/>
          <a:ext cx="5098904" cy="913678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/>
            <a:t>Explain the reasons why Sainsbury's/ASDA merger was stopped?</a:t>
          </a:r>
          <a:endParaRPr lang="en-US" sz="2300" kern="1200"/>
        </a:p>
      </dsp:txBody>
      <dsp:txXfrm>
        <a:off x="44602" y="2420289"/>
        <a:ext cx="5009700" cy="82447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33B4C1-CCBA-4551-BC90-25726B8E0879}">
      <dsp:nvSpPr>
        <dsp:cNvPr id="0" name=""/>
        <dsp:cNvSpPr/>
      </dsp:nvSpPr>
      <dsp:spPr>
        <a:xfrm>
          <a:off x="0" y="23808"/>
          <a:ext cx="5098904" cy="8798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/>
            <a:t>Regulation </a:t>
          </a:r>
          <a:r>
            <a:rPr lang="en-GB" sz="1600" kern="1200"/>
            <a:t>is the creation of rules and sanctions within an industry in order to modify the economic behaviour of firms</a:t>
          </a:r>
          <a:endParaRPr lang="en-US" sz="1600" kern="1200"/>
        </a:p>
      </dsp:txBody>
      <dsp:txXfrm>
        <a:off x="42950" y="66758"/>
        <a:ext cx="5013004" cy="793940"/>
      </dsp:txXfrm>
    </dsp:sp>
    <dsp:sp modelId="{A1936F9F-FA23-4ABB-88CD-EC807B0EA7A6}">
      <dsp:nvSpPr>
        <dsp:cNvPr id="0" name=""/>
        <dsp:cNvSpPr/>
      </dsp:nvSpPr>
      <dsp:spPr>
        <a:xfrm>
          <a:off x="0" y="949728"/>
          <a:ext cx="5098904" cy="879840"/>
        </a:xfrm>
        <a:prstGeom prst="roundRect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This helps to protect consumers against the abuse of monopoly power that would lead to higher prices, supernormal profits and allocative inefficiency</a:t>
          </a:r>
          <a:endParaRPr lang="en-US" sz="1600" kern="1200"/>
        </a:p>
      </dsp:txBody>
      <dsp:txXfrm>
        <a:off x="42950" y="992678"/>
        <a:ext cx="5013004" cy="793940"/>
      </dsp:txXfrm>
    </dsp:sp>
    <dsp:sp modelId="{1E2E03E4-11D2-45A7-A3E9-240AB4D6D0F3}">
      <dsp:nvSpPr>
        <dsp:cNvPr id="0" name=""/>
        <dsp:cNvSpPr/>
      </dsp:nvSpPr>
      <dsp:spPr>
        <a:xfrm>
          <a:off x="0" y="1875648"/>
          <a:ext cx="5098904" cy="879840"/>
        </a:xfrm>
        <a:prstGeom prst="roundRect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It can create an environment that will encourage firms to strive for productive efficiency through reduced costs</a:t>
          </a:r>
          <a:endParaRPr lang="en-US" sz="1600" kern="1200"/>
        </a:p>
      </dsp:txBody>
      <dsp:txXfrm>
        <a:off x="42950" y="1918598"/>
        <a:ext cx="5013004" cy="793940"/>
      </dsp:txXfrm>
    </dsp:sp>
    <dsp:sp modelId="{4B901CB0-5868-4089-A015-CA58CD67937D}">
      <dsp:nvSpPr>
        <dsp:cNvPr id="0" name=""/>
        <dsp:cNvSpPr/>
      </dsp:nvSpPr>
      <dsp:spPr>
        <a:xfrm>
          <a:off x="0" y="2801568"/>
          <a:ext cx="5098904" cy="879840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This can be achieved through capping prices on firms, forcing them to cut costs in order to increase profit</a:t>
          </a:r>
          <a:endParaRPr lang="en-US" sz="1600" kern="1200"/>
        </a:p>
      </dsp:txBody>
      <dsp:txXfrm>
        <a:off x="42950" y="2844518"/>
        <a:ext cx="5013004" cy="79394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D81159-3306-4840-A853-CB9A3A3D90EC}">
      <dsp:nvSpPr>
        <dsp:cNvPr id="0" name=""/>
        <dsp:cNvSpPr/>
      </dsp:nvSpPr>
      <dsp:spPr>
        <a:xfrm>
          <a:off x="1019780" y="1157"/>
          <a:ext cx="4079123" cy="1186827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9146" tIns="301454" rIns="79146" bIns="301454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Task 1: Rank order from 1-5 (1 the biggest) the benefits of regulation.</a:t>
          </a:r>
        </a:p>
      </dsp:txBody>
      <dsp:txXfrm>
        <a:off x="1019780" y="1157"/>
        <a:ext cx="4079123" cy="1186827"/>
      </dsp:txXfrm>
    </dsp:sp>
    <dsp:sp modelId="{76F9A513-E93E-44BA-80B6-2038D5F89619}">
      <dsp:nvSpPr>
        <dsp:cNvPr id="0" name=""/>
        <dsp:cNvSpPr/>
      </dsp:nvSpPr>
      <dsp:spPr>
        <a:xfrm>
          <a:off x="0" y="1157"/>
          <a:ext cx="1019780" cy="118682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963" tIns="117232" rIns="53963" bIns="117232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Rank</a:t>
          </a:r>
        </a:p>
      </dsp:txBody>
      <dsp:txXfrm>
        <a:off x="0" y="1157"/>
        <a:ext cx="1019780" cy="1186827"/>
      </dsp:txXfrm>
    </dsp:sp>
    <dsp:sp modelId="{66F8861B-FB33-4BA9-B9BE-16CAEAF11688}">
      <dsp:nvSpPr>
        <dsp:cNvPr id="0" name=""/>
        <dsp:cNvSpPr/>
      </dsp:nvSpPr>
      <dsp:spPr>
        <a:xfrm>
          <a:off x="1019780" y="1259194"/>
          <a:ext cx="4079123" cy="1186827"/>
        </a:xfrm>
        <a:prstGeom prst="rect">
          <a:avLst/>
        </a:prstGeom>
        <a:solidFill>
          <a:schemeClr val="accent2">
            <a:tint val="40000"/>
            <a:alpha val="90000"/>
            <a:hueOff val="-424613"/>
            <a:satOff val="-37673"/>
            <a:lumOff val="-385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424613"/>
              <a:satOff val="-37673"/>
              <a:lumOff val="-38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9146" tIns="301454" rIns="79146" bIns="301454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Task 2: Explain why you ordered them in that way.</a:t>
          </a:r>
        </a:p>
      </dsp:txBody>
      <dsp:txXfrm>
        <a:off x="1019780" y="1259194"/>
        <a:ext cx="4079123" cy="1186827"/>
      </dsp:txXfrm>
    </dsp:sp>
    <dsp:sp modelId="{65C0AD5C-3818-4E87-B362-F894E0457D0A}">
      <dsp:nvSpPr>
        <dsp:cNvPr id="0" name=""/>
        <dsp:cNvSpPr/>
      </dsp:nvSpPr>
      <dsp:spPr>
        <a:xfrm>
          <a:off x="0" y="1259194"/>
          <a:ext cx="1019780" cy="1186827"/>
        </a:xfrm>
        <a:prstGeom prst="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963" tIns="117232" rIns="53963" bIns="117232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Explain</a:t>
          </a:r>
        </a:p>
      </dsp:txBody>
      <dsp:txXfrm>
        <a:off x="0" y="1259194"/>
        <a:ext cx="1019780" cy="1186827"/>
      </dsp:txXfrm>
    </dsp:sp>
    <dsp:sp modelId="{3917A690-3F27-4F69-8940-C31FE07E97E2}">
      <dsp:nvSpPr>
        <dsp:cNvPr id="0" name=""/>
        <dsp:cNvSpPr/>
      </dsp:nvSpPr>
      <dsp:spPr>
        <a:xfrm>
          <a:off x="1019780" y="2517231"/>
          <a:ext cx="4079123" cy="1186827"/>
        </a:xfrm>
        <a:prstGeom prst="rect">
          <a:avLst/>
        </a:prstGeom>
        <a:solidFill>
          <a:schemeClr val="accent2">
            <a:tint val="40000"/>
            <a:alpha val="90000"/>
            <a:hueOff val="-849226"/>
            <a:satOff val="-75346"/>
            <a:lumOff val="-769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849226"/>
              <a:satOff val="-75346"/>
              <a:lumOff val="-76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9146" tIns="301454" rIns="79146" bIns="301454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Task 3: Write the counter arguments for each of the benefits.</a:t>
          </a:r>
        </a:p>
      </dsp:txBody>
      <dsp:txXfrm>
        <a:off x="1019780" y="2517231"/>
        <a:ext cx="4079123" cy="1186827"/>
      </dsp:txXfrm>
    </dsp:sp>
    <dsp:sp modelId="{4E58954D-D228-424B-AAAA-98FA12F93FB0}">
      <dsp:nvSpPr>
        <dsp:cNvPr id="0" name=""/>
        <dsp:cNvSpPr/>
      </dsp:nvSpPr>
      <dsp:spPr>
        <a:xfrm>
          <a:off x="0" y="2517231"/>
          <a:ext cx="1019780" cy="1186827"/>
        </a:xfrm>
        <a:prstGeom prst="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963" tIns="117232" rIns="53963" bIns="117232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Write</a:t>
          </a:r>
        </a:p>
      </dsp:txBody>
      <dsp:txXfrm>
        <a:off x="0" y="2517231"/>
        <a:ext cx="1019780" cy="11868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6/7/layout/VerticalSolidActionList">
  <dgm:title val="Vertical Solid Action List"/>
  <dgm:desc val="Use to show non-sequential or grouped lists of information. Works well with large amounts of text. All text has the same level of emphasis, and direction is not implied."/>
  <dgm:catLst>
    <dgm:cat type="list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  <dgm:pt modelId="5">
          <dgm:prSet phldr="1"/>
        </dgm:pt>
        <dgm:pt modelId="5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7" srcId="0" destId="4" srcOrd="3" destOrd="0"/>
        <dgm:cxn modelId="8" srcId="0" destId="5" srcOrd="4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  <dgm:cxn modelId="53" srcId="5" destId="5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6"/>
      <dgm:constr type="primFontSz" for="des" forName="parentText" op="equ" val="28"/>
      <dgm:constr type="primFontSz" for="des" forName="descendantText" refType="primFontSz" refFor="des" refForName="parentText" op="lte" fact="0.82"/>
      <dgm:constr type="primFontSz" for="des" forName="parentText" refType="primFontSz" refFor="des" refForName="descendantText" op="lte" fact="1.25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2"/>
          <dgm:constr type="w" for="ch" forName="descendantText" refType="w" fact="0.8"/>
          <dgm:constr type="h" for="ch" forName="parentText" refType="h"/>
          <dgm:constr type="h" for="ch" forName="descendantText" refType="h" refFor="ch" refForName="parentText"/>
        </dgm:constrLst>
        <dgm:ruleLst/>
        <dgm:layoutNode name="parentText" styleLbl="alignNode1">
          <dgm:varLst>
            <dgm:chMax val="1"/>
            <dgm:bulletEnabled/>
          </dgm:varLst>
          <dgm:alg type="tx"/>
          <dgm:shape xmlns:r="http://schemas.openxmlformats.org/officeDocument/2006/relationships" type="rect" r:blip="" zOrderOff="3">
            <dgm:adjLst/>
          </dgm:shape>
          <dgm:presOf axis="self" ptType="node"/>
          <dgm:constrLst>
            <dgm:constr type="tMarg" refType="h" fact="0.28"/>
            <dgm:constr type="bMarg" refType="h" fact="0.28"/>
            <dgm:constr type="lMarg" refType="w" fact="0.15"/>
            <dgm:constr type="rMarg" refType="w" fact="0.15"/>
          </dgm:constrLst>
          <dgm:ruleLst>
            <dgm:rule type="primFontSz" val="15" fact="NaN" max="NaN"/>
          </dgm:ruleLst>
        </dgm:layoutNode>
        <dgm:layoutNode name="descendantText" styleLbl="alignAccFollowNode1">
          <dgm:varLst>
            <dgm:bulletEnabled/>
          </dgm:varLst>
          <dgm:alg type="tx">
            <dgm:param type="stBulletLvl" val="0"/>
            <dgm:param type="parTxLTRAlign" val="l"/>
            <dgm:param type="shpTxLTRAlignCh" val="l"/>
            <dgm:param type="parTxRTLAlign" val="r"/>
            <dgm:param type="shpTxRTLAlignCh" val="r"/>
          </dgm:alg>
          <dgm:choose name="Name10">
            <dgm:if name="Name11" func="var" arg="dir" op="equ" val="norm">
              <dgm:shape xmlns:r="http://schemas.openxmlformats.org/officeDocument/2006/relationships" type="rect" r:blip="">
                <dgm:adjLst/>
              </dgm:shape>
            </dgm:if>
            <dgm:else name="Name12">
              <dgm:shape xmlns:r="http://schemas.openxmlformats.org/officeDocument/2006/relationships" type="rect" r:blip="">
                <dgm:adjLst/>
              </dgm:shape>
            </dgm:else>
          </dgm:choose>
          <dgm:presOf axis="des" ptType="node"/>
          <dgm:constrLst>
            <dgm:constr type="primFontSz" val="24"/>
            <dgm:constr type="lMarg" refType="w" fact="0.055"/>
            <dgm:constr type="rMarg" refType="w" fact="0.055"/>
            <dgm:constr type="tMarg" refType="h" fact="0.72"/>
            <dgm:constr type="bMarg" refType="h" fact="0.72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B821DF-053F-465B-8A3A-5CCB1C0BA598}" type="datetimeFigureOut">
              <a:rPr lang="en-US" smtClean="0"/>
              <a:pPr/>
              <a:t>3/18/2025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E0150C-54B0-4ED9-BCD8-F1C664DC41E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65296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8CEB2A-435C-40BD-A696-09D1F949D5C5}" type="datetimeFigureOut">
              <a:rPr lang="en-US" smtClean="0"/>
              <a:pPr/>
              <a:t>3/18/2025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5C52F8-D14D-49FB-963A-D0594AB1E07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02854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5C52F8-D14D-49FB-963A-D0594AB1E07D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26740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5C52F8-D14D-49FB-963A-D0594AB1E07D}" type="slidenum">
              <a:rPr lang="en-GB" smtClean="0"/>
              <a:pPr/>
              <a:t>5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http://www.bbc.co.uk/sport/football/37307621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5C52F8-D14D-49FB-963A-D0594AB1E07D}" type="slidenum">
              <a:rPr lang="en-GB" smtClean="0"/>
              <a:pPr/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http://www.bbc.co.uk/news/business-18873184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5C52F8-D14D-49FB-963A-D0594AB1E07D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47862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0A5D82-5321-4698-AA4E-685DACA82E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01A8AF-B33E-4DED-9E8E-B24C355765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43789B-3A79-4FD1-A88C-7F4C8DCCB6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CFC58-D41E-4E24-AFF6-FC4432159365}" type="datetime1">
              <a:rPr lang="en-US" smtClean="0"/>
              <a:pPr/>
              <a:t>3/18/2025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139D34-4767-44A5-AE62-42FB15B45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1.4.1 The meaning of market failure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A814E5-3FA4-4026-9811-A9843D3D66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2EB75-A76F-4F4A-9051-0F946D070F9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00237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2EA132-AC54-4A57-8871-6D465D5491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D93A8B-6CB4-4C6B-9589-AE2E073A3F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9A7B91-29AE-4265-91A4-A86123B266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1D897-2DBC-4702-862E-63BEA7C3BA98}" type="datetime1">
              <a:rPr lang="en-US" smtClean="0"/>
              <a:pPr/>
              <a:t>3/18/2025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1959B5-B26A-4DF3-AA46-BB5B347894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1.4.1 The meaning of market failure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C5BF58-0906-4B17-A314-39C932E59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2EB75-A76F-4F4A-9051-0F946D070F9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6675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C3B7873-A839-489E-8885-86DA16E2E21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F3B551-A648-402D-ACE6-DFE190A4F4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3F6C3C-28AD-40CE-BAD7-97527F9FA1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80207-6D92-4A2E-8D1F-CF32E9980CCB}" type="datetime1">
              <a:rPr lang="en-US" smtClean="0"/>
              <a:pPr/>
              <a:t>3/18/2025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8CAA6F-D76C-4E6B-9B59-B4F235FCC4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1.4.1 The meaning of market failure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E51690-5977-4EC6-9ED7-6953A9B38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2EB75-A76F-4F4A-9051-0F946D070F9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9389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BF315C-8F75-4809-A589-F0BA52438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526452-3682-4177-BFD1-F712CDAA5B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026415-AD97-4CE4-99D5-0BE970AB47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7390D-D41A-4EC6-AEB6-D9B2B746EC70}" type="datetime1">
              <a:rPr lang="en-US" smtClean="0"/>
              <a:pPr/>
              <a:t>3/18/2025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73116D-1C8A-4C76-B79E-906389B69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1.4.1 The meaning of market failure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955D03-34E1-4670-A9C1-C45D2F5662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2EB75-A76F-4F4A-9051-0F946D070F9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8305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B5F1E6-C379-45DC-A366-0468A7634E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4E5E7D-2175-4C47-AC08-67FC551F39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426EB6-D8FF-46D2-86DF-084FFB66FB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2AD47-6B98-4D82-867D-CD86E57DF61A}" type="datetime1">
              <a:rPr lang="en-US" smtClean="0"/>
              <a:pPr/>
              <a:t>3/18/2025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7B7F64-BF9D-49E5-BAB6-1E9EF273EC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1.4.1 The meaning of market failure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44E07B-53BA-4C88-8276-2E36669D67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2EB75-A76F-4F4A-9051-0F946D070F9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646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9148FB-7FAD-46F9-B006-425F7FCA2E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FD49D1-C03E-42AE-85A2-7D9845F2F2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69A3D8-E630-4A4E-BA78-25F7BD2CAA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216667-30DF-4FBF-B2D1-76FBD19879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68903-366D-460B-9AD5-00399F5CA010}" type="datetime1">
              <a:rPr lang="en-US" smtClean="0"/>
              <a:pPr/>
              <a:t>3/18/2025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B13BEB-594F-4C52-94C1-C7ECB3ED3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1.4.1 The meaning of market failure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03ED3B-3DD1-41E1-AD4B-8634415F8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2EB75-A76F-4F4A-9051-0F946D070F9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3470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0510E1-4975-4B41-AC70-25041BAF9C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EE9934-5DA9-4AC9-A86A-C8FDB62FB0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979B5C-69E3-4122-AD23-8E16A64856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7954749-4437-4464-A5B3-970A73AD0D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39D7658-2046-43CE-B32F-96F59E5902A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5ED0BCB-6514-4243-953E-90A71788C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295EE-E9DF-4F74-8D7E-94BDE7766083}" type="datetime1">
              <a:rPr lang="en-US" smtClean="0"/>
              <a:pPr/>
              <a:t>3/18/2025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A5BD610-0367-417A-8A1F-540FEABD5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1.4.1 The meaning of market failure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E892436-35DD-46E2-94B2-288352340E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2EB75-A76F-4F4A-9051-0F946D070F9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1795986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85560-C79C-403B-ADB3-402AD2E11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B8C6F04-AD55-44FF-9C1F-FED865D1E6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FE39F-B4B7-4DE8-BBE1-D95255806007}" type="datetime1">
              <a:rPr lang="en-US" smtClean="0"/>
              <a:pPr/>
              <a:t>3/18/2025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8490F5-4ECA-43C4-A998-4C02DA80A7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1.4.1 The meaning of market failure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641463-A13E-4902-A357-F1364CE50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2EB75-A76F-4F4A-9051-0F946D070F9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1123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94E857D-3E48-46E1-9184-A879A5A897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C8E02-F8BA-4752-B8B2-155C9CF3B77D}" type="datetime1">
              <a:rPr lang="en-US" smtClean="0"/>
              <a:pPr/>
              <a:t>3/18/2025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2E915FC-B7C6-4B12-8205-2BBC09896C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1.4.1 The meaning of market failure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2081A8-D382-4961-BC06-ED42CCBC7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2EB75-A76F-4F4A-9051-0F946D070F9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29093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CC8BC3-A3A4-436F-96A5-02C085B418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4219B4-B99F-4D65-8BB2-EF30352E3D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710A17-9D3E-4709-BF96-8BE8DC6C3E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589F02-2173-4A1A-880A-B6ADA98BB1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5F6F8-8FBA-4F26-9800-0F833715770D}" type="datetime1">
              <a:rPr lang="en-US" smtClean="0"/>
              <a:pPr/>
              <a:t>3/18/2025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12D803-1809-458B-9E04-7DCA571BE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1.4.1 The meaning of market failure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D397DC-6ED2-4DBE-A9CE-E9283BFAC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2EB75-A76F-4F4A-9051-0F946D070F9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26159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C3832-6A33-43EB-B8DD-5C8A9230C4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6804905-089A-4FF7-8120-5CE8E2B3F0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FF8097-1E04-4423-B7AD-6FA9ED26FE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513323-A72E-4339-9E73-DD0500DDD2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CD364-AECF-4565-8F42-94AB3F4CAB51}" type="datetime1">
              <a:rPr lang="en-US" smtClean="0"/>
              <a:pPr/>
              <a:t>3/18/2025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8DF547-1EDE-4588-83F4-18CE1856BF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1.4.1 The meaning of market failure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F1D74A-4C12-4E62-9882-CE0C7E745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2EB75-A76F-4F4A-9051-0F946D070F9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40243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20E93AD-8291-4738-A7DC-00ACAA4531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3E35FF-1E84-4A31-AC22-DB373497CC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39B4DA-0FDE-45F3-B10C-8CF9E8A59D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6295EE-E9DF-4F74-8D7E-94BDE7766083}" type="datetime1">
              <a:rPr lang="en-US" smtClean="0"/>
              <a:pPr/>
              <a:t>3/18/2025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CE43A3-519E-4340-842C-AB2E63E76F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1.4.1 The meaning of market failure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03D47C-F38B-405D-ADBA-C08CAA2B2C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52EB75-A76F-4F4A-9051-0F946D070F9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8455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hyperlink" Target="http://www.exampaperspractice.co.uk/" TargetMode="Externa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exampaperspractice.co.uk/" TargetMode="Externa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hyperlink" Target="http://www.exampaperspractice.co.uk/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exampaperspractice.co.uk/" TargetMode="Externa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exampaperspractice.co.uk/" TargetMode="Externa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jpeg"/><Relationship Id="rId7" Type="http://schemas.openxmlformats.org/officeDocument/2006/relationships/diagramColors" Target="../diagrams/colors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diagramQuickStyle" Target="../diagrams/quickStyle1.xml"/><Relationship Id="rId11" Type="http://schemas.openxmlformats.org/officeDocument/2006/relationships/hyperlink" Target="http://www.exampaperspractice.co.uk/" TargetMode="External"/><Relationship Id="rId5" Type="http://schemas.openxmlformats.org/officeDocument/2006/relationships/diagramLayout" Target="../diagrams/layout1.xml"/><Relationship Id="rId10" Type="http://schemas.openxmlformats.org/officeDocument/2006/relationships/image" Target="../media/image3.png"/><Relationship Id="rId4" Type="http://schemas.openxmlformats.org/officeDocument/2006/relationships/diagramData" Target="../diagrams/data1.xml"/><Relationship Id="rId9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exampaperspractice.co.uk/" TargetMode="Externa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hyperlink" Target="http://www.exampaperspractice.co.uk/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notesSlide" Target="../notesSlides/notesSlide2.xml"/><Relationship Id="rId7" Type="http://schemas.openxmlformats.org/officeDocument/2006/relationships/diagramQuickStyle" Target="../diagrams/quickStyle2.xml"/><Relationship Id="rId12" Type="http://schemas.openxmlformats.org/officeDocument/2006/relationships/hyperlink" Target="http://www.exampaperspractice.co.uk/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diagramLayout" Target="../diagrams/layout2.xml"/><Relationship Id="rId11" Type="http://schemas.openxmlformats.org/officeDocument/2006/relationships/image" Target="../media/image3.png"/><Relationship Id="rId5" Type="http://schemas.openxmlformats.org/officeDocument/2006/relationships/diagramData" Target="../diagrams/data2.xml"/><Relationship Id="rId10" Type="http://schemas.openxmlformats.org/officeDocument/2006/relationships/image" Target="../media/image2.png"/><Relationship Id="rId4" Type="http://schemas.openxmlformats.org/officeDocument/2006/relationships/image" Target="../media/image7.jpeg"/><Relationship Id="rId9" Type="http://schemas.microsoft.com/office/2007/relationships/diagramDrawing" Target="../diagrams/drawing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hyperlink" Target="http://www.exampaperspractice.co.uk/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10" Type="http://schemas.openxmlformats.org/officeDocument/2006/relationships/hyperlink" Target="http://www.exampaperspractice.co.uk/" TargetMode="External"/><Relationship Id="rId4" Type="http://schemas.openxmlformats.org/officeDocument/2006/relationships/diagramLayout" Target="../diagrams/layout3.xml"/><Relationship Id="rId9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hyperlink" Target="http://www.exampaperspractice.co.uk/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hyperlink" Target="http://www.exampaperspractice.co.uk/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D74EF06-36A4-0BBB-2E15-A0532026E71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50000"/>
          </a:blip>
          <a:srcRect l="5600" r="8719" b="-5"/>
          <a:stretch/>
        </p:blipFill>
        <p:spPr>
          <a:xfrm>
            <a:off x="20" y="1"/>
            <a:ext cx="9143980" cy="6857999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1143000" y="1122362"/>
            <a:ext cx="6858000" cy="2900518"/>
          </a:xfrm>
        </p:spPr>
        <p:txBody>
          <a:bodyPr>
            <a:normAutofit/>
          </a:bodyPr>
          <a:lstStyle/>
          <a:p>
            <a:r>
              <a:rPr lang="en-GB">
                <a:solidFill>
                  <a:srgbClr val="FFFFFF"/>
                </a:solidFill>
              </a:rPr>
              <a:t>4.2.3 Arguments for and against regulation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304940A-E350-0CD3-813B-2B9F4CC79A4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507295"/>
            <a:ext cx="7695738" cy="309835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C9BEA9B-1DE0-AAE7-9C7D-81628CC0442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102543"/>
            <a:ext cx="933411" cy="375797"/>
          </a:xfrm>
          <a:prstGeom prst="rect">
            <a:avLst/>
          </a:prstGeom>
        </p:spPr>
      </p:pic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7FF918A7-302C-55AD-E778-167AA601C167}"/>
              </a:ext>
            </a:extLst>
          </p:cNvPr>
          <p:cNvSpPr txBox="1">
            <a:spLocks/>
          </p:cNvSpPr>
          <p:nvPr/>
        </p:nvSpPr>
        <p:spPr>
          <a:xfrm>
            <a:off x="68584" y="6601013"/>
            <a:ext cx="4038600" cy="2336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DB3B007-0EB7-F05E-93CB-B53A50596D01}"/>
              </a:ext>
            </a:extLst>
          </p:cNvPr>
          <p:cNvSpPr txBox="1"/>
          <p:nvPr/>
        </p:nvSpPr>
        <p:spPr>
          <a:xfrm>
            <a:off x="6126494" y="6648519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solidFill>
                  <a:schemeClr val="tx2"/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tx2"/>
              </a:solidFill>
            </a:endParaRPr>
          </a:p>
        </p:txBody>
      </p:sp>
    </p:spTree>
    <p:custDataLst>
      <p:tags r:id="rId1"/>
    </p:custData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15520DB-F960-4775-B29C-691D6E65A3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78D2A8-122B-472A-9BCC-41ED2ECF3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2131" y="552160"/>
            <a:ext cx="4385836" cy="1046671"/>
          </a:xfrm>
        </p:spPr>
        <p:txBody>
          <a:bodyPr>
            <a:normAutofit/>
          </a:bodyPr>
          <a:lstStyle/>
          <a:p>
            <a:r>
              <a:rPr lang="en-GB" sz="2400"/>
              <a:t>Task</a:t>
            </a:r>
          </a:p>
        </p:txBody>
      </p:sp>
      <p:pic>
        <p:nvPicPr>
          <p:cNvPr id="5" name="Picture 4" descr="A hand holding a pen and shading circles on a sheet">
            <a:extLst>
              <a:ext uri="{FF2B5EF4-FFF2-40B4-BE49-F238E27FC236}">
                <a16:creationId xmlns:a16="http://schemas.microsoft.com/office/drawing/2014/main" id="{1F1600BF-99E2-2729-6477-DFEA03027C5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279" r="30589" b="2"/>
          <a:stretch/>
        </p:blipFill>
        <p:spPr>
          <a:xfrm>
            <a:off x="-9488" y="10"/>
            <a:ext cx="3188969" cy="685799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D84038B-4A56-439B-A184-79B2D45066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188970" y="1982602"/>
            <a:ext cx="5955030" cy="6400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7311B4-7978-47FC-AB9B-959ED53073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22132" y="2551558"/>
            <a:ext cx="4385835" cy="3347879"/>
          </a:xfrm>
        </p:spPr>
        <p:txBody>
          <a:bodyPr anchor="ctr">
            <a:normAutofit/>
          </a:bodyPr>
          <a:lstStyle/>
          <a:p>
            <a:r>
              <a:rPr lang="en-GB" sz="1700"/>
              <a:t>Task 1: Rank order from 1-5 (1 the biggest) the costs of regulation.</a:t>
            </a:r>
          </a:p>
          <a:p>
            <a:r>
              <a:rPr lang="en-GB" sz="1700"/>
              <a:t>Task 2: Explain why you ordered them in that way.</a:t>
            </a:r>
          </a:p>
          <a:p>
            <a:r>
              <a:rPr lang="en-GB" sz="1700"/>
              <a:t>Task 3: Write the counter arguments for each of the costs.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F96EE13-2C4D-4262-812E-DDE5FC35F0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226460" y="3404996"/>
            <a:ext cx="6858002" cy="48006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DE3B4B6-82C9-0A95-3DAA-771372C0600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507295"/>
            <a:ext cx="7695738" cy="309835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10CF93B-3BEF-1EB3-E4D4-F7F0245A8C9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102543"/>
            <a:ext cx="933411" cy="375797"/>
          </a:xfrm>
          <a:prstGeom prst="rect">
            <a:avLst/>
          </a:prstGeom>
        </p:spPr>
      </p:pic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8D3C9C1E-6788-E28A-B00F-10CFC2127279}"/>
              </a:ext>
            </a:extLst>
          </p:cNvPr>
          <p:cNvSpPr txBox="1">
            <a:spLocks/>
          </p:cNvSpPr>
          <p:nvPr/>
        </p:nvSpPr>
        <p:spPr>
          <a:xfrm>
            <a:off x="68584" y="6601013"/>
            <a:ext cx="4038600" cy="2336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31BA0B2-F7E9-E738-BF3A-EB1645D55965}"/>
              </a:ext>
            </a:extLst>
          </p:cNvPr>
          <p:cNvSpPr txBox="1"/>
          <p:nvPr/>
        </p:nvSpPr>
        <p:spPr>
          <a:xfrm>
            <a:off x="6126494" y="6648519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solidFill>
                  <a:schemeClr val="tx2"/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07364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815520DB-F960-4775-B29C-691D6E65A3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922131" y="552160"/>
            <a:ext cx="4385836" cy="1046671"/>
          </a:xfrm>
        </p:spPr>
        <p:txBody>
          <a:bodyPr>
            <a:normAutofit/>
          </a:bodyPr>
          <a:lstStyle/>
          <a:p>
            <a:r>
              <a:rPr lang="en-GB" sz="2400" dirty="0"/>
              <a:t>Should we regulate markets?</a:t>
            </a:r>
          </a:p>
        </p:txBody>
      </p:sp>
      <p:pic>
        <p:nvPicPr>
          <p:cNvPr id="7" name="Picture 6" descr="Magnifying glass showing decling performance">
            <a:extLst>
              <a:ext uri="{FF2B5EF4-FFF2-40B4-BE49-F238E27FC236}">
                <a16:creationId xmlns:a16="http://schemas.microsoft.com/office/drawing/2014/main" id="{7AF41E5F-6EE8-7B14-FC1D-2D6D7E384AD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6473" r="32533" b="-3"/>
          <a:stretch/>
        </p:blipFill>
        <p:spPr>
          <a:xfrm>
            <a:off x="-9488" y="10"/>
            <a:ext cx="3188969" cy="6857991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CD84038B-4A56-439B-A184-79B2D45066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188970" y="1982602"/>
            <a:ext cx="5955030" cy="6400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08121" y="2551558"/>
            <a:ext cx="5508544" cy="3915997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sz="1400" dirty="0"/>
              <a:t>The call for more regulation is generally used as a threat to such businesses to curb their activities or they will be forcibly stopped</a:t>
            </a:r>
            <a:endParaRPr lang="en-GB" sz="1400">
              <a:ea typeface="Calibri"/>
              <a:cs typeface="Calibri"/>
            </a:endParaRPr>
          </a:p>
          <a:p>
            <a:r>
              <a:rPr lang="en-GB" sz="1400" dirty="0"/>
              <a:t>One would hope that more regulation would stop banks abusing their power and rigging the Libor rate or </a:t>
            </a:r>
            <a:r>
              <a:rPr lang="en-GB" sz="1400" err="1"/>
              <a:t>misselling</a:t>
            </a:r>
            <a:r>
              <a:rPr lang="en-GB" sz="1400" dirty="0"/>
              <a:t> PPI for example </a:t>
            </a:r>
            <a:endParaRPr lang="en-GB" sz="1400">
              <a:ea typeface="Calibri"/>
              <a:cs typeface="Calibri"/>
            </a:endParaRPr>
          </a:p>
          <a:p>
            <a:r>
              <a:rPr lang="en-GB" sz="1400" dirty="0"/>
              <a:t>The problem was not necessarily a lack of regulation but the prevailing toxic culture in the banking sector: it was an industry-wide problem</a:t>
            </a:r>
            <a:endParaRPr lang="en-GB" sz="1400">
              <a:ea typeface="Calibri"/>
              <a:cs typeface="Calibri"/>
            </a:endParaRPr>
          </a:p>
          <a:p>
            <a:r>
              <a:rPr lang="en-GB" sz="1400" dirty="0"/>
              <a:t>Increased regulation would probably force banks to reduce lending in order to build up the asset ratio on their balance sheet</a:t>
            </a:r>
            <a:endParaRPr lang="en-GB" sz="1400">
              <a:ea typeface="Calibri"/>
              <a:cs typeface="Calibri"/>
            </a:endParaRPr>
          </a:p>
          <a:p>
            <a:r>
              <a:rPr lang="en-GB" sz="1400" dirty="0"/>
              <a:t>This would reduce business investment for expansion, as well as reduce the number of mortgages which would have consequences for house building and household furniture retailers</a:t>
            </a:r>
            <a:endParaRPr lang="en-GB" sz="1400">
              <a:ea typeface="Calibri"/>
              <a:cs typeface="Calibri"/>
            </a:endParaRPr>
          </a:p>
          <a:p>
            <a:r>
              <a:rPr lang="en-GB" sz="1400" dirty="0"/>
              <a:t>Too much regulation would restrict the working of the free market and the efficiency that this can bring</a:t>
            </a:r>
            <a:endParaRPr lang="en-GB" sz="1400">
              <a:ea typeface="Calibri"/>
              <a:cs typeface="Calibri"/>
            </a:endParaRPr>
          </a:p>
          <a:p>
            <a:r>
              <a:rPr lang="en-GB" sz="1400" dirty="0"/>
              <a:t>There has to be a flexible, pragmatic approach: where the market is working imperfectly and businesses continue to act unethically then perhaps more regulation should be carefully targeted to benefit stakeholders’ interests</a:t>
            </a:r>
            <a:endParaRPr lang="en-GB" sz="1200" dirty="0">
              <a:ea typeface="Calibri"/>
              <a:cs typeface="Calibri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F96EE13-2C4D-4262-812E-DDE5FC35F0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226460" y="3404996"/>
            <a:ext cx="6858002" cy="48006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D07449A-3502-318E-E9A1-7B7DF713DDB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507295"/>
            <a:ext cx="7695738" cy="309835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E785C79-F667-ED34-2F10-B2FB57F6E51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102543"/>
            <a:ext cx="933411" cy="375797"/>
          </a:xfrm>
          <a:prstGeom prst="rect">
            <a:avLst/>
          </a:prstGeom>
        </p:spPr>
      </p:pic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3624E2F4-CD33-2288-3DE7-FB00A448C1EC}"/>
              </a:ext>
            </a:extLst>
          </p:cNvPr>
          <p:cNvSpPr txBox="1">
            <a:spLocks/>
          </p:cNvSpPr>
          <p:nvPr/>
        </p:nvSpPr>
        <p:spPr>
          <a:xfrm>
            <a:off x="68584" y="6601013"/>
            <a:ext cx="4038600" cy="2336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A82D666-99DD-417A-5EA3-3F5C851DBB0B}"/>
              </a:ext>
            </a:extLst>
          </p:cNvPr>
          <p:cNvSpPr txBox="1"/>
          <p:nvPr/>
        </p:nvSpPr>
        <p:spPr>
          <a:xfrm>
            <a:off x="6126494" y="6648519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solidFill>
                  <a:schemeClr val="tx2"/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tx2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518263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D13CC36-B950-4F02-9BAF-9A7EB26739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1BDED99-B35B-4FEE-A274-8E8DB6FEEE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768547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4" descr="Digital numbers art">
            <a:extLst>
              <a:ext uri="{FF2B5EF4-FFF2-40B4-BE49-F238E27FC236}">
                <a16:creationId xmlns:a16="http://schemas.microsoft.com/office/drawing/2014/main" id="{895214FA-38AF-9ECA-495A-289C695EC57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717" r="37470" b="-83"/>
          <a:stretch/>
        </p:blipFill>
        <p:spPr>
          <a:xfrm>
            <a:off x="5976166" y="10"/>
            <a:ext cx="3167834" cy="6857990"/>
          </a:xfrm>
          <a:custGeom>
            <a:avLst/>
            <a:gdLst/>
            <a:ahLst/>
            <a:cxnLst/>
            <a:rect l="l" t="t" r="r" b="b"/>
            <a:pathLst>
              <a:path w="4223778" h="6865951">
                <a:moveTo>
                  <a:pt x="478794" y="0"/>
                </a:moveTo>
                <a:lnTo>
                  <a:pt x="4223778" y="0"/>
                </a:lnTo>
                <a:lnTo>
                  <a:pt x="4223778" y="6865951"/>
                </a:lnTo>
                <a:lnTo>
                  <a:pt x="52221" y="6865951"/>
                </a:lnTo>
                <a:lnTo>
                  <a:pt x="49989" y="6844695"/>
                </a:lnTo>
                <a:cubicBezTo>
                  <a:pt x="46440" y="6810509"/>
                  <a:pt x="42891" y="6776323"/>
                  <a:pt x="41304" y="6765443"/>
                </a:cubicBezTo>
                <a:cubicBezTo>
                  <a:pt x="35681" y="6732842"/>
                  <a:pt x="13533" y="6716945"/>
                  <a:pt x="11182" y="6694817"/>
                </a:cubicBezTo>
                <a:cubicBezTo>
                  <a:pt x="16764" y="6697663"/>
                  <a:pt x="14835" y="6635151"/>
                  <a:pt x="10913" y="6627127"/>
                </a:cubicBezTo>
                <a:cubicBezTo>
                  <a:pt x="19564" y="6579282"/>
                  <a:pt x="-12861" y="6585665"/>
                  <a:pt x="5999" y="6527525"/>
                </a:cubicBezTo>
                <a:cubicBezTo>
                  <a:pt x="12287" y="6468687"/>
                  <a:pt x="19003" y="6409739"/>
                  <a:pt x="7685" y="6346547"/>
                </a:cubicBezTo>
                <a:cubicBezTo>
                  <a:pt x="31149" y="6240430"/>
                  <a:pt x="5895" y="6134229"/>
                  <a:pt x="12535" y="6084924"/>
                </a:cubicBezTo>
                <a:cubicBezTo>
                  <a:pt x="14696" y="6024961"/>
                  <a:pt x="53867" y="6020785"/>
                  <a:pt x="45320" y="5989742"/>
                </a:cubicBezTo>
                <a:cubicBezTo>
                  <a:pt x="41264" y="5940899"/>
                  <a:pt x="43258" y="5932095"/>
                  <a:pt x="40418" y="5889597"/>
                </a:cubicBezTo>
                <a:cubicBezTo>
                  <a:pt x="20860" y="5848611"/>
                  <a:pt x="51187" y="5792775"/>
                  <a:pt x="49796" y="5755774"/>
                </a:cubicBezTo>
                <a:cubicBezTo>
                  <a:pt x="43522" y="5734342"/>
                  <a:pt x="37368" y="5692606"/>
                  <a:pt x="49956" y="5684909"/>
                </a:cubicBezTo>
                <a:cubicBezTo>
                  <a:pt x="52825" y="5660429"/>
                  <a:pt x="62553" y="5623499"/>
                  <a:pt x="67011" y="5608897"/>
                </a:cubicBezTo>
                <a:lnTo>
                  <a:pt x="76701" y="5597290"/>
                </a:lnTo>
                <a:cubicBezTo>
                  <a:pt x="87717" y="5587442"/>
                  <a:pt x="82431" y="5550877"/>
                  <a:pt x="89120" y="5529641"/>
                </a:cubicBezTo>
                <a:cubicBezTo>
                  <a:pt x="69291" y="5496375"/>
                  <a:pt x="118554" y="5526326"/>
                  <a:pt x="94330" y="5470852"/>
                </a:cubicBezTo>
                <a:cubicBezTo>
                  <a:pt x="95483" y="5449506"/>
                  <a:pt x="114690" y="5429653"/>
                  <a:pt x="116139" y="5390946"/>
                </a:cubicBezTo>
                <a:cubicBezTo>
                  <a:pt x="127589" y="5337323"/>
                  <a:pt x="132794" y="5338384"/>
                  <a:pt x="135560" y="5284344"/>
                </a:cubicBezTo>
                <a:cubicBezTo>
                  <a:pt x="143629" y="5226223"/>
                  <a:pt x="148113" y="5192743"/>
                  <a:pt x="158141" y="5143920"/>
                </a:cubicBezTo>
                <a:cubicBezTo>
                  <a:pt x="170128" y="5118849"/>
                  <a:pt x="159838" y="5102006"/>
                  <a:pt x="174950" y="5088188"/>
                </a:cubicBezTo>
                <a:cubicBezTo>
                  <a:pt x="197620" y="5107654"/>
                  <a:pt x="181875" y="4983257"/>
                  <a:pt x="203603" y="5010764"/>
                </a:cubicBezTo>
                <a:lnTo>
                  <a:pt x="258582" y="4919969"/>
                </a:lnTo>
                <a:cubicBezTo>
                  <a:pt x="238838" y="4883087"/>
                  <a:pt x="271098" y="4853332"/>
                  <a:pt x="287910" y="4849612"/>
                </a:cubicBezTo>
                <a:cubicBezTo>
                  <a:pt x="294156" y="4811643"/>
                  <a:pt x="286101" y="4834074"/>
                  <a:pt x="305439" y="4799017"/>
                </a:cubicBezTo>
                <a:cubicBezTo>
                  <a:pt x="322572" y="4758926"/>
                  <a:pt x="352642" y="4705848"/>
                  <a:pt x="373456" y="4667754"/>
                </a:cubicBezTo>
                <a:cubicBezTo>
                  <a:pt x="384080" y="4649919"/>
                  <a:pt x="401158" y="4670663"/>
                  <a:pt x="407944" y="4574050"/>
                </a:cubicBezTo>
                <a:cubicBezTo>
                  <a:pt x="408098" y="4548109"/>
                  <a:pt x="427782" y="4503327"/>
                  <a:pt x="425133" y="4462469"/>
                </a:cubicBezTo>
                <a:lnTo>
                  <a:pt x="433890" y="4364681"/>
                </a:lnTo>
                <a:cubicBezTo>
                  <a:pt x="430018" y="4339230"/>
                  <a:pt x="435361" y="4287915"/>
                  <a:pt x="440691" y="4222147"/>
                </a:cubicBezTo>
                <a:cubicBezTo>
                  <a:pt x="451463" y="4164562"/>
                  <a:pt x="497377" y="4067298"/>
                  <a:pt x="503057" y="3977136"/>
                </a:cubicBezTo>
                <a:cubicBezTo>
                  <a:pt x="519229" y="3939837"/>
                  <a:pt x="472839" y="3875689"/>
                  <a:pt x="507582" y="3776020"/>
                </a:cubicBezTo>
                <a:cubicBezTo>
                  <a:pt x="497716" y="3757477"/>
                  <a:pt x="518006" y="3707185"/>
                  <a:pt x="521577" y="3692206"/>
                </a:cubicBezTo>
                <a:cubicBezTo>
                  <a:pt x="525148" y="3677227"/>
                  <a:pt x="526352" y="3687655"/>
                  <a:pt x="529009" y="3686147"/>
                </a:cubicBezTo>
                <a:cubicBezTo>
                  <a:pt x="531848" y="3650325"/>
                  <a:pt x="545504" y="3563351"/>
                  <a:pt x="551870" y="3514534"/>
                </a:cubicBezTo>
                <a:cubicBezTo>
                  <a:pt x="561331" y="3487751"/>
                  <a:pt x="581973" y="3426419"/>
                  <a:pt x="567205" y="3393248"/>
                </a:cubicBezTo>
                <a:cubicBezTo>
                  <a:pt x="585208" y="3400657"/>
                  <a:pt x="563566" y="3353906"/>
                  <a:pt x="579630" y="3344723"/>
                </a:cubicBezTo>
                <a:cubicBezTo>
                  <a:pt x="592861" y="3339338"/>
                  <a:pt x="589379" y="3323900"/>
                  <a:pt x="592672" y="3310978"/>
                </a:cubicBezTo>
                <a:cubicBezTo>
                  <a:pt x="605351" y="3299735"/>
                  <a:pt x="594296" y="3237176"/>
                  <a:pt x="589270" y="3216655"/>
                </a:cubicBezTo>
                <a:cubicBezTo>
                  <a:pt x="566909" y="3160431"/>
                  <a:pt x="626099" y="3142203"/>
                  <a:pt x="609663" y="3096973"/>
                </a:cubicBezTo>
                <a:cubicBezTo>
                  <a:pt x="609191" y="3084373"/>
                  <a:pt x="615889" y="3033331"/>
                  <a:pt x="618886" y="3023628"/>
                </a:cubicBezTo>
                <a:lnTo>
                  <a:pt x="630425" y="2998646"/>
                </a:lnTo>
                <a:lnTo>
                  <a:pt x="640017" y="2995914"/>
                </a:lnTo>
                <a:lnTo>
                  <a:pt x="643600" y="2978244"/>
                </a:lnTo>
                <a:lnTo>
                  <a:pt x="659520" y="2950805"/>
                </a:lnTo>
                <a:cubicBezTo>
                  <a:pt x="620152" y="2937671"/>
                  <a:pt x="687598" y="2860550"/>
                  <a:pt x="650890" y="2864933"/>
                </a:cubicBezTo>
                <a:cubicBezTo>
                  <a:pt x="663707" y="2817056"/>
                  <a:pt x="662078" y="2779813"/>
                  <a:pt x="640210" y="2741864"/>
                </a:cubicBezTo>
                <a:cubicBezTo>
                  <a:pt x="634452" y="2649732"/>
                  <a:pt x="665268" y="2597914"/>
                  <a:pt x="639387" y="2510931"/>
                </a:cubicBezTo>
                <a:cubicBezTo>
                  <a:pt x="645574" y="2407642"/>
                  <a:pt x="671719" y="2317589"/>
                  <a:pt x="680438" y="2227415"/>
                </a:cubicBezTo>
                <a:cubicBezTo>
                  <a:pt x="664175" y="2189847"/>
                  <a:pt x="704423" y="2141655"/>
                  <a:pt x="688135" y="2054289"/>
                </a:cubicBezTo>
                <a:cubicBezTo>
                  <a:pt x="683239" y="2048201"/>
                  <a:pt x="684029" y="1979567"/>
                  <a:pt x="681480" y="1972202"/>
                </a:cubicBezTo>
                <a:lnTo>
                  <a:pt x="686247" y="1917474"/>
                </a:lnTo>
                <a:lnTo>
                  <a:pt x="679783" y="1862721"/>
                </a:lnTo>
                <a:cubicBezTo>
                  <a:pt x="683677" y="1851209"/>
                  <a:pt x="688980" y="1824057"/>
                  <a:pt x="686639" y="1818227"/>
                </a:cubicBezTo>
                <a:lnTo>
                  <a:pt x="658235" y="1742488"/>
                </a:lnTo>
                <a:cubicBezTo>
                  <a:pt x="645662" y="1715201"/>
                  <a:pt x="661423" y="1719638"/>
                  <a:pt x="636990" y="1638389"/>
                </a:cubicBezTo>
                <a:cubicBezTo>
                  <a:pt x="626351" y="1601441"/>
                  <a:pt x="629414" y="1617134"/>
                  <a:pt x="602059" y="1570807"/>
                </a:cubicBezTo>
                <a:lnTo>
                  <a:pt x="570903" y="1513173"/>
                </a:lnTo>
                <a:cubicBezTo>
                  <a:pt x="570781" y="1503175"/>
                  <a:pt x="550561" y="1468055"/>
                  <a:pt x="550438" y="1458058"/>
                </a:cubicBezTo>
                <a:cubicBezTo>
                  <a:pt x="556848" y="1428101"/>
                  <a:pt x="546263" y="1422712"/>
                  <a:pt x="531416" y="1385478"/>
                </a:cubicBezTo>
                <a:cubicBezTo>
                  <a:pt x="527790" y="1370753"/>
                  <a:pt x="490725" y="1304050"/>
                  <a:pt x="501981" y="1265452"/>
                </a:cubicBezTo>
                <a:cubicBezTo>
                  <a:pt x="501825" y="1234781"/>
                  <a:pt x="490462" y="1187660"/>
                  <a:pt x="487370" y="1141743"/>
                </a:cubicBezTo>
                <a:cubicBezTo>
                  <a:pt x="484278" y="1095826"/>
                  <a:pt x="483852" y="1028118"/>
                  <a:pt x="483427" y="989948"/>
                </a:cubicBezTo>
                <a:cubicBezTo>
                  <a:pt x="483001" y="951779"/>
                  <a:pt x="494678" y="945984"/>
                  <a:pt x="484820" y="912725"/>
                </a:cubicBezTo>
                <a:cubicBezTo>
                  <a:pt x="467566" y="854951"/>
                  <a:pt x="510777" y="860797"/>
                  <a:pt x="475093" y="812798"/>
                </a:cubicBezTo>
                <a:cubicBezTo>
                  <a:pt x="461960" y="787034"/>
                  <a:pt x="498505" y="551948"/>
                  <a:pt x="461972" y="450605"/>
                </a:cubicBezTo>
                <a:cubicBezTo>
                  <a:pt x="470167" y="357604"/>
                  <a:pt x="458694" y="431306"/>
                  <a:pt x="465015" y="372906"/>
                </a:cubicBezTo>
                <a:cubicBezTo>
                  <a:pt x="503427" y="364177"/>
                  <a:pt x="489736" y="290341"/>
                  <a:pt x="490377" y="246134"/>
                </a:cubicBezTo>
                <a:cubicBezTo>
                  <a:pt x="491019" y="201927"/>
                  <a:pt x="449725" y="138160"/>
                  <a:pt x="468864" y="107666"/>
                </a:cubicBezTo>
                <a:cubicBezTo>
                  <a:pt x="468282" y="89794"/>
                  <a:pt x="477749" y="76947"/>
                  <a:pt x="477167" y="59075"/>
                </a:cubicBezTo>
                <a:lnTo>
                  <a:pt x="472992" y="14560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46ED546-5672-4BCE-AC8E-F82400BA5F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2775" y="609600"/>
            <a:ext cx="5123391" cy="1322887"/>
          </a:xfrm>
        </p:spPr>
        <p:txBody>
          <a:bodyPr>
            <a:normAutofit/>
          </a:bodyPr>
          <a:lstStyle/>
          <a:p>
            <a:r>
              <a:rPr lang="en-GB" dirty="0"/>
              <a:t>Task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5508EEB-B024-4A47-BD43-EC4D0DA5AA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2776" y="2194102"/>
            <a:ext cx="4887162" cy="3908585"/>
          </a:xfrm>
        </p:spPr>
        <p:txBody>
          <a:bodyPr>
            <a:normAutofit/>
          </a:bodyPr>
          <a:lstStyle/>
          <a:p>
            <a:r>
              <a:rPr lang="en-GB" sz="1700"/>
              <a:t>The energy market is now being regulated by the government.</a:t>
            </a:r>
          </a:p>
          <a:p>
            <a:r>
              <a:rPr lang="en-GB" sz="1700"/>
              <a:t>Task 1: What is the impact on businesses and individuals?</a:t>
            </a:r>
          </a:p>
          <a:p>
            <a:r>
              <a:rPr lang="en-GB" sz="1700"/>
              <a:t>Task 2: How will this impact the market in the long term?</a:t>
            </a:r>
          </a:p>
          <a:p>
            <a:r>
              <a:rPr lang="en-GB" sz="1700"/>
              <a:t>Task 3: What other options did the government have for the market?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0AEF6EF-AAF6-A787-173E-B60ED44A9F2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507295"/>
            <a:ext cx="7695738" cy="309835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BE9D9A9-FB3A-14F6-B48C-A5E886E6C91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102543"/>
            <a:ext cx="933411" cy="375797"/>
          </a:xfrm>
          <a:prstGeom prst="rect">
            <a:avLst/>
          </a:prstGeom>
        </p:spPr>
      </p:pic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418DAFF0-3563-9D20-D6B0-BD8B949811E8}"/>
              </a:ext>
            </a:extLst>
          </p:cNvPr>
          <p:cNvSpPr txBox="1">
            <a:spLocks/>
          </p:cNvSpPr>
          <p:nvPr/>
        </p:nvSpPr>
        <p:spPr>
          <a:xfrm>
            <a:off x="68584" y="6601013"/>
            <a:ext cx="4038600" cy="2336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D513827-2BE5-3239-8B6E-7DB2670327FF}"/>
              </a:ext>
            </a:extLst>
          </p:cNvPr>
          <p:cNvSpPr txBox="1"/>
          <p:nvPr/>
        </p:nvSpPr>
        <p:spPr>
          <a:xfrm>
            <a:off x="6126494" y="6648519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solidFill>
                  <a:schemeClr val="tx2"/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49351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380AD67-C5CA-4918-B4BB-C359BB03EE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29C048B-CDA0-491A-B90C-58AE95DB3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162" y="1076324"/>
            <a:ext cx="4704588" cy="1535051"/>
          </a:xfrm>
        </p:spPr>
        <p:txBody>
          <a:bodyPr anchor="b">
            <a:normAutofit/>
          </a:bodyPr>
          <a:lstStyle/>
          <a:p>
            <a:r>
              <a:rPr lang="en-GB" sz="4500"/>
              <a:t>Plenary</a:t>
            </a:r>
          </a:p>
        </p:txBody>
      </p:sp>
      <p:pic>
        <p:nvPicPr>
          <p:cNvPr id="5" name="Picture 4" descr="Top view of cubes connected with black lines">
            <a:extLst>
              <a:ext uri="{FF2B5EF4-FFF2-40B4-BE49-F238E27FC236}">
                <a16:creationId xmlns:a16="http://schemas.microsoft.com/office/drawing/2014/main" id="{7BBE24F8-25BB-BE61-8FFC-3EBAE4B1191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676" r="26373" b="4"/>
          <a:stretch/>
        </p:blipFill>
        <p:spPr>
          <a:xfrm>
            <a:off x="20" y="10"/>
            <a:ext cx="3378973" cy="6857990"/>
          </a:xfrm>
          <a:prstGeom prst="rect">
            <a:avLst/>
          </a:prstGeom>
        </p:spPr>
      </p:pic>
      <p:sp>
        <p:nvSpPr>
          <p:cNvPr id="11" name="!!accent">
            <a:extLst>
              <a:ext uri="{FF2B5EF4-FFF2-40B4-BE49-F238E27FC236}">
                <a16:creationId xmlns:a16="http://schemas.microsoft.com/office/drawing/2014/main" id="{EABAD4DA-87BA-4F70-9EF0-45C6BCF17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979326" y="431969"/>
            <a:ext cx="73152" cy="4114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15128D9-2797-47FA-B6FE-EC24E6B843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24449" y="2935541"/>
            <a:ext cx="46634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F1A145-26FB-481A-82E3-17A07DC9EA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162" y="3351276"/>
            <a:ext cx="4704588" cy="2825686"/>
          </a:xfrm>
        </p:spPr>
        <p:txBody>
          <a:bodyPr>
            <a:normAutofit/>
          </a:bodyPr>
          <a:lstStyle/>
          <a:p>
            <a:r>
              <a:rPr lang="en-GB" sz="1900"/>
              <a:t>For one type of legislation, what is the biggest advantage and disadvantage. </a:t>
            </a:r>
          </a:p>
          <a:p>
            <a:r>
              <a:rPr lang="en-GB" sz="1900"/>
              <a:t>Are there any diagrams you can draw for this.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37B7732-0E54-D614-56C3-C1A2E5A6F1A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507295"/>
            <a:ext cx="7695738" cy="309835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0F93065-E4C0-2FF2-53F1-AE209B0622A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102543"/>
            <a:ext cx="933411" cy="375797"/>
          </a:xfrm>
          <a:prstGeom prst="rect">
            <a:avLst/>
          </a:prstGeom>
        </p:spPr>
      </p:pic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8DFF1F0A-2FCB-9F11-7F10-D11333962043}"/>
              </a:ext>
            </a:extLst>
          </p:cNvPr>
          <p:cNvSpPr txBox="1">
            <a:spLocks/>
          </p:cNvSpPr>
          <p:nvPr/>
        </p:nvSpPr>
        <p:spPr>
          <a:xfrm>
            <a:off x="68584" y="6601013"/>
            <a:ext cx="4038600" cy="2336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AF93D9E-1980-1D4F-B082-EA3F36E3AAB5}"/>
              </a:ext>
            </a:extLst>
          </p:cNvPr>
          <p:cNvSpPr txBox="1"/>
          <p:nvPr/>
        </p:nvSpPr>
        <p:spPr>
          <a:xfrm>
            <a:off x="6126494" y="6648519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solidFill>
                  <a:schemeClr val="tx2"/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4857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51BA4DF-2BD4-4EC2-B1DB-B27C8AC71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15299" y="548464"/>
            <a:ext cx="5098906" cy="1675623"/>
          </a:xfrm>
        </p:spPr>
        <p:txBody>
          <a:bodyPr anchor="b">
            <a:normAutofit/>
          </a:bodyPr>
          <a:lstStyle/>
          <a:p>
            <a:r>
              <a:rPr lang="en-GB" sz="3500"/>
              <a:t>Recall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F7090B3-3A22-7B97-CDDC-8AA954998D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094" r="42317" b="-3"/>
          <a:stretch/>
        </p:blipFill>
        <p:spPr>
          <a:xfrm>
            <a:off x="20" y="10"/>
            <a:ext cx="3147352" cy="6857990"/>
          </a:xfrm>
          <a:prstGeom prst="rect">
            <a:avLst/>
          </a:prstGeom>
          <a:effectLst/>
        </p:spPr>
      </p:pic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E013808-5D69-FBFB-6018-69151B470AE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4896567"/>
              </p:ext>
            </p:extLst>
          </p:nvPr>
        </p:nvGraphicFramePr>
        <p:xfrm>
          <a:off x="3415300" y="2409830"/>
          <a:ext cx="5098904" cy="37052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F15A04CA-21F9-6504-718C-A2C8CBD9E62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507295"/>
            <a:ext cx="7695738" cy="309835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4DB37B1-7825-7DC1-CCC4-1AE51533C67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102543"/>
            <a:ext cx="933411" cy="375797"/>
          </a:xfrm>
          <a:prstGeom prst="rect">
            <a:avLst/>
          </a:prstGeom>
        </p:spPr>
      </p:pic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5468204B-4816-CAC6-E959-BF779FC84ACC}"/>
              </a:ext>
            </a:extLst>
          </p:cNvPr>
          <p:cNvSpPr txBox="1">
            <a:spLocks/>
          </p:cNvSpPr>
          <p:nvPr/>
        </p:nvSpPr>
        <p:spPr>
          <a:xfrm>
            <a:off x="68584" y="6601013"/>
            <a:ext cx="4038600" cy="2336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EA999A9-F2A0-FE9D-8F43-8A3B00168681}"/>
              </a:ext>
            </a:extLst>
          </p:cNvPr>
          <p:cNvSpPr txBox="1"/>
          <p:nvPr/>
        </p:nvSpPr>
        <p:spPr>
          <a:xfrm>
            <a:off x="6126494" y="6648519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solidFill>
                  <a:schemeClr val="tx2"/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tx2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720614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15520DB-F960-4775-B29C-691D6E65A3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64731F-C89B-4685-8A2F-2BC21E19F0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2131" y="552160"/>
            <a:ext cx="4385836" cy="1046671"/>
          </a:xfrm>
        </p:spPr>
        <p:txBody>
          <a:bodyPr>
            <a:normAutofit/>
          </a:bodyPr>
          <a:lstStyle/>
          <a:p>
            <a:r>
              <a:rPr lang="en-GB" sz="2400"/>
              <a:t>Starter</a:t>
            </a:r>
          </a:p>
        </p:txBody>
      </p:sp>
      <p:pic>
        <p:nvPicPr>
          <p:cNvPr id="5" name="Picture 4" descr="Figures of houses in different position and sizes">
            <a:extLst>
              <a:ext uri="{FF2B5EF4-FFF2-40B4-BE49-F238E27FC236}">
                <a16:creationId xmlns:a16="http://schemas.microsoft.com/office/drawing/2014/main" id="{E268DE24-0BB7-15D2-BFF3-6CD6EA4EB7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835" r="43008" b="-2"/>
          <a:stretch/>
        </p:blipFill>
        <p:spPr>
          <a:xfrm>
            <a:off x="-9488" y="10"/>
            <a:ext cx="3188969" cy="685799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D84038B-4A56-439B-A184-79B2D45066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188970" y="1982602"/>
            <a:ext cx="5955030" cy="6400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37E162-89D4-467A-BDF3-2D7A7A49CF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22132" y="2551558"/>
            <a:ext cx="4385835" cy="3347879"/>
          </a:xfrm>
        </p:spPr>
        <p:txBody>
          <a:bodyPr anchor="ctr">
            <a:normAutofit/>
          </a:bodyPr>
          <a:lstStyle/>
          <a:p>
            <a:r>
              <a:rPr lang="en-GB" sz="2000" dirty="0"/>
              <a:t>What impact does legislation have on individuals rights?</a:t>
            </a:r>
            <a:endParaRPr lang="en-GB" sz="2000">
              <a:ea typeface="Calibri"/>
              <a:cs typeface="Calibri"/>
            </a:endParaRPr>
          </a:p>
          <a:p>
            <a:r>
              <a:rPr lang="en-GB" sz="2000" dirty="0"/>
              <a:t>How can individuals lodge complaints about employers?</a:t>
            </a:r>
            <a:endParaRPr lang="en-GB" sz="2000" dirty="0">
              <a:ea typeface="Calibri"/>
              <a:cs typeface="Calibri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F96EE13-2C4D-4262-812E-DDE5FC35F0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226460" y="3404996"/>
            <a:ext cx="6858002" cy="48006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3523E84-28DE-2AC1-2FE2-DD174284B54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507295"/>
            <a:ext cx="7695738" cy="309835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D1A3CFC-BDA8-FCDA-3396-C59D519BB18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102543"/>
            <a:ext cx="933411" cy="375797"/>
          </a:xfrm>
          <a:prstGeom prst="rect">
            <a:avLst/>
          </a:prstGeom>
        </p:spPr>
      </p:pic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9BBA0070-1085-5B57-3CBE-43798CF0AAC0}"/>
              </a:ext>
            </a:extLst>
          </p:cNvPr>
          <p:cNvSpPr txBox="1">
            <a:spLocks/>
          </p:cNvSpPr>
          <p:nvPr/>
        </p:nvSpPr>
        <p:spPr>
          <a:xfrm>
            <a:off x="68584" y="6601013"/>
            <a:ext cx="4038600" cy="2336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3D4EA2C-31AB-D2E8-C622-C38F44C8CD7C}"/>
              </a:ext>
            </a:extLst>
          </p:cNvPr>
          <p:cNvSpPr txBox="1"/>
          <p:nvPr/>
        </p:nvSpPr>
        <p:spPr>
          <a:xfrm>
            <a:off x="6126494" y="6648519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solidFill>
                  <a:schemeClr val="tx2"/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3843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40E93D9-F13F-4097-A159-E0A6CEBA8F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92437" y="444464"/>
            <a:ext cx="2565228" cy="1906317"/>
          </a:xfrm>
        </p:spPr>
        <p:txBody>
          <a:bodyPr>
            <a:normAutofit/>
          </a:bodyPr>
          <a:lstStyle/>
          <a:p>
            <a:pPr algn="ctr"/>
            <a:r>
              <a:rPr lang="en-GB" sz="2400" dirty="0"/>
              <a:t>Learning Objectives</a:t>
            </a:r>
            <a:endParaRPr lang="en-GB" sz="2400"/>
          </a:p>
        </p:txBody>
      </p:sp>
      <p:pic>
        <p:nvPicPr>
          <p:cNvPr id="7" name="Picture 6" descr="Light bulb on yellow background with sketched light beams and cord">
            <a:extLst>
              <a:ext uri="{FF2B5EF4-FFF2-40B4-BE49-F238E27FC236}">
                <a16:creationId xmlns:a16="http://schemas.microsoft.com/office/drawing/2014/main" id="{928F900C-A398-EC3E-40D2-B73A27E2EAE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7033" r="4685" b="-14"/>
          <a:stretch/>
        </p:blipFill>
        <p:spPr>
          <a:xfrm>
            <a:off x="20" y="2768743"/>
            <a:ext cx="3208693" cy="4089258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BA3D150B-ADB5-401D-8304-C7845A1095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768743"/>
            <a:ext cx="3232716" cy="6400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0882" y="678955"/>
            <a:ext cx="4622688" cy="5409743"/>
          </a:xfrm>
        </p:spPr>
        <p:txBody>
          <a:bodyPr anchor="ctr">
            <a:normAutofit/>
          </a:bodyPr>
          <a:lstStyle/>
          <a:p>
            <a:pPr lvl="1"/>
            <a:r>
              <a:rPr lang="en-GB" sz="2000" dirty="0"/>
              <a:t>Are you able to explain the benefits of regulation?</a:t>
            </a:r>
            <a:endParaRPr lang="en-GB" sz="2000">
              <a:ea typeface="Calibri"/>
              <a:cs typeface="Calibri"/>
            </a:endParaRPr>
          </a:p>
          <a:p>
            <a:pPr lvl="1"/>
            <a:r>
              <a:rPr lang="en-GB" sz="2000" dirty="0"/>
              <a:t>Are you able to explain the costs of regulation? </a:t>
            </a:r>
            <a:endParaRPr lang="en-GB" dirty="0">
              <a:ea typeface="Calibri"/>
              <a:cs typeface="Calibri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CD3AB31-A71C-4414-BA05-CF667CBA34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15319" y="3404996"/>
            <a:ext cx="6858002" cy="48006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18E454C-0CD8-007D-4712-AB0C20DC045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507295"/>
            <a:ext cx="7695738" cy="309835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3E33524-FB07-56BC-722A-9E5BAC930B7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102543"/>
            <a:ext cx="933411" cy="375797"/>
          </a:xfrm>
          <a:prstGeom prst="rect">
            <a:avLst/>
          </a:prstGeom>
        </p:spPr>
      </p:pic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7AD8752E-BEF9-47BD-A30A-819ACFEEFD7F}"/>
              </a:ext>
            </a:extLst>
          </p:cNvPr>
          <p:cNvSpPr txBox="1">
            <a:spLocks/>
          </p:cNvSpPr>
          <p:nvPr/>
        </p:nvSpPr>
        <p:spPr>
          <a:xfrm>
            <a:off x="68584" y="6601013"/>
            <a:ext cx="4038600" cy="2336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E376C52-755F-03F6-6102-0BF9AF2D7162}"/>
              </a:ext>
            </a:extLst>
          </p:cNvPr>
          <p:cNvSpPr txBox="1"/>
          <p:nvPr/>
        </p:nvSpPr>
        <p:spPr>
          <a:xfrm>
            <a:off x="6126494" y="6648519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solidFill>
                  <a:schemeClr val="tx2"/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tx2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5813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E51BA4DF-2BD4-4EC2-B1DB-B27C8AC71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415299" y="548464"/>
            <a:ext cx="5098906" cy="1675623"/>
          </a:xfrm>
        </p:spPr>
        <p:txBody>
          <a:bodyPr anchor="b">
            <a:normAutofit/>
          </a:bodyPr>
          <a:lstStyle/>
          <a:p>
            <a:r>
              <a:rPr lang="en-GB" sz="3500"/>
              <a:t>The benefits of regulation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F9DA275-BE05-7C0F-F840-5161077AEB0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6577" r="23823" b="9"/>
          <a:stretch/>
        </p:blipFill>
        <p:spPr>
          <a:xfrm>
            <a:off x="20" y="10"/>
            <a:ext cx="3147352" cy="6857990"/>
          </a:xfrm>
          <a:prstGeom prst="rect">
            <a:avLst/>
          </a:prstGeom>
          <a:effectLst/>
        </p:spPr>
      </p:pic>
      <p:graphicFrame>
        <p:nvGraphicFramePr>
          <p:cNvPr id="19" name="Content Placeholder 2">
            <a:extLst>
              <a:ext uri="{FF2B5EF4-FFF2-40B4-BE49-F238E27FC236}">
                <a16:creationId xmlns:a16="http://schemas.microsoft.com/office/drawing/2014/main" id="{E464A37E-47A5-1766-2E9A-C2272933602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90394360"/>
              </p:ext>
            </p:extLst>
          </p:nvPr>
        </p:nvGraphicFramePr>
        <p:xfrm>
          <a:off x="3415300" y="2409830"/>
          <a:ext cx="5098904" cy="37052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826C54DD-1402-DF4C-E48C-F9569E51145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507295"/>
            <a:ext cx="7695738" cy="309835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70F5B3E-E584-B928-4514-8C9038FF10F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102543"/>
            <a:ext cx="933411" cy="375797"/>
          </a:xfrm>
          <a:prstGeom prst="rect">
            <a:avLst/>
          </a:prstGeom>
        </p:spPr>
      </p:pic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2515B752-63B8-3364-A400-1625ACBDE23D}"/>
              </a:ext>
            </a:extLst>
          </p:cNvPr>
          <p:cNvSpPr txBox="1">
            <a:spLocks/>
          </p:cNvSpPr>
          <p:nvPr/>
        </p:nvSpPr>
        <p:spPr>
          <a:xfrm>
            <a:off x="68584" y="6601013"/>
            <a:ext cx="4038600" cy="2336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A2076DF-8319-9B21-8DA8-C960EC7A2B18}"/>
              </a:ext>
            </a:extLst>
          </p:cNvPr>
          <p:cNvSpPr txBox="1"/>
          <p:nvPr/>
        </p:nvSpPr>
        <p:spPr>
          <a:xfrm>
            <a:off x="6126494" y="6648519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solidFill>
                  <a:schemeClr val="tx2"/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tx2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71477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815520DB-F960-4775-B29C-691D6E65A3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22131" y="552160"/>
            <a:ext cx="4385836" cy="1046671"/>
          </a:xfrm>
        </p:spPr>
        <p:txBody>
          <a:bodyPr>
            <a:normAutofit/>
          </a:bodyPr>
          <a:lstStyle/>
          <a:p>
            <a:r>
              <a:rPr lang="en-GB" sz="2400" dirty="0"/>
              <a:t>The benefits of regulation</a:t>
            </a:r>
          </a:p>
        </p:txBody>
      </p:sp>
      <p:pic>
        <p:nvPicPr>
          <p:cNvPr id="9" name="Picture 8" descr="Desk with productivity items">
            <a:extLst>
              <a:ext uri="{FF2B5EF4-FFF2-40B4-BE49-F238E27FC236}">
                <a16:creationId xmlns:a16="http://schemas.microsoft.com/office/drawing/2014/main" id="{D182A702-468B-49B0-C996-E6B850AB9D3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2698" r="26309" b="-3"/>
          <a:stretch/>
        </p:blipFill>
        <p:spPr>
          <a:xfrm>
            <a:off x="-9488" y="10"/>
            <a:ext cx="3188969" cy="6857991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CD84038B-4A56-439B-A184-79B2D45066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188970" y="1982602"/>
            <a:ext cx="5955030" cy="6400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22132" y="2551558"/>
            <a:ext cx="5008059" cy="4213583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sz="1800" dirty="0"/>
              <a:t>Regulation helps to ensure quality and choice are maintained in monopolistic markets</a:t>
            </a:r>
            <a:endParaRPr lang="en-GB" sz="1800">
              <a:ea typeface="Calibri"/>
              <a:cs typeface="Calibri"/>
            </a:endParaRPr>
          </a:p>
          <a:p>
            <a:r>
              <a:rPr lang="en-GB" sz="1800" dirty="0"/>
              <a:t>It can reduce the </a:t>
            </a:r>
            <a:r>
              <a:rPr lang="en-GB" sz="1800" err="1"/>
              <a:t>monopsonistic</a:t>
            </a:r>
            <a:r>
              <a:rPr lang="en-GB" sz="1800" dirty="0"/>
              <a:t> power of firms</a:t>
            </a:r>
            <a:endParaRPr lang="en-GB" sz="1800">
              <a:ea typeface="Calibri"/>
              <a:cs typeface="Calibri"/>
            </a:endParaRPr>
          </a:p>
          <a:p>
            <a:r>
              <a:rPr lang="en-GB" sz="1800" dirty="0"/>
              <a:t>It increases consumer surplus by reducing the prices of goods and services</a:t>
            </a:r>
            <a:endParaRPr lang="en-GB" sz="1800">
              <a:ea typeface="Calibri"/>
              <a:cs typeface="Calibri"/>
            </a:endParaRPr>
          </a:p>
          <a:p>
            <a:r>
              <a:rPr lang="en-GB" sz="1800" dirty="0"/>
              <a:t>It helps to set standards for markets as a whole, benefitting consumers and businesses</a:t>
            </a:r>
            <a:endParaRPr lang="en-GB" sz="1800">
              <a:ea typeface="Calibri"/>
              <a:cs typeface="Calibri"/>
            </a:endParaRPr>
          </a:p>
          <a:p>
            <a:r>
              <a:rPr lang="en-GB" sz="1800" dirty="0"/>
              <a:t>It provides a fair playing field so that all firms in the industry have to follow the same rules and regulations</a:t>
            </a:r>
            <a:endParaRPr lang="en-GB" sz="1800">
              <a:ea typeface="Calibri"/>
              <a:cs typeface="Calibri"/>
            </a:endParaRPr>
          </a:p>
          <a:p>
            <a:r>
              <a:rPr lang="en-GB" sz="1800" dirty="0"/>
              <a:t>Reducing distortions in markets allows them to clear more efficiently and helps ensure allocative and productive efficiency</a:t>
            </a:r>
            <a:endParaRPr lang="en-GB" sz="1800" dirty="0">
              <a:ea typeface="Calibri"/>
              <a:cs typeface="Calibri"/>
            </a:endParaRPr>
          </a:p>
          <a:p>
            <a:endParaRPr lang="en-GB" sz="1400"/>
          </a:p>
          <a:p>
            <a:pPr lvl="1"/>
            <a:endParaRPr lang="en-GB" sz="1400"/>
          </a:p>
          <a:p>
            <a:pPr lvl="1"/>
            <a:endParaRPr lang="en-GB" sz="140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F96EE13-2C4D-4262-812E-DDE5FC35F0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226460" y="3404996"/>
            <a:ext cx="6858002" cy="48006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7E2A0EC-4BB9-54E2-11FA-A260FF3B84A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507295"/>
            <a:ext cx="7695738" cy="309835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B382CB4-6B12-0897-1054-975A6A4F7AB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102543"/>
            <a:ext cx="933411" cy="375797"/>
          </a:xfrm>
          <a:prstGeom prst="rect">
            <a:avLst/>
          </a:prstGeom>
        </p:spPr>
      </p:pic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7296B059-FB3B-8AA7-0E63-5F10E293B708}"/>
              </a:ext>
            </a:extLst>
          </p:cNvPr>
          <p:cNvSpPr txBox="1">
            <a:spLocks/>
          </p:cNvSpPr>
          <p:nvPr/>
        </p:nvSpPr>
        <p:spPr>
          <a:xfrm>
            <a:off x="68584" y="6601013"/>
            <a:ext cx="4038600" cy="2336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5B6D813-215D-1118-C6CC-B5B916A6438A}"/>
              </a:ext>
            </a:extLst>
          </p:cNvPr>
          <p:cNvSpPr txBox="1"/>
          <p:nvPr/>
        </p:nvSpPr>
        <p:spPr>
          <a:xfrm>
            <a:off x="6126494" y="6648519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solidFill>
                  <a:schemeClr val="tx2"/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tx2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978325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51BA4DF-2BD4-4EC2-B1DB-B27C8AC71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D7CD64-E6DD-420E-B760-1B9F751182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5299" y="548464"/>
            <a:ext cx="5098906" cy="1675623"/>
          </a:xfrm>
        </p:spPr>
        <p:txBody>
          <a:bodyPr anchor="b">
            <a:normAutofit/>
          </a:bodyPr>
          <a:lstStyle/>
          <a:p>
            <a:r>
              <a:rPr lang="en-GB" sz="3500"/>
              <a:t>Task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F5F5C6F-A9FD-2D8E-76B9-B73C760C843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664" r="35918" b="4"/>
          <a:stretch/>
        </p:blipFill>
        <p:spPr>
          <a:xfrm>
            <a:off x="20" y="10"/>
            <a:ext cx="3147352" cy="6857990"/>
          </a:xfrm>
          <a:prstGeom prst="rect">
            <a:avLst/>
          </a:prstGeom>
          <a:effectLst/>
        </p:spPr>
      </p:pic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D1BD9A3-79BD-8BFC-0F57-7A26583AB6C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31280612"/>
              </p:ext>
            </p:extLst>
          </p:nvPr>
        </p:nvGraphicFramePr>
        <p:xfrm>
          <a:off x="3415300" y="2409830"/>
          <a:ext cx="5098904" cy="37052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614E9EB7-6971-EB6D-3B7F-09C7755B77C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507295"/>
            <a:ext cx="7695738" cy="309835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A8BCA29-D879-5823-4AF4-24F4B1C16B7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102543"/>
            <a:ext cx="933411" cy="375797"/>
          </a:xfrm>
          <a:prstGeom prst="rect">
            <a:avLst/>
          </a:prstGeom>
        </p:spPr>
      </p:pic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4AC0953F-636D-BE5B-82B5-7A5655C31927}"/>
              </a:ext>
            </a:extLst>
          </p:cNvPr>
          <p:cNvSpPr txBox="1">
            <a:spLocks/>
          </p:cNvSpPr>
          <p:nvPr/>
        </p:nvSpPr>
        <p:spPr>
          <a:xfrm>
            <a:off x="68584" y="6601013"/>
            <a:ext cx="4038600" cy="2336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99072E0-E1BB-2377-59E7-A928E0CFD642}"/>
              </a:ext>
            </a:extLst>
          </p:cNvPr>
          <p:cNvSpPr txBox="1"/>
          <p:nvPr/>
        </p:nvSpPr>
        <p:spPr>
          <a:xfrm>
            <a:off x="6126494" y="6648519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solidFill>
                  <a:schemeClr val="tx2"/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50171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51BA4DF-2BD4-4EC2-B1DB-B27C8AC71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415299" y="548464"/>
            <a:ext cx="5098906" cy="1675623"/>
          </a:xfrm>
        </p:spPr>
        <p:txBody>
          <a:bodyPr anchor="b">
            <a:normAutofit/>
          </a:bodyPr>
          <a:lstStyle/>
          <a:p>
            <a:r>
              <a:rPr lang="en-GB" sz="3500"/>
              <a:t>The costs of regulation</a:t>
            </a:r>
          </a:p>
        </p:txBody>
      </p:sp>
      <p:pic>
        <p:nvPicPr>
          <p:cNvPr id="7" name="Picture 6" descr="Angled shot of pen on a graph">
            <a:extLst>
              <a:ext uri="{FF2B5EF4-FFF2-40B4-BE49-F238E27FC236}">
                <a16:creationId xmlns:a16="http://schemas.microsoft.com/office/drawing/2014/main" id="{054E0B13-400F-FE51-E5F4-9A8BD599BB5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855" r="56556" b="-3"/>
          <a:stretch/>
        </p:blipFill>
        <p:spPr>
          <a:xfrm>
            <a:off x="20" y="10"/>
            <a:ext cx="3147352" cy="6857990"/>
          </a:xfrm>
          <a:prstGeom prst="rect">
            <a:avLst/>
          </a:prstGeom>
          <a:effectLst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15300" y="2409830"/>
            <a:ext cx="5098904" cy="3705217"/>
          </a:xfrm>
        </p:spPr>
        <p:txBody>
          <a:bodyPr>
            <a:normAutofit/>
          </a:bodyPr>
          <a:lstStyle/>
          <a:p>
            <a:r>
              <a:rPr lang="en-GB" sz="1700"/>
              <a:t>Regulation increases costs to firms e.g. legal requirements</a:t>
            </a:r>
          </a:p>
          <a:p>
            <a:r>
              <a:rPr lang="en-GB" sz="1700"/>
              <a:t>This can lead to productive inefficiency</a:t>
            </a:r>
          </a:p>
          <a:p>
            <a:r>
              <a:rPr lang="en-GB" sz="1700"/>
              <a:t>By regulating what goods and services can be produced this might also lead to allocative inefficiency</a:t>
            </a:r>
          </a:p>
          <a:p>
            <a:r>
              <a:rPr lang="en-GB" sz="1700"/>
              <a:t>Profits of firms will be impacted which might lead to less investment into capacity and research and development</a:t>
            </a:r>
          </a:p>
          <a:p>
            <a:r>
              <a:rPr lang="en-GB" sz="1700"/>
              <a:t>This might lead to less dynamic efficiency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7E855E1-A305-1D10-FF4A-C1A37294F67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507295"/>
            <a:ext cx="7695738" cy="309835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5118D7F-F245-FBD5-E2E4-5729FE54D33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102543"/>
            <a:ext cx="933411" cy="375797"/>
          </a:xfrm>
          <a:prstGeom prst="rect">
            <a:avLst/>
          </a:prstGeom>
        </p:spPr>
      </p:pic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43AE6D83-4337-A752-435B-C4B009DBF3B2}"/>
              </a:ext>
            </a:extLst>
          </p:cNvPr>
          <p:cNvSpPr txBox="1">
            <a:spLocks/>
          </p:cNvSpPr>
          <p:nvPr/>
        </p:nvSpPr>
        <p:spPr>
          <a:xfrm>
            <a:off x="68584" y="6601013"/>
            <a:ext cx="4038600" cy="2336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C856472-5663-4DE4-07BF-901686FBD876}"/>
              </a:ext>
            </a:extLst>
          </p:cNvPr>
          <p:cNvSpPr txBox="1"/>
          <p:nvPr/>
        </p:nvSpPr>
        <p:spPr>
          <a:xfrm>
            <a:off x="6126494" y="6648519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solidFill>
                  <a:schemeClr val="tx2"/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tx2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518616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815520DB-F960-4775-B29C-691D6E65A3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922131" y="552160"/>
            <a:ext cx="4385836" cy="1046671"/>
          </a:xfrm>
        </p:spPr>
        <p:txBody>
          <a:bodyPr>
            <a:normAutofit/>
          </a:bodyPr>
          <a:lstStyle/>
          <a:p>
            <a:r>
              <a:rPr lang="en-GB" sz="2400" dirty="0"/>
              <a:t>The costs of regulation</a:t>
            </a:r>
          </a:p>
        </p:txBody>
      </p:sp>
      <p:pic>
        <p:nvPicPr>
          <p:cNvPr id="7" name="Picture 6" descr="Magnifying glass showing decling performance">
            <a:extLst>
              <a:ext uri="{FF2B5EF4-FFF2-40B4-BE49-F238E27FC236}">
                <a16:creationId xmlns:a16="http://schemas.microsoft.com/office/drawing/2014/main" id="{69A9BFE3-58B9-A332-C31B-440092D74A6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473" r="32533" b="-3"/>
          <a:stretch/>
        </p:blipFill>
        <p:spPr>
          <a:xfrm>
            <a:off x="-9488" y="10"/>
            <a:ext cx="3188969" cy="6857991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CD84038B-4A56-439B-A184-79B2D45066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188970" y="1982602"/>
            <a:ext cx="5955030" cy="6400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22132" y="2551558"/>
            <a:ext cx="4385835" cy="3347879"/>
          </a:xfrm>
        </p:spPr>
        <p:txBody>
          <a:bodyPr anchor="ctr">
            <a:normAutofit/>
          </a:bodyPr>
          <a:lstStyle/>
          <a:p>
            <a:r>
              <a:rPr lang="en-GB" sz="1700"/>
              <a:t>Regulation increases costs to firms e.g. legal requirements</a:t>
            </a:r>
          </a:p>
          <a:p>
            <a:r>
              <a:rPr lang="en-GB" sz="1700"/>
              <a:t>This can lead to productive inefficiency</a:t>
            </a:r>
          </a:p>
          <a:p>
            <a:r>
              <a:rPr lang="en-GB" sz="1700"/>
              <a:t>By regulating what goods and services can be produced this might also lead to allocative inefficiency</a:t>
            </a:r>
          </a:p>
          <a:p>
            <a:r>
              <a:rPr lang="en-GB" sz="1700"/>
              <a:t>Profits of firms will be impacted which might lead to less investment into capacity and research and development</a:t>
            </a:r>
          </a:p>
          <a:p>
            <a:r>
              <a:rPr lang="en-GB" sz="1700"/>
              <a:t>This might lead to less dynamic efficiency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F96EE13-2C4D-4262-812E-DDE5FC35F0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226460" y="3404996"/>
            <a:ext cx="6858002" cy="48006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21FDFAE-2A80-DE31-D5BE-2E92BDFAB96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507295"/>
            <a:ext cx="7695738" cy="309835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0787503-C1C4-197F-4824-ECFD2D14664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102543"/>
            <a:ext cx="933411" cy="375797"/>
          </a:xfrm>
          <a:prstGeom prst="rect">
            <a:avLst/>
          </a:prstGeom>
        </p:spPr>
      </p:pic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1267C9EC-A294-5D2F-E9F7-CFA1CB507C0A}"/>
              </a:ext>
            </a:extLst>
          </p:cNvPr>
          <p:cNvSpPr txBox="1">
            <a:spLocks/>
          </p:cNvSpPr>
          <p:nvPr/>
        </p:nvSpPr>
        <p:spPr>
          <a:xfrm>
            <a:off x="68584" y="6601013"/>
            <a:ext cx="4038600" cy="2336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49294CE-CB7C-6416-0DE9-55DB1B21A2C7}"/>
              </a:ext>
            </a:extLst>
          </p:cNvPr>
          <p:cNvSpPr txBox="1"/>
          <p:nvPr/>
        </p:nvSpPr>
        <p:spPr>
          <a:xfrm>
            <a:off x="6126494" y="6648519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solidFill>
                  <a:schemeClr val="tx2"/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tx2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2086573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F4032C13F49FB47BF5EE4A5A6BF83A0" ma:contentTypeVersion="4" ma:contentTypeDescription="Create a new document." ma:contentTypeScope="" ma:versionID="627ce39c4e419775df0982b0470750b4">
  <xsd:schema xmlns:xsd="http://www.w3.org/2001/XMLSchema" xmlns:xs="http://www.w3.org/2001/XMLSchema" xmlns:p="http://schemas.microsoft.com/office/2006/metadata/properties" xmlns:ns2="52c89d63-6a20-4f5c-977c-79d31da25a80" targetNamespace="http://schemas.microsoft.com/office/2006/metadata/properties" ma:root="true" ma:fieldsID="9962f4622fd55fda8fa6f4dc93429848" ns2:_="">
    <xsd:import namespace="52c89d63-6a20-4f5c-977c-79d31da25a8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c89d63-6a20-4f5c-977c-79d31da25a8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DE0C333-9538-4E29-8A81-74E4A1F2CEA6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1046ABD6-368D-419F-AD7E-AF6D35B76CB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B8CF7DA-428C-4309-9D7D-6647308D200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2c89d63-6a20-4f5c-977c-79d31da25a8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2175</TotalTime>
  <Words>1038</Words>
  <Application>Microsoft Office PowerPoint</Application>
  <PresentationFormat>On-screen Show (4:3)</PresentationFormat>
  <Paragraphs>95</Paragraphs>
  <Slides>13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gg sans</vt:lpstr>
      <vt:lpstr>Times New Roman</vt:lpstr>
      <vt:lpstr>Office Theme</vt:lpstr>
      <vt:lpstr>4.2.3 Arguments for and against regulation</vt:lpstr>
      <vt:lpstr>Recall</vt:lpstr>
      <vt:lpstr>Starter</vt:lpstr>
      <vt:lpstr>Learning Objectives</vt:lpstr>
      <vt:lpstr>The benefits of regulation</vt:lpstr>
      <vt:lpstr>The benefits of regulation</vt:lpstr>
      <vt:lpstr>Task</vt:lpstr>
      <vt:lpstr>The costs of regulation</vt:lpstr>
      <vt:lpstr>The costs of regulation</vt:lpstr>
      <vt:lpstr>Task</vt:lpstr>
      <vt:lpstr>Should we regulate markets?</vt:lpstr>
      <vt:lpstr>Task</vt:lpstr>
      <vt:lpstr>Plenary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1.1.1</dc:title>
  <dc:creator>Time2Resources</dc:creator>
  <cp:lastModifiedBy>Chezka Mae Madrona</cp:lastModifiedBy>
  <cp:revision>398</cp:revision>
  <dcterms:created xsi:type="dcterms:W3CDTF">2009-08-01T13:37:35Z</dcterms:created>
  <dcterms:modified xsi:type="dcterms:W3CDTF">2025-03-18T11:01:04Z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0x0101002F4032C13F49FB47BF5EE4A5A6BF83A0</vt:lpwstr>
  </property>
</Properties>
</file>