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3" r:id="rId6"/>
    <p:sldId id="280" r:id="rId7"/>
    <p:sldId id="257" r:id="rId8"/>
    <p:sldId id="281" r:id="rId9"/>
    <p:sldId id="261" r:id="rId10"/>
    <p:sldId id="263" r:id="rId11"/>
    <p:sldId id="278" r:id="rId12"/>
    <p:sldId id="277" r:id="rId13"/>
    <p:sldId id="266" r:id="rId14"/>
    <p:sldId id="273" r:id="rId15"/>
    <p:sldId id="269" r:id="rId16"/>
    <p:sldId id="264" r:id="rId17"/>
    <p:sldId id="276" r:id="rId18"/>
    <p:sldId id="271" r:id="rId19"/>
    <p:sldId id="272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A5FAF-2F39-4383-B07A-78C983C7FB81}" v="24" dt="2023-11-21T17:06:25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125" d="100"/>
          <a:sy n="125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D1DA5FAF-2F39-4383-B07A-78C983C7FB81}"/>
    <pc:docChg chg="undo custSel addSld delSld modSld sldOrd">
      <pc:chgData name="Max Thrilling" userId="1a0901c82f0d6655" providerId="LiveId" clId="{D1DA5FAF-2F39-4383-B07A-78C983C7FB81}" dt="2023-11-21T17:12:02.239" v="186" actId="14100"/>
      <pc:docMkLst>
        <pc:docMk/>
      </pc:docMkLst>
      <pc:sldChg chg="modSp mod">
        <pc:chgData name="Max Thrilling" userId="1a0901c82f0d6655" providerId="LiveId" clId="{D1DA5FAF-2F39-4383-B07A-78C983C7FB81}" dt="2023-11-16T09:46:39.034" v="0" actId="14100"/>
        <pc:sldMkLst>
          <pc:docMk/>
          <pc:sldMk cId="421831181" sldId="263"/>
        </pc:sldMkLst>
        <pc:spChg chg="mod">
          <ac:chgData name="Max Thrilling" userId="1a0901c82f0d6655" providerId="LiveId" clId="{D1DA5FAF-2F39-4383-B07A-78C983C7FB81}" dt="2023-11-16T09:46:39.034" v="0" actId="14100"/>
          <ac:spMkLst>
            <pc:docMk/>
            <pc:sldMk cId="421831181" sldId="263"/>
            <ac:spMk id="3" creationId="{00000000-0000-0000-0000-000000000000}"/>
          </ac:spMkLst>
        </pc:spChg>
      </pc:sldChg>
      <pc:sldChg chg="addSp delSp modSp add mod setBg delDesignElem">
        <pc:chgData name="Max Thrilling" userId="1a0901c82f0d6655" providerId="LiveId" clId="{D1DA5FAF-2F39-4383-B07A-78C983C7FB81}" dt="2023-11-21T17:07:16.088" v="181" actId="27636"/>
        <pc:sldMkLst>
          <pc:docMk/>
          <pc:sldMk cId="2672194657" sldId="264"/>
        </pc:sldMkLst>
        <pc:spChg chg="del">
          <ac:chgData name="Max Thrilling" userId="1a0901c82f0d6655" providerId="LiveId" clId="{D1DA5FAF-2F39-4383-B07A-78C983C7FB81}" dt="2023-11-21T17:05:20.936" v="114" actId="478"/>
          <ac:spMkLst>
            <pc:docMk/>
            <pc:sldMk cId="2672194657" sldId="264"/>
            <ac:spMk id="2" creationId="{5F164BF4-0C27-BB4E-69B1-EE5430BE12EA}"/>
          </ac:spMkLst>
        </pc:spChg>
        <pc:spChg chg="add mod">
          <ac:chgData name="Max Thrilling" userId="1a0901c82f0d6655" providerId="LiveId" clId="{D1DA5FAF-2F39-4383-B07A-78C983C7FB81}" dt="2023-11-21T17:07:16.088" v="181" actId="27636"/>
          <ac:spMkLst>
            <pc:docMk/>
            <pc:sldMk cId="2672194657" sldId="264"/>
            <ac:spMk id="3" creationId="{B8A87A0A-E8FE-3FC9-3430-DFA2B63160E6}"/>
          </ac:spMkLst>
        </pc:spChg>
        <pc:spChg chg="add del mod">
          <ac:chgData name="Max Thrilling" userId="1a0901c82f0d6655" providerId="LiveId" clId="{D1DA5FAF-2F39-4383-B07A-78C983C7FB81}" dt="2023-11-21T17:05:23.447" v="115" actId="478"/>
          <ac:spMkLst>
            <pc:docMk/>
            <pc:sldMk cId="2672194657" sldId="264"/>
            <ac:spMk id="5" creationId="{75D79A2A-49BA-383F-8FA2-FF6F0FEFB71C}"/>
          </ac:spMkLst>
        </pc:spChg>
        <pc:spChg chg="del">
          <ac:chgData name="Max Thrilling" userId="1a0901c82f0d6655" providerId="LiveId" clId="{D1DA5FAF-2F39-4383-B07A-78C983C7FB81}" dt="2023-11-21T17:03:50.183" v="103"/>
          <ac:spMkLst>
            <pc:docMk/>
            <pc:sldMk cId="2672194657" sldId="264"/>
            <ac:spMk id="55" creationId="{AB8C311F-7253-4AED-9701-7FC0708C41C7}"/>
          </ac:spMkLst>
        </pc:spChg>
        <pc:spChg chg="del">
          <ac:chgData name="Max Thrilling" userId="1a0901c82f0d6655" providerId="LiveId" clId="{D1DA5FAF-2F39-4383-B07A-78C983C7FB81}" dt="2023-11-21T17:03:50.183" v="103"/>
          <ac:spMkLst>
            <pc:docMk/>
            <pc:sldMk cId="2672194657" sldId="264"/>
            <ac:spMk id="57" creationId="{E2384209-CB15-4CDF-9D31-C44FD9A3F20D}"/>
          </ac:spMkLst>
        </pc:spChg>
        <pc:spChg chg="del">
          <ac:chgData name="Max Thrilling" userId="1a0901c82f0d6655" providerId="LiveId" clId="{D1DA5FAF-2F39-4383-B07A-78C983C7FB81}" dt="2023-11-21T17:03:50.183" v="103"/>
          <ac:spMkLst>
            <pc:docMk/>
            <pc:sldMk cId="2672194657" sldId="264"/>
            <ac:spMk id="59" creationId="{2633B3B5-CC90-43F0-8714-D31D1F3F0209}"/>
          </ac:spMkLst>
        </pc:spChg>
        <pc:spChg chg="del">
          <ac:chgData name="Max Thrilling" userId="1a0901c82f0d6655" providerId="LiveId" clId="{D1DA5FAF-2F39-4383-B07A-78C983C7FB81}" dt="2023-11-21T17:03:50.183" v="103"/>
          <ac:spMkLst>
            <pc:docMk/>
            <pc:sldMk cId="2672194657" sldId="264"/>
            <ac:spMk id="61" creationId="{A8D57A06-A426-446D-B02C-A2DC6B62E45E}"/>
          </ac:spMkLst>
        </pc:spChg>
        <pc:graphicFrameChg chg="mod modGraphic">
          <ac:chgData name="Max Thrilling" userId="1a0901c82f0d6655" providerId="LiveId" clId="{D1DA5FAF-2F39-4383-B07A-78C983C7FB81}" dt="2023-11-21T17:06:25.039" v="121" actId="12"/>
          <ac:graphicFrameMkLst>
            <pc:docMk/>
            <pc:sldMk cId="2672194657" sldId="264"/>
            <ac:graphicFrameMk id="39" creationId="{E2C9F758-74B6-6ACE-A076-E71AB00DF121}"/>
          </ac:graphicFrameMkLst>
        </pc:graphicFrameChg>
      </pc:sldChg>
      <pc:sldChg chg="addSp delSp modSp del mod">
        <pc:chgData name="Max Thrilling" userId="1a0901c82f0d6655" providerId="LiveId" clId="{D1DA5FAF-2F39-4383-B07A-78C983C7FB81}" dt="2023-11-21T17:05:38.897" v="116" actId="47"/>
        <pc:sldMkLst>
          <pc:docMk/>
          <pc:sldMk cId="2462211341" sldId="270"/>
        </pc:sldMkLst>
        <pc:spChg chg="mod">
          <ac:chgData name="Max Thrilling" userId="1a0901c82f0d6655" providerId="LiveId" clId="{D1DA5FAF-2F39-4383-B07A-78C983C7FB81}" dt="2023-11-21T16:59:15.751" v="77" actId="1076"/>
          <ac:spMkLst>
            <pc:docMk/>
            <pc:sldMk cId="2462211341" sldId="270"/>
            <ac:spMk id="3" creationId="{00000000-0000-0000-0000-000000000000}"/>
          </ac:spMkLst>
        </pc:spChg>
        <pc:spChg chg="add del mod">
          <ac:chgData name="Max Thrilling" userId="1a0901c82f0d6655" providerId="LiveId" clId="{D1DA5FAF-2F39-4383-B07A-78C983C7FB81}" dt="2023-11-21T16:59:55.786" v="79" actId="478"/>
          <ac:spMkLst>
            <pc:docMk/>
            <pc:sldMk cId="2462211341" sldId="270"/>
            <ac:spMk id="4" creationId="{BB0D4CA8-3EF4-10F0-4680-E76832596BB0}"/>
          </ac:spMkLst>
        </pc:spChg>
        <pc:picChg chg="del">
          <ac:chgData name="Max Thrilling" userId="1a0901c82f0d6655" providerId="LiveId" clId="{D1DA5FAF-2F39-4383-B07A-78C983C7FB81}" dt="2023-11-21T16:58:56.437" v="76" actId="478"/>
          <ac:picMkLst>
            <pc:docMk/>
            <pc:sldMk cId="2462211341" sldId="270"/>
            <ac:picMk id="5" creationId="{07334219-81F6-ACC6-0E4C-3C8BCD826B9D}"/>
          </ac:picMkLst>
        </pc:picChg>
      </pc:sldChg>
      <pc:sldChg chg="modSp mod">
        <pc:chgData name="Max Thrilling" userId="1a0901c82f0d6655" providerId="LiveId" clId="{D1DA5FAF-2F39-4383-B07A-78C983C7FB81}" dt="2023-11-21T17:12:02.239" v="186" actId="14100"/>
        <pc:sldMkLst>
          <pc:docMk/>
          <pc:sldMk cId="3778111132" sldId="271"/>
        </pc:sldMkLst>
        <pc:spChg chg="mod">
          <ac:chgData name="Max Thrilling" userId="1a0901c82f0d6655" providerId="LiveId" clId="{D1DA5FAF-2F39-4383-B07A-78C983C7FB81}" dt="2023-11-21T16:48:42.837" v="70" actId="1076"/>
          <ac:spMkLst>
            <pc:docMk/>
            <pc:sldMk cId="3778111132" sldId="271"/>
            <ac:spMk id="2" creationId="{00000000-0000-0000-0000-000000000000}"/>
          </ac:spMkLst>
        </pc:spChg>
        <pc:graphicFrameChg chg="mod modGraphic">
          <ac:chgData name="Max Thrilling" userId="1a0901c82f0d6655" providerId="LiveId" clId="{D1DA5FAF-2F39-4383-B07A-78C983C7FB81}" dt="2023-11-21T17:12:02.239" v="186" actId="14100"/>
          <ac:graphicFrameMkLst>
            <pc:docMk/>
            <pc:sldMk cId="3778111132" sldId="271"/>
            <ac:graphicFrameMk id="4" creationId="{00000000-0000-0000-0000-000000000000}"/>
          </ac:graphicFrameMkLst>
        </pc:graphicFrameChg>
      </pc:sldChg>
      <pc:sldChg chg="modSp mod">
        <pc:chgData name="Max Thrilling" userId="1a0901c82f0d6655" providerId="LiveId" clId="{D1DA5FAF-2F39-4383-B07A-78C983C7FB81}" dt="2023-11-21T16:48:03.808" v="69" actId="27107"/>
        <pc:sldMkLst>
          <pc:docMk/>
          <pc:sldMk cId="4051129019" sldId="272"/>
        </pc:sldMkLst>
        <pc:graphicFrameChg chg="modGraphic">
          <ac:chgData name="Max Thrilling" userId="1a0901c82f0d6655" providerId="LiveId" clId="{D1DA5FAF-2F39-4383-B07A-78C983C7FB81}" dt="2023-11-21T16:48:03.808" v="69" actId="27107"/>
          <ac:graphicFrameMkLst>
            <pc:docMk/>
            <pc:sldMk cId="4051129019" sldId="272"/>
            <ac:graphicFrameMk id="4" creationId="{00000000-0000-0000-0000-000000000000}"/>
          </ac:graphicFrameMkLst>
        </pc:graphicFrameChg>
      </pc:sldChg>
      <pc:sldChg chg="modSp mod">
        <pc:chgData name="Max Thrilling" userId="1a0901c82f0d6655" providerId="LiveId" clId="{D1DA5FAF-2F39-4383-B07A-78C983C7FB81}" dt="2023-11-21T16:43:37.539" v="68" actId="113"/>
        <pc:sldMkLst>
          <pc:docMk/>
          <pc:sldMk cId="1590572490" sldId="273"/>
        </pc:sldMkLst>
        <pc:spChg chg="mod">
          <ac:chgData name="Max Thrilling" userId="1a0901c82f0d6655" providerId="LiveId" clId="{D1DA5FAF-2F39-4383-B07A-78C983C7FB81}" dt="2023-11-21T16:43:37.539" v="68" actId="113"/>
          <ac:spMkLst>
            <pc:docMk/>
            <pc:sldMk cId="1590572490" sldId="273"/>
            <ac:spMk id="3" creationId="{00000000-0000-0000-0000-000000000000}"/>
          </ac:spMkLst>
        </pc:spChg>
      </pc:sldChg>
      <pc:sldChg chg="modSp mod">
        <pc:chgData name="Max Thrilling" userId="1a0901c82f0d6655" providerId="LiveId" clId="{D1DA5FAF-2F39-4383-B07A-78C983C7FB81}" dt="2023-11-16T09:49:20.059" v="64" actId="20577"/>
        <pc:sldMkLst>
          <pc:docMk/>
          <pc:sldMk cId="2035944849" sldId="277"/>
        </pc:sldMkLst>
        <pc:graphicFrameChg chg="modGraphic">
          <ac:chgData name="Max Thrilling" userId="1a0901c82f0d6655" providerId="LiveId" clId="{D1DA5FAF-2F39-4383-B07A-78C983C7FB81}" dt="2023-11-16T09:49:20.059" v="64" actId="20577"/>
          <ac:graphicFrameMkLst>
            <pc:docMk/>
            <pc:sldMk cId="2035944849" sldId="277"/>
            <ac:graphicFrameMk id="7" creationId="{00000000-0000-0000-0000-000000000000}"/>
          </ac:graphicFrameMkLst>
        </pc:graphicFrameChg>
      </pc:sldChg>
      <pc:sldChg chg="addSp delSp modSp add del mod ord">
        <pc:chgData name="Max Thrilling" userId="1a0901c82f0d6655" providerId="LiveId" clId="{D1DA5FAF-2F39-4383-B07A-78C983C7FB81}" dt="2023-11-21T17:03:55.700" v="104" actId="47"/>
        <pc:sldMkLst>
          <pc:docMk/>
          <pc:sldMk cId="271657868" sldId="285"/>
        </pc:sldMkLst>
        <pc:spChg chg="mod">
          <ac:chgData name="Max Thrilling" userId="1a0901c82f0d6655" providerId="LiveId" clId="{D1DA5FAF-2F39-4383-B07A-78C983C7FB81}" dt="2023-11-21T17:02:39.431" v="101" actId="26606"/>
          <ac:spMkLst>
            <pc:docMk/>
            <pc:sldMk cId="271657868" sldId="285"/>
            <ac:spMk id="2" creationId="{2D70AC83-4044-4597-BED0-C08E52C8AB11}"/>
          </ac:spMkLst>
        </pc:spChg>
        <pc:spChg chg="del">
          <ac:chgData name="Max Thrilling" userId="1a0901c82f0d6655" providerId="LiveId" clId="{D1DA5FAF-2F39-4383-B07A-78C983C7FB81}" dt="2023-11-21T17:02:03.796" v="100" actId="26606"/>
          <ac:spMkLst>
            <pc:docMk/>
            <pc:sldMk cId="271657868" sldId="285"/>
            <ac:spMk id="9" creationId="{7517A47C-B2E5-4B79-8061-D74B1311AF6E}"/>
          </ac:spMkLst>
        </pc:spChg>
        <pc:spChg chg="del">
          <ac:chgData name="Max Thrilling" userId="1a0901c82f0d6655" providerId="LiveId" clId="{D1DA5FAF-2F39-4383-B07A-78C983C7FB81}" dt="2023-11-21T17:02:03.796" v="100" actId="26606"/>
          <ac:spMkLst>
            <pc:docMk/>
            <pc:sldMk cId="271657868" sldId="285"/>
            <ac:spMk id="11" creationId="{C505E780-2083-4CB5-A42A-5E0E2908ECC3}"/>
          </ac:spMkLst>
        </pc:spChg>
        <pc:spChg chg="del">
          <ac:chgData name="Max Thrilling" userId="1a0901c82f0d6655" providerId="LiveId" clId="{D1DA5FAF-2F39-4383-B07A-78C983C7FB81}" dt="2023-11-21T17:02:03.796" v="100" actId="26606"/>
          <ac:spMkLst>
            <pc:docMk/>
            <pc:sldMk cId="271657868" sldId="285"/>
            <ac:spMk id="13" creationId="{D2C0AE1C-0118-41AE-8A10-7CDCBF10E96F}"/>
          </ac:spMkLst>
        </pc:spChg>
        <pc:spChg chg="del">
          <ac:chgData name="Max Thrilling" userId="1a0901c82f0d6655" providerId="LiveId" clId="{D1DA5FAF-2F39-4383-B07A-78C983C7FB81}" dt="2023-11-21T17:02:03.796" v="100" actId="26606"/>
          <ac:spMkLst>
            <pc:docMk/>
            <pc:sldMk cId="271657868" sldId="285"/>
            <ac:spMk id="15" creationId="{463EEC44-1BA3-44ED-81FC-A644B04B2A44}"/>
          </ac:spMkLst>
        </pc:spChg>
        <pc:spChg chg="add del">
          <ac:chgData name="Max Thrilling" userId="1a0901c82f0d6655" providerId="LiveId" clId="{D1DA5FAF-2F39-4383-B07A-78C983C7FB81}" dt="2023-11-21T17:02:39.431" v="101" actId="26606"/>
          <ac:spMkLst>
            <pc:docMk/>
            <pc:sldMk cId="271657868" sldId="285"/>
            <ac:spMk id="20" creationId="{BACC6370-2D7E-4714-9D71-7542949D7D5D}"/>
          </ac:spMkLst>
        </pc:spChg>
        <pc:spChg chg="add del">
          <ac:chgData name="Max Thrilling" userId="1a0901c82f0d6655" providerId="LiveId" clId="{D1DA5FAF-2F39-4383-B07A-78C983C7FB81}" dt="2023-11-21T17:02:39.431" v="101" actId="26606"/>
          <ac:spMkLst>
            <pc:docMk/>
            <pc:sldMk cId="271657868" sldId="285"/>
            <ac:spMk id="22" creationId="{F68B3F68-107C-434F-AA38-110D5EA91B85}"/>
          </ac:spMkLst>
        </pc:spChg>
        <pc:spChg chg="add del">
          <ac:chgData name="Max Thrilling" userId="1a0901c82f0d6655" providerId="LiveId" clId="{D1DA5FAF-2F39-4383-B07A-78C983C7FB81}" dt="2023-11-21T17:02:39.431" v="101" actId="26606"/>
          <ac:spMkLst>
            <pc:docMk/>
            <pc:sldMk cId="271657868" sldId="285"/>
            <ac:spMk id="24" creationId="{AAD0DBB9-1A4B-4391-81D4-CB19F9AB918A}"/>
          </ac:spMkLst>
        </pc:spChg>
        <pc:spChg chg="add del">
          <ac:chgData name="Max Thrilling" userId="1a0901c82f0d6655" providerId="LiveId" clId="{D1DA5FAF-2F39-4383-B07A-78C983C7FB81}" dt="2023-11-21T17:02:39.431" v="101" actId="26606"/>
          <ac:spMkLst>
            <pc:docMk/>
            <pc:sldMk cId="271657868" sldId="285"/>
            <ac:spMk id="26" creationId="{063BBA22-50EA-4C4D-BE05-F1CE4E63AA56}"/>
          </ac:spMkLst>
        </pc:spChg>
        <pc:spChg chg="add">
          <ac:chgData name="Max Thrilling" userId="1a0901c82f0d6655" providerId="LiveId" clId="{D1DA5FAF-2F39-4383-B07A-78C983C7FB81}" dt="2023-11-21T17:02:39.431" v="101" actId="26606"/>
          <ac:spMkLst>
            <pc:docMk/>
            <pc:sldMk cId="271657868" sldId="285"/>
            <ac:spMk id="31" creationId="{5A0118C5-4F8D-4CF4-BADD-53FEACC6C42A}"/>
          </ac:spMkLst>
        </pc:spChg>
        <pc:grpChg chg="add">
          <ac:chgData name="Max Thrilling" userId="1a0901c82f0d6655" providerId="LiveId" clId="{D1DA5FAF-2F39-4383-B07A-78C983C7FB81}" dt="2023-11-21T17:02:39.431" v="101" actId="26606"/>
          <ac:grpSpMkLst>
            <pc:docMk/>
            <pc:sldMk cId="271657868" sldId="285"/>
            <ac:grpSpMk id="33" creationId="{B894EFA8-F425-4D19-A94B-445388B31E20}"/>
          </ac:grpSpMkLst>
        </pc:grpChg>
        <pc:grpChg chg="add">
          <ac:chgData name="Max Thrilling" userId="1a0901c82f0d6655" providerId="LiveId" clId="{D1DA5FAF-2F39-4383-B07A-78C983C7FB81}" dt="2023-11-21T17:02:39.431" v="101" actId="26606"/>
          <ac:grpSpMkLst>
            <pc:docMk/>
            <pc:sldMk cId="271657868" sldId="285"/>
            <ac:grpSpMk id="37" creationId="{582A903B-6B78-4F0A-B7C9-3D80499020B8}"/>
          </ac:grpSpMkLst>
        </pc:grpChg>
        <pc:graphicFrameChg chg="mod modGraphic">
          <ac:chgData name="Max Thrilling" userId="1a0901c82f0d6655" providerId="LiveId" clId="{D1DA5FAF-2F39-4383-B07A-78C983C7FB81}" dt="2023-11-21T17:02:39.431" v="101" actId="26606"/>
          <ac:graphicFrameMkLst>
            <pc:docMk/>
            <pc:sldMk cId="271657868" sldId="285"/>
            <ac:graphicFrameMk id="5" creationId="{C8057A1A-FABB-1D69-9E54-EDC1B38A4FE1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8A42D-50BC-45E2-B613-AA40649777E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F8FF3C-C215-4743-BF65-F27806B9EF0E}">
      <dgm:prSet/>
      <dgm:spPr/>
      <dgm:t>
        <a:bodyPr/>
        <a:lstStyle/>
        <a:p>
          <a:r>
            <a:rPr lang="en-GB"/>
            <a:t>What is a trade union?</a:t>
          </a:r>
          <a:endParaRPr lang="en-US"/>
        </a:p>
      </dgm:t>
    </dgm:pt>
    <dgm:pt modelId="{9628BF87-E8DB-4840-9B2F-838C1BA8EB7D}" type="parTrans" cxnId="{40512889-16CF-4C49-8A40-E24E362DB4E9}">
      <dgm:prSet/>
      <dgm:spPr/>
      <dgm:t>
        <a:bodyPr/>
        <a:lstStyle/>
        <a:p>
          <a:endParaRPr lang="en-US"/>
        </a:p>
      </dgm:t>
    </dgm:pt>
    <dgm:pt modelId="{7017B4BA-9E87-4041-B540-9B7900BC3116}" type="sibTrans" cxnId="{40512889-16CF-4C49-8A40-E24E362DB4E9}">
      <dgm:prSet/>
      <dgm:spPr/>
      <dgm:t>
        <a:bodyPr/>
        <a:lstStyle/>
        <a:p>
          <a:endParaRPr lang="en-US"/>
        </a:p>
      </dgm:t>
    </dgm:pt>
    <dgm:pt modelId="{E98405DB-5D1C-4168-804E-21B37CB9577A}">
      <dgm:prSet/>
      <dgm:spPr/>
      <dgm:t>
        <a:bodyPr/>
        <a:lstStyle/>
        <a:p>
          <a:r>
            <a:rPr lang="en-GB"/>
            <a:t>What is a monopsony?</a:t>
          </a:r>
          <a:endParaRPr lang="en-US"/>
        </a:p>
      </dgm:t>
    </dgm:pt>
    <dgm:pt modelId="{FC4782E9-6E64-49BC-B585-852DCF796891}" type="parTrans" cxnId="{05EABAD7-ED49-43F0-BC62-6407CF5AA16D}">
      <dgm:prSet/>
      <dgm:spPr/>
      <dgm:t>
        <a:bodyPr/>
        <a:lstStyle/>
        <a:p>
          <a:endParaRPr lang="en-US"/>
        </a:p>
      </dgm:t>
    </dgm:pt>
    <dgm:pt modelId="{D1E282F3-D91B-4076-B6F0-69DA7AFE9953}" type="sibTrans" cxnId="{05EABAD7-ED49-43F0-BC62-6407CF5AA16D}">
      <dgm:prSet/>
      <dgm:spPr/>
      <dgm:t>
        <a:bodyPr/>
        <a:lstStyle/>
        <a:p>
          <a:endParaRPr lang="en-US"/>
        </a:p>
      </dgm:t>
    </dgm:pt>
    <dgm:pt modelId="{57A211C2-98B3-4D0F-AF31-45CE3AECD1C0}">
      <dgm:prSet/>
      <dgm:spPr/>
      <dgm:t>
        <a:bodyPr/>
        <a:lstStyle/>
        <a:p>
          <a:r>
            <a:rPr lang="en-GB"/>
            <a:t>How do trade unions and monopsony's interact?</a:t>
          </a:r>
          <a:endParaRPr lang="en-US"/>
        </a:p>
      </dgm:t>
    </dgm:pt>
    <dgm:pt modelId="{471FE6AA-FE8C-4910-AB51-A4BD87347343}" type="parTrans" cxnId="{F5BF3772-2880-4E16-B41E-A4A3DA4A287C}">
      <dgm:prSet/>
      <dgm:spPr/>
      <dgm:t>
        <a:bodyPr/>
        <a:lstStyle/>
        <a:p>
          <a:endParaRPr lang="en-US"/>
        </a:p>
      </dgm:t>
    </dgm:pt>
    <dgm:pt modelId="{3D837A30-0295-4F06-9EB0-9C3677B856BA}" type="sibTrans" cxnId="{F5BF3772-2880-4E16-B41E-A4A3DA4A287C}">
      <dgm:prSet/>
      <dgm:spPr/>
      <dgm:t>
        <a:bodyPr/>
        <a:lstStyle/>
        <a:p>
          <a:endParaRPr lang="en-US"/>
        </a:p>
      </dgm:t>
    </dgm:pt>
    <dgm:pt modelId="{6F68903D-E88B-463D-B58C-D998E7F5A20F}" type="pres">
      <dgm:prSet presAssocID="{F198A42D-50BC-45E2-B613-AA40649777E9}" presName="root" presStyleCnt="0">
        <dgm:presLayoutVars>
          <dgm:dir/>
          <dgm:resizeHandles val="exact"/>
        </dgm:presLayoutVars>
      </dgm:prSet>
      <dgm:spPr/>
    </dgm:pt>
    <dgm:pt modelId="{0CDFD7D2-4340-49E7-8998-D3F863035324}" type="pres">
      <dgm:prSet presAssocID="{30F8FF3C-C215-4743-BF65-F27806B9EF0E}" presName="compNode" presStyleCnt="0"/>
      <dgm:spPr/>
    </dgm:pt>
    <dgm:pt modelId="{BD9B156D-D6CB-4799-81A1-FB4145C870AF}" type="pres">
      <dgm:prSet presAssocID="{30F8FF3C-C215-4743-BF65-F27806B9EF0E}" presName="bgRect" presStyleLbl="bgShp" presStyleIdx="0" presStyleCnt="3"/>
      <dgm:spPr/>
    </dgm:pt>
    <dgm:pt modelId="{66A3C678-C99C-4A3D-B278-AEAEDD295535}" type="pres">
      <dgm:prSet presAssocID="{30F8FF3C-C215-4743-BF65-F27806B9EF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58A7F6A-77A7-4418-BE63-5D3ABDD1D39F}" type="pres">
      <dgm:prSet presAssocID="{30F8FF3C-C215-4743-BF65-F27806B9EF0E}" presName="spaceRect" presStyleCnt="0"/>
      <dgm:spPr/>
    </dgm:pt>
    <dgm:pt modelId="{A72C50D9-690F-4AB4-A6AA-2ADE4F4FE0FC}" type="pres">
      <dgm:prSet presAssocID="{30F8FF3C-C215-4743-BF65-F27806B9EF0E}" presName="parTx" presStyleLbl="revTx" presStyleIdx="0" presStyleCnt="3">
        <dgm:presLayoutVars>
          <dgm:chMax val="0"/>
          <dgm:chPref val="0"/>
        </dgm:presLayoutVars>
      </dgm:prSet>
      <dgm:spPr/>
    </dgm:pt>
    <dgm:pt modelId="{D3ABE842-ACBF-4BF5-8C0C-50201A6C6FB2}" type="pres">
      <dgm:prSet presAssocID="{7017B4BA-9E87-4041-B540-9B7900BC3116}" presName="sibTrans" presStyleCnt="0"/>
      <dgm:spPr/>
    </dgm:pt>
    <dgm:pt modelId="{A20ABAAE-018F-4659-8AC1-3055A5585EFE}" type="pres">
      <dgm:prSet presAssocID="{E98405DB-5D1C-4168-804E-21B37CB9577A}" presName="compNode" presStyleCnt="0"/>
      <dgm:spPr/>
    </dgm:pt>
    <dgm:pt modelId="{81378044-F6B6-4FAB-B212-F95A15E0A17D}" type="pres">
      <dgm:prSet presAssocID="{E98405DB-5D1C-4168-804E-21B37CB9577A}" presName="bgRect" presStyleLbl="bgShp" presStyleIdx="1" presStyleCnt="3"/>
      <dgm:spPr/>
    </dgm:pt>
    <dgm:pt modelId="{4E6232D2-EE35-4B65-BFC3-7AEBEBEB9787}" type="pres">
      <dgm:prSet presAssocID="{E98405DB-5D1C-4168-804E-21B37CB957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BBE7431-6B6B-4D9A-827C-DB12F4E39AC0}" type="pres">
      <dgm:prSet presAssocID="{E98405DB-5D1C-4168-804E-21B37CB9577A}" presName="spaceRect" presStyleCnt="0"/>
      <dgm:spPr/>
    </dgm:pt>
    <dgm:pt modelId="{D47083D3-68C6-468F-A22F-6A63E70A6421}" type="pres">
      <dgm:prSet presAssocID="{E98405DB-5D1C-4168-804E-21B37CB9577A}" presName="parTx" presStyleLbl="revTx" presStyleIdx="1" presStyleCnt="3">
        <dgm:presLayoutVars>
          <dgm:chMax val="0"/>
          <dgm:chPref val="0"/>
        </dgm:presLayoutVars>
      </dgm:prSet>
      <dgm:spPr/>
    </dgm:pt>
    <dgm:pt modelId="{81638A9B-B37F-4039-B339-EA694EBCF5B2}" type="pres">
      <dgm:prSet presAssocID="{D1E282F3-D91B-4076-B6F0-69DA7AFE9953}" presName="sibTrans" presStyleCnt="0"/>
      <dgm:spPr/>
    </dgm:pt>
    <dgm:pt modelId="{5D8DAD10-E431-4639-9DDF-2C14302AB44E}" type="pres">
      <dgm:prSet presAssocID="{57A211C2-98B3-4D0F-AF31-45CE3AECD1C0}" presName="compNode" presStyleCnt="0"/>
      <dgm:spPr/>
    </dgm:pt>
    <dgm:pt modelId="{129CD750-6F8B-45A4-96D5-A4AFB9587D45}" type="pres">
      <dgm:prSet presAssocID="{57A211C2-98B3-4D0F-AF31-45CE3AECD1C0}" presName="bgRect" presStyleLbl="bgShp" presStyleIdx="2" presStyleCnt="3"/>
      <dgm:spPr/>
    </dgm:pt>
    <dgm:pt modelId="{0A5854B9-D052-40E3-A401-A68F82889BF5}" type="pres">
      <dgm:prSet presAssocID="{57A211C2-98B3-4D0F-AF31-45CE3AECD1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6DAE305-3372-4636-B5F1-308D0C2ADC73}" type="pres">
      <dgm:prSet presAssocID="{57A211C2-98B3-4D0F-AF31-45CE3AECD1C0}" presName="spaceRect" presStyleCnt="0"/>
      <dgm:spPr/>
    </dgm:pt>
    <dgm:pt modelId="{0944E423-32C2-4954-A7DF-6296316235AF}" type="pres">
      <dgm:prSet presAssocID="{57A211C2-98B3-4D0F-AF31-45CE3AECD1C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B6B2940-5C89-41D7-A016-BF6F45CA59E4}" type="presOf" srcId="{E98405DB-5D1C-4168-804E-21B37CB9577A}" destId="{D47083D3-68C6-468F-A22F-6A63E70A6421}" srcOrd="0" destOrd="0" presId="urn:microsoft.com/office/officeart/2018/2/layout/IconVerticalSolidList"/>
    <dgm:cxn modelId="{F5BF3772-2880-4E16-B41E-A4A3DA4A287C}" srcId="{F198A42D-50BC-45E2-B613-AA40649777E9}" destId="{57A211C2-98B3-4D0F-AF31-45CE3AECD1C0}" srcOrd="2" destOrd="0" parTransId="{471FE6AA-FE8C-4910-AB51-A4BD87347343}" sibTransId="{3D837A30-0295-4F06-9EB0-9C3677B856BA}"/>
    <dgm:cxn modelId="{771FDF57-E0E5-4D9B-8F10-E9396FDF5BBD}" type="presOf" srcId="{57A211C2-98B3-4D0F-AF31-45CE3AECD1C0}" destId="{0944E423-32C2-4954-A7DF-6296316235AF}" srcOrd="0" destOrd="0" presId="urn:microsoft.com/office/officeart/2018/2/layout/IconVerticalSolidList"/>
    <dgm:cxn modelId="{40512889-16CF-4C49-8A40-E24E362DB4E9}" srcId="{F198A42D-50BC-45E2-B613-AA40649777E9}" destId="{30F8FF3C-C215-4743-BF65-F27806B9EF0E}" srcOrd="0" destOrd="0" parTransId="{9628BF87-E8DB-4840-9B2F-838C1BA8EB7D}" sibTransId="{7017B4BA-9E87-4041-B540-9B7900BC3116}"/>
    <dgm:cxn modelId="{649D5890-780E-41A7-919D-4410E4D22E7D}" type="presOf" srcId="{30F8FF3C-C215-4743-BF65-F27806B9EF0E}" destId="{A72C50D9-690F-4AB4-A6AA-2ADE4F4FE0FC}" srcOrd="0" destOrd="0" presId="urn:microsoft.com/office/officeart/2018/2/layout/IconVerticalSolidList"/>
    <dgm:cxn modelId="{2FC927B9-E143-47EC-9119-1C00CFC41043}" type="presOf" srcId="{F198A42D-50BC-45E2-B613-AA40649777E9}" destId="{6F68903D-E88B-463D-B58C-D998E7F5A20F}" srcOrd="0" destOrd="0" presId="urn:microsoft.com/office/officeart/2018/2/layout/IconVerticalSolidList"/>
    <dgm:cxn modelId="{05EABAD7-ED49-43F0-BC62-6407CF5AA16D}" srcId="{F198A42D-50BC-45E2-B613-AA40649777E9}" destId="{E98405DB-5D1C-4168-804E-21B37CB9577A}" srcOrd="1" destOrd="0" parTransId="{FC4782E9-6E64-49BC-B585-852DCF796891}" sibTransId="{D1E282F3-D91B-4076-B6F0-69DA7AFE9953}"/>
    <dgm:cxn modelId="{8FD7685E-142E-4292-82B5-1CD4A22EAB80}" type="presParOf" srcId="{6F68903D-E88B-463D-B58C-D998E7F5A20F}" destId="{0CDFD7D2-4340-49E7-8998-D3F863035324}" srcOrd="0" destOrd="0" presId="urn:microsoft.com/office/officeart/2018/2/layout/IconVerticalSolidList"/>
    <dgm:cxn modelId="{9B5FD4EB-EB4B-48C5-9497-5B21CD698E46}" type="presParOf" srcId="{0CDFD7D2-4340-49E7-8998-D3F863035324}" destId="{BD9B156D-D6CB-4799-81A1-FB4145C870AF}" srcOrd="0" destOrd="0" presId="urn:microsoft.com/office/officeart/2018/2/layout/IconVerticalSolidList"/>
    <dgm:cxn modelId="{37BE9641-9D2D-42ED-A96A-FCC3F80CD5D7}" type="presParOf" srcId="{0CDFD7D2-4340-49E7-8998-D3F863035324}" destId="{66A3C678-C99C-4A3D-B278-AEAEDD295535}" srcOrd="1" destOrd="0" presId="urn:microsoft.com/office/officeart/2018/2/layout/IconVerticalSolidList"/>
    <dgm:cxn modelId="{6B0442B0-E7E3-427A-94AB-965AE7935B0D}" type="presParOf" srcId="{0CDFD7D2-4340-49E7-8998-D3F863035324}" destId="{858A7F6A-77A7-4418-BE63-5D3ABDD1D39F}" srcOrd="2" destOrd="0" presId="urn:microsoft.com/office/officeart/2018/2/layout/IconVerticalSolidList"/>
    <dgm:cxn modelId="{9D07C95F-B870-47AE-981B-EEA4E05EFD7A}" type="presParOf" srcId="{0CDFD7D2-4340-49E7-8998-D3F863035324}" destId="{A72C50D9-690F-4AB4-A6AA-2ADE4F4FE0FC}" srcOrd="3" destOrd="0" presId="urn:microsoft.com/office/officeart/2018/2/layout/IconVerticalSolidList"/>
    <dgm:cxn modelId="{CB1A5B75-B932-45F9-B188-F738F89180F0}" type="presParOf" srcId="{6F68903D-E88B-463D-B58C-D998E7F5A20F}" destId="{D3ABE842-ACBF-4BF5-8C0C-50201A6C6FB2}" srcOrd="1" destOrd="0" presId="urn:microsoft.com/office/officeart/2018/2/layout/IconVerticalSolidList"/>
    <dgm:cxn modelId="{F44E99D2-7D5A-473A-8CE4-96E9327C75C2}" type="presParOf" srcId="{6F68903D-E88B-463D-B58C-D998E7F5A20F}" destId="{A20ABAAE-018F-4659-8AC1-3055A5585EFE}" srcOrd="2" destOrd="0" presId="urn:microsoft.com/office/officeart/2018/2/layout/IconVerticalSolidList"/>
    <dgm:cxn modelId="{9DE67BFB-7462-4D97-A6FB-647646ACC3A3}" type="presParOf" srcId="{A20ABAAE-018F-4659-8AC1-3055A5585EFE}" destId="{81378044-F6B6-4FAB-B212-F95A15E0A17D}" srcOrd="0" destOrd="0" presId="urn:microsoft.com/office/officeart/2018/2/layout/IconVerticalSolidList"/>
    <dgm:cxn modelId="{144929E2-EF1B-4D18-8498-17F4F69119AF}" type="presParOf" srcId="{A20ABAAE-018F-4659-8AC1-3055A5585EFE}" destId="{4E6232D2-EE35-4B65-BFC3-7AEBEBEB9787}" srcOrd="1" destOrd="0" presId="urn:microsoft.com/office/officeart/2018/2/layout/IconVerticalSolidList"/>
    <dgm:cxn modelId="{76AA6A33-3139-4314-9A86-E66E6DBF1998}" type="presParOf" srcId="{A20ABAAE-018F-4659-8AC1-3055A5585EFE}" destId="{EBBE7431-6B6B-4D9A-827C-DB12F4E39AC0}" srcOrd="2" destOrd="0" presId="urn:microsoft.com/office/officeart/2018/2/layout/IconVerticalSolidList"/>
    <dgm:cxn modelId="{D7CDDEE4-CB40-457F-87B7-CCD85316BA4B}" type="presParOf" srcId="{A20ABAAE-018F-4659-8AC1-3055A5585EFE}" destId="{D47083D3-68C6-468F-A22F-6A63E70A6421}" srcOrd="3" destOrd="0" presId="urn:microsoft.com/office/officeart/2018/2/layout/IconVerticalSolidList"/>
    <dgm:cxn modelId="{5DD97E52-6FD6-4B9A-B4BD-9EB09DBE9755}" type="presParOf" srcId="{6F68903D-E88B-463D-B58C-D998E7F5A20F}" destId="{81638A9B-B37F-4039-B339-EA694EBCF5B2}" srcOrd="3" destOrd="0" presId="urn:microsoft.com/office/officeart/2018/2/layout/IconVerticalSolidList"/>
    <dgm:cxn modelId="{DFFFCFA9-7031-44B8-B48D-D521B8C1CE58}" type="presParOf" srcId="{6F68903D-E88B-463D-B58C-D998E7F5A20F}" destId="{5D8DAD10-E431-4639-9DDF-2C14302AB44E}" srcOrd="4" destOrd="0" presId="urn:microsoft.com/office/officeart/2018/2/layout/IconVerticalSolidList"/>
    <dgm:cxn modelId="{DBEE79D5-E076-4224-8E59-D4DA4CBFF406}" type="presParOf" srcId="{5D8DAD10-E431-4639-9DDF-2C14302AB44E}" destId="{129CD750-6F8B-45A4-96D5-A4AFB9587D45}" srcOrd="0" destOrd="0" presId="urn:microsoft.com/office/officeart/2018/2/layout/IconVerticalSolidList"/>
    <dgm:cxn modelId="{3C46E9AC-C27C-4CBB-AEB2-EC1878F1A606}" type="presParOf" srcId="{5D8DAD10-E431-4639-9DDF-2C14302AB44E}" destId="{0A5854B9-D052-40E3-A401-A68F82889BF5}" srcOrd="1" destOrd="0" presId="urn:microsoft.com/office/officeart/2018/2/layout/IconVerticalSolidList"/>
    <dgm:cxn modelId="{4684E5C5-2B68-44EF-B287-BBCC024446A0}" type="presParOf" srcId="{5D8DAD10-E431-4639-9DDF-2C14302AB44E}" destId="{C6DAE305-3372-4636-B5F1-308D0C2ADC73}" srcOrd="2" destOrd="0" presId="urn:microsoft.com/office/officeart/2018/2/layout/IconVerticalSolidList"/>
    <dgm:cxn modelId="{AA3A2CBD-5B99-4C31-846B-9361152FCC0C}" type="presParOf" srcId="{5D8DAD10-E431-4639-9DDF-2C14302AB44E}" destId="{0944E423-32C2-4954-A7DF-6296316235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A8DB8-F4F4-43A9-8928-2D1A2982B7C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B04C64-6A4C-4CAB-BB66-1916A23117B2}">
      <dgm:prSet/>
      <dgm:spPr/>
      <dgm:t>
        <a:bodyPr/>
        <a:lstStyle/>
        <a:p>
          <a:r>
            <a:rPr lang="en-GB" dirty="0"/>
            <a:t>Sale of Goods Act </a:t>
          </a:r>
          <a:endParaRPr lang="en-US" dirty="0"/>
        </a:p>
      </dgm:t>
    </dgm:pt>
    <dgm:pt modelId="{3CA4DD6B-F509-4299-908B-3B92CEFA63A5}" type="parTrans" cxnId="{07BFC608-EDE8-44A8-AF7F-A0089B7EC682}">
      <dgm:prSet/>
      <dgm:spPr/>
      <dgm:t>
        <a:bodyPr/>
        <a:lstStyle/>
        <a:p>
          <a:endParaRPr lang="en-US"/>
        </a:p>
      </dgm:t>
    </dgm:pt>
    <dgm:pt modelId="{3D2BF088-1FD3-455B-862F-6FBA71EF7ABE}" type="sibTrans" cxnId="{07BFC608-EDE8-44A8-AF7F-A0089B7EC682}">
      <dgm:prSet/>
      <dgm:spPr/>
      <dgm:t>
        <a:bodyPr/>
        <a:lstStyle/>
        <a:p>
          <a:endParaRPr lang="en-US"/>
        </a:p>
      </dgm:t>
    </dgm:pt>
    <dgm:pt modelId="{15CD55C3-7F3D-456E-A617-971B883D0D26}">
      <dgm:prSet/>
      <dgm:spPr/>
      <dgm:t>
        <a:bodyPr/>
        <a:lstStyle/>
        <a:p>
          <a:r>
            <a:rPr lang="en-GB" dirty="0"/>
            <a:t>Goods must be:</a:t>
          </a:r>
          <a:endParaRPr lang="en-US" dirty="0"/>
        </a:p>
      </dgm:t>
    </dgm:pt>
    <dgm:pt modelId="{F37FE9F9-A224-4C6A-ABED-D4A6C5B8E5FC}" type="parTrans" cxnId="{C28D7466-5B99-402F-BC01-078BE93F8F21}">
      <dgm:prSet/>
      <dgm:spPr/>
      <dgm:t>
        <a:bodyPr/>
        <a:lstStyle/>
        <a:p>
          <a:endParaRPr lang="en-US"/>
        </a:p>
      </dgm:t>
    </dgm:pt>
    <dgm:pt modelId="{47B03FDA-E468-4A9E-8885-0CECFE8D3467}" type="sibTrans" cxnId="{C28D7466-5B99-402F-BC01-078BE93F8F21}">
      <dgm:prSet/>
      <dgm:spPr/>
      <dgm:t>
        <a:bodyPr/>
        <a:lstStyle/>
        <a:p>
          <a:endParaRPr lang="en-US"/>
        </a:p>
      </dgm:t>
    </dgm:pt>
    <dgm:pt modelId="{0206BB0D-ABF8-4350-8077-C4338DC99961}">
      <dgm:prSet/>
      <dgm:spPr/>
      <dgm:t>
        <a:bodyPr/>
        <a:lstStyle/>
        <a:p>
          <a:r>
            <a:rPr lang="en-GB" dirty="0"/>
            <a:t>Trade Descriptions Act </a:t>
          </a:r>
          <a:endParaRPr lang="en-US" dirty="0"/>
        </a:p>
      </dgm:t>
    </dgm:pt>
    <dgm:pt modelId="{49EA4C75-641F-417C-8C4C-7A842110C87D}" type="parTrans" cxnId="{C113707A-B2B4-4135-91F8-7171019D6023}">
      <dgm:prSet/>
      <dgm:spPr/>
      <dgm:t>
        <a:bodyPr/>
        <a:lstStyle/>
        <a:p>
          <a:endParaRPr lang="en-US"/>
        </a:p>
      </dgm:t>
    </dgm:pt>
    <dgm:pt modelId="{5935C063-22B6-4857-8597-0B2847C26C51}" type="sibTrans" cxnId="{C113707A-B2B4-4135-91F8-7171019D6023}">
      <dgm:prSet/>
      <dgm:spPr/>
      <dgm:t>
        <a:bodyPr/>
        <a:lstStyle/>
        <a:p>
          <a:endParaRPr lang="en-US"/>
        </a:p>
      </dgm:t>
    </dgm:pt>
    <dgm:pt modelId="{B2317B8B-3273-460F-AF2E-9076BCF2302C}">
      <dgm:prSet/>
      <dgm:spPr/>
      <dgm:t>
        <a:bodyPr/>
        <a:lstStyle/>
        <a:p>
          <a:r>
            <a:rPr lang="en-GB" dirty="0"/>
            <a:t>Goods must be:</a:t>
          </a:r>
          <a:endParaRPr lang="en-US" dirty="0"/>
        </a:p>
      </dgm:t>
    </dgm:pt>
    <dgm:pt modelId="{45AFC5EB-06E1-411E-BE98-2D465D37F139}" type="parTrans" cxnId="{0970FBA5-ADD3-4CB1-873F-935ABE157FAB}">
      <dgm:prSet/>
      <dgm:spPr/>
      <dgm:t>
        <a:bodyPr/>
        <a:lstStyle/>
        <a:p>
          <a:endParaRPr lang="en-US"/>
        </a:p>
      </dgm:t>
    </dgm:pt>
    <dgm:pt modelId="{710877F4-1928-4D5E-B9DC-8A6E8FB25A3D}" type="sibTrans" cxnId="{0970FBA5-ADD3-4CB1-873F-935ABE157FAB}">
      <dgm:prSet/>
      <dgm:spPr/>
      <dgm:t>
        <a:bodyPr/>
        <a:lstStyle/>
        <a:p>
          <a:endParaRPr lang="en-US"/>
        </a:p>
      </dgm:t>
    </dgm:pt>
    <dgm:pt modelId="{F0E8E7FA-F3E7-4456-8ACE-440AD77F519C}">
      <dgm:prSet/>
      <dgm:spPr/>
      <dgm:t>
        <a:bodyPr/>
        <a:lstStyle/>
        <a:p>
          <a:r>
            <a:rPr lang="en-GB" dirty="0"/>
            <a:t>Consumer Protection Act </a:t>
          </a:r>
          <a:endParaRPr lang="en-US" dirty="0"/>
        </a:p>
      </dgm:t>
    </dgm:pt>
    <dgm:pt modelId="{C5A7B35D-FA1E-4DBF-97DC-F7F4A25AF17C}" type="parTrans" cxnId="{B8925BD4-3B74-4A9D-A1AA-7682613AE893}">
      <dgm:prSet/>
      <dgm:spPr/>
      <dgm:t>
        <a:bodyPr/>
        <a:lstStyle/>
        <a:p>
          <a:endParaRPr lang="en-US"/>
        </a:p>
      </dgm:t>
    </dgm:pt>
    <dgm:pt modelId="{37AFD8AD-792E-4796-9446-EAF9485AF954}" type="sibTrans" cxnId="{B8925BD4-3B74-4A9D-A1AA-7682613AE893}">
      <dgm:prSet/>
      <dgm:spPr/>
      <dgm:t>
        <a:bodyPr/>
        <a:lstStyle/>
        <a:p>
          <a:endParaRPr lang="en-US"/>
        </a:p>
      </dgm:t>
    </dgm:pt>
    <dgm:pt modelId="{49D45E7A-0460-40F7-BB7A-00A3CBE6617D}">
      <dgm:prSet/>
      <dgm:spPr/>
      <dgm:t>
        <a:bodyPr/>
        <a:lstStyle/>
        <a:p>
          <a:r>
            <a:rPr lang="en-GB" dirty="0"/>
            <a:t>Businesses are:</a:t>
          </a:r>
          <a:endParaRPr lang="en-US" dirty="0"/>
        </a:p>
      </dgm:t>
    </dgm:pt>
    <dgm:pt modelId="{DB7A96EC-A2DC-4527-9A1E-B710F49D44F9}" type="parTrans" cxnId="{526AC1C3-77DD-4FD3-8D4E-A0C62E31E636}">
      <dgm:prSet/>
      <dgm:spPr/>
      <dgm:t>
        <a:bodyPr/>
        <a:lstStyle/>
        <a:p>
          <a:endParaRPr lang="en-US"/>
        </a:p>
      </dgm:t>
    </dgm:pt>
    <dgm:pt modelId="{A2DCE7F9-8443-4380-9A9C-44A2E38939E6}" type="sibTrans" cxnId="{526AC1C3-77DD-4FD3-8D4E-A0C62E31E636}">
      <dgm:prSet/>
      <dgm:spPr/>
      <dgm:t>
        <a:bodyPr/>
        <a:lstStyle/>
        <a:p>
          <a:endParaRPr lang="en-US"/>
        </a:p>
      </dgm:t>
    </dgm:pt>
    <dgm:pt modelId="{2BDBAE7E-1946-40EA-AD3B-E4A9772C953E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/>
            <a:t>As described</a:t>
          </a:r>
        </a:p>
      </dgm:t>
    </dgm:pt>
    <dgm:pt modelId="{B8947C25-0816-46F1-85A4-771F80FA3A75}" type="parTrans" cxnId="{CF4EC783-6B42-473E-A8AA-573D16DF0578}">
      <dgm:prSet/>
      <dgm:spPr/>
      <dgm:t>
        <a:bodyPr/>
        <a:lstStyle/>
        <a:p>
          <a:endParaRPr lang="en-GB"/>
        </a:p>
      </dgm:t>
    </dgm:pt>
    <dgm:pt modelId="{5E0E1F7E-EBD9-4A49-8B1F-4463C5DD8B85}" type="sibTrans" cxnId="{CF4EC783-6B42-473E-A8AA-573D16DF0578}">
      <dgm:prSet/>
      <dgm:spPr/>
      <dgm:t>
        <a:bodyPr/>
        <a:lstStyle/>
        <a:p>
          <a:endParaRPr lang="en-GB"/>
        </a:p>
      </dgm:t>
    </dgm:pt>
    <dgm:pt modelId="{6EE38E49-177A-43A9-9213-777952C2066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/>
            <a:t>Fit for purpose</a:t>
          </a:r>
        </a:p>
      </dgm:t>
    </dgm:pt>
    <dgm:pt modelId="{DA15B9D5-C4C8-4C5D-81D6-25C83020FC41}" type="parTrans" cxnId="{EDE04494-C352-434D-960B-FA858A91C57B}">
      <dgm:prSet/>
      <dgm:spPr/>
      <dgm:t>
        <a:bodyPr/>
        <a:lstStyle/>
        <a:p>
          <a:endParaRPr lang="en-GB"/>
        </a:p>
      </dgm:t>
    </dgm:pt>
    <dgm:pt modelId="{8C6B204A-3505-410E-B07B-A0095F144D0A}" type="sibTrans" cxnId="{EDE04494-C352-434D-960B-FA858A91C57B}">
      <dgm:prSet/>
      <dgm:spPr/>
      <dgm:t>
        <a:bodyPr/>
        <a:lstStyle/>
        <a:p>
          <a:endParaRPr lang="en-GB"/>
        </a:p>
      </dgm:t>
    </dgm:pt>
    <dgm:pt modelId="{B3B2755D-D393-4101-B860-3F04A5DC3AA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/>
            <a:t>Of merchantable quality</a:t>
          </a:r>
        </a:p>
      </dgm:t>
    </dgm:pt>
    <dgm:pt modelId="{0B9573AC-73F8-498A-944F-401C2A2A3781}" type="parTrans" cxnId="{FEB94D3B-A7BD-4179-AB86-A6C4106E087D}">
      <dgm:prSet/>
      <dgm:spPr/>
      <dgm:t>
        <a:bodyPr/>
        <a:lstStyle/>
        <a:p>
          <a:endParaRPr lang="en-GB"/>
        </a:p>
      </dgm:t>
    </dgm:pt>
    <dgm:pt modelId="{3CCB6E77-FD11-405D-B97E-90232AFBF481}" type="sibTrans" cxnId="{FEB94D3B-A7BD-4179-AB86-A6C4106E087D}">
      <dgm:prSet/>
      <dgm:spPr/>
      <dgm:t>
        <a:bodyPr/>
        <a:lstStyle/>
        <a:p>
          <a:endParaRPr lang="en-GB"/>
        </a:p>
      </dgm:t>
    </dgm:pt>
    <dgm:pt modelId="{4CAB6B42-9362-45F3-A430-0432575F8E3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/>
            <a:t>Fully as described i.e. descriptions cannot be in any way misleading</a:t>
          </a:r>
        </a:p>
      </dgm:t>
    </dgm:pt>
    <dgm:pt modelId="{B8B2FE6D-8CB3-4F65-978D-26CA3268F391}" type="parTrans" cxnId="{DC0A86B0-2D18-4BE8-A182-E6D397D7DFBB}">
      <dgm:prSet/>
      <dgm:spPr/>
      <dgm:t>
        <a:bodyPr/>
        <a:lstStyle/>
        <a:p>
          <a:endParaRPr lang="en-GB"/>
        </a:p>
      </dgm:t>
    </dgm:pt>
    <dgm:pt modelId="{E63F46DD-CE33-4556-B4F9-8FDEA8AEA0B0}" type="sibTrans" cxnId="{DC0A86B0-2D18-4BE8-A182-E6D397D7DFBB}">
      <dgm:prSet/>
      <dgm:spPr/>
      <dgm:t>
        <a:bodyPr/>
        <a:lstStyle/>
        <a:p>
          <a:endParaRPr lang="en-GB"/>
        </a:p>
      </dgm:t>
    </dgm:pt>
    <dgm:pt modelId="{AF2646A1-DE39-42C0-AC60-4B1E783A9F0C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/>
            <a:t>Liable for any  costs occurred as a result of faulty or damaged products</a:t>
          </a:r>
        </a:p>
      </dgm:t>
    </dgm:pt>
    <dgm:pt modelId="{AA334A38-FDA5-418D-A54A-CA2FA8BD6658}" type="parTrans" cxnId="{E0D61BD6-F393-4805-A880-9AA48C0892E0}">
      <dgm:prSet/>
      <dgm:spPr/>
      <dgm:t>
        <a:bodyPr/>
        <a:lstStyle/>
        <a:p>
          <a:endParaRPr lang="en-GB"/>
        </a:p>
      </dgm:t>
    </dgm:pt>
    <dgm:pt modelId="{8012CFAC-951E-499A-8892-FCA0A20BA19D}" type="sibTrans" cxnId="{E0D61BD6-F393-4805-A880-9AA48C0892E0}">
      <dgm:prSet/>
      <dgm:spPr/>
      <dgm:t>
        <a:bodyPr/>
        <a:lstStyle/>
        <a:p>
          <a:endParaRPr lang="en-GB"/>
        </a:p>
      </dgm:t>
    </dgm:pt>
    <dgm:pt modelId="{58D35A34-7A5A-423B-85BA-301C4910268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 dirty="0"/>
            <a:t>Prices quoted must be correct and not misleading</a:t>
          </a:r>
        </a:p>
      </dgm:t>
    </dgm:pt>
    <dgm:pt modelId="{E18D5B8C-EFB5-47AB-822F-09A5CE9F4DE5}" type="parTrans" cxnId="{895F8093-E386-4B9B-88E4-EE9DFF2C2295}">
      <dgm:prSet/>
      <dgm:spPr/>
      <dgm:t>
        <a:bodyPr/>
        <a:lstStyle/>
        <a:p>
          <a:endParaRPr lang="en-GB"/>
        </a:p>
      </dgm:t>
    </dgm:pt>
    <dgm:pt modelId="{0C6012E4-DB9C-4851-B19B-5FB5675AFF8A}" type="sibTrans" cxnId="{895F8093-E386-4B9B-88E4-EE9DFF2C2295}">
      <dgm:prSet/>
      <dgm:spPr/>
      <dgm:t>
        <a:bodyPr/>
        <a:lstStyle/>
        <a:p>
          <a:endParaRPr lang="en-GB"/>
        </a:p>
      </dgm:t>
    </dgm:pt>
    <dgm:pt modelId="{337F5219-BF6E-45E3-85C0-0E391DA7EAEB}" type="pres">
      <dgm:prSet presAssocID="{B91A8DB8-F4F4-43A9-8928-2D1A2982B7C1}" presName="Name0" presStyleCnt="0">
        <dgm:presLayoutVars>
          <dgm:dir/>
          <dgm:animLvl val="lvl"/>
          <dgm:resizeHandles val="exact"/>
        </dgm:presLayoutVars>
      </dgm:prSet>
      <dgm:spPr/>
    </dgm:pt>
    <dgm:pt modelId="{6E7C2936-3F5F-4974-91B1-DDA6F42B9B49}" type="pres">
      <dgm:prSet presAssocID="{33B04C64-6A4C-4CAB-BB66-1916A23117B2}" presName="composite" presStyleCnt="0"/>
      <dgm:spPr/>
    </dgm:pt>
    <dgm:pt modelId="{7E46E4CF-1A15-405B-9929-AF3B37DE687C}" type="pres">
      <dgm:prSet presAssocID="{33B04C64-6A4C-4CAB-BB66-1916A23117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EBF93E9-D709-4261-BC2A-E52882306D6C}" type="pres">
      <dgm:prSet presAssocID="{33B04C64-6A4C-4CAB-BB66-1916A23117B2}" presName="desTx" presStyleLbl="alignAccFollowNode1" presStyleIdx="0" presStyleCnt="3">
        <dgm:presLayoutVars>
          <dgm:bulletEnabled val="1"/>
        </dgm:presLayoutVars>
      </dgm:prSet>
      <dgm:spPr/>
    </dgm:pt>
    <dgm:pt modelId="{80BE9D97-FD7F-4626-A0EC-2CF0C6C4A141}" type="pres">
      <dgm:prSet presAssocID="{3D2BF088-1FD3-455B-862F-6FBA71EF7ABE}" presName="space" presStyleCnt="0"/>
      <dgm:spPr/>
    </dgm:pt>
    <dgm:pt modelId="{953BBF0E-0B1A-41F9-97E1-FBD5B8368CB4}" type="pres">
      <dgm:prSet presAssocID="{0206BB0D-ABF8-4350-8077-C4338DC99961}" presName="composite" presStyleCnt="0"/>
      <dgm:spPr/>
    </dgm:pt>
    <dgm:pt modelId="{07316A5F-3A4E-4DAF-A3BC-4DF7A27F87E1}" type="pres">
      <dgm:prSet presAssocID="{0206BB0D-ABF8-4350-8077-C4338DC9996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A1C80FC-837E-409E-8A5E-977A28D8226B}" type="pres">
      <dgm:prSet presAssocID="{0206BB0D-ABF8-4350-8077-C4338DC99961}" presName="desTx" presStyleLbl="alignAccFollowNode1" presStyleIdx="1" presStyleCnt="3">
        <dgm:presLayoutVars>
          <dgm:bulletEnabled val="1"/>
        </dgm:presLayoutVars>
      </dgm:prSet>
      <dgm:spPr/>
    </dgm:pt>
    <dgm:pt modelId="{0FC0590A-3155-4F08-9DA9-FD30112D803F}" type="pres">
      <dgm:prSet presAssocID="{5935C063-22B6-4857-8597-0B2847C26C51}" presName="space" presStyleCnt="0"/>
      <dgm:spPr/>
    </dgm:pt>
    <dgm:pt modelId="{E4CF7B2D-B4AD-4100-8DD4-D8B5C2F78A92}" type="pres">
      <dgm:prSet presAssocID="{F0E8E7FA-F3E7-4456-8ACE-440AD77F519C}" presName="composite" presStyleCnt="0"/>
      <dgm:spPr/>
    </dgm:pt>
    <dgm:pt modelId="{A22E9ED0-6F6C-4F04-9E1E-C5458A79E44E}" type="pres">
      <dgm:prSet presAssocID="{F0E8E7FA-F3E7-4456-8ACE-440AD77F519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CFA6BA-75B2-4383-8BE8-090792313500}" type="pres">
      <dgm:prSet presAssocID="{F0E8E7FA-F3E7-4456-8ACE-440AD77F519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7BFC608-EDE8-44A8-AF7F-A0089B7EC682}" srcId="{B91A8DB8-F4F4-43A9-8928-2D1A2982B7C1}" destId="{33B04C64-6A4C-4CAB-BB66-1916A23117B2}" srcOrd="0" destOrd="0" parTransId="{3CA4DD6B-F509-4299-908B-3B92CEFA63A5}" sibTransId="{3D2BF088-1FD3-455B-862F-6FBA71EF7ABE}"/>
    <dgm:cxn modelId="{D3200A25-AFB6-4A1B-9394-F3FF1A898983}" type="presOf" srcId="{B2317B8B-3273-460F-AF2E-9076BCF2302C}" destId="{EA1C80FC-837E-409E-8A5E-977A28D8226B}" srcOrd="0" destOrd="0" presId="urn:microsoft.com/office/officeart/2005/8/layout/hList1"/>
    <dgm:cxn modelId="{BB54162B-724B-4890-9A5F-C0D4842F69A6}" type="presOf" srcId="{15CD55C3-7F3D-456E-A617-971B883D0D26}" destId="{AEBF93E9-D709-4261-BC2A-E52882306D6C}" srcOrd="0" destOrd="0" presId="urn:microsoft.com/office/officeart/2005/8/layout/hList1"/>
    <dgm:cxn modelId="{FEB94D3B-A7BD-4179-AB86-A6C4106E087D}" srcId="{15CD55C3-7F3D-456E-A617-971B883D0D26}" destId="{B3B2755D-D393-4101-B860-3F04A5DC3AA7}" srcOrd="2" destOrd="0" parTransId="{0B9573AC-73F8-498A-944F-401C2A2A3781}" sibTransId="{3CCB6E77-FD11-405D-B97E-90232AFBF481}"/>
    <dgm:cxn modelId="{43BD9764-7A3B-41EA-A3BC-33F3773B44FA}" type="presOf" srcId="{2BDBAE7E-1946-40EA-AD3B-E4A9772C953E}" destId="{AEBF93E9-D709-4261-BC2A-E52882306D6C}" srcOrd="0" destOrd="1" presId="urn:microsoft.com/office/officeart/2005/8/layout/hList1"/>
    <dgm:cxn modelId="{C28D7466-5B99-402F-BC01-078BE93F8F21}" srcId="{33B04C64-6A4C-4CAB-BB66-1916A23117B2}" destId="{15CD55C3-7F3D-456E-A617-971B883D0D26}" srcOrd="0" destOrd="0" parTransId="{F37FE9F9-A224-4C6A-ABED-D4A6C5B8E5FC}" sibTransId="{47B03FDA-E468-4A9E-8885-0CECFE8D3467}"/>
    <dgm:cxn modelId="{84F62048-66F3-4D0B-96D7-BDA64A16365A}" type="presOf" srcId="{B3B2755D-D393-4101-B860-3F04A5DC3AA7}" destId="{AEBF93E9-D709-4261-BC2A-E52882306D6C}" srcOrd="0" destOrd="3" presId="urn:microsoft.com/office/officeart/2005/8/layout/hList1"/>
    <dgm:cxn modelId="{C113707A-B2B4-4135-91F8-7171019D6023}" srcId="{B91A8DB8-F4F4-43A9-8928-2D1A2982B7C1}" destId="{0206BB0D-ABF8-4350-8077-C4338DC99961}" srcOrd="1" destOrd="0" parTransId="{49EA4C75-641F-417C-8C4C-7A842110C87D}" sibTransId="{5935C063-22B6-4857-8597-0B2847C26C51}"/>
    <dgm:cxn modelId="{CF4EC783-6B42-473E-A8AA-573D16DF0578}" srcId="{15CD55C3-7F3D-456E-A617-971B883D0D26}" destId="{2BDBAE7E-1946-40EA-AD3B-E4A9772C953E}" srcOrd="0" destOrd="0" parTransId="{B8947C25-0816-46F1-85A4-771F80FA3A75}" sibTransId="{5E0E1F7E-EBD9-4A49-8B1F-4463C5DD8B85}"/>
    <dgm:cxn modelId="{8A942688-ED51-4D95-A6D9-717B475E023D}" type="presOf" srcId="{0206BB0D-ABF8-4350-8077-C4338DC99961}" destId="{07316A5F-3A4E-4DAF-A3BC-4DF7A27F87E1}" srcOrd="0" destOrd="0" presId="urn:microsoft.com/office/officeart/2005/8/layout/hList1"/>
    <dgm:cxn modelId="{D6D29A8C-985B-4BD9-8810-B0EDFE418D90}" type="presOf" srcId="{AF2646A1-DE39-42C0-AC60-4B1E783A9F0C}" destId="{AFCFA6BA-75B2-4383-8BE8-090792313500}" srcOrd="0" destOrd="1" presId="urn:microsoft.com/office/officeart/2005/8/layout/hList1"/>
    <dgm:cxn modelId="{CBD25192-DC52-4946-BB19-5440F681AAA6}" type="presOf" srcId="{58D35A34-7A5A-423B-85BA-301C49102682}" destId="{AFCFA6BA-75B2-4383-8BE8-090792313500}" srcOrd="0" destOrd="2" presId="urn:microsoft.com/office/officeart/2005/8/layout/hList1"/>
    <dgm:cxn modelId="{895F8093-E386-4B9B-88E4-EE9DFF2C2295}" srcId="{49D45E7A-0460-40F7-BB7A-00A3CBE6617D}" destId="{58D35A34-7A5A-423B-85BA-301C49102682}" srcOrd="1" destOrd="0" parTransId="{E18D5B8C-EFB5-47AB-822F-09A5CE9F4DE5}" sibTransId="{0C6012E4-DB9C-4851-B19B-5FB5675AFF8A}"/>
    <dgm:cxn modelId="{EDE04494-C352-434D-960B-FA858A91C57B}" srcId="{15CD55C3-7F3D-456E-A617-971B883D0D26}" destId="{6EE38E49-177A-43A9-9213-777952C20664}" srcOrd="1" destOrd="0" parTransId="{DA15B9D5-C4C8-4C5D-81D6-25C83020FC41}" sibTransId="{8C6B204A-3505-410E-B07B-A0095F144D0A}"/>
    <dgm:cxn modelId="{C8052B97-4290-4E05-AB47-6D838D712AC6}" type="presOf" srcId="{B91A8DB8-F4F4-43A9-8928-2D1A2982B7C1}" destId="{337F5219-BF6E-45E3-85C0-0E391DA7EAEB}" srcOrd="0" destOrd="0" presId="urn:microsoft.com/office/officeart/2005/8/layout/hList1"/>
    <dgm:cxn modelId="{D0B07BA1-110C-47E3-A5B4-35F1CDBF7D6A}" type="presOf" srcId="{F0E8E7FA-F3E7-4456-8ACE-440AD77F519C}" destId="{A22E9ED0-6F6C-4F04-9E1E-C5458A79E44E}" srcOrd="0" destOrd="0" presId="urn:microsoft.com/office/officeart/2005/8/layout/hList1"/>
    <dgm:cxn modelId="{0970FBA5-ADD3-4CB1-873F-935ABE157FAB}" srcId="{0206BB0D-ABF8-4350-8077-C4338DC99961}" destId="{B2317B8B-3273-460F-AF2E-9076BCF2302C}" srcOrd="0" destOrd="0" parTransId="{45AFC5EB-06E1-411E-BE98-2D465D37F139}" sibTransId="{710877F4-1928-4D5E-B9DC-8A6E8FB25A3D}"/>
    <dgm:cxn modelId="{DC0A86B0-2D18-4BE8-A182-E6D397D7DFBB}" srcId="{B2317B8B-3273-460F-AF2E-9076BCF2302C}" destId="{4CAB6B42-9362-45F3-A430-0432575F8E35}" srcOrd="0" destOrd="0" parTransId="{B8B2FE6D-8CB3-4F65-978D-26CA3268F391}" sibTransId="{E63F46DD-CE33-4556-B4F9-8FDEA8AEA0B0}"/>
    <dgm:cxn modelId="{526AC1C3-77DD-4FD3-8D4E-A0C62E31E636}" srcId="{F0E8E7FA-F3E7-4456-8ACE-440AD77F519C}" destId="{49D45E7A-0460-40F7-BB7A-00A3CBE6617D}" srcOrd="0" destOrd="0" parTransId="{DB7A96EC-A2DC-4527-9A1E-B710F49D44F9}" sibTransId="{A2DCE7F9-8443-4380-9A9C-44A2E38939E6}"/>
    <dgm:cxn modelId="{B33809CB-EEE0-4D86-969A-8B0FCADB481B}" type="presOf" srcId="{33B04C64-6A4C-4CAB-BB66-1916A23117B2}" destId="{7E46E4CF-1A15-405B-9929-AF3B37DE687C}" srcOrd="0" destOrd="0" presId="urn:microsoft.com/office/officeart/2005/8/layout/hList1"/>
    <dgm:cxn modelId="{B8925BD4-3B74-4A9D-A1AA-7682613AE893}" srcId="{B91A8DB8-F4F4-43A9-8928-2D1A2982B7C1}" destId="{F0E8E7FA-F3E7-4456-8ACE-440AD77F519C}" srcOrd="2" destOrd="0" parTransId="{C5A7B35D-FA1E-4DBF-97DC-F7F4A25AF17C}" sibTransId="{37AFD8AD-792E-4796-9446-EAF9485AF954}"/>
    <dgm:cxn modelId="{E0D61BD6-F393-4805-A880-9AA48C0892E0}" srcId="{49D45E7A-0460-40F7-BB7A-00A3CBE6617D}" destId="{AF2646A1-DE39-42C0-AC60-4B1E783A9F0C}" srcOrd="0" destOrd="0" parTransId="{AA334A38-FDA5-418D-A54A-CA2FA8BD6658}" sibTransId="{8012CFAC-951E-499A-8892-FCA0A20BA19D}"/>
    <dgm:cxn modelId="{5F9EFEDE-21AB-4BFC-967B-530573CB33CB}" type="presOf" srcId="{4CAB6B42-9362-45F3-A430-0432575F8E35}" destId="{EA1C80FC-837E-409E-8A5E-977A28D8226B}" srcOrd="0" destOrd="1" presId="urn:microsoft.com/office/officeart/2005/8/layout/hList1"/>
    <dgm:cxn modelId="{38DE0CE5-1ECE-467B-A8F3-E4A7AEBFF714}" type="presOf" srcId="{49D45E7A-0460-40F7-BB7A-00A3CBE6617D}" destId="{AFCFA6BA-75B2-4383-8BE8-090792313500}" srcOrd="0" destOrd="0" presId="urn:microsoft.com/office/officeart/2005/8/layout/hList1"/>
    <dgm:cxn modelId="{B1C573F0-D9C6-4054-A638-EEFFA4B79108}" type="presOf" srcId="{6EE38E49-177A-43A9-9213-777952C20664}" destId="{AEBF93E9-D709-4261-BC2A-E52882306D6C}" srcOrd="0" destOrd="2" presId="urn:microsoft.com/office/officeart/2005/8/layout/hList1"/>
    <dgm:cxn modelId="{C74258D8-D936-4C65-B7A3-A6B14F93B389}" type="presParOf" srcId="{337F5219-BF6E-45E3-85C0-0E391DA7EAEB}" destId="{6E7C2936-3F5F-4974-91B1-DDA6F42B9B49}" srcOrd="0" destOrd="0" presId="urn:microsoft.com/office/officeart/2005/8/layout/hList1"/>
    <dgm:cxn modelId="{50FA5AB1-E8F0-41A7-A252-CB22DC19DBBC}" type="presParOf" srcId="{6E7C2936-3F5F-4974-91B1-DDA6F42B9B49}" destId="{7E46E4CF-1A15-405B-9929-AF3B37DE687C}" srcOrd="0" destOrd="0" presId="urn:microsoft.com/office/officeart/2005/8/layout/hList1"/>
    <dgm:cxn modelId="{11105C42-5C47-4B4C-9737-386990D3A4C0}" type="presParOf" srcId="{6E7C2936-3F5F-4974-91B1-DDA6F42B9B49}" destId="{AEBF93E9-D709-4261-BC2A-E52882306D6C}" srcOrd="1" destOrd="0" presId="urn:microsoft.com/office/officeart/2005/8/layout/hList1"/>
    <dgm:cxn modelId="{0DF4E67B-3151-445E-A54C-4792612E72DB}" type="presParOf" srcId="{337F5219-BF6E-45E3-85C0-0E391DA7EAEB}" destId="{80BE9D97-FD7F-4626-A0EC-2CF0C6C4A141}" srcOrd="1" destOrd="0" presId="urn:microsoft.com/office/officeart/2005/8/layout/hList1"/>
    <dgm:cxn modelId="{F8B37CEC-9DD4-4DEA-895F-08A89E1EF7E6}" type="presParOf" srcId="{337F5219-BF6E-45E3-85C0-0E391DA7EAEB}" destId="{953BBF0E-0B1A-41F9-97E1-FBD5B8368CB4}" srcOrd="2" destOrd="0" presId="urn:microsoft.com/office/officeart/2005/8/layout/hList1"/>
    <dgm:cxn modelId="{91D5807E-6C7D-4081-8D4B-3E35CE91E6D8}" type="presParOf" srcId="{953BBF0E-0B1A-41F9-97E1-FBD5B8368CB4}" destId="{07316A5F-3A4E-4DAF-A3BC-4DF7A27F87E1}" srcOrd="0" destOrd="0" presId="urn:microsoft.com/office/officeart/2005/8/layout/hList1"/>
    <dgm:cxn modelId="{EA587F8A-7AD9-47A9-88A6-A3C85765D925}" type="presParOf" srcId="{953BBF0E-0B1A-41F9-97E1-FBD5B8368CB4}" destId="{EA1C80FC-837E-409E-8A5E-977A28D8226B}" srcOrd="1" destOrd="0" presId="urn:microsoft.com/office/officeart/2005/8/layout/hList1"/>
    <dgm:cxn modelId="{4BB020F1-05F9-48AB-878C-08E7A2A64DC3}" type="presParOf" srcId="{337F5219-BF6E-45E3-85C0-0E391DA7EAEB}" destId="{0FC0590A-3155-4F08-9DA9-FD30112D803F}" srcOrd="3" destOrd="0" presId="urn:microsoft.com/office/officeart/2005/8/layout/hList1"/>
    <dgm:cxn modelId="{28BA82D5-21BE-4C6A-8BE7-388A98BC30CA}" type="presParOf" srcId="{337F5219-BF6E-45E3-85C0-0E391DA7EAEB}" destId="{E4CF7B2D-B4AD-4100-8DD4-D8B5C2F78A92}" srcOrd="4" destOrd="0" presId="urn:microsoft.com/office/officeart/2005/8/layout/hList1"/>
    <dgm:cxn modelId="{919DDC1A-CB96-4BED-977D-99E3218AB865}" type="presParOf" srcId="{E4CF7B2D-B4AD-4100-8DD4-D8B5C2F78A92}" destId="{A22E9ED0-6F6C-4F04-9E1E-C5458A79E44E}" srcOrd="0" destOrd="0" presId="urn:microsoft.com/office/officeart/2005/8/layout/hList1"/>
    <dgm:cxn modelId="{A06A8322-D157-47A1-B353-E3818518FD02}" type="presParOf" srcId="{E4CF7B2D-B4AD-4100-8DD4-D8B5C2F78A92}" destId="{AFCFA6BA-75B2-4383-8BE8-0907923135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B156D-D6CB-4799-81A1-FB4145C870AF}">
      <dsp:nvSpPr>
        <dsp:cNvPr id="0" name=""/>
        <dsp:cNvSpPr/>
      </dsp:nvSpPr>
      <dsp:spPr>
        <a:xfrm>
          <a:off x="0" y="673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3C678-C99C-4A3D-B278-AEAEDD295535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C50D9-690F-4AB4-A6AA-2ADE4F4FE0FC}">
      <dsp:nvSpPr>
        <dsp:cNvPr id="0" name=""/>
        <dsp:cNvSpPr/>
      </dsp:nvSpPr>
      <dsp:spPr>
        <a:xfrm>
          <a:off x="1819120" y="673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a trade union?</a:t>
          </a:r>
          <a:endParaRPr lang="en-US" sz="2300" kern="1200"/>
        </a:p>
      </dsp:txBody>
      <dsp:txXfrm>
        <a:off x="1819120" y="673"/>
        <a:ext cx="2954047" cy="1574995"/>
      </dsp:txXfrm>
    </dsp:sp>
    <dsp:sp modelId="{81378044-F6B6-4FAB-B212-F95A15E0A17D}">
      <dsp:nvSpPr>
        <dsp:cNvPr id="0" name=""/>
        <dsp:cNvSpPr/>
      </dsp:nvSpPr>
      <dsp:spPr>
        <a:xfrm>
          <a:off x="0" y="1969418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232D2-EE35-4B65-BFC3-7AEBEBEB9787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083D3-68C6-468F-A22F-6A63E70A6421}">
      <dsp:nvSpPr>
        <dsp:cNvPr id="0" name=""/>
        <dsp:cNvSpPr/>
      </dsp:nvSpPr>
      <dsp:spPr>
        <a:xfrm>
          <a:off x="1819120" y="1969418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What is a monopsony?</a:t>
          </a:r>
          <a:endParaRPr lang="en-US" sz="2300" kern="1200"/>
        </a:p>
      </dsp:txBody>
      <dsp:txXfrm>
        <a:off x="1819120" y="1969418"/>
        <a:ext cx="2954047" cy="1574995"/>
      </dsp:txXfrm>
    </dsp:sp>
    <dsp:sp modelId="{129CD750-6F8B-45A4-96D5-A4AFB9587D45}">
      <dsp:nvSpPr>
        <dsp:cNvPr id="0" name=""/>
        <dsp:cNvSpPr/>
      </dsp:nvSpPr>
      <dsp:spPr>
        <a:xfrm>
          <a:off x="0" y="3938162"/>
          <a:ext cx="4773168" cy="15749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854B9-D052-40E3-A401-A68F82889BF5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4E423-32C2-4954-A7DF-6296316235AF}">
      <dsp:nvSpPr>
        <dsp:cNvPr id="0" name=""/>
        <dsp:cNvSpPr/>
      </dsp:nvSpPr>
      <dsp:spPr>
        <a:xfrm>
          <a:off x="1819120" y="3938162"/>
          <a:ext cx="2954047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How do trade unions and monopsony's interact?</a:t>
          </a:r>
          <a:endParaRPr lang="en-US" sz="2300" kern="1200"/>
        </a:p>
      </dsp:txBody>
      <dsp:txXfrm>
        <a:off x="1819120" y="3938162"/>
        <a:ext cx="2954047" cy="157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6E4CF-1A15-405B-9929-AF3B37DE687C}">
      <dsp:nvSpPr>
        <dsp:cNvPr id="0" name=""/>
        <dsp:cNvSpPr/>
      </dsp:nvSpPr>
      <dsp:spPr>
        <a:xfrm>
          <a:off x="2561" y="31891"/>
          <a:ext cx="2497179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Sale of Goods Act </a:t>
          </a:r>
          <a:endParaRPr lang="en-US" sz="1700" kern="1200" dirty="0"/>
        </a:p>
      </dsp:txBody>
      <dsp:txXfrm>
        <a:off x="2561" y="31891"/>
        <a:ext cx="2497179" cy="489600"/>
      </dsp:txXfrm>
    </dsp:sp>
    <dsp:sp modelId="{AEBF93E9-D709-4261-BC2A-E52882306D6C}">
      <dsp:nvSpPr>
        <dsp:cNvPr id="0" name=""/>
        <dsp:cNvSpPr/>
      </dsp:nvSpPr>
      <dsp:spPr>
        <a:xfrm>
          <a:off x="2561" y="521491"/>
          <a:ext cx="2497179" cy="22136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Goods must be: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700" kern="1200" dirty="0"/>
            <a:t>As described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700" kern="1200" dirty="0"/>
            <a:t>Fit for purpose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700" kern="1200" dirty="0"/>
            <a:t>Of merchantable quality</a:t>
          </a:r>
        </a:p>
      </dsp:txBody>
      <dsp:txXfrm>
        <a:off x="2561" y="521491"/>
        <a:ext cx="2497179" cy="2213670"/>
      </dsp:txXfrm>
    </dsp:sp>
    <dsp:sp modelId="{07316A5F-3A4E-4DAF-A3BC-4DF7A27F87E1}">
      <dsp:nvSpPr>
        <dsp:cNvPr id="0" name=""/>
        <dsp:cNvSpPr/>
      </dsp:nvSpPr>
      <dsp:spPr>
        <a:xfrm>
          <a:off x="2849346" y="31891"/>
          <a:ext cx="2497179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Trade Descriptions Act </a:t>
          </a:r>
          <a:endParaRPr lang="en-US" sz="1700" kern="1200" dirty="0"/>
        </a:p>
      </dsp:txBody>
      <dsp:txXfrm>
        <a:off x="2849346" y="31891"/>
        <a:ext cx="2497179" cy="489600"/>
      </dsp:txXfrm>
    </dsp:sp>
    <dsp:sp modelId="{EA1C80FC-837E-409E-8A5E-977A28D8226B}">
      <dsp:nvSpPr>
        <dsp:cNvPr id="0" name=""/>
        <dsp:cNvSpPr/>
      </dsp:nvSpPr>
      <dsp:spPr>
        <a:xfrm>
          <a:off x="2849346" y="521491"/>
          <a:ext cx="2497179" cy="22136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Goods must be: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700" kern="1200" dirty="0"/>
            <a:t>Fully as described i.e. descriptions cannot be in any way misleading</a:t>
          </a:r>
        </a:p>
      </dsp:txBody>
      <dsp:txXfrm>
        <a:off x="2849346" y="521491"/>
        <a:ext cx="2497179" cy="2213670"/>
      </dsp:txXfrm>
    </dsp:sp>
    <dsp:sp modelId="{A22E9ED0-6F6C-4F04-9E1E-C5458A79E44E}">
      <dsp:nvSpPr>
        <dsp:cNvPr id="0" name=""/>
        <dsp:cNvSpPr/>
      </dsp:nvSpPr>
      <dsp:spPr>
        <a:xfrm>
          <a:off x="5696131" y="31891"/>
          <a:ext cx="2497179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Consumer Protection Act </a:t>
          </a:r>
          <a:endParaRPr lang="en-US" sz="1700" kern="1200" dirty="0"/>
        </a:p>
      </dsp:txBody>
      <dsp:txXfrm>
        <a:off x="5696131" y="31891"/>
        <a:ext cx="2497179" cy="489600"/>
      </dsp:txXfrm>
    </dsp:sp>
    <dsp:sp modelId="{AFCFA6BA-75B2-4383-8BE8-090792313500}">
      <dsp:nvSpPr>
        <dsp:cNvPr id="0" name=""/>
        <dsp:cNvSpPr/>
      </dsp:nvSpPr>
      <dsp:spPr>
        <a:xfrm>
          <a:off x="5696131" y="521491"/>
          <a:ext cx="2497179" cy="22136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Businesses are: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700" kern="1200" dirty="0"/>
            <a:t>Liable for any  costs occurred as a result of faulty or damaged products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700" kern="1200" dirty="0"/>
            <a:t>Prices quoted must be correct and not misleading</a:t>
          </a:r>
        </a:p>
      </dsp:txBody>
      <dsp:txXfrm>
        <a:off x="5696131" y="521491"/>
        <a:ext cx="2497179" cy="2213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21DF-053F-465B-8A3A-5CCB1C0BA598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150C-54B0-4ED9-BCD8-F1C664DC41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EB2A-435C-40BD-A696-09D1F949D5C5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52F8-D14D-49FB-963A-D0594AB1E0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7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21335-F436-403E-976F-326A7168DEA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http://www.theguardian.com/politics/2013/apr/12/privatisation-good-bad-ugly</a:t>
            </a:r>
          </a:p>
          <a:p>
            <a:pPr defTabSz="867766">
              <a:defRPr/>
            </a:pPr>
            <a:r>
              <a:rPr lang="en-GB" dirty="0"/>
              <a:t>http://www.theguardian.com/commentisfree/2012/mar/29/short-history-of-privatisation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http://www.theguardian.com/money/2014/jul/27/water-nestle-drink-charge-privatize-companies-stocks</a:t>
            </a:r>
          </a:p>
          <a:p>
            <a:r>
              <a:rPr lang="en-GB" dirty="0"/>
              <a:t>http://www.ofwat.gov.uk/about-us/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http://www.bbc.co.uk/news/uk-33490964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 to target aggressive fundraising by charities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http://www.bbc.co.uk/news/business-26831153</a:t>
            </a:r>
          </a:p>
          <a:p>
            <a:r>
              <a:rPr lang="en-GB" dirty="0"/>
              <a:t>https://www.gov.uk/government/organisations/competition-and-markets-authority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1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http://www.bbc.co.uk/news/uk-politics-33437115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Budget 2015: Osborne unveils National Living Wage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93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DA5D-78D6-48A8-AE93-5B6DCF0D6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A3D9C-5E30-48BD-B382-EBA927BE4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B965E-8B30-4F88-85FE-A7AE8855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BC5D-0BFA-4B34-8A40-A6EC2FE0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237E7-3551-4870-9601-98D1B659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121E-0767-49BD-81DE-07DC806D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8C074-EFC3-4EEB-8919-F053401FE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A36E0-45FE-440E-8527-33C2CF17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C79AA-C6B6-446D-812E-DBAF8F424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87D99-A5B2-4363-BD72-3DE61F37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16D13-9013-4A85-ADA5-87C28839C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D5E4A-91F3-45A2-9EFC-09454AD94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6332-33D5-43F6-AFDA-B542ED60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DB34E-DB8B-438F-9366-B5535D73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7BFC2-0193-44D1-B2ED-B335BF09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7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3235-07F8-40E6-A00A-91EF6AA7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E053-6702-4E21-8233-49532502E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5B418-DE1D-4AA8-B85F-7BB9836F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33116-F27D-4851-A44D-16CE6555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8039-BA48-49BB-8A22-98846E79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22C4-7E06-4536-92FF-FB4FBD5F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5438-8EBD-4D9B-8591-843053D0C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09DC0-349C-4DF5-8503-054846D1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4CBB-AAFE-431D-899E-6FB5491B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34F8F-0ECC-4924-B58E-FB4E6925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6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9005-8321-4D16-90AA-BB76902A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0475A-A8AF-4988-A902-45C7A6F30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1DC08-92FD-4D15-9C82-EF1CEC8DF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0FE97-8473-4612-86B2-190B75A1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00EC-85EA-4DF0-ACC3-C7010EB2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0C9A3-A66A-4C7C-8CB4-DDA048D8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6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AC98-4385-473A-8215-DFA55D60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8235B-322A-4E2A-AFFB-9312BC58A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C5E32-4DA4-4ABA-A30D-4B34E042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2503C-4674-48D6-ACE1-F70F51BFF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08CDC-A8EB-44C3-B421-42AC6571B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C9AFA-C964-4C37-9EDA-CD15CDFD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F8C66-72E3-4A68-ABBF-10E243B0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2FFAC-A853-41F6-9886-60485024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7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021E-F1BB-447B-8C9B-7D340BEF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132C9-22F6-4866-B5A4-5710B135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BF8A7-5544-4B80-82FD-C5137551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C4868-0D3F-413D-BA5E-F3C49514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64D64A-79A7-45EC-8A78-70C7896C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C436B-2C08-4196-BC5F-D356849A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7FD84-6A10-48C9-95ED-987226CD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2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D474-6BE4-402D-A96C-1CC77C6A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A1C34-717F-45E8-AFA6-1E271B49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F0EEF-FE18-46D1-A29E-5CB96B3E8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0FEF9-A6E0-42BF-A6AA-385E34BB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8394F-5B03-4B84-ADB2-32308C04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A386F-C9D2-436F-9DA4-4701218D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8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8E8A-F7BA-4EB4-8D6F-E6FA09A8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E8F-DA86-45BE-A3D4-4281555F0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441A3-1ECB-4104-9536-D99A03CF7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4EC9D-1EF2-4840-9A6D-F1655A34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76C7-D680-4D68-B3A0-ADA44CF0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ACA87-41C6-414A-9E91-CA7E1D4E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6879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235CE-45A7-457C-A5A0-CD53A5A2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EFBFB-61FD-4EE9-B41A-33935C4A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CD76-209E-4DAE-9627-4D2344D38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76A8-05D1-4420-9CC2-7A8C6B1D7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45E9D-5B9B-434A-8EB6-AB0CD0B5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7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7B4D9F-5886-20E0-AFBB-943CC328C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r="4760" b="8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4.2.2 Business regulation</a:t>
            </a:r>
            <a:br>
              <a:rPr lang="en-GB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A578B4-808B-419C-638F-FC9315B61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F1921-D10E-7976-364A-23B3C9577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BB0D28B-C7AA-1670-532C-5C2815081D78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CDCA5-2004-8767-A879-2F51A6A5BC7F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Privatisation</a:t>
            </a:r>
          </a:p>
        </p:txBody>
      </p:sp>
      <p:pic>
        <p:nvPicPr>
          <p:cNvPr id="9" name="Picture 8" descr="Magnifying glass showing decling performance">
            <a:extLst>
              <a:ext uri="{FF2B5EF4-FFF2-40B4-BE49-F238E27FC236}">
                <a16:creationId xmlns:a16="http://schemas.microsoft.com/office/drawing/2014/main" id="{15FBBCCA-99CB-FC78-F430-8677E33F6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96" r="31056" b="-3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300"/>
              <a:t>Arguments for privatisation include:</a:t>
            </a:r>
          </a:p>
          <a:p>
            <a:pPr lvl="1"/>
            <a:r>
              <a:rPr lang="en-GB" sz="1300"/>
              <a:t>Greater </a:t>
            </a:r>
            <a:r>
              <a:rPr lang="en-GB" sz="1300" b="1"/>
              <a:t>productive efficiency </a:t>
            </a:r>
            <a:r>
              <a:rPr lang="en-GB" sz="1300"/>
              <a:t>as profit maximisation leads firms to cut average costs</a:t>
            </a:r>
            <a:endParaRPr lang="en-GB" sz="1300" b="1"/>
          </a:p>
          <a:p>
            <a:pPr lvl="1"/>
            <a:r>
              <a:rPr lang="en-GB" sz="1300" b="1"/>
              <a:t>Innovation </a:t>
            </a:r>
            <a:r>
              <a:rPr lang="en-GB" sz="1300"/>
              <a:t>is more likely as firms strive to increase profits and market share by meeting customer needs. This leads to  </a:t>
            </a:r>
            <a:r>
              <a:rPr lang="en-GB" sz="1300" b="1"/>
              <a:t>dynamic efficiency</a:t>
            </a:r>
            <a:endParaRPr lang="en-GB" sz="1300"/>
          </a:p>
          <a:p>
            <a:pPr lvl="1"/>
            <a:r>
              <a:rPr lang="en-GB" sz="1300" b="1"/>
              <a:t>Allocative efficiency </a:t>
            </a:r>
            <a:r>
              <a:rPr lang="en-GB" sz="1300"/>
              <a:t>occurs as market forces ensure that goods and services are produced to meet the needs of the consumer</a:t>
            </a:r>
          </a:p>
          <a:p>
            <a:pPr lvl="2"/>
            <a:r>
              <a:rPr lang="en-GB" sz="1300"/>
              <a:t>This leads to greater choice and lower prices as firms compete </a:t>
            </a:r>
            <a:r>
              <a:rPr lang="en-GB" sz="1300" b="1"/>
              <a:t>supernormal profits </a:t>
            </a:r>
            <a:r>
              <a:rPr lang="en-GB" sz="1300"/>
              <a:t>away</a:t>
            </a:r>
          </a:p>
          <a:p>
            <a:pPr lvl="1"/>
            <a:r>
              <a:rPr lang="en-GB" sz="1300"/>
              <a:t>Increased </a:t>
            </a:r>
            <a:r>
              <a:rPr lang="en-GB" sz="1300" b="1"/>
              <a:t>competition</a:t>
            </a:r>
            <a:r>
              <a:rPr lang="en-GB" sz="1300"/>
              <a:t> rather than government monopoly leads to greater </a:t>
            </a:r>
            <a:r>
              <a:rPr lang="en-GB" sz="1300" b="1"/>
              <a:t>economic efficiency</a:t>
            </a:r>
          </a:p>
          <a:p>
            <a:pPr lvl="1"/>
            <a:r>
              <a:rPr lang="en-GB" sz="1300"/>
              <a:t>Government revenue increases by selling off state assets and expenditure falls as they no longer incur costs for the industry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8D966-19B6-A4EF-FE58-EFE993DCF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B4D267-8606-DCD8-5938-7EB6C36BC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2BF8CBA-2FD5-C4C8-D783-AF0E3D53442B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4562A-313D-1441-246A-7CA0C38CD72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>
                <a:latin typeface="+mn-lt"/>
              </a:rPr>
              <a:t>Regulating natural monopolies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1C8C2DEC-BDB9-7550-FF5D-8963DA26E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52" r="26000" b="-3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600" dirty="0"/>
              <a:t>A </a:t>
            </a:r>
            <a:r>
              <a:rPr lang="en-GB" sz="1600" b="1" dirty="0"/>
              <a:t>natural monopoly </a:t>
            </a:r>
            <a:r>
              <a:rPr lang="en-GB" sz="1600" dirty="0"/>
              <a:t>occurs when there is only one producer in an industry. Barriers to entry are so high that without business regulation the consumer would face considerable exploitation</a:t>
            </a:r>
          </a:p>
          <a:p>
            <a:r>
              <a:rPr lang="en-GB" sz="1600" dirty="0"/>
              <a:t>This provides the monopolist with </a:t>
            </a:r>
            <a:r>
              <a:rPr lang="en-GB" sz="1600" b="1" dirty="0"/>
              <a:t>market power</a:t>
            </a:r>
            <a:r>
              <a:rPr lang="en-GB" sz="1600" dirty="0"/>
              <a:t> leading to higher prices and abnormal profits</a:t>
            </a:r>
          </a:p>
          <a:p>
            <a:r>
              <a:rPr lang="en-GB" sz="1600" dirty="0"/>
              <a:t>There will be allocative inefficiency and a misallocation of resources</a:t>
            </a:r>
          </a:p>
          <a:p>
            <a:r>
              <a:rPr lang="en-GB" sz="1600" dirty="0"/>
              <a:t>Therefore, a monopoly is an example of market failure</a:t>
            </a:r>
          </a:p>
          <a:p>
            <a:r>
              <a:rPr lang="en-GB" sz="1600" dirty="0"/>
              <a:t>Monopolies can exploit consumers by charging high prices.  Therefore, monopolies are </a:t>
            </a:r>
            <a:r>
              <a:rPr lang="en-GB" sz="1600" b="1" dirty="0"/>
              <a:t>regulated</a:t>
            </a:r>
            <a:r>
              <a:rPr lang="en-GB" sz="1600" dirty="0"/>
              <a:t> in order to protect the customer.</a:t>
            </a:r>
            <a:endParaRPr lang="en-GB" sz="1600" b="1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B452C-DCE8-8583-60D7-7A1366B06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B559C-6536-7E71-322E-B1F9C2BBB0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3F742BE-0858-0936-D0A4-90930C589DA8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35D57-B9FA-2A77-F614-2F5DB09FA833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72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Protecting consumers</a:t>
            </a: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A9309EE7-1BAC-C110-8906-16069B6F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54" r="28706" b="-3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900" dirty="0"/>
              <a:t>Consumer protection laws protect the consumer from firms with regards the quality of goods or services sold</a:t>
            </a:r>
          </a:p>
          <a:p>
            <a:r>
              <a:rPr lang="en-GB" sz="1900" dirty="0"/>
              <a:t>Big businesses are more powerful than individual consumers, therefore the legislation attempts to stop the consumer from being exploited</a:t>
            </a:r>
          </a:p>
          <a:p>
            <a:r>
              <a:rPr lang="en-GB" sz="1900" dirty="0"/>
              <a:t>This is becoming increasing important because of:</a:t>
            </a:r>
          </a:p>
          <a:p>
            <a:pPr lvl="1"/>
            <a:r>
              <a:rPr lang="en-GB" sz="1900" dirty="0"/>
              <a:t>More technologically advanced products</a:t>
            </a:r>
          </a:p>
          <a:p>
            <a:pPr lvl="1"/>
            <a:r>
              <a:rPr lang="en-GB" sz="1900" dirty="0"/>
              <a:t>Pressurised selling techniques</a:t>
            </a:r>
          </a:p>
          <a:p>
            <a:pPr lvl="1"/>
            <a:r>
              <a:rPr lang="en-GB" sz="1900" dirty="0"/>
              <a:t>Increased globalisation</a:t>
            </a:r>
          </a:p>
          <a:p>
            <a:pPr lvl="1"/>
            <a:endParaRPr lang="en-GB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E44B5-FA4C-DEB1-E80F-AD7C139DC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EFB3C-50DA-977F-5F1B-27F5D3270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E9336B5-5FF3-B545-6473-F73DD2AB3334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6DD19-3FFE-41A9-7F6A-6AD85EACF9B1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2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E2C9F758-74B6-6ACE-A076-E71AB00DF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50350"/>
              </p:ext>
            </p:extLst>
          </p:nvPr>
        </p:nvGraphicFramePr>
        <p:xfrm>
          <a:off x="483042" y="2819235"/>
          <a:ext cx="8195872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B8A87A0A-E8FE-3FC9-3430-DFA2B63160E6}"/>
              </a:ext>
            </a:extLst>
          </p:cNvPr>
          <p:cNvSpPr txBox="1">
            <a:spLocks/>
          </p:cNvSpPr>
          <p:nvPr/>
        </p:nvSpPr>
        <p:spPr>
          <a:xfrm>
            <a:off x="107504" y="329184"/>
            <a:ext cx="8554150" cy="2379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00" dirty="0"/>
              <a:t>Protecting consumers</a:t>
            </a:r>
          </a:p>
          <a:p>
            <a:pPr algn="ctr"/>
            <a:endParaRPr lang="en-GB" sz="4700" dirty="0"/>
          </a:p>
          <a:p>
            <a:pPr algn="ctr"/>
            <a:endParaRPr lang="en-GB" sz="4700" dirty="0"/>
          </a:p>
          <a:p>
            <a:pPr algn="ctr"/>
            <a:endParaRPr lang="en-GB" sz="4700" dirty="0"/>
          </a:p>
          <a:p>
            <a:pPr algn="ctr"/>
            <a:r>
              <a:rPr lang="en-GB" sz="3600" u="sng" dirty="0"/>
              <a:t>Types of consumer protection laws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12A65-4C56-81CB-D318-5FEF1FEE03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59309-953F-1225-F256-1DB7B15083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3FA0F42-B00B-E411-BE86-07C981207572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922BE-0832-F256-F5BD-6C1615882716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94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000"/>
              <a:t>The Competition and Markets Authority</a:t>
            </a:r>
          </a:p>
        </p:txBody>
      </p:sp>
      <p:pic>
        <p:nvPicPr>
          <p:cNvPr id="7" name="Picture 6" descr="One in a crowd">
            <a:extLst>
              <a:ext uri="{FF2B5EF4-FFF2-40B4-BE49-F238E27FC236}">
                <a16:creationId xmlns:a16="http://schemas.microsoft.com/office/drawing/2014/main" id="{57D00A60-E1A8-5E65-1C91-E1B6D8D10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38" r="27264" b="4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900" dirty="0"/>
              <a:t>The </a:t>
            </a:r>
            <a:r>
              <a:rPr lang="en-GB" sz="1900" b="1" dirty="0"/>
              <a:t>Competition and Markets Authority </a:t>
            </a:r>
            <a:r>
              <a:rPr lang="en-GB" sz="1900" dirty="0"/>
              <a:t>was set up in 2014 to promote competition for the benefit of consumers</a:t>
            </a:r>
          </a:p>
          <a:p>
            <a:r>
              <a:rPr lang="en-GB" sz="1900" dirty="0"/>
              <a:t>It takes over powers from the Office of Fair Trading (OFT) and the Competition Commission</a:t>
            </a:r>
          </a:p>
          <a:p>
            <a:r>
              <a:rPr lang="en-GB" sz="1900" dirty="0"/>
              <a:t>It investigates mergers and markets where there is seen to be monopoly power</a:t>
            </a:r>
          </a:p>
          <a:p>
            <a:r>
              <a:rPr lang="en-GB" sz="1900" dirty="0"/>
              <a:t>It looks into anti-competitive practices that lead to exploitation of consumers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EE2DF2-5783-D394-47D5-4F1A68372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30F76F-6188-3D0F-4247-9ED12C95E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801E085-536B-376F-F06F-97912689132D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B48E7-8B50-4E1F-DF68-6FDE6E73AD7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3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130258"/>
            <a:ext cx="818223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Employee protection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234391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13828"/>
              </p:ext>
            </p:extLst>
          </p:nvPr>
        </p:nvGraphicFramePr>
        <p:xfrm>
          <a:off x="318107" y="2564904"/>
          <a:ext cx="7278229" cy="354553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7278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9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cap="none" spc="0">
                          <a:solidFill>
                            <a:schemeClr val="bg1"/>
                          </a:solidFill>
                        </a:rPr>
                        <a:t>Individual labour law guarantees certain rights for individual employees:</a:t>
                      </a:r>
                    </a:p>
                  </a:txBody>
                  <a:tcPr marL="127515" marR="98088" marT="98088" marB="98088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611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500" cap="none" spc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500" cap="none" spc="0" dirty="0">
                          <a:solidFill>
                            <a:schemeClr val="tx1"/>
                          </a:solidFill>
                        </a:rPr>
                        <a:t>Equal Pay Act – both sexes should be treated equally at work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500" cap="none" spc="0" dirty="0">
                          <a:solidFill>
                            <a:schemeClr val="tx1"/>
                          </a:solidFill>
                        </a:rPr>
                        <a:t> Sex Discrimination Act – this outlawed discrimination based on gender for recruitment, promotion, training or dismissal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500" cap="none" spc="0" dirty="0">
                          <a:solidFill>
                            <a:schemeClr val="tx1"/>
                          </a:solidFill>
                        </a:rPr>
                        <a:t> Race Relations Act – illegal to discriminate based on colour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500" cap="none" spc="0" dirty="0">
                          <a:solidFill>
                            <a:schemeClr val="tx1"/>
                          </a:solidFill>
                        </a:rPr>
                        <a:t> Disability Discrimination Act – illegal to discriminate against disable people and made provision to assist the employment of disabled people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500" cap="none" spc="0" dirty="0">
                          <a:solidFill>
                            <a:schemeClr val="tx1"/>
                          </a:solidFill>
                        </a:rPr>
                        <a:t> Working Time Regulations – employees cannot be forced to work more than 48 hours a week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500" cap="none" spc="0" dirty="0">
                          <a:solidFill>
                            <a:schemeClr val="tx1"/>
                          </a:solidFill>
                        </a:rPr>
                        <a:t> National Minimum Wage Act – a minimum hourly wage rate introduced across the UK</a:t>
                      </a:r>
                    </a:p>
                  </a:txBody>
                  <a:tcPr marL="127515" marR="98088" marT="98088" marB="9808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7A46E9F-5D6C-2D9D-875E-AC708E2ED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DFA4A-A8A5-F82C-3137-D6E994D6F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DB696B9-FDB7-B347-8E31-68D8ED0FBFB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00706-0B5C-C470-EF74-3E52CA3C2C9B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1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Employee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61" y="4631161"/>
            <a:ext cx="2678858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Safeguarding employees’ rights in the workplace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61680"/>
              </p:ext>
            </p:extLst>
          </p:nvPr>
        </p:nvGraphicFramePr>
        <p:xfrm>
          <a:off x="3490722" y="668124"/>
          <a:ext cx="5410962" cy="54943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1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/>
                        <a:t> Collective labour law guarantees certain rights, and places certain restrictions, on groups of employees e.g. trade unions:</a:t>
                      </a:r>
                    </a:p>
                  </a:txBody>
                  <a:tcPr marL="87489" marR="87489" marT="43745" marB="43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943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900" dirty="0"/>
                        <a:t> Employment Act – ‘Secondary picketing’ outlawed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900" baseline="0" dirty="0"/>
                        <a:t> </a:t>
                      </a:r>
                      <a:r>
                        <a:rPr lang="en-GB" sz="1900" dirty="0"/>
                        <a:t>Trade Union Act – a secret ballot required before strike action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900" baseline="0" dirty="0"/>
                        <a:t> </a:t>
                      </a:r>
                      <a:r>
                        <a:rPr lang="en-GB" sz="1900" dirty="0"/>
                        <a:t>Employment Act – outlawed closed shops (where all workers belong to a single union)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900" dirty="0"/>
                        <a:t> Trade Union Reform Act – unions must give employees at least 7 days notice of industrial action</a:t>
                      </a:r>
                    </a:p>
                    <a:p>
                      <a:pPr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en-GB" sz="1900" dirty="0"/>
                        <a:t> Employment Relations Act – right to recognition of a union in the workplace if 50% belong to a union</a:t>
                      </a:r>
                    </a:p>
                    <a:p>
                      <a:endParaRPr lang="en-GB" sz="1900" dirty="0"/>
                    </a:p>
                  </a:txBody>
                  <a:tcPr marL="87489" marR="87489" marT="43745" marB="43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1DA96AE-22B8-D1A2-05D2-2D99851B5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8261DF-07FF-9B93-BBA1-675B086DB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4C889DE-3F98-0CD9-1E24-9745E2EA1F7B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A6F72-C0F4-2DCD-4EB3-5F5C4948B3BD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C7F5E-2B8F-47E1-B670-26FB9D9A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552160"/>
            <a:ext cx="4385836" cy="1046671"/>
          </a:xfrm>
        </p:spPr>
        <p:txBody>
          <a:bodyPr>
            <a:normAutofit/>
          </a:bodyPr>
          <a:lstStyle/>
          <a:p>
            <a:r>
              <a:rPr lang="en-GB" sz="2400" dirty="0"/>
              <a:t>Activity</a:t>
            </a:r>
            <a:endParaRPr lang="en-GB" sz="2400" dirty="0">
              <a:ea typeface="Calibri Light"/>
              <a:cs typeface="Calibri Light"/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611CA3CE-9814-4FF8-AC68-20EA342A9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97" r="26029" b="4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BECB-C3A9-4A5C-A857-4BBBDD2E6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2551558"/>
            <a:ext cx="4385835" cy="3347879"/>
          </a:xfrm>
        </p:spPr>
        <p:txBody>
          <a:bodyPr anchor="ctr">
            <a:normAutofit/>
          </a:bodyPr>
          <a:lstStyle/>
          <a:p>
            <a:r>
              <a:rPr lang="en-GB" sz="1700"/>
              <a:t>Create a presentation that explains:</a:t>
            </a:r>
          </a:p>
          <a:p>
            <a:pPr lvl="1"/>
            <a:r>
              <a:rPr lang="en-GB" sz="1700"/>
              <a:t>Consumer protection law</a:t>
            </a:r>
          </a:p>
          <a:p>
            <a:pPr lvl="1"/>
            <a:r>
              <a:rPr lang="en-GB" sz="1700"/>
              <a:t>Employment law</a:t>
            </a:r>
          </a:p>
          <a:p>
            <a:pPr lvl="1"/>
            <a:r>
              <a:rPr lang="en-GB" sz="1700"/>
              <a:t>How does this impact trade unions?</a:t>
            </a:r>
          </a:p>
          <a:p>
            <a:pPr lvl="1"/>
            <a:r>
              <a:rPr lang="en-GB" sz="1700"/>
              <a:t>How does this impact a business?</a:t>
            </a:r>
          </a:p>
          <a:p>
            <a:pPr lvl="1"/>
            <a:r>
              <a:rPr lang="en-GB" sz="1700"/>
              <a:t>How does this impact an individual?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AA5C7-E40D-D527-52C0-F2A2C2E7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508E03-4C90-4C76-2946-1CD3BB8B9A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58B70D4-E457-7B90-5A26-CC88087D8D92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C1389-8187-C589-5C36-52F07B6837B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3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F135F-28C2-4116-93F5-3C8FB215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2131" y="552160"/>
            <a:ext cx="4385836" cy="1046671"/>
          </a:xfrm>
        </p:spPr>
        <p:txBody>
          <a:bodyPr>
            <a:normAutofit/>
          </a:bodyPr>
          <a:lstStyle/>
          <a:p>
            <a:r>
              <a:rPr lang="en-GB" sz="2400"/>
              <a:t>Plenary</a:t>
            </a:r>
          </a:p>
        </p:txBody>
      </p:sp>
      <p:pic>
        <p:nvPicPr>
          <p:cNvPr id="5" name="Picture 4" descr="Low angle view of modern financial skyscrapers into the sky">
            <a:extLst>
              <a:ext uri="{FF2B5EF4-FFF2-40B4-BE49-F238E27FC236}">
                <a16:creationId xmlns:a16="http://schemas.microsoft.com/office/drawing/2014/main" id="{298B1864-2FFF-5AE2-D61E-0838E6BAC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30" r="30577" b="-3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690E3-BE0A-4899-8A6A-5D4E5E786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32" y="2551558"/>
            <a:ext cx="4385835" cy="3347879"/>
          </a:xfrm>
        </p:spPr>
        <p:txBody>
          <a:bodyPr anchor="ctr">
            <a:normAutofit/>
          </a:bodyPr>
          <a:lstStyle/>
          <a:p>
            <a:r>
              <a:rPr lang="en-GB" sz="1700"/>
              <a:t>Name three types of legislation.</a:t>
            </a:r>
          </a:p>
          <a:p>
            <a:r>
              <a:rPr lang="en-GB" sz="1700"/>
              <a:t>What is the impact on a firms costs?</a:t>
            </a:r>
          </a:p>
          <a:p>
            <a:r>
              <a:rPr lang="en-GB" sz="1700"/>
              <a:t>How can a firm negate the effects of legislation?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7BA51-445D-72DA-6DA5-013584B99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2C60A-32FC-667B-8650-F259502AB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6F2D110-22E2-7339-A110-30F4A0246FE1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FC899-63F1-A919-D20E-E7ED4BE7D397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7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0AC83-4044-4597-BED0-C08E52C8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161288"/>
            <a:ext cx="2702052" cy="4526280"/>
          </a:xfrm>
        </p:spPr>
        <p:txBody>
          <a:bodyPr>
            <a:normAutofit/>
          </a:bodyPr>
          <a:lstStyle/>
          <a:p>
            <a:r>
              <a:rPr lang="en-GB" sz="3500"/>
              <a:t>Recall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057A1A-FABB-1D69-9E54-EDC1B38A4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835003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B098092-FC76-2647-6177-714A2D8800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70AE01-FBFD-A78B-0BD7-A935DBFB4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308733-A359-08A8-1A85-FA596169902C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24160-E662-BBDA-092B-769913ADA486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AFFBD-EC66-4F23-BA0C-76CE03D8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Starter 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41FFEE49-89A7-9DD2-81B1-6B7F1CD90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00" r="33260" b="-3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E087B-4A18-43AE-A29E-B790CD368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900"/>
              <a:t>What does privatisation mean?</a:t>
            </a:r>
          </a:p>
          <a:p>
            <a:r>
              <a:rPr lang="en-GB" sz="1900"/>
              <a:t>Name two firms that have been privatised in each decade since the 1970’s. Explain each one.</a:t>
            </a:r>
          </a:p>
          <a:p>
            <a:r>
              <a:rPr lang="en-GB" sz="1900"/>
              <a:t>How does a firm and a government benefit from privatisation?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702F8-066F-0054-719E-F01224FB3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0C1369-9721-3622-DF6A-BE936BDE8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E46F927-6541-4EA7-D4B3-6C5EB4196F92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8A467-2EBF-E00D-CC87-56A3753434EF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9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/>
              <a:t>Learning Objectives</a:t>
            </a:r>
          </a:p>
        </p:txBody>
      </p:sp>
      <p:pic>
        <p:nvPicPr>
          <p:cNvPr id="7" name="Picture 6" descr="Magnifying glass on clear background">
            <a:extLst>
              <a:ext uri="{FF2B5EF4-FFF2-40B4-BE49-F238E27FC236}">
                <a16:creationId xmlns:a16="http://schemas.microsoft.com/office/drawing/2014/main" id="{22DEA4E4-635E-3759-7DF0-B86985799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04" r="20000" b="4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900"/>
              <a:t>Are you able to explain how competition is promoted?</a:t>
            </a:r>
          </a:p>
          <a:p>
            <a:r>
              <a:rPr lang="en-GB" sz="1900"/>
              <a:t>Are you able to explain how we regulate companies?</a:t>
            </a:r>
          </a:p>
          <a:p>
            <a:r>
              <a:rPr lang="en-GB" sz="1900"/>
              <a:t>Are you able to explain the workings of the Competition and Markets Authority?</a:t>
            </a:r>
          </a:p>
          <a:p>
            <a:endParaRPr lang="en-GB" sz="19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19578-3AE1-3D28-3AD1-021A74F21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3C4EC-A7D3-DA44-7956-65C8F91EA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62E127-3BEF-A799-4132-A9BBB3DFF1F7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E8481-8578-65A9-4116-2122F0444ABC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5B8CC1-CDF0-44CD-B9E6-B347892C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en-GB" sz="4700" dirty="0">
                <a:ea typeface="Calibri Light"/>
                <a:cs typeface="Calibri Light"/>
              </a:rPr>
              <a:t>Activity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AE07044B-E2FA-440D-2835-7916EEA3E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9" r="32200" b="3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623C-994B-4A95-9147-21E01F611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en-GB" sz="1900"/>
              <a:t> You are going to create a PowerPoint presentation on the Competition and Markets Authority.</a:t>
            </a:r>
          </a:p>
          <a:p>
            <a:r>
              <a:rPr lang="en-GB" sz="1900"/>
              <a:t> You need to explain how the CMA investigate mergers and takeovers.</a:t>
            </a:r>
          </a:p>
          <a:p>
            <a:r>
              <a:rPr lang="en-GB" sz="1900"/>
              <a:t>You need to give examples of CMA cases</a:t>
            </a:r>
          </a:p>
          <a:p>
            <a:r>
              <a:rPr lang="en-GB" sz="1900"/>
              <a:t> Explain how they made a decision on these cases and notable examples of the CMA giving fines or stopping mergers and takeovers.</a:t>
            </a:r>
          </a:p>
        </p:txBody>
      </p:sp>
    </p:spTree>
    <p:extLst>
      <p:ext uri="{BB962C8B-B14F-4D97-AF65-F5344CB8AC3E}">
        <p14:creationId xmlns:p14="http://schemas.microsoft.com/office/powerpoint/2010/main" val="146348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br>
              <a:rPr lang="en-GB" sz="4000"/>
            </a:br>
            <a:r>
              <a:rPr lang="en-GB" sz="4000"/>
              <a:t>Promoting competition</a:t>
            </a:r>
            <a:br>
              <a:rPr lang="en-GB" sz="4000"/>
            </a:br>
            <a:endParaRPr lang="en-GB" sz="4000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30895D81-F36A-E0B1-C3AF-877BC4C9F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18" r="33805" b="-10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300" b="1" dirty="0"/>
              <a:t>Competition policy </a:t>
            </a:r>
            <a:r>
              <a:rPr lang="en-GB" sz="1300" dirty="0"/>
              <a:t>seeks to improve the competitive nature of markets </a:t>
            </a:r>
          </a:p>
          <a:p>
            <a:r>
              <a:rPr lang="en-GB" sz="1300" dirty="0"/>
              <a:t>It seeks to alleviate market failure in order to protect the interests of consumers (</a:t>
            </a:r>
            <a:r>
              <a:rPr lang="en-GB" sz="1300" b="1" dirty="0"/>
              <a:t>consumer welfare</a:t>
            </a:r>
            <a:r>
              <a:rPr lang="en-GB" sz="1300" dirty="0"/>
              <a:t>) and society as a whole</a:t>
            </a:r>
          </a:p>
          <a:p>
            <a:r>
              <a:rPr lang="en-GB" sz="1300" dirty="0"/>
              <a:t>This can be achieved by:</a:t>
            </a:r>
          </a:p>
          <a:p>
            <a:pPr lvl="1"/>
            <a:r>
              <a:rPr lang="en-GB" sz="1300" dirty="0"/>
              <a:t>Curtailing </a:t>
            </a:r>
            <a:r>
              <a:rPr lang="en-GB" sz="1300" b="1" dirty="0"/>
              <a:t>monopoly power </a:t>
            </a:r>
            <a:r>
              <a:rPr lang="en-GB" sz="1300" dirty="0"/>
              <a:t>and protecting competitive markets</a:t>
            </a:r>
          </a:p>
          <a:p>
            <a:pPr lvl="1"/>
            <a:r>
              <a:rPr lang="en-GB" sz="1300" dirty="0"/>
              <a:t>Restricting </a:t>
            </a:r>
            <a:r>
              <a:rPr lang="en-GB" sz="1300" b="1" dirty="0"/>
              <a:t>mergers</a:t>
            </a:r>
            <a:r>
              <a:rPr lang="en-GB" sz="1300" dirty="0"/>
              <a:t> and prohibiting </a:t>
            </a:r>
            <a:r>
              <a:rPr lang="en-GB" sz="1300" b="1" dirty="0"/>
              <a:t>cartels</a:t>
            </a:r>
          </a:p>
          <a:p>
            <a:pPr lvl="1"/>
            <a:r>
              <a:rPr lang="en-GB" sz="1300" dirty="0"/>
              <a:t>Improving the way in which markets work e.g. providing greater information</a:t>
            </a:r>
          </a:p>
          <a:p>
            <a:pPr lvl="1"/>
            <a:r>
              <a:rPr lang="en-GB" sz="1300" dirty="0"/>
              <a:t>Creating </a:t>
            </a:r>
            <a:r>
              <a:rPr lang="en-GB" sz="1300" b="1" dirty="0"/>
              <a:t>fairness</a:t>
            </a:r>
            <a:r>
              <a:rPr lang="en-GB" sz="1300" dirty="0"/>
              <a:t> in markets for both firms and consumers so that firms don’t abuse their dominant market position but are able to make acceptable profits that will drive </a:t>
            </a:r>
            <a:r>
              <a:rPr lang="en-GB" sz="1300" b="1" dirty="0"/>
              <a:t>innovation</a:t>
            </a:r>
            <a:r>
              <a:rPr lang="en-GB" sz="1300" dirty="0"/>
              <a:t> and increases in </a:t>
            </a:r>
            <a:r>
              <a:rPr lang="en-GB" sz="1300" b="1" dirty="0"/>
              <a:t>productivity</a:t>
            </a:r>
          </a:p>
          <a:p>
            <a:pPr lvl="1"/>
            <a:r>
              <a:rPr lang="en-GB" sz="1300" dirty="0"/>
              <a:t>Increasing productive, allocative, static and dynamic efficiency</a:t>
            </a:r>
          </a:p>
          <a:p>
            <a:pPr lvl="1"/>
            <a:endParaRPr lang="en-GB" sz="1300" dirty="0"/>
          </a:p>
          <a:p>
            <a:pPr lvl="1"/>
            <a:endParaRPr lang="en-GB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5FABE-7F4C-BE29-CB72-74153EB76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70455-73E3-1AE1-407E-4FC4D735F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4CDD26-E0BC-D6CF-6B29-C46DCEFEFAA5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23426-83DF-E11D-8E3A-64257E793330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4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853" y="565687"/>
            <a:ext cx="4385836" cy="1046671"/>
          </a:xfrm>
        </p:spPr>
        <p:txBody>
          <a:bodyPr>
            <a:normAutofit/>
          </a:bodyPr>
          <a:lstStyle/>
          <a:p>
            <a:br>
              <a:rPr lang="en-GB" sz="2200"/>
            </a:br>
            <a:br>
              <a:rPr lang="en-GB" sz="2200"/>
            </a:br>
            <a:r>
              <a:rPr lang="en-GB" sz="2200"/>
              <a:t>The benefits of competition policy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AD760139-44D8-1367-148F-AF59AF2C5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41" r="35342" b="-1"/>
          <a:stretch/>
        </p:blipFill>
        <p:spPr>
          <a:xfrm>
            <a:off x="-9488" y="10"/>
            <a:ext cx="3188969" cy="6857991"/>
          </a:xfrm>
          <a:prstGeom prst="rect">
            <a:avLst/>
          </a:prstGeom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88970" y="1982602"/>
            <a:ext cx="595503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2854" y="2416855"/>
            <a:ext cx="5779077" cy="38072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1400" dirty="0"/>
              <a:t>There are a number of benefits that lead to competition policy being successful:</a:t>
            </a:r>
            <a:endParaRPr lang="en-GB" sz="1400" dirty="0">
              <a:ea typeface="Calibri"/>
              <a:cs typeface="Calibri"/>
            </a:endParaRPr>
          </a:p>
          <a:p>
            <a:pPr lvl="1"/>
            <a:r>
              <a:rPr lang="en-GB" sz="1400" b="1" dirty="0"/>
              <a:t>Lower price: </a:t>
            </a:r>
            <a:r>
              <a:rPr lang="en-GB" sz="1400" dirty="0"/>
              <a:t>Increase competition leads to a shift of the supply curve to the right leading to a fall in market price </a:t>
            </a:r>
            <a:endParaRPr lang="en-GB" sz="1400" dirty="0">
              <a:ea typeface="Calibri"/>
              <a:cs typeface="Calibri"/>
            </a:endParaRPr>
          </a:p>
          <a:p>
            <a:pPr lvl="1"/>
            <a:r>
              <a:rPr lang="en-GB" sz="1400" b="1" dirty="0"/>
              <a:t>Improved quality:</a:t>
            </a:r>
            <a:r>
              <a:rPr lang="en-GB" sz="1400" dirty="0"/>
              <a:t> In order to maintain a customer base within a competitive market firms will strive to provide better quality products and customer service or risk losing market share</a:t>
            </a:r>
            <a:endParaRPr lang="en-GB" sz="1400" dirty="0">
              <a:ea typeface="Calibri"/>
              <a:cs typeface="Calibri"/>
            </a:endParaRPr>
          </a:p>
          <a:p>
            <a:pPr lvl="1"/>
            <a:r>
              <a:rPr lang="en-GB" sz="1400" b="1" dirty="0"/>
              <a:t>Increased choice:</a:t>
            </a:r>
            <a:r>
              <a:rPr lang="en-GB" sz="1400" dirty="0"/>
              <a:t> Competition creates an increased range of products which will lead to an improved allocation of resources as firms are more likely to produce products that a variety of customers will wish to buy</a:t>
            </a:r>
            <a:endParaRPr lang="en-GB" sz="1400" dirty="0">
              <a:ea typeface="Calibri"/>
              <a:cs typeface="Calibri"/>
            </a:endParaRPr>
          </a:p>
          <a:p>
            <a:pPr lvl="1"/>
            <a:r>
              <a:rPr lang="en-GB" sz="1400" b="1" dirty="0"/>
              <a:t>Innovation:</a:t>
            </a:r>
            <a:r>
              <a:rPr lang="en-GB" sz="1400" dirty="0"/>
              <a:t> Both productive and allocative efficiency will occur as firms invest in R&amp;D and continually look to improve production processes to lower costs over time and develop new products</a:t>
            </a:r>
            <a:endParaRPr lang="en-GB" sz="1400" dirty="0">
              <a:ea typeface="Calibri"/>
              <a:cs typeface="Calibri"/>
            </a:endParaRPr>
          </a:p>
          <a:p>
            <a:pPr lvl="2"/>
            <a:r>
              <a:rPr lang="en-GB" sz="1400" dirty="0"/>
              <a:t>This will benefit society as a whole as these new products and processes lead to improvements e.g. technical change that can be used across markets</a:t>
            </a:r>
            <a:endParaRPr lang="en-GB" sz="1400" dirty="0">
              <a:ea typeface="Calibri"/>
              <a:cs typeface="Calibri"/>
            </a:endParaRPr>
          </a:p>
          <a:p>
            <a:pPr lvl="1"/>
            <a:r>
              <a:rPr lang="en-GB" sz="1400" b="1" dirty="0"/>
              <a:t>Competitive advantage:</a:t>
            </a:r>
            <a:r>
              <a:rPr lang="en-GB" sz="1400" dirty="0"/>
              <a:t> Internal UK and EU competition will lead to leaner, more efficient firms that have a better understanding of the requirements of the consumer. This will help EU firms compete in a global market e.g. against US, Chinese and Indian firms</a:t>
            </a:r>
            <a:endParaRPr lang="en-GB" sz="1200" dirty="0">
              <a:ea typeface="Calibri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226460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A2FB5-5ACD-BEC0-403D-DB1D32E39E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EA82D-48A8-4D77-C848-F7039769DB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406C560-B194-81B1-B185-C2FD23EBC41D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E1FDA6-62A5-531A-58B3-EF54BEAEF985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783080"/>
          </a:xfrm>
        </p:spPr>
        <p:txBody>
          <a:bodyPr anchor="b">
            <a:normAutofit/>
          </a:bodyPr>
          <a:lstStyle/>
          <a:p>
            <a:r>
              <a:rPr lang="en-GB" sz="4300"/>
              <a:t>Preventing anti-competitive practices</a:t>
            </a:r>
          </a:p>
        </p:txBody>
      </p:sp>
      <p:pic>
        <p:nvPicPr>
          <p:cNvPr id="7" name="Picture 6" descr="Graph on document with pen">
            <a:extLst>
              <a:ext uri="{FF2B5EF4-FFF2-40B4-BE49-F238E27FC236}">
                <a16:creationId xmlns:a16="http://schemas.microsoft.com/office/drawing/2014/main" id="{82D82038-F8CC-B3E4-7539-19A37A1E4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56" r="28204" b="-3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  <a:gd name="connsiteX0" fmla="*/ 0 w 3182691"/>
              <a:gd name="connsiteY0" fmla="*/ 0 h 18288"/>
              <a:gd name="connsiteX1" fmla="*/ 572884 w 3182691"/>
              <a:gd name="connsiteY1" fmla="*/ 0 h 18288"/>
              <a:gd name="connsiteX2" fmla="*/ 1113942 w 3182691"/>
              <a:gd name="connsiteY2" fmla="*/ 0 h 18288"/>
              <a:gd name="connsiteX3" fmla="*/ 1686826 w 3182691"/>
              <a:gd name="connsiteY3" fmla="*/ 0 h 18288"/>
              <a:gd name="connsiteX4" fmla="*/ 2323364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546153 w 3182691"/>
              <a:gd name="connsiteY7" fmla="*/ 18288 h 18288"/>
              <a:gd name="connsiteX8" fmla="*/ 1845961 w 3182691"/>
              <a:gd name="connsiteY8" fmla="*/ 18288 h 18288"/>
              <a:gd name="connsiteX9" fmla="*/ 1304903 w 3182691"/>
              <a:gd name="connsiteY9" fmla="*/ 18288 h 18288"/>
              <a:gd name="connsiteX10" fmla="*/ 604711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57" y="4844"/>
                  <a:pt x="3182281" y="11009"/>
                  <a:pt x="3182691" y="18288"/>
                </a:cubicBezTo>
                <a:cubicBezTo>
                  <a:pt x="2941063" y="3169"/>
                  <a:pt x="2872422" y="16194"/>
                  <a:pt x="2609807" y="18288"/>
                </a:cubicBezTo>
                <a:cubicBezTo>
                  <a:pt x="2341801" y="10032"/>
                  <a:pt x="2328606" y="28832"/>
                  <a:pt x="2068749" y="18288"/>
                </a:cubicBezTo>
                <a:cubicBezTo>
                  <a:pt x="1813820" y="1121"/>
                  <a:pt x="1714804" y="37605"/>
                  <a:pt x="1432211" y="18288"/>
                </a:cubicBezTo>
                <a:cubicBezTo>
                  <a:pt x="1164810" y="-27006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2166" y="5049"/>
                  <a:pt x="3182884" y="12044"/>
                  <a:pt x="3182691" y="18288"/>
                </a:cubicBezTo>
                <a:cubicBezTo>
                  <a:pt x="3012562" y="-37820"/>
                  <a:pt x="2765408" y="35618"/>
                  <a:pt x="2546153" y="18288"/>
                </a:cubicBezTo>
                <a:cubicBezTo>
                  <a:pt x="2331952" y="13878"/>
                  <a:pt x="2142129" y="19805"/>
                  <a:pt x="1845961" y="18288"/>
                </a:cubicBezTo>
                <a:cubicBezTo>
                  <a:pt x="1537526" y="31994"/>
                  <a:pt x="1468653" y="-6175"/>
                  <a:pt x="1304903" y="18288"/>
                </a:cubicBezTo>
                <a:cubicBezTo>
                  <a:pt x="1191987" y="26138"/>
                  <a:pt x="927061" y="14626"/>
                  <a:pt x="604711" y="18288"/>
                </a:cubicBezTo>
                <a:cubicBezTo>
                  <a:pt x="273947" y="45577"/>
                  <a:pt x="111622" y="-2455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1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3005" y="4158"/>
                  <a:pt x="3181712" y="12539"/>
                  <a:pt x="3182691" y="18288"/>
                </a:cubicBezTo>
                <a:cubicBezTo>
                  <a:pt x="2948637" y="17089"/>
                  <a:pt x="2873728" y="22327"/>
                  <a:pt x="2609807" y="18288"/>
                </a:cubicBezTo>
                <a:cubicBezTo>
                  <a:pt x="2342839" y="11870"/>
                  <a:pt x="2331621" y="30535"/>
                  <a:pt x="2068749" y="18288"/>
                </a:cubicBezTo>
                <a:cubicBezTo>
                  <a:pt x="1813814" y="-7352"/>
                  <a:pt x="1700576" y="36739"/>
                  <a:pt x="1432211" y="18288"/>
                </a:cubicBezTo>
                <a:cubicBezTo>
                  <a:pt x="1148444" y="-27053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8288"/>
                      <a:gd name="connsiteX1" fmla="*/ 636538 w 3182691"/>
                      <a:gd name="connsiteY1" fmla="*/ 0 h 18288"/>
                      <a:gd name="connsiteX2" fmla="*/ 1273076 w 3182691"/>
                      <a:gd name="connsiteY2" fmla="*/ 0 h 18288"/>
                      <a:gd name="connsiteX3" fmla="*/ 1909615 w 3182691"/>
                      <a:gd name="connsiteY3" fmla="*/ 0 h 18288"/>
                      <a:gd name="connsiteX4" fmla="*/ 2482499 w 3182691"/>
                      <a:gd name="connsiteY4" fmla="*/ 0 h 18288"/>
                      <a:gd name="connsiteX5" fmla="*/ 3182691 w 3182691"/>
                      <a:gd name="connsiteY5" fmla="*/ 0 h 18288"/>
                      <a:gd name="connsiteX6" fmla="*/ 3182691 w 3182691"/>
                      <a:gd name="connsiteY6" fmla="*/ 18288 h 18288"/>
                      <a:gd name="connsiteX7" fmla="*/ 2609807 w 3182691"/>
                      <a:gd name="connsiteY7" fmla="*/ 18288 h 18288"/>
                      <a:gd name="connsiteX8" fmla="*/ 2068749 w 3182691"/>
                      <a:gd name="connsiteY8" fmla="*/ 18288 h 18288"/>
                      <a:gd name="connsiteX9" fmla="*/ 1432211 w 3182691"/>
                      <a:gd name="connsiteY9" fmla="*/ 18288 h 18288"/>
                      <a:gd name="connsiteX10" fmla="*/ 859327 w 3182691"/>
                      <a:gd name="connsiteY10" fmla="*/ 18288 h 18288"/>
                      <a:gd name="connsiteX11" fmla="*/ 0 w 3182691"/>
                      <a:gd name="connsiteY11" fmla="*/ 18288 h 18288"/>
                      <a:gd name="connsiteX12" fmla="*/ 0 w 3182691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3133" y="4516"/>
                          <a:pt x="3181864" y="12266"/>
                          <a:pt x="3182691" y="18288"/>
                        </a:cubicBezTo>
                        <a:cubicBezTo>
                          <a:pt x="2947041" y="16687"/>
                          <a:pt x="2875741" y="22937"/>
                          <a:pt x="2609807" y="18288"/>
                        </a:cubicBezTo>
                        <a:cubicBezTo>
                          <a:pt x="2343873" y="13639"/>
                          <a:pt x="2331203" y="31729"/>
                          <a:pt x="2068749" y="18288"/>
                        </a:cubicBezTo>
                        <a:cubicBezTo>
                          <a:pt x="1806295" y="4847"/>
                          <a:pt x="1713773" y="47088"/>
                          <a:pt x="1432211" y="18288"/>
                        </a:cubicBezTo>
                        <a:cubicBezTo>
                          <a:pt x="1150649" y="-10512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1" h="18288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3268" y="4624"/>
                          <a:pt x="3183510" y="11191"/>
                          <a:pt x="3182691" y="18288"/>
                        </a:cubicBezTo>
                        <a:cubicBezTo>
                          <a:pt x="3026064" y="-10849"/>
                          <a:pt x="2775005" y="23067"/>
                          <a:pt x="2546153" y="18288"/>
                        </a:cubicBezTo>
                        <a:cubicBezTo>
                          <a:pt x="2317301" y="13509"/>
                          <a:pt x="2164351" y="-9884"/>
                          <a:pt x="1845961" y="18288"/>
                        </a:cubicBezTo>
                        <a:cubicBezTo>
                          <a:pt x="1527571" y="46460"/>
                          <a:pt x="1455006" y="5824"/>
                          <a:pt x="1304903" y="18288"/>
                        </a:cubicBezTo>
                        <a:cubicBezTo>
                          <a:pt x="1154800" y="30752"/>
                          <a:pt x="942107" y="-12056"/>
                          <a:pt x="604711" y="18288"/>
                        </a:cubicBezTo>
                        <a:cubicBezTo>
                          <a:pt x="267315" y="48632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r>
              <a:rPr lang="en-GB" sz="1800" b="1" dirty="0"/>
              <a:t>Anti-competitive practices </a:t>
            </a:r>
            <a:r>
              <a:rPr lang="en-GB" sz="1800" dirty="0"/>
              <a:t>are those that reduce competition in markets</a:t>
            </a:r>
          </a:p>
          <a:p>
            <a:r>
              <a:rPr lang="en-GB" sz="1800" dirty="0"/>
              <a:t>These might include pricing strategies such as limit pricing and price fixing</a:t>
            </a:r>
          </a:p>
          <a:p>
            <a:r>
              <a:rPr lang="en-GB" sz="1800" dirty="0"/>
              <a:t>They also include:</a:t>
            </a:r>
          </a:p>
          <a:p>
            <a:pPr lvl="1"/>
            <a:r>
              <a:rPr lang="en-GB" b="1" dirty="0"/>
              <a:t>Dumping </a:t>
            </a:r>
            <a:r>
              <a:rPr lang="en-GB" dirty="0"/>
              <a:t>of stock in markets at a loss in order to destroy competition</a:t>
            </a:r>
          </a:p>
          <a:p>
            <a:pPr lvl="1"/>
            <a:r>
              <a:rPr lang="en-GB" b="1" dirty="0"/>
              <a:t>Bundling </a:t>
            </a:r>
            <a:r>
              <a:rPr lang="en-GB" dirty="0"/>
              <a:t>products together so that consumers have to buy accessories that they don’t want</a:t>
            </a:r>
          </a:p>
          <a:p>
            <a:pPr lvl="1"/>
            <a:r>
              <a:rPr lang="en-GB" dirty="0"/>
              <a:t>Striking</a:t>
            </a:r>
            <a:r>
              <a:rPr lang="en-GB" b="1" dirty="0"/>
              <a:t> exclusivity deals</a:t>
            </a:r>
            <a:r>
              <a:rPr lang="en-GB" dirty="0"/>
              <a:t> so that buyers can only purchase from the contracted supplier</a:t>
            </a:r>
            <a:endParaRPr lang="en-GB" b="1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3B001-B23F-F0A9-89A4-56B6EACC48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0A037-1CC7-FF11-4C79-3DCA7A7BB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3EF3FA5-9ED7-2FDF-79B0-64A2C30DE0B0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D0D9E-2CA0-5112-D85C-E3C31F01DEC3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0" y="457201"/>
            <a:ext cx="818223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Controlling mergers and takeovers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2343912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904091"/>
              </p:ext>
            </p:extLst>
          </p:nvPr>
        </p:nvGraphicFramePr>
        <p:xfrm>
          <a:off x="434047" y="3124200"/>
          <a:ext cx="8273621" cy="3102867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{5C22544A-7EE6-4342-B048-85BDC9FD1C3A}</a:tableStyleId>
              </a:tblPr>
              <a:tblGrid>
                <a:gridCol w="4044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95">
                <a:tc>
                  <a:txBody>
                    <a:bodyPr/>
                    <a:lstStyle/>
                    <a:p>
                      <a:r>
                        <a:rPr lang="en-GB" sz="1100" b="0" cap="none" spc="0">
                          <a:solidFill>
                            <a:schemeClr val="bg1"/>
                          </a:solidFill>
                        </a:rPr>
                        <a:t>Arguments for</a:t>
                      </a:r>
                      <a:r>
                        <a:rPr lang="en-GB" sz="1100" b="0" cap="none" spc="0" baseline="0">
                          <a:solidFill>
                            <a:schemeClr val="bg1"/>
                          </a:solidFill>
                        </a:rPr>
                        <a:t> intervention</a:t>
                      </a:r>
                      <a:endParaRPr lang="en-GB" sz="11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74172" marR="74172" marT="74172" marB="3708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cap="none" spc="0">
                          <a:solidFill>
                            <a:schemeClr val="bg1"/>
                          </a:solidFill>
                        </a:rPr>
                        <a:t>Arguments against intervention</a:t>
                      </a:r>
                    </a:p>
                  </a:txBody>
                  <a:tcPr marL="74172" marR="74172" marT="74172" marB="3708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304">
                <a:tc>
                  <a:txBody>
                    <a:bodyPr/>
                    <a:lstStyle/>
                    <a:p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Protect jobs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 potential restructuring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 moving abroad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 closing UK plants </a:t>
                      </a: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Competitiveness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Survival of fittest</a:t>
                      </a: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960">
                <a:tc>
                  <a:txBody>
                    <a:bodyPr/>
                    <a:lstStyle/>
                    <a:p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Protect the consumer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exploitation – monopoly power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greater choice</a:t>
                      </a: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Foreign direct</a:t>
                      </a:r>
                      <a:r>
                        <a:rPr lang="en-GB" sz="1000" cap="none" spc="0" baseline="0">
                          <a:solidFill>
                            <a:schemeClr val="tx1"/>
                          </a:solidFill>
                        </a:rPr>
                        <a:t> investment (FD</a:t>
                      </a: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I)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creates jobs</a:t>
                      </a:r>
                    </a:p>
                    <a:p>
                      <a:endParaRPr lang="en-GB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304">
                <a:tc>
                  <a:txBody>
                    <a:bodyPr/>
                    <a:lstStyle/>
                    <a:p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Economic environment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protect jobs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support UK owned industries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GDP</a:t>
                      </a: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Strategic</a:t>
                      </a:r>
                      <a:r>
                        <a:rPr lang="en-GB" sz="1000" cap="none" spc="0" baseline="0">
                          <a:solidFill>
                            <a:schemeClr val="tx1"/>
                          </a:solidFill>
                        </a:rPr>
                        <a:t> interests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 baseline="0">
                          <a:solidFill>
                            <a:schemeClr val="tx1"/>
                          </a:solidFill>
                        </a:rPr>
                        <a:t> e.g. defence</a:t>
                      </a:r>
                      <a:endParaRPr lang="en-GB" sz="1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304">
                <a:tc>
                  <a:txBody>
                    <a:bodyPr/>
                    <a:lstStyle/>
                    <a:p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British ownership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International pride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Loss of identity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000" cap="none" spc="0">
                          <a:solidFill>
                            <a:schemeClr val="tx1"/>
                          </a:solidFill>
                        </a:rPr>
                        <a:t> Protect IP</a:t>
                      </a: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Can other countries do a better job?</a:t>
                      </a:r>
                    </a:p>
                    <a:p>
                      <a:r>
                        <a:rPr lang="en-GB" sz="1000" cap="none" spc="0" dirty="0">
                          <a:solidFill>
                            <a:schemeClr val="tx1"/>
                          </a:solidFill>
                        </a:rPr>
                        <a:t>Could our resources be used more efficiently </a:t>
                      </a:r>
                    </a:p>
                  </a:txBody>
                  <a:tcPr marL="74172" marR="74172" marT="74172" marB="370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D69F51D-C32A-C2F7-6885-8F5417E54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7295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EC0E0-338E-7B96-ADD9-30771BE21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254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3CB17A7-996E-530B-8359-9950EA7E3866}"/>
              </a:ext>
            </a:extLst>
          </p:cNvPr>
          <p:cNvSpPr txBox="1">
            <a:spLocks/>
          </p:cNvSpPr>
          <p:nvPr/>
        </p:nvSpPr>
        <p:spPr>
          <a:xfrm>
            <a:off x="68584" y="660101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2D30B-5A27-3EC2-8449-7C4971B175EA}"/>
              </a:ext>
            </a:extLst>
          </p:cNvPr>
          <p:cNvSpPr txBox="1"/>
          <p:nvPr/>
        </p:nvSpPr>
        <p:spPr>
          <a:xfrm>
            <a:off x="6126494" y="664851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44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032C13F49FB47BF5EE4A5A6BF83A0" ma:contentTypeVersion="4" ma:contentTypeDescription="Create a new document." ma:contentTypeScope="" ma:versionID="627ce39c4e419775df0982b0470750b4">
  <xsd:schema xmlns:xsd="http://www.w3.org/2001/XMLSchema" xmlns:xs="http://www.w3.org/2001/XMLSchema" xmlns:p="http://schemas.microsoft.com/office/2006/metadata/properties" xmlns:ns2="52c89d63-6a20-4f5c-977c-79d31da25a80" targetNamespace="http://schemas.microsoft.com/office/2006/metadata/properties" ma:root="true" ma:fieldsID="9962f4622fd55fda8fa6f4dc93429848" ns2:_="">
    <xsd:import namespace="52c89d63-6a20-4f5c-977c-79d31da25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89d63-6a20-4f5c-977c-79d31da2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F22592-AB6A-4EA3-9ABF-85E59EBFE0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2c89d63-6a20-4f5c-977c-79d31da25a8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B7CD96-BDCD-4D50-B191-81A4C1F49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0E670-C971-4F6A-92B3-48A413501037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1825</Words>
  <Application>Microsoft Office PowerPoint</Application>
  <PresentationFormat>On-screen Show (4:3)</PresentationFormat>
  <Paragraphs>191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gg sans</vt:lpstr>
      <vt:lpstr>Times New Roman</vt:lpstr>
      <vt:lpstr>Office Theme</vt:lpstr>
      <vt:lpstr>4.2.2 Business regulation </vt:lpstr>
      <vt:lpstr>Recall</vt:lpstr>
      <vt:lpstr>Starter </vt:lpstr>
      <vt:lpstr>Learning Objectives</vt:lpstr>
      <vt:lpstr>Activity</vt:lpstr>
      <vt:lpstr> Promoting competition </vt:lpstr>
      <vt:lpstr>  The benefits of competition policy</vt:lpstr>
      <vt:lpstr>Preventing anti-competitive practices</vt:lpstr>
      <vt:lpstr>Controlling mergers and takeovers</vt:lpstr>
      <vt:lpstr>Privatisation</vt:lpstr>
      <vt:lpstr>Regulating natural monopolies</vt:lpstr>
      <vt:lpstr>Protecting consumers</vt:lpstr>
      <vt:lpstr>PowerPoint Presentation</vt:lpstr>
      <vt:lpstr>The Competition and Markets Authority</vt:lpstr>
      <vt:lpstr>Employee protection</vt:lpstr>
      <vt:lpstr>Employee protection</vt:lpstr>
      <vt:lpstr>Activity</vt:lpstr>
      <vt:lpstr>Plenary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</dc:title>
  <dc:creator>Time2Resources</dc:creator>
  <cp:lastModifiedBy>Chezka Mae Madrona</cp:lastModifiedBy>
  <cp:revision>432</cp:revision>
  <dcterms:created xsi:type="dcterms:W3CDTF">2009-08-01T13:37:35Z</dcterms:created>
  <dcterms:modified xsi:type="dcterms:W3CDTF">2025-03-18T10:58:24Z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0x0101002F4032C13F49FB47BF5EE4A5A6BF83A0</vt:lpwstr>
  </property>
</Properties>
</file>