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6.xml" ContentType="application/vnd.openxmlformats-officedocument.presentationml.tags+xml"/>
  <Override PartName="/ppt/notesSlides/notesSlide9.xml" ContentType="application/vnd.openxmlformats-officedocument.presentationml.notesSlide+xml"/>
  <Override PartName="/ppt/tags/tag7.xml" ContentType="application/vnd.openxmlformats-officedocument.presentationml.tags+xml"/>
  <Override PartName="/ppt/notesSlides/notesSlide10.xml" ContentType="application/vnd.openxmlformats-officedocument.presentationml.notesSlide+xml"/>
  <Override PartName="/ppt/tags/tag8.xml" ContentType="application/vnd.openxmlformats-officedocument.presentationml.tags+xml"/>
  <Override PartName="/ppt/notesSlides/notesSlide11.xml" ContentType="application/vnd.openxmlformats-officedocument.presentationml.notesSlide+xml"/>
  <Override PartName="/ppt/tags/tag9.xml" ContentType="application/vnd.openxmlformats-officedocument.presentationml.tags+xml"/>
  <Override PartName="/ppt/notesSlides/notesSlide12.xml" ContentType="application/vnd.openxmlformats-officedocument.presentationml.notesSlide+xml"/>
  <Override PartName="/ppt/tags/tag10.xml" ContentType="application/vnd.openxmlformats-officedocument.presentationml.tags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4"/>
  </p:sldMasterIdLst>
  <p:notesMasterIdLst>
    <p:notesMasterId r:id="rId24"/>
  </p:notesMasterIdLst>
  <p:handoutMasterIdLst>
    <p:handoutMasterId r:id="rId25"/>
  </p:handoutMasterIdLst>
  <p:sldIdLst>
    <p:sldId id="256" r:id="rId5"/>
    <p:sldId id="257" r:id="rId6"/>
    <p:sldId id="279" r:id="rId7"/>
    <p:sldId id="280" r:id="rId8"/>
    <p:sldId id="267" r:id="rId9"/>
    <p:sldId id="281" r:id="rId10"/>
    <p:sldId id="266" r:id="rId11"/>
    <p:sldId id="268" r:id="rId12"/>
    <p:sldId id="260" r:id="rId13"/>
    <p:sldId id="261" r:id="rId14"/>
    <p:sldId id="282" r:id="rId15"/>
    <p:sldId id="283" r:id="rId16"/>
    <p:sldId id="265" r:id="rId17"/>
    <p:sldId id="274" r:id="rId18"/>
    <p:sldId id="272" r:id="rId19"/>
    <p:sldId id="273" r:id="rId20"/>
    <p:sldId id="278" r:id="rId21"/>
    <p:sldId id="275" r:id="rId22"/>
    <p:sldId id="276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BECF7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B9E2E2D-DFCE-42EF-B6BF-DAEEB1F365C4}" v="6" dt="2023-10-30T14:43:16.14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5" d="100"/>
          <a:sy n="125" d="100"/>
        </p:scale>
        <p:origin x="588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x Thrilling" userId="1a0901c82f0d6655" providerId="LiveId" clId="{2B9E2E2D-DFCE-42EF-B6BF-DAEEB1F365C4}"/>
    <pc:docChg chg="undo custSel modSld">
      <pc:chgData name="Max Thrilling" userId="1a0901c82f0d6655" providerId="LiveId" clId="{2B9E2E2D-DFCE-42EF-B6BF-DAEEB1F365C4}" dt="2023-10-30T14:44:30.037" v="60" actId="27107"/>
      <pc:docMkLst>
        <pc:docMk/>
      </pc:docMkLst>
      <pc:sldChg chg="modSp mod">
        <pc:chgData name="Max Thrilling" userId="1a0901c82f0d6655" providerId="LiveId" clId="{2B9E2E2D-DFCE-42EF-B6BF-DAEEB1F365C4}" dt="2023-10-30T14:34:41.852" v="12" actId="27107"/>
        <pc:sldMkLst>
          <pc:docMk/>
          <pc:sldMk cId="2027029238" sldId="260"/>
        </pc:sldMkLst>
        <pc:spChg chg="mod">
          <ac:chgData name="Max Thrilling" userId="1a0901c82f0d6655" providerId="LiveId" clId="{2B9E2E2D-DFCE-42EF-B6BF-DAEEB1F365C4}" dt="2023-10-30T14:34:41.852" v="12" actId="27107"/>
          <ac:spMkLst>
            <pc:docMk/>
            <pc:sldMk cId="2027029238" sldId="260"/>
            <ac:spMk id="35" creationId="{00000000-0000-0000-0000-000000000000}"/>
          </ac:spMkLst>
        </pc:spChg>
        <pc:grpChg chg="mod">
          <ac:chgData name="Max Thrilling" userId="1a0901c82f0d6655" providerId="LiveId" clId="{2B9E2E2D-DFCE-42EF-B6BF-DAEEB1F365C4}" dt="2023-10-30T14:34:11" v="6" actId="1037"/>
          <ac:grpSpMkLst>
            <pc:docMk/>
            <pc:sldMk cId="2027029238" sldId="260"/>
            <ac:grpSpMk id="3" creationId="{00000000-0000-0000-0000-000000000000}"/>
          </ac:grpSpMkLst>
        </pc:grpChg>
      </pc:sldChg>
      <pc:sldChg chg="modSp mod">
        <pc:chgData name="Max Thrilling" userId="1a0901c82f0d6655" providerId="LiveId" clId="{2B9E2E2D-DFCE-42EF-B6BF-DAEEB1F365C4}" dt="2023-10-30T14:35:15.390" v="13" actId="27107"/>
        <pc:sldMkLst>
          <pc:docMk/>
          <pc:sldMk cId="1551106773" sldId="266"/>
        </pc:sldMkLst>
        <pc:spChg chg="mod">
          <ac:chgData name="Max Thrilling" userId="1a0901c82f0d6655" providerId="LiveId" clId="{2B9E2E2D-DFCE-42EF-B6BF-DAEEB1F365C4}" dt="2023-10-30T14:35:15.390" v="13" actId="27107"/>
          <ac:spMkLst>
            <pc:docMk/>
            <pc:sldMk cId="1551106773" sldId="266"/>
            <ac:spMk id="22" creationId="{00000000-0000-0000-0000-000000000000}"/>
          </ac:spMkLst>
        </pc:spChg>
      </pc:sldChg>
      <pc:sldChg chg="modSp mod">
        <pc:chgData name="Max Thrilling" userId="1a0901c82f0d6655" providerId="LiveId" clId="{2B9E2E2D-DFCE-42EF-B6BF-DAEEB1F365C4}" dt="2023-10-30T14:39:58.651" v="19" actId="1076"/>
        <pc:sldMkLst>
          <pc:docMk/>
          <pc:sldMk cId="2776792586" sldId="273"/>
        </pc:sldMkLst>
        <pc:spChg chg="mod">
          <ac:chgData name="Max Thrilling" userId="1a0901c82f0d6655" providerId="LiveId" clId="{2B9E2E2D-DFCE-42EF-B6BF-DAEEB1F365C4}" dt="2023-10-30T14:39:58.651" v="19" actId="1076"/>
          <ac:spMkLst>
            <pc:docMk/>
            <pc:sldMk cId="2776792586" sldId="273"/>
            <ac:spMk id="23" creationId="{00000000-0000-0000-0000-000000000000}"/>
          </ac:spMkLst>
        </pc:spChg>
      </pc:sldChg>
      <pc:sldChg chg="addSp modSp mod">
        <pc:chgData name="Max Thrilling" userId="1a0901c82f0d6655" providerId="LiveId" clId="{2B9E2E2D-DFCE-42EF-B6BF-DAEEB1F365C4}" dt="2023-10-30T14:44:30.037" v="60" actId="27107"/>
        <pc:sldMkLst>
          <pc:docMk/>
          <pc:sldMk cId="4196759143" sldId="275"/>
        </pc:sldMkLst>
        <pc:spChg chg="add mod ord">
          <ac:chgData name="Max Thrilling" userId="1a0901c82f0d6655" providerId="LiveId" clId="{2B9E2E2D-DFCE-42EF-B6BF-DAEEB1F365C4}" dt="2023-10-30T14:42:32.021" v="39" actId="208"/>
          <ac:spMkLst>
            <pc:docMk/>
            <pc:sldMk cId="4196759143" sldId="275"/>
            <ac:spMk id="4" creationId="{26CECB04-0806-D1E3-FF69-CDBC2824B631}"/>
          </ac:spMkLst>
        </pc:spChg>
        <pc:spChg chg="add mod ord">
          <ac:chgData name="Max Thrilling" userId="1a0901c82f0d6655" providerId="LiveId" clId="{2B9E2E2D-DFCE-42EF-B6BF-DAEEB1F365C4}" dt="2023-10-30T14:43:41.791" v="54" actId="208"/>
          <ac:spMkLst>
            <pc:docMk/>
            <pc:sldMk cId="4196759143" sldId="275"/>
            <ac:spMk id="6" creationId="{5232AD86-DB5F-DFE4-1697-76E07CAF8B38}"/>
          </ac:spMkLst>
        </pc:spChg>
        <pc:spChg chg="mod">
          <ac:chgData name="Max Thrilling" userId="1a0901c82f0d6655" providerId="LiveId" clId="{2B9E2E2D-DFCE-42EF-B6BF-DAEEB1F365C4}" dt="2023-10-30T14:41:34.079" v="25" actId="1076"/>
          <ac:spMkLst>
            <pc:docMk/>
            <pc:sldMk cId="4196759143" sldId="275"/>
            <ac:spMk id="7" creationId="{00000000-0000-0000-0000-000000000000}"/>
          </ac:spMkLst>
        </pc:spChg>
        <pc:spChg chg="mod">
          <ac:chgData name="Max Thrilling" userId="1a0901c82f0d6655" providerId="LiveId" clId="{2B9E2E2D-DFCE-42EF-B6BF-DAEEB1F365C4}" dt="2023-10-30T14:44:20.270" v="58" actId="27107"/>
          <ac:spMkLst>
            <pc:docMk/>
            <pc:sldMk cId="4196759143" sldId="275"/>
            <ac:spMk id="8" creationId="{00000000-0000-0000-0000-000000000000}"/>
          </ac:spMkLst>
        </pc:spChg>
        <pc:spChg chg="mod">
          <ac:chgData name="Max Thrilling" userId="1a0901c82f0d6655" providerId="LiveId" clId="{2B9E2E2D-DFCE-42EF-B6BF-DAEEB1F365C4}" dt="2023-10-30T14:41:56.956" v="32" actId="1038"/>
          <ac:spMkLst>
            <pc:docMk/>
            <pc:sldMk cId="4196759143" sldId="275"/>
            <ac:spMk id="51" creationId="{00000000-0000-0000-0000-000000000000}"/>
          </ac:spMkLst>
        </pc:spChg>
        <pc:spChg chg="mod">
          <ac:chgData name="Max Thrilling" userId="1a0901c82f0d6655" providerId="LiveId" clId="{2B9E2E2D-DFCE-42EF-B6BF-DAEEB1F365C4}" dt="2023-10-30T14:41:56.956" v="32" actId="1038"/>
          <ac:spMkLst>
            <pc:docMk/>
            <pc:sldMk cId="4196759143" sldId="275"/>
            <ac:spMk id="52" creationId="{00000000-0000-0000-0000-000000000000}"/>
          </ac:spMkLst>
        </pc:spChg>
        <pc:spChg chg="mod">
          <ac:chgData name="Max Thrilling" userId="1a0901c82f0d6655" providerId="LiveId" clId="{2B9E2E2D-DFCE-42EF-B6BF-DAEEB1F365C4}" dt="2023-10-30T14:41:56.956" v="32" actId="1038"/>
          <ac:spMkLst>
            <pc:docMk/>
            <pc:sldMk cId="4196759143" sldId="275"/>
            <ac:spMk id="53" creationId="{00000000-0000-0000-0000-000000000000}"/>
          </ac:spMkLst>
        </pc:spChg>
        <pc:spChg chg="mod">
          <ac:chgData name="Max Thrilling" userId="1a0901c82f0d6655" providerId="LiveId" clId="{2B9E2E2D-DFCE-42EF-B6BF-DAEEB1F365C4}" dt="2023-10-30T14:41:56.956" v="32" actId="1038"/>
          <ac:spMkLst>
            <pc:docMk/>
            <pc:sldMk cId="4196759143" sldId="275"/>
            <ac:spMk id="57" creationId="{00000000-0000-0000-0000-000000000000}"/>
          </ac:spMkLst>
        </pc:spChg>
        <pc:spChg chg="mod">
          <ac:chgData name="Max Thrilling" userId="1a0901c82f0d6655" providerId="LiveId" clId="{2B9E2E2D-DFCE-42EF-B6BF-DAEEB1F365C4}" dt="2023-10-30T14:41:56.956" v="32" actId="1038"/>
          <ac:spMkLst>
            <pc:docMk/>
            <pc:sldMk cId="4196759143" sldId="275"/>
            <ac:spMk id="60" creationId="{00000000-0000-0000-0000-000000000000}"/>
          </ac:spMkLst>
        </pc:spChg>
        <pc:spChg chg="mod">
          <ac:chgData name="Max Thrilling" userId="1a0901c82f0d6655" providerId="LiveId" clId="{2B9E2E2D-DFCE-42EF-B6BF-DAEEB1F365C4}" dt="2023-10-30T14:41:56.956" v="32" actId="1038"/>
          <ac:spMkLst>
            <pc:docMk/>
            <pc:sldMk cId="4196759143" sldId="275"/>
            <ac:spMk id="62" creationId="{00000000-0000-0000-0000-000000000000}"/>
          </ac:spMkLst>
        </pc:spChg>
        <pc:spChg chg="mod">
          <ac:chgData name="Max Thrilling" userId="1a0901c82f0d6655" providerId="LiveId" clId="{2B9E2E2D-DFCE-42EF-B6BF-DAEEB1F365C4}" dt="2023-10-30T14:41:56.956" v="32" actId="1038"/>
          <ac:spMkLst>
            <pc:docMk/>
            <pc:sldMk cId="4196759143" sldId="275"/>
            <ac:spMk id="65" creationId="{00000000-0000-0000-0000-000000000000}"/>
          </ac:spMkLst>
        </pc:spChg>
        <pc:spChg chg="mod">
          <ac:chgData name="Max Thrilling" userId="1a0901c82f0d6655" providerId="LiveId" clId="{2B9E2E2D-DFCE-42EF-B6BF-DAEEB1F365C4}" dt="2023-10-30T14:41:56.956" v="32" actId="1038"/>
          <ac:spMkLst>
            <pc:docMk/>
            <pc:sldMk cId="4196759143" sldId="275"/>
            <ac:spMk id="66" creationId="{00000000-0000-0000-0000-000000000000}"/>
          </ac:spMkLst>
        </pc:spChg>
        <pc:spChg chg="mod">
          <ac:chgData name="Max Thrilling" userId="1a0901c82f0d6655" providerId="LiveId" clId="{2B9E2E2D-DFCE-42EF-B6BF-DAEEB1F365C4}" dt="2023-10-30T14:44:03.752" v="56" actId="13926"/>
          <ac:spMkLst>
            <pc:docMk/>
            <pc:sldMk cId="4196759143" sldId="275"/>
            <ac:spMk id="69" creationId="{00000000-0000-0000-0000-000000000000}"/>
          </ac:spMkLst>
        </pc:spChg>
        <pc:spChg chg="mod">
          <ac:chgData name="Max Thrilling" userId="1a0901c82f0d6655" providerId="LiveId" clId="{2B9E2E2D-DFCE-42EF-B6BF-DAEEB1F365C4}" dt="2023-10-30T14:44:30.037" v="60" actId="27107"/>
          <ac:spMkLst>
            <pc:docMk/>
            <pc:sldMk cId="4196759143" sldId="275"/>
            <ac:spMk id="72" creationId="{00000000-0000-0000-0000-000000000000}"/>
          </ac:spMkLst>
        </pc:spChg>
        <pc:grpChg chg="mod">
          <ac:chgData name="Max Thrilling" userId="1a0901c82f0d6655" providerId="LiveId" clId="{2B9E2E2D-DFCE-42EF-B6BF-DAEEB1F365C4}" dt="2023-10-30T14:41:56.956" v="32" actId="1038"/>
          <ac:grpSpMkLst>
            <pc:docMk/>
            <pc:sldMk cId="4196759143" sldId="275"/>
            <ac:grpSpMk id="48" creationId="{00000000-0000-0000-0000-000000000000}"/>
          </ac:grpSpMkLst>
        </pc:grpChg>
        <pc:cxnChg chg="mod">
          <ac:chgData name="Max Thrilling" userId="1a0901c82f0d6655" providerId="LiveId" clId="{2B9E2E2D-DFCE-42EF-B6BF-DAEEB1F365C4}" dt="2023-10-30T14:41:56.956" v="32" actId="1038"/>
          <ac:cxnSpMkLst>
            <pc:docMk/>
            <pc:sldMk cId="4196759143" sldId="275"/>
            <ac:cxnSpMk id="49" creationId="{00000000-0000-0000-0000-000000000000}"/>
          </ac:cxnSpMkLst>
        </pc:cxnChg>
        <pc:cxnChg chg="mod">
          <ac:chgData name="Max Thrilling" userId="1a0901c82f0d6655" providerId="LiveId" clId="{2B9E2E2D-DFCE-42EF-B6BF-DAEEB1F365C4}" dt="2023-10-30T14:41:56.956" v="32" actId="1038"/>
          <ac:cxnSpMkLst>
            <pc:docMk/>
            <pc:sldMk cId="4196759143" sldId="275"/>
            <ac:cxnSpMk id="50" creationId="{00000000-0000-0000-0000-000000000000}"/>
          </ac:cxnSpMkLst>
        </pc:cxnChg>
        <pc:cxnChg chg="mod">
          <ac:chgData name="Max Thrilling" userId="1a0901c82f0d6655" providerId="LiveId" clId="{2B9E2E2D-DFCE-42EF-B6BF-DAEEB1F365C4}" dt="2023-10-30T14:41:56.956" v="32" actId="1038"/>
          <ac:cxnSpMkLst>
            <pc:docMk/>
            <pc:sldMk cId="4196759143" sldId="275"/>
            <ac:cxnSpMk id="54" creationId="{00000000-0000-0000-0000-000000000000}"/>
          </ac:cxnSpMkLst>
        </pc:cxnChg>
        <pc:cxnChg chg="mod">
          <ac:chgData name="Max Thrilling" userId="1a0901c82f0d6655" providerId="LiveId" clId="{2B9E2E2D-DFCE-42EF-B6BF-DAEEB1F365C4}" dt="2023-10-30T14:41:56.956" v="32" actId="1038"/>
          <ac:cxnSpMkLst>
            <pc:docMk/>
            <pc:sldMk cId="4196759143" sldId="275"/>
            <ac:cxnSpMk id="55" creationId="{00000000-0000-0000-0000-000000000000}"/>
          </ac:cxnSpMkLst>
        </pc:cxnChg>
        <pc:cxnChg chg="mod">
          <ac:chgData name="Max Thrilling" userId="1a0901c82f0d6655" providerId="LiveId" clId="{2B9E2E2D-DFCE-42EF-B6BF-DAEEB1F365C4}" dt="2023-10-30T14:41:56.956" v="32" actId="1038"/>
          <ac:cxnSpMkLst>
            <pc:docMk/>
            <pc:sldMk cId="4196759143" sldId="275"/>
            <ac:cxnSpMk id="56" creationId="{00000000-0000-0000-0000-000000000000}"/>
          </ac:cxnSpMkLst>
        </pc:cxnChg>
        <pc:cxnChg chg="mod">
          <ac:chgData name="Max Thrilling" userId="1a0901c82f0d6655" providerId="LiveId" clId="{2B9E2E2D-DFCE-42EF-B6BF-DAEEB1F365C4}" dt="2023-10-30T14:41:56.956" v="32" actId="1038"/>
          <ac:cxnSpMkLst>
            <pc:docMk/>
            <pc:sldMk cId="4196759143" sldId="275"/>
            <ac:cxnSpMk id="59" creationId="{00000000-0000-0000-0000-000000000000}"/>
          </ac:cxnSpMkLst>
        </pc:cxnChg>
        <pc:cxnChg chg="mod">
          <ac:chgData name="Max Thrilling" userId="1a0901c82f0d6655" providerId="LiveId" clId="{2B9E2E2D-DFCE-42EF-B6BF-DAEEB1F365C4}" dt="2023-10-30T14:41:56.956" v="32" actId="1038"/>
          <ac:cxnSpMkLst>
            <pc:docMk/>
            <pc:sldMk cId="4196759143" sldId="275"/>
            <ac:cxnSpMk id="61" creationId="{00000000-0000-0000-0000-000000000000}"/>
          </ac:cxnSpMkLst>
        </pc:cxnChg>
        <pc:cxnChg chg="mod">
          <ac:chgData name="Max Thrilling" userId="1a0901c82f0d6655" providerId="LiveId" clId="{2B9E2E2D-DFCE-42EF-B6BF-DAEEB1F365C4}" dt="2023-10-30T14:41:56.956" v="32" actId="1038"/>
          <ac:cxnSpMkLst>
            <pc:docMk/>
            <pc:sldMk cId="4196759143" sldId="275"/>
            <ac:cxnSpMk id="63" creationId="{00000000-0000-0000-0000-000000000000}"/>
          </ac:cxnSpMkLst>
        </pc:cxnChg>
      </pc:sldChg>
      <pc:sldChg chg="modSp mod">
        <pc:chgData name="Max Thrilling" userId="1a0901c82f0d6655" providerId="LiveId" clId="{2B9E2E2D-DFCE-42EF-B6BF-DAEEB1F365C4}" dt="2023-10-30T14:40:40.813" v="23" actId="113"/>
        <pc:sldMkLst>
          <pc:docMk/>
          <pc:sldMk cId="455616945" sldId="278"/>
        </pc:sldMkLst>
        <pc:spChg chg="mod">
          <ac:chgData name="Max Thrilling" userId="1a0901c82f0d6655" providerId="LiveId" clId="{2B9E2E2D-DFCE-42EF-B6BF-DAEEB1F365C4}" dt="2023-10-30T14:40:40.813" v="23" actId="113"/>
          <ac:spMkLst>
            <pc:docMk/>
            <pc:sldMk cId="455616945" sldId="278"/>
            <ac:spMk id="3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B821DF-053F-465B-8A3A-5CCB1C0BA598}" type="datetimeFigureOut">
              <a:rPr lang="en-US" smtClean="0"/>
              <a:pPr/>
              <a:t>3/18/2025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E0150C-54B0-4ED9-BCD8-F1C664DC41E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65296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8CEB2A-435C-40BD-A696-09D1F949D5C5}" type="datetimeFigureOut">
              <a:rPr lang="en-US" smtClean="0"/>
              <a:pPr/>
              <a:t>3/18/2025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5C52F8-D14D-49FB-963A-D0594AB1E07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02854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bc.co.uk/news/business-23702264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5C52F8-D14D-49FB-963A-D0594AB1E07D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26740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5C52F8-D14D-49FB-963A-D0594AB1E07D}" type="slidenum">
              <a:rPr lang="en-GB" smtClean="0"/>
              <a:pPr/>
              <a:t>16</a:t>
            </a:fld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http://www.bbc.co.uk/news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Non-stick mayonnaise packaging being developed</a:t>
            </a:r>
          </a:p>
          <a:p>
            <a:r>
              <a:rPr lang="en-GB" dirty="0"/>
              <a:t>/technology-33344955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5C52F8-D14D-49FB-963A-D0594AB1E07D}" type="slidenum">
              <a:rPr lang="en-GB" smtClean="0"/>
              <a:pPr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2276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5C52F8-D14D-49FB-963A-D0594AB1E07D}" type="slidenum">
              <a:rPr lang="en-GB" smtClean="0"/>
              <a:pPr/>
              <a:t>18</a:t>
            </a:fld>
            <a:endParaRPr lang="en-GB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5C52F8-D14D-49FB-963A-D0594AB1E07D}" type="slidenum">
              <a:rPr lang="en-GB" smtClean="0"/>
              <a:pPr/>
              <a:t>19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5C52F8-D14D-49FB-963A-D0594AB1E07D}" type="slidenum">
              <a:rPr lang="en-GB" smtClean="0"/>
              <a:pPr/>
              <a:t>5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5C52F8-D14D-49FB-963A-D0594AB1E07D}" type="slidenum">
              <a:rPr lang="en-GB" smtClean="0"/>
              <a:pPr/>
              <a:t>7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5C52F8-D14D-49FB-963A-D0594AB1E07D}" type="slidenum">
              <a:rPr lang="en-GB" smtClean="0"/>
              <a:pPr/>
              <a:t>8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5C52F8-D14D-49FB-963A-D0594AB1E07D}" type="slidenum">
              <a:rPr lang="en-GB" smtClean="0"/>
              <a:pPr/>
              <a:t>9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>
                <a:hlinkClick r:id="rId3"/>
              </a:rPr>
              <a:t>http://www.bbc.co.uk/news/business-23702264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5C52F8-D14D-49FB-963A-D0594AB1E07D}" type="slidenum">
              <a:rPr lang="en-GB" smtClean="0"/>
              <a:pPr/>
              <a:t>10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5C52F8-D14D-49FB-963A-D0594AB1E07D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85088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5C52F8-D14D-49FB-963A-D0594AB1E07D}" type="slidenum">
              <a:rPr lang="en-GB" smtClean="0"/>
              <a:pPr/>
              <a:t>14</a:t>
            </a:fld>
            <a:endParaRPr lang="en-GB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5C52F8-D14D-49FB-963A-D0594AB1E07D}" type="slidenum">
              <a:rPr lang="en-GB" smtClean="0"/>
              <a:pPr/>
              <a:t>15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90E4BF-9EFA-494E-9F0C-F70EE50E34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E795D05-C915-470A-A196-8E3F53C6D4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E01B0A-0288-4A36-95C3-76F511B5AC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CFC58-D41E-4E24-AFF6-FC4432159365}" type="datetime1">
              <a:rPr lang="en-US" smtClean="0"/>
              <a:pPr/>
              <a:t>3/18/2025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7E5924-84F2-44D6-9C0B-3B06FCF2F6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1.4.1 The meaning of market failure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3A7039-8A12-41A1-A9A0-8FD874B50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2EB75-A76F-4F4A-9051-0F946D070F9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23240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4E77D0-9AB4-42FC-AF02-017BCE54BF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8CC85A0-B35E-4814-9C0B-E8CE48C954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0275B7-29A8-4835-97B5-84BE787941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1D897-2DBC-4702-862E-63BEA7C3BA98}" type="datetime1">
              <a:rPr lang="en-US" smtClean="0"/>
              <a:pPr/>
              <a:t>3/18/2025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867C2B-9018-4243-BE9A-E01AEBC75B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1.4.1 The meaning of market failure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E62898-321A-42AE-B315-ACA3180EA7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2EB75-A76F-4F4A-9051-0F946D070F9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46361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1711083-1488-4023-B9C7-F6C214E72D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D6BE30C-0D4A-4904-B822-2165DA8F74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34CFF6-7376-4399-BA49-C825918981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80207-6D92-4A2E-8D1F-CF32E9980CCB}" type="datetime1">
              <a:rPr lang="en-US" smtClean="0"/>
              <a:pPr/>
              <a:t>3/18/2025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ECE39B-799D-48CC-91E0-C952AF575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1.4.1 The meaning of market failure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0C789-468D-4609-A429-44A9B1BFA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2EB75-A76F-4F4A-9051-0F946D070F9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58855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230A85-C14A-4103-BA64-5EE21575CC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9BECE1-3ABF-4D69-9B59-352D6C35E6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7D7FE3-465A-4C85-8B97-4A7036758E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7390D-D41A-4EC6-AEB6-D9B2B746EC70}" type="datetime1">
              <a:rPr lang="en-US" smtClean="0"/>
              <a:pPr/>
              <a:t>3/18/2025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06BCEA-2BCB-4D5F-9C6D-2A1C62285E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1.4.1 The meaning of market failure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326700-9195-4171-A56F-A1DCB0505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2EB75-A76F-4F4A-9051-0F946D070F9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2595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C48FC0-E706-495C-B183-BBF77874A8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605522-89BE-4051-8153-99E8D4F9C3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F53BEE-EB6C-4D1E-9947-9751A8E9DA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2AD47-6B98-4D82-867D-CD86E57DF61A}" type="datetime1">
              <a:rPr lang="en-US" smtClean="0"/>
              <a:pPr/>
              <a:t>3/18/2025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53F1A0-F117-4A69-912B-18E4A4F9D0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1.4.1 The meaning of market failure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5C5CFD-464F-4117-8775-22AD920CC9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2EB75-A76F-4F4A-9051-0F946D070F9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99821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CDC71D-518B-4F43-905D-A096CE5A3E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506A70-B765-4372-9971-113BD1B636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438EDF-6665-4F08-B34F-3CDD0AE166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60111E-4A67-4F3D-A497-150628BC54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68903-366D-460B-9AD5-00399F5CA010}" type="datetime1">
              <a:rPr lang="en-US" smtClean="0"/>
              <a:pPr/>
              <a:t>3/18/2025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E5F3AD-A0DD-49C2-9B42-3760410F05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1.4.1 The meaning of market failure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7A641C-3DAE-432D-A9EA-C36C4225E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2EB75-A76F-4F4A-9051-0F946D070F9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26783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7D26B8-9E5A-478B-962E-9A153231BB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6AF3DF-ADC8-41DF-AEEA-6A995476A6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7822E8-7C11-4AEA-BC79-E89F732F2D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F1E8BB0-B469-4F2F-B885-DAC3BFC562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05055A2-911A-4559-90B5-60C35450C9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94DC7D9-0068-4158-B4BD-AF5EDAACAF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883DA-6C5C-4438-A4EC-2C755D4835D8}" type="datetime1">
              <a:rPr lang="en-US" smtClean="0"/>
              <a:pPr/>
              <a:t>3/18/2025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5526776-3711-4406-B3D6-653C4A905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1.4.1 The meaning of market failure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1378A8A-5CA3-490C-96D8-76B5E4C0B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2EB75-A76F-4F4A-9051-0F946D070F9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11996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A86113-4CEF-4569-BE5A-A47E11E979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EFE60BA-E180-4E42-9C15-B65268AAFB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FE39F-B4B7-4DE8-BBE1-D95255806007}" type="datetime1">
              <a:rPr lang="en-US" smtClean="0"/>
              <a:pPr/>
              <a:t>3/18/2025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A25757-F688-4E72-B513-670345A40C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1.4.1 The meaning of market failure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1F31E8-845B-40ED-BE16-C5DFCD6DB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2EB75-A76F-4F4A-9051-0F946D070F9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12757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D4923E8-BB4F-49EF-850E-486543923C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C8E02-F8BA-4752-B8B2-155C9CF3B77D}" type="datetime1">
              <a:rPr lang="en-US" smtClean="0"/>
              <a:pPr/>
              <a:t>3/18/2025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BDE976B-3F1F-4798-82C1-4E308D0D2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1.4.1 The meaning of market failure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22BCDE-3B47-4AD6-B611-258769470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2EB75-A76F-4F4A-9051-0F946D070F9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1190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8F8C7F-E51A-4B1B-9C17-8659ACF8C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77403D-79B1-40D0-8054-684D2D3867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75832D-384F-42B9-99CE-69D70D9BD2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05E65D-C05B-4EB9-B232-E3F4BA165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5F6F8-8FBA-4F26-9800-0F833715770D}" type="datetime1">
              <a:rPr lang="en-US" smtClean="0"/>
              <a:pPr/>
              <a:t>3/18/2025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5B0B5D-B9ED-46C8-A290-CD1488B83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1.4.1 The meaning of market failure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120D4E-B7F6-4389-B728-4E95E0CF2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2EB75-A76F-4F4A-9051-0F946D070F9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6179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391C55-671F-4E60-BCFB-E68987F3F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BC04149-CD04-4111-807E-A3CA70906F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BC3347-E94D-4F2C-934D-CA554A0DA9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BE2560-7D89-4C78-8EC1-2C878E2239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CD364-AECF-4565-8F42-94AB3F4CAB51}" type="datetime1">
              <a:rPr lang="en-US" smtClean="0"/>
              <a:pPr/>
              <a:t>3/18/2025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3B8C64-0AB8-48B6-B911-77D29A8103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1.4.1 The meaning of market failure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F7F7D3-AF11-4AA1-8331-99961913D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2EB75-A76F-4F4A-9051-0F946D070F9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5134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168170A-2447-4C82-9DB9-AEF46D32F5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91E075-D59E-459B-99F4-9F505A28CA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F5FBFF-5279-41BF-A9A9-D5ACB339E4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6295EE-E9DF-4F74-8D7E-94BDE7766083}" type="datetime1">
              <a:rPr lang="en-US" smtClean="0"/>
              <a:pPr/>
              <a:t>3/18/2025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3EFD11-B632-4F72-A17B-4634F39CB0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1.4.1 The meaning of market failure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A7C04-AFAC-4205-98C9-AC653517C7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52EB75-A76F-4F4A-9051-0F946D070F9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8571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hyperlink" Target="http://www.exampaperspractice.co.uk/" TargetMode="Externa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exampaperspractice.co.uk/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hyperlink" Target="http://www.exampaperspractice.co.uk/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hyperlink" Target="http://www.exampaperspractice.co.uk/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hyperlink" Target="http://www.exampaperspractice.co.uk/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exampaperspractice.co.uk/" TargetMode="Externa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hyperlink" Target="http://www.exampaperspractice.co.uk/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hyperlink" Target="http://www.exampaperspractice.co.uk/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hyperlink" Target="http://www.exampaperspractice.co.uk/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hyperlink" Target="http://www.exampaperspractice.co.uk/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7" Type="http://schemas.openxmlformats.org/officeDocument/2006/relationships/hyperlink" Target="http://www.exampaperspractice.co.uk/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5" Type="http://schemas.openxmlformats.org/officeDocument/2006/relationships/hyperlink" Target="http://www.exampaperspractice.co.uk/" TargetMode="Externa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exampaperspractice.co.uk/" TargetMode="Externa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exampaperspractice.co.uk/" TargetMode="Externa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exampaperspractice.co.uk/" TargetMode="Externa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hyperlink" Target="http://www.exampaperspractice.co.uk/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exampaperspractice.co.uk/" TargetMode="Externa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exampaperspractice.co.uk/" TargetMode="Externa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2">
            <a:extLst>
              <a:ext uri="{FF2B5EF4-FFF2-40B4-BE49-F238E27FC236}">
                <a16:creationId xmlns:a16="http://schemas.microsoft.com/office/drawing/2014/main" id="{9089EED9-F54D-4F20-A2C6-949DE41769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4">
            <a:extLst>
              <a:ext uri="{FF2B5EF4-FFF2-40B4-BE49-F238E27FC236}">
                <a16:creationId xmlns:a16="http://schemas.microsoft.com/office/drawing/2014/main" id="{7E46F721-3785-414D-8697-16AF490E68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0" y="0"/>
            <a:ext cx="4572000" cy="6858000"/>
          </a:xfrm>
          <a:prstGeom prst="rect">
            <a:avLst/>
          </a:pr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086475" y="1562669"/>
            <a:ext cx="2542136" cy="2380681"/>
          </a:xfrm>
        </p:spPr>
        <p:txBody>
          <a:bodyPr anchor="b">
            <a:normAutofit/>
          </a:bodyPr>
          <a:lstStyle/>
          <a:p>
            <a:r>
              <a:rPr lang="en-GB" sz="3100">
                <a:solidFill>
                  <a:schemeClr val="tx1">
                    <a:lumMod val="85000"/>
                    <a:lumOff val="15000"/>
                  </a:schemeClr>
                </a:solidFill>
              </a:rPr>
              <a:t>4.1.5 Productive and allocative efficiency</a:t>
            </a:r>
          </a:p>
        </p:txBody>
      </p:sp>
      <p:pic>
        <p:nvPicPr>
          <p:cNvPr id="19" name="Picture 8" descr="Rubberized numbers on the wall">
            <a:extLst>
              <a:ext uri="{FF2B5EF4-FFF2-40B4-BE49-F238E27FC236}">
                <a16:creationId xmlns:a16="http://schemas.microsoft.com/office/drawing/2014/main" id="{1406773B-CBF8-44B1-8A40-C7964F60816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2453" r="21671" b="-3"/>
          <a:stretch/>
        </p:blipFill>
        <p:spPr>
          <a:xfrm>
            <a:off x="20" y="1"/>
            <a:ext cx="5749174" cy="6857999"/>
          </a:xfrm>
          <a:custGeom>
            <a:avLst/>
            <a:gdLst/>
            <a:ahLst/>
            <a:cxnLst/>
            <a:rect l="l" t="t" r="r" b="b"/>
            <a:pathLst>
              <a:path w="7665593" h="6857999">
                <a:moveTo>
                  <a:pt x="0" y="0"/>
                </a:moveTo>
                <a:lnTo>
                  <a:pt x="7363783" y="0"/>
                </a:lnTo>
                <a:lnTo>
                  <a:pt x="7372954" y="18152"/>
                </a:lnTo>
                <a:cubicBezTo>
                  <a:pt x="7378508" y="27417"/>
                  <a:pt x="7383821" y="35694"/>
                  <a:pt x="7386404" y="41707"/>
                </a:cubicBezTo>
                <a:lnTo>
                  <a:pt x="7389058" y="60832"/>
                </a:lnTo>
                <a:lnTo>
                  <a:pt x="7394074" y="60137"/>
                </a:lnTo>
                <a:lnTo>
                  <a:pt x="7394443" y="67241"/>
                </a:lnTo>
                <a:lnTo>
                  <a:pt x="7394565" y="83099"/>
                </a:lnTo>
                <a:cubicBezTo>
                  <a:pt x="7395324" y="92994"/>
                  <a:pt x="7394122" y="120511"/>
                  <a:pt x="7395957" y="130584"/>
                </a:cubicBezTo>
                <a:cubicBezTo>
                  <a:pt x="7401306" y="133490"/>
                  <a:pt x="7404223" y="137975"/>
                  <a:pt x="7405574" y="143540"/>
                </a:cubicBezTo>
                <a:lnTo>
                  <a:pt x="7405725" y="155795"/>
                </a:lnTo>
                <a:lnTo>
                  <a:pt x="7418615" y="226869"/>
                </a:lnTo>
                <a:lnTo>
                  <a:pt x="7419579" y="236641"/>
                </a:lnTo>
                <a:lnTo>
                  <a:pt x="7423900" y="241933"/>
                </a:lnTo>
                <a:cubicBezTo>
                  <a:pt x="7424763" y="245974"/>
                  <a:pt x="7424206" y="257579"/>
                  <a:pt x="7424760" y="260885"/>
                </a:cubicBezTo>
                <a:cubicBezTo>
                  <a:pt x="7425580" y="261177"/>
                  <a:pt x="7426400" y="261469"/>
                  <a:pt x="7427220" y="261761"/>
                </a:cubicBezTo>
                <a:cubicBezTo>
                  <a:pt x="7431152" y="272291"/>
                  <a:pt x="7444241" y="311893"/>
                  <a:pt x="7448344" y="324055"/>
                </a:cubicBezTo>
                <a:cubicBezTo>
                  <a:pt x="7444563" y="326484"/>
                  <a:pt x="7450535" y="331924"/>
                  <a:pt x="7451833" y="334727"/>
                </a:cubicBezTo>
                <a:cubicBezTo>
                  <a:pt x="7449286" y="335161"/>
                  <a:pt x="7448510" y="341947"/>
                  <a:pt x="7450776" y="343948"/>
                </a:cubicBezTo>
                <a:cubicBezTo>
                  <a:pt x="7463202" y="391652"/>
                  <a:pt x="7437523" y="367773"/>
                  <a:pt x="7453791" y="395003"/>
                </a:cubicBezTo>
                <a:cubicBezTo>
                  <a:pt x="7454869" y="399820"/>
                  <a:pt x="7453841" y="403723"/>
                  <a:pt x="7451939" y="407147"/>
                </a:cubicBezTo>
                <a:lnTo>
                  <a:pt x="7448030" y="412254"/>
                </a:lnTo>
                <a:lnTo>
                  <a:pt x="7455416" y="432021"/>
                </a:lnTo>
                <a:cubicBezTo>
                  <a:pt x="7457991" y="441758"/>
                  <a:pt x="7459699" y="452007"/>
                  <a:pt x="7460479" y="462523"/>
                </a:cubicBezTo>
                <a:cubicBezTo>
                  <a:pt x="7455275" y="464882"/>
                  <a:pt x="7462669" y="473136"/>
                  <a:pt x="7464133" y="477020"/>
                </a:cubicBezTo>
                <a:cubicBezTo>
                  <a:pt x="7460734" y="477060"/>
                  <a:pt x="7459104" y="485663"/>
                  <a:pt x="7461914" y="488716"/>
                </a:cubicBezTo>
                <a:cubicBezTo>
                  <a:pt x="7474065" y="552879"/>
                  <a:pt x="7442314" y="516775"/>
                  <a:pt x="7461353" y="555280"/>
                </a:cubicBezTo>
                <a:cubicBezTo>
                  <a:pt x="7462345" y="561721"/>
                  <a:pt x="7460642" y="566553"/>
                  <a:pt x="7457829" y="570585"/>
                </a:cubicBezTo>
                <a:lnTo>
                  <a:pt x="7450804" y="577839"/>
                </a:lnTo>
                <a:lnTo>
                  <a:pt x="7453309" y="583524"/>
                </a:lnTo>
                <a:cubicBezTo>
                  <a:pt x="7453505" y="604977"/>
                  <a:pt x="7446306" y="611303"/>
                  <a:pt x="7453558" y="623785"/>
                </a:cubicBezTo>
                <a:cubicBezTo>
                  <a:pt x="7438483" y="642230"/>
                  <a:pt x="7452055" y="636019"/>
                  <a:pt x="7454362" y="650049"/>
                </a:cubicBezTo>
                <a:cubicBezTo>
                  <a:pt x="7457368" y="661117"/>
                  <a:pt x="7463152" y="640798"/>
                  <a:pt x="7464006" y="651645"/>
                </a:cubicBezTo>
                <a:cubicBezTo>
                  <a:pt x="7460114" y="663380"/>
                  <a:pt x="7472201" y="662829"/>
                  <a:pt x="7467442" y="675032"/>
                </a:cubicBezTo>
                <a:cubicBezTo>
                  <a:pt x="7458335" y="672068"/>
                  <a:pt x="7469207" y="699114"/>
                  <a:pt x="7461251" y="699956"/>
                </a:cubicBezTo>
                <a:cubicBezTo>
                  <a:pt x="7472628" y="710321"/>
                  <a:pt x="7458614" y="715529"/>
                  <a:pt x="7462119" y="729331"/>
                </a:cubicBezTo>
                <a:cubicBezTo>
                  <a:pt x="7466423" y="735831"/>
                  <a:pt x="7467162" y="740521"/>
                  <a:pt x="7462533" y="746910"/>
                </a:cubicBezTo>
                <a:cubicBezTo>
                  <a:pt x="7483486" y="776851"/>
                  <a:pt x="7463470" y="765024"/>
                  <a:pt x="7471529" y="793043"/>
                </a:cubicBezTo>
                <a:cubicBezTo>
                  <a:pt x="7480002" y="817184"/>
                  <a:pt x="7485500" y="844550"/>
                  <a:pt x="7505730" y="867898"/>
                </a:cubicBezTo>
                <a:cubicBezTo>
                  <a:pt x="7511461" y="872184"/>
                  <a:pt x="7513630" y="882707"/>
                  <a:pt x="7510576" y="891400"/>
                </a:cubicBezTo>
                <a:cubicBezTo>
                  <a:pt x="7510049" y="892894"/>
                  <a:pt x="7509385" y="894278"/>
                  <a:pt x="7508604" y="895508"/>
                </a:cubicBezTo>
                <a:cubicBezTo>
                  <a:pt x="7511698" y="915692"/>
                  <a:pt x="7525520" y="989520"/>
                  <a:pt x="7529143" y="1012510"/>
                </a:cubicBezTo>
                <a:cubicBezTo>
                  <a:pt x="7521781" y="1014371"/>
                  <a:pt x="7535067" y="1025997"/>
                  <a:pt x="7530347" y="1033444"/>
                </a:cubicBezTo>
                <a:cubicBezTo>
                  <a:pt x="7526204" y="1038777"/>
                  <a:pt x="7529270" y="1043549"/>
                  <a:pt x="7529596" y="1049120"/>
                </a:cubicBezTo>
                <a:cubicBezTo>
                  <a:pt x="7526339" y="1056460"/>
                  <a:pt x="7532220" y="1080398"/>
                  <a:pt x="7536437" y="1086639"/>
                </a:cubicBezTo>
                <a:cubicBezTo>
                  <a:pt x="7551094" y="1101553"/>
                  <a:pt x="7540210" y="1135442"/>
                  <a:pt x="7551438" y="1147834"/>
                </a:cubicBezTo>
                <a:cubicBezTo>
                  <a:pt x="7553086" y="1152330"/>
                  <a:pt x="7553752" y="1156729"/>
                  <a:pt x="7553808" y="1161047"/>
                </a:cubicBezTo>
                <a:lnTo>
                  <a:pt x="7552572" y="1173130"/>
                </a:lnTo>
                <a:lnTo>
                  <a:pt x="7549434" y="1176566"/>
                </a:lnTo>
                <a:lnTo>
                  <a:pt x="7550211" y="1183950"/>
                </a:lnTo>
                <a:lnTo>
                  <a:pt x="7549733" y="1186066"/>
                </a:lnTo>
                <a:cubicBezTo>
                  <a:pt x="7548807" y="1190108"/>
                  <a:pt x="7548001" y="1194099"/>
                  <a:pt x="7547683" y="1198047"/>
                </a:cubicBezTo>
                <a:cubicBezTo>
                  <a:pt x="7563423" y="1192855"/>
                  <a:pt x="7547566" y="1230782"/>
                  <a:pt x="7560295" y="1219849"/>
                </a:cubicBezTo>
                <a:cubicBezTo>
                  <a:pt x="7561281" y="1240644"/>
                  <a:pt x="7573138" y="1224782"/>
                  <a:pt x="7561835" y="1249779"/>
                </a:cubicBezTo>
                <a:cubicBezTo>
                  <a:pt x="7574707" y="1282065"/>
                  <a:pt x="7569916" y="1332957"/>
                  <a:pt x="7589445" y="1358245"/>
                </a:cubicBezTo>
                <a:cubicBezTo>
                  <a:pt x="7581989" y="1355103"/>
                  <a:pt x="7576204" y="1368711"/>
                  <a:pt x="7579904" y="1378136"/>
                </a:cubicBezTo>
                <a:cubicBezTo>
                  <a:pt x="7550647" y="1367117"/>
                  <a:pt x="7606267" y="1415404"/>
                  <a:pt x="7586303" y="1423699"/>
                </a:cubicBezTo>
                <a:cubicBezTo>
                  <a:pt x="7604838" y="1424108"/>
                  <a:pt x="7636267" y="1466352"/>
                  <a:pt x="7621059" y="1486236"/>
                </a:cubicBezTo>
                <a:cubicBezTo>
                  <a:pt x="7624771" y="1516526"/>
                  <a:pt x="7640092" y="1537976"/>
                  <a:pt x="7633966" y="1569734"/>
                </a:cubicBezTo>
                <a:cubicBezTo>
                  <a:pt x="7636447" y="1570719"/>
                  <a:pt x="7638522" y="1572334"/>
                  <a:pt x="7640304" y="1574384"/>
                </a:cubicBezTo>
                <a:lnTo>
                  <a:pt x="7644628" y="1581242"/>
                </a:lnTo>
                <a:lnTo>
                  <a:pt x="7644313" y="1582567"/>
                </a:lnTo>
                <a:cubicBezTo>
                  <a:pt x="7644257" y="1587776"/>
                  <a:pt x="7645302" y="1590443"/>
                  <a:pt x="7646831" y="1591983"/>
                </a:cubicBezTo>
                <a:cubicBezTo>
                  <a:pt x="7647577" y="1592347"/>
                  <a:pt x="7648323" y="1592711"/>
                  <a:pt x="7649069" y="1593074"/>
                </a:cubicBezTo>
                <a:lnTo>
                  <a:pt x="7651326" y="1599230"/>
                </a:lnTo>
                <a:lnTo>
                  <a:pt x="7657195" y="1610539"/>
                </a:lnTo>
                <a:lnTo>
                  <a:pt x="7656957" y="1613422"/>
                </a:lnTo>
                <a:lnTo>
                  <a:pt x="7663730" y="1631673"/>
                </a:lnTo>
                <a:lnTo>
                  <a:pt x="7663189" y="1632289"/>
                </a:lnTo>
                <a:cubicBezTo>
                  <a:pt x="7662131" y="1634085"/>
                  <a:pt x="7661641" y="1636199"/>
                  <a:pt x="7662326" y="1639024"/>
                </a:cubicBezTo>
                <a:cubicBezTo>
                  <a:pt x="7651979" y="1640024"/>
                  <a:pt x="7659188" y="1642819"/>
                  <a:pt x="7662125" y="1651067"/>
                </a:cubicBezTo>
                <a:cubicBezTo>
                  <a:pt x="7646711" y="1654462"/>
                  <a:pt x="7660667" y="1674670"/>
                  <a:pt x="7653812" y="1683345"/>
                </a:cubicBezTo>
                <a:cubicBezTo>
                  <a:pt x="7656316" y="1689330"/>
                  <a:pt x="7658683" y="1695719"/>
                  <a:pt x="7660803" y="1702414"/>
                </a:cubicBezTo>
                <a:lnTo>
                  <a:pt x="7661867" y="1756201"/>
                </a:lnTo>
                <a:lnTo>
                  <a:pt x="7649453" y="1812530"/>
                </a:lnTo>
                <a:cubicBezTo>
                  <a:pt x="7649183" y="1833366"/>
                  <a:pt x="7644573" y="1851408"/>
                  <a:pt x="7647823" y="1869041"/>
                </a:cubicBezTo>
                <a:cubicBezTo>
                  <a:pt x="7644238" y="1876204"/>
                  <a:pt x="7642789" y="1882956"/>
                  <a:pt x="7648156" y="1889503"/>
                </a:cubicBezTo>
                <a:cubicBezTo>
                  <a:pt x="7646365" y="1908946"/>
                  <a:pt x="7638702" y="1913653"/>
                  <a:pt x="7644679" y="1925974"/>
                </a:cubicBezTo>
                <a:cubicBezTo>
                  <a:pt x="7632281" y="1936898"/>
                  <a:pt x="7637013" y="1937545"/>
                  <a:pt x="7640564" y="1942678"/>
                </a:cubicBezTo>
                <a:lnTo>
                  <a:pt x="7640816" y="1943410"/>
                </a:lnTo>
                <a:lnTo>
                  <a:pt x="7639044" y="1944904"/>
                </a:lnTo>
                <a:lnTo>
                  <a:pt x="7638223" y="1947993"/>
                </a:lnTo>
                <a:lnTo>
                  <a:pt x="7638752" y="1956430"/>
                </a:lnTo>
                <a:lnTo>
                  <a:pt x="7639407" y="1959603"/>
                </a:lnTo>
                <a:cubicBezTo>
                  <a:pt x="7639690" y="1961788"/>
                  <a:pt x="7639658" y="1963239"/>
                  <a:pt x="7639396" y="1964244"/>
                </a:cubicBezTo>
                <a:lnTo>
                  <a:pt x="7639249" y="1964361"/>
                </a:lnTo>
                <a:lnTo>
                  <a:pt x="7639521" y="1968708"/>
                </a:lnTo>
                <a:cubicBezTo>
                  <a:pt x="7640315" y="1976045"/>
                  <a:pt x="7641402" y="1983186"/>
                  <a:pt x="7642694" y="1989983"/>
                </a:cubicBezTo>
                <a:cubicBezTo>
                  <a:pt x="7634556" y="1995729"/>
                  <a:pt x="7644169" y="2020842"/>
                  <a:pt x="7628828" y="2018094"/>
                </a:cubicBezTo>
                <a:cubicBezTo>
                  <a:pt x="7630116" y="2027262"/>
                  <a:pt x="7636485" y="2032807"/>
                  <a:pt x="7626423" y="2029720"/>
                </a:cubicBezTo>
                <a:cubicBezTo>
                  <a:pt x="7626559" y="2032738"/>
                  <a:pt x="7625703" y="2034598"/>
                  <a:pt x="7624364" y="2035929"/>
                </a:cubicBezTo>
                <a:lnTo>
                  <a:pt x="7623733" y="2036314"/>
                </a:lnTo>
                <a:lnTo>
                  <a:pt x="7626847" y="2056711"/>
                </a:lnTo>
                <a:lnTo>
                  <a:pt x="7626090" y="2059419"/>
                </a:lnTo>
                <a:lnTo>
                  <a:pt x="7629618" y="2072712"/>
                </a:lnTo>
                <a:lnTo>
                  <a:pt x="7630641" y="2079581"/>
                </a:lnTo>
                <a:lnTo>
                  <a:pt x="7632577" y="2081522"/>
                </a:lnTo>
                <a:cubicBezTo>
                  <a:pt x="7633753" y="2083617"/>
                  <a:pt x="7634261" y="2086620"/>
                  <a:pt x="7633251" y="2091658"/>
                </a:cubicBezTo>
                <a:lnTo>
                  <a:pt x="7632707" y="2092825"/>
                </a:lnTo>
                <a:lnTo>
                  <a:pt x="7635575" y="2101184"/>
                </a:lnTo>
                <a:cubicBezTo>
                  <a:pt x="7636900" y="2103876"/>
                  <a:pt x="7638586" y="2106260"/>
                  <a:pt x="7640772" y="2108190"/>
                </a:cubicBezTo>
                <a:cubicBezTo>
                  <a:pt x="7629093" y="2136655"/>
                  <a:pt x="7639778" y="2163513"/>
                  <a:pt x="7637758" y="2194409"/>
                </a:cubicBezTo>
                <a:cubicBezTo>
                  <a:pt x="7619585" y="2207765"/>
                  <a:pt x="7641835" y="2261154"/>
                  <a:pt x="7659453" y="2268824"/>
                </a:cubicBezTo>
                <a:cubicBezTo>
                  <a:pt x="7644015" y="2268997"/>
                  <a:pt x="7665037" y="2307714"/>
                  <a:pt x="7665583" y="2317700"/>
                </a:cubicBezTo>
                <a:cubicBezTo>
                  <a:pt x="7665764" y="2321029"/>
                  <a:pt x="7663671" y="2321166"/>
                  <a:pt x="7657195" y="2315619"/>
                </a:cubicBezTo>
                <a:cubicBezTo>
                  <a:pt x="7658997" y="2326231"/>
                  <a:pt x="7650972" y="2337185"/>
                  <a:pt x="7644431" y="2331209"/>
                </a:cubicBezTo>
                <a:cubicBezTo>
                  <a:pt x="7658433" y="2363448"/>
                  <a:pt x="7644510" y="2411031"/>
                  <a:pt x="7650869" y="2447461"/>
                </a:cubicBezTo>
                <a:cubicBezTo>
                  <a:pt x="7635485" y="2467322"/>
                  <a:pt x="7649719" y="2456555"/>
                  <a:pt x="7646841" y="2477156"/>
                </a:cubicBezTo>
                <a:cubicBezTo>
                  <a:pt x="7661004" y="2471521"/>
                  <a:pt x="7638896" y="2502164"/>
                  <a:pt x="7654880" y="2503292"/>
                </a:cubicBezTo>
                <a:cubicBezTo>
                  <a:pt x="7653849" y="2507005"/>
                  <a:pt x="7652348" y="2510567"/>
                  <a:pt x="7650720" y="2514131"/>
                </a:cubicBezTo>
                <a:lnTo>
                  <a:pt x="7649876" y="2516003"/>
                </a:lnTo>
                <a:lnTo>
                  <a:pt x="7649263" y="2523483"/>
                </a:lnTo>
                <a:lnTo>
                  <a:pt x="7645633" y="2525592"/>
                </a:lnTo>
                <a:lnTo>
                  <a:pt x="7642233" y="2536851"/>
                </a:lnTo>
                <a:cubicBezTo>
                  <a:pt x="7641494" y="2541069"/>
                  <a:pt x="7641323" y="2545607"/>
                  <a:pt x="7642069" y="2550622"/>
                </a:cubicBezTo>
                <a:cubicBezTo>
                  <a:pt x="7648404" y="2562959"/>
                  <a:pt x="7640640" y="2582170"/>
                  <a:pt x="7641110" y="2599544"/>
                </a:cubicBezTo>
                <a:lnTo>
                  <a:pt x="7643071" y="2607523"/>
                </a:lnTo>
                <a:lnTo>
                  <a:pt x="7639801" y="2633566"/>
                </a:lnTo>
                <a:cubicBezTo>
                  <a:pt x="7639166" y="2640978"/>
                  <a:pt x="7638833" y="2648672"/>
                  <a:pt x="7639065" y="2656773"/>
                </a:cubicBezTo>
                <a:lnTo>
                  <a:pt x="7640624" y="2671810"/>
                </a:lnTo>
                <a:lnTo>
                  <a:pt x="7639332" y="2675751"/>
                </a:lnTo>
                <a:cubicBezTo>
                  <a:pt x="7639476" y="2682617"/>
                  <a:pt x="7644027" y="2691703"/>
                  <a:pt x="7638498" y="2690893"/>
                </a:cubicBezTo>
                <a:lnTo>
                  <a:pt x="7640415" y="2698606"/>
                </a:lnTo>
                <a:lnTo>
                  <a:pt x="7636002" y="2706218"/>
                </a:lnTo>
                <a:cubicBezTo>
                  <a:pt x="7634978" y="2707053"/>
                  <a:pt x="7633887" y="2707679"/>
                  <a:pt x="7632770" y="2708079"/>
                </a:cubicBezTo>
                <a:lnTo>
                  <a:pt x="7634220" y="2718854"/>
                </a:lnTo>
                <a:lnTo>
                  <a:pt x="7631061" y="2727688"/>
                </a:lnTo>
                <a:lnTo>
                  <a:pt x="7633127" y="2735389"/>
                </a:lnTo>
                <a:lnTo>
                  <a:pt x="7632661" y="2738584"/>
                </a:lnTo>
                <a:lnTo>
                  <a:pt x="7631098" y="2746529"/>
                </a:lnTo>
                <a:cubicBezTo>
                  <a:pt x="7630002" y="2750602"/>
                  <a:pt x="7628681" y="2755160"/>
                  <a:pt x="7627624" y="2760235"/>
                </a:cubicBezTo>
                <a:lnTo>
                  <a:pt x="7627140" y="2764511"/>
                </a:lnTo>
                <a:lnTo>
                  <a:pt x="7621827" y="2773820"/>
                </a:lnTo>
                <a:cubicBezTo>
                  <a:pt x="7617811" y="2780593"/>
                  <a:pt x="7615104" y="2785923"/>
                  <a:pt x="7617284" y="2791840"/>
                </a:cubicBezTo>
                <a:cubicBezTo>
                  <a:pt x="7612094" y="2801924"/>
                  <a:pt x="7597550" y="2808970"/>
                  <a:pt x="7601430" y="2823567"/>
                </a:cubicBezTo>
                <a:cubicBezTo>
                  <a:pt x="7594841" y="2819137"/>
                  <a:pt x="7600633" y="2839778"/>
                  <a:pt x="7593865" y="2842217"/>
                </a:cubicBezTo>
                <a:cubicBezTo>
                  <a:pt x="7588415" y="2843342"/>
                  <a:pt x="7588901" y="2849866"/>
                  <a:pt x="7586893" y="2854834"/>
                </a:cubicBezTo>
                <a:cubicBezTo>
                  <a:pt x="7581327" y="2858374"/>
                  <a:pt x="7576244" y="2883372"/>
                  <a:pt x="7577046" y="2892075"/>
                </a:cubicBezTo>
                <a:cubicBezTo>
                  <a:pt x="7582584" y="2916606"/>
                  <a:pt x="7560175" y="2936338"/>
                  <a:pt x="7564026" y="2955950"/>
                </a:cubicBezTo>
                <a:cubicBezTo>
                  <a:pt x="7563501" y="2961086"/>
                  <a:pt x="7562240" y="2965343"/>
                  <a:pt x="7560529" y="2969031"/>
                </a:cubicBezTo>
                <a:lnTo>
                  <a:pt x="7554631" y="2978222"/>
                </a:lnTo>
                <a:lnTo>
                  <a:pt x="7550747" y="2978564"/>
                </a:lnTo>
                <a:lnTo>
                  <a:pt x="7548359" y="2985429"/>
                </a:lnTo>
                <a:lnTo>
                  <a:pt x="7547120" y="2986826"/>
                </a:lnTo>
                <a:cubicBezTo>
                  <a:pt x="7544741" y="2989483"/>
                  <a:pt x="7542480" y="2992194"/>
                  <a:pt x="7540621" y="2995267"/>
                </a:cubicBezTo>
                <a:cubicBezTo>
                  <a:pt x="7555200" y="3003715"/>
                  <a:pt x="7527208" y="3022799"/>
                  <a:pt x="7541739" y="3023946"/>
                </a:cubicBezTo>
                <a:cubicBezTo>
                  <a:pt x="7534059" y="3042303"/>
                  <a:pt x="7549904" y="3038579"/>
                  <a:pt x="7530781" y="3050462"/>
                </a:cubicBezTo>
                <a:cubicBezTo>
                  <a:pt x="7527838" y="3088204"/>
                  <a:pt x="7503338" y="3127251"/>
                  <a:pt x="7508515" y="3164510"/>
                </a:cubicBezTo>
                <a:cubicBezTo>
                  <a:pt x="7503888" y="3155782"/>
                  <a:pt x="7493770" y="3162549"/>
                  <a:pt x="7492866" y="3173520"/>
                </a:cubicBezTo>
                <a:cubicBezTo>
                  <a:pt x="7474179" y="3140376"/>
                  <a:pt x="7498581" y="3226463"/>
                  <a:pt x="7479395" y="3217191"/>
                </a:cubicBezTo>
                <a:cubicBezTo>
                  <a:pt x="7493905" y="3232643"/>
                  <a:pt x="7501608" y="3293915"/>
                  <a:pt x="7481475" y="3298298"/>
                </a:cubicBezTo>
                <a:cubicBezTo>
                  <a:pt x="7472089" y="3326890"/>
                  <a:pt x="7475493" y="3357480"/>
                  <a:pt x="7457722" y="3379292"/>
                </a:cubicBezTo>
                <a:cubicBezTo>
                  <a:pt x="7459285" y="3382143"/>
                  <a:pt x="7460273" y="3385199"/>
                  <a:pt x="7460850" y="3388381"/>
                </a:cubicBezTo>
                <a:lnTo>
                  <a:pt x="7461482" y="3397694"/>
                </a:lnTo>
                <a:lnTo>
                  <a:pt x="7460695" y="3398556"/>
                </a:lnTo>
                <a:cubicBezTo>
                  <a:pt x="7458532" y="3402904"/>
                  <a:pt x="7458275" y="3406007"/>
                  <a:pt x="7458858" y="3408553"/>
                </a:cubicBezTo>
                <a:lnTo>
                  <a:pt x="7460185" y="3411299"/>
                </a:lnTo>
                <a:lnTo>
                  <a:pt x="7459468" y="3418333"/>
                </a:lnTo>
                <a:lnTo>
                  <a:pt x="7459515" y="3432662"/>
                </a:lnTo>
                <a:lnTo>
                  <a:pt x="7458154" y="3434902"/>
                </a:lnTo>
                <a:lnTo>
                  <a:pt x="7456091" y="3455825"/>
                </a:lnTo>
                <a:cubicBezTo>
                  <a:pt x="7455865" y="3455850"/>
                  <a:pt x="7455638" y="3455877"/>
                  <a:pt x="7455413" y="3455903"/>
                </a:cubicBezTo>
                <a:cubicBezTo>
                  <a:pt x="7453843" y="3456557"/>
                  <a:pt x="7452596" y="3457940"/>
                  <a:pt x="7451989" y="3460886"/>
                </a:cubicBezTo>
                <a:cubicBezTo>
                  <a:pt x="7443388" y="3453296"/>
                  <a:pt x="7447961" y="3461529"/>
                  <a:pt x="7446929" y="3470886"/>
                </a:cubicBezTo>
                <a:cubicBezTo>
                  <a:pt x="7433341" y="3461186"/>
                  <a:pt x="7436171" y="3489615"/>
                  <a:pt x="7427213" y="3491353"/>
                </a:cubicBezTo>
                <a:cubicBezTo>
                  <a:pt x="7426761" y="3498443"/>
                  <a:pt x="7426037" y="3505767"/>
                  <a:pt x="7424990" y="3513143"/>
                </a:cubicBezTo>
                <a:lnTo>
                  <a:pt x="7424186" y="3517424"/>
                </a:lnTo>
                <a:cubicBezTo>
                  <a:pt x="7424132" y="3517438"/>
                  <a:pt x="7424077" y="3517453"/>
                  <a:pt x="7424024" y="3517467"/>
                </a:cubicBezTo>
                <a:cubicBezTo>
                  <a:pt x="7423536" y="3518305"/>
                  <a:pt x="7423153" y="3519678"/>
                  <a:pt x="7422883" y="3521896"/>
                </a:cubicBezTo>
                <a:lnTo>
                  <a:pt x="7422723" y="3525229"/>
                </a:lnTo>
                <a:lnTo>
                  <a:pt x="7421163" y="3533534"/>
                </a:lnTo>
                <a:lnTo>
                  <a:pt x="7419650" y="3536108"/>
                </a:lnTo>
                <a:lnTo>
                  <a:pt x="7417640" y="3536718"/>
                </a:lnTo>
                <a:lnTo>
                  <a:pt x="7417697" y="3537534"/>
                </a:lnTo>
                <a:cubicBezTo>
                  <a:pt x="7419749" y="3544077"/>
                  <a:pt x="7423989" y="3546875"/>
                  <a:pt x="7409814" y="3551598"/>
                </a:cubicBezTo>
                <a:cubicBezTo>
                  <a:pt x="7412376" y="3566128"/>
                  <a:pt x="7404108" y="3567090"/>
                  <a:pt x="7397719" y="3584844"/>
                </a:cubicBezTo>
                <a:cubicBezTo>
                  <a:pt x="7401116" y="3593573"/>
                  <a:pt x="7398130" y="3599358"/>
                  <a:pt x="7393057" y="3604546"/>
                </a:cubicBezTo>
                <a:cubicBezTo>
                  <a:pt x="7391792" y="3622895"/>
                  <a:pt x="7383125" y="3638008"/>
                  <a:pt x="7377811" y="3657793"/>
                </a:cubicBezTo>
                <a:cubicBezTo>
                  <a:pt x="7379886" y="3680874"/>
                  <a:pt x="7366255" y="3689531"/>
                  <a:pt x="7360624" y="3710685"/>
                </a:cubicBezTo>
                <a:cubicBezTo>
                  <a:pt x="7367950" y="3731637"/>
                  <a:pt x="7347999" y="3723947"/>
                  <a:pt x="7341489" y="3734006"/>
                </a:cubicBezTo>
                <a:lnTo>
                  <a:pt x="7340478" y="3737028"/>
                </a:lnTo>
                <a:lnTo>
                  <a:pt x="7340489" y="3745476"/>
                </a:lnTo>
                <a:lnTo>
                  <a:pt x="7340950" y="3748687"/>
                </a:lnTo>
                <a:cubicBezTo>
                  <a:pt x="7341098" y="3750887"/>
                  <a:pt x="7340976" y="3752333"/>
                  <a:pt x="7340653" y="3753314"/>
                </a:cubicBezTo>
                <a:lnTo>
                  <a:pt x="7340500" y="3753419"/>
                </a:lnTo>
                <a:lnTo>
                  <a:pt x="7340506" y="3757774"/>
                </a:lnTo>
                <a:cubicBezTo>
                  <a:pt x="7340847" y="3765147"/>
                  <a:pt x="7341495" y="3772345"/>
                  <a:pt x="7342369" y="3779218"/>
                </a:cubicBezTo>
                <a:cubicBezTo>
                  <a:pt x="7333890" y="3784348"/>
                  <a:pt x="7341949" y="3810090"/>
                  <a:pt x="7326800" y="3806225"/>
                </a:cubicBezTo>
                <a:cubicBezTo>
                  <a:pt x="7327524" y="3815461"/>
                  <a:pt x="7333545" y="3821456"/>
                  <a:pt x="7323686" y="3817640"/>
                </a:cubicBezTo>
                <a:cubicBezTo>
                  <a:pt x="7323637" y="3820659"/>
                  <a:pt x="7322668" y="3822449"/>
                  <a:pt x="7321247" y="3823678"/>
                </a:cubicBezTo>
                <a:lnTo>
                  <a:pt x="7320595" y="3824018"/>
                </a:lnTo>
                <a:lnTo>
                  <a:pt x="7322453" y="3844579"/>
                </a:lnTo>
                <a:lnTo>
                  <a:pt x="7321532" y="3847225"/>
                </a:lnTo>
                <a:lnTo>
                  <a:pt x="7324238" y="3860736"/>
                </a:lnTo>
                <a:lnTo>
                  <a:pt x="7324840" y="3867658"/>
                </a:lnTo>
                <a:lnTo>
                  <a:pt x="7326655" y="3869733"/>
                </a:lnTo>
                <a:cubicBezTo>
                  <a:pt x="7327701" y="3871909"/>
                  <a:pt x="7328023" y="3874942"/>
                  <a:pt x="7326706" y="3879891"/>
                </a:cubicBezTo>
                <a:lnTo>
                  <a:pt x="7326093" y="3881013"/>
                </a:lnTo>
                <a:lnTo>
                  <a:pt x="7328442" y="3889558"/>
                </a:lnTo>
                <a:cubicBezTo>
                  <a:pt x="7329602" y="3892339"/>
                  <a:pt x="7331138" y="3894839"/>
                  <a:pt x="7333203" y="3896924"/>
                </a:cubicBezTo>
                <a:cubicBezTo>
                  <a:pt x="7319795" y="3924445"/>
                  <a:pt x="7328820" y="3952004"/>
                  <a:pt x="7324908" y="3982658"/>
                </a:cubicBezTo>
                <a:cubicBezTo>
                  <a:pt x="7325522" y="4017325"/>
                  <a:pt x="7327874" y="4041416"/>
                  <a:pt x="7327588" y="4064228"/>
                </a:cubicBezTo>
                <a:cubicBezTo>
                  <a:pt x="7328735" y="4074940"/>
                  <a:pt x="7329351" y="4153102"/>
                  <a:pt x="7323186" y="4146664"/>
                </a:cubicBezTo>
                <a:cubicBezTo>
                  <a:pt x="7335189" y="4179829"/>
                  <a:pt x="7318370" y="4199117"/>
                  <a:pt x="7322488" y="4235901"/>
                </a:cubicBezTo>
                <a:cubicBezTo>
                  <a:pt x="7305909" y="4254573"/>
                  <a:pt x="7320783" y="4244884"/>
                  <a:pt x="7316645" y="4265209"/>
                </a:cubicBezTo>
                <a:cubicBezTo>
                  <a:pt x="7331133" y="4260631"/>
                  <a:pt x="7307179" y="4289560"/>
                  <a:pt x="7323069" y="4291857"/>
                </a:cubicBezTo>
                <a:cubicBezTo>
                  <a:pt x="7321814" y="4295483"/>
                  <a:pt x="7320095" y="4298923"/>
                  <a:pt x="7318251" y="4302359"/>
                </a:cubicBezTo>
                <a:lnTo>
                  <a:pt x="7317295" y="4304161"/>
                </a:lnTo>
                <a:lnTo>
                  <a:pt x="7316223" y="4311573"/>
                </a:lnTo>
                <a:lnTo>
                  <a:pt x="7312469" y="4313411"/>
                </a:lnTo>
                <a:lnTo>
                  <a:pt x="7306447" y="4403491"/>
                </a:lnTo>
                <a:cubicBezTo>
                  <a:pt x="7308849" y="4411399"/>
                  <a:pt x="7308497" y="4436984"/>
                  <a:pt x="7303688" y="4442497"/>
                </a:cubicBezTo>
                <a:cubicBezTo>
                  <a:pt x="7302637" y="4447969"/>
                  <a:pt x="7304327" y="4453942"/>
                  <a:pt x="7299181" y="4457128"/>
                </a:cubicBezTo>
                <a:cubicBezTo>
                  <a:pt x="7296154" y="4469016"/>
                  <a:pt x="7289197" y="4496240"/>
                  <a:pt x="7285530" y="4513823"/>
                </a:cubicBezTo>
                <a:cubicBezTo>
                  <a:pt x="7288769" y="4518560"/>
                  <a:pt x="7287100" y="4524649"/>
                  <a:pt x="7284412" y="4532609"/>
                </a:cubicBezTo>
                <a:lnTo>
                  <a:pt x="7282601" y="4540125"/>
                </a:lnTo>
                <a:lnTo>
                  <a:pt x="7291785" y="4563650"/>
                </a:lnTo>
                <a:lnTo>
                  <a:pt x="7284191" y="4636427"/>
                </a:lnTo>
                <a:lnTo>
                  <a:pt x="7292797" y="4672055"/>
                </a:lnTo>
                <a:cubicBezTo>
                  <a:pt x="7294304" y="4686552"/>
                  <a:pt x="7294421" y="4700466"/>
                  <a:pt x="7295425" y="4713953"/>
                </a:cubicBezTo>
                <a:cubicBezTo>
                  <a:pt x="7296104" y="4744441"/>
                  <a:pt x="7280378" y="4723911"/>
                  <a:pt x="7292574" y="4762180"/>
                </a:cubicBezTo>
                <a:cubicBezTo>
                  <a:pt x="7286719" y="4766152"/>
                  <a:pt x="7286266" y="4770971"/>
                  <a:pt x="7288689" y="4779168"/>
                </a:cubicBezTo>
                <a:cubicBezTo>
                  <a:pt x="7288592" y="4793971"/>
                  <a:pt x="7274303" y="4792486"/>
                  <a:pt x="7282355" y="4807636"/>
                </a:cubicBezTo>
                <a:cubicBezTo>
                  <a:pt x="7278556" y="4806204"/>
                  <a:pt x="7277539" y="4813202"/>
                  <a:pt x="7276505" y="4819678"/>
                </a:cubicBezTo>
                <a:lnTo>
                  <a:pt x="7273752" y="4823797"/>
                </a:lnTo>
                <a:lnTo>
                  <a:pt x="7283683" y="4847794"/>
                </a:lnTo>
                <a:cubicBezTo>
                  <a:pt x="7296832" y="4890479"/>
                  <a:pt x="7302379" y="4941877"/>
                  <a:pt x="7311552" y="4978326"/>
                </a:cubicBezTo>
                <a:cubicBezTo>
                  <a:pt x="7284161" y="4998846"/>
                  <a:pt x="7309660" y="4989594"/>
                  <a:pt x="7304880" y="5015024"/>
                </a:cubicBezTo>
                <a:cubicBezTo>
                  <a:pt x="7330355" y="5012307"/>
                  <a:pt x="7291032" y="5044485"/>
                  <a:pt x="7319932" y="5050993"/>
                </a:cubicBezTo>
                <a:cubicBezTo>
                  <a:pt x="7318148" y="5055414"/>
                  <a:pt x="7315506" y="5059493"/>
                  <a:pt x="7312641" y="5063537"/>
                </a:cubicBezTo>
                <a:lnTo>
                  <a:pt x="7311153" y="5065661"/>
                </a:lnTo>
                <a:lnTo>
                  <a:pt x="7310197" y="5075032"/>
                </a:lnTo>
                <a:lnTo>
                  <a:pt x="7303683" y="5076576"/>
                </a:lnTo>
                <a:lnTo>
                  <a:pt x="7297768" y="5089898"/>
                </a:lnTo>
                <a:cubicBezTo>
                  <a:pt x="7296519" y="5095057"/>
                  <a:pt x="7296302" y="5100805"/>
                  <a:pt x="7297750" y="5107454"/>
                </a:cubicBezTo>
                <a:cubicBezTo>
                  <a:pt x="7309447" y="5125240"/>
                  <a:pt x="7295812" y="5147341"/>
                  <a:pt x="7297014" y="5169708"/>
                </a:cubicBezTo>
                <a:lnTo>
                  <a:pt x="7300719" y="5180532"/>
                </a:lnTo>
                <a:lnTo>
                  <a:pt x="7295705" y="5210620"/>
                </a:lnTo>
                <a:lnTo>
                  <a:pt x="7296901" y="5212749"/>
                </a:lnTo>
                <a:cubicBezTo>
                  <a:pt x="7296704" y="5218058"/>
                  <a:pt x="7294377" y="5228574"/>
                  <a:pt x="7294523" y="5242477"/>
                </a:cubicBezTo>
                <a:lnTo>
                  <a:pt x="7297776" y="5296160"/>
                </a:lnTo>
                <a:lnTo>
                  <a:pt x="7289955" y="5304499"/>
                </a:lnTo>
                <a:lnTo>
                  <a:pt x="7286210" y="5305374"/>
                </a:lnTo>
                <a:lnTo>
                  <a:pt x="7286995" y="5320092"/>
                </a:lnTo>
                <a:lnTo>
                  <a:pt x="7281550" y="5330613"/>
                </a:lnTo>
                <a:lnTo>
                  <a:pt x="7285354" y="5340890"/>
                </a:lnTo>
                <a:lnTo>
                  <a:pt x="7281914" y="5354491"/>
                </a:lnTo>
                <a:cubicBezTo>
                  <a:pt x="7280017" y="5359352"/>
                  <a:pt x="7277725" y="5364763"/>
                  <a:pt x="7275918" y="5370917"/>
                </a:cubicBezTo>
                <a:lnTo>
                  <a:pt x="7267655" y="5384350"/>
                </a:lnTo>
                <a:lnTo>
                  <a:pt x="7263791" y="5406610"/>
                </a:lnTo>
                <a:cubicBezTo>
                  <a:pt x="7260956" y="5423841"/>
                  <a:pt x="7257650" y="5440271"/>
                  <a:pt x="7251522" y="5456222"/>
                </a:cubicBezTo>
                <a:cubicBezTo>
                  <a:pt x="7253699" y="5469913"/>
                  <a:pt x="7252931" y="5482529"/>
                  <a:pt x="7242311" y="5493751"/>
                </a:cubicBezTo>
                <a:cubicBezTo>
                  <a:pt x="7236636" y="5529727"/>
                  <a:pt x="7245809" y="5539513"/>
                  <a:pt x="7231835" y="5561252"/>
                </a:cubicBezTo>
                <a:cubicBezTo>
                  <a:pt x="7236311" y="5568555"/>
                  <a:pt x="7238499" y="5573475"/>
                  <a:pt x="7239152" y="5577121"/>
                </a:cubicBezTo>
                <a:cubicBezTo>
                  <a:pt x="7241111" y="5588065"/>
                  <a:pt x="7229268" y="5587525"/>
                  <a:pt x="7224043" y="5605355"/>
                </a:cubicBezTo>
                <a:cubicBezTo>
                  <a:pt x="7216774" y="5624244"/>
                  <a:pt x="7213225" y="5590845"/>
                  <a:pt x="7209229" y="5609118"/>
                </a:cubicBezTo>
                <a:cubicBezTo>
                  <a:pt x="7212098" y="5628346"/>
                  <a:pt x="7194168" y="5628785"/>
                  <a:pt x="7198222" y="5648700"/>
                </a:cubicBezTo>
                <a:cubicBezTo>
                  <a:pt x="7212577" y="5642705"/>
                  <a:pt x="7189541" y="5689259"/>
                  <a:pt x="7201221" y="5689771"/>
                </a:cubicBezTo>
                <a:cubicBezTo>
                  <a:pt x="7181618" y="5708428"/>
                  <a:pt x="7201258" y="5715573"/>
                  <a:pt x="7192555" y="5739098"/>
                </a:cubicBezTo>
                <a:cubicBezTo>
                  <a:pt x="7184486" y="5750478"/>
                  <a:pt x="7182208" y="5758416"/>
                  <a:pt x="7187522" y="5768603"/>
                </a:cubicBezTo>
                <a:cubicBezTo>
                  <a:pt x="7148692" y="5821144"/>
                  <a:pt x="7181577" y="5799065"/>
                  <a:pt x="7162500" y="5846928"/>
                </a:cubicBezTo>
                <a:lnTo>
                  <a:pt x="7160827" y="5850799"/>
                </a:lnTo>
                <a:lnTo>
                  <a:pt x="7163312" y="5866636"/>
                </a:lnTo>
                <a:cubicBezTo>
                  <a:pt x="7163884" y="5867070"/>
                  <a:pt x="7164455" y="5867505"/>
                  <a:pt x="7165029" y="5867939"/>
                </a:cubicBezTo>
                <a:lnTo>
                  <a:pt x="7142501" y="5914339"/>
                </a:lnTo>
                <a:lnTo>
                  <a:pt x="7143151" y="5921221"/>
                </a:lnTo>
                <a:lnTo>
                  <a:pt x="7123808" y="5950546"/>
                </a:lnTo>
                <a:lnTo>
                  <a:pt x="7116299" y="5966186"/>
                </a:lnTo>
                <a:lnTo>
                  <a:pt x="7106117" y="5983669"/>
                </a:lnTo>
                <a:lnTo>
                  <a:pt x="7109622" y="5995569"/>
                </a:lnTo>
                <a:cubicBezTo>
                  <a:pt x="7114727" y="6023526"/>
                  <a:pt x="7092983" y="6067450"/>
                  <a:pt x="7116605" y="6077139"/>
                </a:cubicBezTo>
                <a:cubicBezTo>
                  <a:pt x="7102148" y="6089933"/>
                  <a:pt x="7125501" y="6101908"/>
                  <a:pt x="7127573" y="6115892"/>
                </a:cubicBezTo>
                <a:cubicBezTo>
                  <a:pt x="7118381" y="6127056"/>
                  <a:pt x="7126331" y="6132595"/>
                  <a:pt x="7128098" y="6142737"/>
                </a:cubicBezTo>
                <a:cubicBezTo>
                  <a:pt x="7122429" y="6147329"/>
                  <a:pt x="7122724" y="6155912"/>
                  <a:pt x="7129375" y="6158833"/>
                </a:cubicBezTo>
                <a:cubicBezTo>
                  <a:pt x="7144709" y="6154689"/>
                  <a:pt x="7137060" y="6184499"/>
                  <a:pt x="7147635" y="6186714"/>
                </a:cubicBezTo>
                <a:cubicBezTo>
                  <a:pt x="7149842" y="6204016"/>
                  <a:pt x="7136414" y="6279145"/>
                  <a:pt x="7153343" y="6291871"/>
                </a:cubicBezTo>
                <a:cubicBezTo>
                  <a:pt x="7161381" y="6326852"/>
                  <a:pt x="7134450" y="6377408"/>
                  <a:pt x="7134923" y="6392273"/>
                </a:cubicBezTo>
                <a:cubicBezTo>
                  <a:pt x="7103997" y="6407024"/>
                  <a:pt x="7185503" y="6478818"/>
                  <a:pt x="7187236" y="6541940"/>
                </a:cubicBezTo>
                <a:cubicBezTo>
                  <a:pt x="7184250" y="6550446"/>
                  <a:pt x="7184290" y="6554993"/>
                  <a:pt x="7191340" y="6557275"/>
                </a:cubicBezTo>
                <a:cubicBezTo>
                  <a:pt x="7195412" y="6573685"/>
                  <a:pt x="7202070" y="6606060"/>
                  <a:pt x="7211670" y="6640404"/>
                </a:cubicBezTo>
                <a:cubicBezTo>
                  <a:pt x="7219591" y="6666216"/>
                  <a:pt x="7212698" y="6793331"/>
                  <a:pt x="7221085" y="6827708"/>
                </a:cubicBezTo>
                <a:lnTo>
                  <a:pt x="7227698" y="6857999"/>
                </a:lnTo>
                <a:lnTo>
                  <a:pt x="0" y="6857999"/>
                </a:lnTo>
                <a:close/>
              </a:path>
            </a:pathLst>
          </a:cu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EE00688-C645-2BC2-0C10-F2721A29A5F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507295"/>
            <a:ext cx="7695738" cy="309835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8CD2F8C-AD0F-F3A8-0A4A-B6B1F76C3D7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102543"/>
            <a:ext cx="933411" cy="375797"/>
          </a:xfrm>
          <a:prstGeom prst="rect">
            <a:avLst/>
          </a:prstGeom>
        </p:spPr>
      </p:pic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4FFF168B-8CC3-BB63-D83C-CF2CE57ECEE7}"/>
              </a:ext>
            </a:extLst>
          </p:cNvPr>
          <p:cNvSpPr txBox="1">
            <a:spLocks/>
          </p:cNvSpPr>
          <p:nvPr/>
        </p:nvSpPr>
        <p:spPr>
          <a:xfrm>
            <a:off x="68584" y="6601013"/>
            <a:ext cx="4038600" cy="2336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50771CA-A369-60D4-FF31-114C1ADD3C11}"/>
              </a:ext>
            </a:extLst>
          </p:cNvPr>
          <p:cNvSpPr txBox="1"/>
          <p:nvPr/>
        </p:nvSpPr>
        <p:spPr>
          <a:xfrm>
            <a:off x="6126494" y="6648519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solidFill>
                  <a:schemeClr val="tx2"/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tx2"/>
              </a:solidFill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0722" y="329184"/>
            <a:ext cx="5170932" cy="1783080"/>
          </a:xfrm>
        </p:spPr>
        <p:txBody>
          <a:bodyPr anchor="b">
            <a:normAutofit/>
          </a:bodyPr>
          <a:lstStyle/>
          <a:p>
            <a:r>
              <a:rPr lang="en-GB" sz="4700"/>
              <a:t>When is allocative </a:t>
            </a:r>
            <a:br>
              <a:rPr lang="en-GB" sz="4700"/>
            </a:br>
            <a:r>
              <a:rPr lang="en-GB" sz="4700"/>
              <a:t>efficiency achieved?</a:t>
            </a:r>
          </a:p>
        </p:txBody>
      </p:sp>
      <p:pic>
        <p:nvPicPr>
          <p:cNvPr id="6" name="Picture 4" descr="Calculator, pen, compass, money and a paper with graphs printed on it">
            <a:extLst>
              <a:ext uri="{FF2B5EF4-FFF2-40B4-BE49-F238E27FC236}">
                <a16:creationId xmlns:a16="http://schemas.microsoft.com/office/drawing/2014/main" id="{21105E5D-B443-828A-0056-E8BC1530A5F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276" r="35979" b="8"/>
          <a:stretch/>
        </p:blipFill>
        <p:spPr>
          <a:xfrm>
            <a:off x="20" y="1"/>
            <a:ext cx="3039386" cy="6858000"/>
          </a:xfrm>
          <a:custGeom>
            <a:avLst/>
            <a:gdLst/>
            <a:ahLst/>
            <a:cxnLst/>
            <a:rect l="l" t="t" r="r" b="b"/>
            <a:pathLst>
              <a:path w="4052542" h="6858000">
                <a:moveTo>
                  <a:pt x="0" y="0"/>
                </a:moveTo>
                <a:lnTo>
                  <a:pt x="4020923" y="0"/>
                </a:lnTo>
                <a:lnTo>
                  <a:pt x="4022656" y="14697"/>
                </a:lnTo>
                <a:cubicBezTo>
                  <a:pt x="4037606" y="98462"/>
                  <a:pt x="4035072" y="183369"/>
                  <a:pt x="4039126" y="267642"/>
                </a:cubicBezTo>
                <a:cubicBezTo>
                  <a:pt x="4043941" y="370699"/>
                  <a:pt x="4037860" y="474136"/>
                  <a:pt x="4035579" y="577446"/>
                </a:cubicBezTo>
                <a:cubicBezTo>
                  <a:pt x="4033805" y="665399"/>
                  <a:pt x="4025063" y="753226"/>
                  <a:pt x="4027724" y="841306"/>
                </a:cubicBezTo>
                <a:cubicBezTo>
                  <a:pt x="4027914" y="844352"/>
                  <a:pt x="4027914" y="847398"/>
                  <a:pt x="4027724" y="850444"/>
                </a:cubicBezTo>
                <a:cubicBezTo>
                  <a:pt x="4019615" y="947281"/>
                  <a:pt x="4019615" y="1044626"/>
                  <a:pt x="4027724" y="1141464"/>
                </a:cubicBezTo>
                <a:cubicBezTo>
                  <a:pt x="4030296" y="1181772"/>
                  <a:pt x="4029574" y="1222221"/>
                  <a:pt x="4025570" y="1262415"/>
                </a:cubicBezTo>
                <a:cubicBezTo>
                  <a:pt x="4021769" y="1313563"/>
                  <a:pt x="4009606" y="1365472"/>
                  <a:pt x="4018348" y="1416238"/>
                </a:cubicBezTo>
                <a:cubicBezTo>
                  <a:pt x="4024037" y="1458058"/>
                  <a:pt x="4027166" y="1500194"/>
                  <a:pt x="4027724" y="1542394"/>
                </a:cubicBezTo>
                <a:cubicBezTo>
                  <a:pt x="4032158" y="1636820"/>
                  <a:pt x="4027977" y="1731753"/>
                  <a:pt x="4026330" y="1826433"/>
                </a:cubicBezTo>
                <a:cubicBezTo>
                  <a:pt x="4024556" y="1936724"/>
                  <a:pt x="4027344" y="2047015"/>
                  <a:pt x="4018475" y="2157432"/>
                </a:cubicBezTo>
                <a:cubicBezTo>
                  <a:pt x="4013597" y="2246629"/>
                  <a:pt x="4013597" y="2336029"/>
                  <a:pt x="4018475" y="2425226"/>
                </a:cubicBezTo>
                <a:cubicBezTo>
                  <a:pt x="4020882" y="2506961"/>
                  <a:pt x="4033172" y="2587934"/>
                  <a:pt x="4031145" y="2670557"/>
                </a:cubicBezTo>
                <a:cubicBezTo>
                  <a:pt x="4028737" y="2766886"/>
                  <a:pt x="4017335" y="2862962"/>
                  <a:pt x="4020882" y="2959546"/>
                </a:cubicBezTo>
                <a:cubicBezTo>
                  <a:pt x="4022529" y="3005617"/>
                  <a:pt x="4022656" y="3051688"/>
                  <a:pt x="4023543" y="3097758"/>
                </a:cubicBezTo>
                <a:cubicBezTo>
                  <a:pt x="4024683" y="3153221"/>
                  <a:pt x="4034692" y="3208556"/>
                  <a:pt x="4029117" y="3263892"/>
                </a:cubicBezTo>
                <a:cubicBezTo>
                  <a:pt x="4019869" y="3356161"/>
                  <a:pt x="3995923" y="3446906"/>
                  <a:pt x="4010873" y="3541459"/>
                </a:cubicBezTo>
                <a:cubicBezTo>
                  <a:pt x="4019108" y="3593495"/>
                  <a:pt x="4028357" y="3645658"/>
                  <a:pt x="4033172" y="3698201"/>
                </a:cubicBezTo>
                <a:cubicBezTo>
                  <a:pt x="4037353" y="3745160"/>
                  <a:pt x="4047868" y="3792881"/>
                  <a:pt x="4039886" y="3839586"/>
                </a:cubicBezTo>
                <a:cubicBezTo>
                  <a:pt x="4033045" y="3879565"/>
                  <a:pt x="4036592" y="3919544"/>
                  <a:pt x="4031271" y="3959523"/>
                </a:cubicBezTo>
                <a:cubicBezTo>
                  <a:pt x="4024303" y="4011939"/>
                  <a:pt x="4020629" y="4065244"/>
                  <a:pt x="4015308" y="4118042"/>
                </a:cubicBezTo>
                <a:cubicBezTo>
                  <a:pt x="4010620" y="4165889"/>
                  <a:pt x="4006946" y="4213610"/>
                  <a:pt x="4019615" y="4258539"/>
                </a:cubicBezTo>
                <a:cubicBezTo>
                  <a:pt x="4050656" y="4371622"/>
                  <a:pt x="4033679" y="4484070"/>
                  <a:pt x="4022023" y="4596391"/>
                </a:cubicBezTo>
                <a:cubicBezTo>
                  <a:pt x="4016321" y="4650965"/>
                  <a:pt x="4007959" y="4708712"/>
                  <a:pt x="4020629" y="4758718"/>
                </a:cubicBezTo>
                <a:cubicBezTo>
                  <a:pt x="4043941" y="4847432"/>
                  <a:pt x="4025697" y="4931705"/>
                  <a:pt x="4015561" y="5016866"/>
                </a:cubicBezTo>
                <a:cubicBezTo>
                  <a:pt x="4003335" y="5100174"/>
                  <a:pt x="4005096" y="5184929"/>
                  <a:pt x="4020756" y="5267654"/>
                </a:cubicBezTo>
                <a:cubicBezTo>
                  <a:pt x="4033172" y="5326035"/>
                  <a:pt x="4033172" y="5385432"/>
                  <a:pt x="4034692" y="5444194"/>
                </a:cubicBezTo>
                <a:cubicBezTo>
                  <a:pt x="4035579" y="5481001"/>
                  <a:pt x="4022023" y="5518441"/>
                  <a:pt x="4013027" y="5555120"/>
                </a:cubicBezTo>
                <a:cubicBezTo>
                  <a:pt x="3996937" y="5621371"/>
                  <a:pt x="3991109" y="5688636"/>
                  <a:pt x="4013027" y="5753237"/>
                </a:cubicBezTo>
                <a:cubicBezTo>
                  <a:pt x="4043561" y="5842713"/>
                  <a:pt x="4061045" y="5932189"/>
                  <a:pt x="4048375" y="6026870"/>
                </a:cubicBezTo>
                <a:cubicBezTo>
                  <a:pt x="4041027" y="6085251"/>
                  <a:pt x="4039380" y="6144902"/>
                  <a:pt x="4028357" y="6202522"/>
                </a:cubicBezTo>
                <a:cubicBezTo>
                  <a:pt x="4010240" y="6298091"/>
                  <a:pt x="4016701" y="6393024"/>
                  <a:pt x="4031145" y="6487196"/>
                </a:cubicBezTo>
                <a:cubicBezTo>
                  <a:pt x="4041293" y="6565885"/>
                  <a:pt x="4042395" y="6645474"/>
                  <a:pt x="4034439" y="6724403"/>
                </a:cubicBezTo>
                <a:lnTo>
                  <a:pt x="402520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1" name="sketchy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90722" y="2395728"/>
            <a:ext cx="3182691" cy="18288"/>
          </a:xfrm>
          <a:custGeom>
            <a:avLst/>
            <a:gdLst>
              <a:gd name="connsiteX0" fmla="*/ 0 w 3182691"/>
              <a:gd name="connsiteY0" fmla="*/ 0 h 18288"/>
              <a:gd name="connsiteX1" fmla="*/ 636538 w 3182691"/>
              <a:gd name="connsiteY1" fmla="*/ 0 h 18288"/>
              <a:gd name="connsiteX2" fmla="*/ 1273076 w 3182691"/>
              <a:gd name="connsiteY2" fmla="*/ 0 h 18288"/>
              <a:gd name="connsiteX3" fmla="*/ 1909615 w 3182691"/>
              <a:gd name="connsiteY3" fmla="*/ 0 h 18288"/>
              <a:gd name="connsiteX4" fmla="*/ 2482499 w 3182691"/>
              <a:gd name="connsiteY4" fmla="*/ 0 h 18288"/>
              <a:gd name="connsiteX5" fmla="*/ 3182691 w 3182691"/>
              <a:gd name="connsiteY5" fmla="*/ 0 h 18288"/>
              <a:gd name="connsiteX6" fmla="*/ 3182691 w 3182691"/>
              <a:gd name="connsiteY6" fmla="*/ 18288 h 18288"/>
              <a:gd name="connsiteX7" fmla="*/ 2609807 w 3182691"/>
              <a:gd name="connsiteY7" fmla="*/ 18288 h 18288"/>
              <a:gd name="connsiteX8" fmla="*/ 2068749 w 3182691"/>
              <a:gd name="connsiteY8" fmla="*/ 18288 h 18288"/>
              <a:gd name="connsiteX9" fmla="*/ 1432211 w 3182691"/>
              <a:gd name="connsiteY9" fmla="*/ 18288 h 18288"/>
              <a:gd name="connsiteX10" fmla="*/ 859327 w 3182691"/>
              <a:gd name="connsiteY10" fmla="*/ 18288 h 18288"/>
              <a:gd name="connsiteX11" fmla="*/ 0 w 3182691"/>
              <a:gd name="connsiteY11" fmla="*/ 18288 h 18288"/>
              <a:gd name="connsiteX12" fmla="*/ 0 w 3182691"/>
              <a:gd name="connsiteY12" fmla="*/ 0 h 18288"/>
              <a:gd name="connsiteX0" fmla="*/ 0 w 3182691"/>
              <a:gd name="connsiteY0" fmla="*/ 0 h 18288"/>
              <a:gd name="connsiteX1" fmla="*/ 572884 w 3182691"/>
              <a:gd name="connsiteY1" fmla="*/ 0 h 18288"/>
              <a:gd name="connsiteX2" fmla="*/ 1113942 w 3182691"/>
              <a:gd name="connsiteY2" fmla="*/ 0 h 18288"/>
              <a:gd name="connsiteX3" fmla="*/ 1686826 w 3182691"/>
              <a:gd name="connsiteY3" fmla="*/ 0 h 18288"/>
              <a:gd name="connsiteX4" fmla="*/ 2323364 w 3182691"/>
              <a:gd name="connsiteY4" fmla="*/ 0 h 18288"/>
              <a:gd name="connsiteX5" fmla="*/ 3182691 w 3182691"/>
              <a:gd name="connsiteY5" fmla="*/ 0 h 18288"/>
              <a:gd name="connsiteX6" fmla="*/ 3182691 w 3182691"/>
              <a:gd name="connsiteY6" fmla="*/ 18288 h 18288"/>
              <a:gd name="connsiteX7" fmla="*/ 2546153 w 3182691"/>
              <a:gd name="connsiteY7" fmla="*/ 18288 h 18288"/>
              <a:gd name="connsiteX8" fmla="*/ 1845961 w 3182691"/>
              <a:gd name="connsiteY8" fmla="*/ 18288 h 18288"/>
              <a:gd name="connsiteX9" fmla="*/ 1304903 w 3182691"/>
              <a:gd name="connsiteY9" fmla="*/ 18288 h 18288"/>
              <a:gd name="connsiteX10" fmla="*/ 604711 w 3182691"/>
              <a:gd name="connsiteY10" fmla="*/ 18288 h 18288"/>
              <a:gd name="connsiteX11" fmla="*/ 0 w 3182691"/>
              <a:gd name="connsiteY11" fmla="*/ 18288 h 18288"/>
              <a:gd name="connsiteX12" fmla="*/ 0 w 3182691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182691" h="18288" fill="none" extrusionOk="0">
                <a:moveTo>
                  <a:pt x="0" y="0"/>
                </a:moveTo>
                <a:cubicBezTo>
                  <a:pt x="225870" y="33585"/>
                  <a:pt x="418138" y="17639"/>
                  <a:pt x="636538" y="0"/>
                </a:cubicBezTo>
                <a:cubicBezTo>
                  <a:pt x="866402" y="-9774"/>
                  <a:pt x="1016900" y="-17532"/>
                  <a:pt x="1273076" y="0"/>
                </a:cubicBezTo>
                <a:cubicBezTo>
                  <a:pt x="1519343" y="-34410"/>
                  <a:pt x="1705438" y="-53754"/>
                  <a:pt x="1909615" y="0"/>
                </a:cubicBezTo>
                <a:cubicBezTo>
                  <a:pt x="2120433" y="2855"/>
                  <a:pt x="2209200" y="-17463"/>
                  <a:pt x="2482499" y="0"/>
                </a:cubicBezTo>
                <a:cubicBezTo>
                  <a:pt x="2733571" y="54170"/>
                  <a:pt x="2997997" y="-48885"/>
                  <a:pt x="3182691" y="0"/>
                </a:cubicBezTo>
                <a:cubicBezTo>
                  <a:pt x="3182657" y="4844"/>
                  <a:pt x="3182281" y="11009"/>
                  <a:pt x="3182691" y="18288"/>
                </a:cubicBezTo>
                <a:cubicBezTo>
                  <a:pt x="2941063" y="3169"/>
                  <a:pt x="2872422" y="16194"/>
                  <a:pt x="2609807" y="18288"/>
                </a:cubicBezTo>
                <a:cubicBezTo>
                  <a:pt x="2341801" y="10032"/>
                  <a:pt x="2328606" y="28832"/>
                  <a:pt x="2068749" y="18288"/>
                </a:cubicBezTo>
                <a:cubicBezTo>
                  <a:pt x="1813820" y="1121"/>
                  <a:pt x="1714804" y="37605"/>
                  <a:pt x="1432211" y="18288"/>
                </a:cubicBezTo>
                <a:cubicBezTo>
                  <a:pt x="1164810" y="-27006"/>
                  <a:pt x="993140" y="27575"/>
                  <a:pt x="859327" y="18288"/>
                </a:cubicBezTo>
                <a:cubicBezTo>
                  <a:pt x="750703" y="-24974"/>
                  <a:pt x="236193" y="38731"/>
                  <a:pt x="0" y="18288"/>
                </a:cubicBezTo>
                <a:cubicBezTo>
                  <a:pt x="-649" y="11698"/>
                  <a:pt x="663" y="5413"/>
                  <a:pt x="0" y="0"/>
                </a:cubicBezTo>
                <a:close/>
              </a:path>
              <a:path w="3182691" h="18288" stroke="0" extrusionOk="0">
                <a:moveTo>
                  <a:pt x="0" y="0"/>
                </a:moveTo>
                <a:cubicBezTo>
                  <a:pt x="243084" y="-23531"/>
                  <a:pt x="399010" y="-30989"/>
                  <a:pt x="572884" y="0"/>
                </a:cubicBezTo>
                <a:cubicBezTo>
                  <a:pt x="745196" y="46048"/>
                  <a:pt x="956262" y="22379"/>
                  <a:pt x="1113942" y="0"/>
                </a:cubicBezTo>
                <a:cubicBezTo>
                  <a:pt x="1345494" y="6575"/>
                  <a:pt x="1537971" y="57434"/>
                  <a:pt x="1686826" y="0"/>
                </a:cubicBezTo>
                <a:cubicBezTo>
                  <a:pt x="1847487" y="-5870"/>
                  <a:pt x="2194651" y="-1232"/>
                  <a:pt x="2323364" y="0"/>
                </a:cubicBezTo>
                <a:cubicBezTo>
                  <a:pt x="2488731" y="36406"/>
                  <a:pt x="2902092" y="-40336"/>
                  <a:pt x="3182691" y="0"/>
                </a:cubicBezTo>
                <a:cubicBezTo>
                  <a:pt x="3182166" y="5049"/>
                  <a:pt x="3182884" y="12044"/>
                  <a:pt x="3182691" y="18288"/>
                </a:cubicBezTo>
                <a:cubicBezTo>
                  <a:pt x="3012562" y="-37820"/>
                  <a:pt x="2765408" y="35618"/>
                  <a:pt x="2546153" y="18288"/>
                </a:cubicBezTo>
                <a:cubicBezTo>
                  <a:pt x="2331952" y="13878"/>
                  <a:pt x="2142129" y="19805"/>
                  <a:pt x="1845961" y="18288"/>
                </a:cubicBezTo>
                <a:cubicBezTo>
                  <a:pt x="1537526" y="31994"/>
                  <a:pt x="1468653" y="-6175"/>
                  <a:pt x="1304903" y="18288"/>
                </a:cubicBezTo>
                <a:cubicBezTo>
                  <a:pt x="1191987" y="26138"/>
                  <a:pt x="927061" y="14626"/>
                  <a:pt x="604711" y="18288"/>
                </a:cubicBezTo>
                <a:cubicBezTo>
                  <a:pt x="273947" y="45577"/>
                  <a:pt x="111622" y="-24554"/>
                  <a:pt x="0" y="18288"/>
                </a:cubicBezTo>
                <a:cubicBezTo>
                  <a:pt x="-39" y="12511"/>
                  <a:pt x="-381" y="8039"/>
                  <a:pt x="0" y="0"/>
                </a:cubicBezTo>
                <a:close/>
              </a:path>
              <a:path w="3182691" h="18288" fill="none" stroke="0" extrusionOk="0">
                <a:moveTo>
                  <a:pt x="0" y="0"/>
                </a:moveTo>
                <a:cubicBezTo>
                  <a:pt x="245832" y="29445"/>
                  <a:pt x="388924" y="-28919"/>
                  <a:pt x="636538" y="0"/>
                </a:cubicBezTo>
                <a:cubicBezTo>
                  <a:pt x="838014" y="3247"/>
                  <a:pt x="1005059" y="8075"/>
                  <a:pt x="1273076" y="0"/>
                </a:cubicBezTo>
                <a:cubicBezTo>
                  <a:pt x="1555121" y="-15110"/>
                  <a:pt x="1674116" y="-4878"/>
                  <a:pt x="1909615" y="0"/>
                </a:cubicBezTo>
                <a:cubicBezTo>
                  <a:pt x="2127874" y="21642"/>
                  <a:pt x="2229467" y="-10228"/>
                  <a:pt x="2482499" y="0"/>
                </a:cubicBezTo>
                <a:cubicBezTo>
                  <a:pt x="2772379" y="28915"/>
                  <a:pt x="3003217" y="-43687"/>
                  <a:pt x="3182691" y="0"/>
                </a:cubicBezTo>
                <a:cubicBezTo>
                  <a:pt x="3183005" y="4158"/>
                  <a:pt x="3181712" y="12539"/>
                  <a:pt x="3182691" y="18288"/>
                </a:cubicBezTo>
                <a:cubicBezTo>
                  <a:pt x="2948637" y="17089"/>
                  <a:pt x="2873728" y="22327"/>
                  <a:pt x="2609807" y="18288"/>
                </a:cubicBezTo>
                <a:cubicBezTo>
                  <a:pt x="2342839" y="11870"/>
                  <a:pt x="2331621" y="30535"/>
                  <a:pt x="2068749" y="18288"/>
                </a:cubicBezTo>
                <a:cubicBezTo>
                  <a:pt x="1813814" y="-7352"/>
                  <a:pt x="1700576" y="36739"/>
                  <a:pt x="1432211" y="18288"/>
                </a:cubicBezTo>
                <a:cubicBezTo>
                  <a:pt x="1148444" y="-27053"/>
                  <a:pt x="987622" y="2403"/>
                  <a:pt x="859327" y="18288"/>
                </a:cubicBezTo>
                <a:cubicBezTo>
                  <a:pt x="743387" y="37422"/>
                  <a:pt x="194182" y="18789"/>
                  <a:pt x="0" y="18288"/>
                </a:cubicBezTo>
                <a:cubicBezTo>
                  <a:pt x="20" y="11469"/>
                  <a:pt x="-29" y="515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custGeom>
                    <a:avLst/>
                    <a:gdLst>
                      <a:gd name="connsiteX0" fmla="*/ 0 w 3182691"/>
                      <a:gd name="connsiteY0" fmla="*/ 0 h 18288"/>
                      <a:gd name="connsiteX1" fmla="*/ 636538 w 3182691"/>
                      <a:gd name="connsiteY1" fmla="*/ 0 h 18288"/>
                      <a:gd name="connsiteX2" fmla="*/ 1273076 w 3182691"/>
                      <a:gd name="connsiteY2" fmla="*/ 0 h 18288"/>
                      <a:gd name="connsiteX3" fmla="*/ 1909615 w 3182691"/>
                      <a:gd name="connsiteY3" fmla="*/ 0 h 18288"/>
                      <a:gd name="connsiteX4" fmla="*/ 2482499 w 3182691"/>
                      <a:gd name="connsiteY4" fmla="*/ 0 h 18288"/>
                      <a:gd name="connsiteX5" fmla="*/ 3182691 w 3182691"/>
                      <a:gd name="connsiteY5" fmla="*/ 0 h 18288"/>
                      <a:gd name="connsiteX6" fmla="*/ 3182691 w 3182691"/>
                      <a:gd name="connsiteY6" fmla="*/ 18288 h 18288"/>
                      <a:gd name="connsiteX7" fmla="*/ 2609807 w 3182691"/>
                      <a:gd name="connsiteY7" fmla="*/ 18288 h 18288"/>
                      <a:gd name="connsiteX8" fmla="*/ 2068749 w 3182691"/>
                      <a:gd name="connsiteY8" fmla="*/ 18288 h 18288"/>
                      <a:gd name="connsiteX9" fmla="*/ 1432211 w 3182691"/>
                      <a:gd name="connsiteY9" fmla="*/ 18288 h 18288"/>
                      <a:gd name="connsiteX10" fmla="*/ 859327 w 3182691"/>
                      <a:gd name="connsiteY10" fmla="*/ 18288 h 18288"/>
                      <a:gd name="connsiteX11" fmla="*/ 0 w 3182691"/>
                      <a:gd name="connsiteY11" fmla="*/ 18288 h 18288"/>
                      <a:gd name="connsiteX12" fmla="*/ 0 w 3182691"/>
                      <a:gd name="connsiteY12" fmla="*/ 0 h 18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3182691" h="18288" fill="none" extrusionOk="0">
                        <a:moveTo>
                          <a:pt x="0" y="0"/>
                        </a:moveTo>
                        <a:cubicBezTo>
                          <a:pt x="253588" y="25878"/>
                          <a:pt x="409323" y="-5359"/>
                          <a:pt x="636538" y="0"/>
                        </a:cubicBezTo>
                        <a:cubicBezTo>
                          <a:pt x="863753" y="5359"/>
                          <a:pt x="1013406" y="3458"/>
                          <a:pt x="1273076" y="0"/>
                        </a:cubicBezTo>
                        <a:cubicBezTo>
                          <a:pt x="1532746" y="-3458"/>
                          <a:pt x="1697408" y="-16840"/>
                          <a:pt x="1909615" y="0"/>
                        </a:cubicBezTo>
                        <a:cubicBezTo>
                          <a:pt x="2121822" y="16840"/>
                          <a:pt x="2213494" y="-18555"/>
                          <a:pt x="2482499" y="0"/>
                        </a:cubicBezTo>
                        <a:cubicBezTo>
                          <a:pt x="2751504" y="18555"/>
                          <a:pt x="3004132" y="-28750"/>
                          <a:pt x="3182691" y="0"/>
                        </a:cubicBezTo>
                        <a:cubicBezTo>
                          <a:pt x="3183133" y="4516"/>
                          <a:pt x="3181864" y="12266"/>
                          <a:pt x="3182691" y="18288"/>
                        </a:cubicBezTo>
                        <a:cubicBezTo>
                          <a:pt x="2947041" y="16687"/>
                          <a:pt x="2875741" y="22937"/>
                          <a:pt x="2609807" y="18288"/>
                        </a:cubicBezTo>
                        <a:cubicBezTo>
                          <a:pt x="2343873" y="13639"/>
                          <a:pt x="2331203" y="31729"/>
                          <a:pt x="2068749" y="18288"/>
                        </a:cubicBezTo>
                        <a:cubicBezTo>
                          <a:pt x="1806295" y="4847"/>
                          <a:pt x="1713773" y="47088"/>
                          <a:pt x="1432211" y="18288"/>
                        </a:cubicBezTo>
                        <a:cubicBezTo>
                          <a:pt x="1150649" y="-10512"/>
                          <a:pt x="982765" y="3747"/>
                          <a:pt x="859327" y="18288"/>
                        </a:cubicBezTo>
                        <a:cubicBezTo>
                          <a:pt x="735889" y="32829"/>
                          <a:pt x="254183" y="35231"/>
                          <a:pt x="0" y="18288"/>
                        </a:cubicBezTo>
                        <a:cubicBezTo>
                          <a:pt x="-306" y="11477"/>
                          <a:pt x="485" y="4355"/>
                          <a:pt x="0" y="0"/>
                        </a:cubicBezTo>
                        <a:close/>
                      </a:path>
                      <a:path w="3182691" h="18288" stroke="0" extrusionOk="0">
                        <a:moveTo>
                          <a:pt x="0" y="0"/>
                        </a:moveTo>
                        <a:cubicBezTo>
                          <a:pt x="247695" y="-19360"/>
                          <a:pt x="392581" y="-28596"/>
                          <a:pt x="572884" y="0"/>
                        </a:cubicBezTo>
                        <a:cubicBezTo>
                          <a:pt x="753187" y="28596"/>
                          <a:pt x="922042" y="4121"/>
                          <a:pt x="1113942" y="0"/>
                        </a:cubicBezTo>
                        <a:cubicBezTo>
                          <a:pt x="1305842" y="-4121"/>
                          <a:pt x="1501806" y="28092"/>
                          <a:pt x="1686826" y="0"/>
                        </a:cubicBezTo>
                        <a:cubicBezTo>
                          <a:pt x="1871846" y="-28092"/>
                          <a:pt x="2170181" y="-20672"/>
                          <a:pt x="2323364" y="0"/>
                        </a:cubicBezTo>
                        <a:cubicBezTo>
                          <a:pt x="2476547" y="20672"/>
                          <a:pt x="2919163" y="6097"/>
                          <a:pt x="3182691" y="0"/>
                        </a:cubicBezTo>
                        <a:cubicBezTo>
                          <a:pt x="3183268" y="4624"/>
                          <a:pt x="3183510" y="11191"/>
                          <a:pt x="3182691" y="18288"/>
                        </a:cubicBezTo>
                        <a:cubicBezTo>
                          <a:pt x="3026064" y="-10849"/>
                          <a:pt x="2775005" y="23067"/>
                          <a:pt x="2546153" y="18288"/>
                        </a:cubicBezTo>
                        <a:cubicBezTo>
                          <a:pt x="2317301" y="13509"/>
                          <a:pt x="2164351" y="-9884"/>
                          <a:pt x="1845961" y="18288"/>
                        </a:cubicBezTo>
                        <a:cubicBezTo>
                          <a:pt x="1527571" y="46460"/>
                          <a:pt x="1455006" y="5824"/>
                          <a:pt x="1304903" y="18288"/>
                        </a:cubicBezTo>
                        <a:cubicBezTo>
                          <a:pt x="1154800" y="30752"/>
                          <a:pt x="942107" y="-12056"/>
                          <a:pt x="604711" y="18288"/>
                        </a:cubicBezTo>
                        <a:cubicBezTo>
                          <a:pt x="267315" y="48632"/>
                          <a:pt x="141927" y="-8395"/>
                          <a:pt x="0" y="18288"/>
                        </a:cubicBezTo>
                        <a:cubicBezTo>
                          <a:pt x="-171" y="12755"/>
                          <a:pt x="-690" y="7930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90722" y="2706624"/>
            <a:ext cx="5170932" cy="3483864"/>
          </a:xfrm>
        </p:spPr>
        <p:txBody>
          <a:bodyPr>
            <a:normAutofit/>
          </a:bodyPr>
          <a:lstStyle/>
          <a:p>
            <a:r>
              <a:rPr lang="en-GB" sz="1600" b="1" dirty="0"/>
              <a:t>Allocative efficiency </a:t>
            </a:r>
            <a:r>
              <a:rPr lang="en-GB" sz="1600" dirty="0"/>
              <a:t>is difficult to identify as we need to match consumer preferences to producer output</a:t>
            </a:r>
          </a:p>
          <a:p>
            <a:r>
              <a:rPr lang="en-GB" sz="1600" dirty="0"/>
              <a:t>Put another way, we need to match demand and supply</a:t>
            </a:r>
          </a:p>
          <a:p>
            <a:r>
              <a:rPr lang="en-GB" sz="1600" dirty="0"/>
              <a:t>Markets do not always operate at the market clearing price due to:</a:t>
            </a:r>
          </a:p>
          <a:p>
            <a:pPr lvl="1"/>
            <a:r>
              <a:rPr lang="en-GB" sz="1600" dirty="0"/>
              <a:t>Excess supply (S&gt;D)</a:t>
            </a:r>
          </a:p>
          <a:p>
            <a:pPr lvl="1"/>
            <a:r>
              <a:rPr lang="en-GB" sz="1600" dirty="0"/>
              <a:t>Excess demand (D&gt;S)</a:t>
            </a:r>
          </a:p>
          <a:p>
            <a:r>
              <a:rPr lang="en-GB" sz="1600" dirty="0"/>
              <a:t>Market forces do push prices towards equilibrium where quantity demanded will equal quantity supplied</a:t>
            </a:r>
          </a:p>
          <a:p>
            <a:r>
              <a:rPr lang="en-GB" sz="1600" dirty="0"/>
              <a:t>Therefore, it is likely that competitive markets help in achieving allocative efficiency</a:t>
            </a:r>
            <a:endParaRPr lang="en-GB" sz="1600" b="1" dirty="0"/>
          </a:p>
          <a:p>
            <a:endParaRPr lang="en-GB" sz="1600" dirty="0"/>
          </a:p>
          <a:p>
            <a:pPr lvl="1"/>
            <a:endParaRPr lang="en-GB" sz="1600" dirty="0"/>
          </a:p>
          <a:p>
            <a:endParaRPr lang="en-GB" sz="1600" dirty="0"/>
          </a:p>
          <a:p>
            <a:endParaRPr lang="en-GB" sz="1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E26E174-971F-127F-5714-8AB9C034B82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507295"/>
            <a:ext cx="7695738" cy="30983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440EE8A-2D5C-385E-4FBF-05B28AB77EB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102543"/>
            <a:ext cx="933411" cy="375797"/>
          </a:xfrm>
          <a:prstGeom prst="rect">
            <a:avLst/>
          </a:prstGeom>
        </p:spPr>
      </p:pic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3ACFDDFA-ED7D-BE25-58B5-67869E2B9A45}"/>
              </a:ext>
            </a:extLst>
          </p:cNvPr>
          <p:cNvSpPr txBox="1">
            <a:spLocks/>
          </p:cNvSpPr>
          <p:nvPr/>
        </p:nvSpPr>
        <p:spPr>
          <a:xfrm>
            <a:off x="68584" y="6601013"/>
            <a:ext cx="4038600" cy="2336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7E4D5CF-3F1B-E047-7D5D-16CE6C943697}"/>
              </a:ext>
            </a:extLst>
          </p:cNvPr>
          <p:cNvSpPr txBox="1"/>
          <p:nvPr/>
        </p:nvSpPr>
        <p:spPr>
          <a:xfrm>
            <a:off x="6126494" y="6648519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solidFill>
                  <a:schemeClr val="tx2"/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37986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0722" y="329184"/>
            <a:ext cx="5170932" cy="1783080"/>
          </a:xfrm>
        </p:spPr>
        <p:txBody>
          <a:bodyPr anchor="b">
            <a:normAutofit/>
          </a:bodyPr>
          <a:lstStyle/>
          <a:p>
            <a:r>
              <a:rPr lang="en-GB" sz="4700"/>
              <a:t>Activity</a:t>
            </a:r>
          </a:p>
        </p:txBody>
      </p:sp>
      <p:pic>
        <p:nvPicPr>
          <p:cNvPr id="5" name="Picture 4" descr="Complex maths formulae on a blackboard">
            <a:extLst>
              <a:ext uri="{FF2B5EF4-FFF2-40B4-BE49-F238E27FC236}">
                <a16:creationId xmlns:a16="http://schemas.microsoft.com/office/drawing/2014/main" id="{E89234D9-B888-6E28-0BEC-309E3B7B5B5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712" r="39977" b="-9"/>
          <a:stretch/>
        </p:blipFill>
        <p:spPr>
          <a:xfrm>
            <a:off x="20" y="1"/>
            <a:ext cx="3039386" cy="6858000"/>
          </a:xfrm>
          <a:custGeom>
            <a:avLst/>
            <a:gdLst/>
            <a:ahLst/>
            <a:cxnLst/>
            <a:rect l="l" t="t" r="r" b="b"/>
            <a:pathLst>
              <a:path w="4052542" h="6858000">
                <a:moveTo>
                  <a:pt x="0" y="0"/>
                </a:moveTo>
                <a:lnTo>
                  <a:pt x="4020923" y="0"/>
                </a:lnTo>
                <a:lnTo>
                  <a:pt x="4022656" y="14697"/>
                </a:lnTo>
                <a:cubicBezTo>
                  <a:pt x="4037606" y="98462"/>
                  <a:pt x="4035072" y="183369"/>
                  <a:pt x="4039126" y="267642"/>
                </a:cubicBezTo>
                <a:cubicBezTo>
                  <a:pt x="4043941" y="370699"/>
                  <a:pt x="4037860" y="474136"/>
                  <a:pt x="4035579" y="577446"/>
                </a:cubicBezTo>
                <a:cubicBezTo>
                  <a:pt x="4033805" y="665399"/>
                  <a:pt x="4025063" y="753226"/>
                  <a:pt x="4027724" y="841306"/>
                </a:cubicBezTo>
                <a:cubicBezTo>
                  <a:pt x="4027914" y="844352"/>
                  <a:pt x="4027914" y="847398"/>
                  <a:pt x="4027724" y="850444"/>
                </a:cubicBezTo>
                <a:cubicBezTo>
                  <a:pt x="4019615" y="947281"/>
                  <a:pt x="4019615" y="1044626"/>
                  <a:pt x="4027724" y="1141464"/>
                </a:cubicBezTo>
                <a:cubicBezTo>
                  <a:pt x="4030296" y="1181772"/>
                  <a:pt x="4029574" y="1222221"/>
                  <a:pt x="4025570" y="1262415"/>
                </a:cubicBezTo>
                <a:cubicBezTo>
                  <a:pt x="4021769" y="1313563"/>
                  <a:pt x="4009606" y="1365472"/>
                  <a:pt x="4018348" y="1416238"/>
                </a:cubicBezTo>
                <a:cubicBezTo>
                  <a:pt x="4024037" y="1458058"/>
                  <a:pt x="4027166" y="1500194"/>
                  <a:pt x="4027724" y="1542394"/>
                </a:cubicBezTo>
                <a:cubicBezTo>
                  <a:pt x="4032158" y="1636820"/>
                  <a:pt x="4027977" y="1731753"/>
                  <a:pt x="4026330" y="1826433"/>
                </a:cubicBezTo>
                <a:cubicBezTo>
                  <a:pt x="4024556" y="1936724"/>
                  <a:pt x="4027344" y="2047015"/>
                  <a:pt x="4018475" y="2157432"/>
                </a:cubicBezTo>
                <a:cubicBezTo>
                  <a:pt x="4013597" y="2246629"/>
                  <a:pt x="4013597" y="2336029"/>
                  <a:pt x="4018475" y="2425226"/>
                </a:cubicBezTo>
                <a:cubicBezTo>
                  <a:pt x="4020882" y="2506961"/>
                  <a:pt x="4033172" y="2587934"/>
                  <a:pt x="4031145" y="2670557"/>
                </a:cubicBezTo>
                <a:cubicBezTo>
                  <a:pt x="4028737" y="2766886"/>
                  <a:pt x="4017335" y="2862962"/>
                  <a:pt x="4020882" y="2959546"/>
                </a:cubicBezTo>
                <a:cubicBezTo>
                  <a:pt x="4022529" y="3005617"/>
                  <a:pt x="4022656" y="3051688"/>
                  <a:pt x="4023543" y="3097758"/>
                </a:cubicBezTo>
                <a:cubicBezTo>
                  <a:pt x="4024683" y="3153221"/>
                  <a:pt x="4034692" y="3208556"/>
                  <a:pt x="4029117" y="3263892"/>
                </a:cubicBezTo>
                <a:cubicBezTo>
                  <a:pt x="4019869" y="3356161"/>
                  <a:pt x="3995923" y="3446906"/>
                  <a:pt x="4010873" y="3541459"/>
                </a:cubicBezTo>
                <a:cubicBezTo>
                  <a:pt x="4019108" y="3593495"/>
                  <a:pt x="4028357" y="3645658"/>
                  <a:pt x="4033172" y="3698201"/>
                </a:cubicBezTo>
                <a:cubicBezTo>
                  <a:pt x="4037353" y="3745160"/>
                  <a:pt x="4047868" y="3792881"/>
                  <a:pt x="4039886" y="3839586"/>
                </a:cubicBezTo>
                <a:cubicBezTo>
                  <a:pt x="4033045" y="3879565"/>
                  <a:pt x="4036592" y="3919544"/>
                  <a:pt x="4031271" y="3959523"/>
                </a:cubicBezTo>
                <a:cubicBezTo>
                  <a:pt x="4024303" y="4011939"/>
                  <a:pt x="4020629" y="4065244"/>
                  <a:pt x="4015308" y="4118042"/>
                </a:cubicBezTo>
                <a:cubicBezTo>
                  <a:pt x="4010620" y="4165889"/>
                  <a:pt x="4006946" y="4213610"/>
                  <a:pt x="4019615" y="4258539"/>
                </a:cubicBezTo>
                <a:cubicBezTo>
                  <a:pt x="4050656" y="4371622"/>
                  <a:pt x="4033679" y="4484070"/>
                  <a:pt x="4022023" y="4596391"/>
                </a:cubicBezTo>
                <a:cubicBezTo>
                  <a:pt x="4016321" y="4650965"/>
                  <a:pt x="4007959" y="4708712"/>
                  <a:pt x="4020629" y="4758718"/>
                </a:cubicBezTo>
                <a:cubicBezTo>
                  <a:pt x="4043941" y="4847432"/>
                  <a:pt x="4025697" y="4931705"/>
                  <a:pt x="4015561" y="5016866"/>
                </a:cubicBezTo>
                <a:cubicBezTo>
                  <a:pt x="4003335" y="5100174"/>
                  <a:pt x="4005096" y="5184929"/>
                  <a:pt x="4020756" y="5267654"/>
                </a:cubicBezTo>
                <a:cubicBezTo>
                  <a:pt x="4033172" y="5326035"/>
                  <a:pt x="4033172" y="5385432"/>
                  <a:pt x="4034692" y="5444194"/>
                </a:cubicBezTo>
                <a:cubicBezTo>
                  <a:pt x="4035579" y="5481001"/>
                  <a:pt x="4022023" y="5518441"/>
                  <a:pt x="4013027" y="5555120"/>
                </a:cubicBezTo>
                <a:cubicBezTo>
                  <a:pt x="3996937" y="5621371"/>
                  <a:pt x="3991109" y="5688636"/>
                  <a:pt x="4013027" y="5753237"/>
                </a:cubicBezTo>
                <a:cubicBezTo>
                  <a:pt x="4043561" y="5842713"/>
                  <a:pt x="4061045" y="5932189"/>
                  <a:pt x="4048375" y="6026870"/>
                </a:cubicBezTo>
                <a:cubicBezTo>
                  <a:pt x="4041027" y="6085251"/>
                  <a:pt x="4039380" y="6144902"/>
                  <a:pt x="4028357" y="6202522"/>
                </a:cubicBezTo>
                <a:cubicBezTo>
                  <a:pt x="4010240" y="6298091"/>
                  <a:pt x="4016701" y="6393024"/>
                  <a:pt x="4031145" y="6487196"/>
                </a:cubicBezTo>
                <a:cubicBezTo>
                  <a:pt x="4041293" y="6565885"/>
                  <a:pt x="4042395" y="6645474"/>
                  <a:pt x="4034439" y="6724403"/>
                </a:cubicBezTo>
                <a:lnTo>
                  <a:pt x="402520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1" name="sketchy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90722" y="2395728"/>
            <a:ext cx="3182691" cy="18288"/>
          </a:xfrm>
          <a:custGeom>
            <a:avLst/>
            <a:gdLst>
              <a:gd name="connsiteX0" fmla="*/ 0 w 3182691"/>
              <a:gd name="connsiteY0" fmla="*/ 0 h 18288"/>
              <a:gd name="connsiteX1" fmla="*/ 636538 w 3182691"/>
              <a:gd name="connsiteY1" fmla="*/ 0 h 18288"/>
              <a:gd name="connsiteX2" fmla="*/ 1273076 w 3182691"/>
              <a:gd name="connsiteY2" fmla="*/ 0 h 18288"/>
              <a:gd name="connsiteX3" fmla="*/ 1909615 w 3182691"/>
              <a:gd name="connsiteY3" fmla="*/ 0 h 18288"/>
              <a:gd name="connsiteX4" fmla="*/ 2482499 w 3182691"/>
              <a:gd name="connsiteY4" fmla="*/ 0 h 18288"/>
              <a:gd name="connsiteX5" fmla="*/ 3182691 w 3182691"/>
              <a:gd name="connsiteY5" fmla="*/ 0 h 18288"/>
              <a:gd name="connsiteX6" fmla="*/ 3182691 w 3182691"/>
              <a:gd name="connsiteY6" fmla="*/ 18288 h 18288"/>
              <a:gd name="connsiteX7" fmla="*/ 2609807 w 3182691"/>
              <a:gd name="connsiteY7" fmla="*/ 18288 h 18288"/>
              <a:gd name="connsiteX8" fmla="*/ 2068749 w 3182691"/>
              <a:gd name="connsiteY8" fmla="*/ 18288 h 18288"/>
              <a:gd name="connsiteX9" fmla="*/ 1432211 w 3182691"/>
              <a:gd name="connsiteY9" fmla="*/ 18288 h 18288"/>
              <a:gd name="connsiteX10" fmla="*/ 859327 w 3182691"/>
              <a:gd name="connsiteY10" fmla="*/ 18288 h 18288"/>
              <a:gd name="connsiteX11" fmla="*/ 0 w 3182691"/>
              <a:gd name="connsiteY11" fmla="*/ 18288 h 18288"/>
              <a:gd name="connsiteX12" fmla="*/ 0 w 3182691"/>
              <a:gd name="connsiteY12" fmla="*/ 0 h 18288"/>
              <a:gd name="connsiteX0" fmla="*/ 0 w 3182691"/>
              <a:gd name="connsiteY0" fmla="*/ 0 h 18288"/>
              <a:gd name="connsiteX1" fmla="*/ 572884 w 3182691"/>
              <a:gd name="connsiteY1" fmla="*/ 0 h 18288"/>
              <a:gd name="connsiteX2" fmla="*/ 1113942 w 3182691"/>
              <a:gd name="connsiteY2" fmla="*/ 0 h 18288"/>
              <a:gd name="connsiteX3" fmla="*/ 1686826 w 3182691"/>
              <a:gd name="connsiteY3" fmla="*/ 0 h 18288"/>
              <a:gd name="connsiteX4" fmla="*/ 2323364 w 3182691"/>
              <a:gd name="connsiteY4" fmla="*/ 0 h 18288"/>
              <a:gd name="connsiteX5" fmla="*/ 3182691 w 3182691"/>
              <a:gd name="connsiteY5" fmla="*/ 0 h 18288"/>
              <a:gd name="connsiteX6" fmla="*/ 3182691 w 3182691"/>
              <a:gd name="connsiteY6" fmla="*/ 18288 h 18288"/>
              <a:gd name="connsiteX7" fmla="*/ 2546153 w 3182691"/>
              <a:gd name="connsiteY7" fmla="*/ 18288 h 18288"/>
              <a:gd name="connsiteX8" fmla="*/ 1845961 w 3182691"/>
              <a:gd name="connsiteY8" fmla="*/ 18288 h 18288"/>
              <a:gd name="connsiteX9" fmla="*/ 1304903 w 3182691"/>
              <a:gd name="connsiteY9" fmla="*/ 18288 h 18288"/>
              <a:gd name="connsiteX10" fmla="*/ 604711 w 3182691"/>
              <a:gd name="connsiteY10" fmla="*/ 18288 h 18288"/>
              <a:gd name="connsiteX11" fmla="*/ 0 w 3182691"/>
              <a:gd name="connsiteY11" fmla="*/ 18288 h 18288"/>
              <a:gd name="connsiteX12" fmla="*/ 0 w 3182691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182691" h="18288" fill="none" extrusionOk="0">
                <a:moveTo>
                  <a:pt x="0" y="0"/>
                </a:moveTo>
                <a:cubicBezTo>
                  <a:pt x="225870" y="33585"/>
                  <a:pt x="418138" y="17639"/>
                  <a:pt x="636538" y="0"/>
                </a:cubicBezTo>
                <a:cubicBezTo>
                  <a:pt x="866402" y="-9774"/>
                  <a:pt x="1016900" y="-17532"/>
                  <a:pt x="1273076" y="0"/>
                </a:cubicBezTo>
                <a:cubicBezTo>
                  <a:pt x="1519343" y="-34410"/>
                  <a:pt x="1705438" y="-53754"/>
                  <a:pt x="1909615" y="0"/>
                </a:cubicBezTo>
                <a:cubicBezTo>
                  <a:pt x="2120433" y="2855"/>
                  <a:pt x="2209200" y="-17463"/>
                  <a:pt x="2482499" y="0"/>
                </a:cubicBezTo>
                <a:cubicBezTo>
                  <a:pt x="2733571" y="54170"/>
                  <a:pt x="2997997" y="-48885"/>
                  <a:pt x="3182691" y="0"/>
                </a:cubicBezTo>
                <a:cubicBezTo>
                  <a:pt x="3182657" y="4844"/>
                  <a:pt x="3182281" y="11009"/>
                  <a:pt x="3182691" y="18288"/>
                </a:cubicBezTo>
                <a:cubicBezTo>
                  <a:pt x="2941063" y="3169"/>
                  <a:pt x="2872422" y="16194"/>
                  <a:pt x="2609807" y="18288"/>
                </a:cubicBezTo>
                <a:cubicBezTo>
                  <a:pt x="2341801" y="10032"/>
                  <a:pt x="2328606" y="28832"/>
                  <a:pt x="2068749" y="18288"/>
                </a:cubicBezTo>
                <a:cubicBezTo>
                  <a:pt x="1813820" y="1121"/>
                  <a:pt x="1714804" y="37605"/>
                  <a:pt x="1432211" y="18288"/>
                </a:cubicBezTo>
                <a:cubicBezTo>
                  <a:pt x="1164810" y="-27006"/>
                  <a:pt x="993140" y="27575"/>
                  <a:pt x="859327" y="18288"/>
                </a:cubicBezTo>
                <a:cubicBezTo>
                  <a:pt x="750703" y="-24974"/>
                  <a:pt x="236193" y="38731"/>
                  <a:pt x="0" y="18288"/>
                </a:cubicBezTo>
                <a:cubicBezTo>
                  <a:pt x="-649" y="11698"/>
                  <a:pt x="663" y="5413"/>
                  <a:pt x="0" y="0"/>
                </a:cubicBezTo>
                <a:close/>
              </a:path>
              <a:path w="3182691" h="18288" stroke="0" extrusionOk="0">
                <a:moveTo>
                  <a:pt x="0" y="0"/>
                </a:moveTo>
                <a:cubicBezTo>
                  <a:pt x="243084" y="-23531"/>
                  <a:pt x="399010" y="-30989"/>
                  <a:pt x="572884" y="0"/>
                </a:cubicBezTo>
                <a:cubicBezTo>
                  <a:pt x="745196" y="46048"/>
                  <a:pt x="956262" y="22379"/>
                  <a:pt x="1113942" y="0"/>
                </a:cubicBezTo>
                <a:cubicBezTo>
                  <a:pt x="1345494" y="6575"/>
                  <a:pt x="1537971" y="57434"/>
                  <a:pt x="1686826" y="0"/>
                </a:cubicBezTo>
                <a:cubicBezTo>
                  <a:pt x="1847487" y="-5870"/>
                  <a:pt x="2194651" y="-1232"/>
                  <a:pt x="2323364" y="0"/>
                </a:cubicBezTo>
                <a:cubicBezTo>
                  <a:pt x="2488731" y="36406"/>
                  <a:pt x="2902092" y="-40336"/>
                  <a:pt x="3182691" y="0"/>
                </a:cubicBezTo>
                <a:cubicBezTo>
                  <a:pt x="3182166" y="5049"/>
                  <a:pt x="3182884" y="12044"/>
                  <a:pt x="3182691" y="18288"/>
                </a:cubicBezTo>
                <a:cubicBezTo>
                  <a:pt x="3012562" y="-37820"/>
                  <a:pt x="2765408" y="35618"/>
                  <a:pt x="2546153" y="18288"/>
                </a:cubicBezTo>
                <a:cubicBezTo>
                  <a:pt x="2331952" y="13878"/>
                  <a:pt x="2142129" y="19805"/>
                  <a:pt x="1845961" y="18288"/>
                </a:cubicBezTo>
                <a:cubicBezTo>
                  <a:pt x="1537526" y="31994"/>
                  <a:pt x="1468653" y="-6175"/>
                  <a:pt x="1304903" y="18288"/>
                </a:cubicBezTo>
                <a:cubicBezTo>
                  <a:pt x="1191987" y="26138"/>
                  <a:pt x="927061" y="14626"/>
                  <a:pt x="604711" y="18288"/>
                </a:cubicBezTo>
                <a:cubicBezTo>
                  <a:pt x="273947" y="45577"/>
                  <a:pt x="111622" y="-24554"/>
                  <a:pt x="0" y="18288"/>
                </a:cubicBezTo>
                <a:cubicBezTo>
                  <a:pt x="-39" y="12511"/>
                  <a:pt x="-381" y="8039"/>
                  <a:pt x="0" y="0"/>
                </a:cubicBezTo>
                <a:close/>
              </a:path>
              <a:path w="3182691" h="18288" fill="none" stroke="0" extrusionOk="0">
                <a:moveTo>
                  <a:pt x="0" y="0"/>
                </a:moveTo>
                <a:cubicBezTo>
                  <a:pt x="245832" y="29445"/>
                  <a:pt x="388924" y="-28919"/>
                  <a:pt x="636538" y="0"/>
                </a:cubicBezTo>
                <a:cubicBezTo>
                  <a:pt x="838014" y="3247"/>
                  <a:pt x="1005059" y="8075"/>
                  <a:pt x="1273076" y="0"/>
                </a:cubicBezTo>
                <a:cubicBezTo>
                  <a:pt x="1555121" y="-15110"/>
                  <a:pt x="1674116" y="-4878"/>
                  <a:pt x="1909615" y="0"/>
                </a:cubicBezTo>
                <a:cubicBezTo>
                  <a:pt x="2127874" y="21642"/>
                  <a:pt x="2229467" y="-10228"/>
                  <a:pt x="2482499" y="0"/>
                </a:cubicBezTo>
                <a:cubicBezTo>
                  <a:pt x="2772379" y="28915"/>
                  <a:pt x="3003217" y="-43687"/>
                  <a:pt x="3182691" y="0"/>
                </a:cubicBezTo>
                <a:cubicBezTo>
                  <a:pt x="3183005" y="4158"/>
                  <a:pt x="3181712" y="12539"/>
                  <a:pt x="3182691" y="18288"/>
                </a:cubicBezTo>
                <a:cubicBezTo>
                  <a:pt x="2948637" y="17089"/>
                  <a:pt x="2873728" y="22327"/>
                  <a:pt x="2609807" y="18288"/>
                </a:cubicBezTo>
                <a:cubicBezTo>
                  <a:pt x="2342839" y="11870"/>
                  <a:pt x="2331621" y="30535"/>
                  <a:pt x="2068749" y="18288"/>
                </a:cubicBezTo>
                <a:cubicBezTo>
                  <a:pt x="1813814" y="-7352"/>
                  <a:pt x="1700576" y="36739"/>
                  <a:pt x="1432211" y="18288"/>
                </a:cubicBezTo>
                <a:cubicBezTo>
                  <a:pt x="1148444" y="-27053"/>
                  <a:pt x="987622" y="2403"/>
                  <a:pt x="859327" y="18288"/>
                </a:cubicBezTo>
                <a:cubicBezTo>
                  <a:pt x="743387" y="37422"/>
                  <a:pt x="194182" y="18789"/>
                  <a:pt x="0" y="18288"/>
                </a:cubicBezTo>
                <a:cubicBezTo>
                  <a:pt x="20" y="11469"/>
                  <a:pt x="-29" y="515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custGeom>
                    <a:avLst/>
                    <a:gdLst>
                      <a:gd name="connsiteX0" fmla="*/ 0 w 3182691"/>
                      <a:gd name="connsiteY0" fmla="*/ 0 h 18288"/>
                      <a:gd name="connsiteX1" fmla="*/ 636538 w 3182691"/>
                      <a:gd name="connsiteY1" fmla="*/ 0 h 18288"/>
                      <a:gd name="connsiteX2" fmla="*/ 1273076 w 3182691"/>
                      <a:gd name="connsiteY2" fmla="*/ 0 h 18288"/>
                      <a:gd name="connsiteX3" fmla="*/ 1909615 w 3182691"/>
                      <a:gd name="connsiteY3" fmla="*/ 0 h 18288"/>
                      <a:gd name="connsiteX4" fmla="*/ 2482499 w 3182691"/>
                      <a:gd name="connsiteY4" fmla="*/ 0 h 18288"/>
                      <a:gd name="connsiteX5" fmla="*/ 3182691 w 3182691"/>
                      <a:gd name="connsiteY5" fmla="*/ 0 h 18288"/>
                      <a:gd name="connsiteX6" fmla="*/ 3182691 w 3182691"/>
                      <a:gd name="connsiteY6" fmla="*/ 18288 h 18288"/>
                      <a:gd name="connsiteX7" fmla="*/ 2609807 w 3182691"/>
                      <a:gd name="connsiteY7" fmla="*/ 18288 h 18288"/>
                      <a:gd name="connsiteX8" fmla="*/ 2068749 w 3182691"/>
                      <a:gd name="connsiteY8" fmla="*/ 18288 h 18288"/>
                      <a:gd name="connsiteX9" fmla="*/ 1432211 w 3182691"/>
                      <a:gd name="connsiteY9" fmla="*/ 18288 h 18288"/>
                      <a:gd name="connsiteX10" fmla="*/ 859327 w 3182691"/>
                      <a:gd name="connsiteY10" fmla="*/ 18288 h 18288"/>
                      <a:gd name="connsiteX11" fmla="*/ 0 w 3182691"/>
                      <a:gd name="connsiteY11" fmla="*/ 18288 h 18288"/>
                      <a:gd name="connsiteX12" fmla="*/ 0 w 3182691"/>
                      <a:gd name="connsiteY12" fmla="*/ 0 h 18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3182691" h="18288" fill="none" extrusionOk="0">
                        <a:moveTo>
                          <a:pt x="0" y="0"/>
                        </a:moveTo>
                        <a:cubicBezTo>
                          <a:pt x="253588" y="25878"/>
                          <a:pt x="409323" y="-5359"/>
                          <a:pt x="636538" y="0"/>
                        </a:cubicBezTo>
                        <a:cubicBezTo>
                          <a:pt x="863753" y="5359"/>
                          <a:pt x="1013406" y="3458"/>
                          <a:pt x="1273076" y="0"/>
                        </a:cubicBezTo>
                        <a:cubicBezTo>
                          <a:pt x="1532746" y="-3458"/>
                          <a:pt x="1697408" y="-16840"/>
                          <a:pt x="1909615" y="0"/>
                        </a:cubicBezTo>
                        <a:cubicBezTo>
                          <a:pt x="2121822" y="16840"/>
                          <a:pt x="2213494" y="-18555"/>
                          <a:pt x="2482499" y="0"/>
                        </a:cubicBezTo>
                        <a:cubicBezTo>
                          <a:pt x="2751504" y="18555"/>
                          <a:pt x="3004132" y="-28750"/>
                          <a:pt x="3182691" y="0"/>
                        </a:cubicBezTo>
                        <a:cubicBezTo>
                          <a:pt x="3183133" y="4516"/>
                          <a:pt x="3181864" y="12266"/>
                          <a:pt x="3182691" y="18288"/>
                        </a:cubicBezTo>
                        <a:cubicBezTo>
                          <a:pt x="2947041" y="16687"/>
                          <a:pt x="2875741" y="22937"/>
                          <a:pt x="2609807" y="18288"/>
                        </a:cubicBezTo>
                        <a:cubicBezTo>
                          <a:pt x="2343873" y="13639"/>
                          <a:pt x="2331203" y="31729"/>
                          <a:pt x="2068749" y="18288"/>
                        </a:cubicBezTo>
                        <a:cubicBezTo>
                          <a:pt x="1806295" y="4847"/>
                          <a:pt x="1713773" y="47088"/>
                          <a:pt x="1432211" y="18288"/>
                        </a:cubicBezTo>
                        <a:cubicBezTo>
                          <a:pt x="1150649" y="-10512"/>
                          <a:pt x="982765" y="3747"/>
                          <a:pt x="859327" y="18288"/>
                        </a:cubicBezTo>
                        <a:cubicBezTo>
                          <a:pt x="735889" y="32829"/>
                          <a:pt x="254183" y="35231"/>
                          <a:pt x="0" y="18288"/>
                        </a:cubicBezTo>
                        <a:cubicBezTo>
                          <a:pt x="-306" y="11477"/>
                          <a:pt x="485" y="4355"/>
                          <a:pt x="0" y="0"/>
                        </a:cubicBezTo>
                        <a:close/>
                      </a:path>
                      <a:path w="3182691" h="18288" stroke="0" extrusionOk="0">
                        <a:moveTo>
                          <a:pt x="0" y="0"/>
                        </a:moveTo>
                        <a:cubicBezTo>
                          <a:pt x="247695" y="-19360"/>
                          <a:pt x="392581" y="-28596"/>
                          <a:pt x="572884" y="0"/>
                        </a:cubicBezTo>
                        <a:cubicBezTo>
                          <a:pt x="753187" y="28596"/>
                          <a:pt x="922042" y="4121"/>
                          <a:pt x="1113942" y="0"/>
                        </a:cubicBezTo>
                        <a:cubicBezTo>
                          <a:pt x="1305842" y="-4121"/>
                          <a:pt x="1501806" y="28092"/>
                          <a:pt x="1686826" y="0"/>
                        </a:cubicBezTo>
                        <a:cubicBezTo>
                          <a:pt x="1871846" y="-28092"/>
                          <a:pt x="2170181" y="-20672"/>
                          <a:pt x="2323364" y="0"/>
                        </a:cubicBezTo>
                        <a:cubicBezTo>
                          <a:pt x="2476547" y="20672"/>
                          <a:pt x="2919163" y="6097"/>
                          <a:pt x="3182691" y="0"/>
                        </a:cubicBezTo>
                        <a:cubicBezTo>
                          <a:pt x="3183268" y="4624"/>
                          <a:pt x="3183510" y="11191"/>
                          <a:pt x="3182691" y="18288"/>
                        </a:cubicBezTo>
                        <a:cubicBezTo>
                          <a:pt x="3026064" y="-10849"/>
                          <a:pt x="2775005" y="23067"/>
                          <a:pt x="2546153" y="18288"/>
                        </a:cubicBezTo>
                        <a:cubicBezTo>
                          <a:pt x="2317301" y="13509"/>
                          <a:pt x="2164351" y="-9884"/>
                          <a:pt x="1845961" y="18288"/>
                        </a:cubicBezTo>
                        <a:cubicBezTo>
                          <a:pt x="1527571" y="46460"/>
                          <a:pt x="1455006" y="5824"/>
                          <a:pt x="1304903" y="18288"/>
                        </a:cubicBezTo>
                        <a:cubicBezTo>
                          <a:pt x="1154800" y="30752"/>
                          <a:pt x="942107" y="-12056"/>
                          <a:pt x="604711" y="18288"/>
                        </a:cubicBezTo>
                        <a:cubicBezTo>
                          <a:pt x="267315" y="48632"/>
                          <a:pt x="141927" y="-8395"/>
                          <a:pt x="0" y="18288"/>
                        </a:cubicBezTo>
                        <a:cubicBezTo>
                          <a:pt x="-171" y="12755"/>
                          <a:pt x="-690" y="7930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90722" y="2706624"/>
            <a:ext cx="5170932" cy="3483864"/>
          </a:xfrm>
        </p:spPr>
        <p:txBody>
          <a:bodyPr>
            <a:normAutofit/>
          </a:bodyPr>
          <a:lstStyle/>
          <a:p>
            <a:r>
              <a:rPr lang="en-GB" sz="1900"/>
              <a:t>Task 1: Draw the excess supply/excess demand diagram (Recall)</a:t>
            </a:r>
          </a:p>
          <a:p>
            <a:endParaRPr lang="en-GB" sz="1900"/>
          </a:p>
          <a:p>
            <a:r>
              <a:rPr lang="en-GB" sz="1900"/>
              <a:t>Task 2: Is this realistic in the real world?</a:t>
            </a:r>
          </a:p>
          <a:p>
            <a:endParaRPr lang="en-GB" sz="1900"/>
          </a:p>
          <a:p>
            <a:r>
              <a:rPr lang="en-GB" sz="1900"/>
              <a:t>Task 3: Examples of excess supply?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D65B275-FED9-F5C8-0087-6D31F051196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507295"/>
            <a:ext cx="7695738" cy="309835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BE47F33-ECD3-EA85-C5CA-51F75D761B1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102543"/>
            <a:ext cx="933411" cy="375797"/>
          </a:xfrm>
          <a:prstGeom prst="rect">
            <a:avLst/>
          </a:prstGeom>
        </p:spPr>
      </p:pic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668A0D97-AB72-D145-159F-D406CC31F77D}"/>
              </a:ext>
            </a:extLst>
          </p:cNvPr>
          <p:cNvSpPr txBox="1">
            <a:spLocks/>
          </p:cNvSpPr>
          <p:nvPr/>
        </p:nvSpPr>
        <p:spPr>
          <a:xfrm>
            <a:off x="68584" y="6601013"/>
            <a:ext cx="4038600" cy="2336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51E4719-607C-7297-A6DF-E1C85A7E6F8E}"/>
              </a:ext>
            </a:extLst>
          </p:cNvPr>
          <p:cNvSpPr txBox="1"/>
          <p:nvPr/>
        </p:nvSpPr>
        <p:spPr>
          <a:xfrm>
            <a:off x="6126494" y="6648519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solidFill>
                  <a:schemeClr val="tx2"/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tx2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427733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161" y="639193"/>
            <a:ext cx="2678858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/>
            <a:r>
              <a:rPr lang="en-US" sz="57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Green Pen 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2458" y="4409267"/>
            <a:ext cx="2441321" cy="18288"/>
          </a:xfrm>
          <a:custGeom>
            <a:avLst/>
            <a:gdLst>
              <a:gd name="connsiteX0" fmla="*/ 0 w 2441321"/>
              <a:gd name="connsiteY0" fmla="*/ 0 h 18288"/>
              <a:gd name="connsiteX1" fmla="*/ 585917 w 2441321"/>
              <a:gd name="connsiteY1" fmla="*/ 0 h 18288"/>
              <a:gd name="connsiteX2" fmla="*/ 1196247 w 2441321"/>
              <a:gd name="connsiteY2" fmla="*/ 0 h 18288"/>
              <a:gd name="connsiteX3" fmla="*/ 1806578 w 2441321"/>
              <a:gd name="connsiteY3" fmla="*/ 0 h 18288"/>
              <a:gd name="connsiteX4" fmla="*/ 2441321 w 2441321"/>
              <a:gd name="connsiteY4" fmla="*/ 0 h 18288"/>
              <a:gd name="connsiteX5" fmla="*/ 2441321 w 2441321"/>
              <a:gd name="connsiteY5" fmla="*/ 18288 h 18288"/>
              <a:gd name="connsiteX6" fmla="*/ 1830991 w 2441321"/>
              <a:gd name="connsiteY6" fmla="*/ 18288 h 18288"/>
              <a:gd name="connsiteX7" fmla="*/ 1269487 w 2441321"/>
              <a:gd name="connsiteY7" fmla="*/ 18288 h 18288"/>
              <a:gd name="connsiteX8" fmla="*/ 707983 w 2441321"/>
              <a:gd name="connsiteY8" fmla="*/ 18288 h 18288"/>
              <a:gd name="connsiteX9" fmla="*/ 0 w 2441321"/>
              <a:gd name="connsiteY9" fmla="*/ 18288 h 18288"/>
              <a:gd name="connsiteX10" fmla="*/ 0 w 2441321"/>
              <a:gd name="connsiteY10" fmla="*/ 0 h 18288"/>
              <a:gd name="connsiteX0" fmla="*/ 0 w 2441321"/>
              <a:gd name="connsiteY0" fmla="*/ 0 h 18288"/>
              <a:gd name="connsiteX1" fmla="*/ 585917 w 2441321"/>
              <a:gd name="connsiteY1" fmla="*/ 0 h 18288"/>
              <a:gd name="connsiteX2" fmla="*/ 1123008 w 2441321"/>
              <a:gd name="connsiteY2" fmla="*/ 0 h 18288"/>
              <a:gd name="connsiteX3" fmla="*/ 1782164 w 2441321"/>
              <a:gd name="connsiteY3" fmla="*/ 0 h 18288"/>
              <a:gd name="connsiteX4" fmla="*/ 2441321 w 2441321"/>
              <a:gd name="connsiteY4" fmla="*/ 0 h 18288"/>
              <a:gd name="connsiteX5" fmla="*/ 2441321 w 2441321"/>
              <a:gd name="connsiteY5" fmla="*/ 18288 h 18288"/>
              <a:gd name="connsiteX6" fmla="*/ 1879817 w 2441321"/>
              <a:gd name="connsiteY6" fmla="*/ 18288 h 18288"/>
              <a:gd name="connsiteX7" fmla="*/ 1318313 w 2441321"/>
              <a:gd name="connsiteY7" fmla="*/ 18288 h 18288"/>
              <a:gd name="connsiteX8" fmla="*/ 659157 w 2441321"/>
              <a:gd name="connsiteY8" fmla="*/ 18288 h 18288"/>
              <a:gd name="connsiteX9" fmla="*/ 0 w 2441321"/>
              <a:gd name="connsiteY9" fmla="*/ 18288 h 18288"/>
              <a:gd name="connsiteX10" fmla="*/ 0 w 2441321"/>
              <a:gd name="connsiteY10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41321" h="18288" fill="none" extrusionOk="0">
                <a:moveTo>
                  <a:pt x="0" y="0"/>
                </a:moveTo>
                <a:cubicBezTo>
                  <a:pt x="280302" y="-6619"/>
                  <a:pt x="363201" y="4913"/>
                  <a:pt x="585917" y="0"/>
                </a:cubicBezTo>
                <a:cubicBezTo>
                  <a:pt x="832357" y="-10107"/>
                  <a:pt x="996738" y="-34312"/>
                  <a:pt x="1196247" y="0"/>
                </a:cubicBezTo>
                <a:cubicBezTo>
                  <a:pt x="1357180" y="16623"/>
                  <a:pt x="1575042" y="-11041"/>
                  <a:pt x="1806578" y="0"/>
                </a:cubicBezTo>
                <a:cubicBezTo>
                  <a:pt x="2016334" y="246"/>
                  <a:pt x="2239353" y="-8732"/>
                  <a:pt x="2441321" y="0"/>
                </a:cubicBezTo>
                <a:cubicBezTo>
                  <a:pt x="2441188" y="8366"/>
                  <a:pt x="2440365" y="10017"/>
                  <a:pt x="2441321" y="18288"/>
                </a:cubicBezTo>
                <a:cubicBezTo>
                  <a:pt x="2159375" y="49009"/>
                  <a:pt x="2054495" y="45666"/>
                  <a:pt x="1830991" y="18288"/>
                </a:cubicBezTo>
                <a:cubicBezTo>
                  <a:pt x="1615846" y="7509"/>
                  <a:pt x="1521674" y="-5422"/>
                  <a:pt x="1269487" y="18288"/>
                </a:cubicBezTo>
                <a:cubicBezTo>
                  <a:pt x="1019660" y="53960"/>
                  <a:pt x="886911" y="42351"/>
                  <a:pt x="707983" y="18288"/>
                </a:cubicBezTo>
                <a:cubicBezTo>
                  <a:pt x="523434" y="27321"/>
                  <a:pt x="307885" y="34316"/>
                  <a:pt x="0" y="18288"/>
                </a:cubicBezTo>
                <a:cubicBezTo>
                  <a:pt x="-595" y="11182"/>
                  <a:pt x="-5" y="6307"/>
                  <a:pt x="0" y="0"/>
                </a:cubicBezTo>
                <a:close/>
              </a:path>
              <a:path w="2441321" h="18288" stroke="0" extrusionOk="0">
                <a:moveTo>
                  <a:pt x="0" y="0"/>
                </a:moveTo>
                <a:cubicBezTo>
                  <a:pt x="212126" y="-10265"/>
                  <a:pt x="442910" y="-11728"/>
                  <a:pt x="585917" y="0"/>
                </a:cubicBezTo>
                <a:cubicBezTo>
                  <a:pt x="724579" y="21751"/>
                  <a:pt x="879365" y="-33198"/>
                  <a:pt x="1123008" y="0"/>
                </a:cubicBezTo>
                <a:cubicBezTo>
                  <a:pt x="1377247" y="11220"/>
                  <a:pt x="1597861" y="-34280"/>
                  <a:pt x="1782164" y="0"/>
                </a:cubicBezTo>
                <a:cubicBezTo>
                  <a:pt x="1975975" y="-3055"/>
                  <a:pt x="2116392" y="-15531"/>
                  <a:pt x="2441321" y="0"/>
                </a:cubicBezTo>
                <a:cubicBezTo>
                  <a:pt x="2441666" y="6144"/>
                  <a:pt x="2441358" y="10525"/>
                  <a:pt x="2441321" y="18288"/>
                </a:cubicBezTo>
                <a:cubicBezTo>
                  <a:pt x="2180658" y="18322"/>
                  <a:pt x="2084222" y="5934"/>
                  <a:pt x="1879817" y="18288"/>
                </a:cubicBezTo>
                <a:cubicBezTo>
                  <a:pt x="1668182" y="16222"/>
                  <a:pt x="1551159" y="-6477"/>
                  <a:pt x="1318313" y="18288"/>
                </a:cubicBezTo>
                <a:cubicBezTo>
                  <a:pt x="1059871" y="56395"/>
                  <a:pt x="901959" y="23831"/>
                  <a:pt x="659157" y="18288"/>
                </a:cubicBezTo>
                <a:cubicBezTo>
                  <a:pt x="444692" y="28483"/>
                  <a:pt x="245032" y="39882"/>
                  <a:pt x="0" y="18288"/>
                </a:cubicBezTo>
                <a:cubicBezTo>
                  <a:pt x="-11" y="10485"/>
                  <a:pt x="-221" y="3288"/>
                  <a:pt x="0" y="0"/>
                </a:cubicBezTo>
                <a:close/>
              </a:path>
              <a:path w="2441321" h="18288" fill="none" stroke="0" extrusionOk="0">
                <a:moveTo>
                  <a:pt x="0" y="0"/>
                </a:moveTo>
                <a:cubicBezTo>
                  <a:pt x="265389" y="-22361"/>
                  <a:pt x="344845" y="-65"/>
                  <a:pt x="585917" y="0"/>
                </a:cubicBezTo>
                <a:cubicBezTo>
                  <a:pt x="858472" y="13102"/>
                  <a:pt x="949265" y="-8078"/>
                  <a:pt x="1196247" y="0"/>
                </a:cubicBezTo>
                <a:cubicBezTo>
                  <a:pt x="1379248" y="30707"/>
                  <a:pt x="1585336" y="24963"/>
                  <a:pt x="1806578" y="0"/>
                </a:cubicBezTo>
                <a:cubicBezTo>
                  <a:pt x="1986731" y="-19207"/>
                  <a:pt x="2264933" y="16601"/>
                  <a:pt x="2441321" y="0"/>
                </a:cubicBezTo>
                <a:cubicBezTo>
                  <a:pt x="2441440" y="8687"/>
                  <a:pt x="2440452" y="9944"/>
                  <a:pt x="2441321" y="18288"/>
                </a:cubicBezTo>
                <a:cubicBezTo>
                  <a:pt x="2149099" y="27348"/>
                  <a:pt x="2027305" y="56470"/>
                  <a:pt x="1830991" y="18288"/>
                </a:cubicBezTo>
                <a:cubicBezTo>
                  <a:pt x="1614571" y="-18764"/>
                  <a:pt x="1500998" y="10727"/>
                  <a:pt x="1269487" y="18288"/>
                </a:cubicBezTo>
                <a:cubicBezTo>
                  <a:pt x="1042399" y="37834"/>
                  <a:pt x="927922" y="45822"/>
                  <a:pt x="707983" y="18288"/>
                </a:cubicBezTo>
                <a:cubicBezTo>
                  <a:pt x="502575" y="-5380"/>
                  <a:pt x="350393" y="34499"/>
                  <a:pt x="0" y="18288"/>
                </a:cubicBezTo>
                <a:cubicBezTo>
                  <a:pt x="-394" y="12154"/>
                  <a:pt x="907" y="6688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2441321"/>
                      <a:gd name="connsiteY0" fmla="*/ 0 h 18288"/>
                      <a:gd name="connsiteX1" fmla="*/ 585917 w 2441321"/>
                      <a:gd name="connsiteY1" fmla="*/ 0 h 18288"/>
                      <a:gd name="connsiteX2" fmla="*/ 1196247 w 2441321"/>
                      <a:gd name="connsiteY2" fmla="*/ 0 h 18288"/>
                      <a:gd name="connsiteX3" fmla="*/ 1806578 w 2441321"/>
                      <a:gd name="connsiteY3" fmla="*/ 0 h 18288"/>
                      <a:gd name="connsiteX4" fmla="*/ 2441321 w 2441321"/>
                      <a:gd name="connsiteY4" fmla="*/ 0 h 18288"/>
                      <a:gd name="connsiteX5" fmla="*/ 2441321 w 2441321"/>
                      <a:gd name="connsiteY5" fmla="*/ 18288 h 18288"/>
                      <a:gd name="connsiteX6" fmla="*/ 1830991 w 2441321"/>
                      <a:gd name="connsiteY6" fmla="*/ 18288 h 18288"/>
                      <a:gd name="connsiteX7" fmla="*/ 1269487 w 2441321"/>
                      <a:gd name="connsiteY7" fmla="*/ 18288 h 18288"/>
                      <a:gd name="connsiteX8" fmla="*/ 707983 w 2441321"/>
                      <a:gd name="connsiteY8" fmla="*/ 18288 h 18288"/>
                      <a:gd name="connsiteX9" fmla="*/ 0 w 2441321"/>
                      <a:gd name="connsiteY9" fmla="*/ 18288 h 18288"/>
                      <a:gd name="connsiteX10" fmla="*/ 0 w 2441321"/>
                      <a:gd name="connsiteY10" fmla="*/ 0 h 18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441321" h="18288" fill="none" extrusionOk="0">
                        <a:moveTo>
                          <a:pt x="0" y="0"/>
                        </a:moveTo>
                        <a:cubicBezTo>
                          <a:pt x="273217" y="-17533"/>
                          <a:pt x="355785" y="-4171"/>
                          <a:pt x="585917" y="0"/>
                        </a:cubicBezTo>
                        <a:cubicBezTo>
                          <a:pt x="816049" y="4171"/>
                          <a:pt x="991446" y="-9419"/>
                          <a:pt x="1196247" y="0"/>
                        </a:cubicBezTo>
                        <a:cubicBezTo>
                          <a:pt x="1401048" y="9419"/>
                          <a:pt x="1589984" y="-731"/>
                          <a:pt x="1806578" y="0"/>
                        </a:cubicBezTo>
                        <a:cubicBezTo>
                          <a:pt x="2023172" y="731"/>
                          <a:pt x="2247754" y="8393"/>
                          <a:pt x="2441321" y="0"/>
                        </a:cubicBezTo>
                        <a:cubicBezTo>
                          <a:pt x="2441167" y="8655"/>
                          <a:pt x="2440437" y="9975"/>
                          <a:pt x="2441321" y="18288"/>
                        </a:cubicBezTo>
                        <a:cubicBezTo>
                          <a:pt x="2169723" y="30506"/>
                          <a:pt x="2045712" y="39140"/>
                          <a:pt x="1830991" y="18288"/>
                        </a:cubicBezTo>
                        <a:cubicBezTo>
                          <a:pt x="1616270" y="-2564"/>
                          <a:pt x="1505876" y="3949"/>
                          <a:pt x="1269487" y="18288"/>
                        </a:cubicBezTo>
                        <a:cubicBezTo>
                          <a:pt x="1033098" y="32627"/>
                          <a:pt x="908661" y="41191"/>
                          <a:pt x="707983" y="18288"/>
                        </a:cubicBezTo>
                        <a:cubicBezTo>
                          <a:pt x="507305" y="-4615"/>
                          <a:pt x="333592" y="20759"/>
                          <a:pt x="0" y="18288"/>
                        </a:cubicBezTo>
                        <a:cubicBezTo>
                          <a:pt x="-688" y="11716"/>
                          <a:pt x="875" y="6357"/>
                          <a:pt x="0" y="0"/>
                        </a:cubicBezTo>
                        <a:close/>
                      </a:path>
                      <a:path w="2441321" h="18288" stroke="0" extrusionOk="0">
                        <a:moveTo>
                          <a:pt x="0" y="0"/>
                        </a:moveTo>
                        <a:cubicBezTo>
                          <a:pt x="207071" y="-14617"/>
                          <a:pt x="444194" y="-15606"/>
                          <a:pt x="585917" y="0"/>
                        </a:cubicBezTo>
                        <a:cubicBezTo>
                          <a:pt x="727640" y="15606"/>
                          <a:pt x="904326" y="-79"/>
                          <a:pt x="1123008" y="0"/>
                        </a:cubicBezTo>
                        <a:cubicBezTo>
                          <a:pt x="1341690" y="79"/>
                          <a:pt x="1600014" y="10401"/>
                          <a:pt x="1782164" y="0"/>
                        </a:cubicBezTo>
                        <a:cubicBezTo>
                          <a:pt x="1964314" y="-10401"/>
                          <a:pt x="2143537" y="-21488"/>
                          <a:pt x="2441321" y="0"/>
                        </a:cubicBezTo>
                        <a:cubicBezTo>
                          <a:pt x="2441735" y="5928"/>
                          <a:pt x="2441551" y="11133"/>
                          <a:pt x="2441321" y="18288"/>
                        </a:cubicBezTo>
                        <a:cubicBezTo>
                          <a:pt x="2166745" y="28773"/>
                          <a:pt x="2078726" y="15476"/>
                          <a:pt x="1879817" y="18288"/>
                        </a:cubicBezTo>
                        <a:cubicBezTo>
                          <a:pt x="1680908" y="21100"/>
                          <a:pt x="1548770" y="-4127"/>
                          <a:pt x="1318313" y="18288"/>
                        </a:cubicBezTo>
                        <a:cubicBezTo>
                          <a:pt x="1087856" y="40703"/>
                          <a:pt x="894613" y="3927"/>
                          <a:pt x="659157" y="18288"/>
                        </a:cubicBezTo>
                        <a:cubicBezTo>
                          <a:pt x="423701" y="32649"/>
                          <a:pt x="246611" y="33975"/>
                          <a:pt x="0" y="18288"/>
                        </a:cubicBezTo>
                        <a:cubicBezTo>
                          <a:pt x="-348" y="10388"/>
                          <a:pt x="-12" y="3969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490722" y="1271191"/>
            <a:ext cx="5410962" cy="428818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DCE485B-520F-AA77-A7E5-ABBC3F15AAF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507295"/>
            <a:ext cx="7695738" cy="30983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74F8325-9429-92D4-70E4-B65CA161655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102543"/>
            <a:ext cx="933411" cy="375797"/>
          </a:xfrm>
          <a:prstGeom prst="rect">
            <a:avLst/>
          </a:prstGeom>
        </p:spPr>
      </p:pic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6DFCCE44-690E-26FE-B8F9-382043D48579}"/>
              </a:ext>
            </a:extLst>
          </p:cNvPr>
          <p:cNvSpPr txBox="1">
            <a:spLocks/>
          </p:cNvSpPr>
          <p:nvPr/>
        </p:nvSpPr>
        <p:spPr>
          <a:xfrm>
            <a:off x="68584" y="6601013"/>
            <a:ext cx="4038600" cy="2336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DAAE003-EDC3-A552-6D26-562431EDFA30}"/>
              </a:ext>
            </a:extLst>
          </p:cNvPr>
          <p:cNvSpPr txBox="1"/>
          <p:nvPr/>
        </p:nvSpPr>
        <p:spPr>
          <a:xfrm>
            <a:off x="6126494" y="6648519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solidFill>
                  <a:schemeClr val="tx2"/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tx2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555512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2364" y="306914"/>
            <a:ext cx="6248400" cy="1143000"/>
          </a:xfrm>
          <a:solidFill>
            <a:schemeClr val="accent2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n-GB" sz="2400" dirty="0"/>
              <a:t>Check your learning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97220" y="2096651"/>
            <a:ext cx="3178696" cy="3840163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Society prefers good X to good Y. At which point(s) is the business operative at allocative efficiency?</a:t>
            </a:r>
          </a:p>
          <a:p>
            <a:pPr>
              <a:buFont typeface="+mj-lt"/>
              <a:buAutoNum type="alphaLcParenR"/>
            </a:pPr>
            <a:r>
              <a:rPr lang="en-GB" dirty="0"/>
              <a:t>A and B</a:t>
            </a:r>
          </a:p>
          <a:p>
            <a:pPr>
              <a:buFont typeface="+mj-lt"/>
              <a:buAutoNum type="alphaLcParenR"/>
            </a:pPr>
            <a:r>
              <a:rPr lang="en-GB" dirty="0"/>
              <a:t>C only</a:t>
            </a:r>
          </a:p>
          <a:p>
            <a:pPr>
              <a:buFont typeface="+mj-lt"/>
              <a:buAutoNum type="alphaLcParenR"/>
            </a:pPr>
            <a:r>
              <a:rPr lang="en-GB" dirty="0"/>
              <a:t>D only</a:t>
            </a:r>
          </a:p>
          <a:p>
            <a:pPr>
              <a:buFont typeface="+mj-lt"/>
              <a:buAutoNum type="alphaLcParenR"/>
            </a:pPr>
            <a:r>
              <a:rPr lang="en-GB" dirty="0"/>
              <a:t>B only</a:t>
            </a:r>
          </a:p>
          <a:p>
            <a:pPr marL="0" indent="0">
              <a:buNone/>
            </a:pPr>
            <a:endParaRPr lang="en-GB" dirty="0"/>
          </a:p>
          <a:p>
            <a:pPr>
              <a:buFont typeface="+mj-lt"/>
              <a:buAutoNum type="alphaLcParenR"/>
            </a:pPr>
            <a:endParaRPr lang="en-GB" dirty="0"/>
          </a:p>
        </p:txBody>
      </p:sp>
      <p:grpSp>
        <p:nvGrpSpPr>
          <p:cNvPr id="4" name="Group 3"/>
          <p:cNvGrpSpPr/>
          <p:nvPr/>
        </p:nvGrpSpPr>
        <p:grpSpPr>
          <a:xfrm>
            <a:off x="-1350960" y="2164284"/>
            <a:ext cx="6552408" cy="6480400"/>
            <a:chOff x="-468240" y="1988840"/>
            <a:chExt cx="6552408" cy="6480400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2411760" y="1988840"/>
              <a:ext cx="0" cy="3600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flipH="1">
              <a:off x="2411760" y="5589240"/>
              <a:ext cx="367240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Arc 6"/>
            <p:cNvSpPr/>
            <p:nvPr/>
          </p:nvSpPr>
          <p:spPr>
            <a:xfrm>
              <a:off x="-468240" y="2709240"/>
              <a:ext cx="5760000" cy="5760000"/>
            </a:xfrm>
            <a:prstGeom prst="arc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835696" y="2282388"/>
              <a:ext cx="68407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/>
                <a:t>Good Y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291760" y="5661248"/>
              <a:ext cx="68407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/>
                <a:t>Good X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563888" y="2870481"/>
              <a:ext cx="68407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Arial" pitchFamily="34" charset="0"/>
                <a:buChar char="•"/>
              </a:pPr>
              <a:r>
                <a:rPr lang="en-GB" sz="1200" b="1" dirty="0">
                  <a:solidFill>
                    <a:srgbClr val="FF0000"/>
                  </a:solidFill>
                </a:rPr>
                <a:t>A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724896" y="3933304"/>
              <a:ext cx="68407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Arial" pitchFamily="34" charset="0"/>
                <a:buChar char="•"/>
              </a:pPr>
              <a:r>
                <a:rPr lang="en-GB" sz="1200" b="1" dirty="0">
                  <a:solidFill>
                    <a:srgbClr val="00B050"/>
                  </a:solidFill>
                </a:rPr>
                <a:t>B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933544" y="2640687"/>
              <a:ext cx="68407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Arial" pitchFamily="34" charset="0"/>
                <a:buChar char="•"/>
              </a:pPr>
              <a:r>
                <a:rPr lang="en-GB" sz="1200" b="1" dirty="0">
                  <a:solidFill>
                    <a:srgbClr val="0070C0"/>
                  </a:solidFill>
                </a:rPr>
                <a:t>D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249468" y="3702516"/>
              <a:ext cx="68407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Arial" pitchFamily="34" charset="0"/>
                <a:buChar char="•"/>
              </a:pPr>
              <a:r>
                <a:rPr lang="en-GB" sz="1200" b="1" dirty="0">
                  <a:solidFill>
                    <a:schemeClr val="accent2"/>
                  </a:solidFill>
                </a:rPr>
                <a:t>C</a:t>
              </a:r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CD7FC43D-CCD4-69DC-CC9A-7F7977171AE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507295"/>
            <a:ext cx="7695738" cy="309835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B66482A-F021-27AB-CF2D-D9B23014CAA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102543"/>
            <a:ext cx="933411" cy="375797"/>
          </a:xfrm>
          <a:prstGeom prst="rect">
            <a:avLst/>
          </a:prstGeom>
        </p:spPr>
      </p:pic>
      <p:sp>
        <p:nvSpPr>
          <p:cNvPr id="16" name="Footer Placeholder 2">
            <a:extLst>
              <a:ext uri="{FF2B5EF4-FFF2-40B4-BE49-F238E27FC236}">
                <a16:creationId xmlns:a16="http://schemas.microsoft.com/office/drawing/2014/main" id="{F7164BDE-3BDF-83CA-F39C-55197F2D00E5}"/>
              </a:ext>
            </a:extLst>
          </p:cNvPr>
          <p:cNvSpPr txBox="1">
            <a:spLocks/>
          </p:cNvSpPr>
          <p:nvPr/>
        </p:nvSpPr>
        <p:spPr>
          <a:xfrm>
            <a:off x="68584" y="6601013"/>
            <a:ext cx="4038600" cy="2336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5F84153-0E47-2CCF-8346-C63603D8E470}"/>
              </a:ext>
            </a:extLst>
          </p:cNvPr>
          <p:cNvSpPr txBox="1"/>
          <p:nvPr/>
        </p:nvSpPr>
        <p:spPr>
          <a:xfrm>
            <a:off x="6126494" y="6648519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solidFill>
                  <a:schemeClr val="tx2"/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tx2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725870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rmAutofit/>
          </a:bodyPr>
          <a:lstStyle/>
          <a:p>
            <a:r>
              <a:rPr lang="en-GB" sz="3600" dirty="0"/>
              <a:t>Increasing productivity to reduce average cost through greater efficiency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1777" y="1677373"/>
            <a:ext cx="8140446" cy="18288"/>
          </a:xfrm>
          <a:custGeom>
            <a:avLst/>
            <a:gdLst>
              <a:gd name="connsiteX0" fmla="*/ 0 w 8140446"/>
              <a:gd name="connsiteY0" fmla="*/ 0 h 18288"/>
              <a:gd name="connsiteX1" fmla="*/ 434157 w 8140446"/>
              <a:gd name="connsiteY1" fmla="*/ 0 h 18288"/>
              <a:gd name="connsiteX2" fmla="*/ 1193932 w 8140446"/>
              <a:gd name="connsiteY2" fmla="*/ 0 h 18288"/>
              <a:gd name="connsiteX3" fmla="*/ 1628089 w 8140446"/>
              <a:gd name="connsiteY3" fmla="*/ 0 h 18288"/>
              <a:gd name="connsiteX4" fmla="*/ 2225055 w 8140446"/>
              <a:gd name="connsiteY4" fmla="*/ 0 h 18288"/>
              <a:gd name="connsiteX5" fmla="*/ 3066235 w 8140446"/>
              <a:gd name="connsiteY5" fmla="*/ 0 h 18288"/>
              <a:gd name="connsiteX6" fmla="*/ 3744605 w 8140446"/>
              <a:gd name="connsiteY6" fmla="*/ 0 h 18288"/>
              <a:gd name="connsiteX7" fmla="*/ 4504380 w 8140446"/>
              <a:gd name="connsiteY7" fmla="*/ 0 h 18288"/>
              <a:gd name="connsiteX8" fmla="*/ 5101346 w 8140446"/>
              <a:gd name="connsiteY8" fmla="*/ 0 h 18288"/>
              <a:gd name="connsiteX9" fmla="*/ 5779717 w 8140446"/>
              <a:gd name="connsiteY9" fmla="*/ 0 h 18288"/>
              <a:gd name="connsiteX10" fmla="*/ 6620896 w 8140446"/>
              <a:gd name="connsiteY10" fmla="*/ 0 h 18288"/>
              <a:gd name="connsiteX11" fmla="*/ 7136458 w 8140446"/>
              <a:gd name="connsiteY11" fmla="*/ 0 h 18288"/>
              <a:gd name="connsiteX12" fmla="*/ 8140446 w 8140446"/>
              <a:gd name="connsiteY12" fmla="*/ 0 h 18288"/>
              <a:gd name="connsiteX13" fmla="*/ 8140446 w 8140446"/>
              <a:gd name="connsiteY13" fmla="*/ 18288 h 18288"/>
              <a:gd name="connsiteX14" fmla="*/ 7543480 w 8140446"/>
              <a:gd name="connsiteY14" fmla="*/ 18288 h 18288"/>
              <a:gd name="connsiteX15" fmla="*/ 7109323 w 8140446"/>
              <a:gd name="connsiteY15" fmla="*/ 18288 h 18288"/>
              <a:gd name="connsiteX16" fmla="*/ 6430952 w 8140446"/>
              <a:gd name="connsiteY16" fmla="*/ 18288 h 18288"/>
              <a:gd name="connsiteX17" fmla="*/ 5915391 w 8140446"/>
              <a:gd name="connsiteY17" fmla="*/ 18288 h 18288"/>
              <a:gd name="connsiteX18" fmla="*/ 5237020 w 8140446"/>
              <a:gd name="connsiteY18" fmla="*/ 18288 h 18288"/>
              <a:gd name="connsiteX19" fmla="*/ 4558650 w 8140446"/>
              <a:gd name="connsiteY19" fmla="*/ 18288 h 18288"/>
              <a:gd name="connsiteX20" fmla="*/ 3880279 w 8140446"/>
              <a:gd name="connsiteY20" fmla="*/ 18288 h 18288"/>
              <a:gd name="connsiteX21" fmla="*/ 3201909 w 8140446"/>
              <a:gd name="connsiteY21" fmla="*/ 18288 h 18288"/>
              <a:gd name="connsiteX22" fmla="*/ 2604943 w 8140446"/>
              <a:gd name="connsiteY22" fmla="*/ 18288 h 18288"/>
              <a:gd name="connsiteX23" fmla="*/ 1845168 w 8140446"/>
              <a:gd name="connsiteY23" fmla="*/ 18288 h 18288"/>
              <a:gd name="connsiteX24" fmla="*/ 1166797 w 8140446"/>
              <a:gd name="connsiteY24" fmla="*/ 18288 h 18288"/>
              <a:gd name="connsiteX25" fmla="*/ 0 w 8140446"/>
              <a:gd name="connsiteY25" fmla="*/ 18288 h 18288"/>
              <a:gd name="connsiteX26" fmla="*/ 0 w 8140446"/>
              <a:gd name="connsiteY26" fmla="*/ 0 h 18288"/>
              <a:gd name="connsiteX0" fmla="*/ 0 w 8140446"/>
              <a:gd name="connsiteY0" fmla="*/ 0 h 18288"/>
              <a:gd name="connsiteX1" fmla="*/ 596966 w 8140446"/>
              <a:gd name="connsiteY1" fmla="*/ 0 h 18288"/>
              <a:gd name="connsiteX2" fmla="*/ 1031123 w 8140446"/>
              <a:gd name="connsiteY2" fmla="*/ 0 h 18288"/>
              <a:gd name="connsiteX3" fmla="*/ 1872303 w 8140446"/>
              <a:gd name="connsiteY3" fmla="*/ 0 h 18288"/>
              <a:gd name="connsiteX4" fmla="*/ 2469269 w 8140446"/>
              <a:gd name="connsiteY4" fmla="*/ 0 h 18288"/>
              <a:gd name="connsiteX5" fmla="*/ 3066235 w 8140446"/>
              <a:gd name="connsiteY5" fmla="*/ 0 h 18288"/>
              <a:gd name="connsiteX6" fmla="*/ 3907414 w 8140446"/>
              <a:gd name="connsiteY6" fmla="*/ 0 h 18288"/>
              <a:gd name="connsiteX7" fmla="*/ 4422976 w 8140446"/>
              <a:gd name="connsiteY7" fmla="*/ 0 h 18288"/>
              <a:gd name="connsiteX8" fmla="*/ 5264155 w 8140446"/>
              <a:gd name="connsiteY8" fmla="*/ 0 h 18288"/>
              <a:gd name="connsiteX9" fmla="*/ 6105335 w 8140446"/>
              <a:gd name="connsiteY9" fmla="*/ 0 h 18288"/>
              <a:gd name="connsiteX10" fmla="*/ 6783705 w 8140446"/>
              <a:gd name="connsiteY10" fmla="*/ 0 h 18288"/>
              <a:gd name="connsiteX11" fmla="*/ 8140446 w 8140446"/>
              <a:gd name="connsiteY11" fmla="*/ 0 h 18288"/>
              <a:gd name="connsiteX12" fmla="*/ 8140446 w 8140446"/>
              <a:gd name="connsiteY12" fmla="*/ 18288 h 18288"/>
              <a:gd name="connsiteX13" fmla="*/ 7706289 w 8140446"/>
              <a:gd name="connsiteY13" fmla="*/ 18288 h 18288"/>
              <a:gd name="connsiteX14" fmla="*/ 6865109 w 8140446"/>
              <a:gd name="connsiteY14" fmla="*/ 18288 h 18288"/>
              <a:gd name="connsiteX15" fmla="*/ 6349548 w 8140446"/>
              <a:gd name="connsiteY15" fmla="*/ 18288 h 18288"/>
              <a:gd name="connsiteX16" fmla="*/ 5671177 w 8140446"/>
              <a:gd name="connsiteY16" fmla="*/ 18288 h 18288"/>
              <a:gd name="connsiteX17" fmla="*/ 4829998 w 8140446"/>
              <a:gd name="connsiteY17" fmla="*/ 18288 h 18288"/>
              <a:gd name="connsiteX18" fmla="*/ 4151627 w 8140446"/>
              <a:gd name="connsiteY18" fmla="*/ 18288 h 18288"/>
              <a:gd name="connsiteX19" fmla="*/ 3717470 w 8140446"/>
              <a:gd name="connsiteY19" fmla="*/ 18288 h 18288"/>
              <a:gd name="connsiteX20" fmla="*/ 3201909 w 8140446"/>
              <a:gd name="connsiteY20" fmla="*/ 18288 h 18288"/>
              <a:gd name="connsiteX21" fmla="*/ 2360729 w 8140446"/>
              <a:gd name="connsiteY21" fmla="*/ 18288 h 18288"/>
              <a:gd name="connsiteX22" fmla="*/ 1682359 w 8140446"/>
              <a:gd name="connsiteY22" fmla="*/ 18288 h 18288"/>
              <a:gd name="connsiteX23" fmla="*/ 1166797 w 8140446"/>
              <a:gd name="connsiteY23" fmla="*/ 18288 h 18288"/>
              <a:gd name="connsiteX24" fmla="*/ 0 w 8140446"/>
              <a:gd name="connsiteY24" fmla="*/ 18288 h 18288"/>
              <a:gd name="connsiteX25" fmla="*/ 0 w 8140446"/>
              <a:gd name="connsiteY2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8140446" h="18288" fill="none" extrusionOk="0">
                <a:moveTo>
                  <a:pt x="0" y="0"/>
                </a:moveTo>
                <a:cubicBezTo>
                  <a:pt x="87427" y="6231"/>
                  <a:pt x="309612" y="-26324"/>
                  <a:pt x="434157" y="0"/>
                </a:cubicBezTo>
                <a:cubicBezTo>
                  <a:pt x="536972" y="29330"/>
                  <a:pt x="959392" y="28619"/>
                  <a:pt x="1193932" y="0"/>
                </a:cubicBezTo>
                <a:cubicBezTo>
                  <a:pt x="1446097" y="13819"/>
                  <a:pt x="1471680" y="7203"/>
                  <a:pt x="1628089" y="0"/>
                </a:cubicBezTo>
                <a:cubicBezTo>
                  <a:pt x="1817415" y="4047"/>
                  <a:pt x="1949536" y="-59324"/>
                  <a:pt x="2225055" y="0"/>
                </a:cubicBezTo>
                <a:cubicBezTo>
                  <a:pt x="2520490" y="18365"/>
                  <a:pt x="2717469" y="18707"/>
                  <a:pt x="3066235" y="0"/>
                </a:cubicBezTo>
                <a:cubicBezTo>
                  <a:pt x="3437075" y="3751"/>
                  <a:pt x="3408347" y="31644"/>
                  <a:pt x="3744605" y="0"/>
                </a:cubicBezTo>
                <a:cubicBezTo>
                  <a:pt x="4097249" y="-11527"/>
                  <a:pt x="4249699" y="-32555"/>
                  <a:pt x="4504380" y="0"/>
                </a:cubicBezTo>
                <a:cubicBezTo>
                  <a:pt x="4737570" y="17980"/>
                  <a:pt x="4877497" y="1006"/>
                  <a:pt x="5101346" y="0"/>
                </a:cubicBezTo>
                <a:cubicBezTo>
                  <a:pt x="5359305" y="-15330"/>
                  <a:pt x="5447195" y="7257"/>
                  <a:pt x="5779717" y="0"/>
                </a:cubicBezTo>
                <a:cubicBezTo>
                  <a:pt x="6090019" y="-17621"/>
                  <a:pt x="6273151" y="4279"/>
                  <a:pt x="6620896" y="0"/>
                </a:cubicBezTo>
                <a:cubicBezTo>
                  <a:pt x="6968586" y="34056"/>
                  <a:pt x="6990073" y="23587"/>
                  <a:pt x="7136458" y="0"/>
                </a:cubicBezTo>
                <a:cubicBezTo>
                  <a:pt x="7320575" y="20480"/>
                  <a:pt x="7847401" y="-6173"/>
                  <a:pt x="8140446" y="0"/>
                </a:cubicBezTo>
                <a:cubicBezTo>
                  <a:pt x="8139878" y="7862"/>
                  <a:pt x="8140227" y="13269"/>
                  <a:pt x="8140446" y="18288"/>
                </a:cubicBezTo>
                <a:cubicBezTo>
                  <a:pt x="7908069" y="-20636"/>
                  <a:pt x="7683037" y="21977"/>
                  <a:pt x="7543480" y="18288"/>
                </a:cubicBezTo>
                <a:cubicBezTo>
                  <a:pt x="7393752" y="10050"/>
                  <a:pt x="7221032" y="-3229"/>
                  <a:pt x="7109323" y="18288"/>
                </a:cubicBezTo>
                <a:cubicBezTo>
                  <a:pt x="7015297" y="22483"/>
                  <a:pt x="6599332" y="40899"/>
                  <a:pt x="6430952" y="18288"/>
                </a:cubicBezTo>
                <a:cubicBezTo>
                  <a:pt x="6292915" y="-34150"/>
                  <a:pt x="6142305" y="21507"/>
                  <a:pt x="5915391" y="18288"/>
                </a:cubicBezTo>
                <a:cubicBezTo>
                  <a:pt x="5682725" y="47843"/>
                  <a:pt x="5440566" y="31420"/>
                  <a:pt x="5237020" y="18288"/>
                </a:cubicBezTo>
                <a:cubicBezTo>
                  <a:pt x="5046456" y="10577"/>
                  <a:pt x="4706449" y="51976"/>
                  <a:pt x="4558650" y="18288"/>
                </a:cubicBezTo>
                <a:cubicBezTo>
                  <a:pt x="4361396" y="-987"/>
                  <a:pt x="4145362" y="-22303"/>
                  <a:pt x="3880279" y="18288"/>
                </a:cubicBezTo>
                <a:cubicBezTo>
                  <a:pt x="3610716" y="25411"/>
                  <a:pt x="3472690" y="4008"/>
                  <a:pt x="3201909" y="18288"/>
                </a:cubicBezTo>
                <a:cubicBezTo>
                  <a:pt x="2913595" y="35097"/>
                  <a:pt x="2753317" y="-1149"/>
                  <a:pt x="2604943" y="18288"/>
                </a:cubicBezTo>
                <a:cubicBezTo>
                  <a:pt x="2450130" y="36989"/>
                  <a:pt x="1974183" y="40159"/>
                  <a:pt x="1845168" y="18288"/>
                </a:cubicBezTo>
                <a:cubicBezTo>
                  <a:pt x="1677929" y="220"/>
                  <a:pt x="1378098" y="-772"/>
                  <a:pt x="1166797" y="18288"/>
                </a:cubicBezTo>
                <a:cubicBezTo>
                  <a:pt x="921150" y="53277"/>
                  <a:pt x="327457" y="47297"/>
                  <a:pt x="0" y="18288"/>
                </a:cubicBezTo>
                <a:cubicBezTo>
                  <a:pt x="-589" y="13471"/>
                  <a:pt x="-474" y="7409"/>
                  <a:pt x="0" y="0"/>
                </a:cubicBezTo>
                <a:close/>
              </a:path>
              <a:path w="8140446" h="18288" stroke="0" extrusionOk="0">
                <a:moveTo>
                  <a:pt x="0" y="0"/>
                </a:moveTo>
                <a:cubicBezTo>
                  <a:pt x="136968" y="-25482"/>
                  <a:pt x="379786" y="11224"/>
                  <a:pt x="596966" y="0"/>
                </a:cubicBezTo>
                <a:cubicBezTo>
                  <a:pt x="815878" y="-21223"/>
                  <a:pt x="832062" y="11868"/>
                  <a:pt x="1031123" y="0"/>
                </a:cubicBezTo>
                <a:cubicBezTo>
                  <a:pt x="1256800" y="-30738"/>
                  <a:pt x="1658090" y="-20345"/>
                  <a:pt x="1872303" y="0"/>
                </a:cubicBezTo>
                <a:cubicBezTo>
                  <a:pt x="2115604" y="28431"/>
                  <a:pt x="2277865" y="-40642"/>
                  <a:pt x="2469269" y="0"/>
                </a:cubicBezTo>
                <a:cubicBezTo>
                  <a:pt x="2679731" y="25919"/>
                  <a:pt x="2788602" y="-6498"/>
                  <a:pt x="3066235" y="0"/>
                </a:cubicBezTo>
                <a:cubicBezTo>
                  <a:pt x="3325663" y="-14487"/>
                  <a:pt x="3706561" y="67517"/>
                  <a:pt x="3907414" y="0"/>
                </a:cubicBezTo>
                <a:cubicBezTo>
                  <a:pt x="4127229" y="-37113"/>
                  <a:pt x="4179037" y="-8167"/>
                  <a:pt x="4422976" y="0"/>
                </a:cubicBezTo>
                <a:cubicBezTo>
                  <a:pt x="4683575" y="-28486"/>
                  <a:pt x="5055803" y="-13799"/>
                  <a:pt x="5264155" y="0"/>
                </a:cubicBezTo>
                <a:cubicBezTo>
                  <a:pt x="5513566" y="14315"/>
                  <a:pt x="5735215" y="2768"/>
                  <a:pt x="6105335" y="0"/>
                </a:cubicBezTo>
                <a:cubicBezTo>
                  <a:pt x="6510913" y="-12587"/>
                  <a:pt x="6456171" y="3247"/>
                  <a:pt x="6783705" y="0"/>
                </a:cubicBezTo>
                <a:cubicBezTo>
                  <a:pt x="7057099" y="-15461"/>
                  <a:pt x="7592067" y="5384"/>
                  <a:pt x="8140446" y="0"/>
                </a:cubicBezTo>
                <a:cubicBezTo>
                  <a:pt x="8140452" y="8597"/>
                  <a:pt x="8141122" y="9732"/>
                  <a:pt x="8140446" y="18288"/>
                </a:cubicBezTo>
                <a:cubicBezTo>
                  <a:pt x="7961834" y="8406"/>
                  <a:pt x="7874097" y="10350"/>
                  <a:pt x="7706289" y="18288"/>
                </a:cubicBezTo>
                <a:cubicBezTo>
                  <a:pt x="7582508" y="-14920"/>
                  <a:pt x="7179551" y="-33111"/>
                  <a:pt x="6865109" y="18288"/>
                </a:cubicBezTo>
                <a:cubicBezTo>
                  <a:pt x="6583382" y="24117"/>
                  <a:pt x="6525821" y="36696"/>
                  <a:pt x="6349548" y="18288"/>
                </a:cubicBezTo>
                <a:cubicBezTo>
                  <a:pt x="6209953" y="10881"/>
                  <a:pt x="5959707" y="-47828"/>
                  <a:pt x="5671177" y="18288"/>
                </a:cubicBezTo>
                <a:cubicBezTo>
                  <a:pt x="5387744" y="29809"/>
                  <a:pt x="5228514" y="101507"/>
                  <a:pt x="4829998" y="18288"/>
                </a:cubicBezTo>
                <a:cubicBezTo>
                  <a:pt x="4415646" y="-28596"/>
                  <a:pt x="4343809" y="28954"/>
                  <a:pt x="4151627" y="18288"/>
                </a:cubicBezTo>
                <a:cubicBezTo>
                  <a:pt x="3950673" y="-9796"/>
                  <a:pt x="3879947" y="41143"/>
                  <a:pt x="3717470" y="18288"/>
                </a:cubicBezTo>
                <a:cubicBezTo>
                  <a:pt x="3558660" y="10110"/>
                  <a:pt x="3468854" y="29375"/>
                  <a:pt x="3201909" y="18288"/>
                </a:cubicBezTo>
                <a:cubicBezTo>
                  <a:pt x="2965673" y="10505"/>
                  <a:pt x="2568327" y="22116"/>
                  <a:pt x="2360729" y="18288"/>
                </a:cubicBezTo>
                <a:cubicBezTo>
                  <a:pt x="2171885" y="49144"/>
                  <a:pt x="1923258" y="16020"/>
                  <a:pt x="1682359" y="18288"/>
                </a:cubicBezTo>
                <a:cubicBezTo>
                  <a:pt x="1430698" y="-2378"/>
                  <a:pt x="1324229" y="-1751"/>
                  <a:pt x="1166797" y="18288"/>
                </a:cubicBezTo>
                <a:cubicBezTo>
                  <a:pt x="1001390" y="41795"/>
                  <a:pt x="324313" y="57964"/>
                  <a:pt x="0" y="18288"/>
                </a:cubicBezTo>
                <a:cubicBezTo>
                  <a:pt x="285" y="13135"/>
                  <a:pt x="532" y="5956"/>
                  <a:pt x="0" y="0"/>
                </a:cubicBezTo>
                <a:close/>
              </a:path>
              <a:path w="8140446" h="18288" fill="none" stroke="0" extrusionOk="0">
                <a:moveTo>
                  <a:pt x="0" y="0"/>
                </a:moveTo>
                <a:cubicBezTo>
                  <a:pt x="69532" y="-6557"/>
                  <a:pt x="264219" y="3919"/>
                  <a:pt x="434157" y="0"/>
                </a:cubicBezTo>
                <a:cubicBezTo>
                  <a:pt x="600013" y="9090"/>
                  <a:pt x="921449" y="-13478"/>
                  <a:pt x="1193932" y="0"/>
                </a:cubicBezTo>
                <a:cubicBezTo>
                  <a:pt x="1443592" y="14844"/>
                  <a:pt x="1471188" y="10722"/>
                  <a:pt x="1628089" y="0"/>
                </a:cubicBezTo>
                <a:cubicBezTo>
                  <a:pt x="1750006" y="-24149"/>
                  <a:pt x="1967480" y="-14904"/>
                  <a:pt x="2225055" y="0"/>
                </a:cubicBezTo>
                <a:cubicBezTo>
                  <a:pt x="2503918" y="19247"/>
                  <a:pt x="2709263" y="-16351"/>
                  <a:pt x="3066235" y="0"/>
                </a:cubicBezTo>
                <a:cubicBezTo>
                  <a:pt x="3429723" y="-1627"/>
                  <a:pt x="3399401" y="30976"/>
                  <a:pt x="3744605" y="0"/>
                </a:cubicBezTo>
                <a:cubicBezTo>
                  <a:pt x="4081920" y="-40602"/>
                  <a:pt x="4258272" y="-2441"/>
                  <a:pt x="4504380" y="0"/>
                </a:cubicBezTo>
                <a:cubicBezTo>
                  <a:pt x="4760039" y="21121"/>
                  <a:pt x="4866555" y="-1351"/>
                  <a:pt x="5101346" y="0"/>
                </a:cubicBezTo>
                <a:cubicBezTo>
                  <a:pt x="5336279" y="1859"/>
                  <a:pt x="5465100" y="30801"/>
                  <a:pt x="5779717" y="0"/>
                </a:cubicBezTo>
                <a:cubicBezTo>
                  <a:pt x="6117018" y="-2879"/>
                  <a:pt x="6273497" y="-5002"/>
                  <a:pt x="6620896" y="0"/>
                </a:cubicBezTo>
                <a:cubicBezTo>
                  <a:pt x="6972306" y="38666"/>
                  <a:pt x="6992056" y="28334"/>
                  <a:pt x="7136458" y="0"/>
                </a:cubicBezTo>
                <a:cubicBezTo>
                  <a:pt x="7325567" y="-61201"/>
                  <a:pt x="7766555" y="-88399"/>
                  <a:pt x="8140446" y="0"/>
                </a:cubicBezTo>
                <a:cubicBezTo>
                  <a:pt x="8140031" y="7748"/>
                  <a:pt x="8139515" y="13015"/>
                  <a:pt x="8140446" y="18288"/>
                </a:cubicBezTo>
                <a:cubicBezTo>
                  <a:pt x="7892673" y="-4012"/>
                  <a:pt x="7668025" y="650"/>
                  <a:pt x="7543480" y="18288"/>
                </a:cubicBezTo>
                <a:cubicBezTo>
                  <a:pt x="7406710" y="-3467"/>
                  <a:pt x="7207646" y="8893"/>
                  <a:pt x="7109323" y="18288"/>
                </a:cubicBezTo>
                <a:cubicBezTo>
                  <a:pt x="6993037" y="49011"/>
                  <a:pt x="6598723" y="59405"/>
                  <a:pt x="6430952" y="18288"/>
                </a:cubicBezTo>
                <a:cubicBezTo>
                  <a:pt x="6284771" y="15315"/>
                  <a:pt x="6162730" y="20350"/>
                  <a:pt x="5915391" y="18288"/>
                </a:cubicBezTo>
                <a:cubicBezTo>
                  <a:pt x="5684668" y="13603"/>
                  <a:pt x="5422852" y="53618"/>
                  <a:pt x="5237020" y="18288"/>
                </a:cubicBezTo>
                <a:cubicBezTo>
                  <a:pt x="5035482" y="26296"/>
                  <a:pt x="4719808" y="55145"/>
                  <a:pt x="4558650" y="18288"/>
                </a:cubicBezTo>
                <a:cubicBezTo>
                  <a:pt x="4375169" y="-35587"/>
                  <a:pt x="4137553" y="12086"/>
                  <a:pt x="3880279" y="18288"/>
                </a:cubicBezTo>
                <a:cubicBezTo>
                  <a:pt x="3624533" y="32648"/>
                  <a:pt x="3467387" y="6480"/>
                  <a:pt x="3201909" y="18288"/>
                </a:cubicBezTo>
                <a:cubicBezTo>
                  <a:pt x="2918126" y="73342"/>
                  <a:pt x="2717830" y="-17156"/>
                  <a:pt x="2604943" y="18288"/>
                </a:cubicBezTo>
                <a:cubicBezTo>
                  <a:pt x="2496133" y="44525"/>
                  <a:pt x="2003915" y="18254"/>
                  <a:pt x="1845168" y="18288"/>
                </a:cubicBezTo>
                <a:cubicBezTo>
                  <a:pt x="1694518" y="14989"/>
                  <a:pt x="1344959" y="44188"/>
                  <a:pt x="1166797" y="18288"/>
                </a:cubicBezTo>
                <a:cubicBezTo>
                  <a:pt x="935925" y="69451"/>
                  <a:pt x="319712" y="-63972"/>
                  <a:pt x="0" y="18288"/>
                </a:cubicBezTo>
                <a:cubicBezTo>
                  <a:pt x="1307" y="12414"/>
                  <a:pt x="-32" y="574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8140446"/>
                      <a:gd name="connsiteY0" fmla="*/ 0 h 18288"/>
                      <a:gd name="connsiteX1" fmla="*/ 434157 w 8140446"/>
                      <a:gd name="connsiteY1" fmla="*/ 0 h 18288"/>
                      <a:gd name="connsiteX2" fmla="*/ 1193932 w 8140446"/>
                      <a:gd name="connsiteY2" fmla="*/ 0 h 18288"/>
                      <a:gd name="connsiteX3" fmla="*/ 1628089 w 8140446"/>
                      <a:gd name="connsiteY3" fmla="*/ 0 h 18288"/>
                      <a:gd name="connsiteX4" fmla="*/ 2225055 w 8140446"/>
                      <a:gd name="connsiteY4" fmla="*/ 0 h 18288"/>
                      <a:gd name="connsiteX5" fmla="*/ 3066235 w 8140446"/>
                      <a:gd name="connsiteY5" fmla="*/ 0 h 18288"/>
                      <a:gd name="connsiteX6" fmla="*/ 3744605 w 8140446"/>
                      <a:gd name="connsiteY6" fmla="*/ 0 h 18288"/>
                      <a:gd name="connsiteX7" fmla="*/ 4504380 w 8140446"/>
                      <a:gd name="connsiteY7" fmla="*/ 0 h 18288"/>
                      <a:gd name="connsiteX8" fmla="*/ 5101346 w 8140446"/>
                      <a:gd name="connsiteY8" fmla="*/ 0 h 18288"/>
                      <a:gd name="connsiteX9" fmla="*/ 5779717 w 8140446"/>
                      <a:gd name="connsiteY9" fmla="*/ 0 h 18288"/>
                      <a:gd name="connsiteX10" fmla="*/ 6620896 w 8140446"/>
                      <a:gd name="connsiteY10" fmla="*/ 0 h 18288"/>
                      <a:gd name="connsiteX11" fmla="*/ 7136458 w 8140446"/>
                      <a:gd name="connsiteY11" fmla="*/ 0 h 18288"/>
                      <a:gd name="connsiteX12" fmla="*/ 8140446 w 8140446"/>
                      <a:gd name="connsiteY12" fmla="*/ 0 h 18288"/>
                      <a:gd name="connsiteX13" fmla="*/ 8140446 w 8140446"/>
                      <a:gd name="connsiteY13" fmla="*/ 18288 h 18288"/>
                      <a:gd name="connsiteX14" fmla="*/ 7543480 w 8140446"/>
                      <a:gd name="connsiteY14" fmla="*/ 18288 h 18288"/>
                      <a:gd name="connsiteX15" fmla="*/ 7109323 w 8140446"/>
                      <a:gd name="connsiteY15" fmla="*/ 18288 h 18288"/>
                      <a:gd name="connsiteX16" fmla="*/ 6430952 w 8140446"/>
                      <a:gd name="connsiteY16" fmla="*/ 18288 h 18288"/>
                      <a:gd name="connsiteX17" fmla="*/ 5915391 w 8140446"/>
                      <a:gd name="connsiteY17" fmla="*/ 18288 h 18288"/>
                      <a:gd name="connsiteX18" fmla="*/ 5237020 w 8140446"/>
                      <a:gd name="connsiteY18" fmla="*/ 18288 h 18288"/>
                      <a:gd name="connsiteX19" fmla="*/ 4558650 w 8140446"/>
                      <a:gd name="connsiteY19" fmla="*/ 18288 h 18288"/>
                      <a:gd name="connsiteX20" fmla="*/ 3880279 w 8140446"/>
                      <a:gd name="connsiteY20" fmla="*/ 18288 h 18288"/>
                      <a:gd name="connsiteX21" fmla="*/ 3201909 w 8140446"/>
                      <a:gd name="connsiteY21" fmla="*/ 18288 h 18288"/>
                      <a:gd name="connsiteX22" fmla="*/ 2604943 w 8140446"/>
                      <a:gd name="connsiteY22" fmla="*/ 18288 h 18288"/>
                      <a:gd name="connsiteX23" fmla="*/ 1845168 w 8140446"/>
                      <a:gd name="connsiteY23" fmla="*/ 18288 h 18288"/>
                      <a:gd name="connsiteX24" fmla="*/ 1166797 w 8140446"/>
                      <a:gd name="connsiteY24" fmla="*/ 18288 h 18288"/>
                      <a:gd name="connsiteX25" fmla="*/ 0 w 8140446"/>
                      <a:gd name="connsiteY25" fmla="*/ 18288 h 18288"/>
                      <a:gd name="connsiteX26" fmla="*/ 0 w 8140446"/>
                      <a:gd name="connsiteY26" fmla="*/ 0 h 18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</a:cxnLst>
                    <a:rect l="l" t="t" r="r" b="b"/>
                    <a:pathLst>
                      <a:path w="8140446" h="18288" fill="none" extrusionOk="0">
                        <a:moveTo>
                          <a:pt x="0" y="0"/>
                        </a:moveTo>
                        <a:cubicBezTo>
                          <a:pt x="94920" y="9103"/>
                          <a:pt x="287892" y="-4966"/>
                          <a:pt x="434157" y="0"/>
                        </a:cubicBezTo>
                        <a:cubicBezTo>
                          <a:pt x="580422" y="4966"/>
                          <a:pt x="943595" y="-14182"/>
                          <a:pt x="1193932" y="0"/>
                        </a:cubicBezTo>
                        <a:cubicBezTo>
                          <a:pt x="1444270" y="14182"/>
                          <a:pt x="1472129" y="5523"/>
                          <a:pt x="1628089" y="0"/>
                        </a:cubicBezTo>
                        <a:cubicBezTo>
                          <a:pt x="1784049" y="-5523"/>
                          <a:pt x="1962419" y="-17322"/>
                          <a:pt x="2225055" y="0"/>
                        </a:cubicBezTo>
                        <a:cubicBezTo>
                          <a:pt x="2487691" y="17322"/>
                          <a:pt x="2700681" y="1311"/>
                          <a:pt x="3066235" y="0"/>
                        </a:cubicBezTo>
                        <a:cubicBezTo>
                          <a:pt x="3431789" y="-1311"/>
                          <a:pt x="3405662" y="25081"/>
                          <a:pt x="3744605" y="0"/>
                        </a:cubicBezTo>
                        <a:cubicBezTo>
                          <a:pt x="4083548" y="-25081"/>
                          <a:pt x="4265111" y="-11945"/>
                          <a:pt x="4504380" y="0"/>
                        </a:cubicBezTo>
                        <a:cubicBezTo>
                          <a:pt x="4743649" y="11945"/>
                          <a:pt x="4860394" y="-2832"/>
                          <a:pt x="5101346" y="0"/>
                        </a:cubicBezTo>
                        <a:cubicBezTo>
                          <a:pt x="5342298" y="2832"/>
                          <a:pt x="5456387" y="23676"/>
                          <a:pt x="5779717" y="0"/>
                        </a:cubicBezTo>
                        <a:cubicBezTo>
                          <a:pt x="6103047" y="-23676"/>
                          <a:pt x="6270379" y="-37291"/>
                          <a:pt x="6620896" y="0"/>
                        </a:cubicBezTo>
                        <a:cubicBezTo>
                          <a:pt x="6971413" y="37291"/>
                          <a:pt x="6989068" y="24674"/>
                          <a:pt x="7136458" y="0"/>
                        </a:cubicBezTo>
                        <a:cubicBezTo>
                          <a:pt x="7283848" y="-24674"/>
                          <a:pt x="7752532" y="-22436"/>
                          <a:pt x="8140446" y="0"/>
                        </a:cubicBezTo>
                        <a:cubicBezTo>
                          <a:pt x="8140314" y="7702"/>
                          <a:pt x="8140234" y="13511"/>
                          <a:pt x="8140446" y="18288"/>
                        </a:cubicBezTo>
                        <a:cubicBezTo>
                          <a:pt x="7906329" y="-3043"/>
                          <a:pt x="7681180" y="27465"/>
                          <a:pt x="7543480" y="18288"/>
                        </a:cubicBezTo>
                        <a:cubicBezTo>
                          <a:pt x="7405780" y="9111"/>
                          <a:pt x="7216607" y="3660"/>
                          <a:pt x="7109323" y="18288"/>
                        </a:cubicBezTo>
                        <a:cubicBezTo>
                          <a:pt x="7002039" y="32916"/>
                          <a:pt x="6576231" y="42692"/>
                          <a:pt x="6430952" y="18288"/>
                        </a:cubicBezTo>
                        <a:cubicBezTo>
                          <a:pt x="6285673" y="-6116"/>
                          <a:pt x="6138840" y="34521"/>
                          <a:pt x="5915391" y="18288"/>
                        </a:cubicBezTo>
                        <a:cubicBezTo>
                          <a:pt x="5691942" y="2055"/>
                          <a:pt x="5459460" y="51666"/>
                          <a:pt x="5237020" y="18288"/>
                        </a:cubicBezTo>
                        <a:cubicBezTo>
                          <a:pt x="5014580" y="-15090"/>
                          <a:pt x="4747677" y="40449"/>
                          <a:pt x="4558650" y="18288"/>
                        </a:cubicBezTo>
                        <a:cubicBezTo>
                          <a:pt x="4369623" y="-3873"/>
                          <a:pt x="4146061" y="12568"/>
                          <a:pt x="3880279" y="18288"/>
                        </a:cubicBezTo>
                        <a:cubicBezTo>
                          <a:pt x="3614497" y="24008"/>
                          <a:pt x="3473808" y="-12908"/>
                          <a:pt x="3201909" y="18288"/>
                        </a:cubicBezTo>
                        <a:cubicBezTo>
                          <a:pt x="2930010" y="49484"/>
                          <a:pt x="2728175" y="-3430"/>
                          <a:pt x="2604943" y="18288"/>
                        </a:cubicBezTo>
                        <a:cubicBezTo>
                          <a:pt x="2481711" y="40006"/>
                          <a:pt x="2004334" y="26952"/>
                          <a:pt x="1845168" y="18288"/>
                        </a:cubicBezTo>
                        <a:cubicBezTo>
                          <a:pt x="1686003" y="9624"/>
                          <a:pt x="1375070" y="37580"/>
                          <a:pt x="1166797" y="18288"/>
                        </a:cubicBezTo>
                        <a:cubicBezTo>
                          <a:pt x="958524" y="-1004"/>
                          <a:pt x="342846" y="8880"/>
                          <a:pt x="0" y="18288"/>
                        </a:cubicBezTo>
                        <a:cubicBezTo>
                          <a:pt x="129" y="13298"/>
                          <a:pt x="-675" y="6857"/>
                          <a:pt x="0" y="0"/>
                        </a:cubicBezTo>
                        <a:close/>
                      </a:path>
                      <a:path w="8140446" h="18288" stroke="0" extrusionOk="0">
                        <a:moveTo>
                          <a:pt x="0" y="0"/>
                        </a:moveTo>
                        <a:cubicBezTo>
                          <a:pt x="142435" y="-24533"/>
                          <a:pt x="380026" y="17447"/>
                          <a:pt x="596966" y="0"/>
                        </a:cubicBezTo>
                        <a:cubicBezTo>
                          <a:pt x="813906" y="-17447"/>
                          <a:pt x="830530" y="13462"/>
                          <a:pt x="1031123" y="0"/>
                        </a:cubicBezTo>
                        <a:cubicBezTo>
                          <a:pt x="1231716" y="-13462"/>
                          <a:pt x="1634038" y="0"/>
                          <a:pt x="1872303" y="0"/>
                        </a:cubicBezTo>
                        <a:cubicBezTo>
                          <a:pt x="2110568" y="0"/>
                          <a:pt x="2261934" y="-25727"/>
                          <a:pt x="2469269" y="0"/>
                        </a:cubicBezTo>
                        <a:cubicBezTo>
                          <a:pt x="2676604" y="25727"/>
                          <a:pt x="2790440" y="16284"/>
                          <a:pt x="3066235" y="0"/>
                        </a:cubicBezTo>
                        <a:cubicBezTo>
                          <a:pt x="3342030" y="-16284"/>
                          <a:pt x="3685603" y="41976"/>
                          <a:pt x="3907414" y="0"/>
                        </a:cubicBezTo>
                        <a:cubicBezTo>
                          <a:pt x="4129225" y="-41976"/>
                          <a:pt x="4177416" y="-7598"/>
                          <a:pt x="4422976" y="0"/>
                        </a:cubicBezTo>
                        <a:cubicBezTo>
                          <a:pt x="4668536" y="7598"/>
                          <a:pt x="5023499" y="-28058"/>
                          <a:pt x="5264155" y="0"/>
                        </a:cubicBezTo>
                        <a:cubicBezTo>
                          <a:pt x="5504811" y="28058"/>
                          <a:pt x="5703675" y="13288"/>
                          <a:pt x="6105335" y="0"/>
                        </a:cubicBezTo>
                        <a:cubicBezTo>
                          <a:pt x="6506995" y="-13288"/>
                          <a:pt x="6455516" y="-5124"/>
                          <a:pt x="6783705" y="0"/>
                        </a:cubicBezTo>
                        <a:cubicBezTo>
                          <a:pt x="7111894" y="5124"/>
                          <a:pt x="7512856" y="10604"/>
                          <a:pt x="8140446" y="0"/>
                        </a:cubicBezTo>
                        <a:cubicBezTo>
                          <a:pt x="8140458" y="8833"/>
                          <a:pt x="8140986" y="9830"/>
                          <a:pt x="8140446" y="18288"/>
                        </a:cubicBezTo>
                        <a:cubicBezTo>
                          <a:pt x="7959314" y="3345"/>
                          <a:pt x="7870113" y="10437"/>
                          <a:pt x="7706289" y="18288"/>
                        </a:cubicBezTo>
                        <a:cubicBezTo>
                          <a:pt x="7542465" y="26139"/>
                          <a:pt x="7157940" y="17482"/>
                          <a:pt x="6865109" y="18288"/>
                        </a:cubicBezTo>
                        <a:cubicBezTo>
                          <a:pt x="6572278" y="19094"/>
                          <a:pt x="6524256" y="38051"/>
                          <a:pt x="6349548" y="18288"/>
                        </a:cubicBezTo>
                        <a:cubicBezTo>
                          <a:pt x="6174840" y="-1475"/>
                          <a:pt x="5951624" y="174"/>
                          <a:pt x="5671177" y="18288"/>
                        </a:cubicBezTo>
                        <a:cubicBezTo>
                          <a:pt x="5390730" y="36402"/>
                          <a:pt x="5222992" y="60058"/>
                          <a:pt x="4829998" y="18288"/>
                        </a:cubicBezTo>
                        <a:cubicBezTo>
                          <a:pt x="4437004" y="-23482"/>
                          <a:pt x="4344181" y="39087"/>
                          <a:pt x="4151627" y="18288"/>
                        </a:cubicBezTo>
                        <a:cubicBezTo>
                          <a:pt x="3959073" y="-2511"/>
                          <a:pt x="3886970" y="32875"/>
                          <a:pt x="3717470" y="18288"/>
                        </a:cubicBezTo>
                        <a:cubicBezTo>
                          <a:pt x="3547970" y="3701"/>
                          <a:pt x="3451521" y="31872"/>
                          <a:pt x="3201909" y="18288"/>
                        </a:cubicBezTo>
                        <a:cubicBezTo>
                          <a:pt x="2952297" y="4704"/>
                          <a:pt x="2543413" y="6029"/>
                          <a:pt x="2360729" y="18288"/>
                        </a:cubicBezTo>
                        <a:cubicBezTo>
                          <a:pt x="2178045" y="30547"/>
                          <a:pt x="1906056" y="25847"/>
                          <a:pt x="1682359" y="18288"/>
                        </a:cubicBezTo>
                        <a:cubicBezTo>
                          <a:pt x="1458662" y="10730"/>
                          <a:pt x="1330405" y="8046"/>
                          <a:pt x="1166797" y="18288"/>
                        </a:cubicBezTo>
                        <a:cubicBezTo>
                          <a:pt x="1003189" y="28530"/>
                          <a:pt x="278098" y="19533"/>
                          <a:pt x="0" y="18288"/>
                        </a:cubicBezTo>
                        <a:cubicBezTo>
                          <a:pt x="74" y="14054"/>
                          <a:pt x="-46" y="6997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929384"/>
            <a:ext cx="7886700" cy="4251960"/>
          </a:xfrm>
          <a:noFill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/>
          </a:bodyPr>
          <a:lstStyle/>
          <a:p>
            <a:r>
              <a:rPr lang="en-GB" sz="1900" b="1" dirty="0">
                <a:solidFill>
                  <a:schemeClr val="tx1"/>
                </a:solidFill>
              </a:rPr>
              <a:t>Efficiency </a:t>
            </a:r>
            <a:r>
              <a:rPr lang="en-GB" sz="1900" dirty="0">
                <a:solidFill>
                  <a:schemeClr val="tx1"/>
                </a:solidFill>
              </a:rPr>
              <a:t>is influenced by:</a:t>
            </a:r>
            <a:endParaRPr lang="en-GB" sz="1900" dirty="0">
              <a:solidFill>
                <a:schemeClr val="tx1"/>
              </a:solidFill>
              <a:ea typeface="Calibri"/>
              <a:cs typeface="Calibri"/>
            </a:endParaRPr>
          </a:p>
          <a:p>
            <a:pPr lvl="1"/>
            <a:r>
              <a:rPr lang="en-GB" sz="1900" dirty="0">
                <a:solidFill>
                  <a:schemeClr val="tx1"/>
                </a:solidFill>
              </a:rPr>
              <a:t>Increased use of </a:t>
            </a:r>
            <a:r>
              <a:rPr lang="en-GB" sz="1900" b="1" dirty="0">
                <a:solidFill>
                  <a:schemeClr val="tx1"/>
                </a:solidFill>
              </a:rPr>
              <a:t>technology</a:t>
            </a:r>
            <a:r>
              <a:rPr lang="en-GB" sz="1900" dirty="0">
                <a:solidFill>
                  <a:schemeClr val="tx1"/>
                </a:solidFill>
              </a:rPr>
              <a:t> e.g. automation and technological change can help to reduce average costs of production. Innovation, new product and new process development are likely to occur if supernormal profits are available for investment</a:t>
            </a:r>
            <a:endParaRPr lang="en-GB" sz="1900" dirty="0">
              <a:solidFill>
                <a:schemeClr val="tx1"/>
              </a:solidFill>
              <a:ea typeface="Calibri"/>
              <a:cs typeface="Calibri"/>
            </a:endParaRPr>
          </a:p>
          <a:p>
            <a:pPr lvl="1"/>
            <a:r>
              <a:rPr lang="en-GB" sz="1900" dirty="0">
                <a:solidFill>
                  <a:schemeClr val="tx1"/>
                </a:solidFill>
              </a:rPr>
              <a:t>Investment in </a:t>
            </a:r>
            <a:r>
              <a:rPr lang="en-GB" sz="1900" b="1" dirty="0">
                <a:solidFill>
                  <a:schemeClr val="tx1"/>
                </a:solidFill>
              </a:rPr>
              <a:t>human capital </a:t>
            </a:r>
            <a:r>
              <a:rPr lang="en-GB" sz="1900" dirty="0">
                <a:solidFill>
                  <a:schemeClr val="tx1"/>
                </a:solidFill>
              </a:rPr>
              <a:t>will reduce costs as labour is better trained and better educated workers are employed. A better understanding of the job role will mean that output will improve, increasing productivity</a:t>
            </a:r>
            <a:endParaRPr lang="en-GB" sz="1900" dirty="0">
              <a:solidFill>
                <a:schemeClr val="tx1"/>
              </a:solidFill>
              <a:ea typeface="Calibri"/>
              <a:cs typeface="Calibri"/>
            </a:endParaRPr>
          </a:p>
          <a:p>
            <a:pPr lvl="1"/>
            <a:r>
              <a:rPr lang="en-GB" sz="1900" dirty="0">
                <a:solidFill>
                  <a:schemeClr val="tx1"/>
                </a:solidFill>
              </a:rPr>
              <a:t>Improved </a:t>
            </a:r>
            <a:r>
              <a:rPr lang="en-GB" sz="1900" b="1" dirty="0">
                <a:solidFill>
                  <a:schemeClr val="tx1"/>
                </a:solidFill>
              </a:rPr>
              <a:t>quality of management </a:t>
            </a:r>
            <a:r>
              <a:rPr lang="en-GB" sz="1900" dirty="0">
                <a:solidFill>
                  <a:schemeClr val="tx1"/>
                </a:solidFill>
              </a:rPr>
              <a:t>will lead to better decision making, reducing waste and bureaucracy and lowering costs through more efficient decisions being made</a:t>
            </a:r>
            <a:endParaRPr lang="en-GB" sz="1900" dirty="0">
              <a:solidFill>
                <a:schemeClr val="tx1"/>
              </a:solidFill>
              <a:ea typeface="Calibri"/>
              <a:cs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337F0BE-D8EB-CB6B-5104-0E9FE0689B3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507295"/>
            <a:ext cx="7695738" cy="30983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B382389-8934-99B2-B0D1-93620FF7FDD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102543"/>
            <a:ext cx="933411" cy="375797"/>
          </a:xfrm>
          <a:prstGeom prst="rect">
            <a:avLst/>
          </a:prstGeom>
        </p:spPr>
      </p:pic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EC8769AA-24F2-D80C-F042-4D87E295FEDC}"/>
              </a:ext>
            </a:extLst>
          </p:cNvPr>
          <p:cNvSpPr txBox="1">
            <a:spLocks/>
          </p:cNvSpPr>
          <p:nvPr/>
        </p:nvSpPr>
        <p:spPr>
          <a:xfrm>
            <a:off x="68584" y="6601013"/>
            <a:ext cx="4038600" cy="2336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9938872-49DE-AC81-5183-786415DB81F6}"/>
              </a:ext>
            </a:extLst>
          </p:cNvPr>
          <p:cNvSpPr txBox="1"/>
          <p:nvPr/>
        </p:nvSpPr>
        <p:spPr>
          <a:xfrm>
            <a:off x="6126494" y="6648519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solidFill>
                  <a:schemeClr val="tx2"/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07859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C608BEB-860E-4094-8511-78603564A7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044287" cy="685800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412488"/>
            <a:ext cx="2174391" cy="4363844"/>
          </a:xfrm>
        </p:spPr>
        <p:txBody>
          <a:bodyPr vert="horz" lIns="91440" tIns="45720" rIns="91440" bIns="45720" rtlCol="0" anchor="t">
            <a:normAutofit/>
          </a:bodyPr>
          <a:lstStyle/>
          <a:p>
            <a:pPr defTabSz="914400"/>
            <a:r>
              <a:rPr lang="en-US" sz="3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Increasing productivity to reduce average cost through greater efficiency:</a:t>
            </a:r>
            <a:br>
              <a:rPr lang="en-US" sz="3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3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minimum efficient scale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85641" y="1412489"/>
            <a:ext cx="2570462" cy="4363844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/>
          <a:p>
            <a:pPr indent="-228600" defTabSz="914400"/>
            <a:r>
              <a:rPr lang="en-US" sz="1300" b="1" dirty="0">
                <a:solidFill>
                  <a:schemeClr val="tx1"/>
                </a:solidFill>
              </a:rPr>
              <a:t>The minimum efficient scale (MES) </a:t>
            </a:r>
            <a:r>
              <a:rPr lang="en-US" sz="1300" dirty="0">
                <a:solidFill>
                  <a:schemeClr val="tx1"/>
                </a:solidFill>
              </a:rPr>
              <a:t>is that scale of production where the long run average cost curve is at its lowest point</a:t>
            </a:r>
          </a:p>
          <a:p>
            <a:pPr indent="-228600" defTabSz="914400"/>
            <a:r>
              <a:rPr lang="en-US" sz="1300" dirty="0">
                <a:solidFill>
                  <a:schemeClr val="tx1"/>
                </a:solidFill>
              </a:rPr>
              <a:t>If the MES occurs at low levels of output in relationship to the size of the market there is likely to be a large number of firms</a:t>
            </a:r>
          </a:p>
          <a:p>
            <a:pPr indent="-228600" defTabSz="914400"/>
            <a:r>
              <a:rPr lang="en-US" sz="1300" dirty="0">
                <a:solidFill>
                  <a:schemeClr val="tx1"/>
                </a:solidFill>
              </a:rPr>
              <a:t>As the MES increases there will be fewer firms in the market as those firms operating on a larger scale will have much lower long run average costs</a:t>
            </a:r>
          </a:p>
          <a:p>
            <a:pPr indent="-228600" defTabSz="914400"/>
            <a:r>
              <a:rPr lang="en-US" sz="1300" dirty="0">
                <a:solidFill>
                  <a:schemeClr val="tx1"/>
                </a:solidFill>
              </a:rPr>
              <a:t>This creates a barrier to entry for new firms wishing to enter the market as smaller businesses do not have the finance to increase their scale of production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F16A8D4-FE87-4604-88B2-394B5D1EB4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7403" y="1412488"/>
            <a:ext cx="0" cy="365760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6338703" y="1412489"/>
            <a:ext cx="2398275" cy="436384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1"/>
                </a:solidFill>
              </a:rPr>
              <a:t>Productive efficiency </a:t>
            </a:r>
            <a:r>
              <a:rPr lang="en-US" sz="1600" dirty="0">
                <a:solidFill>
                  <a:schemeClr val="tx1"/>
                </a:solidFill>
              </a:rPr>
              <a:t>occurs where no additional output can be produced from the factor inputs available at the lowest possible average or unit cost.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1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In essence, this means that a firm operating at the lowest point on the LRAC curve cannot produce in a more efficient manner – if it decreases or increases the scale of production its average costs will increase.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32EBDFA-8914-005B-0523-D97CC154F95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507295"/>
            <a:ext cx="7695738" cy="309835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2F6FCB5-5839-4349-ECE8-BD039A78BDB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102543"/>
            <a:ext cx="933411" cy="375797"/>
          </a:xfrm>
          <a:prstGeom prst="rect">
            <a:avLst/>
          </a:prstGeom>
        </p:spPr>
      </p:pic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705F71E8-9237-F5B3-B1FD-AB7C75331E11}"/>
              </a:ext>
            </a:extLst>
          </p:cNvPr>
          <p:cNvSpPr txBox="1">
            <a:spLocks/>
          </p:cNvSpPr>
          <p:nvPr/>
        </p:nvSpPr>
        <p:spPr>
          <a:xfrm>
            <a:off x="68584" y="6601013"/>
            <a:ext cx="4038600" cy="2336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402F038-D67F-006B-5BE0-4BA41ED613A2}"/>
              </a:ext>
            </a:extLst>
          </p:cNvPr>
          <p:cNvSpPr txBox="1"/>
          <p:nvPr/>
        </p:nvSpPr>
        <p:spPr>
          <a:xfrm>
            <a:off x="6126494" y="6648519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solidFill>
                  <a:schemeClr val="tx2"/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tx2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081374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Minimum efficient scale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2483768" y="2672337"/>
            <a:ext cx="0" cy="2948943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483768" y="5589240"/>
            <a:ext cx="5688632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907704" y="2708920"/>
            <a:ext cx="648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Costs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738077" y="5621280"/>
            <a:ext cx="648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Output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921600" y="3146685"/>
            <a:ext cx="648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LRAC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8641" y="2340888"/>
            <a:ext cx="1907704" cy="3600986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GB" sz="1200" dirty="0"/>
              <a:t>The </a:t>
            </a:r>
            <a:r>
              <a:rPr lang="en-GB" sz="1200" b="1" dirty="0">
                <a:solidFill>
                  <a:srgbClr val="FFFF00"/>
                </a:solidFill>
              </a:rPr>
              <a:t>Minimum Efficient Scale (MES) </a:t>
            </a:r>
            <a:r>
              <a:rPr lang="en-GB" sz="1200" dirty="0"/>
              <a:t>is that point where the LRAC curve is at its lowest point.</a:t>
            </a:r>
          </a:p>
          <a:p>
            <a:endParaRPr lang="en-GB" sz="1200" dirty="0"/>
          </a:p>
          <a:p>
            <a:r>
              <a:rPr lang="en-GB" sz="1200" dirty="0"/>
              <a:t>The MES of a firm will have implications as to the degree of competition in the market.</a:t>
            </a:r>
          </a:p>
          <a:p>
            <a:endParaRPr lang="en-GB" sz="1200" dirty="0"/>
          </a:p>
          <a:p>
            <a:r>
              <a:rPr lang="en-GB" sz="1200" dirty="0"/>
              <a:t>MES is low for firms in certain industries e.g. hairdressing.</a:t>
            </a:r>
          </a:p>
          <a:p>
            <a:endParaRPr lang="en-GB" sz="1200" dirty="0"/>
          </a:p>
          <a:p>
            <a:r>
              <a:rPr lang="en-GB" sz="1200" dirty="0"/>
              <a:t>In other industries the MES can occur at high levels of output. Therefore, firms in some industries will operate on a large scale.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663788" y="3938321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Increasing Returns to Scale</a:t>
            </a:r>
          </a:p>
        </p:txBody>
      </p:sp>
      <p:sp>
        <p:nvSpPr>
          <p:cNvPr id="7" name="Freeform 6"/>
          <p:cNvSpPr/>
          <p:nvPr/>
        </p:nvSpPr>
        <p:spPr>
          <a:xfrm>
            <a:off x="3519377" y="3423684"/>
            <a:ext cx="1339702" cy="1435395"/>
          </a:xfrm>
          <a:custGeom>
            <a:avLst/>
            <a:gdLst>
              <a:gd name="connsiteX0" fmla="*/ 0 w 1339702"/>
              <a:gd name="connsiteY0" fmla="*/ 0 h 1435395"/>
              <a:gd name="connsiteX1" fmla="*/ 329609 w 1339702"/>
              <a:gd name="connsiteY1" fmla="*/ 754911 h 1435395"/>
              <a:gd name="connsiteX2" fmla="*/ 1339702 w 1339702"/>
              <a:gd name="connsiteY2" fmla="*/ 1435395 h 1435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39702" h="1435395">
                <a:moveTo>
                  <a:pt x="0" y="0"/>
                </a:moveTo>
                <a:cubicBezTo>
                  <a:pt x="53162" y="257839"/>
                  <a:pt x="106325" y="515679"/>
                  <a:pt x="329609" y="754911"/>
                </a:cubicBezTo>
                <a:cubicBezTo>
                  <a:pt x="552893" y="994143"/>
                  <a:pt x="946297" y="1214769"/>
                  <a:pt x="1339702" y="1435395"/>
                </a:cubicBezTo>
              </a:path>
            </a:pathLst>
          </a:cu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1" name="Straight Connector 10"/>
          <p:cNvCxnSpPr>
            <a:stCxn id="7" idx="2"/>
          </p:cNvCxnSpPr>
          <p:nvPr/>
        </p:nvCxnSpPr>
        <p:spPr>
          <a:xfrm>
            <a:off x="4859079" y="4859079"/>
            <a:ext cx="1873161" cy="0"/>
          </a:xfrm>
          <a:prstGeom prst="line">
            <a:avLst/>
          </a:prstGeom>
          <a:ln w="508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reeform 23"/>
          <p:cNvSpPr/>
          <p:nvPr/>
        </p:nvSpPr>
        <p:spPr>
          <a:xfrm rot="-5400000">
            <a:off x="6760014" y="3451457"/>
            <a:ext cx="1379850" cy="1435394"/>
          </a:xfrm>
          <a:custGeom>
            <a:avLst/>
            <a:gdLst>
              <a:gd name="connsiteX0" fmla="*/ 0 w 1339702"/>
              <a:gd name="connsiteY0" fmla="*/ 0 h 1435395"/>
              <a:gd name="connsiteX1" fmla="*/ 329609 w 1339702"/>
              <a:gd name="connsiteY1" fmla="*/ 754911 h 1435395"/>
              <a:gd name="connsiteX2" fmla="*/ 1339702 w 1339702"/>
              <a:gd name="connsiteY2" fmla="*/ 1435395 h 1435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39702" h="1435395">
                <a:moveTo>
                  <a:pt x="0" y="0"/>
                </a:moveTo>
                <a:cubicBezTo>
                  <a:pt x="53162" y="257839"/>
                  <a:pt x="106325" y="515679"/>
                  <a:pt x="329609" y="754911"/>
                </a:cubicBezTo>
                <a:cubicBezTo>
                  <a:pt x="552893" y="994143"/>
                  <a:pt x="946297" y="1214769"/>
                  <a:pt x="1339702" y="1435395"/>
                </a:cubicBezTo>
              </a:path>
            </a:pathLst>
          </a:cu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7704348" y="4112497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Decreasing Returns to Scale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004048" y="4941168"/>
            <a:ext cx="18722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Constant Returns to Scale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CAFE86C-4EEF-DEE8-CF1C-83E02AAAA5D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507295"/>
            <a:ext cx="7695738" cy="30983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E664362-7C84-530E-E510-223FADDB882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102543"/>
            <a:ext cx="933411" cy="375797"/>
          </a:xfrm>
          <a:prstGeom prst="rect">
            <a:avLst/>
          </a:prstGeom>
        </p:spPr>
      </p:pic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6083FA90-3FF0-CEC9-1AEB-FD6058BB4292}"/>
              </a:ext>
            </a:extLst>
          </p:cNvPr>
          <p:cNvSpPr txBox="1">
            <a:spLocks/>
          </p:cNvSpPr>
          <p:nvPr/>
        </p:nvSpPr>
        <p:spPr>
          <a:xfrm>
            <a:off x="68584" y="6601013"/>
            <a:ext cx="4038600" cy="2336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82ABED9-F1C4-BDD2-FB95-459CEE1ADA01}"/>
              </a:ext>
            </a:extLst>
          </p:cNvPr>
          <p:cNvSpPr txBox="1"/>
          <p:nvPr/>
        </p:nvSpPr>
        <p:spPr>
          <a:xfrm>
            <a:off x="6126494" y="6648519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solidFill>
                  <a:schemeClr val="tx2"/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tx2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767925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85341" y="365125"/>
            <a:ext cx="3630007" cy="1807305"/>
          </a:xfrm>
        </p:spPr>
        <p:txBody>
          <a:bodyPr>
            <a:normAutofit/>
          </a:bodyPr>
          <a:lstStyle/>
          <a:p>
            <a:pPr>
              <a:tabLst>
                <a:tab pos="687388" algn="l"/>
              </a:tabLst>
            </a:pPr>
            <a:r>
              <a:rPr lang="en-GB" sz="2800" dirty="0"/>
              <a:t>Matching the structure of production to the pattern of consumer preferences</a:t>
            </a:r>
          </a:p>
        </p:txBody>
      </p:sp>
      <p:pic>
        <p:nvPicPr>
          <p:cNvPr id="5" name="Picture 4" descr="Magnifying glass showing decling performance">
            <a:extLst>
              <a:ext uri="{FF2B5EF4-FFF2-40B4-BE49-F238E27FC236}">
                <a16:creationId xmlns:a16="http://schemas.microsoft.com/office/drawing/2014/main" id="{1B27BE92-7F74-0DCC-11A3-6E60F3808E0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9677" r="25738" b="-3"/>
          <a:stretch/>
        </p:blipFill>
        <p:spPr>
          <a:xfrm>
            <a:off x="20" y="10"/>
            <a:ext cx="4587406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85341" y="2833782"/>
            <a:ext cx="3630007" cy="3343181"/>
          </a:xfrm>
          <a:noFill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GB" sz="1400" dirty="0">
                <a:solidFill>
                  <a:srgbClr val="000000"/>
                </a:solidFill>
              </a:rPr>
              <a:t>Matching production to meet </a:t>
            </a:r>
            <a:r>
              <a:rPr lang="en-GB" sz="1400" b="1" dirty="0">
                <a:solidFill>
                  <a:srgbClr val="000000"/>
                </a:solidFill>
              </a:rPr>
              <a:t>consumer preferences </a:t>
            </a:r>
            <a:r>
              <a:rPr lang="en-GB" sz="1400" dirty="0">
                <a:solidFill>
                  <a:srgbClr val="000000"/>
                </a:solidFill>
              </a:rPr>
              <a:t>is also known as </a:t>
            </a:r>
            <a:r>
              <a:rPr lang="en-GB" sz="1400" b="1" dirty="0">
                <a:solidFill>
                  <a:srgbClr val="000000"/>
                </a:solidFill>
              </a:rPr>
              <a:t>market orientation</a:t>
            </a:r>
          </a:p>
          <a:p>
            <a:r>
              <a:rPr lang="en-GB" sz="1400" dirty="0">
                <a:solidFill>
                  <a:srgbClr val="000000"/>
                </a:solidFill>
              </a:rPr>
              <a:t>Market orientation is an outward looking approach to new product development where the key focus is on what products the consumer wants</a:t>
            </a:r>
          </a:p>
          <a:p>
            <a:r>
              <a:rPr lang="en-GB" sz="1400" dirty="0">
                <a:solidFill>
                  <a:srgbClr val="000000"/>
                </a:solidFill>
              </a:rPr>
              <a:t>It is heavily informed by market research</a:t>
            </a:r>
          </a:p>
          <a:p>
            <a:r>
              <a:rPr lang="en-GB" sz="1400" dirty="0">
                <a:solidFill>
                  <a:srgbClr val="000000"/>
                </a:solidFill>
              </a:rPr>
              <a:t>Firms will concentrate on understanding the needs of the consumer and then adapting or producing products to meet these needs</a:t>
            </a:r>
          </a:p>
          <a:p>
            <a:r>
              <a:rPr lang="en-GB" sz="1400" dirty="0">
                <a:solidFill>
                  <a:srgbClr val="000000"/>
                </a:solidFill>
              </a:rPr>
              <a:t>This reduces, but does not eliminate, the risk of new product development</a:t>
            </a:r>
          </a:p>
          <a:p>
            <a:endParaRPr lang="en-GB" sz="1400" dirty="0">
              <a:solidFill>
                <a:srgbClr val="00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280DD8F-684E-40FF-649B-1D88D7B78AF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507295"/>
            <a:ext cx="7695738" cy="309835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5DA9080-10A9-E223-0ACD-BE8A4D73465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102543"/>
            <a:ext cx="933411" cy="375797"/>
          </a:xfrm>
          <a:prstGeom prst="rect">
            <a:avLst/>
          </a:prstGeom>
        </p:spPr>
      </p:pic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51B2FB14-EE50-E9BB-3258-302AEE0BD102}"/>
              </a:ext>
            </a:extLst>
          </p:cNvPr>
          <p:cNvSpPr txBox="1">
            <a:spLocks/>
          </p:cNvSpPr>
          <p:nvPr/>
        </p:nvSpPr>
        <p:spPr>
          <a:xfrm>
            <a:off x="68584" y="6601013"/>
            <a:ext cx="4038600" cy="2336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5466947-E4B7-E701-B033-F4D57E775D0B}"/>
              </a:ext>
            </a:extLst>
          </p:cNvPr>
          <p:cNvSpPr txBox="1"/>
          <p:nvPr/>
        </p:nvSpPr>
        <p:spPr>
          <a:xfrm>
            <a:off x="6126494" y="6648519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solidFill>
                  <a:schemeClr val="tx2"/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tx2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556169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232AD86-DB5F-DFE4-1697-76E07CAF8B38}"/>
              </a:ext>
            </a:extLst>
          </p:cNvPr>
          <p:cNvSpPr/>
          <p:nvPr/>
        </p:nvSpPr>
        <p:spPr>
          <a:xfrm>
            <a:off x="5508104" y="1844824"/>
            <a:ext cx="3499831" cy="4644518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6CECB04-0806-D1E3-FF69-CDBC2824B631}"/>
              </a:ext>
            </a:extLst>
          </p:cNvPr>
          <p:cNvSpPr/>
          <p:nvPr/>
        </p:nvSpPr>
        <p:spPr>
          <a:xfrm>
            <a:off x="1879090" y="1844825"/>
            <a:ext cx="3499831" cy="4644518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How markets interact with one another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2121" y="1700808"/>
            <a:ext cx="6779096" cy="413732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/>
          </a:p>
          <a:p>
            <a:pPr lvl="1"/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grpSp>
        <p:nvGrpSpPr>
          <p:cNvPr id="48" name="Group 47"/>
          <p:cNvGrpSpPr/>
          <p:nvPr/>
        </p:nvGrpSpPr>
        <p:grpSpPr>
          <a:xfrm>
            <a:off x="5420108" y="1831764"/>
            <a:ext cx="3904420" cy="2431753"/>
            <a:chOff x="1796473" y="2475449"/>
            <a:chExt cx="4321214" cy="2431753"/>
          </a:xfrm>
        </p:grpSpPr>
        <p:cxnSp>
          <p:nvCxnSpPr>
            <p:cNvPr id="49" name="Straight Connector 48"/>
            <p:cNvCxnSpPr/>
            <p:nvPr/>
          </p:nvCxnSpPr>
          <p:spPr>
            <a:xfrm>
              <a:off x="2484458" y="2510634"/>
              <a:ext cx="0" cy="2065747"/>
            </a:xfrm>
            <a:prstGeom prst="line">
              <a:avLst/>
            </a:prstGeom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2484458" y="4576381"/>
              <a:ext cx="2714333" cy="0"/>
            </a:xfrm>
            <a:prstGeom prst="line">
              <a:avLst/>
            </a:prstGeom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50"/>
            <p:cNvSpPr txBox="1">
              <a:spLocks noChangeArrowheads="1"/>
            </p:cNvSpPr>
            <p:nvPr/>
          </p:nvSpPr>
          <p:spPr bwMode="auto">
            <a:xfrm>
              <a:off x="1796473" y="2518695"/>
              <a:ext cx="683557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GB" sz="1000" dirty="0"/>
                <a:t>Price</a:t>
              </a:r>
              <a:endParaRPr lang="en-US" sz="1000" dirty="0"/>
            </a:p>
          </p:txBody>
        </p:sp>
        <p:sp>
          <p:nvSpPr>
            <p:cNvPr id="52" name="TextBox 51"/>
            <p:cNvSpPr txBox="1">
              <a:spLocks noChangeArrowheads="1"/>
            </p:cNvSpPr>
            <p:nvPr/>
          </p:nvSpPr>
          <p:spPr bwMode="auto">
            <a:xfrm>
              <a:off x="4655556" y="4660981"/>
              <a:ext cx="1462131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GB" sz="1000" dirty="0"/>
                <a:t>Quantity</a:t>
              </a:r>
              <a:endParaRPr lang="en-US" sz="1000" dirty="0"/>
            </a:p>
          </p:txBody>
        </p:sp>
        <p:sp>
          <p:nvSpPr>
            <p:cNvPr id="53" name="TextBox 52"/>
            <p:cNvSpPr txBox="1">
              <a:spLocks noChangeArrowheads="1"/>
            </p:cNvSpPr>
            <p:nvPr/>
          </p:nvSpPr>
          <p:spPr bwMode="auto">
            <a:xfrm>
              <a:off x="4589924" y="3895012"/>
              <a:ext cx="90840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GB" sz="1000" dirty="0"/>
                <a:t>D</a:t>
              </a:r>
              <a:endParaRPr lang="en-US" sz="1000" dirty="0"/>
            </a:p>
          </p:txBody>
        </p:sp>
        <p:cxnSp>
          <p:nvCxnSpPr>
            <p:cNvPr id="54" name="Straight Connector 53"/>
            <p:cNvCxnSpPr/>
            <p:nvPr/>
          </p:nvCxnSpPr>
          <p:spPr>
            <a:xfrm>
              <a:off x="3131519" y="2703092"/>
              <a:ext cx="1795682" cy="129624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2530043" y="3357655"/>
              <a:ext cx="1499317" cy="2016"/>
            </a:xfrm>
            <a:prstGeom prst="line">
              <a:avLst/>
            </a:prstGeom>
            <a:ln>
              <a:solidFill>
                <a:schemeClr val="tx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4023828" y="3351213"/>
              <a:ext cx="5532" cy="1225168"/>
            </a:xfrm>
            <a:prstGeom prst="line">
              <a:avLst/>
            </a:prstGeom>
            <a:ln>
              <a:solidFill>
                <a:schemeClr val="tx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TextBox 56"/>
            <p:cNvSpPr txBox="1">
              <a:spLocks noChangeArrowheads="1"/>
            </p:cNvSpPr>
            <p:nvPr/>
          </p:nvSpPr>
          <p:spPr bwMode="auto">
            <a:xfrm>
              <a:off x="2042361" y="3236560"/>
              <a:ext cx="506766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GB" sz="1000" dirty="0"/>
                <a:t>P</a:t>
              </a:r>
              <a:r>
                <a:rPr lang="en-GB" sz="800" dirty="0"/>
                <a:t>1</a:t>
              </a:r>
              <a:endParaRPr lang="en-US" sz="800" dirty="0"/>
            </a:p>
          </p:txBody>
        </p:sp>
        <p:cxnSp>
          <p:nvCxnSpPr>
            <p:cNvPr id="59" name="Straight Connector 58"/>
            <p:cNvCxnSpPr/>
            <p:nvPr/>
          </p:nvCxnSpPr>
          <p:spPr>
            <a:xfrm flipV="1">
              <a:off x="3131519" y="2703092"/>
              <a:ext cx="1806746" cy="125443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TextBox 59"/>
            <p:cNvSpPr txBox="1">
              <a:spLocks noChangeArrowheads="1"/>
            </p:cNvSpPr>
            <p:nvPr/>
          </p:nvSpPr>
          <p:spPr bwMode="auto">
            <a:xfrm>
              <a:off x="4589924" y="2475449"/>
              <a:ext cx="90840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GB" sz="1000" dirty="0"/>
                <a:t>S</a:t>
              </a:r>
              <a:endParaRPr lang="en-US" sz="1000" dirty="0"/>
            </a:p>
          </p:txBody>
        </p:sp>
        <p:cxnSp>
          <p:nvCxnSpPr>
            <p:cNvPr id="61" name="Straight Connector 60"/>
            <p:cNvCxnSpPr/>
            <p:nvPr/>
          </p:nvCxnSpPr>
          <p:spPr>
            <a:xfrm>
              <a:off x="2510065" y="3663959"/>
              <a:ext cx="1059355" cy="0"/>
            </a:xfrm>
            <a:prstGeom prst="line">
              <a:avLst/>
            </a:prstGeom>
            <a:ln>
              <a:solidFill>
                <a:schemeClr val="tx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TextBox 61"/>
            <p:cNvSpPr txBox="1">
              <a:spLocks noChangeArrowheads="1"/>
            </p:cNvSpPr>
            <p:nvPr/>
          </p:nvSpPr>
          <p:spPr bwMode="auto">
            <a:xfrm>
              <a:off x="2134405" y="3561311"/>
              <a:ext cx="37566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GB" sz="1000" dirty="0"/>
                <a:t>P</a:t>
              </a:r>
              <a:r>
                <a:rPr lang="en-GB" sz="800" dirty="0"/>
                <a:t>2</a:t>
              </a:r>
              <a:endParaRPr lang="en-US" sz="800" dirty="0"/>
            </a:p>
          </p:txBody>
        </p:sp>
        <p:cxnSp>
          <p:nvCxnSpPr>
            <p:cNvPr id="63" name="Straight Connector 62"/>
            <p:cNvCxnSpPr/>
            <p:nvPr/>
          </p:nvCxnSpPr>
          <p:spPr>
            <a:xfrm>
              <a:off x="3569420" y="3663959"/>
              <a:ext cx="0" cy="915017"/>
            </a:xfrm>
            <a:prstGeom prst="line">
              <a:avLst/>
            </a:prstGeom>
            <a:ln>
              <a:solidFill>
                <a:schemeClr val="tx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TextBox 64"/>
            <p:cNvSpPr txBox="1">
              <a:spLocks noChangeArrowheads="1"/>
            </p:cNvSpPr>
            <p:nvPr/>
          </p:nvSpPr>
          <p:spPr bwMode="auto">
            <a:xfrm>
              <a:off x="3747289" y="4593336"/>
              <a:ext cx="501802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GB" sz="1000" dirty="0"/>
                <a:t>Q</a:t>
              </a:r>
              <a:r>
                <a:rPr lang="en-GB" sz="800" dirty="0"/>
                <a:t>1</a:t>
              </a:r>
              <a:endParaRPr lang="en-US" sz="800" dirty="0"/>
            </a:p>
          </p:txBody>
        </p:sp>
        <p:sp>
          <p:nvSpPr>
            <p:cNvPr id="66" name="TextBox 65"/>
            <p:cNvSpPr txBox="1">
              <a:spLocks noChangeArrowheads="1"/>
            </p:cNvSpPr>
            <p:nvPr/>
          </p:nvSpPr>
          <p:spPr bwMode="auto">
            <a:xfrm>
              <a:off x="3318519" y="4581003"/>
              <a:ext cx="501802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GB" sz="1000" dirty="0"/>
                <a:t>Q</a:t>
              </a:r>
              <a:r>
                <a:rPr lang="en-GB" sz="800" dirty="0"/>
                <a:t>2</a:t>
              </a:r>
              <a:endParaRPr lang="en-US" sz="800" dirty="0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3371947" y="1802397"/>
            <a:ext cx="6788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6729439" y="1785269"/>
            <a:ext cx="6788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35496" y="1929021"/>
            <a:ext cx="1823692" cy="452431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highlight>
                  <a:srgbClr val="00FF00"/>
                </a:highlight>
              </a:rPr>
              <a:t>In diagram A </a:t>
            </a:r>
            <a:r>
              <a:rPr lang="en-GB" sz="1200" dirty="0"/>
              <a:t>current output of apples is Q</a:t>
            </a:r>
            <a:r>
              <a:rPr lang="en-GB" sz="1000" dirty="0"/>
              <a:t>2</a:t>
            </a:r>
            <a:r>
              <a:rPr lang="en-GB" sz="1200" dirty="0"/>
              <a:t>, above the equilibrium price.  </a:t>
            </a:r>
          </a:p>
          <a:p>
            <a:pPr algn="ctr"/>
            <a:endParaRPr lang="en-GB" sz="1200" dirty="0"/>
          </a:p>
          <a:p>
            <a:pPr algn="ctr"/>
            <a:r>
              <a:rPr lang="en-GB" sz="1200" dirty="0">
                <a:highlight>
                  <a:srgbClr val="FFFF00"/>
                </a:highlight>
              </a:rPr>
              <a:t>In diagram B</a:t>
            </a:r>
            <a:r>
              <a:rPr lang="en-GB" sz="1200" dirty="0"/>
              <a:t> current output of pears is Q</a:t>
            </a:r>
            <a:r>
              <a:rPr lang="en-GB" sz="1000" dirty="0"/>
              <a:t>2</a:t>
            </a:r>
            <a:r>
              <a:rPr lang="en-GB" sz="1200" dirty="0"/>
              <a:t>, below the equilibrium price.</a:t>
            </a:r>
          </a:p>
          <a:p>
            <a:pPr algn="ctr"/>
            <a:endParaRPr lang="en-GB" sz="1200" dirty="0"/>
          </a:p>
          <a:p>
            <a:pPr algn="ctr"/>
            <a:r>
              <a:rPr lang="en-GB" sz="1200" dirty="0"/>
              <a:t>In both markets we have allocative inefficiency.</a:t>
            </a:r>
          </a:p>
          <a:p>
            <a:pPr algn="ctr"/>
            <a:endParaRPr lang="en-GB" sz="1200" dirty="0"/>
          </a:p>
          <a:p>
            <a:pPr algn="ctr"/>
            <a:r>
              <a:rPr lang="en-GB" sz="1200" dirty="0"/>
              <a:t>By reallocating resources from the production of apples to that of pears we can increase allocative efficiency.</a:t>
            </a:r>
          </a:p>
          <a:p>
            <a:pPr algn="ctr"/>
            <a:endParaRPr lang="en-GB" sz="1200" dirty="0"/>
          </a:p>
          <a:p>
            <a:pPr algn="ctr"/>
            <a:r>
              <a:rPr lang="en-GB" sz="1200" dirty="0"/>
              <a:t>If apples were produced at Q</a:t>
            </a:r>
            <a:r>
              <a:rPr lang="en-GB" sz="1000" dirty="0"/>
              <a:t>1 </a:t>
            </a:r>
            <a:r>
              <a:rPr lang="en-GB" sz="1200" dirty="0"/>
              <a:t>and pears were produced at Q</a:t>
            </a:r>
            <a:r>
              <a:rPr lang="en-GB" sz="1000" dirty="0"/>
              <a:t>1</a:t>
            </a:r>
            <a:r>
              <a:rPr lang="en-GB" sz="1200" dirty="0"/>
              <a:t> we have allocative efficiency.</a:t>
            </a:r>
          </a:p>
          <a:p>
            <a:endParaRPr lang="en-GB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2062190" y="4581128"/>
            <a:ext cx="3299480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In diagram A suppose the market price is P</a:t>
            </a:r>
            <a:r>
              <a:rPr lang="en-GB" sz="1000" dirty="0"/>
              <a:t>2. </a:t>
            </a:r>
            <a:r>
              <a:rPr lang="en-GB" sz="1200" dirty="0"/>
              <a:t>Consumers value the last unit produced at Q</a:t>
            </a:r>
            <a:r>
              <a:rPr lang="en-GB" sz="1000" dirty="0"/>
              <a:t>1</a:t>
            </a:r>
            <a:r>
              <a:rPr lang="en-GB" sz="1200" dirty="0"/>
              <a:t>, where price is P</a:t>
            </a:r>
            <a:r>
              <a:rPr lang="en-GB" sz="1000" dirty="0"/>
              <a:t>1</a:t>
            </a:r>
            <a:r>
              <a:rPr lang="en-GB" sz="1200" dirty="0"/>
              <a:t>.  However, firms produce at Q</a:t>
            </a:r>
            <a:r>
              <a:rPr lang="en-GB" sz="1000" dirty="0"/>
              <a:t>2</a:t>
            </a:r>
            <a:r>
              <a:rPr lang="en-GB" sz="1200" dirty="0"/>
              <a:t>.  </a:t>
            </a:r>
          </a:p>
          <a:p>
            <a:endParaRPr lang="en-GB" sz="1000" dirty="0"/>
          </a:p>
          <a:p>
            <a:r>
              <a:rPr lang="en-GB" sz="1200" dirty="0"/>
              <a:t>Consumers are not willing to pay the higher price so price will fall, and firms will reduce supply.  </a:t>
            </a:r>
          </a:p>
          <a:p>
            <a:endParaRPr lang="en-GB" sz="1200" dirty="0"/>
          </a:p>
          <a:p>
            <a:r>
              <a:rPr lang="en-GB" sz="1200" dirty="0"/>
              <a:t>This might lead to a reallocation of a firms’ resources to another use e.g. from apples to pears.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800660" y="1831976"/>
            <a:ext cx="3900436" cy="2450331"/>
            <a:chOff x="1800660" y="1831976"/>
            <a:chExt cx="3900436" cy="2450331"/>
          </a:xfrm>
        </p:grpSpPr>
        <p:cxnSp>
          <p:nvCxnSpPr>
            <p:cNvPr id="18" name="Straight Connector 17"/>
            <p:cNvCxnSpPr/>
            <p:nvPr/>
          </p:nvCxnSpPr>
          <p:spPr>
            <a:xfrm>
              <a:off x="2382306" y="1885739"/>
              <a:ext cx="0" cy="2065747"/>
            </a:xfrm>
            <a:prstGeom prst="line">
              <a:avLst/>
            </a:prstGeom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2382306" y="3951486"/>
              <a:ext cx="2479420" cy="0"/>
            </a:xfrm>
            <a:prstGeom prst="line">
              <a:avLst/>
            </a:prstGeom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>
              <a:spLocks noChangeArrowheads="1"/>
            </p:cNvSpPr>
            <p:nvPr/>
          </p:nvSpPr>
          <p:spPr bwMode="auto">
            <a:xfrm>
              <a:off x="1800660" y="1893800"/>
              <a:ext cx="581645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GB" sz="1000" dirty="0"/>
                <a:t>Price</a:t>
              </a:r>
              <a:endParaRPr lang="en-US" sz="1000" dirty="0"/>
            </a:p>
          </p:txBody>
        </p:sp>
        <p:sp>
          <p:nvSpPr>
            <p:cNvPr id="33" name="TextBox 32"/>
            <p:cNvSpPr txBox="1">
              <a:spLocks noChangeArrowheads="1"/>
            </p:cNvSpPr>
            <p:nvPr/>
          </p:nvSpPr>
          <p:spPr bwMode="auto">
            <a:xfrm>
              <a:off x="4365506" y="4036086"/>
              <a:ext cx="133559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GB" sz="1000" dirty="0"/>
                <a:t>Quantity</a:t>
              </a:r>
              <a:endParaRPr lang="en-US" sz="1000" dirty="0"/>
            </a:p>
          </p:txBody>
        </p:sp>
        <p:sp>
          <p:nvSpPr>
            <p:cNvPr id="34" name="TextBox 33"/>
            <p:cNvSpPr txBox="1">
              <a:spLocks noChangeArrowheads="1"/>
            </p:cNvSpPr>
            <p:nvPr/>
          </p:nvSpPr>
          <p:spPr bwMode="auto">
            <a:xfrm>
              <a:off x="4365506" y="3251328"/>
              <a:ext cx="701495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GB" sz="1000" dirty="0"/>
                <a:t>D</a:t>
              </a:r>
              <a:endParaRPr lang="en-US" sz="1000" dirty="0"/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2973367" y="2078197"/>
              <a:ext cx="1640274" cy="129624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2423946" y="2732760"/>
              <a:ext cx="1369558" cy="2016"/>
            </a:xfrm>
            <a:prstGeom prst="line">
              <a:avLst/>
            </a:prstGeom>
            <a:ln>
              <a:solidFill>
                <a:schemeClr val="tx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3788451" y="2726318"/>
              <a:ext cx="5053" cy="1225168"/>
            </a:xfrm>
            <a:prstGeom prst="line">
              <a:avLst/>
            </a:prstGeom>
            <a:ln>
              <a:solidFill>
                <a:schemeClr val="tx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/>
            <p:cNvSpPr txBox="1">
              <a:spLocks noChangeArrowheads="1"/>
            </p:cNvSpPr>
            <p:nvPr/>
          </p:nvSpPr>
          <p:spPr bwMode="auto">
            <a:xfrm>
              <a:off x="2039158" y="2611665"/>
              <a:ext cx="343148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GB" sz="1000" dirty="0"/>
                <a:t>P</a:t>
              </a:r>
              <a:r>
                <a:rPr lang="en-GB" sz="800" dirty="0"/>
                <a:t>1</a:t>
              </a:r>
              <a:endParaRPr lang="en-US" sz="800" dirty="0"/>
            </a:p>
          </p:txBody>
        </p:sp>
        <p:sp>
          <p:nvSpPr>
            <p:cNvPr id="39" name="TextBox 38"/>
            <p:cNvSpPr txBox="1">
              <a:spLocks noChangeArrowheads="1"/>
            </p:cNvSpPr>
            <p:nvPr/>
          </p:nvSpPr>
          <p:spPr bwMode="auto">
            <a:xfrm>
              <a:off x="3569370" y="3951486"/>
              <a:ext cx="458373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GB" sz="1000" dirty="0"/>
                <a:t>Q</a:t>
              </a:r>
              <a:r>
                <a:rPr lang="en-GB" sz="800" dirty="0"/>
                <a:t>1</a:t>
              </a:r>
              <a:endParaRPr lang="en-US" sz="1000" dirty="0"/>
            </a:p>
          </p:txBody>
        </p:sp>
        <p:cxnSp>
          <p:nvCxnSpPr>
            <p:cNvPr id="40" name="Straight Connector 39"/>
            <p:cNvCxnSpPr/>
            <p:nvPr/>
          </p:nvCxnSpPr>
          <p:spPr>
            <a:xfrm flipV="1">
              <a:off x="2973367" y="2078197"/>
              <a:ext cx="1650381" cy="125443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/>
            <p:cNvSpPr txBox="1">
              <a:spLocks noChangeArrowheads="1"/>
            </p:cNvSpPr>
            <p:nvPr/>
          </p:nvSpPr>
          <p:spPr bwMode="auto">
            <a:xfrm>
              <a:off x="4324974" y="1831976"/>
              <a:ext cx="782558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GB" sz="1000" dirty="0"/>
                <a:t>S</a:t>
              </a:r>
              <a:endParaRPr lang="en-US" sz="1000" dirty="0"/>
            </a:p>
          </p:txBody>
        </p:sp>
        <p:cxnSp>
          <p:nvCxnSpPr>
            <p:cNvPr id="42" name="Straight Connector 41"/>
            <p:cNvCxnSpPr/>
            <p:nvPr/>
          </p:nvCxnSpPr>
          <p:spPr>
            <a:xfrm>
              <a:off x="2382306" y="2319785"/>
              <a:ext cx="1933218" cy="0"/>
            </a:xfrm>
            <a:prstGeom prst="line">
              <a:avLst/>
            </a:prstGeom>
            <a:ln>
              <a:solidFill>
                <a:schemeClr val="tx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/>
            <p:cNvSpPr txBox="1">
              <a:spLocks noChangeArrowheads="1"/>
            </p:cNvSpPr>
            <p:nvPr/>
          </p:nvSpPr>
          <p:spPr bwMode="auto">
            <a:xfrm>
              <a:off x="2039158" y="2200606"/>
              <a:ext cx="343148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GB" sz="1000" dirty="0"/>
                <a:t>P</a:t>
              </a:r>
              <a:r>
                <a:rPr lang="en-GB" sz="800" dirty="0"/>
                <a:t>2</a:t>
              </a:r>
              <a:endParaRPr lang="en-US" sz="800" dirty="0"/>
            </a:p>
          </p:txBody>
        </p:sp>
        <p:cxnSp>
          <p:nvCxnSpPr>
            <p:cNvPr id="45" name="Straight Connector 44"/>
            <p:cNvCxnSpPr/>
            <p:nvPr/>
          </p:nvCxnSpPr>
          <p:spPr>
            <a:xfrm>
              <a:off x="4315524" y="2363353"/>
              <a:ext cx="5053" cy="1588133"/>
            </a:xfrm>
            <a:prstGeom prst="line">
              <a:avLst/>
            </a:prstGeom>
            <a:ln>
              <a:solidFill>
                <a:schemeClr val="tx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Box 45"/>
            <p:cNvSpPr txBox="1">
              <a:spLocks noChangeArrowheads="1"/>
            </p:cNvSpPr>
            <p:nvPr/>
          </p:nvSpPr>
          <p:spPr bwMode="auto">
            <a:xfrm>
              <a:off x="4060203" y="3954081"/>
              <a:ext cx="458373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GB" sz="1000" dirty="0"/>
                <a:t>Q</a:t>
              </a:r>
              <a:r>
                <a:rPr lang="en-GB" sz="800" dirty="0"/>
                <a:t>2</a:t>
              </a:r>
              <a:endParaRPr lang="en-US" sz="800" dirty="0"/>
            </a:p>
          </p:txBody>
        </p:sp>
        <p:sp>
          <p:nvSpPr>
            <p:cNvPr id="70" name="TextBox 69"/>
            <p:cNvSpPr txBox="1">
              <a:spLocks noChangeArrowheads="1"/>
            </p:cNvSpPr>
            <p:nvPr/>
          </p:nvSpPr>
          <p:spPr bwMode="auto">
            <a:xfrm>
              <a:off x="2091482" y="3941358"/>
              <a:ext cx="343148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GB" sz="1000" dirty="0"/>
                <a:t>0</a:t>
              </a:r>
              <a:endParaRPr lang="en-US" sz="800" dirty="0"/>
            </a:p>
          </p:txBody>
        </p:sp>
      </p:grpSp>
      <p:sp>
        <p:nvSpPr>
          <p:cNvPr id="71" name="TextBox 70"/>
          <p:cNvSpPr txBox="1">
            <a:spLocks noChangeArrowheads="1"/>
          </p:cNvSpPr>
          <p:nvPr/>
        </p:nvSpPr>
        <p:spPr bwMode="auto">
          <a:xfrm>
            <a:off x="5393243" y="3941358"/>
            <a:ext cx="34314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GB" sz="1000" dirty="0"/>
              <a:t>0</a:t>
            </a:r>
            <a:endParaRPr lang="en-US" sz="800" dirty="0"/>
          </a:p>
        </p:txBody>
      </p:sp>
      <p:sp>
        <p:nvSpPr>
          <p:cNvPr id="72" name="TextBox 71"/>
          <p:cNvSpPr txBox="1"/>
          <p:nvPr/>
        </p:nvSpPr>
        <p:spPr>
          <a:xfrm>
            <a:off x="5489698" y="4550351"/>
            <a:ext cx="32994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In diagram B suppose the market price is P</a:t>
            </a:r>
            <a:r>
              <a:rPr lang="en-GB" sz="1000" dirty="0"/>
              <a:t>2.</a:t>
            </a:r>
            <a:r>
              <a:rPr lang="en-GB" sz="1200" dirty="0"/>
              <a:t> Consumers value the last unit produced at Q</a:t>
            </a:r>
            <a:r>
              <a:rPr lang="en-GB" sz="1000" dirty="0"/>
              <a:t>1</a:t>
            </a:r>
            <a:r>
              <a:rPr lang="en-GB" sz="1200" dirty="0"/>
              <a:t>, where price is P</a:t>
            </a:r>
            <a:r>
              <a:rPr lang="en-GB" sz="1000" dirty="0"/>
              <a:t>1.  </a:t>
            </a:r>
            <a:r>
              <a:rPr lang="en-GB" sz="1200" dirty="0"/>
              <a:t>However, firms produce at Q</a:t>
            </a:r>
            <a:r>
              <a:rPr lang="en-GB" sz="1000" dirty="0"/>
              <a:t>2</a:t>
            </a:r>
            <a:r>
              <a:rPr lang="en-GB" sz="1200" dirty="0"/>
              <a:t>.  </a:t>
            </a:r>
          </a:p>
          <a:p>
            <a:endParaRPr lang="en-GB" sz="1200" dirty="0"/>
          </a:p>
          <a:p>
            <a:r>
              <a:rPr lang="en-GB" sz="1200" dirty="0"/>
              <a:t>Consumers are willing to pay the higher price so price will rise to P2,</a:t>
            </a:r>
            <a:r>
              <a:rPr lang="en-GB" sz="1000" dirty="0"/>
              <a:t> </a:t>
            </a:r>
            <a:r>
              <a:rPr lang="en-GB" sz="1200" dirty="0"/>
              <a:t>and firms will increase supply.</a:t>
            </a:r>
          </a:p>
          <a:p>
            <a:endParaRPr lang="en-GB" sz="1200" dirty="0"/>
          </a:p>
          <a:p>
            <a:r>
              <a:rPr lang="en-GB" sz="1200" dirty="0"/>
              <a:t>This might lead to a reallocation of a firms’ resources from another use e.g. from apples to pears.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423135" y="1575350"/>
            <a:ext cx="13355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/>
              <a:t>Apples and pears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489174F-B70E-17B3-EED7-AF6085DD53A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507295"/>
            <a:ext cx="7695738" cy="309835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66BA7A3-AAB2-BEA5-217E-E106A4F480D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102543"/>
            <a:ext cx="933411" cy="375797"/>
          </a:xfrm>
          <a:prstGeom prst="rect">
            <a:avLst/>
          </a:prstGeom>
        </p:spPr>
      </p:pic>
      <p:sp>
        <p:nvSpPr>
          <p:cNvPr id="11" name="Footer Placeholder 2">
            <a:extLst>
              <a:ext uri="{FF2B5EF4-FFF2-40B4-BE49-F238E27FC236}">
                <a16:creationId xmlns:a16="http://schemas.microsoft.com/office/drawing/2014/main" id="{56F0A296-EA64-AAF3-92C4-005B1BA029FD}"/>
              </a:ext>
            </a:extLst>
          </p:cNvPr>
          <p:cNvSpPr txBox="1">
            <a:spLocks/>
          </p:cNvSpPr>
          <p:nvPr/>
        </p:nvSpPr>
        <p:spPr>
          <a:xfrm>
            <a:off x="68584" y="6601013"/>
            <a:ext cx="4038600" cy="2336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F69E01C-9E1A-23B4-829D-22BE3F0ACBE4}"/>
              </a:ext>
            </a:extLst>
          </p:cNvPr>
          <p:cNvSpPr txBox="1"/>
          <p:nvPr/>
        </p:nvSpPr>
        <p:spPr>
          <a:xfrm>
            <a:off x="6126494" y="6648519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solidFill>
                  <a:schemeClr val="tx2"/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tx2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967591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85341" y="365125"/>
            <a:ext cx="3630007" cy="180730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/>
            <a:r>
              <a:rPr lang="en-US" sz="4400"/>
              <a:t>Plenary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94613A2-5E67-A721-8F30-47A64E9DED8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968" r="42757" b="6250"/>
          <a:stretch/>
        </p:blipFill>
        <p:spPr>
          <a:xfrm>
            <a:off x="20" y="10"/>
            <a:ext cx="4587406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7" name="TextBox 6"/>
          <p:cNvSpPr txBox="1"/>
          <p:nvPr/>
        </p:nvSpPr>
        <p:spPr>
          <a:xfrm>
            <a:off x="4844761" y="1859865"/>
            <a:ext cx="4225178" cy="384366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1. Define the term allocative efficiency.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For a number of years the supply of organic produce grew at a rate just enough to meet its demand.  In the recession consumers started to cut back on organic produce but supply continued to increase at the same rate.</a:t>
            </a:r>
            <a:endParaRPr lang="en-US" sz="1400" dirty="0">
              <a:ea typeface="Calibri"/>
              <a:cs typeface="Calibri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2. Explain whether the market for organic produce is </a:t>
            </a:r>
            <a:r>
              <a:rPr lang="en-US" sz="1400"/>
              <a:t>working efficiently.  </a:t>
            </a:r>
            <a:endParaRPr lang="en-US" sz="1400" dirty="0">
              <a:ea typeface="Calibri"/>
              <a:cs typeface="Calibri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3. In the diagram below the price of a product is P2 and output is Q2.  Explain why this combination of price and output is allocatively inefficient.    </a:t>
            </a:r>
            <a:endParaRPr lang="en-US" sz="1400" dirty="0">
              <a:ea typeface="Calibri"/>
              <a:cs typeface="Calibri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CC54AE7-D4FE-EF52-F9FC-27F1F7184C99}"/>
              </a:ext>
            </a:extLst>
          </p:cNvPr>
          <p:cNvGrpSpPr/>
          <p:nvPr/>
        </p:nvGrpSpPr>
        <p:grpSpPr>
          <a:xfrm>
            <a:off x="5074897" y="4403833"/>
            <a:ext cx="3900436" cy="2450331"/>
            <a:chOff x="3275856" y="3497549"/>
            <a:chExt cx="3900436" cy="2450331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EC193A41-DD65-E19B-8D05-40F36FEACA85}"/>
                </a:ext>
              </a:extLst>
            </p:cNvPr>
            <p:cNvCxnSpPr/>
            <p:nvPr/>
          </p:nvCxnSpPr>
          <p:spPr>
            <a:xfrm>
              <a:off x="3857502" y="3551312"/>
              <a:ext cx="0" cy="2065747"/>
            </a:xfrm>
            <a:prstGeom prst="line">
              <a:avLst/>
            </a:prstGeom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DA9C0AAD-B87D-1B87-E21B-D2886702E717}"/>
                </a:ext>
              </a:extLst>
            </p:cNvPr>
            <p:cNvCxnSpPr/>
            <p:nvPr/>
          </p:nvCxnSpPr>
          <p:spPr>
            <a:xfrm>
              <a:off x="3857502" y="5617059"/>
              <a:ext cx="2479420" cy="0"/>
            </a:xfrm>
            <a:prstGeom prst="line">
              <a:avLst/>
            </a:prstGeom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4">
              <a:extLst>
                <a:ext uri="{FF2B5EF4-FFF2-40B4-BE49-F238E27FC236}">
                  <a16:creationId xmlns:a16="http://schemas.microsoft.com/office/drawing/2014/main" id="{DC05EC7B-4297-40C4-1ECD-4EDA3B4524C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75856" y="3559373"/>
              <a:ext cx="581645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/>
              <a:r>
                <a:rPr lang="en-GB" sz="1000" dirty="0"/>
                <a:t>Price</a:t>
              </a:r>
              <a:endParaRPr lang="en-US" sz="1000" dirty="0"/>
            </a:p>
          </p:txBody>
        </p:sp>
        <p:sp>
          <p:nvSpPr>
            <p:cNvPr id="27" name="TextBox 5">
              <a:extLst>
                <a:ext uri="{FF2B5EF4-FFF2-40B4-BE49-F238E27FC236}">
                  <a16:creationId xmlns:a16="http://schemas.microsoft.com/office/drawing/2014/main" id="{16291A73-EBC2-2866-BCD5-9CDEAA185EC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40702" y="5701659"/>
              <a:ext cx="133559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/>
              <a:r>
                <a:rPr lang="en-GB" sz="1000" dirty="0"/>
                <a:t>Quantity</a:t>
              </a:r>
              <a:endParaRPr lang="en-US" sz="1000" dirty="0"/>
            </a:p>
          </p:txBody>
        </p:sp>
        <p:sp>
          <p:nvSpPr>
            <p:cNvPr id="28" name="TextBox 6">
              <a:extLst>
                <a:ext uri="{FF2B5EF4-FFF2-40B4-BE49-F238E27FC236}">
                  <a16:creationId xmlns:a16="http://schemas.microsoft.com/office/drawing/2014/main" id="{1392DFBE-C3B4-2525-5E0A-E10AA68542D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40702" y="4916901"/>
              <a:ext cx="701495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/>
              <a:r>
                <a:rPr lang="en-GB" sz="1000" dirty="0"/>
                <a:t>D</a:t>
              </a:r>
              <a:endParaRPr lang="en-US" sz="1000" dirty="0"/>
            </a:p>
          </p:txBody>
        </p: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DCB70DA-43C2-4A74-76BE-9A8DD4219EB8}"/>
                </a:ext>
              </a:extLst>
            </p:cNvPr>
            <p:cNvCxnSpPr/>
            <p:nvPr/>
          </p:nvCxnSpPr>
          <p:spPr>
            <a:xfrm>
              <a:off x="4448563" y="3743770"/>
              <a:ext cx="1640274" cy="129624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3B5DEE0B-D602-4388-D2DC-5EE543F5BE83}"/>
                </a:ext>
              </a:extLst>
            </p:cNvPr>
            <p:cNvCxnSpPr/>
            <p:nvPr/>
          </p:nvCxnSpPr>
          <p:spPr>
            <a:xfrm>
              <a:off x="3899142" y="4398333"/>
              <a:ext cx="1369558" cy="2016"/>
            </a:xfrm>
            <a:prstGeom prst="line">
              <a:avLst/>
            </a:prstGeom>
            <a:ln>
              <a:solidFill>
                <a:schemeClr val="tx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9D90CFC0-043D-CC0C-6A92-75E55A94A261}"/>
                </a:ext>
              </a:extLst>
            </p:cNvPr>
            <p:cNvCxnSpPr/>
            <p:nvPr/>
          </p:nvCxnSpPr>
          <p:spPr>
            <a:xfrm>
              <a:off x="5263647" y="4391891"/>
              <a:ext cx="5053" cy="1225168"/>
            </a:xfrm>
            <a:prstGeom prst="line">
              <a:avLst/>
            </a:prstGeom>
            <a:ln>
              <a:solidFill>
                <a:schemeClr val="tx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10">
              <a:extLst>
                <a:ext uri="{FF2B5EF4-FFF2-40B4-BE49-F238E27FC236}">
                  <a16:creationId xmlns:a16="http://schemas.microsoft.com/office/drawing/2014/main" id="{439BD43A-439F-2761-DB7D-5BA9EA3BF79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14354" y="4277238"/>
              <a:ext cx="343148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/>
              <a:r>
                <a:rPr lang="en-GB" sz="1000" dirty="0"/>
                <a:t>P</a:t>
              </a:r>
              <a:r>
                <a:rPr lang="en-GB" sz="800" dirty="0"/>
                <a:t>1</a:t>
              </a:r>
              <a:endParaRPr lang="en-US" sz="800" dirty="0"/>
            </a:p>
          </p:txBody>
        </p:sp>
        <p:sp>
          <p:nvSpPr>
            <p:cNvPr id="33" name="TextBox 11">
              <a:extLst>
                <a:ext uri="{FF2B5EF4-FFF2-40B4-BE49-F238E27FC236}">
                  <a16:creationId xmlns:a16="http://schemas.microsoft.com/office/drawing/2014/main" id="{C54BC00B-2D2A-76CA-27C1-A0B002FBFA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44566" y="5617059"/>
              <a:ext cx="458373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/>
              <a:r>
                <a:rPr lang="en-GB" sz="1000" dirty="0"/>
                <a:t>Q</a:t>
              </a:r>
              <a:r>
                <a:rPr lang="en-GB" sz="800" dirty="0"/>
                <a:t>1</a:t>
              </a:r>
              <a:endParaRPr lang="en-US" sz="1000" dirty="0"/>
            </a:p>
          </p:txBody>
        </p: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99BE0BCB-D88C-9489-27AA-042E25A320DB}"/>
                </a:ext>
              </a:extLst>
            </p:cNvPr>
            <p:cNvCxnSpPr/>
            <p:nvPr/>
          </p:nvCxnSpPr>
          <p:spPr>
            <a:xfrm flipV="1">
              <a:off x="4448563" y="3743770"/>
              <a:ext cx="1650381" cy="125443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13">
              <a:extLst>
                <a:ext uri="{FF2B5EF4-FFF2-40B4-BE49-F238E27FC236}">
                  <a16:creationId xmlns:a16="http://schemas.microsoft.com/office/drawing/2014/main" id="{69D9CDFE-6D63-102D-1013-4B1E78D8B87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00170" y="3497549"/>
              <a:ext cx="782558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/>
              <a:r>
                <a:rPr lang="en-GB" sz="1000" dirty="0"/>
                <a:t>S</a:t>
              </a:r>
              <a:endParaRPr lang="en-US" sz="1000" dirty="0"/>
            </a:p>
          </p:txBody>
        </p: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0E66D4C5-C139-0FF2-6768-C45AB4365A9C}"/>
                </a:ext>
              </a:extLst>
            </p:cNvPr>
            <p:cNvCxnSpPr/>
            <p:nvPr/>
          </p:nvCxnSpPr>
          <p:spPr>
            <a:xfrm>
              <a:off x="3857502" y="3985358"/>
              <a:ext cx="1933218" cy="0"/>
            </a:xfrm>
            <a:prstGeom prst="line">
              <a:avLst/>
            </a:prstGeom>
            <a:ln>
              <a:solidFill>
                <a:schemeClr val="tx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15">
              <a:extLst>
                <a:ext uri="{FF2B5EF4-FFF2-40B4-BE49-F238E27FC236}">
                  <a16:creationId xmlns:a16="http://schemas.microsoft.com/office/drawing/2014/main" id="{85AEAD80-B24B-BF04-430C-3C65C5BE739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14354" y="3866179"/>
              <a:ext cx="343148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/>
              <a:r>
                <a:rPr lang="en-GB" sz="1000" dirty="0"/>
                <a:t>P</a:t>
              </a:r>
              <a:r>
                <a:rPr lang="en-GB" sz="800" dirty="0"/>
                <a:t>2</a:t>
              </a:r>
              <a:endParaRPr lang="en-US" sz="800" dirty="0"/>
            </a:p>
          </p:txBody>
        </p: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6FEC6B07-0945-620D-00F6-40F79FC17910}"/>
                </a:ext>
              </a:extLst>
            </p:cNvPr>
            <p:cNvCxnSpPr/>
            <p:nvPr/>
          </p:nvCxnSpPr>
          <p:spPr>
            <a:xfrm>
              <a:off x="5790720" y="4028926"/>
              <a:ext cx="5053" cy="1588133"/>
            </a:xfrm>
            <a:prstGeom prst="line">
              <a:avLst/>
            </a:prstGeom>
            <a:ln>
              <a:solidFill>
                <a:schemeClr val="tx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17">
              <a:extLst>
                <a:ext uri="{FF2B5EF4-FFF2-40B4-BE49-F238E27FC236}">
                  <a16:creationId xmlns:a16="http://schemas.microsoft.com/office/drawing/2014/main" id="{EDE96480-83E8-2AE0-1283-B9E6FB2D05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35399" y="5619654"/>
              <a:ext cx="458373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/>
              <a:r>
                <a:rPr lang="en-GB" sz="1000" dirty="0"/>
                <a:t>Q</a:t>
              </a:r>
              <a:r>
                <a:rPr lang="en-GB" sz="800" dirty="0"/>
                <a:t>2</a:t>
              </a:r>
              <a:endParaRPr lang="en-US" sz="800" dirty="0"/>
            </a:p>
          </p:txBody>
        </p:sp>
        <p:sp>
          <p:nvSpPr>
            <p:cNvPr id="40" name="TextBox 18">
              <a:extLst>
                <a:ext uri="{FF2B5EF4-FFF2-40B4-BE49-F238E27FC236}">
                  <a16:creationId xmlns:a16="http://schemas.microsoft.com/office/drawing/2014/main" id="{72057031-2145-7613-6898-D4C1700674F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66678" y="5606931"/>
              <a:ext cx="343148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/>
              <a:r>
                <a:rPr lang="en-GB" sz="1000" dirty="0"/>
                <a:t>0</a:t>
              </a:r>
              <a:endParaRPr lang="en-US" sz="800" dirty="0"/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2E35A9BF-AA5E-195B-A017-3CB2FDA8344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507295"/>
            <a:ext cx="7695738" cy="309835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44DE117-8D1E-0682-5259-7820CB800C4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102543"/>
            <a:ext cx="933411" cy="375797"/>
          </a:xfrm>
          <a:prstGeom prst="rect">
            <a:avLst/>
          </a:prstGeom>
        </p:spPr>
      </p:pic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C460AFDB-417A-45DE-A138-2FA3456E2581}"/>
              </a:ext>
            </a:extLst>
          </p:cNvPr>
          <p:cNvSpPr txBox="1">
            <a:spLocks/>
          </p:cNvSpPr>
          <p:nvPr/>
        </p:nvSpPr>
        <p:spPr>
          <a:xfrm>
            <a:off x="68584" y="6601013"/>
            <a:ext cx="4038600" cy="2336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F7918B9-CDBA-BC8C-CDAB-8783A6FEF44A}"/>
              </a:ext>
            </a:extLst>
          </p:cNvPr>
          <p:cNvSpPr txBox="1"/>
          <p:nvPr/>
        </p:nvSpPr>
        <p:spPr>
          <a:xfrm>
            <a:off x="6126494" y="6648519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solidFill>
                  <a:schemeClr val="tx2"/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tx2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95049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0D9523-6B6A-B9AC-B2DF-B029DC617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0722" y="329184"/>
            <a:ext cx="5170932" cy="1783080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/>
            <a:r>
              <a:rPr lang="en-US" sz="4700"/>
              <a:t>Learning Objectives</a:t>
            </a:r>
          </a:p>
        </p:txBody>
      </p:sp>
      <p:pic>
        <p:nvPicPr>
          <p:cNvPr id="5" name="Picture 4" descr="Desk with productivity items">
            <a:extLst>
              <a:ext uri="{FF2B5EF4-FFF2-40B4-BE49-F238E27FC236}">
                <a16:creationId xmlns:a16="http://schemas.microsoft.com/office/drawing/2014/main" id="{814F3BCD-6956-0D6B-8847-1B2436D8AC5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425" r="27036" b="-3"/>
          <a:stretch/>
        </p:blipFill>
        <p:spPr>
          <a:xfrm>
            <a:off x="20" y="1"/>
            <a:ext cx="3039386" cy="6858000"/>
          </a:xfrm>
          <a:custGeom>
            <a:avLst/>
            <a:gdLst/>
            <a:ahLst/>
            <a:cxnLst/>
            <a:rect l="l" t="t" r="r" b="b"/>
            <a:pathLst>
              <a:path w="4052542" h="6858000">
                <a:moveTo>
                  <a:pt x="0" y="0"/>
                </a:moveTo>
                <a:lnTo>
                  <a:pt x="4020923" y="0"/>
                </a:lnTo>
                <a:lnTo>
                  <a:pt x="4022656" y="14697"/>
                </a:lnTo>
                <a:cubicBezTo>
                  <a:pt x="4037606" y="98462"/>
                  <a:pt x="4035072" y="183369"/>
                  <a:pt x="4039126" y="267642"/>
                </a:cubicBezTo>
                <a:cubicBezTo>
                  <a:pt x="4043941" y="370699"/>
                  <a:pt x="4037860" y="474136"/>
                  <a:pt x="4035579" y="577446"/>
                </a:cubicBezTo>
                <a:cubicBezTo>
                  <a:pt x="4033805" y="665399"/>
                  <a:pt x="4025063" y="753226"/>
                  <a:pt x="4027724" y="841306"/>
                </a:cubicBezTo>
                <a:cubicBezTo>
                  <a:pt x="4027914" y="844352"/>
                  <a:pt x="4027914" y="847398"/>
                  <a:pt x="4027724" y="850444"/>
                </a:cubicBezTo>
                <a:cubicBezTo>
                  <a:pt x="4019615" y="947281"/>
                  <a:pt x="4019615" y="1044626"/>
                  <a:pt x="4027724" y="1141464"/>
                </a:cubicBezTo>
                <a:cubicBezTo>
                  <a:pt x="4030296" y="1181772"/>
                  <a:pt x="4029574" y="1222221"/>
                  <a:pt x="4025570" y="1262415"/>
                </a:cubicBezTo>
                <a:cubicBezTo>
                  <a:pt x="4021769" y="1313563"/>
                  <a:pt x="4009606" y="1365472"/>
                  <a:pt x="4018348" y="1416238"/>
                </a:cubicBezTo>
                <a:cubicBezTo>
                  <a:pt x="4024037" y="1458058"/>
                  <a:pt x="4027166" y="1500194"/>
                  <a:pt x="4027724" y="1542394"/>
                </a:cubicBezTo>
                <a:cubicBezTo>
                  <a:pt x="4032158" y="1636820"/>
                  <a:pt x="4027977" y="1731753"/>
                  <a:pt x="4026330" y="1826433"/>
                </a:cubicBezTo>
                <a:cubicBezTo>
                  <a:pt x="4024556" y="1936724"/>
                  <a:pt x="4027344" y="2047015"/>
                  <a:pt x="4018475" y="2157432"/>
                </a:cubicBezTo>
                <a:cubicBezTo>
                  <a:pt x="4013597" y="2246629"/>
                  <a:pt x="4013597" y="2336029"/>
                  <a:pt x="4018475" y="2425226"/>
                </a:cubicBezTo>
                <a:cubicBezTo>
                  <a:pt x="4020882" y="2506961"/>
                  <a:pt x="4033172" y="2587934"/>
                  <a:pt x="4031145" y="2670557"/>
                </a:cubicBezTo>
                <a:cubicBezTo>
                  <a:pt x="4028737" y="2766886"/>
                  <a:pt x="4017335" y="2862962"/>
                  <a:pt x="4020882" y="2959546"/>
                </a:cubicBezTo>
                <a:cubicBezTo>
                  <a:pt x="4022529" y="3005617"/>
                  <a:pt x="4022656" y="3051688"/>
                  <a:pt x="4023543" y="3097758"/>
                </a:cubicBezTo>
                <a:cubicBezTo>
                  <a:pt x="4024683" y="3153221"/>
                  <a:pt x="4034692" y="3208556"/>
                  <a:pt x="4029117" y="3263892"/>
                </a:cubicBezTo>
                <a:cubicBezTo>
                  <a:pt x="4019869" y="3356161"/>
                  <a:pt x="3995923" y="3446906"/>
                  <a:pt x="4010873" y="3541459"/>
                </a:cubicBezTo>
                <a:cubicBezTo>
                  <a:pt x="4019108" y="3593495"/>
                  <a:pt x="4028357" y="3645658"/>
                  <a:pt x="4033172" y="3698201"/>
                </a:cubicBezTo>
                <a:cubicBezTo>
                  <a:pt x="4037353" y="3745160"/>
                  <a:pt x="4047868" y="3792881"/>
                  <a:pt x="4039886" y="3839586"/>
                </a:cubicBezTo>
                <a:cubicBezTo>
                  <a:pt x="4033045" y="3879565"/>
                  <a:pt x="4036592" y="3919544"/>
                  <a:pt x="4031271" y="3959523"/>
                </a:cubicBezTo>
                <a:cubicBezTo>
                  <a:pt x="4024303" y="4011939"/>
                  <a:pt x="4020629" y="4065244"/>
                  <a:pt x="4015308" y="4118042"/>
                </a:cubicBezTo>
                <a:cubicBezTo>
                  <a:pt x="4010620" y="4165889"/>
                  <a:pt x="4006946" y="4213610"/>
                  <a:pt x="4019615" y="4258539"/>
                </a:cubicBezTo>
                <a:cubicBezTo>
                  <a:pt x="4050656" y="4371622"/>
                  <a:pt x="4033679" y="4484070"/>
                  <a:pt x="4022023" y="4596391"/>
                </a:cubicBezTo>
                <a:cubicBezTo>
                  <a:pt x="4016321" y="4650965"/>
                  <a:pt x="4007959" y="4708712"/>
                  <a:pt x="4020629" y="4758718"/>
                </a:cubicBezTo>
                <a:cubicBezTo>
                  <a:pt x="4043941" y="4847432"/>
                  <a:pt x="4025697" y="4931705"/>
                  <a:pt x="4015561" y="5016866"/>
                </a:cubicBezTo>
                <a:cubicBezTo>
                  <a:pt x="4003335" y="5100174"/>
                  <a:pt x="4005096" y="5184929"/>
                  <a:pt x="4020756" y="5267654"/>
                </a:cubicBezTo>
                <a:cubicBezTo>
                  <a:pt x="4033172" y="5326035"/>
                  <a:pt x="4033172" y="5385432"/>
                  <a:pt x="4034692" y="5444194"/>
                </a:cubicBezTo>
                <a:cubicBezTo>
                  <a:pt x="4035579" y="5481001"/>
                  <a:pt x="4022023" y="5518441"/>
                  <a:pt x="4013027" y="5555120"/>
                </a:cubicBezTo>
                <a:cubicBezTo>
                  <a:pt x="3996937" y="5621371"/>
                  <a:pt x="3991109" y="5688636"/>
                  <a:pt x="4013027" y="5753237"/>
                </a:cubicBezTo>
                <a:cubicBezTo>
                  <a:pt x="4043561" y="5842713"/>
                  <a:pt x="4061045" y="5932189"/>
                  <a:pt x="4048375" y="6026870"/>
                </a:cubicBezTo>
                <a:cubicBezTo>
                  <a:pt x="4041027" y="6085251"/>
                  <a:pt x="4039380" y="6144902"/>
                  <a:pt x="4028357" y="6202522"/>
                </a:cubicBezTo>
                <a:cubicBezTo>
                  <a:pt x="4010240" y="6298091"/>
                  <a:pt x="4016701" y="6393024"/>
                  <a:pt x="4031145" y="6487196"/>
                </a:cubicBezTo>
                <a:cubicBezTo>
                  <a:pt x="4041293" y="6565885"/>
                  <a:pt x="4042395" y="6645474"/>
                  <a:pt x="4034439" y="6724403"/>
                </a:cubicBezTo>
                <a:lnTo>
                  <a:pt x="402520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1" name="sketchy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90722" y="2395728"/>
            <a:ext cx="3182691" cy="18288"/>
          </a:xfrm>
          <a:custGeom>
            <a:avLst/>
            <a:gdLst>
              <a:gd name="connsiteX0" fmla="*/ 0 w 3182691"/>
              <a:gd name="connsiteY0" fmla="*/ 0 h 18288"/>
              <a:gd name="connsiteX1" fmla="*/ 636538 w 3182691"/>
              <a:gd name="connsiteY1" fmla="*/ 0 h 18288"/>
              <a:gd name="connsiteX2" fmla="*/ 1273076 w 3182691"/>
              <a:gd name="connsiteY2" fmla="*/ 0 h 18288"/>
              <a:gd name="connsiteX3" fmla="*/ 1909615 w 3182691"/>
              <a:gd name="connsiteY3" fmla="*/ 0 h 18288"/>
              <a:gd name="connsiteX4" fmla="*/ 2482499 w 3182691"/>
              <a:gd name="connsiteY4" fmla="*/ 0 h 18288"/>
              <a:gd name="connsiteX5" fmla="*/ 3182691 w 3182691"/>
              <a:gd name="connsiteY5" fmla="*/ 0 h 18288"/>
              <a:gd name="connsiteX6" fmla="*/ 3182691 w 3182691"/>
              <a:gd name="connsiteY6" fmla="*/ 18288 h 18288"/>
              <a:gd name="connsiteX7" fmla="*/ 2609807 w 3182691"/>
              <a:gd name="connsiteY7" fmla="*/ 18288 h 18288"/>
              <a:gd name="connsiteX8" fmla="*/ 2068749 w 3182691"/>
              <a:gd name="connsiteY8" fmla="*/ 18288 h 18288"/>
              <a:gd name="connsiteX9" fmla="*/ 1432211 w 3182691"/>
              <a:gd name="connsiteY9" fmla="*/ 18288 h 18288"/>
              <a:gd name="connsiteX10" fmla="*/ 859327 w 3182691"/>
              <a:gd name="connsiteY10" fmla="*/ 18288 h 18288"/>
              <a:gd name="connsiteX11" fmla="*/ 0 w 3182691"/>
              <a:gd name="connsiteY11" fmla="*/ 18288 h 18288"/>
              <a:gd name="connsiteX12" fmla="*/ 0 w 3182691"/>
              <a:gd name="connsiteY12" fmla="*/ 0 h 18288"/>
              <a:gd name="connsiteX0" fmla="*/ 0 w 3182691"/>
              <a:gd name="connsiteY0" fmla="*/ 0 h 18288"/>
              <a:gd name="connsiteX1" fmla="*/ 572884 w 3182691"/>
              <a:gd name="connsiteY1" fmla="*/ 0 h 18288"/>
              <a:gd name="connsiteX2" fmla="*/ 1113942 w 3182691"/>
              <a:gd name="connsiteY2" fmla="*/ 0 h 18288"/>
              <a:gd name="connsiteX3" fmla="*/ 1686826 w 3182691"/>
              <a:gd name="connsiteY3" fmla="*/ 0 h 18288"/>
              <a:gd name="connsiteX4" fmla="*/ 2323364 w 3182691"/>
              <a:gd name="connsiteY4" fmla="*/ 0 h 18288"/>
              <a:gd name="connsiteX5" fmla="*/ 3182691 w 3182691"/>
              <a:gd name="connsiteY5" fmla="*/ 0 h 18288"/>
              <a:gd name="connsiteX6" fmla="*/ 3182691 w 3182691"/>
              <a:gd name="connsiteY6" fmla="*/ 18288 h 18288"/>
              <a:gd name="connsiteX7" fmla="*/ 2546153 w 3182691"/>
              <a:gd name="connsiteY7" fmla="*/ 18288 h 18288"/>
              <a:gd name="connsiteX8" fmla="*/ 1845961 w 3182691"/>
              <a:gd name="connsiteY8" fmla="*/ 18288 h 18288"/>
              <a:gd name="connsiteX9" fmla="*/ 1304903 w 3182691"/>
              <a:gd name="connsiteY9" fmla="*/ 18288 h 18288"/>
              <a:gd name="connsiteX10" fmla="*/ 604711 w 3182691"/>
              <a:gd name="connsiteY10" fmla="*/ 18288 h 18288"/>
              <a:gd name="connsiteX11" fmla="*/ 0 w 3182691"/>
              <a:gd name="connsiteY11" fmla="*/ 18288 h 18288"/>
              <a:gd name="connsiteX12" fmla="*/ 0 w 3182691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182691" h="18288" fill="none" extrusionOk="0">
                <a:moveTo>
                  <a:pt x="0" y="0"/>
                </a:moveTo>
                <a:cubicBezTo>
                  <a:pt x="225870" y="33585"/>
                  <a:pt x="418138" y="17639"/>
                  <a:pt x="636538" y="0"/>
                </a:cubicBezTo>
                <a:cubicBezTo>
                  <a:pt x="866402" y="-9774"/>
                  <a:pt x="1016900" y="-17532"/>
                  <a:pt x="1273076" y="0"/>
                </a:cubicBezTo>
                <a:cubicBezTo>
                  <a:pt x="1519343" y="-34410"/>
                  <a:pt x="1705438" y="-53754"/>
                  <a:pt x="1909615" y="0"/>
                </a:cubicBezTo>
                <a:cubicBezTo>
                  <a:pt x="2120433" y="2855"/>
                  <a:pt x="2209200" y="-17463"/>
                  <a:pt x="2482499" y="0"/>
                </a:cubicBezTo>
                <a:cubicBezTo>
                  <a:pt x="2733571" y="54170"/>
                  <a:pt x="2997997" y="-48885"/>
                  <a:pt x="3182691" y="0"/>
                </a:cubicBezTo>
                <a:cubicBezTo>
                  <a:pt x="3182657" y="4844"/>
                  <a:pt x="3182281" y="11009"/>
                  <a:pt x="3182691" y="18288"/>
                </a:cubicBezTo>
                <a:cubicBezTo>
                  <a:pt x="2941063" y="3169"/>
                  <a:pt x="2872422" y="16194"/>
                  <a:pt x="2609807" y="18288"/>
                </a:cubicBezTo>
                <a:cubicBezTo>
                  <a:pt x="2341801" y="10032"/>
                  <a:pt x="2328606" y="28832"/>
                  <a:pt x="2068749" y="18288"/>
                </a:cubicBezTo>
                <a:cubicBezTo>
                  <a:pt x="1813820" y="1121"/>
                  <a:pt x="1714804" y="37605"/>
                  <a:pt x="1432211" y="18288"/>
                </a:cubicBezTo>
                <a:cubicBezTo>
                  <a:pt x="1164810" y="-27006"/>
                  <a:pt x="993140" y="27575"/>
                  <a:pt x="859327" y="18288"/>
                </a:cubicBezTo>
                <a:cubicBezTo>
                  <a:pt x="750703" y="-24974"/>
                  <a:pt x="236193" y="38731"/>
                  <a:pt x="0" y="18288"/>
                </a:cubicBezTo>
                <a:cubicBezTo>
                  <a:pt x="-649" y="11698"/>
                  <a:pt x="663" y="5413"/>
                  <a:pt x="0" y="0"/>
                </a:cubicBezTo>
                <a:close/>
              </a:path>
              <a:path w="3182691" h="18288" stroke="0" extrusionOk="0">
                <a:moveTo>
                  <a:pt x="0" y="0"/>
                </a:moveTo>
                <a:cubicBezTo>
                  <a:pt x="243084" y="-23531"/>
                  <a:pt x="399010" y="-30989"/>
                  <a:pt x="572884" y="0"/>
                </a:cubicBezTo>
                <a:cubicBezTo>
                  <a:pt x="745196" y="46048"/>
                  <a:pt x="956262" y="22379"/>
                  <a:pt x="1113942" y="0"/>
                </a:cubicBezTo>
                <a:cubicBezTo>
                  <a:pt x="1345494" y="6575"/>
                  <a:pt x="1537971" y="57434"/>
                  <a:pt x="1686826" y="0"/>
                </a:cubicBezTo>
                <a:cubicBezTo>
                  <a:pt x="1847487" y="-5870"/>
                  <a:pt x="2194651" y="-1232"/>
                  <a:pt x="2323364" y="0"/>
                </a:cubicBezTo>
                <a:cubicBezTo>
                  <a:pt x="2488731" y="36406"/>
                  <a:pt x="2902092" y="-40336"/>
                  <a:pt x="3182691" y="0"/>
                </a:cubicBezTo>
                <a:cubicBezTo>
                  <a:pt x="3182166" y="5049"/>
                  <a:pt x="3182884" y="12044"/>
                  <a:pt x="3182691" y="18288"/>
                </a:cubicBezTo>
                <a:cubicBezTo>
                  <a:pt x="3012562" y="-37820"/>
                  <a:pt x="2765408" y="35618"/>
                  <a:pt x="2546153" y="18288"/>
                </a:cubicBezTo>
                <a:cubicBezTo>
                  <a:pt x="2331952" y="13878"/>
                  <a:pt x="2142129" y="19805"/>
                  <a:pt x="1845961" y="18288"/>
                </a:cubicBezTo>
                <a:cubicBezTo>
                  <a:pt x="1537526" y="31994"/>
                  <a:pt x="1468653" y="-6175"/>
                  <a:pt x="1304903" y="18288"/>
                </a:cubicBezTo>
                <a:cubicBezTo>
                  <a:pt x="1191987" y="26138"/>
                  <a:pt x="927061" y="14626"/>
                  <a:pt x="604711" y="18288"/>
                </a:cubicBezTo>
                <a:cubicBezTo>
                  <a:pt x="273947" y="45577"/>
                  <a:pt x="111622" y="-24554"/>
                  <a:pt x="0" y="18288"/>
                </a:cubicBezTo>
                <a:cubicBezTo>
                  <a:pt x="-39" y="12511"/>
                  <a:pt x="-381" y="8039"/>
                  <a:pt x="0" y="0"/>
                </a:cubicBezTo>
                <a:close/>
              </a:path>
              <a:path w="3182691" h="18288" fill="none" stroke="0" extrusionOk="0">
                <a:moveTo>
                  <a:pt x="0" y="0"/>
                </a:moveTo>
                <a:cubicBezTo>
                  <a:pt x="245832" y="29445"/>
                  <a:pt x="388924" y="-28919"/>
                  <a:pt x="636538" y="0"/>
                </a:cubicBezTo>
                <a:cubicBezTo>
                  <a:pt x="838014" y="3247"/>
                  <a:pt x="1005059" y="8075"/>
                  <a:pt x="1273076" y="0"/>
                </a:cubicBezTo>
                <a:cubicBezTo>
                  <a:pt x="1555121" y="-15110"/>
                  <a:pt x="1674116" y="-4878"/>
                  <a:pt x="1909615" y="0"/>
                </a:cubicBezTo>
                <a:cubicBezTo>
                  <a:pt x="2127874" y="21642"/>
                  <a:pt x="2229467" y="-10228"/>
                  <a:pt x="2482499" y="0"/>
                </a:cubicBezTo>
                <a:cubicBezTo>
                  <a:pt x="2772379" y="28915"/>
                  <a:pt x="3003217" y="-43687"/>
                  <a:pt x="3182691" y="0"/>
                </a:cubicBezTo>
                <a:cubicBezTo>
                  <a:pt x="3183005" y="4158"/>
                  <a:pt x="3181712" y="12539"/>
                  <a:pt x="3182691" y="18288"/>
                </a:cubicBezTo>
                <a:cubicBezTo>
                  <a:pt x="2948637" y="17089"/>
                  <a:pt x="2873728" y="22327"/>
                  <a:pt x="2609807" y="18288"/>
                </a:cubicBezTo>
                <a:cubicBezTo>
                  <a:pt x="2342839" y="11870"/>
                  <a:pt x="2331621" y="30535"/>
                  <a:pt x="2068749" y="18288"/>
                </a:cubicBezTo>
                <a:cubicBezTo>
                  <a:pt x="1813814" y="-7352"/>
                  <a:pt x="1700576" y="36739"/>
                  <a:pt x="1432211" y="18288"/>
                </a:cubicBezTo>
                <a:cubicBezTo>
                  <a:pt x="1148444" y="-27053"/>
                  <a:pt x="987622" y="2403"/>
                  <a:pt x="859327" y="18288"/>
                </a:cubicBezTo>
                <a:cubicBezTo>
                  <a:pt x="743387" y="37422"/>
                  <a:pt x="194182" y="18789"/>
                  <a:pt x="0" y="18288"/>
                </a:cubicBezTo>
                <a:cubicBezTo>
                  <a:pt x="20" y="11469"/>
                  <a:pt x="-29" y="515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custGeom>
                    <a:avLst/>
                    <a:gdLst>
                      <a:gd name="connsiteX0" fmla="*/ 0 w 3182691"/>
                      <a:gd name="connsiteY0" fmla="*/ 0 h 18288"/>
                      <a:gd name="connsiteX1" fmla="*/ 636538 w 3182691"/>
                      <a:gd name="connsiteY1" fmla="*/ 0 h 18288"/>
                      <a:gd name="connsiteX2" fmla="*/ 1273076 w 3182691"/>
                      <a:gd name="connsiteY2" fmla="*/ 0 h 18288"/>
                      <a:gd name="connsiteX3" fmla="*/ 1909615 w 3182691"/>
                      <a:gd name="connsiteY3" fmla="*/ 0 h 18288"/>
                      <a:gd name="connsiteX4" fmla="*/ 2482499 w 3182691"/>
                      <a:gd name="connsiteY4" fmla="*/ 0 h 18288"/>
                      <a:gd name="connsiteX5" fmla="*/ 3182691 w 3182691"/>
                      <a:gd name="connsiteY5" fmla="*/ 0 h 18288"/>
                      <a:gd name="connsiteX6" fmla="*/ 3182691 w 3182691"/>
                      <a:gd name="connsiteY6" fmla="*/ 18288 h 18288"/>
                      <a:gd name="connsiteX7" fmla="*/ 2609807 w 3182691"/>
                      <a:gd name="connsiteY7" fmla="*/ 18288 h 18288"/>
                      <a:gd name="connsiteX8" fmla="*/ 2068749 w 3182691"/>
                      <a:gd name="connsiteY8" fmla="*/ 18288 h 18288"/>
                      <a:gd name="connsiteX9" fmla="*/ 1432211 w 3182691"/>
                      <a:gd name="connsiteY9" fmla="*/ 18288 h 18288"/>
                      <a:gd name="connsiteX10" fmla="*/ 859327 w 3182691"/>
                      <a:gd name="connsiteY10" fmla="*/ 18288 h 18288"/>
                      <a:gd name="connsiteX11" fmla="*/ 0 w 3182691"/>
                      <a:gd name="connsiteY11" fmla="*/ 18288 h 18288"/>
                      <a:gd name="connsiteX12" fmla="*/ 0 w 3182691"/>
                      <a:gd name="connsiteY12" fmla="*/ 0 h 18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3182691" h="18288" fill="none" extrusionOk="0">
                        <a:moveTo>
                          <a:pt x="0" y="0"/>
                        </a:moveTo>
                        <a:cubicBezTo>
                          <a:pt x="253588" y="25878"/>
                          <a:pt x="409323" y="-5359"/>
                          <a:pt x="636538" y="0"/>
                        </a:cubicBezTo>
                        <a:cubicBezTo>
                          <a:pt x="863753" y="5359"/>
                          <a:pt x="1013406" y="3458"/>
                          <a:pt x="1273076" y="0"/>
                        </a:cubicBezTo>
                        <a:cubicBezTo>
                          <a:pt x="1532746" y="-3458"/>
                          <a:pt x="1697408" y="-16840"/>
                          <a:pt x="1909615" y="0"/>
                        </a:cubicBezTo>
                        <a:cubicBezTo>
                          <a:pt x="2121822" y="16840"/>
                          <a:pt x="2213494" y="-18555"/>
                          <a:pt x="2482499" y="0"/>
                        </a:cubicBezTo>
                        <a:cubicBezTo>
                          <a:pt x="2751504" y="18555"/>
                          <a:pt x="3004132" y="-28750"/>
                          <a:pt x="3182691" y="0"/>
                        </a:cubicBezTo>
                        <a:cubicBezTo>
                          <a:pt x="3183133" y="4516"/>
                          <a:pt x="3181864" y="12266"/>
                          <a:pt x="3182691" y="18288"/>
                        </a:cubicBezTo>
                        <a:cubicBezTo>
                          <a:pt x="2947041" y="16687"/>
                          <a:pt x="2875741" y="22937"/>
                          <a:pt x="2609807" y="18288"/>
                        </a:cubicBezTo>
                        <a:cubicBezTo>
                          <a:pt x="2343873" y="13639"/>
                          <a:pt x="2331203" y="31729"/>
                          <a:pt x="2068749" y="18288"/>
                        </a:cubicBezTo>
                        <a:cubicBezTo>
                          <a:pt x="1806295" y="4847"/>
                          <a:pt x="1713773" y="47088"/>
                          <a:pt x="1432211" y="18288"/>
                        </a:cubicBezTo>
                        <a:cubicBezTo>
                          <a:pt x="1150649" y="-10512"/>
                          <a:pt x="982765" y="3747"/>
                          <a:pt x="859327" y="18288"/>
                        </a:cubicBezTo>
                        <a:cubicBezTo>
                          <a:pt x="735889" y="32829"/>
                          <a:pt x="254183" y="35231"/>
                          <a:pt x="0" y="18288"/>
                        </a:cubicBezTo>
                        <a:cubicBezTo>
                          <a:pt x="-306" y="11477"/>
                          <a:pt x="485" y="4355"/>
                          <a:pt x="0" y="0"/>
                        </a:cubicBezTo>
                        <a:close/>
                      </a:path>
                      <a:path w="3182691" h="18288" stroke="0" extrusionOk="0">
                        <a:moveTo>
                          <a:pt x="0" y="0"/>
                        </a:moveTo>
                        <a:cubicBezTo>
                          <a:pt x="247695" y="-19360"/>
                          <a:pt x="392581" y="-28596"/>
                          <a:pt x="572884" y="0"/>
                        </a:cubicBezTo>
                        <a:cubicBezTo>
                          <a:pt x="753187" y="28596"/>
                          <a:pt x="922042" y="4121"/>
                          <a:pt x="1113942" y="0"/>
                        </a:cubicBezTo>
                        <a:cubicBezTo>
                          <a:pt x="1305842" y="-4121"/>
                          <a:pt x="1501806" y="28092"/>
                          <a:pt x="1686826" y="0"/>
                        </a:cubicBezTo>
                        <a:cubicBezTo>
                          <a:pt x="1871846" y="-28092"/>
                          <a:pt x="2170181" y="-20672"/>
                          <a:pt x="2323364" y="0"/>
                        </a:cubicBezTo>
                        <a:cubicBezTo>
                          <a:pt x="2476547" y="20672"/>
                          <a:pt x="2919163" y="6097"/>
                          <a:pt x="3182691" y="0"/>
                        </a:cubicBezTo>
                        <a:cubicBezTo>
                          <a:pt x="3183268" y="4624"/>
                          <a:pt x="3183510" y="11191"/>
                          <a:pt x="3182691" y="18288"/>
                        </a:cubicBezTo>
                        <a:cubicBezTo>
                          <a:pt x="3026064" y="-10849"/>
                          <a:pt x="2775005" y="23067"/>
                          <a:pt x="2546153" y="18288"/>
                        </a:cubicBezTo>
                        <a:cubicBezTo>
                          <a:pt x="2317301" y="13509"/>
                          <a:pt x="2164351" y="-9884"/>
                          <a:pt x="1845961" y="18288"/>
                        </a:cubicBezTo>
                        <a:cubicBezTo>
                          <a:pt x="1527571" y="46460"/>
                          <a:pt x="1455006" y="5824"/>
                          <a:pt x="1304903" y="18288"/>
                        </a:cubicBezTo>
                        <a:cubicBezTo>
                          <a:pt x="1154800" y="30752"/>
                          <a:pt x="942107" y="-12056"/>
                          <a:pt x="604711" y="18288"/>
                        </a:cubicBezTo>
                        <a:cubicBezTo>
                          <a:pt x="267315" y="48632"/>
                          <a:pt x="141927" y="-8395"/>
                          <a:pt x="0" y="18288"/>
                        </a:cubicBezTo>
                        <a:cubicBezTo>
                          <a:pt x="-171" y="12755"/>
                          <a:pt x="-690" y="7930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90722" y="2706624"/>
            <a:ext cx="5170932" cy="3483864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 defTabSz="914400"/>
            <a:endParaRPr lang="en-US" sz="1900"/>
          </a:p>
          <a:p>
            <a:pPr lvl="1" indent="-228600" defTabSz="914400"/>
            <a:r>
              <a:rPr lang="en-US" sz="1900"/>
              <a:t>Are you able to explain the distinction between allocative efficiency and productive efficiency?</a:t>
            </a:r>
          </a:p>
          <a:p>
            <a:pPr lvl="1" indent="-228600" defTabSz="914400"/>
            <a:r>
              <a:rPr lang="en-US" sz="1900"/>
              <a:t>Are you able to explain the significance of the margin; opportunity costs, trade-offs and allocative efficiency?</a:t>
            </a:r>
          </a:p>
          <a:p>
            <a:pPr lvl="1" indent="-228600" defTabSz="914400"/>
            <a:r>
              <a:rPr lang="en-US" sz="1900"/>
              <a:t>Are you able to explain how increasing productivity to reduce average cost through greater efficiency?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181B2C6-C355-C976-D27A-949742D369D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507295"/>
            <a:ext cx="7695738" cy="309835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B3D4C2F-1135-066C-7BDD-10513F0F34A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102543"/>
            <a:ext cx="933411" cy="375797"/>
          </a:xfrm>
          <a:prstGeom prst="rect">
            <a:avLst/>
          </a:prstGeom>
        </p:spPr>
      </p:pic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1683FA6B-314D-2004-04F6-F0608EC1419E}"/>
              </a:ext>
            </a:extLst>
          </p:cNvPr>
          <p:cNvSpPr txBox="1">
            <a:spLocks/>
          </p:cNvSpPr>
          <p:nvPr/>
        </p:nvSpPr>
        <p:spPr>
          <a:xfrm>
            <a:off x="68584" y="6601013"/>
            <a:ext cx="4038600" cy="2336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64538D3-0BDE-1E37-302C-7699894A6685}"/>
              </a:ext>
            </a:extLst>
          </p:cNvPr>
          <p:cNvSpPr txBox="1"/>
          <p:nvPr/>
        </p:nvSpPr>
        <p:spPr>
          <a:xfrm>
            <a:off x="6126494" y="6648519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solidFill>
                  <a:schemeClr val="tx2"/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813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en-GB" dirty="0"/>
              <a:t>Recall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2204864"/>
            <a:ext cx="3960440" cy="3840163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/>
              <a:t>Explain the diagram on the right.</a:t>
            </a:r>
          </a:p>
          <a:p>
            <a:r>
              <a:rPr lang="en-GB" dirty="0"/>
              <a:t>Explain the difference between normal and supernormal profit.</a:t>
            </a:r>
          </a:p>
          <a:p>
            <a:r>
              <a:rPr lang="en-GB" dirty="0"/>
              <a:t>Describe three different things you learnt in the last topic. 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639442"/>
            <a:ext cx="5182049" cy="513327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78684BE-24EC-CF01-4382-2F4785B77E3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507295"/>
            <a:ext cx="7695738" cy="30983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5FDA740-746D-ACCA-43EF-5C135DBDD4E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102543"/>
            <a:ext cx="933411" cy="375797"/>
          </a:xfrm>
          <a:prstGeom prst="rect">
            <a:avLst/>
          </a:prstGeom>
        </p:spPr>
      </p:pic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09AC0ACE-9B78-D83B-19B7-3123F46F36DC}"/>
              </a:ext>
            </a:extLst>
          </p:cNvPr>
          <p:cNvSpPr txBox="1">
            <a:spLocks/>
          </p:cNvSpPr>
          <p:nvPr/>
        </p:nvSpPr>
        <p:spPr>
          <a:xfrm>
            <a:off x="68584" y="6601013"/>
            <a:ext cx="4038600" cy="2336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AF8F27B-D0FA-8B05-B015-B253EB1701A8}"/>
              </a:ext>
            </a:extLst>
          </p:cNvPr>
          <p:cNvSpPr txBox="1"/>
          <p:nvPr/>
        </p:nvSpPr>
        <p:spPr>
          <a:xfrm>
            <a:off x="6126494" y="6648519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solidFill>
                  <a:schemeClr val="tx2"/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93796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0722" y="329184"/>
            <a:ext cx="5170932" cy="1783080"/>
          </a:xfrm>
        </p:spPr>
        <p:txBody>
          <a:bodyPr anchor="b">
            <a:normAutofit/>
          </a:bodyPr>
          <a:lstStyle/>
          <a:p>
            <a:r>
              <a:rPr lang="en-GB" sz="4700"/>
              <a:t>Starter</a:t>
            </a:r>
          </a:p>
        </p:txBody>
      </p:sp>
      <p:pic>
        <p:nvPicPr>
          <p:cNvPr id="5" name="Picture 4" descr="A digital balance scale using circles">
            <a:extLst>
              <a:ext uri="{FF2B5EF4-FFF2-40B4-BE49-F238E27FC236}">
                <a16:creationId xmlns:a16="http://schemas.microsoft.com/office/drawing/2014/main" id="{6E049E1A-8BF7-1CC5-B12E-2636D2B87D1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474" r="37738" b="8"/>
          <a:stretch/>
        </p:blipFill>
        <p:spPr>
          <a:xfrm>
            <a:off x="20" y="1"/>
            <a:ext cx="3039386" cy="6858000"/>
          </a:xfrm>
          <a:custGeom>
            <a:avLst/>
            <a:gdLst/>
            <a:ahLst/>
            <a:cxnLst/>
            <a:rect l="l" t="t" r="r" b="b"/>
            <a:pathLst>
              <a:path w="4052542" h="6858000">
                <a:moveTo>
                  <a:pt x="0" y="0"/>
                </a:moveTo>
                <a:lnTo>
                  <a:pt x="4020923" y="0"/>
                </a:lnTo>
                <a:lnTo>
                  <a:pt x="4022656" y="14697"/>
                </a:lnTo>
                <a:cubicBezTo>
                  <a:pt x="4037606" y="98462"/>
                  <a:pt x="4035072" y="183369"/>
                  <a:pt x="4039126" y="267642"/>
                </a:cubicBezTo>
                <a:cubicBezTo>
                  <a:pt x="4043941" y="370699"/>
                  <a:pt x="4037860" y="474136"/>
                  <a:pt x="4035579" y="577446"/>
                </a:cubicBezTo>
                <a:cubicBezTo>
                  <a:pt x="4033805" y="665399"/>
                  <a:pt x="4025063" y="753226"/>
                  <a:pt x="4027724" y="841306"/>
                </a:cubicBezTo>
                <a:cubicBezTo>
                  <a:pt x="4027914" y="844352"/>
                  <a:pt x="4027914" y="847398"/>
                  <a:pt x="4027724" y="850444"/>
                </a:cubicBezTo>
                <a:cubicBezTo>
                  <a:pt x="4019615" y="947281"/>
                  <a:pt x="4019615" y="1044626"/>
                  <a:pt x="4027724" y="1141464"/>
                </a:cubicBezTo>
                <a:cubicBezTo>
                  <a:pt x="4030296" y="1181772"/>
                  <a:pt x="4029574" y="1222221"/>
                  <a:pt x="4025570" y="1262415"/>
                </a:cubicBezTo>
                <a:cubicBezTo>
                  <a:pt x="4021769" y="1313563"/>
                  <a:pt x="4009606" y="1365472"/>
                  <a:pt x="4018348" y="1416238"/>
                </a:cubicBezTo>
                <a:cubicBezTo>
                  <a:pt x="4024037" y="1458058"/>
                  <a:pt x="4027166" y="1500194"/>
                  <a:pt x="4027724" y="1542394"/>
                </a:cubicBezTo>
                <a:cubicBezTo>
                  <a:pt x="4032158" y="1636820"/>
                  <a:pt x="4027977" y="1731753"/>
                  <a:pt x="4026330" y="1826433"/>
                </a:cubicBezTo>
                <a:cubicBezTo>
                  <a:pt x="4024556" y="1936724"/>
                  <a:pt x="4027344" y="2047015"/>
                  <a:pt x="4018475" y="2157432"/>
                </a:cubicBezTo>
                <a:cubicBezTo>
                  <a:pt x="4013597" y="2246629"/>
                  <a:pt x="4013597" y="2336029"/>
                  <a:pt x="4018475" y="2425226"/>
                </a:cubicBezTo>
                <a:cubicBezTo>
                  <a:pt x="4020882" y="2506961"/>
                  <a:pt x="4033172" y="2587934"/>
                  <a:pt x="4031145" y="2670557"/>
                </a:cubicBezTo>
                <a:cubicBezTo>
                  <a:pt x="4028737" y="2766886"/>
                  <a:pt x="4017335" y="2862962"/>
                  <a:pt x="4020882" y="2959546"/>
                </a:cubicBezTo>
                <a:cubicBezTo>
                  <a:pt x="4022529" y="3005617"/>
                  <a:pt x="4022656" y="3051688"/>
                  <a:pt x="4023543" y="3097758"/>
                </a:cubicBezTo>
                <a:cubicBezTo>
                  <a:pt x="4024683" y="3153221"/>
                  <a:pt x="4034692" y="3208556"/>
                  <a:pt x="4029117" y="3263892"/>
                </a:cubicBezTo>
                <a:cubicBezTo>
                  <a:pt x="4019869" y="3356161"/>
                  <a:pt x="3995923" y="3446906"/>
                  <a:pt x="4010873" y="3541459"/>
                </a:cubicBezTo>
                <a:cubicBezTo>
                  <a:pt x="4019108" y="3593495"/>
                  <a:pt x="4028357" y="3645658"/>
                  <a:pt x="4033172" y="3698201"/>
                </a:cubicBezTo>
                <a:cubicBezTo>
                  <a:pt x="4037353" y="3745160"/>
                  <a:pt x="4047868" y="3792881"/>
                  <a:pt x="4039886" y="3839586"/>
                </a:cubicBezTo>
                <a:cubicBezTo>
                  <a:pt x="4033045" y="3879565"/>
                  <a:pt x="4036592" y="3919544"/>
                  <a:pt x="4031271" y="3959523"/>
                </a:cubicBezTo>
                <a:cubicBezTo>
                  <a:pt x="4024303" y="4011939"/>
                  <a:pt x="4020629" y="4065244"/>
                  <a:pt x="4015308" y="4118042"/>
                </a:cubicBezTo>
                <a:cubicBezTo>
                  <a:pt x="4010620" y="4165889"/>
                  <a:pt x="4006946" y="4213610"/>
                  <a:pt x="4019615" y="4258539"/>
                </a:cubicBezTo>
                <a:cubicBezTo>
                  <a:pt x="4050656" y="4371622"/>
                  <a:pt x="4033679" y="4484070"/>
                  <a:pt x="4022023" y="4596391"/>
                </a:cubicBezTo>
                <a:cubicBezTo>
                  <a:pt x="4016321" y="4650965"/>
                  <a:pt x="4007959" y="4708712"/>
                  <a:pt x="4020629" y="4758718"/>
                </a:cubicBezTo>
                <a:cubicBezTo>
                  <a:pt x="4043941" y="4847432"/>
                  <a:pt x="4025697" y="4931705"/>
                  <a:pt x="4015561" y="5016866"/>
                </a:cubicBezTo>
                <a:cubicBezTo>
                  <a:pt x="4003335" y="5100174"/>
                  <a:pt x="4005096" y="5184929"/>
                  <a:pt x="4020756" y="5267654"/>
                </a:cubicBezTo>
                <a:cubicBezTo>
                  <a:pt x="4033172" y="5326035"/>
                  <a:pt x="4033172" y="5385432"/>
                  <a:pt x="4034692" y="5444194"/>
                </a:cubicBezTo>
                <a:cubicBezTo>
                  <a:pt x="4035579" y="5481001"/>
                  <a:pt x="4022023" y="5518441"/>
                  <a:pt x="4013027" y="5555120"/>
                </a:cubicBezTo>
                <a:cubicBezTo>
                  <a:pt x="3996937" y="5621371"/>
                  <a:pt x="3991109" y="5688636"/>
                  <a:pt x="4013027" y="5753237"/>
                </a:cubicBezTo>
                <a:cubicBezTo>
                  <a:pt x="4043561" y="5842713"/>
                  <a:pt x="4061045" y="5932189"/>
                  <a:pt x="4048375" y="6026870"/>
                </a:cubicBezTo>
                <a:cubicBezTo>
                  <a:pt x="4041027" y="6085251"/>
                  <a:pt x="4039380" y="6144902"/>
                  <a:pt x="4028357" y="6202522"/>
                </a:cubicBezTo>
                <a:cubicBezTo>
                  <a:pt x="4010240" y="6298091"/>
                  <a:pt x="4016701" y="6393024"/>
                  <a:pt x="4031145" y="6487196"/>
                </a:cubicBezTo>
                <a:cubicBezTo>
                  <a:pt x="4041293" y="6565885"/>
                  <a:pt x="4042395" y="6645474"/>
                  <a:pt x="4034439" y="6724403"/>
                </a:cubicBezTo>
                <a:lnTo>
                  <a:pt x="402520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1" name="sketchy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90722" y="2395728"/>
            <a:ext cx="3182691" cy="18288"/>
          </a:xfrm>
          <a:custGeom>
            <a:avLst/>
            <a:gdLst>
              <a:gd name="connsiteX0" fmla="*/ 0 w 3182691"/>
              <a:gd name="connsiteY0" fmla="*/ 0 h 18288"/>
              <a:gd name="connsiteX1" fmla="*/ 636538 w 3182691"/>
              <a:gd name="connsiteY1" fmla="*/ 0 h 18288"/>
              <a:gd name="connsiteX2" fmla="*/ 1273076 w 3182691"/>
              <a:gd name="connsiteY2" fmla="*/ 0 h 18288"/>
              <a:gd name="connsiteX3" fmla="*/ 1909615 w 3182691"/>
              <a:gd name="connsiteY3" fmla="*/ 0 h 18288"/>
              <a:gd name="connsiteX4" fmla="*/ 2482499 w 3182691"/>
              <a:gd name="connsiteY4" fmla="*/ 0 h 18288"/>
              <a:gd name="connsiteX5" fmla="*/ 3182691 w 3182691"/>
              <a:gd name="connsiteY5" fmla="*/ 0 h 18288"/>
              <a:gd name="connsiteX6" fmla="*/ 3182691 w 3182691"/>
              <a:gd name="connsiteY6" fmla="*/ 18288 h 18288"/>
              <a:gd name="connsiteX7" fmla="*/ 2609807 w 3182691"/>
              <a:gd name="connsiteY7" fmla="*/ 18288 h 18288"/>
              <a:gd name="connsiteX8" fmla="*/ 2068749 w 3182691"/>
              <a:gd name="connsiteY8" fmla="*/ 18288 h 18288"/>
              <a:gd name="connsiteX9" fmla="*/ 1432211 w 3182691"/>
              <a:gd name="connsiteY9" fmla="*/ 18288 h 18288"/>
              <a:gd name="connsiteX10" fmla="*/ 859327 w 3182691"/>
              <a:gd name="connsiteY10" fmla="*/ 18288 h 18288"/>
              <a:gd name="connsiteX11" fmla="*/ 0 w 3182691"/>
              <a:gd name="connsiteY11" fmla="*/ 18288 h 18288"/>
              <a:gd name="connsiteX12" fmla="*/ 0 w 3182691"/>
              <a:gd name="connsiteY12" fmla="*/ 0 h 18288"/>
              <a:gd name="connsiteX0" fmla="*/ 0 w 3182691"/>
              <a:gd name="connsiteY0" fmla="*/ 0 h 18288"/>
              <a:gd name="connsiteX1" fmla="*/ 572884 w 3182691"/>
              <a:gd name="connsiteY1" fmla="*/ 0 h 18288"/>
              <a:gd name="connsiteX2" fmla="*/ 1113942 w 3182691"/>
              <a:gd name="connsiteY2" fmla="*/ 0 h 18288"/>
              <a:gd name="connsiteX3" fmla="*/ 1686826 w 3182691"/>
              <a:gd name="connsiteY3" fmla="*/ 0 h 18288"/>
              <a:gd name="connsiteX4" fmla="*/ 2323364 w 3182691"/>
              <a:gd name="connsiteY4" fmla="*/ 0 h 18288"/>
              <a:gd name="connsiteX5" fmla="*/ 3182691 w 3182691"/>
              <a:gd name="connsiteY5" fmla="*/ 0 h 18288"/>
              <a:gd name="connsiteX6" fmla="*/ 3182691 w 3182691"/>
              <a:gd name="connsiteY6" fmla="*/ 18288 h 18288"/>
              <a:gd name="connsiteX7" fmla="*/ 2546153 w 3182691"/>
              <a:gd name="connsiteY7" fmla="*/ 18288 h 18288"/>
              <a:gd name="connsiteX8" fmla="*/ 1845961 w 3182691"/>
              <a:gd name="connsiteY8" fmla="*/ 18288 h 18288"/>
              <a:gd name="connsiteX9" fmla="*/ 1304903 w 3182691"/>
              <a:gd name="connsiteY9" fmla="*/ 18288 h 18288"/>
              <a:gd name="connsiteX10" fmla="*/ 604711 w 3182691"/>
              <a:gd name="connsiteY10" fmla="*/ 18288 h 18288"/>
              <a:gd name="connsiteX11" fmla="*/ 0 w 3182691"/>
              <a:gd name="connsiteY11" fmla="*/ 18288 h 18288"/>
              <a:gd name="connsiteX12" fmla="*/ 0 w 3182691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182691" h="18288" fill="none" extrusionOk="0">
                <a:moveTo>
                  <a:pt x="0" y="0"/>
                </a:moveTo>
                <a:cubicBezTo>
                  <a:pt x="225870" y="33585"/>
                  <a:pt x="418138" y="17639"/>
                  <a:pt x="636538" y="0"/>
                </a:cubicBezTo>
                <a:cubicBezTo>
                  <a:pt x="866402" y="-9774"/>
                  <a:pt x="1016900" y="-17532"/>
                  <a:pt x="1273076" y="0"/>
                </a:cubicBezTo>
                <a:cubicBezTo>
                  <a:pt x="1519343" y="-34410"/>
                  <a:pt x="1705438" y="-53754"/>
                  <a:pt x="1909615" y="0"/>
                </a:cubicBezTo>
                <a:cubicBezTo>
                  <a:pt x="2120433" y="2855"/>
                  <a:pt x="2209200" y="-17463"/>
                  <a:pt x="2482499" y="0"/>
                </a:cubicBezTo>
                <a:cubicBezTo>
                  <a:pt x="2733571" y="54170"/>
                  <a:pt x="2997997" y="-48885"/>
                  <a:pt x="3182691" y="0"/>
                </a:cubicBezTo>
                <a:cubicBezTo>
                  <a:pt x="3182657" y="4844"/>
                  <a:pt x="3182281" y="11009"/>
                  <a:pt x="3182691" y="18288"/>
                </a:cubicBezTo>
                <a:cubicBezTo>
                  <a:pt x="2941063" y="3169"/>
                  <a:pt x="2872422" y="16194"/>
                  <a:pt x="2609807" y="18288"/>
                </a:cubicBezTo>
                <a:cubicBezTo>
                  <a:pt x="2341801" y="10032"/>
                  <a:pt x="2328606" y="28832"/>
                  <a:pt x="2068749" y="18288"/>
                </a:cubicBezTo>
                <a:cubicBezTo>
                  <a:pt x="1813820" y="1121"/>
                  <a:pt x="1714804" y="37605"/>
                  <a:pt x="1432211" y="18288"/>
                </a:cubicBezTo>
                <a:cubicBezTo>
                  <a:pt x="1164810" y="-27006"/>
                  <a:pt x="993140" y="27575"/>
                  <a:pt x="859327" y="18288"/>
                </a:cubicBezTo>
                <a:cubicBezTo>
                  <a:pt x="750703" y="-24974"/>
                  <a:pt x="236193" y="38731"/>
                  <a:pt x="0" y="18288"/>
                </a:cubicBezTo>
                <a:cubicBezTo>
                  <a:pt x="-649" y="11698"/>
                  <a:pt x="663" y="5413"/>
                  <a:pt x="0" y="0"/>
                </a:cubicBezTo>
                <a:close/>
              </a:path>
              <a:path w="3182691" h="18288" stroke="0" extrusionOk="0">
                <a:moveTo>
                  <a:pt x="0" y="0"/>
                </a:moveTo>
                <a:cubicBezTo>
                  <a:pt x="243084" y="-23531"/>
                  <a:pt x="399010" y="-30989"/>
                  <a:pt x="572884" y="0"/>
                </a:cubicBezTo>
                <a:cubicBezTo>
                  <a:pt x="745196" y="46048"/>
                  <a:pt x="956262" y="22379"/>
                  <a:pt x="1113942" y="0"/>
                </a:cubicBezTo>
                <a:cubicBezTo>
                  <a:pt x="1345494" y="6575"/>
                  <a:pt x="1537971" y="57434"/>
                  <a:pt x="1686826" y="0"/>
                </a:cubicBezTo>
                <a:cubicBezTo>
                  <a:pt x="1847487" y="-5870"/>
                  <a:pt x="2194651" y="-1232"/>
                  <a:pt x="2323364" y="0"/>
                </a:cubicBezTo>
                <a:cubicBezTo>
                  <a:pt x="2488731" y="36406"/>
                  <a:pt x="2902092" y="-40336"/>
                  <a:pt x="3182691" y="0"/>
                </a:cubicBezTo>
                <a:cubicBezTo>
                  <a:pt x="3182166" y="5049"/>
                  <a:pt x="3182884" y="12044"/>
                  <a:pt x="3182691" y="18288"/>
                </a:cubicBezTo>
                <a:cubicBezTo>
                  <a:pt x="3012562" y="-37820"/>
                  <a:pt x="2765408" y="35618"/>
                  <a:pt x="2546153" y="18288"/>
                </a:cubicBezTo>
                <a:cubicBezTo>
                  <a:pt x="2331952" y="13878"/>
                  <a:pt x="2142129" y="19805"/>
                  <a:pt x="1845961" y="18288"/>
                </a:cubicBezTo>
                <a:cubicBezTo>
                  <a:pt x="1537526" y="31994"/>
                  <a:pt x="1468653" y="-6175"/>
                  <a:pt x="1304903" y="18288"/>
                </a:cubicBezTo>
                <a:cubicBezTo>
                  <a:pt x="1191987" y="26138"/>
                  <a:pt x="927061" y="14626"/>
                  <a:pt x="604711" y="18288"/>
                </a:cubicBezTo>
                <a:cubicBezTo>
                  <a:pt x="273947" y="45577"/>
                  <a:pt x="111622" y="-24554"/>
                  <a:pt x="0" y="18288"/>
                </a:cubicBezTo>
                <a:cubicBezTo>
                  <a:pt x="-39" y="12511"/>
                  <a:pt x="-381" y="8039"/>
                  <a:pt x="0" y="0"/>
                </a:cubicBezTo>
                <a:close/>
              </a:path>
              <a:path w="3182691" h="18288" fill="none" stroke="0" extrusionOk="0">
                <a:moveTo>
                  <a:pt x="0" y="0"/>
                </a:moveTo>
                <a:cubicBezTo>
                  <a:pt x="245832" y="29445"/>
                  <a:pt x="388924" y="-28919"/>
                  <a:pt x="636538" y="0"/>
                </a:cubicBezTo>
                <a:cubicBezTo>
                  <a:pt x="838014" y="3247"/>
                  <a:pt x="1005059" y="8075"/>
                  <a:pt x="1273076" y="0"/>
                </a:cubicBezTo>
                <a:cubicBezTo>
                  <a:pt x="1555121" y="-15110"/>
                  <a:pt x="1674116" y="-4878"/>
                  <a:pt x="1909615" y="0"/>
                </a:cubicBezTo>
                <a:cubicBezTo>
                  <a:pt x="2127874" y="21642"/>
                  <a:pt x="2229467" y="-10228"/>
                  <a:pt x="2482499" y="0"/>
                </a:cubicBezTo>
                <a:cubicBezTo>
                  <a:pt x="2772379" y="28915"/>
                  <a:pt x="3003217" y="-43687"/>
                  <a:pt x="3182691" y="0"/>
                </a:cubicBezTo>
                <a:cubicBezTo>
                  <a:pt x="3183005" y="4158"/>
                  <a:pt x="3181712" y="12539"/>
                  <a:pt x="3182691" y="18288"/>
                </a:cubicBezTo>
                <a:cubicBezTo>
                  <a:pt x="2948637" y="17089"/>
                  <a:pt x="2873728" y="22327"/>
                  <a:pt x="2609807" y="18288"/>
                </a:cubicBezTo>
                <a:cubicBezTo>
                  <a:pt x="2342839" y="11870"/>
                  <a:pt x="2331621" y="30535"/>
                  <a:pt x="2068749" y="18288"/>
                </a:cubicBezTo>
                <a:cubicBezTo>
                  <a:pt x="1813814" y="-7352"/>
                  <a:pt x="1700576" y="36739"/>
                  <a:pt x="1432211" y="18288"/>
                </a:cubicBezTo>
                <a:cubicBezTo>
                  <a:pt x="1148444" y="-27053"/>
                  <a:pt x="987622" y="2403"/>
                  <a:pt x="859327" y="18288"/>
                </a:cubicBezTo>
                <a:cubicBezTo>
                  <a:pt x="743387" y="37422"/>
                  <a:pt x="194182" y="18789"/>
                  <a:pt x="0" y="18288"/>
                </a:cubicBezTo>
                <a:cubicBezTo>
                  <a:pt x="20" y="11469"/>
                  <a:pt x="-29" y="515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custGeom>
                    <a:avLst/>
                    <a:gdLst>
                      <a:gd name="connsiteX0" fmla="*/ 0 w 3182691"/>
                      <a:gd name="connsiteY0" fmla="*/ 0 h 18288"/>
                      <a:gd name="connsiteX1" fmla="*/ 636538 w 3182691"/>
                      <a:gd name="connsiteY1" fmla="*/ 0 h 18288"/>
                      <a:gd name="connsiteX2" fmla="*/ 1273076 w 3182691"/>
                      <a:gd name="connsiteY2" fmla="*/ 0 h 18288"/>
                      <a:gd name="connsiteX3" fmla="*/ 1909615 w 3182691"/>
                      <a:gd name="connsiteY3" fmla="*/ 0 h 18288"/>
                      <a:gd name="connsiteX4" fmla="*/ 2482499 w 3182691"/>
                      <a:gd name="connsiteY4" fmla="*/ 0 h 18288"/>
                      <a:gd name="connsiteX5" fmla="*/ 3182691 w 3182691"/>
                      <a:gd name="connsiteY5" fmla="*/ 0 h 18288"/>
                      <a:gd name="connsiteX6" fmla="*/ 3182691 w 3182691"/>
                      <a:gd name="connsiteY6" fmla="*/ 18288 h 18288"/>
                      <a:gd name="connsiteX7" fmla="*/ 2609807 w 3182691"/>
                      <a:gd name="connsiteY7" fmla="*/ 18288 h 18288"/>
                      <a:gd name="connsiteX8" fmla="*/ 2068749 w 3182691"/>
                      <a:gd name="connsiteY8" fmla="*/ 18288 h 18288"/>
                      <a:gd name="connsiteX9" fmla="*/ 1432211 w 3182691"/>
                      <a:gd name="connsiteY9" fmla="*/ 18288 h 18288"/>
                      <a:gd name="connsiteX10" fmla="*/ 859327 w 3182691"/>
                      <a:gd name="connsiteY10" fmla="*/ 18288 h 18288"/>
                      <a:gd name="connsiteX11" fmla="*/ 0 w 3182691"/>
                      <a:gd name="connsiteY11" fmla="*/ 18288 h 18288"/>
                      <a:gd name="connsiteX12" fmla="*/ 0 w 3182691"/>
                      <a:gd name="connsiteY12" fmla="*/ 0 h 18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3182691" h="18288" fill="none" extrusionOk="0">
                        <a:moveTo>
                          <a:pt x="0" y="0"/>
                        </a:moveTo>
                        <a:cubicBezTo>
                          <a:pt x="253588" y="25878"/>
                          <a:pt x="409323" y="-5359"/>
                          <a:pt x="636538" y="0"/>
                        </a:cubicBezTo>
                        <a:cubicBezTo>
                          <a:pt x="863753" y="5359"/>
                          <a:pt x="1013406" y="3458"/>
                          <a:pt x="1273076" y="0"/>
                        </a:cubicBezTo>
                        <a:cubicBezTo>
                          <a:pt x="1532746" y="-3458"/>
                          <a:pt x="1697408" y="-16840"/>
                          <a:pt x="1909615" y="0"/>
                        </a:cubicBezTo>
                        <a:cubicBezTo>
                          <a:pt x="2121822" y="16840"/>
                          <a:pt x="2213494" y="-18555"/>
                          <a:pt x="2482499" y="0"/>
                        </a:cubicBezTo>
                        <a:cubicBezTo>
                          <a:pt x="2751504" y="18555"/>
                          <a:pt x="3004132" y="-28750"/>
                          <a:pt x="3182691" y="0"/>
                        </a:cubicBezTo>
                        <a:cubicBezTo>
                          <a:pt x="3183133" y="4516"/>
                          <a:pt x="3181864" y="12266"/>
                          <a:pt x="3182691" y="18288"/>
                        </a:cubicBezTo>
                        <a:cubicBezTo>
                          <a:pt x="2947041" y="16687"/>
                          <a:pt x="2875741" y="22937"/>
                          <a:pt x="2609807" y="18288"/>
                        </a:cubicBezTo>
                        <a:cubicBezTo>
                          <a:pt x="2343873" y="13639"/>
                          <a:pt x="2331203" y="31729"/>
                          <a:pt x="2068749" y="18288"/>
                        </a:cubicBezTo>
                        <a:cubicBezTo>
                          <a:pt x="1806295" y="4847"/>
                          <a:pt x="1713773" y="47088"/>
                          <a:pt x="1432211" y="18288"/>
                        </a:cubicBezTo>
                        <a:cubicBezTo>
                          <a:pt x="1150649" y="-10512"/>
                          <a:pt x="982765" y="3747"/>
                          <a:pt x="859327" y="18288"/>
                        </a:cubicBezTo>
                        <a:cubicBezTo>
                          <a:pt x="735889" y="32829"/>
                          <a:pt x="254183" y="35231"/>
                          <a:pt x="0" y="18288"/>
                        </a:cubicBezTo>
                        <a:cubicBezTo>
                          <a:pt x="-306" y="11477"/>
                          <a:pt x="485" y="4355"/>
                          <a:pt x="0" y="0"/>
                        </a:cubicBezTo>
                        <a:close/>
                      </a:path>
                      <a:path w="3182691" h="18288" stroke="0" extrusionOk="0">
                        <a:moveTo>
                          <a:pt x="0" y="0"/>
                        </a:moveTo>
                        <a:cubicBezTo>
                          <a:pt x="247695" y="-19360"/>
                          <a:pt x="392581" y="-28596"/>
                          <a:pt x="572884" y="0"/>
                        </a:cubicBezTo>
                        <a:cubicBezTo>
                          <a:pt x="753187" y="28596"/>
                          <a:pt x="922042" y="4121"/>
                          <a:pt x="1113942" y="0"/>
                        </a:cubicBezTo>
                        <a:cubicBezTo>
                          <a:pt x="1305842" y="-4121"/>
                          <a:pt x="1501806" y="28092"/>
                          <a:pt x="1686826" y="0"/>
                        </a:cubicBezTo>
                        <a:cubicBezTo>
                          <a:pt x="1871846" y="-28092"/>
                          <a:pt x="2170181" y="-20672"/>
                          <a:pt x="2323364" y="0"/>
                        </a:cubicBezTo>
                        <a:cubicBezTo>
                          <a:pt x="2476547" y="20672"/>
                          <a:pt x="2919163" y="6097"/>
                          <a:pt x="3182691" y="0"/>
                        </a:cubicBezTo>
                        <a:cubicBezTo>
                          <a:pt x="3183268" y="4624"/>
                          <a:pt x="3183510" y="11191"/>
                          <a:pt x="3182691" y="18288"/>
                        </a:cubicBezTo>
                        <a:cubicBezTo>
                          <a:pt x="3026064" y="-10849"/>
                          <a:pt x="2775005" y="23067"/>
                          <a:pt x="2546153" y="18288"/>
                        </a:cubicBezTo>
                        <a:cubicBezTo>
                          <a:pt x="2317301" y="13509"/>
                          <a:pt x="2164351" y="-9884"/>
                          <a:pt x="1845961" y="18288"/>
                        </a:cubicBezTo>
                        <a:cubicBezTo>
                          <a:pt x="1527571" y="46460"/>
                          <a:pt x="1455006" y="5824"/>
                          <a:pt x="1304903" y="18288"/>
                        </a:cubicBezTo>
                        <a:cubicBezTo>
                          <a:pt x="1154800" y="30752"/>
                          <a:pt x="942107" y="-12056"/>
                          <a:pt x="604711" y="18288"/>
                        </a:cubicBezTo>
                        <a:cubicBezTo>
                          <a:pt x="267315" y="48632"/>
                          <a:pt x="141927" y="-8395"/>
                          <a:pt x="0" y="18288"/>
                        </a:cubicBezTo>
                        <a:cubicBezTo>
                          <a:pt x="-171" y="12755"/>
                          <a:pt x="-690" y="7930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90722" y="2706624"/>
            <a:ext cx="5170932" cy="3483864"/>
          </a:xfrm>
        </p:spPr>
        <p:txBody>
          <a:bodyPr>
            <a:normAutofit/>
          </a:bodyPr>
          <a:lstStyle/>
          <a:p>
            <a:r>
              <a:rPr lang="en-GB" sz="1900"/>
              <a:t>Distinguish between productive and allocative efficiency.</a:t>
            </a:r>
          </a:p>
          <a:p>
            <a:endParaRPr lang="en-GB" sz="1900"/>
          </a:p>
          <a:p>
            <a:r>
              <a:rPr lang="en-GB" sz="1900"/>
              <a:t>Distinguish between opportunity cost and trade-offs.</a:t>
            </a:r>
          </a:p>
          <a:p>
            <a:endParaRPr lang="en-GB" sz="19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02EA2A4-2D4E-C2A0-7A34-84D64011259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507295"/>
            <a:ext cx="7695738" cy="309835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E8BBD6E-80CE-B05D-AA08-F52E51F2153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102543"/>
            <a:ext cx="933411" cy="375797"/>
          </a:xfrm>
          <a:prstGeom prst="rect">
            <a:avLst/>
          </a:prstGeom>
        </p:spPr>
      </p:pic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EE791AB1-6292-77C8-DE62-8CEB25392FD6}"/>
              </a:ext>
            </a:extLst>
          </p:cNvPr>
          <p:cNvSpPr txBox="1">
            <a:spLocks/>
          </p:cNvSpPr>
          <p:nvPr/>
        </p:nvSpPr>
        <p:spPr>
          <a:xfrm>
            <a:off x="68584" y="6601013"/>
            <a:ext cx="4038600" cy="2336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3A396C9-7113-20F5-D3AE-369D817B6F08}"/>
              </a:ext>
            </a:extLst>
          </p:cNvPr>
          <p:cNvSpPr txBox="1"/>
          <p:nvPr/>
        </p:nvSpPr>
        <p:spPr>
          <a:xfrm>
            <a:off x="6126494" y="6648519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solidFill>
                  <a:schemeClr val="tx2"/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25815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FFBEE45-F140-49D5-85EA-C78C24340B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82844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/>
            <a:r>
              <a:rPr lang="en-US" sz="45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Economic efficiency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398626"/>
            <a:ext cx="3868820" cy="3730460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 defTabSz="914400"/>
            <a:r>
              <a:rPr lang="en-US" sz="1400" b="1" dirty="0"/>
              <a:t>Allocative efficiency </a:t>
            </a:r>
            <a:r>
              <a:rPr lang="en-US" sz="1400" dirty="0"/>
              <a:t>occurs where consumer satisfaction is </a:t>
            </a:r>
            <a:r>
              <a:rPr lang="en-US" sz="1400" dirty="0" err="1"/>
              <a:t>maximised</a:t>
            </a:r>
            <a:r>
              <a:rPr lang="en-US" sz="1400" dirty="0"/>
              <a:t> in the production of goods and services</a:t>
            </a:r>
          </a:p>
          <a:p>
            <a:pPr indent="-228600" defTabSz="914400"/>
            <a:r>
              <a:rPr lang="en-US" sz="1400" dirty="0"/>
              <a:t>At this point quantity supplied will equal quantity demanded</a:t>
            </a:r>
          </a:p>
          <a:p>
            <a:pPr indent="-228600" defTabSz="914400"/>
            <a:r>
              <a:rPr lang="en-US" sz="1400" b="1" dirty="0"/>
              <a:t>Productive efficiency </a:t>
            </a:r>
            <a:r>
              <a:rPr lang="en-US" sz="1400" dirty="0"/>
              <a:t>occurs where no additional (or maximum) output can be produced from the factor inputs available at the lowest possible average or unit cost</a:t>
            </a:r>
          </a:p>
          <a:p>
            <a:pPr lvl="1" indent="-228600" defTabSz="914400"/>
            <a:r>
              <a:rPr lang="en-US" sz="1400" dirty="0"/>
              <a:t>Average cost = total cost/output</a:t>
            </a:r>
          </a:p>
          <a:p>
            <a:pPr indent="-228600" defTabSz="914400"/>
            <a:r>
              <a:rPr lang="en-US" sz="1400" b="1" dirty="0"/>
              <a:t>Economic efficiency </a:t>
            </a:r>
            <a:r>
              <a:rPr lang="en-US" sz="1400" dirty="0"/>
              <a:t>occurs where we have allocative and productive efficiency at the same time</a:t>
            </a:r>
            <a:endParaRPr lang="en-US" sz="1400" b="1" dirty="0"/>
          </a:p>
          <a:p>
            <a:pPr indent="-228600" defTabSz="914400"/>
            <a:r>
              <a:rPr lang="en-US" sz="1400" dirty="0"/>
              <a:t>Both productive and allocative efficiency can be illustrated using a PPC</a:t>
            </a:r>
          </a:p>
          <a:p>
            <a:pPr indent="-228600" defTabSz="914400"/>
            <a:endParaRPr lang="en-US" sz="1400" dirty="0"/>
          </a:p>
          <a:p>
            <a:pPr indent="-228600" defTabSz="914400"/>
            <a:endParaRPr lang="en-US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4641865" y="2398626"/>
            <a:ext cx="3873484" cy="37304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b="1"/>
              <a:t>Efficiency</a:t>
            </a:r>
            <a:r>
              <a:rPr lang="en-US" sz="1400"/>
              <a:t> is important for economists and there are a variety of efficiencies that come under the umbrella heading economic efficiency.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 b="1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b="1"/>
              <a:t>Economic efficiency </a:t>
            </a:r>
            <a:r>
              <a:rPr lang="en-US" sz="1400"/>
              <a:t>occurs when the maximum amount of products are produced at their minimum cost </a:t>
            </a:r>
            <a:r>
              <a:rPr lang="en-US" sz="1400" b="1"/>
              <a:t>whilst </a:t>
            </a:r>
            <a:r>
              <a:rPr lang="en-US" sz="1400"/>
              <a:t>maximising their benefit to society.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b="1"/>
              <a:t>Productive efficiency </a:t>
            </a:r>
            <a:r>
              <a:rPr lang="en-US" sz="1400"/>
              <a:t>occurs when an economy uses the minimum inputs to produce the maximum output at lowest cost.</a:t>
            </a:r>
            <a:endParaRPr lang="en-US" sz="1400" b="1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b="1"/>
              <a:t>Allocative efficiency </a:t>
            </a:r>
            <a:r>
              <a:rPr lang="en-US" sz="1400"/>
              <a:t>occurs when society is producing goods to match the needs of consumers.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5F67EF-BDCF-6017-0F7D-46E4A9FE240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507295"/>
            <a:ext cx="7695738" cy="309835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00C8EB5-2362-4EB4-8984-BA2693A4634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102543"/>
            <a:ext cx="933411" cy="375797"/>
          </a:xfrm>
          <a:prstGeom prst="rect">
            <a:avLst/>
          </a:prstGeom>
        </p:spPr>
      </p:pic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A685921C-C8D5-2B39-56FD-3095956464CE}"/>
              </a:ext>
            </a:extLst>
          </p:cNvPr>
          <p:cNvSpPr txBox="1">
            <a:spLocks/>
          </p:cNvSpPr>
          <p:nvPr/>
        </p:nvSpPr>
        <p:spPr>
          <a:xfrm>
            <a:off x="68584" y="6601013"/>
            <a:ext cx="4038600" cy="2336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18E4303-BF25-F59C-B710-B86F07DC0936}"/>
              </a:ext>
            </a:extLst>
          </p:cNvPr>
          <p:cNvSpPr txBox="1"/>
          <p:nvPr/>
        </p:nvSpPr>
        <p:spPr>
          <a:xfrm>
            <a:off x="6126494" y="6648519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solidFill>
                  <a:schemeClr val="tx2"/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8707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0722" y="329184"/>
            <a:ext cx="5170932" cy="1783080"/>
          </a:xfrm>
        </p:spPr>
        <p:txBody>
          <a:bodyPr anchor="b">
            <a:normAutofit/>
          </a:bodyPr>
          <a:lstStyle/>
          <a:p>
            <a:r>
              <a:rPr lang="en-GB" sz="4700"/>
              <a:t>Activity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FA682D5-F11E-E7F3-4BBB-4E456F117B5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949" r="41680" b="6250"/>
          <a:stretch/>
        </p:blipFill>
        <p:spPr>
          <a:xfrm>
            <a:off x="20" y="1"/>
            <a:ext cx="3039386" cy="6858000"/>
          </a:xfrm>
          <a:custGeom>
            <a:avLst/>
            <a:gdLst/>
            <a:ahLst/>
            <a:cxnLst/>
            <a:rect l="l" t="t" r="r" b="b"/>
            <a:pathLst>
              <a:path w="4052542" h="6858000">
                <a:moveTo>
                  <a:pt x="0" y="0"/>
                </a:moveTo>
                <a:lnTo>
                  <a:pt x="4020923" y="0"/>
                </a:lnTo>
                <a:lnTo>
                  <a:pt x="4022656" y="14697"/>
                </a:lnTo>
                <a:cubicBezTo>
                  <a:pt x="4037606" y="98462"/>
                  <a:pt x="4035072" y="183369"/>
                  <a:pt x="4039126" y="267642"/>
                </a:cubicBezTo>
                <a:cubicBezTo>
                  <a:pt x="4043941" y="370699"/>
                  <a:pt x="4037860" y="474136"/>
                  <a:pt x="4035579" y="577446"/>
                </a:cubicBezTo>
                <a:cubicBezTo>
                  <a:pt x="4033805" y="665399"/>
                  <a:pt x="4025063" y="753226"/>
                  <a:pt x="4027724" y="841306"/>
                </a:cubicBezTo>
                <a:cubicBezTo>
                  <a:pt x="4027914" y="844352"/>
                  <a:pt x="4027914" y="847398"/>
                  <a:pt x="4027724" y="850444"/>
                </a:cubicBezTo>
                <a:cubicBezTo>
                  <a:pt x="4019615" y="947281"/>
                  <a:pt x="4019615" y="1044626"/>
                  <a:pt x="4027724" y="1141464"/>
                </a:cubicBezTo>
                <a:cubicBezTo>
                  <a:pt x="4030296" y="1181772"/>
                  <a:pt x="4029574" y="1222221"/>
                  <a:pt x="4025570" y="1262415"/>
                </a:cubicBezTo>
                <a:cubicBezTo>
                  <a:pt x="4021769" y="1313563"/>
                  <a:pt x="4009606" y="1365472"/>
                  <a:pt x="4018348" y="1416238"/>
                </a:cubicBezTo>
                <a:cubicBezTo>
                  <a:pt x="4024037" y="1458058"/>
                  <a:pt x="4027166" y="1500194"/>
                  <a:pt x="4027724" y="1542394"/>
                </a:cubicBezTo>
                <a:cubicBezTo>
                  <a:pt x="4032158" y="1636820"/>
                  <a:pt x="4027977" y="1731753"/>
                  <a:pt x="4026330" y="1826433"/>
                </a:cubicBezTo>
                <a:cubicBezTo>
                  <a:pt x="4024556" y="1936724"/>
                  <a:pt x="4027344" y="2047015"/>
                  <a:pt x="4018475" y="2157432"/>
                </a:cubicBezTo>
                <a:cubicBezTo>
                  <a:pt x="4013597" y="2246629"/>
                  <a:pt x="4013597" y="2336029"/>
                  <a:pt x="4018475" y="2425226"/>
                </a:cubicBezTo>
                <a:cubicBezTo>
                  <a:pt x="4020882" y="2506961"/>
                  <a:pt x="4033172" y="2587934"/>
                  <a:pt x="4031145" y="2670557"/>
                </a:cubicBezTo>
                <a:cubicBezTo>
                  <a:pt x="4028737" y="2766886"/>
                  <a:pt x="4017335" y="2862962"/>
                  <a:pt x="4020882" y="2959546"/>
                </a:cubicBezTo>
                <a:cubicBezTo>
                  <a:pt x="4022529" y="3005617"/>
                  <a:pt x="4022656" y="3051688"/>
                  <a:pt x="4023543" y="3097758"/>
                </a:cubicBezTo>
                <a:cubicBezTo>
                  <a:pt x="4024683" y="3153221"/>
                  <a:pt x="4034692" y="3208556"/>
                  <a:pt x="4029117" y="3263892"/>
                </a:cubicBezTo>
                <a:cubicBezTo>
                  <a:pt x="4019869" y="3356161"/>
                  <a:pt x="3995923" y="3446906"/>
                  <a:pt x="4010873" y="3541459"/>
                </a:cubicBezTo>
                <a:cubicBezTo>
                  <a:pt x="4019108" y="3593495"/>
                  <a:pt x="4028357" y="3645658"/>
                  <a:pt x="4033172" y="3698201"/>
                </a:cubicBezTo>
                <a:cubicBezTo>
                  <a:pt x="4037353" y="3745160"/>
                  <a:pt x="4047868" y="3792881"/>
                  <a:pt x="4039886" y="3839586"/>
                </a:cubicBezTo>
                <a:cubicBezTo>
                  <a:pt x="4033045" y="3879565"/>
                  <a:pt x="4036592" y="3919544"/>
                  <a:pt x="4031271" y="3959523"/>
                </a:cubicBezTo>
                <a:cubicBezTo>
                  <a:pt x="4024303" y="4011939"/>
                  <a:pt x="4020629" y="4065244"/>
                  <a:pt x="4015308" y="4118042"/>
                </a:cubicBezTo>
                <a:cubicBezTo>
                  <a:pt x="4010620" y="4165889"/>
                  <a:pt x="4006946" y="4213610"/>
                  <a:pt x="4019615" y="4258539"/>
                </a:cubicBezTo>
                <a:cubicBezTo>
                  <a:pt x="4050656" y="4371622"/>
                  <a:pt x="4033679" y="4484070"/>
                  <a:pt x="4022023" y="4596391"/>
                </a:cubicBezTo>
                <a:cubicBezTo>
                  <a:pt x="4016321" y="4650965"/>
                  <a:pt x="4007959" y="4708712"/>
                  <a:pt x="4020629" y="4758718"/>
                </a:cubicBezTo>
                <a:cubicBezTo>
                  <a:pt x="4043941" y="4847432"/>
                  <a:pt x="4025697" y="4931705"/>
                  <a:pt x="4015561" y="5016866"/>
                </a:cubicBezTo>
                <a:cubicBezTo>
                  <a:pt x="4003335" y="5100174"/>
                  <a:pt x="4005096" y="5184929"/>
                  <a:pt x="4020756" y="5267654"/>
                </a:cubicBezTo>
                <a:cubicBezTo>
                  <a:pt x="4033172" y="5326035"/>
                  <a:pt x="4033172" y="5385432"/>
                  <a:pt x="4034692" y="5444194"/>
                </a:cubicBezTo>
                <a:cubicBezTo>
                  <a:pt x="4035579" y="5481001"/>
                  <a:pt x="4022023" y="5518441"/>
                  <a:pt x="4013027" y="5555120"/>
                </a:cubicBezTo>
                <a:cubicBezTo>
                  <a:pt x="3996937" y="5621371"/>
                  <a:pt x="3991109" y="5688636"/>
                  <a:pt x="4013027" y="5753237"/>
                </a:cubicBezTo>
                <a:cubicBezTo>
                  <a:pt x="4043561" y="5842713"/>
                  <a:pt x="4061045" y="5932189"/>
                  <a:pt x="4048375" y="6026870"/>
                </a:cubicBezTo>
                <a:cubicBezTo>
                  <a:pt x="4041027" y="6085251"/>
                  <a:pt x="4039380" y="6144902"/>
                  <a:pt x="4028357" y="6202522"/>
                </a:cubicBezTo>
                <a:cubicBezTo>
                  <a:pt x="4010240" y="6298091"/>
                  <a:pt x="4016701" y="6393024"/>
                  <a:pt x="4031145" y="6487196"/>
                </a:cubicBezTo>
                <a:cubicBezTo>
                  <a:pt x="4041293" y="6565885"/>
                  <a:pt x="4042395" y="6645474"/>
                  <a:pt x="4034439" y="6724403"/>
                </a:cubicBezTo>
                <a:lnTo>
                  <a:pt x="402520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1" name="sketchy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90722" y="2395728"/>
            <a:ext cx="3182691" cy="18288"/>
          </a:xfrm>
          <a:custGeom>
            <a:avLst/>
            <a:gdLst>
              <a:gd name="connsiteX0" fmla="*/ 0 w 3182691"/>
              <a:gd name="connsiteY0" fmla="*/ 0 h 18288"/>
              <a:gd name="connsiteX1" fmla="*/ 636538 w 3182691"/>
              <a:gd name="connsiteY1" fmla="*/ 0 h 18288"/>
              <a:gd name="connsiteX2" fmla="*/ 1273076 w 3182691"/>
              <a:gd name="connsiteY2" fmla="*/ 0 h 18288"/>
              <a:gd name="connsiteX3" fmla="*/ 1909615 w 3182691"/>
              <a:gd name="connsiteY3" fmla="*/ 0 h 18288"/>
              <a:gd name="connsiteX4" fmla="*/ 2482499 w 3182691"/>
              <a:gd name="connsiteY4" fmla="*/ 0 h 18288"/>
              <a:gd name="connsiteX5" fmla="*/ 3182691 w 3182691"/>
              <a:gd name="connsiteY5" fmla="*/ 0 h 18288"/>
              <a:gd name="connsiteX6" fmla="*/ 3182691 w 3182691"/>
              <a:gd name="connsiteY6" fmla="*/ 18288 h 18288"/>
              <a:gd name="connsiteX7" fmla="*/ 2609807 w 3182691"/>
              <a:gd name="connsiteY7" fmla="*/ 18288 h 18288"/>
              <a:gd name="connsiteX8" fmla="*/ 2068749 w 3182691"/>
              <a:gd name="connsiteY8" fmla="*/ 18288 h 18288"/>
              <a:gd name="connsiteX9" fmla="*/ 1432211 w 3182691"/>
              <a:gd name="connsiteY9" fmla="*/ 18288 h 18288"/>
              <a:gd name="connsiteX10" fmla="*/ 859327 w 3182691"/>
              <a:gd name="connsiteY10" fmla="*/ 18288 h 18288"/>
              <a:gd name="connsiteX11" fmla="*/ 0 w 3182691"/>
              <a:gd name="connsiteY11" fmla="*/ 18288 h 18288"/>
              <a:gd name="connsiteX12" fmla="*/ 0 w 3182691"/>
              <a:gd name="connsiteY12" fmla="*/ 0 h 18288"/>
              <a:gd name="connsiteX0" fmla="*/ 0 w 3182691"/>
              <a:gd name="connsiteY0" fmla="*/ 0 h 18288"/>
              <a:gd name="connsiteX1" fmla="*/ 572884 w 3182691"/>
              <a:gd name="connsiteY1" fmla="*/ 0 h 18288"/>
              <a:gd name="connsiteX2" fmla="*/ 1113942 w 3182691"/>
              <a:gd name="connsiteY2" fmla="*/ 0 h 18288"/>
              <a:gd name="connsiteX3" fmla="*/ 1686826 w 3182691"/>
              <a:gd name="connsiteY3" fmla="*/ 0 h 18288"/>
              <a:gd name="connsiteX4" fmla="*/ 2323364 w 3182691"/>
              <a:gd name="connsiteY4" fmla="*/ 0 h 18288"/>
              <a:gd name="connsiteX5" fmla="*/ 3182691 w 3182691"/>
              <a:gd name="connsiteY5" fmla="*/ 0 h 18288"/>
              <a:gd name="connsiteX6" fmla="*/ 3182691 w 3182691"/>
              <a:gd name="connsiteY6" fmla="*/ 18288 h 18288"/>
              <a:gd name="connsiteX7" fmla="*/ 2546153 w 3182691"/>
              <a:gd name="connsiteY7" fmla="*/ 18288 h 18288"/>
              <a:gd name="connsiteX8" fmla="*/ 1845961 w 3182691"/>
              <a:gd name="connsiteY8" fmla="*/ 18288 h 18288"/>
              <a:gd name="connsiteX9" fmla="*/ 1304903 w 3182691"/>
              <a:gd name="connsiteY9" fmla="*/ 18288 h 18288"/>
              <a:gd name="connsiteX10" fmla="*/ 604711 w 3182691"/>
              <a:gd name="connsiteY10" fmla="*/ 18288 h 18288"/>
              <a:gd name="connsiteX11" fmla="*/ 0 w 3182691"/>
              <a:gd name="connsiteY11" fmla="*/ 18288 h 18288"/>
              <a:gd name="connsiteX12" fmla="*/ 0 w 3182691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182691" h="18288" fill="none" extrusionOk="0">
                <a:moveTo>
                  <a:pt x="0" y="0"/>
                </a:moveTo>
                <a:cubicBezTo>
                  <a:pt x="225870" y="33585"/>
                  <a:pt x="418138" y="17639"/>
                  <a:pt x="636538" y="0"/>
                </a:cubicBezTo>
                <a:cubicBezTo>
                  <a:pt x="866402" y="-9774"/>
                  <a:pt x="1016900" y="-17532"/>
                  <a:pt x="1273076" y="0"/>
                </a:cubicBezTo>
                <a:cubicBezTo>
                  <a:pt x="1519343" y="-34410"/>
                  <a:pt x="1705438" y="-53754"/>
                  <a:pt x="1909615" y="0"/>
                </a:cubicBezTo>
                <a:cubicBezTo>
                  <a:pt x="2120433" y="2855"/>
                  <a:pt x="2209200" y="-17463"/>
                  <a:pt x="2482499" y="0"/>
                </a:cubicBezTo>
                <a:cubicBezTo>
                  <a:pt x="2733571" y="54170"/>
                  <a:pt x="2997997" y="-48885"/>
                  <a:pt x="3182691" y="0"/>
                </a:cubicBezTo>
                <a:cubicBezTo>
                  <a:pt x="3182657" y="4844"/>
                  <a:pt x="3182281" y="11009"/>
                  <a:pt x="3182691" y="18288"/>
                </a:cubicBezTo>
                <a:cubicBezTo>
                  <a:pt x="2941063" y="3169"/>
                  <a:pt x="2872422" y="16194"/>
                  <a:pt x="2609807" y="18288"/>
                </a:cubicBezTo>
                <a:cubicBezTo>
                  <a:pt x="2341801" y="10032"/>
                  <a:pt x="2328606" y="28832"/>
                  <a:pt x="2068749" y="18288"/>
                </a:cubicBezTo>
                <a:cubicBezTo>
                  <a:pt x="1813820" y="1121"/>
                  <a:pt x="1714804" y="37605"/>
                  <a:pt x="1432211" y="18288"/>
                </a:cubicBezTo>
                <a:cubicBezTo>
                  <a:pt x="1164810" y="-27006"/>
                  <a:pt x="993140" y="27575"/>
                  <a:pt x="859327" y="18288"/>
                </a:cubicBezTo>
                <a:cubicBezTo>
                  <a:pt x="750703" y="-24974"/>
                  <a:pt x="236193" y="38731"/>
                  <a:pt x="0" y="18288"/>
                </a:cubicBezTo>
                <a:cubicBezTo>
                  <a:pt x="-649" y="11698"/>
                  <a:pt x="663" y="5413"/>
                  <a:pt x="0" y="0"/>
                </a:cubicBezTo>
                <a:close/>
              </a:path>
              <a:path w="3182691" h="18288" stroke="0" extrusionOk="0">
                <a:moveTo>
                  <a:pt x="0" y="0"/>
                </a:moveTo>
                <a:cubicBezTo>
                  <a:pt x="243084" y="-23531"/>
                  <a:pt x="399010" y="-30989"/>
                  <a:pt x="572884" y="0"/>
                </a:cubicBezTo>
                <a:cubicBezTo>
                  <a:pt x="745196" y="46048"/>
                  <a:pt x="956262" y="22379"/>
                  <a:pt x="1113942" y="0"/>
                </a:cubicBezTo>
                <a:cubicBezTo>
                  <a:pt x="1345494" y="6575"/>
                  <a:pt x="1537971" y="57434"/>
                  <a:pt x="1686826" y="0"/>
                </a:cubicBezTo>
                <a:cubicBezTo>
                  <a:pt x="1847487" y="-5870"/>
                  <a:pt x="2194651" y="-1232"/>
                  <a:pt x="2323364" y="0"/>
                </a:cubicBezTo>
                <a:cubicBezTo>
                  <a:pt x="2488731" y="36406"/>
                  <a:pt x="2902092" y="-40336"/>
                  <a:pt x="3182691" y="0"/>
                </a:cubicBezTo>
                <a:cubicBezTo>
                  <a:pt x="3182166" y="5049"/>
                  <a:pt x="3182884" y="12044"/>
                  <a:pt x="3182691" y="18288"/>
                </a:cubicBezTo>
                <a:cubicBezTo>
                  <a:pt x="3012562" y="-37820"/>
                  <a:pt x="2765408" y="35618"/>
                  <a:pt x="2546153" y="18288"/>
                </a:cubicBezTo>
                <a:cubicBezTo>
                  <a:pt x="2331952" y="13878"/>
                  <a:pt x="2142129" y="19805"/>
                  <a:pt x="1845961" y="18288"/>
                </a:cubicBezTo>
                <a:cubicBezTo>
                  <a:pt x="1537526" y="31994"/>
                  <a:pt x="1468653" y="-6175"/>
                  <a:pt x="1304903" y="18288"/>
                </a:cubicBezTo>
                <a:cubicBezTo>
                  <a:pt x="1191987" y="26138"/>
                  <a:pt x="927061" y="14626"/>
                  <a:pt x="604711" y="18288"/>
                </a:cubicBezTo>
                <a:cubicBezTo>
                  <a:pt x="273947" y="45577"/>
                  <a:pt x="111622" y="-24554"/>
                  <a:pt x="0" y="18288"/>
                </a:cubicBezTo>
                <a:cubicBezTo>
                  <a:pt x="-39" y="12511"/>
                  <a:pt x="-381" y="8039"/>
                  <a:pt x="0" y="0"/>
                </a:cubicBezTo>
                <a:close/>
              </a:path>
              <a:path w="3182691" h="18288" fill="none" stroke="0" extrusionOk="0">
                <a:moveTo>
                  <a:pt x="0" y="0"/>
                </a:moveTo>
                <a:cubicBezTo>
                  <a:pt x="245832" y="29445"/>
                  <a:pt x="388924" y="-28919"/>
                  <a:pt x="636538" y="0"/>
                </a:cubicBezTo>
                <a:cubicBezTo>
                  <a:pt x="838014" y="3247"/>
                  <a:pt x="1005059" y="8075"/>
                  <a:pt x="1273076" y="0"/>
                </a:cubicBezTo>
                <a:cubicBezTo>
                  <a:pt x="1555121" y="-15110"/>
                  <a:pt x="1674116" y="-4878"/>
                  <a:pt x="1909615" y="0"/>
                </a:cubicBezTo>
                <a:cubicBezTo>
                  <a:pt x="2127874" y="21642"/>
                  <a:pt x="2229467" y="-10228"/>
                  <a:pt x="2482499" y="0"/>
                </a:cubicBezTo>
                <a:cubicBezTo>
                  <a:pt x="2772379" y="28915"/>
                  <a:pt x="3003217" y="-43687"/>
                  <a:pt x="3182691" y="0"/>
                </a:cubicBezTo>
                <a:cubicBezTo>
                  <a:pt x="3183005" y="4158"/>
                  <a:pt x="3181712" y="12539"/>
                  <a:pt x="3182691" y="18288"/>
                </a:cubicBezTo>
                <a:cubicBezTo>
                  <a:pt x="2948637" y="17089"/>
                  <a:pt x="2873728" y="22327"/>
                  <a:pt x="2609807" y="18288"/>
                </a:cubicBezTo>
                <a:cubicBezTo>
                  <a:pt x="2342839" y="11870"/>
                  <a:pt x="2331621" y="30535"/>
                  <a:pt x="2068749" y="18288"/>
                </a:cubicBezTo>
                <a:cubicBezTo>
                  <a:pt x="1813814" y="-7352"/>
                  <a:pt x="1700576" y="36739"/>
                  <a:pt x="1432211" y="18288"/>
                </a:cubicBezTo>
                <a:cubicBezTo>
                  <a:pt x="1148444" y="-27053"/>
                  <a:pt x="987622" y="2403"/>
                  <a:pt x="859327" y="18288"/>
                </a:cubicBezTo>
                <a:cubicBezTo>
                  <a:pt x="743387" y="37422"/>
                  <a:pt x="194182" y="18789"/>
                  <a:pt x="0" y="18288"/>
                </a:cubicBezTo>
                <a:cubicBezTo>
                  <a:pt x="20" y="11469"/>
                  <a:pt x="-29" y="515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custGeom>
                    <a:avLst/>
                    <a:gdLst>
                      <a:gd name="connsiteX0" fmla="*/ 0 w 3182691"/>
                      <a:gd name="connsiteY0" fmla="*/ 0 h 18288"/>
                      <a:gd name="connsiteX1" fmla="*/ 636538 w 3182691"/>
                      <a:gd name="connsiteY1" fmla="*/ 0 h 18288"/>
                      <a:gd name="connsiteX2" fmla="*/ 1273076 w 3182691"/>
                      <a:gd name="connsiteY2" fmla="*/ 0 h 18288"/>
                      <a:gd name="connsiteX3" fmla="*/ 1909615 w 3182691"/>
                      <a:gd name="connsiteY3" fmla="*/ 0 h 18288"/>
                      <a:gd name="connsiteX4" fmla="*/ 2482499 w 3182691"/>
                      <a:gd name="connsiteY4" fmla="*/ 0 h 18288"/>
                      <a:gd name="connsiteX5" fmla="*/ 3182691 w 3182691"/>
                      <a:gd name="connsiteY5" fmla="*/ 0 h 18288"/>
                      <a:gd name="connsiteX6" fmla="*/ 3182691 w 3182691"/>
                      <a:gd name="connsiteY6" fmla="*/ 18288 h 18288"/>
                      <a:gd name="connsiteX7" fmla="*/ 2609807 w 3182691"/>
                      <a:gd name="connsiteY7" fmla="*/ 18288 h 18288"/>
                      <a:gd name="connsiteX8" fmla="*/ 2068749 w 3182691"/>
                      <a:gd name="connsiteY8" fmla="*/ 18288 h 18288"/>
                      <a:gd name="connsiteX9" fmla="*/ 1432211 w 3182691"/>
                      <a:gd name="connsiteY9" fmla="*/ 18288 h 18288"/>
                      <a:gd name="connsiteX10" fmla="*/ 859327 w 3182691"/>
                      <a:gd name="connsiteY10" fmla="*/ 18288 h 18288"/>
                      <a:gd name="connsiteX11" fmla="*/ 0 w 3182691"/>
                      <a:gd name="connsiteY11" fmla="*/ 18288 h 18288"/>
                      <a:gd name="connsiteX12" fmla="*/ 0 w 3182691"/>
                      <a:gd name="connsiteY12" fmla="*/ 0 h 18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3182691" h="18288" fill="none" extrusionOk="0">
                        <a:moveTo>
                          <a:pt x="0" y="0"/>
                        </a:moveTo>
                        <a:cubicBezTo>
                          <a:pt x="253588" y="25878"/>
                          <a:pt x="409323" y="-5359"/>
                          <a:pt x="636538" y="0"/>
                        </a:cubicBezTo>
                        <a:cubicBezTo>
                          <a:pt x="863753" y="5359"/>
                          <a:pt x="1013406" y="3458"/>
                          <a:pt x="1273076" y="0"/>
                        </a:cubicBezTo>
                        <a:cubicBezTo>
                          <a:pt x="1532746" y="-3458"/>
                          <a:pt x="1697408" y="-16840"/>
                          <a:pt x="1909615" y="0"/>
                        </a:cubicBezTo>
                        <a:cubicBezTo>
                          <a:pt x="2121822" y="16840"/>
                          <a:pt x="2213494" y="-18555"/>
                          <a:pt x="2482499" y="0"/>
                        </a:cubicBezTo>
                        <a:cubicBezTo>
                          <a:pt x="2751504" y="18555"/>
                          <a:pt x="3004132" y="-28750"/>
                          <a:pt x="3182691" y="0"/>
                        </a:cubicBezTo>
                        <a:cubicBezTo>
                          <a:pt x="3183133" y="4516"/>
                          <a:pt x="3181864" y="12266"/>
                          <a:pt x="3182691" y="18288"/>
                        </a:cubicBezTo>
                        <a:cubicBezTo>
                          <a:pt x="2947041" y="16687"/>
                          <a:pt x="2875741" y="22937"/>
                          <a:pt x="2609807" y="18288"/>
                        </a:cubicBezTo>
                        <a:cubicBezTo>
                          <a:pt x="2343873" y="13639"/>
                          <a:pt x="2331203" y="31729"/>
                          <a:pt x="2068749" y="18288"/>
                        </a:cubicBezTo>
                        <a:cubicBezTo>
                          <a:pt x="1806295" y="4847"/>
                          <a:pt x="1713773" y="47088"/>
                          <a:pt x="1432211" y="18288"/>
                        </a:cubicBezTo>
                        <a:cubicBezTo>
                          <a:pt x="1150649" y="-10512"/>
                          <a:pt x="982765" y="3747"/>
                          <a:pt x="859327" y="18288"/>
                        </a:cubicBezTo>
                        <a:cubicBezTo>
                          <a:pt x="735889" y="32829"/>
                          <a:pt x="254183" y="35231"/>
                          <a:pt x="0" y="18288"/>
                        </a:cubicBezTo>
                        <a:cubicBezTo>
                          <a:pt x="-306" y="11477"/>
                          <a:pt x="485" y="4355"/>
                          <a:pt x="0" y="0"/>
                        </a:cubicBezTo>
                        <a:close/>
                      </a:path>
                      <a:path w="3182691" h="18288" stroke="0" extrusionOk="0">
                        <a:moveTo>
                          <a:pt x="0" y="0"/>
                        </a:moveTo>
                        <a:cubicBezTo>
                          <a:pt x="247695" y="-19360"/>
                          <a:pt x="392581" y="-28596"/>
                          <a:pt x="572884" y="0"/>
                        </a:cubicBezTo>
                        <a:cubicBezTo>
                          <a:pt x="753187" y="28596"/>
                          <a:pt x="922042" y="4121"/>
                          <a:pt x="1113942" y="0"/>
                        </a:cubicBezTo>
                        <a:cubicBezTo>
                          <a:pt x="1305842" y="-4121"/>
                          <a:pt x="1501806" y="28092"/>
                          <a:pt x="1686826" y="0"/>
                        </a:cubicBezTo>
                        <a:cubicBezTo>
                          <a:pt x="1871846" y="-28092"/>
                          <a:pt x="2170181" y="-20672"/>
                          <a:pt x="2323364" y="0"/>
                        </a:cubicBezTo>
                        <a:cubicBezTo>
                          <a:pt x="2476547" y="20672"/>
                          <a:pt x="2919163" y="6097"/>
                          <a:pt x="3182691" y="0"/>
                        </a:cubicBezTo>
                        <a:cubicBezTo>
                          <a:pt x="3183268" y="4624"/>
                          <a:pt x="3183510" y="11191"/>
                          <a:pt x="3182691" y="18288"/>
                        </a:cubicBezTo>
                        <a:cubicBezTo>
                          <a:pt x="3026064" y="-10849"/>
                          <a:pt x="2775005" y="23067"/>
                          <a:pt x="2546153" y="18288"/>
                        </a:cubicBezTo>
                        <a:cubicBezTo>
                          <a:pt x="2317301" y="13509"/>
                          <a:pt x="2164351" y="-9884"/>
                          <a:pt x="1845961" y="18288"/>
                        </a:cubicBezTo>
                        <a:cubicBezTo>
                          <a:pt x="1527571" y="46460"/>
                          <a:pt x="1455006" y="5824"/>
                          <a:pt x="1304903" y="18288"/>
                        </a:cubicBezTo>
                        <a:cubicBezTo>
                          <a:pt x="1154800" y="30752"/>
                          <a:pt x="942107" y="-12056"/>
                          <a:pt x="604711" y="18288"/>
                        </a:cubicBezTo>
                        <a:cubicBezTo>
                          <a:pt x="267315" y="48632"/>
                          <a:pt x="141927" y="-8395"/>
                          <a:pt x="0" y="18288"/>
                        </a:cubicBezTo>
                        <a:cubicBezTo>
                          <a:pt x="-171" y="12755"/>
                          <a:pt x="-690" y="7930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90722" y="2706624"/>
            <a:ext cx="5170932" cy="3483864"/>
          </a:xfrm>
        </p:spPr>
        <p:txBody>
          <a:bodyPr>
            <a:normAutofit/>
          </a:bodyPr>
          <a:lstStyle/>
          <a:p>
            <a:r>
              <a:rPr lang="en-GB" sz="1900"/>
              <a:t>Task 1: For the three types of efficiency link them to real world examples. </a:t>
            </a:r>
          </a:p>
          <a:p>
            <a:endParaRPr lang="en-GB" sz="1900"/>
          </a:p>
          <a:p>
            <a:r>
              <a:rPr lang="en-GB" sz="1900"/>
              <a:t>Task 2: Think of the diagrams that could be drawn and explain how they would look.</a:t>
            </a:r>
          </a:p>
          <a:p>
            <a:endParaRPr lang="en-GB" sz="1900"/>
          </a:p>
          <a:p>
            <a:r>
              <a:rPr lang="en-GB" sz="1900"/>
              <a:t>Task 3: Difference between short run and long run and why is it important for this topic?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15A07AD-380F-2845-40D8-A383049B35F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507295"/>
            <a:ext cx="7695738" cy="309835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1CE0EEC-6E2B-7CCB-F53F-487C727E59B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102543"/>
            <a:ext cx="933411" cy="375797"/>
          </a:xfrm>
          <a:prstGeom prst="rect">
            <a:avLst/>
          </a:prstGeom>
        </p:spPr>
      </p:pic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A327708A-D8A4-B09A-B88F-C00084C24392}"/>
              </a:ext>
            </a:extLst>
          </p:cNvPr>
          <p:cNvSpPr txBox="1">
            <a:spLocks/>
          </p:cNvSpPr>
          <p:nvPr/>
        </p:nvSpPr>
        <p:spPr>
          <a:xfrm>
            <a:off x="68584" y="6601013"/>
            <a:ext cx="4038600" cy="2336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FC6CE7B-E7EC-D0E7-E543-51D9EE342332}"/>
              </a:ext>
            </a:extLst>
          </p:cNvPr>
          <p:cNvSpPr txBox="1"/>
          <p:nvPr/>
        </p:nvSpPr>
        <p:spPr>
          <a:xfrm>
            <a:off x="6126494" y="6648519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solidFill>
                  <a:schemeClr val="tx2"/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tx2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C9902E0-9BBC-A510-A875-B5ACA13496B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984" y="1659695"/>
            <a:ext cx="7695738" cy="309835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0472B63-4334-2551-F927-EB762923F6A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6368" y="254943"/>
            <a:ext cx="933411" cy="375797"/>
          </a:xfrm>
          <a:prstGeom prst="rect">
            <a:avLst/>
          </a:prstGeom>
        </p:spPr>
      </p:pic>
      <p:sp>
        <p:nvSpPr>
          <p:cNvPr id="13" name="Footer Placeholder 2">
            <a:extLst>
              <a:ext uri="{FF2B5EF4-FFF2-40B4-BE49-F238E27FC236}">
                <a16:creationId xmlns:a16="http://schemas.microsoft.com/office/drawing/2014/main" id="{CC4FD553-CAF4-B3F3-9BED-B62472CA2A92}"/>
              </a:ext>
            </a:extLst>
          </p:cNvPr>
          <p:cNvSpPr txBox="1">
            <a:spLocks/>
          </p:cNvSpPr>
          <p:nvPr/>
        </p:nvSpPr>
        <p:spPr>
          <a:xfrm>
            <a:off x="220984" y="6753413"/>
            <a:ext cx="4038600" cy="2336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4710D49-E86B-7E66-4D97-3686FE9FA009}"/>
              </a:ext>
            </a:extLst>
          </p:cNvPr>
          <p:cNvSpPr txBox="1"/>
          <p:nvPr/>
        </p:nvSpPr>
        <p:spPr>
          <a:xfrm>
            <a:off x="6278894" y="6800919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solidFill>
                  <a:schemeClr val="tx2"/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tx2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905180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254525"/>
            <a:ext cx="6248400" cy="1143000"/>
          </a:xfrm>
          <a:solidFill>
            <a:schemeClr val="accent2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n-GB" sz="2400" dirty="0"/>
              <a:t>Productive efficiency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1720" y="1772816"/>
            <a:ext cx="6912768" cy="4680520"/>
          </a:xfrm>
        </p:spPr>
        <p:txBody>
          <a:bodyPr>
            <a:normAutofit/>
          </a:bodyPr>
          <a:lstStyle/>
          <a:p>
            <a:r>
              <a:rPr lang="en-GB" dirty="0"/>
              <a:t>Productive efficiency can be shown using an average cost curve diagram 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2699792" y="2708920"/>
            <a:ext cx="0" cy="33843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699792" y="6071267"/>
            <a:ext cx="45365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884156" y="2708920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Costs of production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384210" y="6165304"/>
            <a:ext cx="8640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Output</a:t>
            </a:r>
          </a:p>
        </p:txBody>
      </p:sp>
      <p:sp>
        <p:nvSpPr>
          <p:cNvPr id="15" name="Freeform 14"/>
          <p:cNvSpPr/>
          <p:nvPr/>
        </p:nvSpPr>
        <p:spPr>
          <a:xfrm>
            <a:off x="3103418" y="3117273"/>
            <a:ext cx="4294909" cy="2084651"/>
          </a:xfrm>
          <a:custGeom>
            <a:avLst/>
            <a:gdLst>
              <a:gd name="connsiteX0" fmla="*/ 0 w 4294909"/>
              <a:gd name="connsiteY0" fmla="*/ 526472 h 2084651"/>
              <a:gd name="connsiteX1" fmla="*/ 1648691 w 4294909"/>
              <a:gd name="connsiteY1" fmla="*/ 2078182 h 2084651"/>
              <a:gd name="connsiteX2" fmla="*/ 4294909 w 4294909"/>
              <a:gd name="connsiteY2" fmla="*/ 0 h 2084651"/>
              <a:gd name="connsiteX3" fmla="*/ 4294909 w 4294909"/>
              <a:gd name="connsiteY3" fmla="*/ 0 h 2084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94909" h="2084651">
                <a:moveTo>
                  <a:pt x="0" y="526472"/>
                </a:moveTo>
                <a:cubicBezTo>
                  <a:pt x="466436" y="1346199"/>
                  <a:pt x="932873" y="2165927"/>
                  <a:pt x="1648691" y="2078182"/>
                </a:cubicBezTo>
                <a:cubicBezTo>
                  <a:pt x="2364509" y="1990437"/>
                  <a:pt x="4294909" y="0"/>
                  <a:pt x="4294909" y="0"/>
                </a:cubicBezTo>
                <a:lnTo>
                  <a:pt x="4294909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9" name="Straight Connector 18"/>
          <p:cNvCxnSpPr/>
          <p:nvPr/>
        </p:nvCxnSpPr>
        <p:spPr>
          <a:xfrm flipV="1">
            <a:off x="4572000" y="5201924"/>
            <a:ext cx="0" cy="869343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816258" y="2801252"/>
            <a:ext cx="13561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Average Total Cost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427984" y="6165303"/>
            <a:ext cx="288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Q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8433" y="2060848"/>
            <a:ext cx="1781436" cy="378565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rgbClr val="FFC000"/>
                </a:solidFill>
              </a:rPr>
              <a:t>Average total cost (ATC) </a:t>
            </a:r>
            <a:r>
              <a:rPr lang="en-GB" sz="1400" dirty="0"/>
              <a:t>is total cost divided by output.  </a:t>
            </a:r>
          </a:p>
          <a:p>
            <a:pPr algn="ctr"/>
            <a:endParaRPr lang="en-GB" sz="800" b="1" dirty="0"/>
          </a:p>
          <a:p>
            <a:pPr algn="ctr"/>
            <a:r>
              <a:rPr lang="en-GB" sz="1400" dirty="0"/>
              <a:t>As output increases costs per unit  fall.  This occurs because fixed costs (those costs that do not vary with output e.g. rent) are spread over the higher output.</a:t>
            </a:r>
          </a:p>
          <a:p>
            <a:pPr algn="ctr"/>
            <a:endParaRPr lang="en-GB" sz="800" dirty="0"/>
          </a:p>
          <a:p>
            <a:pPr algn="ctr"/>
            <a:r>
              <a:rPr lang="en-GB" sz="1400" dirty="0"/>
              <a:t>Productive efficiency occurs at output Q where average total costs are at their minimum.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BDCDA33-A1CB-EBDC-A663-E5D1C077500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507295"/>
            <a:ext cx="7695738" cy="30983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19FC6F7-3B81-E1A2-084C-C7564C4039D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102543"/>
            <a:ext cx="933411" cy="375797"/>
          </a:xfrm>
          <a:prstGeom prst="rect">
            <a:avLst/>
          </a:prstGeom>
        </p:spPr>
      </p:pic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65D46E49-C1E1-FCB7-D1A8-7EDF5EDF5915}"/>
              </a:ext>
            </a:extLst>
          </p:cNvPr>
          <p:cNvSpPr txBox="1">
            <a:spLocks/>
          </p:cNvSpPr>
          <p:nvPr/>
        </p:nvSpPr>
        <p:spPr>
          <a:xfrm>
            <a:off x="68584" y="6601013"/>
            <a:ext cx="4038600" cy="2336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732CFD8-A8EE-3689-CF90-B8FDB9603C0C}"/>
              </a:ext>
            </a:extLst>
          </p:cNvPr>
          <p:cNvSpPr txBox="1"/>
          <p:nvPr/>
        </p:nvSpPr>
        <p:spPr>
          <a:xfrm>
            <a:off x="6126494" y="6648519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solidFill>
                  <a:schemeClr val="tx2"/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1067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0722" y="329184"/>
            <a:ext cx="5170932" cy="1783080"/>
          </a:xfrm>
        </p:spPr>
        <p:txBody>
          <a:bodyPr anchor="b">
            <a:normAutofit/>
          </a:bodyPr>
          <a:lstStyle/>
          <a:p>
            <a:br>
              <a:rPr lang="en-GB" sz="2900"/>
            </a:br>
            <a:r>
              <a:rPr lang="en-GB" sz="2900"/>
              <a:t>The significance of the margin </a:t>
            </a:r>
            <a:br>
              <a:rPr lang="en-GB" sz="2900"/>
            </a:br>
            <a:endParaRPr lang="en-GB" sz="2900"/>
          </a:p>
        </p:txBody>
      </p:sp>
      <p:pic>
        <p:nvPicPr>
          <p:cNvPr id="5" name="Picture 4" descr="Calculator, pen, compass, money and a paper with graphs printed on it">
            <a:extLst>
              <a:ext uri="{FF2B5EF4-FFF2-40B4-BE49-F238E27FC236}">
                <a16:creationId xmlns:a16="http://schemas.microsoft.com/office/drawing/2014/main" id="{CB175423-ABDA-3AD2-7C34-7162DAC6C1B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276" r="35979" b="8"/>
          <a:stretch/>
        </p:blipFill>
        <p:spPr>
          <a:xfrm>
            <a:off x="20" y="1"/>
            <a:ext cx="3039386" cy="6858000"/>
          </a:xfrm>
          <a:custGeom>
            <a:avLst/>
            <a:gdLst/>
            <a:ahLst/>
            <a:cxnLst/>
            <a:rect l="l" t="t" r="r" b="b"/>
            <a:pathLst>
              <a:path w="4052542" h="6858000">
                <a:moveTo>
                  <a:pt x="0" y="0"/>
                </a:moveTo>
                <a:lnTo>
                  <a:pt x="4020923" y="0"/>
                </a:lnTo>
                <a:lnTo>
                  <a:pt x="4022656" y="14697"/>
                </a:lnTo>
                <a:cubicBezTo>
                  <a:pt x="4037606" y="98462"/>
                  <a:pt x="4035072" y="183369"/>
                  <a:pt x="4039126" y="267642"/>
                </a:cubicBezTo>
                <a:cubicBezTo>
                  <a:pt x="4043941" y="370699"/>
                  <a:pt x="4037860" y="474136"/>
                  <a:pt x="4035579" y="577446"/>
                </a:cubicBezTo>
                <a:cubicBezTo>
                  <a:pt x="4033805" y="665399"/>
                  <a:pt x="4025063" y="753226"/>
                  <a:pt x="4027724" y="841306"/>
                </a:cubicBezTo>
                <a:cubicBezTo>
                  <a:pt x="4027914" y="844352"/>
                  <a:pt x="4027914" y="847398"/>
                  <a:pt x="4027724" y="850444"/>
                </a:cubicBezTo>
                <a:cubicBezTo>
                  <a:pt x="4019615" y="947281"/>
                  <a:pt x="4019615" y="1044626"/>
                  <a:pt x="4027724" y="1141464"/>
                </a:cubicBezTo>
                <a:cubicBezTo>
                  <a:pt x="4030296" y="1181772"/>
                  <a:pt x="4029574" y="1222221"/>
                  <a:pt x="4025570" y="1262415"/>
                </a:cubicBezTo>
                <a:cubicBezTo>
                  <a:pt x="4021769" y="1313563"/>
                  <a:pt x="4009606" y="1365472"/>
                  <a:pt x="4018348" y="1416238"/>
                </a:cubicBezTo>
                <a:cubicBezTo>
                  <a:pt x="4024037" y="1458058"/>
                  <a:pt x="4027166" y="1500194"/>
                  <a:pt x="4027724" y="1542394"/>
                </a:cubicBezTo>
                <a:cubicBezTo>
                  <a:pt x="4032158" y="1636820"/>
                  <a:pt x="4027977" y="1731753"/>
                  <a:pt x="4026330" y="1826433"/>
                </a:cubicBezTo>
                <a:cubicBezTo>
                  <a:pt x="4024556" y="1936724"/>
                  <a:pt x="4027344" y="2047015"/>
                  <a:pt x="4018475" y="2157432"/>
                </a:cubicBezTo>
                <a:cubicBezTo>
                  <a:pt x="4013597" y="2246629"/>
                  <a:pt x="4013597" y="2336029"/>
                  <a:pt x="4018475" y="2425226"/>
                </a:cubicBezTo>
                <a:cubicBezTo>
                  <a:pt x="4020882" y="2506961"/>
                  <a:pt x="4033172" y="2587934"/>
                  <a:pt x="4031145" y="2670557"/>
                </a:cubicBezTo>
                <a:cubicBezTo>
                  <a:pt x="4028737" y="2766886"/>
                  <a:pt x="4017335" y="2862962"/>
                  <a:pt x="4020882" y="2959546"/>
                </a:cubicBezTo>
                <a:cubicBezTo>
                  <a:pt x="4022529" y="3005617"/>
                  <a:pt x="4022656" y="3051688"/>
                  <a:pt x="4023543" y="3097758"/>
                </a:cubicBezTo>
                <a:cubicBezTo>
                  <a:pt x="4024683" y="3153221"/>
                  <a:pt x="4034692" y="3208556"/>
                  <a:pt x="4029117" y="3263892"/>
                </a:cubicBezTo>
                <a:cubicBezTo>
                  <a:pt x="4019869" y="3356161"/>
                  <a:pt x="3995923" y="3446906"/>
                  <a:pt x="4010873" y="3541459"/>
                </a:cubicBezTo>
                <a:cubicBezTo>
                  <a:pt x="4019108" y="3593495"/>
                  <a:pt x="4028357" y="3645658"/>
                  <a:pt x="4033172" y="3698201"/>
                </a:cubicBezTo>
                <a:cubicBezTo>
                  <a:pt x="4037353" y="3745160"/>
                  <a:pt x="4047868" y="3792881"/>
                  <a:pt x="4039886" y="3839586"/>
                </a:cubicBezTo>
                <a:cubicBezTo>
                  <a:pt x="4033045" y="3879565"/>
                  <a:pt x="4036592" y="3919544"/>
                  <a:pt x="4031271" y="3959523"/>
                </a:cubicBezTo>
                <a:cubicBezTo>
                  <a:pt x="4024303" y="4011939"/>
                  <a:pt x="4020629" y="4065244"/>
                  <a:pt x="4015308" y="4118042"/>
                </a:cubicBezTo>
                <a:cubicBezTo>
                  <a:pt x="4010620" y="4165889"/>
                  <a:pt x="4006946" y="4213610"/>
                  <a:pt x="4019615" y="4258539"/>
                </a:cubicBezTo>
                <a:cubicBezTo>
                  <a:pt x="4050656" y="4371622"/>
                  <a:pt x="4033679" y="4484070"/>
                  <a:pt x="4022023" y="4596391"/>
                </a:cubicBezTo>
                <a:cubicBezTo>
                  <a:pt x="4016321" y="4650965"/>
                  <a:pt x="4007959" y="4708712"/>
                  <a:pt x="4020629" y="4758718"/>
                </a:cubicBezTo>
                <a:cubicBezTo>
                  <a:pt x="4043941" y="4847432"/>
                  <a:pt x="4025697" y="4931705"/>
                  <a:pt x="4015561" y="5016866"/>
                </a:cubicBezTo>
                <a:cubicBezTo>
                  <a:pt x="4003335" y="5100174"/>
                  <a:pt x="4005096" y="5184929"/>
                  <a:pt x="4020756" y="5267654"/>
                </a:cubicBezTo>
                <a:cubicBezTo>
                  <a:pt x="4033172" y="5326035"/>
                  <a:pt x="4033172" y="5385432"/>
                  <a:pt x="4034692" y="5444194"/>
                </a:cubicBezTo>
                <a:cubicBezTo>
                  <a:pt x="4035579" y="5481001"/>
                  <a:pt x="4022023" y="5518441"/>
                  <a:pt x="4013027" y="5555120"/>
                </a:cubicBezTo>
                <a:cubicBezTo>
                  <a:pt x="3996937" y="5621371"/>
                  <a:pt x="3991109" y="5688636"/>
                  <a:pt x="4013027" y="5753237"/>
                </a:cubicBezTo>
                <a:cubicBezTo>
                  <a:pt x="4043561" y="5842713"/>
                  <a:pt x="4061045" y="5932189"/>
                  <a:pt x="4048375" y="6026870"/>
                </a:cubicBezTo>
                <a:cubicBezTo>
                  <a:pt x="4041027" y="6085251"/>
                  <a:pt x="4039380" y="6144902"/>
                  <a:pt x="4028357" y="6202522"/>
                </a:cubicBezTo>
                <a:cubicBezTo>
                  <a:pt x="4010240" y="6298091"/>
                  <a:pt x="4016701" y="6393024"/>
                  <a:pt x="4031145" y="6487196"/>
                </a:cubicBezTo>
                <a:cubicBezTo>
                  <a:pt x="4041293" y="6565885"/>
                  <a:pt x="4042395" y="6645474"/>
                  <a:pt x="4034439" y="6724403"/>
                </a:cubicBezTo>
                <a:lnTo>
                  <a:pt x="402520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1" name="sketchy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90722" y="2395728"/>
            <a:ext cx="3182691" cy="18288"/>
          </a:xfrm>
          <a:custGeom>
            <a:avLst/>
            <a:gdLst>
              <a:gd name="connsiteX0" fmla="*/ 0 w 3182691"/>
              <a:gd name="connsiteY0" fmla="*/ 0 h 18288"/>
              <a:gd name="connsiteX1" fmla="*/ 636538 w 3182691"/>
              <a:gd name="connsiteY1" fmla="*/ 0 h 18288"/>
              <a:gd name="connsiteX2" fmla="*/ 1273076 w 3182691"/>
              <a:gd name="connsiteY2" fmla="*/ 0 h 18288"/>
              <a:gd name="connsiteX3" fmla="*/ 1909615 w 3182691"/>
              <a:gd name="connsiteY3" fmla="*/ 0 h 18288"/>
              <a:gd name="connsiteX4" fmla="*/ 2482499 w 3182691"/>
              <a:gd name="connsiteY4" fmla="*/ 0 h 18288"/>
              <a:gd name="connsiteX5" fmla="*/ 3182691 w 3182691"/>
              <a:gd name="connsiteY5" fmla="*/ 0 h 18288"/>
              <a:gd name="connsiteX6" fmla="*/ 3182691 w 3182691"/>
              <a:gd name="connsiteY6" fmla="*/ 18288 h 18288"/>
              <a:gd name="connsiteX7" fmla="*/ 2609807 w 3182691"/>
              <a:gd name="connsiteY7" fmla="*/ 18288 h 18288"/>
              <a:gd name="connsiteX8" fmla="*/ 2068749 w 3182691"/>
              <a:gd name="connsiteY8" fmla="*/ 18288 h 18288"/>
              <a:gd name="connsiteX9" fmla="*/ 1432211 w 3182691"/>
              <a:gd name="connsiteY9" fmla="*/ 18288 h 18288"/>
              <a:gd name="connsiteX10" fmla="*/ 859327 w 3182691"/>
              <a:gd name="connsiteY10" fmla="*/ 18288 h 18288"/>
              <a:gd name="connsiteX11" fmla="*/ 0 w 3182691"/>
              <a:gd name="connsiteY11" fmla="*/ 18288 h 18288"/>
              <a:gd name="connsiteX12" fmla="*/ 0 w 3182691"/>
              <a:gd name="connsiteY12" fmla="*/ 0 h 18288"/>
              <a:gd name="connsiteX0" fmla="*/ 0 w 3182691"/>
              <a:gd name="connsiteY0" fmla="*/ 0 h 18288"/>
              <a:gd name="connsiteX1" fmla="*/ 572884 w 3182691"/>
              <a:gd name="connsiteY1" fmla="*/ 0 h 18288"/>
              <a:gd name="connsiteX2" fmla="*/ 1113942 w 3182691"/>
              <a:gd name="connsiteY2" fmla="*/ 0 h 18288"/>
              <a:gd name="connsiteX3" fmla="*/ 1686826 w 3182691"/>
              <a:gd name="connsiteY3" fmla="*/ 0 h 18288"/>
              <a:gd name="connsiteX4" fmla="*/ 2323364 w 3182691"/>
              <a:gd name="connsiteY4" fmla="*/ 0 h 18288"/>
              <a:gd name="connsiteX5" fmla="*/ 3182691 w 3182691"/>
              <a:gd name="connsiteY5" fmla="*/ 0 h 18288"/>
              <a:gd name="connsiteX6" fmla="*/ 3182691 w 3182691"/>
              <a:gd name="connsiteY6" fmla="*/ 18288 h 18288"/>
              <a:gd name="connsiteX7" fmla="*/ 2546153 w 3182691"/>
              <a:gd name="connsiteY7" fmla="*/ 18288 h 18288"/>
              <a:gd name="connsiteX8" fmla="*/ 1845961 w 3182691"/>
              <a:gd name="connsiteY8" fmla="*/ 18288 h 18288"/>
              <a:gd name="connsiteX9" fmla="*/ 1304903 w 3182691"/>
              <a:gd name="connsiteY9" fmla="*/ 18288 h 18288"/>
              <a:gd name="connsiteX10" fmla="*/ 604711 w 3182691"/>
              <a:gd name="connsiteY10" fmla="*/ 18288 h 18288"/>
              <a:gd name="connsiteX11" fmla="*/ 0 w 3182691"/>
              <a:gd name="connsiteY11" fmla="*/ 18288 h 18288"/>
              <a:gd name="connsiteX12" fmla="*/ 0 w 3182691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182691" h="18288" fill="none" extrusionOk="0">
                <a:moveTo>
                  <a:pt x="0" y="0"/>
                </a:moveTo>
                <a:cubicBezTo>
                  <a:pt x="225870" y="33585"/>
                  <a:pt x="418138" y="17639"/>
                  <a:pt x="636538" y="0"/>
                </a:cubicBezTo>
                <a:cubicBezTo>
                  <a:pt x="866402" y="-9774"/>
                  <a:pt x="1016900" y="-17532"/>
                  <a:pt x="1273076" y="0"/>
                </a:cubicBezTo>
                <a:cubicBezTo>
                  <a:pt x="1519343" y="-34410"/>
                  <a:pt x="1705438" y="-53754"/>
                  <a:pt x="1909615" y="0"/>
                </a:cubicBezTo>
                <a:cubicBezTo>
                  <a:pt x="2120433" y="2855"/>
                  <a:pt x="2209200" y="-17463"/>
                  <a:pt x="2482499" y="0"/>
                </a:cubicBezTo>
                <a:cubicBezTo>
                  <a:pt x="2733571" y="54170"/>
                  <a:pt x="2997997" y="-48885"/>
                  <a:pt x="3182691" y="0"/>
                </a:cubicBezTo>
                <a:cubicBezTo>
                  <a:pt x="3182657" y="4844"/>
                  <a:pt x="3182281" y="11009"/>
                  <a:pt x="3182691" y="18288"/>
                </a:cubicBezTo>
                <a:cubicBezTo>
                  <a:pt x="2941063" y="3169"/>
                  <a:pt x="2872422" y="16194"/>
                  <a:pt x="2609807" y="18288"/>
                </a:cubicBezTo>
                <a:cubicBezTo>
                  <a:pt x="2341801" y="10032"/>
                  <a:pt x="2328606" y="28832"/>
                  <a:pt x="2068749" y="18288"/>
                </a:cubicBezTo>
                <a:cubicBezTo>
                  <a:pt x="1813820" y="1121"/>
                  <a:pt x="1714804" y="37605"/>
                  <a:pt x="1432211" y="18288"/>
                </a:cubicBezTo>
                <a:cubicBezTo>
                  <a:pt x="1164810" y="-27006"/>
                  <a:pt x="993140" y="27575"/>
                  <a:pt x="859327" y="18288"/>
                </a:cubicBezTo>
                <a:cubicBezTo>
                  <a:pt x="750703" y="-24974"/>
                  <a:pt x="236193" y="38731"/>
                  <a:pt x="0" y="18288"/>
                </a:cubicBezTo>
                <a:cubicBezTo>
                  <a:pt x="-649" y="11698"/>
                  <a:pt x="663" y="5413"/>
                  <a:pt x="0" y="0"/>
                </a:cubicBezTo>
                <a:close/>
              </a:path>
              <a:path w="3182691" h="18288" stroke="0" extrusionOk="0">
                <a:moveTo>
                  <a:pt x="0" y="0"/>
                </a:moveTo>
                <a:cubicBezTo>
                  <a:pt x="243084" y="-23531"/>
                  <a:pt x="399010" y="-30989"/>
                  <a:pt x="572884" y="0"/>
                </a:cubicBezTo>
                <a:cubicBezTo>
                  <a:pt x="745196" y="46048"/>
                  <a:pt x="956262" y="22379"/>
                  <a:pt x="1113942" y="0"/>
                </a:cubicBezTo>
                <a:cubicBezTo>
                  <a:pt x="1345494" y="6575"/>
                  <a:pt x="1537971" y="57434"/>
                  <a:pt x="1686826" y="0"/>
                </a:cubicBezTo>
                <a:cubicBezTo>
                  <a:pt x="1847487" y="-5870"/>
                  <a:pt x="2194651" y="-1232"/>
                  <a:pt x="2323364" y="0"/>
                </a:cubicBezTo>
                <a:cubicBezTo>
                  <a:pt x="2488731" y="36406"/>
                  <a:pt x="2902092" y="-40336"/>
                  <a:pt x="3182691" y="0"/>
                </a:cubicBezTo>
                <a:cubicBezTo>
                  <a:pt x="3182166" y="5049"/>
                  <a:pt x="3182884" y="12044"/>
                  <a:pt x="3182691" y="18288"/>
                </a:cubicBezTo>
                <a:cubicBezTo>
                  <a:pt x="3012562" y="-37820"/>
                  <a:pt x="2765408" y="35618"/>
                  <a:pt x="2546153" y="18288"/>
                </a:cubicBezTo>
                <a:cubicBezTo>
                  <a:pt x="2331952" y="13878"/>
                  <a:pt x="2142129" y="19805"/>
                  <a:pt x="1845961" y="18288"/>
                </a:cubicBezTo>
                <a:cubicBezTo>
                  <a:pt x="1537526" y="31994"/>
                  <a:pt x="1468653" y="-6175"/>
                  <a:pt x="1304903" y="18288"/>
                </a:cubicBezTo>
                <a:cubicBezTo>
                  <a:pt x="1191987" y="26138"/>
                  <a:pt x="927061" y="14626"/>
                  <a:pt x="604711" y="18288"/>
                </a:cubicBezTo>
                <a:cubicBezTo>
                  <a:pt x="273947" y="45577"/>
                  <a:pt x="111622" y="-24554"/>
                  <a:pt x="0" y="18288"/>
                </a:cubicBezTo>
                <a:cubicBezTo>
                  <a:pt x="-39" y="12511"/>
                  <a:pt x="-381" y="8039"/>
                  <a:pt x="0" y="0"/>
                </a:cubicBezTo>
                <a:close/>
              </a:path>
              <a:path w="3182691" h="18288" fill="none" stroke="0" extrusionOk="0">
                <a:moveTo>
                  <a:pt x="0" y="0"/>
                </a:moveTo>
                <a:cubicBezTo>
                  <a:pt x="245832" y="29445"/>
                  <a:pt x="388924" y="-28919"/>
                  <a:pt x="636538" y="0"/>
                </a:cubicBezTo>
                <a:cubicBezTo>
                  <a:pt x="838014" y="3247"/>
                  <a:pt x="1005059" y="8075"/>
                  <a:pt x="1273076" y="0"/>
                </a:cubicBezTo>
                <a:cubicBezTo>
                  <a:pt x="1555121" y="-15110"/>
                  <a:pt x="1674116" y="-4878"/>
                  <a:pt x="1909615" y="0"/>
                </a:cubicBezTo>
                <a:cubicBezTo>
                  <a:pt x="2127874" y="21642"/>
                  <a:pt x="2229467" y="-10228"/>
                  <a:pt x="2482499" y="0"/>
                </a:cubicBezTo>
                <a:cubicBezTo>
                  <a:pt x="2772379" y="28915"/>
                  <a:pt x="3003217" y="-43687"/>
                  <a:pt x="3182691" y="0"/>
                </a:cubicBezTo>
                <a:cubicBezTo>
                  <a:pt x="3183005" y="4158"/>
                  <a:pt x="3181712" y="12539"/>
                  <a:pt x="3182691" y="18288"/>
                </a:cubicBezTo>
                <a:cubicBezTo>
                  <a:pt x="2948637" y="17089"/>
                  <a:pt x="2873728" y="22327"/>
                  <a:pt x="2609807" y="18288"/>
                </a:cubicBezTo>
                <a:cubicBezTo>
                  <a:pt x="2342839" y="11870"/>
                  <a:pt x="2331621" y="30535"/>
                  <a:pt x="2068749" y="18288"/>
                </a:cubicBezTo>
                <a:cubicBezTo>
                  <a:pt x="1813814" y="-7352"/>
                  <a:pt x="1700576" y="36739"/>
                  <a:pt x="1432211" y="18288"/>
                </a:cubicBezTo>
                <a:cubicBezTo>
                  <a:pt x="1148444" y="-27053"/>
                  <a:pt x="987622" y="2403"/>
                  <a:pt x="859327" y="18288"/>
                </a:cubicBezTo>
                <a:cubicBezTo>
                  <a:pt x="743387" y="37422"/>
                  <a:pt x="194182" y="18789"/>
                  <a:pt x="0" y="18288"/>
                </a:cubicBezTo>
                <a:cubicBezTo>
                  <a:pt x="20" y="11469"/>
                  <a:pt x="-29" y="515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custGeom>
                    <a:avLst/>
                    <a:gdLst>
                      <a:gd name="connsiteX0" fmla="*/ 0 w 3182691"/>
                      <a:gd name="connsiteY0" fmla="*/ 0 h 18288"/>
                      <a:gd name="connsiteX1" fmla="*/ 636538 w 3182691"/>
                      <a:gd name="connsiteY1" fmla="*/ 0 h 18288"/>
                      <a:gd name="connsiteX2" fmla="*/ 1273076 w 3182691"/>
                      <a:gd name="connsiteY2" fmla="*/ 0 h 18288"/>
                      <a:gd name="connsiteX3" fmla="*/ 1909615 w 3182691"/>
                      <a:gd name="connsiteY3" fmla="*/ 0 h 18288"/>
                      <a:gd name="connsiteX4" fmla="*/ 2482499 w 3182691"/>
                      <a:gd name="connsiteY4" fmla="*/ 0 h 18288"/>
                      <a:gd name="connsiteX5" fmla="*/ 3182691 w 3182691"/>
                      <a:gd name="connsiteY5" fmla="*/ 0 h 18288"/>
                      <a:gd name="connsiteX6" fmla="*/ 3182691 w 3182691"/>
                      <a:gd name="connsiteY6" fmla="*/ 18288 h 18288"/>
                      <a:gd name="connsiteX7" fmla="*/ 2609807 w 3182691"/>
                      <a:gd name="connsiteY7" fmla="*/ 18288 h 18288"/>
                      <a:gd name="connsiteX8" fmla="*/ 2068749 w 3182691"/>
                      <a:gd name="connsiteY8" fmla="*/ 18288 h 18288"/>
                      <a:gd name="connsiteX9" fmla="*/ 1432211 w 3182691"/>
                      <a:gd name="connsiteY9" fmla="*/ 18288 h 18288"/>
                      <a:gd name="connsiteX10" fmla="*/ 859327 w 3182691"/>
                      <a:gd name="connsiteY10" fmla="*/ 18288 h 18288"/>
                      <a:gd name="connsiteX11" fmla="*/ 0 w 3182691"/>
                      <a:gd name="connsiteY11" fmla="*/ 18288 h 18288"/>
                      <a:gd name="connsiteX12" fmla="*/ 0 w 3182691"/>
                      <a:gd name="connsiteY12" fmla="*/ 0 h 18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3182691" h="18288" fill="none" extrusionOk="0">
                        <a:moveTo>
                          <a:pt x="0" y="0"/>
                        </a:moveTo>
                        <a:cubicBezTo>
                          <a:pt x="253588" y="25878"/>
                          <a:pt x="409323" y="-5359"/>
                          <a:pt x="636538" y="0"/>
                        </a:cubicBezTo>
                        <a:cubicBezTo>
                          <a:pt x="863753" y="5359"/>
                          <a:pt x="1013406" y="3458"/>
                          <a:pt x="1273076" y="0"/>
                        </a:cubicBezTo>
                        <a:cubicBezTo>
                          <a:pt x="1532746" y="-3458"/>
                          <a:pt x="1697408" y="-16840"/>
                          <a:pt x="1909615" y="0"/>
                        </a:cubicBezTo>
                        <a:cubicBezTo>
                          <a:pt x="2121822" y="16840"/>
                          <a:pt x="2213494" y="-18555"/>
                          <a:pt x="2482499" y="0"/>
                        </a:cubicBezTo>
                        <a:cubicBezTo>
                          <a:pt x="2751504" y="18555"/>
                          <a:pt x="3004132" y="-28750"/>
                          <a:pt x="3182691" y="0"/>
                        </a:cubicBezTo>
                        <a:cubicBezTo>
                          <a:pt x="3183133" y="4516"/>
                          <a:pt x="3181864" y="12266"/>
                          <a:pt x="3182691" y="18288"/>
                        </a:cubicBezTo>
                        <a:cubicBezTo>
                          <a:pt x="2947041" y="16687"/>
                          <a:pt x="2875741" y="22937"/>
                          <a:pt x="2609807" y="18288"/>
                        </a:cubicBezTo>
                        <a:cubicBezTo>
                          <a:pt x="2343873" y="13639"/>
                          <a:pt x="2331203" y="31729"/>
                          <a:pt x="2068749" y="18288"/>
                        </a:cubicBezTo>
                        <a:cubicBezTo>
                          <a:pt x="1806295" y="4847"/>
                          <a:pt x="1713773" y="47088"/>
                          <a:pt x="1432211" y="18288"/>
                        </a:cubicBezTo>
                        <a:cubicBezTo>
                          <a:pt x="1150649" y="-10512"/>
                          <a:pt x="982765" y="3747"/>
                          <a:pt x="859327" y="18288"/>
                        </a:cubicBezTo>
                        <a:cubicBezTo>
                          <a:pt x="735889" y="32829"/>
                          <a:pt x="254183" y="35231"/>
                          <a:pt x="0" y="18288"/>
                        </a:cubicBezTo>
                        <a:cubicBezTo>
                          <a:pt x="-306" y="11477"/>
                          <a:pt x="485" y="4355"/>
                          <a:pt x="0" y="0"/>
                        </a:cubicBezTo>
                        <a:close/>
                      </a:path>
                      <a:path w="3182691" h="18288" stroke="0" extrusionOk="0">
                        <a:moveTo>
                          <a:pt x="0" y="0"/>
                        </a:moveTo>
                        <a:cubicBezTo>
                          <a:pt x="247695" y="-19360"/>
                          <a:pt x="392581" y="-28596"/>
                          <a:pt x="572884" y="0"/>
                        </a:cubicBezTo>
                        <a:cubicBezTo>
                          <a:pt x="753187" y="28596"/>
                          <a:pt x="922042" y="4121"/>
                          <a:pt x="1113942" y="0"/>
                        </a:cubicBezTo>
                        <a:cubicBezTo>
                          <a:pt x="1305842" y="-4121"/>
                          <a:pt x="1501806" y="28092"/>
                          <a:pt x="1686826" y="0"/>
                        </a:cubicBezTo>
                        <a:cubicBezTo>
                          <a:pt x="1871846" y="-28092"/>
                          <a:pt x="2170181" y="-20672"/>
                          <a:pt x="2323364" y="0"/>
                        </a:cubicBezTo>
                        <a:cubicBezTo>
                          <a:pt x="2476547" y="20672"/>
                          <a:pt x="2919163" y="6097"/>
                          <a:pt x="3182691" y="0"/>
                        </a:cubicBezTo>
                        <a:cubicBezTo>
                          <a:pt x="3183268" y="4624"/>
                          <a:pt x="3183510" y="11191"/>
                          <a:pt x="3182691" y="18288"/>
                        </a:cubicBezTo>
                        <a:cubicBezTo>
                          <a:pt x="3026064" y="-10849"/>
                          <a:pt x="2775005" y="23067"/>
                          <a:pt x="2546153" y="18288"/>
                        </a:cubicBezTo>
                        <a:cubicBezTo>
                          <a:pt x="2317301" y="13509"/>
                          <a:pt x="2164351" y="-9884"/>
                          <a:pt x="1845961" y="18288"/>
                        </a:cubicBezTo>
                        <a:cubicBezTo>
                          <a:pt x="1527571" y="46460"/>
                          <a:pt x="1455006" y="5824"/>
                          <a:pt x="1304903" y="18288"/>
                        </a:cubicBezTo>
                        <a:cubicBezTo>
                          <a:pt x="1154800" y="30752"/>
                          <a:pt x="942107" y="-12056"/>
                          <a:pt x="604711" y="18288"/>
                        </a:cubicBezTo>
                        <a:cubicBezTo>
                          <a:pt x="267315" y="48632"/>
                          <a:pt x="141927" y="-8395"/>
                          <a:pt x="0" y="18288"/>
                        </a:cubicBezTo>
                        <a:cubicBezTo>
                          <a:pt x="-171" y="12755"/>
                          <a:pt x="-690" y="7930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90722" y="2706624"/>
            <a:ext cx="5170932" cy="3483864"/>
          </a:xfrm>
          <a:noFill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/>
          </a:bodyPr>
          <a:lstStyle/>
          <a:p>
            <a:pPr>
              <a:buClr>
                <a:schemeClr val="bg1"/>
              </a:buClr>
            </a:pPr>
            <a:r>
              <a:rPr lang="en-GB" sz="1900" dirty="0">
                <a:solidFill>
                  <a:srgbClr val="000000"/>
                </a:solidFill>
              </a:rPr>
              <a:t>The </a:t>
            </a:r>
            <a:r>
              <a:rPr lang="en-GB" sz="1900" b="1" dirty="0">
                <a:solidFill>
                  <a:srgbClr val="000000"/>
                </a:solidFill>
              </a:rPr>
              <a:t>margin</a:t>
            </a:r>
            <a:r>
              <a:rPr lang="en-GB" sz="1900" dirty="0">
                <a:solidFill>
                  <a:srgbClr val="000000"/>
                </a:solidFill>
              </a:rPr>
              <a:t> is fundamental when firms make production choices</a:t>
            </a:r>
            <a:endParaRPr lang="en-US" dirty="0">
              <a:ea typeface="Calibri" panose="020F0502020204030204"/>
              <a:cs typeface="Calibri" panose="020F0502020204030204"/>
            </a:endParaRPr>
          </a:p>
          <a:p>
            <a:pPr>
              <a:buClr>
                <a:schemeClr val="bg1"/>
              </a:buClr>
            </a:pPr>
            <a:r>
              <a:rPr lang="en-GB" sz="1900" dirty="0">
                <a:solidFill>
                  <a:srgbClr val="000000"/>
                </a:solidFill>
              </a:rPr>
              <a:t>They will only choose an option if marginal revenue is greater than marginal cost</a:t>
            </a:r>
            <a:endParaRPr lang="en-GB" sz="1900" dirty="0">
              <a:solidFill>
                <a:srgbClr val="000000"/>
              </a:solidFill>
              <a:ea typeface="Calibri"/>
              <a:cs typeface="Calibri"/>
            </a:endParaRPr>
          </a:p>
          <a:p>
            <a:pPr>
              <a:buClr>
                <a:schemeClr val="bg1"/>
              </a:buClr>
            </a:pPr>
            <a:r>
              <a:rPr lang="en-GB" sz="1900" dirty="0">
                <a:solidFill>
                  <a:srgbClr val="000000"/>
                </a:solidFill>
              </a:rPr>
              <a:t>This will contribute to profits</a:t>
            </a:r>
            <a:endParaRPr lang="en-GB" sz="1900" dirty="0">
              <a:solidFill>
                <a:srgbClr val="000000"/>
              </a:solidFill>
              <a:ea typeface="Calibri"/>
              <a:cs typeface="Calibri"/>
            </a:endParaRPr>
          </a:p>
          <a:p>
            <a:pPr>
              <a:buClr>
                <a:schemeClr val="bg1"/>
              </a:buClr>
            </a:pPr>
            <a:r>
              <a:rPr lang="en-GB" sz="1900" dirty="0">
                <a:solidFill>
                  <a:srgbClr val="000000"/>
                </a:solidFill>
              </a:rPr>
              <a:t>If the marginal cost is greater than the marginal revenue then profits will actually fall</a:t>
            </a:r>
            <a:endParaRPr lang="en-GB" sz="1900" dirty="0">
              <a:solidFill>
                <a:srgbClr val="000000"/>
              </a:solidFill>
              <a:ea typeface="Calibri"/>
              <a:cs typeface="Calibri"/>
            </a:endParaRPr>
          </a:p>
          <a:p>
            <a:pPr>
              <a:buClr>
                <a:schemeClr val="bg1"/>
              </a:buClr>
            </a:pPr>
            <a:r>
              <a:rPr lang="en-GB" sz="1900" dirty="0">
                <a:solidFill>
                  <a:srgbClr val="000000"/>
                </a:solidFill>
              </a:rPr>
              <a:t>The firm will produce up to the point where marginal cost equals marginal revenue </a:t>
            </a:r>
            <a:endParaRPr lang="en-GB" sz="1900" dirty="0">
              <a:solidFill>
                <a:srgbClr val="000000"/>
              </a:solidFill>
              <a:ea typeface="Calibri"/>
              <a:cs typeface="Calibri"/>
            </a:endParaRPr>
          </a:p>
          <a:p>
            <a:pPr>
              <a:buClr>
                <a:schemeClr val="bg1"/>
              </a:buClr>
            </a:pPr>
            <a:endParaRPr lang="en-GB" sz="1900" dirty="0">
              <a:solidFill>
                <a:srgbClr val="000000"/>
              </a:solidFill>
              <a:ea typeface="Calibri"/>
              <a:cs typeface="Calibri"/>
            </a:endParaRPr>
          </a:p>
          <a:p>
            <a:pPr>
              <a:buClr>
                <a:schemeClr val="bg1"/>
              </a:buClr>
            </a:pPr>
            <a:endParaRPr lang="en-GB" sz="1900" dirty="0">
              <a:solidFill>
                <a:srgbClr val="000000"/>
              </a:solidFill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715078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5656" y="254914"/>
            <a:ext cx="6248400" cy="1143000"/>
          </a:xfrm>
          <a:solidFill>
            <a:schemeClr val="accent2"/>
          </a:solidFill>
        </p:spPr>
        <p:txBody>
          <a:bodyPr>
            <a:normAutofit/>
          </a:bodyPr>
          <a:lstStyle/>
          <a:p>
            <a:pPr algn="ctr"/>
            <a:r>
              <a:rPr lang="en-GB" sz="2400" dirty="0"/>
              <a:t>Productive and allocative efficiency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917795" y="1884159"/>
            <a:ext cx="4418670" cy="35394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400" dirty="0"/>
              <a:t>Any point on the PPC is said to be </a:t>
            </a:r>
            <a:r>
              <a:rPr lang="en-GB" sz="1400" b="1" dirty="0"/>
              <a:t>productively efficient</a:t>
            </a:r>
            <a:r>
              <a:rPr lang="en-GB" sz="1400" dirty="0"/>
              <a:t>.  On the curve we are producing at maximum production i.e. we cannot produce any more.  At point </a:t>
            </a:r>
            <a:r>
              <a:rPr lang="en-GB" sz="1400" b="1" dirty="0">
                <a:solidFill>
                  <a:schemeClr val="accent2"/>
                </a:solidFill>
              </a:rPr>
              <a:t>C </a:t>
            </a:r>
            <a:r>
              <a:rPr lang="en-GB" sz="1400" dirty="0"/>
              <a:t>we can produce more goods (under production).  Point </a:t>
            </a:r>
            <a:r>
              <a:rPr lang="en-GB" sz="1400" b="1" dirty="0">
                <a:solidFill>
                  <a:srgbClr val="0070C0"/>
                </a:solidFill>
              </a:rPr>
              <a:t>D</a:t>
            </a:r>
            <a:r>
              <a:rPr lang="en-GB" sz="1400" dirty="0"/>
              <a:t> is unobtainable given our current factor inputs.</a:t>
            </a:r>
          </a:p>
          <a:p>
            <a:endParaRPr lang="en-GB" sz="1400" dirty="0"/>
          </a:p>
          <a:p>
            <a:r>
              <a:rPr lang="en-GB" sz="1400" dirty="0"/>
              <a:t>The PPC also shows the </a:t>
            </a:r>
            <a:r>
              <a:rPr lang="en-GB" sz="1400" b="1" dirty="0">
                <a:solidFill>
                  <a:srgbClr val="00B0F0"/>
                </a:solidFill>
              </a:rPr>
              <a:t>trade-off</a:t>
            </a:r>
            <a:r>
              <a:rPr lang="en-GB" sz="1400" dirty="0"/>
              <a:t> between two variables, here good X and good Y.  There is an </a:t>
            </a:r>
            <a:r>
              <a:rPr lang="en-GB" sz="1400" b="1" dirty="0"/>
              <a:t>opportunity cost </a:t>
            </a:r>
            <a:r>
              <a:rPr lang="en-GB" sz="1400" dirty="0"/>
              <a:t>as producing more of good X means producing less of good Y.</a:t>
            </a:r>
          </a:p>
          <a:p>
            <a:endParaRPr lang="en-GB" sz="1400" dirty="0"/>
          </a:p>
          <a:p>
            <a:r>
              <a:rPr lang="en-GB" sz="1400" b="1" dirty="0"/>
              <a:t>Allocative efficiency</a:t>
            </a:r>
            <a:r>
              <a:rPr lang="en-GB" sz="1400" dirty="0"/>
              <a:t> takes into account the desires of consumers.  If good Y is in greater demand than good X then production at point </a:t>
            </a:r>
            <a:r>
              <a:rPr lang="en-GB" sz="1400" b="1" dirty="0">
                <a:solidFill>
                  <a:srgbClr val="FF0000"/>
                </a:solidFill>
              </a:rPr>
              <a:t>A</a:t>
            </a:r>
            <a:r>
              <a:rPr lang="en-GB" sz="1400" dirty="0"/>
              <a:t> will be more allocatively efficient than that of point </a:t>
            </a:r>
            <a:r>
              <a:rPr lang="en-GB" sz="1400" b="1" dirty="0">
                <a:solidFill>
                  <a:srgbClr val="00B050"/>
                </a:solidFill>
              </a:rPr>
              <a:t>B</a:t>
            </a:r>
            <a:r>
              <a:rPr lang="en-GB" sz="1400" dirty="0"/>
              <a:t>.  Therefore, allocative efficiency can be found somewhere on the PPC but at what point depends upon consumer preference. </a:t>
            </a:r>
            <a:endParaRPr lang="en-GB" sz="1400" b="1" dirty="0"/>
          </a:p>
        </p:txBody>
      </p:sp>
      <p:grpSp>
        <p:nvGrpSpPr>
          <p:cNvPr id="3" name="Group 2"/>
          <p:cNvGrpSpPr/>
          <p:nvPr/>
        </p:nvGrpSpPr>
        <p:grpSpPr>
          <a:xfrm>
            <a:off x="-2196752" y="1916832"/>
            <a:ext cx="6552408" cy="6480400"/>
            <a:chOff x="-468240" y="1988840"/>
            <a:chExt cx="6552408" cy="6480400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2411760" y="1988840"/>
              <a:ext cx="0" cy="3600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H="1">
              <a:off x="2411760" y="5589240"/>
              <a:ext cx="367240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Arc 28"/>
            <p:cNvSpPr/>
            <p:nvPr/>
          </p:nvSpPr>
          <p:spPr>
            <a:xfrm>
              <a:off x="-468240" y="2709240"/>
              <a:ext cx="5760000" cy="5760000"/>
            </a:xfrm>
            <a:prstGeom prst="arc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835696" y="2282388"/>
              <a:ext cx="68407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/>
                <a:t>Good Y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5291760" y="5661248"/>
              <a:ext cx="68407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/>
                <a:t>Good X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563888" y="2870481"/>
              <a:ext cx="68407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Arial" pitchFamily="34" charset="0"/>
                <a:buChar char="•"/>
              </a:pPr>
              <a:r>
                <a:rPr lang="en-GB" sz="1200" b="1" dirty="0">
                  <a:solidFill>
                    <a:srgbClr val="FF0000"/>
                  </a:solidFill>
                </a:rPr>
                <a:t>A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724896" y="3933304"/>
              <a:ext cx="68407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Arial" pitchFamily="34" charset="0"/>
                <a:buChar char="•"/>
              </a:pPr>
              <a:r>
                <a:rPr lang="en-GB" sz="1200" b="1" dirty="0">
                  <a:solidFill>
                    <a:srgbClr val="00B050"/>
                  </a:solidFill>
                </a:rPr>
                <a:t>B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3933544" y="2640687"/>
              <a:ext cx="68407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Arial" pitchFamily="34" charset="0"/>
                <a:buChar char="•"/>
              </a:pPr>
              <a:r>
                <a:rPr lang="en-GB" sz="1200" b="1" dirty="0">
                  <a:solidFill>
                    <a:srgbClr val="0070C0"/>
                  </a:solidFill>
                </a:rPr>
                <a:t>D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3249468" y="3702516"/>
              <a:ext cx="68407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Arial" pitchFamily="34" charset="0"/>
                <a:buChar char="•"/>
              </a:pPr>
              <a:r>
                <a:rPr lang="en-GB" sz="1200" b="1" dirty="0">
                  <a:solidFill>
                    <a:schemeClr val="accent2"/>
                  </a:solidFill>
                </a:rPr>
                <a:t>C</a:t>
              </a: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B0A4EE2C-10A9-7A6F-F762-EF53E7FB8EA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507295"/>
            <a:ext cx="7695738" cy="30983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0D326A3-33EA-95D6-DBC8-62766E4DF8A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102543"/>
            <a:ext cx="933411" cy="375797"/>
          </a:xfrm>
          <a:prstGeom prst="rect">
            <a:avLst/>
          </a:prstGeom>
        </p:spPr>
      </p:pic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35D68762-EC32-9310-E0AB-7BE62571A135}"/>
              </a:ext>
            </a:extLst>
          </p:cNvPr>
          <p:cNvSpPr txBox="1">
            <a:spLocks/>
          </p:cNvSpPr>
          <p:nvPr/>
        </p:nvSpPr>
        <p:spPr>
          <a:xfrm>
            <a:off x="68584" y="6601013"/>
            <a:ext cx="4038600" cy="2336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D59A5F8-AA5F-966F-ED62-F85CCE6F4F02}"/>
              </a:ext>
            </a:extLst>
          </p:cNvPr>
          <p:cNvSpPr txBox="1"/>
          <p:nvPr/>
        </p:nvSpPr>
        <p:spPr>
          <a:xfrm>
            <a:off x="6126494" y="6648519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solidFill>
                  <a:schemeClr val="tx2"/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702923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F4032C13F49FB47BF5EE4A5A6BF83A0" ma:contentTypeVersion="4" ma:contentTypeDescription="Create a new document." ma:contentTypeScope="" ma:versionID="627ce39c4e419775df0982b0470750b4">
  <xsd:schema xmlns:xsd="http://www.w3.org/2001/XMLSchema" xmlns:xs="http://www.w3.org/2001/XMLSchema" xmlns:p="http://schemas.microsoft.com/office/2006/metadata/properties" xmlns:ns2="52c89d63-6a20-4f5c-977c-79d31da25a80" targetNamespace="http://schemas.microsoft.com/office/2006/metadata/properties" ma:root="true" ma:fieldsID="9962f4622fd55fda8fa6f4dc93429848" ns2:_="">
    <xsd:import namespace="52c89d63-6a20-4f5c-977c-79d31da25a8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c89d63-6a20-4f5c-977c-79d31da25a8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0741759-92D1-4D5A-A566-99AE943FA57F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52c89d63-6a20-4f5c-977c-79d31da25a80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AF68090-DA80-49AF-9D4C-F46A342EA712}">
  <ds:schemaRefs>
    <ds:schemaRef ds:uri="http://schemas.microsoft.com/office/2006/metadata/properties"/>
    <ds:schemaRef ds:uri="http://www.w3.org/2000/xmlns/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F8F4BFF6-D030-41B9-B235-40B704D7BE7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2323</TotalTime>
  <Words>2082</Words>
  <Application>Microsoft Office PowerPoint</Application>
  <PresentationFormat>On-screen Show (4:3)</PresentationFormat>
  <Paragraphs>239</Paragraphs>
  <Slides>19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gg sans</vt:lpstr>
      <vt:lpstr>Times New Roman</vt:lpstr>
      <vt:lpstr>Office Theme</vt:lpstr>
      <vt:lpstr>4.1.5 Productive and allocative efficiency</vt:lpstr>
      <vt:lpstr>Learning Objectives</vt:lpstr>
      <vt:lpstr>Recall</vt:lpstr>
      <vt:lpstr>Starter</vt:lpstr>
      <vt:lpstr>Economic efficiency</vt:lpstr>
      <vt:lpstr>Activity</vt:lpstr>
      <vt:lpstr>Productive efficiency</vt:lpstr>
      <vt:lpstr> The significance of the margin  </vt:lpstr>
      <vt:lpstr>Productive and allocative efficiency</vt:lpstr>
      <vt:lpstr>When is allocative  efficiency achieved?</vt:lpstr>
      <vt:lpstr>Activity</vt:lpstr>
      <vt:lpstr>Green Pen </vt:lpstr>
      <vt:lpstr>Check your learning</vt:lpstr>
      <vt:lpstr>Increasing productivity to reduce average cost through greater efficiency</vt:lpstr>
      <vt:lpstr>Increasing productivity to reduce average cost through greater efficiency: minimum efficient scale</vt:lpstr>
      <vt:lpstr>Minimum efficient scale</vt:lpstr>
      <vt:lpstr>Matching the structure of production to the pattern of consumer preferences</vt:lpstr>
      <vt:lpstr>How markets interact with one another</vt:lpstr>
      <vt:lpstr>Plenary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1.1.1</dc:title>
  <dc:creator>Time2Resources</dc:creator>
  <cp:lastModifiedBy>Chezka Mae Madrona</cp:lastModifiedBy>
  <cp:revision>431</cp:revision>
  <dcterms:created xsi:type="dcterms:W3CDTF">2009-08-01T13:37:35Z</dcterms:created>
  <dcterms:modified xsi:type="dcterms:W3CDTF">2025-03-18T11:01:50Z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0x0101002F4032C13F49FB47BF5EE4A5A6BF83A0</vt:lpwstr>
  </property>
</Properties>
</file>