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sldIdLst>
    <p:sldId id="256" r:id="rId5"/>
    <p:sldId id="257" r:id="rId6"/>
    <p:sldId id="258" r:id="rId7"/>
    <p:sldId id="264" r:id="rId8"/>
    <p:sldId id="259" r:id="rId9"/>
    <p:sldId id="265" r:id="rId10"/>
    <p:sldId id="260" r:id="rId11"/>
    <p:sldId id="261" r:id="rId12"/>
    <p:sldId id="262" r:id="rId13"/>
    <p:sldId id="263" r:id="rId14"/>
    <p:sldId id="266" r:id="rId15"/>
    <p:sldId id="267" r:id="rId16"/>
    <p:sldId id="268" r:id="rId17"/>
    <p:sldId id="269" r:id="rId18"/>
    <p:sldId id="294"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95" r:id="rId37"/>
    <p:sldId id="286" r:id="rId38"/>
    <p:sldId id="288" r:id="rId39"/>
    <p:sldId id="289" r:id="rId40"/>
    <p:sldId id="290" r:id="rId41"/>
    <p:sldId id="291" r:id="rId42"/>
    <p:sldId id="292" r:id="rId43"/>
    <p:sldId id="296" r:id="rId44"/>
    <p:sldId id="299" r:id="rId45"/>
    <p:sldId id="293" r:id="rId46"/>
    <p:sldId id="29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475B49-50CE-465E-9772-02811D0FEE6A}">
          <p14:sldIdLst>
            <p14:sldId id="256"/>
            <p14:sldId id="257"/>
            <p14:sldId id="258"/>
            <p14:sldId id="264"/>
            <p14:sldId id="259"/>
            <p14:sldId id="265"/>
            <p14:sldId id="260"/>
            <p14:sldId id="261"/>
            <p14:sldId id="262"/>
            <p14:sldId id="263"/>
            <p14:sldId id="266"/>
            <p14:sldId id="267"/>
            <p14:sldId id="268"/>
            <p14:sldId id="269"/>
            <p14:sldId id="294"/>
            <p14:sldId id="270"/>
            <p14:sldId id="271"/>
            <p14:sldId id="272"/>
            <p14:sldId id="273"/>
            <p14:sldId id="274"/>
            <p14:sldId id="275"/>
            <p14:sldId id="276"/>
            <p14:sldId id="277"/>
            <p14:sldId id="278"/>
            <p14:sldId id="279"/>
            <p14:sldId id="280"/>
            <p14:sldId id="281"/>
            <p14:sldId id="282"/>
            <p14:sldId id="283"/>
            <p14:sldId id="284"/>
            <p14:sldId id="285"/>
            <p14:sldId id="287"/>
            <p14:sldId id="295"/>
            <p14:sldId id="286"/>
            <p14:sldId id="288"/>
            <p14:sldId id="289"/>
            <p14:sldId id="290"/>
            <p14:sldId id="291"/>
            <p14:sldId id="292"/>
            <p14:sldId id="296"/>
            <p14:sldId id="299"/>
            <p14:sldId id="293"/>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7" autoAdjust="0"/>
    <p:restoredTop sz="94660"/>
  </p:normalViewPr>
  <p:slideViewPr>
    <p:cSldViewPr snapToGrid="0">
      <p:cViewPr varScale="1">
        <p:scale>
          <a:sx n="113" d="100"/>
          <a:sy n="113" d="100"/>
        </p:scale>
        <p:origin x="132"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A47C7050-A8E5-4612-8B3A-92082AC720C7}"/>
    <pc:docChg chg="custSel modSld">
      <pc:chgData name="Max Thrilling" userId="1a0901c82f0d6655" providerId="LiveId" clId="{A47C7050-A8E5-4612-8B3A-92082AC720C7}" dt="2024-02-22T16:57:48.894" v="19" actId="1076"/>
      <pc:docMkLst>
        <pc:docMk/>
      </pc:docMkLst>
      <pc:sldChg chg="modSp mod">
        <pc:chgData name="Max Thrilling" userId="1a0901c82f0d6655" providerId="LiveId" clId="{A47C7050-A8E5-4612-8B3A-92082AC720C7}" dt="2024-02-22T16:55:22.317" v="10" actId="1036"/>
        <pc:sldMkLst>
          <pc:docMk/>
          <pc:sldMk cId="2251817079" sldId="279"/>
        </pc:sldMkLst>
        <pc:spChg chg="mod">
          <ac:chgData name="Max Thrilling" userId="1a0901c82f0d6655" providerId="LiveId" clId="{A47C7050-A8E5-4612-8B3A-92082AC720C7}" dt="2024-02-22T16:55:22.317" v="10" actId="1036"/>
          <ac:spMkLst>
            <pc:docMk/>
            <pc:sldMk cId="2251817079" sldId="279"/>
            <ac:spMk id="3" creationId="{00000000-0000-0000-0000-000000000000}"/>
          </ac:spMkLst>
        </pc:spChg>
      </pc:sldChg>
      <pc:sldChg chg="modSp mod">
        <pc:chgData name="Max Thrilling" userId="1a0901c82f0d6655" providerId="LiveId" clId="{A47C7050-A8E5-4612-8B3A-92082AC720C7}" dt="2024-02-22T16:57:48.894" v="19" actId="1076"/>
        <pc:sldMkLst>
          <pc:docMk/>
          <pc:sldMk cId="4131563974" sldId="284"/>
        </pc:sldMkLst>
        <pc:graphicFrameChg chg="mod modGraphic">
          <ac:chgData name="Max Thrilling" userId="1a0901c82f0d6655" providerId="LiveId" clId="{A47C7050-A8E5-4612-8B3A-92082AC720C7}" dt="2024-02-22T16:57:48.894" v="19" actId="1076"/>
          <ac:graphicFrameMkLst>
            <pc:docMk/>
            <pc:sldMk cId="4131563974" sldId="284"/>
            <ac:graphicFrameMk id="7"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43D37-2702-48E6-A05E-E0FE1DD67CD0}"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F81354E9-8716-4E8C-9B7A-D07652F323C9}">
      <dgm:prSet/>
      <dgm:spPr/>
      <dgm:t>
        <a:bodyPr/>
        <a:lstStyle/>
        <a:p>
          <a:r>
            <a:rPr lang="en-GB" dirty="0">
              <a:solidFill>
                <a:schemeClr val="tx1"/>
              </a:solidFill>
            </a:rPr>
            <a:t>The definition of economic development is perhaps a little vague and therefore open to interpretation, however broad themes include:</a:t>
          </a:r>
          <a:endParaRPr lang="en-US" dirty="0">
            <a:solidFill>
              <a:schemeClr val="tx1"/>
            </a:solidFill>
          </a:endParaRPr>
        </a:p>
      </dgm:t>
    </dgm:pt>
    <dgm:pt modelId="{0496C202-E34F-4552-AD5E-3D14FB4FB511}" type="parTrans" cxnId="{5B5DD0B8-1E24-48EC-8D5C-8C84A5150AEC}">
      <dgm:prSet/>
      <dgm:spPr/>
      <dgm:t>
        <a:bodyPr/>
        <a:lstStyle/>
        <a:p>
          <a:endParaRPr lang="en-US"/>
        </a:p>
      </dgm:t>
    </dgm:pt>
    <dgm:pt modelId="{16CBFFA6-A6C0-459D-BF76-623CEA62D9E2}" type="sibTrans" cxnId="{5B5DD0B8-1E24-48EC-8D5C-8C84A5150AEC}">
      <dgm:prSet/>
      <dgm:spPr/>
      <dgm:t>
        <a:bodyPr/>
        <a:lstStyle/>
        <a:p>
          <a:endParaRPr lang="en-US"/>
        </a:p>
      </dgm:t>
    </dgm:pt>
    <dgm:pt modelId="{552D170E-1780-456F-9571-BBE1B34AC90D}">
      <dgm:prSet/>
      <dgm:spPr/>
      <dgm:t>
        <a:bodyPr/>
        <a:lstStyle/>
        <a:p>
          <a:r>
            <a:rPr lang="en-GB" dirty="0">
              <a:solidFill>
                <a:schemeClr val="tx1"/>
              </a:solidFill>
            </a:rPr>
            <a:t>Higher living standards</a:t>
          </a:r>
          <a:endParaRPr lang="en-US" dirty="0">
            <a:solidFill>
              <a:schemeClr val="tx1"/>
            </a:solidFill>
          </a:endParaRPr>
        </a:p>
      </dgm:t>
    </dgm:pt>
    <dgm:pt modelId="{B92D4411-B8DE-4C10-AAE6-E258852CE0B3}" type="parTrans" cxnId="{B33648A6-9A02-4529-8654-BC59997EE226}">
      <dgm:prSet/>
      <dgm:spPr/>
      <dgm:t>
        <a:bodyPr/>
        <a:lstStyle/>
        <a:p>
          <a:endParaRPr lang="en-US"/>
        </a:p>
      </dgm:t>
    </dgm:pt>
    <dgm:pt modelId="{DF41D00D-9DE4-49BF-BB04-3E0609DE3341}" type="sibTrans" cxnId="{B33648A6-9A02-4529-8654-BC59997EE226}">
      <dgm:prSet/>
      <dgm:spPr/>
      <dgm:t>
        <a:bodyPr/>
        <a:lstStyle/>
        <a:p>
          <a:endParaRPr lang="en-US"/>
        </a:p>
      </dgm:t>
    </dgm:pt>
    <dgm:pt modelId="{17B14BB0-EE1A-4F2A-AE48-2C374D051EFA}">
      <dgm:prSet/>
      <dgm:spPr/>
      <dgm:t>
        <a:bodyPr/>
        <a:lstStyle/>
        <a:p>
          <a:r>
            <a:rPr lang="en-GB" dirty="0">
              <a:solidFill>
                <a:schemeClr val="tx1"/>
              </a:solidFill>
            </a:rPr>
            <a:t>Improved availability of basic needs</a:t>
          </a:r>
          <a:endParaRPr lang="en-US" dirty="0">
            <a:solidFill>
              <a:schemeClr val="tx1"/>
            </a:solidFill>
          </a:endParaRPr>
        </a:p>
      </dgm:t>
    </dgm:pt>
    <dgm:pt modelId="{C4DB9652-5070-4A52-B1A9-F2EBF2E69736}" type="parTrans" cxnId="{F759A726-606D-4230-92B5-DBC7A4D01269}">
      <dgm:prSet/>
      <dgm:spPr/>
      <dgm:t>
        <a:bodyPr/>
        <a:lstStyle/>
        <a:p>
          <a:endParaRPr lang="en-US"/>
        </a:p>
      </dgm:t>
    </dgm:pt>
    <dgm:pt modelId="{B1101437-0159-4C5E-8F1C-56F193D173AC}" type="sibTrans" cxnId="{F759A726-606D-4230-92B5-DBC7A4D01269}">
      <dgm:prSet/>
      <dgm:spPr/>
      <dgm:t>
        <a:bodyPr/>
        <a:lstStyle/>
        <a:p>
          <a:endParaRPr lang="en-US"/>
        </a:p>
      </dgm:t>
    </dgm:pt>
    <dgm:pt modelId="{BC9705A1-1CEC-4893-9406-F18302063986}">
      <dgm:prSet/>
      <dgm:spPr/>
      <dgm:t>
        <a:bodyPr/>
        <a:lstStyle/>
        <a:p>
          <a:r>
            <a:rPr lang="en-GB" dirty="0">
              <a:solidFill>
                <a:schemeClr val="tx1"/>
              </a:solidFill>
            </a:rPr>
            <a:t>Expansion of opportunity via education and enhanced healthcare</a:t>
          </a:r>
          <a:endParaRPr lang="en-US" dirty="0">
            <a:solidFill>
              <a:schemeClr val="tx1"/>
            </a:solidFill>
          </a:endParaRPr>
        </a:p>
      </dgm:t>
    </dgm:pt>
    <dgm:pt modelId="{FC12D02A-43CD-4E43-AF86-176C85B0CD80}" type="parTrans" cxnId="{0071FD56-46C4-4728-B461-813B375C4647}">
      <dgm:prSet/>
      <dgm:spPr/>
      <dgm:t>
        <a:bodyPr/>
        <a:lstStyle/>
        <a:p>
          <a:endParaRPr lang="en-US"/>
        </a:p>
      </dgm:t>
    </dgm:pt>
    <dgm:pt modelId="{4F6F86D1-4D4D-434A-B444-A18DCA8A0F79}" type="sibTrans" cxnId="{0071FD56-46C4-4728-B461-813B375C4647}">
      <dgm:prSet/>
      <dgm:spPr/>
      <dgm:t>
        <a:bodyPr/>
        <a:lstStyle/>
        <a:p>
          <a:endParaRPr lang="en-US"/>
        </a:p>
      </dgm:t>
    </dgm:pt>
    <dgm:pt modelId="{3427C9BE-F477-4F72-9F93-30A6B009F603}">
      <dgm:prSet/>
      <dgm:spPr/>
      <dgm:t>
        <a:bodyPr/>
        <a:lstStyle/>
        <a:p>
          <a:r>
            <a:rPr lang="en-GB" dirty="0">
              <a:solidFill>
                <a:schemeClr val="tx1"/>
              </a:solidFill>
            </a:rPr>
            <a:t>Improved resource allocation and sustainability</a:t>
          </a:r>
          <a:endParaRPr lang="en-US" dirty="0">
            <a:solidFill>
              <a:schemeClr val="tx1"/>
            </a:solidFill>
          </a:endParaRPr>
        </a:p>
      </dgm:t>
    </dgm:pt>
    <dgm:pt modelId="{A28FECAA-2F64-4D2D-A227-82466C9124E2}" type="parTrans" cxnId="{A9A34A1D-7744-4BBA-AF8B-50C3A5CA5FF7}">
      <dgm:prSet/>
      <dgm:spPr/>
      <dgm:t>
        <a:bodyPr/>
        <a:lstStyle/>
        <a:p>
          <a:endParaRPr lang="en-US"/>
        </a:p>
      </dgm:t>
    </dgm:pt>
    <dgm:pt modelId="{A2E020BA-E389-423B-B63F-9EB1EE688E34}" type="sibTrans" cxnId="{A9A34A1D-7744-4BBA-AF8B-50C3A5CA5FF7}">
      <dgm:prSet/>
      <dgm:spPr/>
      <dgm:t>
        <a:bodyPr/>
        <a:lstStyle/>
        <a:p>
          <a:endParaRPr lang="en-US"/>
        </a:p>
      </dgm:t>
    </dgm:pt>
    <dgm:pt modelId="{7D3CEF5B-3392-48AC-98FF-A148028DB308}">
      <dgm:prSet/>
      <dgm:spPr/>
      <dgm:t>
        <a:bodyPr/>
        <a:lstStyle/>
        <a:p>
          <a:r>
            <a:rPr lang="en-GB" dirty="0">
              <a:solidFill>
                <a:schemeClr val="tx1"/>
              </a:solidFill>
            </a:rPr>
            <a:t>Economic development is very difficult to achieve without economic growth but if a country enjoys economic growth it does not automatically follow that economic development is occurring</a:t>
          </a:r>
          <a:endParaRPr lang="en-US" dirty="0">
            <a:solidFill>
              <a:schemeClr val="tx1"/>
            </a:solidFill>
          </a:endParaRPr>
        </a:p>
      </dgm:t>
    </dgm:pt>
    <dgm:pt modelId="{E6DD216A-88C1-4BC3-9699-EAEF61C44EC0}" type="parTrans" cxnId="{9562992F-5BF5-432F-BBA3-D9BE998715DD}">
      <dgm:prSet/>
      <dgm:spPr/>
      <dgm:t>
        <a:bodyPr/>
        <a:lstStyle/>
        <a:p>
          <a:endParaRPr lang="en-US"/>
        </a:p>
      </dgm:t>
    </dgm:pt>
    <dgm:pt modelId="{2C4C2AF0-7AA0-4C0B-8B51-273A7405D22B}" type="sibTrans" cxnId="{9562992F-5BF5-432F-BBA3-D9BE998715DD}">
      <dgm:prSet/>
      <dgm:spPr/>
      <dgm:t>
        <a:bodyPr/>
        <a:lstStyle/>
        <a:p>
          <a:endParaRPr lang="en-US"/>
        </a:p>
      </dgm:t>
    </dgm:pt>
    <dgm:pt modelId="{C857A7BE-AA9C-4F6B-A9E3-F4BB884BD2EB}" type="pres">
      <dgm:prSet presAssocID="{3B243D37-2702-48E6-A05E-E0FE1DD67CD0}" presName="linear" presStyleCnt="0">
        <dgm:presLayoutVars>
          <dgm:animLvl val="lvl"/>
          <dgm:resizeHandles val="exact"/>
        </dgm:presLayoutVars>
      </dgm:prSet>
      <dgm:spPr/>
    </dgm:pt>
    <dgm:pt modelId="{E9DB2EE9-CC5F-4DCE-90F2-7668EA751789}" type="pres">
      <dgm:prSet presAssocID="{F81354E9-8716-4E8C-9B7A-D07652F323C9}" presName="parentText" presStyleLbl="node1" presStyleIdx="0" presStyleCnt="2" custScaleX="94982" custScaleY="121224">
        <dgm:presLayoutVars>
          <dgm:chMax val="0"/>
          <dgm:bulletEnabled val="1"/>
        </dgm:presLayoutVars>
      </dgm:prSet>
      <dgm:spPr/>
    </dgm:pt>
    <dgm:pt modelId="{57FC2633-3286-4608-8B72-6CDB31D21B67}" type="pres">
      <dgm:prSet presAssocID="{F81354E9-8716-4E8C-9B7A-D07652F323C9}" presName="childText" presStyleLbl="revTx" presStyleIdx="0" presStyleCnt="1">
        <dgm:presLayoutVars>
          <dgm:bulletEnabled val="1"/>
        </dgm:presLayoutVars>
      </dgm:prSet>
      <dgm:spPr/>
    </dgm:pt>
    <dgm:pt modelId="{729325FE-94CE-4FC2-B8E6-3193CDECD6D7}" type="pres">
      <dgm:prSet presAssocID="{7D3CEF5B-3392-48AC-98FF-A148028DB308}" presName="parentText" presStyleLbl="node1" presStyleIdx="1" presStyleCnt="2" custLinFactNeighborX="2794" custLinFactNeighborY="2860">
        <dgm:presLayoutVars>
          <dgm:chMax val="0"/>
          <dgm:bulletEnabled val="1"/>
        </dgm:presLayoutVars>
      </dgm:prSet>
      <dgm:spPr/>
    </dgm:pt>
  </dgm:ptLst>
  <dgm:cxnLst>
    <dgm:cxn modelId="{A9A34A1D-7744-4BBA-AF8B-50C3A5CA5FF7}" srcId="{F81354E9-8716-4E8C-9B7A-D07652F323C9}" destId="{3427C9BE-F477-4F72-9F93-30A6B009F603}" srcOrd="3" destOrd="0" parTransId="{A28FECAA-2F64-4D2D-A227-82466C9124E2}" sibTransId="{A2E020BA-E389-423B-B63F-9EB1EE688E34}"/>
    <dgm:cxn modelId="{F759A726-606D-4230-92B5-DBC7A4D01269}" srcId="{F81354E9-8716-4E8C-9B7A-D07652F323C9}" destId="{17B14BB0-EE1A-4F2A-AE48-2C374D051EFA}" srcOrd="1" destOrd="0" parTransId="{C4DB9652-5070-4A52-B1A9-F2EBF2E69736}" sibTransId="{B1101437-0159-4C5E-8F1C-56F193D173AC}"/>
    <dgm:cxn modelId="{9562992F-5BF5-432F-BBA3-D9BE998715DD}" srcId="{3B243D37-2702-48E6-A05E-E0FE1DD67CD0}" destId="{7D3CEF5B-3392-48AC-98FF-A148028DB308}" srcOrd="1" destOrd="0" parTransId="{E6DD216A-88C1-4BC3-9699-EAEF61C44EC0}" sibTransId="{2C4C2AF0-7AA0-4C0B-8B51-273A7405D22B}"/>
    <dgm:cxn modelId="{4EF2B642-D4D5-4CE5-B274-68BF0B80F232}" type="presOf" srcId="{17B14BB0-EE1A-4F2A-AE48-2C374D051EFA}" destId="{57FC2633-3286-4608-8B72-6CDB31D21B67}" srcOrd="0" destOrd="1" presId="urn:microsoft.com/office/officeart/2005/8/layout/vList2"/>
    <dgm:cxn modelId="{0071FD56-46C4-4728-B461-813B375C4647}" srcId="{F81354E9-8716-4E8C-9B7A-D07652F323C9}" destId="{BC9705A1-1CEC-4893-9406-F18302063986}" srcOrd="2" destOrd="0" parTransId="{FC12D02A-43CD-4E43-AF86-176C85B0CD80}" sibTransId="{4F6F86D1-4D4D-434A-B444-A18DCA8A0F79}"/>
    <dgm:cxn modelId="{B33648A6-9A02-4529-8654-BC59997EE226}" srcId="{F81354E9-8716-4E8C-9B7A-D07652F323C9}" destId="{552D170E-1780-456F-9571-BBE1B34AC90D}" srcOrd="0" destOrd="0" parTransId="{B92D4411-B8DE-4C10-AAE6-E258852CE0B3}" sibTransId="{DF41D00D-9DE4-49BF-BB04-3E0609DE3341}"/>
    <dgm:cxn modelId="{5B5DD0B8-1E24-48EC-8D5C-8C84A5150AEC}" srcId="{3B243D37-2702-48E6-A05E-E0FE1DD67CD0}" destId="{F81354E9-8716-4E8C-9B7A-D07652F323C9}" srcOrd="0" destOrd="0" parTransId="{0496C202-E34F-4552-AD5E-3D14FB4FB511}" sibTransId="{16CBFFA6-A6C0-459D-BF76-623CEA62D9E2}"/>
    <dgm:cxn modelId="{4236D3C8-7365-40DD-9763-F2A791FA8943}" type="presOf" srcId="{BC9705A1-1CEC-4893-9406-F18302063986}" destId="{57FC2633-3286-4608-8B72-6CDB31D21B67}" srcOrd="0" destOrd="2" presId="urn:microsoft.com/office/officeart/2005/8/layout/vList2"/>
    <dgm:cxn modelId="{FB05F7DF-23FC-4816-94F5-2970660B6F9B}" type="presOf" srcId="{F81354E9-8716-4E8C-9B7A-D07652F323C9}" destId="{E9DB2EE9-CC5F-4DCE-90F2-7668EA751789}" srcOrd="0" destOrd="0" presId="urn:microsoft.com/office/officeart/2005/8/layout/vList2"/>
    <dgm:cxn modelId="{34D9CEE2-4795-4EE6-8021-DD944D42FD2B}" type="presOf" srcId="{552D170E-1780-456F-9571-BBE1B34AC90D}" destId="{57FC2633-3286-4608-8B72-6CDB31D21B67}" srcOrd="0" destOrd="0" presId="urn:microsoft.com/office/officeart/2005/8/layout/vList2"/>
    <dgm:cxn modelId="{BE8E7CE3-354B-461E-87F4-82CC15160130}" type="presOf" srcId="{3B243D37-2702-48E6-A05E-E0FE1DD67CD0}" destId="{C857A7BE-AA9C-4F6B-A9E3-F4BB884BD2EB}" srcOrd="0" destOrd="0" presId="urn:microsoft.com/office/officeart/2005/8/layout/vList2"/>
    <dgm:cxn modelId="{9758DAEB-BD71-471D-BFC2-D69C6DACFD84}" type="presOf" srcId="{3427C9BE-F477-4F72-9F93-30A6B009F603}" destId="{57FC2633-3286-4608-8B72-6CDB31D21B67}" srcOrd="0" destOrd="3" presId="urn:microsoft.com/office/officeart/2005/8/layout/vList2"/>
    <dgm:cxn modelId="{D5BE83ED-B53C-41C9-A0DB-4453B1B646C5}" type="presOf" srcId="{7D3CEF5B-3392-48AC-98FF-A148028DB308}" destId="{729325FE-94CE-4FC2-B8E6-3193CDECD6D7}" srcOrd="0" destOrd="0" presId="urn:microsoft.com/office/officeart/2005/8/layout/vList2"/>
    <dgm:cxn modelId="{F1DA7895-8E3E-44A5-9003-F922036001BF}" type="presParOf" srcId="{C857A7BE-AA9C-4F6B-A9E3-F4BB884BD2EB}" destId="{E9DB2EE9-CC5F-4DCE-90F2-7668EA751789}" srcOrd="0" destOrd="0" presId="urn:microsoft.com/office/officeart/2005/8/layout/vList2"/>
    <dgm:cxn modelId="{9D9A6D32-36C4-4F60-8BD4-325E3B9D6011}" type="presParOf" srcId="{C857A7BE-AA9C-4F6B-A9E3-F4BB884BD2EB}" destId="{57FC2633-3286-4608-8B72-6CDB31D21B67}" srcOrd="1" destOrd="0" presId="urn:microsoft.com/office/officeart/2005/8/layout/vList2"/>
    <dgm:cxn modelId="{7D3B9D43-2FF0-4AAA-B1C0-268109ABD691}" type="presParOf" srcId="{C857A7BE-AA9C-4F6B-A9E3-F4BB884BD2EB}" destId="{729325FE-94CE-4FC2-B8E6-3193CDECD6D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7D3B87-4DCB-4F8F-8190-0FC8A22D92EF}"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8423651-E743-4E95-A482-F5BF5A9EC6AB}">
      <dgm:prSet/>
      <dgm:spPr/>
      <dgm:t>
        <a:bodyPr/>
        <a:lstStyle/>
        <a:p>
          <a:r>
            <a:rPr lang="en-US"/>
            <a:t>Write a report on the effectiveness of trade and/or aid in promoting economic development in developing countries.</a:t>
          </a:r>
        </a:p>
      </dgm:t>
    </dgm:pt>
    <dgm:pt modelId="{FA68A655-32A6-4039-9F93-2A35DDBC0D92}" type="parTrans" cxnId="{AC5E639D-206C-4701-9CEB-35582FA5381C}">
      <dgm:prSet/>
      <dgm:spPr/>
      <dgm:t>
        <a:bodyPr/>
        <a:lstStyle/>
        <a:p>
          <a:endParaRPr lang="en-US"/>
        </a:p>
      </dgm:t>
    </dgm:pt>
    <dgm:pt modelId="{F9140F5D-9A7D-4B1C-9854-90383C708479}" type="sibTrans" cxnId="{AC5E639D-206C-4701-9CEB-35582FA5381C}">
      <dgm:prSet/>
      <dgm:spPr/>
      <dgm:t>
        <a:bodyPr/>
        <a:lstStyle/>
        <a:p>
          <a:endParaRPr lang="en-US"/>
        </a:p>
      </dgm:t>
    </dgm:pt>
    <dgm:pt modelId="{EF2837F1-18DF-431E-B9B7-F72E009F16FB}">
      <dgm:prSet/>
      <dgm:spPr/>
      <dgm:t>
        <a:bodyPr/>
        <a:lstStyle/>
        <a:p>
          <a:r>
            <a:rPr lang="en-US"/>
            <a:t>Research and report on a real-world example of trade or aid in action in a developing country.</a:t>
          </a:r>
        </a:p>
      </dgm:t>
    </dgm:pt>
    <dgm:pt modelId="{2B0F96B0-F16B-453A-B294-FB51E3F6E432}" type="parTrans" cxnId="{EEF65DAC-6B5E-40CE-AB7B-6CE95C04B69C}">
      <dgm:prSet/>
      <dgm:spPr/>
      <dgm:t>
        <a:bodyPr/>
        <a:lstStyle/>
        <a:p>
          <a:endParaRPr lang="en-US"/>
        </a:p>
      </dgm:t>
    </dgm:pt>
    <dgm:pt modelId="{816C6051-43EB-4057-A94E-3A40E02B41F6}" type="sibTrans" cxnId="{EEF65DAC-6B5E-40CE-AB7B-6CE95C04B69C}">
      <dgm:prSet/>
      <dgm:spPr/>
      <dgm:t>
        <a:bodyPr/>
        <a:lstStyle/>
        <a:p>
          <a:endParaRPr lang="en-US"/>
        </a:p>
      </dgm:t>
    </dgm:pt>
    <dgm:pt modelId="{F3EFA67B-CF8E-4203-A379-C867A2416334}" type="pres">
      <dgm:prSet presAssocID="{CF7D3B87-4DCB-4F8F-8190-0FC8A22D92EF}" presName="hierChild1" presStyleCnt="0">
        <dgm:presLayoutVars>
          <dgm:chPref val="1"/>
          <dgm:dir/>
          <dgm:animOne val="branch"/>
          <dgm:animLvl val="lvl"/>
          <dgm:resizeHandles/>
        </dgm:presLayoutVars>
      </dgm:prSet>
      <dgm:spPr/>
    </dgm:pt>
    <dgm:pt modelId="{B79A12F9-8885-41CB-A00E-1FE8A30076EE}" type="pres">
      <dgm:prSet presAssocID="{E8423651-E743-4E95-A482-F5BF5A9EC6AB}" presName="hierRoot1" presStyleCnt="0"/>
      <dgm:spPr/>
    </dgm:pt>
    <dgm:pt modelId="{7056ACF9-BF26-4571-B359-148D1FF492D0}" type="pres">
      <dgm:prSet presAssocID="{E8423651-E743-4E95-A482-F5BF5A9EC6AB}" presName="composite" presStyleCnt="0"/>
      <dgm:spPr/>
    </dgm:pt>
    <dgm:pt modelId="{B83E133E-2C46-455D-8CE5-29B269A5E45D}" type="pres">
      <dgm:prSet presAssocID="{E8423651-E743-4E95-A482-F5BF5A9EC6AB}" presName="background" presStyleLbl="node0" presStyleIdx="0" presStyleCnt="2"/>
      <dgm:spPr/>
    </dgm:pt>
    <dgm:pt modelId="{2EE1FF84-3EE1-421B-ACA6-FC01D6161876}" type="pres">
      <dgm:prSet presAssocID="{E8423651-E743-4E95-A482-F5BF5A9EC6AB}" presName="text" presStyleLbl="fgAcc0" presStyleIdx="0" presStyleCnt="2">
        <dgm:presLayoutVars>
          <dgm:chPref val="3"/>
        </dgm:presLayoutVars>
      </dgm:prSet>
      <dgm:spPr/>
    </dgm:pt>
    <dgm:pt modelId="{149E58D5-BBA7-4506-8C1A-4390B4A6DB98}" type="pres">
      <dgm:prSet presAssocID="{E8423651-E743-4E95-A482-F5BF5A9EC6AB}" presName="hierChild2" presStyleCnt="0"/>
      <dgm:spPr/>
    </dgm:pt>
    <dgm:pt modelId="{63CDE289-CAC6-489F-AD20-4291DD3D18C0}" type="pres">
      <dgm:prSet presAssocID="{EF2837F1-18DF-431E-B9B7-F72E009F16FB}" presName="hierRoot1" presStyleCnt="0"/>
      <dgm:spPr/>
    </dgm:pt>
    <dgm:pt modelId="{56183C8C-3243-4DE8-ACEB-EF7423F5B0F1}" type="pres">
      <dgm:prSet presAssocID="{EF2837F1-18DF-431E-B9B7-F72E009F16FB}" presName="composite" presStyleCnt="0"/>
      <dgm:spPr/>
    </dgm:pt>
    <dgm:pt modelId="{91D1FF59-D44C-4B11-97E4-54FD8F6D5EBD}" type="pres">
      <dgm:prSet presAssocID="{EF2837F1-18DF-431E-B9B7-F72E009F16FB}" presName="background" presStyleLbl="node0" presStyleIdx="1" presStyleCnt="2"/>
      <dgm:spPr/>
    </dgm:pt>
    <dgm:pt modelId="{77C47AED-3541-421C-81EA-4EED57F8CE26}" type="pres">
      <dgm:prSet presAssocID="{EF2837F1-18DF-431E-B9B7-F72E009F16FB}" presName="text" presStyleLbl="fgAcc0" presStyleIdx="1" presStyleCnt="2">
        <dgm:presLayoutVars>
          <dgm:chPref val="3"/>
        </dgm:presLayoutVars>
      </dgm:prSet>
      <dgm:spPr/>
    </dgm:pt>
    <dgm:pt modelId="{597F16AC-CE6D-445E-A2CD-B36469BC4CE6}" type="pres">
      <dgm:prSet presAssocID="{EF2837F1-18DF-431E-B9B7-F72E009F16FB}" presName="hierChild2" presStyleCnt="0"/>
      <dgm:spPr/>
    </dgm:pt>
  </dgm:ptLst>
  <dgm:cxnLst>
    <dgm:cxn modelId="{7055CD4C-18ED-40A9-B242-9EE293C86C45}" type="presOf" srcId="{CF7D3B87-4DCB-4F8F-8190-0FC8A22D92EF}" destId="{F3EFA67B-CF8E-4203-A379-C867A2416334}" srcOrd="0" destOrd="0" presId="urn:microsoft.com/office/officeart/2005/8/layout/hierarchy1"/>
    <dgm:cxn modelId="{357A188A-AC50-400C-B22D-D97959D095DD}" type="presOf" srcId="{EF2837F1-18DF-431E-B9B7-F72E009F16FB}" destId="{77C47AED-3541-421C-81EA-4EED57F8CE26}" srcOrd="0" destOrd="0" presId="urn:microsoft.com/office/officeart/2005/8/layout/hierarchy1"/>
    <dgm:cxn modelId="{AC5E639D-206C-4701-9CEB-35582FA5381C}" srcId="{CF7D3B87-4DCB-4F8F-8190-0FC8A22D92EF}" destId="{E8423651-E743-4E95-A482-F5BF5A9EC6AB}" srcOrd="0" destOrd="0" parTransId="{FA68A655-32A6-4039-9F93-2A35DDBC0D92}" sibTransId="{F9140F5D-9A7D-4B1C-9854-90383C708479}"/>
    <dgm:cxn modelId="{EEF65DAC-6B5E-40CE-AB7B-6CE95C04B69C}" srcId="{CF7D3B87-4DCB-4F8F-8190-0FC8A22D92EF}" destId="{EF2837F1-18DF-431E-B9B7-F72E009F16FB}" srcOrd="1" destOrd="0" parTransId="{2B0F96B0-F16B-453A-B294-FB51E3F6E432}" sibTransId="{816C6051-43EB-4057-A94E-3A40E02B41F6}"/>
    <dgm:cxn modelId="{A1E477F8-557A-4CA6-A3E1-D4913C23EFDE}" type="presOf" srcId="{E8423651-E743-4E95-A482-F5BF5A9EC6AB}" destId="{2EE1FF84-3EE1-421B-ACA6-FC01D6161876}" srcOrd="0" destOrd="0" presId="urn:microsoft.com/office/officeart/2005/8/layout/hierarchy1"/>
    <dgm:cxn modelId="{0B9792C9-FDE6-42DF-9D22-303E56BC8614}" type="presParOf" srcId="{F3EFA67B-CF8E-4203-A379-C867A2416334}" destId="{B79A12F9-8885-41CB-A00E-1FE8A30076EE}" srcOrd="0" destOrd="0" presId="urn:microsoft.com/office/officeart/2005/8/layout/hierarchy1"/>
    <dgm:cxn modelId="{B14477F8-0EE9-4A35-9098-EA974F5F70FA}" type="presParOf" srcId="{B79A12F9-8885-41CB-A00E-1FE8A30076EE}" destId="{7056ACF9-BF26-4571-B359-148D1FF492D0}" srcOrd="0" destOrd="0" presId="urn:microsoft.com/office/officeart/2005/8/layout/hierarchy1"/>
    <dgm:cxn modelId="{B84EF73F-CA6A-48B6-A9AA-D09119BE0B03}" type="presParOf" srcId="{7056ACF9-BF26-4571-B359-148D1FF492D0}" destId="{B83E133E-2C46-455D-8CE5-29B269A5E45D}" srcOrd="0" destOrd="0" presId="urn:microsoft.com/office/officeart/2005/8/layout/hierarchy1"/>
    <dgm:cxn modelId="{FB936461-DF1E-43F9-875B-AF5B81A49A56}" type="presParOf" srcId="{7056ACF9-BF26-4571-B359-148D1FF492D0}" destId="{2EE1FF84-3EE1-421B-ACA6-FC01D6161876}" srcOrd="1" destOrd="0" presId="urn:microsoft.com/office/officeart/2005/8/layout/hierarchy1"/>
    <dgm:cxn modelId="{BD6CE80F-20F7-497C-9D00-39AE15C4215B}" type="presParOf" srcId="{B79A12F9-8885-41CB-A00E-1FE8A30076EE}" destId="{149E58D5-BBA7-4506-8C1A-4390B4A6DB98}" srcOrd="1" destOrd="0" presId="urn:microsoft.com/office/officeart/2005/8/layout/hierarchy1"/>
    <dgm:cxn modelId="{F90428DA-4936-4172-8191-5605052B6C77}" type="presParOf" srcId="{F3EFA67B-CF8E-4203-A379-C867A2416334}" destId="{63CDE289-CAC6-489F-AD20-4291DD3D18C0}" srcOrd="1" destOrd="0" presId="urn:microsoft.com/office/officeart/2005/8/layout/hierarchy1"/>
    <dgm:cxn modelId="{F2438815-D8C3-499D-B2E7-FC024B0E1676}" type="presParOf" srcId="{63CDE289-CAC6-489F-AD20-4291DD3D18C0}" destId="{56183C8C-3243-4DE8-ACEB-EF7423F5B0F1}" srcOrd="0" destOrd="0" presId="urn:microsoft.com/office/officeart/2005/8/layout/hierarchy1"/>
    <dgm:cxn modelId="{525869EB-4730-4EF9-8522-9942222FC8E8}" type="presParOf" srcId="{56183C8C-3243-4DE8-ACEB-EF7423F5B0F1}" destId="{91D1FF59-D44C-4B11-97E4-54FD8F6D5EBD}" srcOrd="0" destOrd="0" presId="urn:microsoft.com/office/officeart/2005/8/layout/hierarchy1"/>
    <dgm:cxn modelId="{8F617560-BF43-4F3F-87C8-3328A27290F9}" type="presParOf" srcId="{56183C8C-3243-4DE8-ACEB-EF7423F5B0F1}" destId="{77C47AED-3541-421C-81EA-4EED57F8CE26}" srcOrd="1" destOrd="0" presId="urn:microsoft.com/office/officeart/2005/8/layout/hierarchy1"/>
    <dgm:cxn modelId="{1EA4023F-B277-4D26-8B54-1BCAED7A75A4}" type="presParOf" srcId="{63CDE289-CAC6-489F-AD20-4291DD3D18C0}" destId="{597F16AC-CE6D-445E-A2CD-B36469BC4C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1CA4B4-BC80-4825-B88E-8BB2CE6F2C3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77AA668-7453-4715-A961-515868C2054A}">
      <dgm:prSet/>
      <dgm:spPr/>
      <dgm:t>
        <a:bodyPr/>
        <a:lstStyle/>
        <a:p>
          <a:r>
            <a:rPr lang="en-GB"/>
            <a:t>A non-governmental organisation (NGO) is one that is not-for-profit and is independent of government</a:t>
          </a:r>
          <a:endParaRPr lang="en-US"/>
        </a:p>
      </dgm:t>
    </dgm:pt>
    <dgm:pt modelId="{3D01A634-A605-4A62-9CE5-A11F38EDD6BE}" type="parTrans" cxnId="{6EDEB0F3-D40B-4BDD-A2F9-85F3D7E86072}">
      <dgm:prSet/>
      <dgm:spPr/>
      <dgm:t>
        <a:bodyPr/>
        <a:lstStyle/>
        <a:p>
          <a:endParaRPr lang="en-US"/>
        </a:p>
      </dgm:t>
    </dgm:pt>
    <dgm:pt modelId="{0E888C05-5F19-4916-963A-D8380DC6F314}" type="sibTrans" cxnId="{6EDEB0F3-D40B-4BDD-A2F9-85F3D7E86072}">
      <dgm:prSet/>
      <dgm:spPr/>
      <dgm:t>
        <a:bodyPr/>
        <a:lstStyle/>
        <a:p>
          <a:endParaRPr lang="en-US"/>
        </a:p>
      </dgm:t>
    </dgm:pt>
    <dgm:pt modelId="{C3E5037B-774D-4BBE-BF73-3F5710925203}">
      <dgm:prSet/>
      <dgm:spPr/>
      <dgm:t>
        <a:bodyPr/>
        <a:lstStyle/>
        <a:p>
          <a:r>
            <a:rPr lang="en-GB"/>
            <a:t>NGOs cover a variety of diverse areas, including the fight against poverty</a:t>
          </a:r>
          <a:endParaRPr lang="en-US"/>
        </a:p>
      </dgm:t>
    </dgm:pt>
    <dgm:pt modelId="{B2745334-5553-4FBC-89F5-54FA6878297E}" type="parTrans" cxnId="{14BE3453-B68E-4336-9D20-9BC103E90DDB}">
      <dgm:prSet/>
      <dgm:spPr/>
      <dgm:t>
        <a:bodyPr/>
        <a:lstStyle/>
        <a:p>
          <a:endParaRPr lang="en-US"/>
        </a:p>
      </dgm:t>
    </dgm:pt>
    <dgm:pt modelId="{484E36AA-0DEF-4AC6-83D2-85919A548C6C}" type="sibTrans" cxnId="{14BE3453-B68E-4336-9D20-9BC103E90DDB}">
      <dgm:prSet/>
      <dgm:spPr/>
      <dgm:t>
        <a:bodyPr/>
        <a:lstStyle/>
        <a:p>
          <a:endParaRPr lang="en-US"/>
        </a:p>
      </dgm:t>
    </dgm:pt>
    <dgm:pt modelId="{3390A8FC-B0B6-4472-A17E-34B497275B73}">
      <dgm:prSet/>
      <dgm:spPr/>
      <dgm:t>
        <a:bodyPr/>
        <a:lstStyle/>
        <a:p>
          <a:r>
            <a:rPr lang="en-GB"/>
            <a:t>Aid is often channelled through an NGO, who have the infrastructure and capacity to deal with funding and aid placement</a:t>
          </a:r>
          <a:endParaRPr lang="en-US"/>
        </a:p>
      </dgm:t>
    </dgm:pt>
    <dgm:pt modelId="{0E9D604E-9B56-49F1-851B-F6642799720B}" type="parTrans" cxnId="{FCDB44D7-66A8-43D2-A59A-630AAB712220}">
      <dgm:prSet/>
      <dgm:spPr/>
      <dgm:t>
        <a:bodyPr/>
        <a:lstStyle/>
        <a:p>
          <a:endParaRPr lang="en-US"/>
        </a:p>
      </dgm:t>
    </dgm:pt>
    <dgm:pt modelId="{D8FE3804-7A44-4FEF-8B6F-D04C71D6D4D4}" type="sibTrans" cxnId="{FCDB44D7-66A8-43D2-A59A-630AAB712220}">
      <dgm:prSet/>
      <dgm:spPr/>
      <dgm:t>
        <a:bodyPr/>
        <a:lstStyle/>
        <a:p>
          <a:endParaRPr lang="en-US"/>
        </a:p>
      </dgm:t>
    </dgm:pt>
    <dgm:pt modelId="{06584DF0-D12F-49DE-95F5-6CA4576B1665}">
      <dgm:prSet/>
      <dgm:spPr/>
      <dgm:t>
        <a:bodyPr/>
        <a:lstStyle/>
        <a:p>
          <a:r>
            <a:rPr lang="en-GB" dirty="0"/>
            <a:t>They are seen as a third force, aligned with governments and multinational corporations as helping to defeat poverty</a:t>
          </a:r>
          <a:endParaRPr lang="en-US" dirty="0"/>
        </a:p>
      </dgm:t>
    </dgm:pt>
    <dgm:pt modelId="{559FFAD3-0215-410B-93CB-903A29048A20}" type="parTrans" cxnId="{1D1C5854-E53E-4539-BBA5-2D3CA166B86D}">
      <dgm:prSet/>
      <dgm:spPr/>
      <dgm:t>
        <a:bodyPr/>
        <a:lstStyle/>
        <a:p>
          <a:endParaRPr lang="en-US"/>
        </a:p>
      </dgm:t>
    </dgm:pt>
    <dgm:pt modelId="{8D3D1C7B-F174-412A-B8AE-5EA5E3B38E03}" type="sibTrans" cxnId="{1D1C5854-E53E-4539-BBA5-2D3CA166B86D}">
      <dgm:prSet/>
      <dgm:spPr/>
      <dgm:t>
        <a:bodyPr/>
        <a:lstStyle/>
        <a:p>
          <a:endParaRPr lang="en-US"/>
        </a:p>
      </dgm:t>
    </dgm:pt>
    <dgm:pt modelId="{B66C76C7-C3EF-4DAC-B309-C2F265A510C9}">
      <dgm:prSet/>
      <dgm:spPr/>
      <dgm:t>
        <a:bodyPr/>
        <a:lstStyle/>
        <a:p>
          <a:r>
            <a:rPr lang="en-GB"/>
            <a:t>However, as they are often funded by these organisations, they are sometimes believed to have ulterior motives linked to the wishes of governments and businesses</a:t>
          </a:r>
          <a:endParaRPr lang="en-US"/>
        </a:p>
      </dgm:t>
    </dgm:pt>
    <dgm:pt modelId="{59C9D060-D0A6-4A16-BE68-E602BC4FA860}" type="parTrans" cxnId="{03CFBAB8-2365-4A5F-BE75-B5D7EF3D4711}">
      <dgm:prSet/>
      <dgm:spPr/>
      <dgm:t>
        <a:bodyPr/>
        <a:lstStyle/>
        <a:p>
          <a:endParaRPr lang="en-US"/>
        </a:p>
      </dgm:t>
    </dgm:pt>
    <dgm:pt modelId="{4074AFAB-3218-42CC-941D-AD5921538419}" type="sibTrans" cxnId="{03CFBAB8-2365-4A5F-BE75-B5D7EF3D4711}">
      <dgm:prSet/>
      <dgm:spPr/>
      <dgm:t>
        <a:bodyPr/>
        <a:lstStyle/>
        <a:p>
          <a:endParaRPr lang="en-US"/>
        </a:p>
      </dgm:t>
    </dgm:pt>
    <dgm:pt modelId="{D2FF993E-3FC2-471E-A483-9C4F343D8C29}" type="pres">
      <dgm:prSet presAssocID="{601CA4B4-BC80-4825-B88E-8BB2CE6F2C35}" presName="vert0" presStyleCnt="0">
        <dgm:presLayoutVars>
          <dgm:dir/>
          <dgm:animOne val="branch"/>
          <dgm:animLvl val="lvl"/>
        </dgm:presLayoutVars>
      </dgm:prSet>
      <dgm:spPr/>
    </dgm:pt>
    <dgm:pt modelId="{6CD12334-55B7-4E97-9233-0ADC10F20E98}" type="pres">
      <dgm:prSet presAssocID="{977AA668-7453-4715-A961-515868C2054A}" presName="thickLine" presStyleLbl="alignNode1" presStyleIdx="0" presStyleCnt="5"/>
      <dgm:spPr/>
    </dgm:pt>
    <dgm:pt modelId="{67AFD555-755C-4F1D-832D-6C72B3A195DA}" type="pres">
      <dgm:prSet presAssocID="{977AA668-7453-4715-A961-515868C2054A}" presName="horz1" presStyleCnt="0"/>
      <dgm:spPr/>
    </dgm:pt>
    <dgm:pt modelId="{9EF560EC-F7CF-4FAD-AD78-2A6522CD2EE1}" type="pres">
      <dgm:prSet presAssocID="{977AA668-7453-4715-A961-515868C2054A}" presName="tx1" presStyleLbl="revTx" presStyleIdx="0" presStyleCnt="5"/>
      <dgm:spPr/>
    </dgm:pt>
    <dgm:pt modelId="{3D057836-E840-4B6F-8933-A97661C831A5}" type="pres">
      <dgm:prSet presAssocID="{977AA668-7453-4715-A961-515868C2054A}" presName="vert1" presStyleCnt="0"/>
      <dgm:spPr/>
    </dgm:pt>
    <dgm:pt modelId="{06000CDB-0E2D-438B-9FFB-FBCFF87400FE}" type="pres">
      <dgm:prSet presAssocID="{C3E5037B-774D-4BBE-BF73-3F5710925203}" presName="thickLine" presStyleLbl="alignNode1" presStyleIdx="1" presStyleCnt="5"/>
      <dgm:spPr/>
    </dgm:pt>
    <dgm:pt modelId="{71DF5F65-BF9A-43AD-A6DA-EB68CF4D5A6B}" type="pres">
      <dgm:prSet presAssocID="{C3E5037B-774D-4BBE-BF73-3F5710925203}" presName="horz1" presStyleCnt="0"/>
      <dgm:spPr/>
    </dgm:pt>
    <dgm:pt modelId="{0CAB4BF4-015D-4D4C-8DB5-B95211B33E11}" type="pres">
      <dgm:prSet presAssocID="{C3E5037B-774D-4BBE-BF73-3F5710925203}" presName="tx1" presStyleLbl="revTx" presStyleIdx="1" presStyleCnt="5"/>
      <dgm:spPr/>
    </dgm:pt>
    <dgm:pt modelId="{6C4E2361-5B04-4AF8-9163-B4F12CD4737A}" type="pres">
      <dgm:prSet presAssocID="{C3E5037B-774D-4BBE-BF73-3F5710925203}" presName="vert1" presStyleCnt="0"/>
      <dgm:spPr/>
    </dgm:pt>
    <dgm:pt modelId="{BCB596E8-9F02-4444-AEF0-840213FD4518}" type="pres">
      <dgm:prSet presAssocID="{3390A8FC-B0B6-4472-A17E-34B497275B73}" presName="thickLine" presStyleLbl="alignNode1" presStyleIdx="2" presStyleCnt="5"/>
      <dgm:spPr/>
    </dgm:pt>
    <dgm:pt modelId="{390A234C-CAB9-42AB-9A1B-7428394ACC70}" type="pres">
      <dgm:prSet presAssocID="{3390A8FC-B0B6-4472-A17E-34B497275B73}" presName="horz1" presStyleCnt="0"/>
      <dgm:spPr/>
    </dgm:pt>
    <dgm:pt modelId="{E2BEB07B-BD7F-4EBA-A6B8-AF9E39E30394}" type="pres">
      <dgm:prSet presAssocID="{3390A8FC-B0B6-4472-A17E-34B497275B73}" presName="tx1" presStyleLbl="revTx" presStyleIdx="2" presStyleCnt="5"/>
      <dgm:spPr/>
    </dgm:pt>
    <dgm:pt modelId="{D0AC833A-6AAF-4D7B-8661-0648DE8F9D57}" type="pres">
      <dgm:prSet presAssocID="{3390A8FC-B0B6-4472-A17E-34B497275B73}" presName="vert1" presStyleCnt="0"/>
      <dgm:spPr/>
    </dgm:pt>
    <dgm:pt modelId="{147F67DD-500D-413A-94F0-BB2C2CCB2D6F}" type="pres">
      <dgm:prSet presAssocID="{06584DF0-D12F-49DE-95F5-6CA4576B1665}" presName="thickLine" presStyleLbl="alignNode1" presStyleIdx="3" presStyleCnt="5"/>
      <dgm:spPr/>
    </dgm:pt>
    <dgm:pt modelId="{DD05504D-BA32-4196-8514-F124C61A113E}" type="pres">
      <dgm:prSet presAssocID="{06584DF0-D12F-49DE-95F5-6CA4576B1665}" presName="horz1" presStyleCnt="0"/>
      <dgm:spPr/>
    </dgm:pt>
    <dgm:pt modelId="{4378B743-3275-4079-A30E-C4F04F22A9C8}" type="pres">
      <dgm:prSet presAssocID="{06584DF0-D12F-49DE-95F5-6CA4576B1665}" presName="tx1" presStyleLbl="revTx" presStyleIdx="3" presStyleCnt="5"/>
      <dgm:spPr/>
    </dgm:pt>
    <dgm:pt modelId="{B63EB70F-0EFC-4CAE-8EF6-40D4C86EC03D}" type="pres">
      <dgm:prSet presAssocID="{06584DF0-D12F-49DE-95F5-6CA4576B1665}" presName="vert1" presStyleCnt="0"/>
      <dgm:spPr/>
    </dgm:pt>
    <dgm:pt modelId="{127D240E-3916-4813-94B5-C8F7EAAD7BB5}" type="pres">
      <dgm:prSet presAssocID="{B66C76C7-C3EF-4DAC-B309-C2F265A510C9}" presName="thickLine" presStyleLbl="alignNode1" presStyleIdx="4" presStyleCnt="5"/>
      <dgm:spPr/>
    </dgm:pt>
    <dgm:pt modelId="{66A260D8-43EC-40BA-84BB-0C4AE76F8718}" type="pres">
      <dgm:prSet presAssocID="{B66C76C7-C3EF-4DAC-B309-C2F265A510C9}" presName="horz1" presStyleCnt="0"/>
      <dgm:spPr/>
    </dgm:pt>
    <dgm:pt modelId="{CBFDB395-64D2-4A02-9F05-81EB3201B9B1}" type="pres">
      <dgm:prSet presAssocID="{B66C76C7-C3EF-4DAC-B309-C2F265A510C9}" presName="tx1" presStyleLbl="revTx" presStyleIdx="4" presStyleCnt="5"/>
      <dgm:spPr/>
    </dgm:pt>
    <dgm:pt modelId="{DEAD6FBC-A68C-4980-BED0-CE6420C92FC3}" type="pres">
      <dgm:prSet presAssocID="{B66C76C7-C3EF-4DAC-B309-C2F265A510C9}" presName="vert1" presStyleCnt="0"/>
      <dgm:spPr/>
    </dgm:pt>
  </dgm:ptLst>
  <dgm:cxnLst>
    <dgm:cxn modelId="{22591514-FA6C-40BF-8091-175888A71E59}" type="presOf" srcId="{06584DF0-D12F-49DE-95F5-6CA4576B1665}" destId="{4378B743-3275-4079-A30E-C4F04F22A9C8}" srcOrd="0" destOrd="0" presId="urn:microsoft.com/office/officeart/2008/layout/LinedList"/>
    <dgm:cxn modelId="{0E025032-A022-4D06-B981-DA9FEE1CB7AF}" type="presOf" srcId="{B66C76C7-C3EF-4DAC-B309-C2F265A510C9}" destId="{CBFDB395-64D2-4A02-9F05-81EB3201B9B1}" srcOrd="0" destOrd="0" presId="urn:microsoft.com/office/officeart/2008/layout/LinedList"/>
    <dgm:cxn modelId="{FCE2C86A-698A-4F0F-9E5C-53879ECC3367}" type="presOf" srcId="{3390A8FC-B0B6-4472-A17E-34B497275B73}" destId="{E2BEB07B-BD7F-4EBA-A6B8-AF9E39E30394}" srcOrd="0" destOrd="0" presId="urn:microsoft.com/office/officeart/2008/layout/LinedList"/>
    <dgm:cxn modelId="{7F00F14A-7E87-427A-9A33-9D84B5D4B3A1}" type="presOf" srcId="{601CA4B4-BC80-4825-B88E-8BB2CE6F2C35}" destId="{D2FF993E-3FC2-471E-A483-9C4F343D8C29}" srcOrd="0" destOrd="0" presId="urn:microsoft.com/office/officeart/2008/layout/LinedList"/>
    <dgm:cxn modelId="{14BE3453-B68E-4336-9D20-9BC103E90DDB}" srcId="{601CA4B4-BC80-4825-B88E-8BB2CE6F2C35}" destId="{C3E5037B-774D-4BBE-BF73-3F5710925203}" srcOrd="1" destOrd="0" parTransId="{B2745334-5553-4FBC-89F5-54FA6878297E}" sibTransId="{484E36AA-0DEF-4AC6-83D2-85919A548C6C}"/>
    <dgm:cxn modelId="{1D1C5854-E53E-4539-BBA5-2D3CA166B86D}" srcId="{601CA4B4-BC80-4825-B88E-8BB2CE6F2C35}" destId="{06584DF0-D12F-49DE-95F5-6CA4576B1665}" srcOrd="3" destOrd="0" parTransId="{559FFAD3-0215-410B-93CB-903A29048A20}" sibTransId="{8D3D1C7B-F174-412A-B8AE-5EA5E3B38E03}"/>
    <dgm:cxn modelId="{5529C7B6-5FA5-40B1-9F18-16BFB5DF12AC}" type="presOf" srcId="{977AA668-7453-4715-A961-515868C2054A}" destId="{9EF560EC-F7CF-4FAD-AD78-2A6522CD2EE1}" srcOrd="0" destOrd="0" presId="urn:microsoft.com/office/officeart/2008/layout/LinedList"/>
    <dgm:cxn modelId="{03CFBAB8-2365-4A5F-BE75-B5D7EF3D4711}" srcId="{601CA4B4-BC80-4825-B88E-8BB2CE6F2C35}" destId="{B66C76C7-C3EF-4DAC-B309-C2F265A510C9}" srcOrd="4" destOrd="0" parTransId="{59C9D060-D0A6-4A16-BE68-E602BC4FA860}" sibTransId="{4074AFAB-3218-42CC-941D-AD5921538419}"/>
    <dgm:cxn modelId="{FCDB44D7-66A8-43D2-A59A-630AAB712220}" srcId="{601CA4B4-BC80-4825-B88E-8BB2CE6F2C35}" destId="{3390A8FC-B0B6-4472-A17E-34B497275B73}" srcOrd="2" destOrd="0" parTransId="{0E9D604E-9B56-49F1-851B-F6642799720B}" sibTransId="{D8FE3804-7A44-4FEF-8B6F-D04C71D6D4D4}"/>
    <dgm:cxn modelId="{6EDEB0F3-D40B-4BDD-A2F9-85F3D7E86072}" srcId="{601CA4B4-BC80-4825-B88E-8BB2CE6F2C35}" destId="{977AA668-7453-4715-A961-515868C2054A}" srcOrd="0" destOrd="0" parTransId="{3D01A634-A605-4A62-9CE5-A11F38EDD6BE}" sibTransId="{0E888C05-5F19-4916-963A-D8380DC6F314}"/>
    <dgm:cxn modelId="{7D6363FD-1070-47C5-A1F5-E48A746F284F}" type="presOf" srcId="{C3E5037B-774D-4BBE-BF73-3F5710925203}" destId="{0CAB4BF4-015D-4D4C-8DB5-B95211B33E11}" srcOrd="0" destOrd="0" presId="urn:microsoft.com/office/officeart/2008/layout/LinedList"/>
    <dgm:cxn modelId="{3A82A6BB-10B3-4ED3-B490-D132E4B07925}" type="presParOf" srcId="{D2FF993E-3FC2-471E-A483-9C4F343D8C29}" destId="{6CD12334-55B7-4E97-9233-0ADC10F20E98}" srcOrd="0" destOrd="0" presId="urn:microsoft.com/office/officeart/2008/layout/LinedList"/>
    <dgm:cxn modelId="{CE90BBBB-9071-49DD-BE64-C81DD8C07899}" type="presParOf" srcId="{D2FF993E-3FC2-471E-A483-9C4F343D8C29}" destId="{67AFD555-755C-4F1D-832D-6C72B3A195DA}" srcOrd="1" destOrd="0" presId="urn:microsoft.com/office/officeart/2008/layout/LinedList"/>
    <dgm:cxn modelId="{85EEFECA-E5B7-477E-964E-09E5313B0129}" type="presParOf" srcId="{67AFD555-755C-4F1D-832D-6C72B3A195DA}" destId="{9EF560EC-F7CF-4FAD-AD78-2A6522CD2EE1}" srcOrd="0" destOrd="0" presId="urn:microsoft.com/office/officeart/2008/layout/LinedList"/>
    <dgm:cxn modelId="{B469BB47-6BBB-4D1E-BF87-822D23467843}" type="presParOf" srcId="{67AFD555-755C-4F1D-832D-6C72B3A195DA}" destId="{3D057836-E840-4B6F-8933-A97661C831A5}" srcOrd="1" destOrd="0" presId="urn:microsoft.com/office/officeart/2008/layout/LinedList"/>
    <dgm:cxn modelId="{2A055C85-316D-40E4-B694-87BD59457630}" type="presParOf" srcId="{D2FF993E-3FC2-471E-A483-9C4F343D8C29}" destId="{06000CDB-0E2D-438B-9FFB-FBCFF87400FE}" srcOrd="2" destOrd="0" presId="urn:microsoft.com/office/officeart/2008/layout/LinedList"/>
    <dgm:cxn modelId="{4D1062BE-70EC-445E-8523-B81382A860FF}" type="presParOf" srcId="{D2FF993E-3FC2-471E-A483-9C4F343D8C29}" destId="{71DF5F65-BF9A-43AD-A6DA-EB68CF4D5A6B}" srcOrd="3" destOrd="0" presId="urn:microsoft.com/office/officeart/2008/layout/LinedList"/>
    <dgm:cxn modelId="{FC0CF7BE-63ED-4B3C-86F3-394B8656E78F}" type="presParOf" srcId="{71DF5F65-BF9A-43AD-A6DA-EB68CF4D5A6B}" destId="{0CAB4BF4-015D-4D4C-8DB5-B95211B33E11}" srcOrd="0" destOrd="0" presId="urn:microsoft.com/office/officeart/2008/layout/LinedList"/>
    <dgm:cxn modelId="{E36D3F38-CFCF-47F6-934F-AD578BDD3622}" type="presParOf" srcId="{71DF5F65-BF9A-43AD-A6DA-EB68CF4D5A6B}" destId="{6C4E2361-5B04-4AF8-9163-B4F12CD4737A}" srcOrd="1" destOrd="0" presId="urn:microsoft.com/office/officeart/2008/layout/LinedList"/>
    <dgm:cxn modelId="{C0F51F7E-0049-4AD5-AF1F-3C66BA4F7264}" type="presParOf" srcId="{D2FF993E-3FC2-471E-A483-9C4F343D8C29}" destId="{BCB596E8-9F02-4444-AEF0-840213FD4518}" srcOrd="4" destOrd="0" presId="urn:microsoft.com/office/officeart/2008/layout/LinedList"/>
    <dgm:cxn modelId="{EB90975D-B895-458B-8888-A5D8F35E0428}" type="presParOf" srcId="{D2FF993E-3FC2-471E-A483-9C4F343D8C29}" destId="{390A234C-CAB9-42AB-9A1B-7428394ACC70}" srcOrd="5" destOrd="0" presId="urn:microsoft.com/office/officeart/2008/layout/LinedList"/>
    <dgm:cxn modelId="{2E10C3DD-4717-432E-9F26-EC6C61AF0351}" type="presParOf" srcId="{390A234C-CAB9-42AB-9A1B-7428394ACC70}" destId="{E2BEB07B-BD7F-4EBA-A6B8-AF9E39E30394}" srcOrd="0" destOrd="0" presId="urn:microsoft.com/office/officeart/2008/layout/LinedList"/>
    <dgm:cxn modelId="{B620327E-D41D-4EB3-AB1D-55A4979C5DDB}" type="presParOf" srcId="{390A234C-CAB9-42AB-9A1B-7428394ACC70}" destId="{D0AC833A-6AAF-4D7B-8661-0648DE8F9D57}" srcOrd="1" destOrd="0" presId="urn:microsoft.com/office/officeart/2008/layout/LinedList"/>
    <dgm:cxn modelId="{20771A21-0244-40F2-9109-F54978065F4F}" type="presParOf" srcId="{D2FF993E-3FC2-471E-A483-9C4F343D8C29}" destId="{147F67DD-500D-413A-94F0-BB2C2CCB2D6F}" srcOrd="6" destOrd="0" presId="urn:microsoft.com/office/officeart/2008/layout/LinedList"/>
    <dgm:cxn modelId="{41380970-E166-419A-988C-89059FF3E97B}" type="presParOf" srcId="{D2FF993E-3FC2-471E-A483-9C4F343D8C29}" destId="{DD05504D-BA32-4196-8514-F124C61A113E}" srcOrd="7" destOrd="0" presId="urn:microsoft.com/office/officeart/2008/layout/LinedList"/>
    <dgm:cxn modelId="{4C08C27D-2D15-4109-990C-A64DCD0B94E6}" type="presParOf" srcId="{DD05504D-BA32-4196-8514-F124C61A113E}" destId="{4378B743-3275-4079-A30E-C4F04F22A9C8}" srcOrd="0" destOrd="0" presId="urn:microsoft.com/office/officeart/2008/layout/LinedList"/>
    <dgm:cxn modelId="{12D1D8DC-DE5D-4875-9ECA-CC96D4AE4C04}" type="presParOf" srcId="{DD05504D-BA32-4196-8514-F124C61A113E}" destId="{B63EB70F-0EFC-4CAE-8EF6-40D4C86EC03D}" srcOrd="1" destOrd="0" presId="urn:microsoft.com/office/officeart/2008/layout/LinedList"/>
    <dgm:cxn modelId="{F5EE935A-0D3D-46A4-B3C9-18C96DFB60F6}" type="presParOf" srcId="{D2FF993E-3FC2-471E-A483-9C4F343D8C29}" destId="{127D240E-3916-4813-94B5-C8F7EAAD7BB5}" srcOrd="8" destOrd="0" presId="urn:microsoft.com/office/officeart/2008/layout/LinedList"/>
    <dgm:cxn modelId="{BEFD9221-D127-4D2E-91F7-F62644E471AB}" type="presParOf" srcId="{D2FF993E-3FC2-471E-A483-9C4F343D8C29}" destId="{66A260D8-43EC-40BA-84BB-0C4AE76F8718}" srcOrd="9" destOrd="0" presId="urn:microsoft.com/office/officeart/2008/layout/LinedList"/>
    <dgm:cxn modelId="{79752EA0-17DD-40F4-999F-38AEE6DDB396}" type="presParOf" srcId="{66A260D8-43EC-40BA-84BB-0C4AE76F8718}" destId="{CBFDB395-64D2-4A02-9F05-81EB3201B9B1}" srcOrd="0" destOrd="0" presId="urn:microsoft.com/office/officeart/2008/layout/LinedList"/>
    <dgm:cxn modelId="{41F2FC1B-F62C-41AC-B1EA-F8C10B605A88}" type="presParOf" srcId="{66A260D8-43EC-40BA-84BB-0C4AE76F8718}" destId="{DEAD6FBC-A68C-4980-BED0-CE6420C92F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DC47EFC-F487-4C34-8889-9FD551443C2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D26738A7-FE25-4259-9191-BFE04FA18145}">
      <dgm:prSet/>
      <dgm:spPr/>
      <dgm:t>
        <a:bodyPr/>
        <a:lstStyle/>
        <a:p>
          <a:r>
            <a:rPr lang="en-GB" dirty="0">
              <a:solidFill>
                <a:schemeClr val="tx1"/>
              </a:solidFill>
            </a:rPr>
            <a:t>There are a wide range of policies that might be used to reduce poverty</a:t>
          </a:r>
          <a:endParaRPr lang="en-US" dirty="0">
            <a:solidFill>
              <a:schemeClr val="tx1"/>
            </a:solidFill>
          </a:endParaRPr>
        </a:p>
      </dgm:t>
    </dgm:pt>
    <dgm:pt modelId="{9EDD71A4-C014-4E99-A60F-03ED9DC103F5}" type="parTrans" cxnId="{8892679F-54BB-4084-9705-C6B0CC28D9E2}">
      <dgm:prSet/>
      <dgm:spPr/>
      <dgm:t>
        <a:bodyPr/>
        <a:lstStyle/>
        <a:p>
          <a:endParaRPr lang="en-US"/>
        </a:p>
      </dgm:t>
    </dgm:pt>
    <dgm:pt modelId="{1F90A667-9104-4070-977A-DAC238AEE6CE}" type="sibTrans" cxnId="{8892679F-54BB-4084-9705-C6B0CC28D9E2}">
      <dgm:prSet/>
      <dgm:spPr/>
      <dgm:t>
        <a:bodyPr/>
        <a:lstStyle/>
        <a:p>
          <a:endParaRPr lang="en-US"/>
        </a:p>
      </dgm:t>
    </dgm:pt>
    <dgm:pt modelId="{5565B1A4-E02F-49E6-81C1-14810D10DB7D}">
      <dgm:prSet/>
      <dgm:spPr/>
      <dgm:t>
        <a:bodyPr/>
        <a:lstStyle/>
        <a:p>
          <a:r>
            <a:rPr lang="en-GB" dirty="0">
              <a:solidFill>
                <a:schemeClr val="tx1"/>
              </a:solidFill>
            </a:rPr>
            <a:t>They can be generally classified as: </a:t>
          </a:r>
          <a:endParaRPr lang="en-US" dirty="0">
            <a:solidFill>
              <a:schemeClr val="tx1"/>
            </a:solidFill>
          </a:endParaRPr>
        </a:p>
      </dgm:t>
    </dgm:pt>
    <dgm:pt modelId="{870C2BEC-E9B4-4F77-99A3-2F3C481F0D62}" type="parTrans" cxnId="{7734ADA7-1DCF-4465-8B3D-630A860C07F3}">
      <dgm:prSet/>
      <dgm:spPr/>
      <dgm:t>
        <a:bodyPr/>
        <a:lstStyle/>
        <a:p>
          <a:endParaRPr lang="en-US"/>
        </a:p>
      </dgm:t>
    </dgm:pt>
    <dgm:pt modelId="{30008C91-5285-4773-8C0F-4CAA19CA534E}" type="sibTrans" cxnId="{7734ADA7-1DCF-4465-8B3D-630A860C07F3}">
      <dgm:prSet/>
      <dgm:spPr/>
      <dgm:t>
        <a:bodyPr/>
        <a:lstStyle/>
        <a:p>
          <a:endParaRPr lang="en-US"/>
        </a:p>
      </dgm:t>
    </dgm:pt>
    <dgm:pt modelId="{7288C9A0-CFA4-4A5C-8DC6-6E9D3851FEF6}">
      <dgm:prSet/>
      <dgm:spPr/>
      <dgm:t>
        <a:bodyPr/>
        <a:lstStyle/>
        <a:p>
          <a:r>
            <a:rPr lang="en-GB" dirty="0">
              <a:solidFill>
                <a:schemeClr val="tx1"/>
              </a:solidFill>
            </a:rPr>
            <a:t>Market based strategies</a:t>
          </a:r>
          <a:endParaRPr lang="en-US" dirty="0">
            <a:solidFill>
              <a:schemeClr val="tx1"/>
            </a:solidFill>
          </a:endParaRPr>
        </a:p>
      </dgm:t>
    </dgm:pt>
    <dgm:pt modelId="{E9EDC01A-9E93-48C0-AA3E-AEA5E50EDADD}" type="parTrans" cxnId="{5B81795F-7FCB-4626-98DC-E5C4FE1699A1}">
      <dgm:prSet/>
      <dgm:spPr/>
      <dgm:t>
        <a:bodyPr/>
        <a:lstStyle/>
        <a:p>
          <a:endParaRPr lang="en-US"/>
        </a:p>
      </dgm:t>
    </dgm:pt>
    <dgm:pt modelId="{702470C7-07A6-481B-A77D-66DE090A839F}" type="sibTrans" cxnId="{5B81795F-7FCB-4626-98DC-E5C4FE1699A1}">
      <dgm:prSet/>
      <dgm:spPr/>
      <dgm:t>
        <a:bodyPr/>
        <a:lstStyle/>
        <a:p>
          <a:endParaRPr lang="en-US"/>
        </a:p>
      </dgm:t>
    </dgm:pt>
    <dgm:pt modelId="{A472BFFD-2AC4-49C2-89CD-4BF99CD0050F}">
      <dgm:prSet/>
      <dgm:spPr/>
      <dgm:t>
        <a:bodyPr/>
        <a:lstStyle/>
        <a:p>
          <a:r>
            <a:rPr lang="en-GB" dirty="0">
              <a:solidFill>
                <a:schemeClr val="tx1"/>
              </a:solidFill>
            </a:rPr>
            <a:t>Interventionist strategies</a:t>
          </a:r>
          <a:endParaRPr lang="en-US" dirty="0">
            <a:solidFill>
              <a:schemeClr val="tx1"/>
            </a:solidFill>
          </a:endParaRPr>
        </a:p>
      </dgm:t>
    </dgm:pt>
    <dgm:pt modelId="{B1F0B9FB-C34F-4292-BF7D-68ED8DB9ED49}" type="parTrans" cxnId="{49E56BE2-15C3-44B4-8F60-8FB47C154A85}">
      <dgm:prSet/>
      <dgm:spPr/>
      <dgm:t>
        <a:bodyPr/>
        <a:lstStyle/>
        <a:p>
          <a:endParaRPr lang="en-US"/>
        </a:p>
      </dgm:t>
    </dgm:pt>
    <dgm:pt modelId="{DCDB07AD-D026-41E4-A20B-3F8F14DA8EF1}" type="sibTrans" cxnId="{49E56BE2-15C3-44B4-8F60-8FB47C154A85}">
      <dgm:prSet/>
      <dgm:spPr/>
      <dgm:t>
        <a:bodyPr/>
        <a:lstStyle/>
        <a:p>
          <a:endParaRPr lang="en-US"/>
        </a:p>
      </dgm:t>
    </dgm:pt>
    <dgm:pt modelId="{816B73EB-84A9-4B6D-AB38-9A366EE5003C}" type="pres">
      <dgm:prSet presAssocID="{FDC47EFC-F487-4C34-8889-9FD551443C2D}" presName="Name0" presStyleCnt="0">
        <dgm:presLayoutVars>
          <dgm:dir/>
          <dgm:animLvl val="lvl"/>
          <dgm:resizeHandles val="exact"/>
        </dgm:presLayoutVars>
      </dgm:prSet>
      <dgm:spPr/>
    </dgm:pt>
    <dgm:pt modelId="{4F407E2E-BCD5-406F-B7D1-16498A80104A}" type="pres">
      <dgm:prSet presAssocID="{5565B1A4-E02F-49E6-81C1-14810D10DB7D}" presName="boxAndChildren" presStyleCnt="0"/>
      <dgm:spPr/>
    </dgm:pt>
    <dgm:pt modelId="{A45E058B-79C3-4884-BCEB-7F50A99673C3}" type="pres">
      <dgm:prSet presAssocID="{5565B1A4-E02F-49E6-81C1-14810D10DB7D}" presName="parentTextBox" presStyleLbl="node1" presStyleIdx="0" presStyleCnt="2"/>
      <dgm:spPr/>
    </dgm:pt>
    <dgm:pt modelId="{DBB93ABA-2712-4452-A853-ACEE31BE66B6}" type="pres">
      <dgm:prSet presAssocID="{5565B1A4-E02F-49E6-81C1-14810D10DB7D}" presName="entireBox" presStyleLbl="node1" presStyleIdx="0" presStyleCnt="2"/>
      <dgm:spPr/>
    </dgm:pt>
    <dgm:pt modelId="{6A649B5D-022F-4E53-AD02-463449AD7865}" type="pres">
      <dgm:prSet presAssocID="{5565B1A4-E02F-49E6-81C1-14810D10DB7D}" presName="descendantBox" presStyleCnt="0"/>
      <dgm:spPr/>
    </dgm:pt>
    <dgm:pt modelId="{977206CE-C115-4934-A179-182C6EBD0AC3}" type="pres">
      <dgm:prSet presAssocID="{7288C9A0-CFA4-4A5C-8DC6-6E9D3851FEF6}" presName="childTextBox" presStyleLbl="fgAccFollowNode1" presStyleIdx="0" presStyleCnt="2">
        <dgm:presLayoutVars>
          <dgm:bulletEnabled val="1"/>
        </dgm:presLayoutVars>
      </dgm:prSet>
      <dgm:spPr/>
    </dgm:pt>
    <dgm:pt modelId="{D940DA4F-02F4-4905-8DE7-4B80ECF0D35F}" type="pres">
      <dgm:prSet presAssocID="{A472BFFD-2AC4-49C2-89CD-4BF99CD0050F}" presName="childTextBox" presStyleLbl="fgAccFollowNode1" presStyleIdx="1" presStyleCnt="2">
        <dgm:presLayoutVars>
          <dgm:bulletEnabled val="1"/>
        </dgm:presLayoutVars>
      </dgm:prSet>
      <dgm:spPr/>
    </dgm:pt>
    <dgm:pt modelId="{7238CEFC-4269-4F5C-A239-25FEBE0EB38B}" type="pres">
      <dgm:prSet presAssocID="{1F90A667-9104-4070-977A-DAC238AEE6CE}" presName="sp" presStyleCnt="0"/>
      <dgm:spPr/>
    </dgm:pt>
    <dgm:pt modelId="{B7413FD5-937A-429B-A4EB-AF3188CA78E5}" type="pres">
      <dgm:prSet presAssocID="{D26738A7-FE25-4259-9191-BFE04FA18145}" presName="arrowAndChildren" presStyleCnt="0"/>
      <dgm:spPr/>
    </dgm:pt>
    <dgm:pt modelId="{916C57F5-2F83-49D1-94DA-534915E30EF8}" type="pres">
      <dgm:prSet presAssocID="{D26738A7-FE25-4259-9191-BFE04FA18145}" presName="parentTextArrow" presStyleLbl="node1" presStyleIdx="1" presStyleCnt="2"/>
      <dgm:spPr/>
    </dgm:pt>
  </dgm:ptLst>
  <dgm:cxnLst>
    <dgm:cxn modelId="{DB6E3C14-E0C2-4A2E-854F-CC0A4EA38A9D}" type="presOf" srcId="{A472BFFD-2AC4-49C2-89CD-4BF99CD0050F}" destId="{D940DA4F-02F4-4905-8DE7-4B80ECF0D35F}" srcOrd="0" destOrd="0" presId="urn:microsoft.com/office/officeart/2005/8/layout/process4"/>
    <dgm:cxn modelId="{97C1CE1D-8347-422D-9627-FF0F7420D4E3}" type="presOf" srcId="{D26738A7-FE25-4259-9191-BFE04FA18145}" destId="{916C57F5-2F83-49D1-94DA-534915E30EF8}" srcOrd="0" destOrd="0" presId="urn:microsoft.com/office/officeart/2005/8/layout/process4"/>
    <dgm:cxn modelId="{5B81795F-7FCB-4626-98DC-E5C4FE1699A1}" srcId="{5565B1A4-E02F-49E6-81C1-14810D10DB7D}" destId="{7288C9A0-CFA4-4A5C-8DC6-6E9D3851FEF6}" srcOrd="0" destOrd="0" parTransId="{E9EDC01A-9E93-48C0-AA3E-AEA5E50EDADD}" sibTransId="{702470C7-07A6-481B-A77D-66DE090A839F}"/>
    <dgm:cxn modelId="{8892679F-54BB-4084-9705-C6B0CC28D9E2}" srcId="{FDC47EFC-F487-4C34-8889-9FD551443C2D}" destId="{D26738A7-FE25-4259-9191-BFE04FA18145}" srcOrd="0" destOrd="0" parTransId="{9EDD71A4-C014-4E99-A60F-03ED9DC103F5}" sibTransId="{1F90A667-9104-4070-977A-DAC238AEE6CE}"/>
    <dgm:cxn modelId="{7734ADA7-1DCF-4465-8B3D-630A860C07F3}" srcId="{FDC47EFC-F487-4C34-8889-9FD551443C2D}" destId="{5565B1A4-E02F-49E6-81C1-14810D10DB7D}" srcOrd="1" destOrd="0" parTransId="{870C2BEC-E9B4-4F77-99A3-2F3C481F0D62}" sibTransId="{30008C91-5285-4773-8C0F-4CAA19CA534E}"/>
    <dgm:cxn modelId="{0C59F8B9-B31D-4C42-A21A-91F71F306A0E}" type="presOf" srcId="{7288C9A0-CFA4-4A5C-8DC6-6E9D3851FEF6}" destId="{977206CE-C115-4934-A179-182C6EBD0AC3}" srcOrd="0" destOrd="0" presId="urn:microsoft.com/office/officeart/2005/8/layout/process4"/>
    <dgm:cxn modelId="{49E56BE2-15C3-44B4-8F60-8FB47C154A85}" srcId="{5565B1A4-E02F-49E6-81C1-14810D10DB7D}" destId="{A472BFFD-2AC4-49C2-89CD-4BF99CD0050F}" srcOrd="1" destOrd="0" parTransId="{B1F0B9FB-C34F-4292-BF7D-68ED8DB9ED49}" sibTransId="{DCDB07AD-D026-41E4-A20B-3F8F14DA8EF1}"/>
    <dgm:cxn modelId="{9FF4FBEC-43B5-41BD-A5DD-A927EDB684C1}" type="presOf" srcId="{FDC47EFC-F487-4C34-8889-9FD551443C2D}" destId="{816B73EB-84A9-4B6D-AB38-9A366EE5003C}" srcOrd="0" destOrd="0" presId="urn:microsoft.com/office/officeart/2005/8/layout/process4"/>
    <dgm:cxn modelId="{AE59D6F0-D4DE-410C-B838-3B25D2A9BC8D}" type="presOf" srcId="{5565B1A4-E02F-49E6-81C1-14810D10DB7D}" destId="{DBB93ABA-2712-4452-A853-ACEE31BE66B6}" srcOrd="1" destOrd="0" presId="urn:microsoft.com/office/officeart/2005/8/layout/process4"/>
    <dgm:cxn modelId="{A996D1F2-EB3C-4AB2-BA12-8008E0BCAFD0}" type="presOf" srcId="{5565B1A4-E02F-49E6-81C1-14810D10DB7D}" destId="{A45E058B-79C3-4884-BCEB-7F50A99673C3}" srcOrd="0" destOrd="0" presId="urn:microsoft.com/office/officeart/2005/8/layout/process4"/>
    <dgm:cxn modelId="{CE56F625-4E79-4950-80AF-A33DD37C45B0}" type="presParOf" srcId="{816B73EB-84A9-4B6D-AB38-9A366EE5003C}" destId="{4F407E2E-BCD5-406F-B7D1-16498A80104A}" srcOrd="0" destOrd="0" presId="urn:microsoft.com/office/officeart/2005/8/layout/process4"/>
    <dgm:cxn modelId="{269B67F5-A9CB-4854-88FE-1698726C7BEE}" type="presParOf" srcId="{4F407E2E-BCD5-406F-B7D1-16498A80104A}" destId="{A45E058B-79C3-4884-BCEB-7F50A99673C3}" srcOrd="0" destOrd="0" presId="urn:microsoft.com/office/officeart/2005/8/layout/process4"/>
    <dgm:cxn modelId="{9BB87DBF-E475-45D0-A0A9-0D67BDA3DC62}" type="presParOf" srcId="{4F407E2E-BCD5-406F-B7D1-16498A80104A}" destId="{DBB93ABA-2712-4452-A853-ACEE31BE66B6}" srcOrd="1" destOrd="0" presId="urn:microsoft.com/office/officeart/2005/8/layout/process4"/>
    <dgm:cxn modelId="{E9DFD6D6-089A-4A9E-9A93-A1840C31A858}" type="presParOf" srcId="{4F407E2E-BCD5-406F-B7D1-16498A80104A}" destId="{6A649B5D-022F-4E53-AD02-463449AD7865}" srcOrd="2" destOrd="0" presId="urn:microsoft.com/office/officeart/2005/8/layout/process4"/>
    <dgm:cxn modelId="{D94CDEB0-C020-4763-A64C-C8F53E628F59}" type="presParOf" srcId="{6A649B5D-022F-4E53-AD02-463449AD7865}" destId="{977206CE-C115-4934-A179-182C6EBD0AC3}" srcOrd="0" destOrd="0" presId="urn:microsoft.com/office/officeart/2005/8/layout/process4"/>
    <dgm:cxn modelId="{F03E9D0F-C0BF-430F-86E3-C926C4CF71A5}" type="presParOf" srcId="{6A649B5D-022F-4E53-AD02-463449AD7865}" destId="{D940DA4F-02F4-4905-8DE7-4B80ECF0D35F}" srcOrd="1" destOrd="0" presId="urn:microsoft.com/office/officeart/2005/8/layout/process4"/>
    <dgm:cxn modelId="{4DD2D944-6859-49AF-BC18-B5BED9D544A3}" type="presParOf" srcId="{816B73EB-84A9-4B6D-AB38-9A366EE5003C}" destId="{7238CEFC-4269-4F5C-A239-25FEBE0EB38B}" srcOrd="1" destOrd="0" presId="urn:microsoft.com/office/officeart/2005/8/layout/process4"/>
    <dgm:cxn modelId="{F5FAAE17-7754-4358-A485-4271F49B2EED}" type="presParOf" srcId="{816B73EB-84A9-4B6D-AB38-9A366EE5003C}" destId="{B7413FD5-937A-429B-A4EB-AF3188CA78E5}" srcOrd="2" destOrd="0" presId="urn:microsoft.com/office/officeart/2005/8/layout/process4"/>
    <dgm:cxn modelId="{D19C74A4-B346-4933-958F-807C4CC3B774}" type="presParOf" srcId="{B7413FD5-937A-429B-A4EB-AF3188CA78E5}" destId="{916C57F5-2F83-49D1-94DA-534915E30E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6419B0-B8CA-49E1-93F1-DAE729EB9AA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7F03061-97A6-4060-86B9-646140D19EEF}">
      <dgm:prSet/>
      <dgm:spPr/>
      <dgm:t>
        <a:bodyPr/>
        <a:lstStyle/>
        <a:p>
          <a:r>
            <a:rPr lang="en-GB"/>
            <a:t>Privatisation and de-regulation</a:t>
          </a:r>
          <a:endParaRPr lang="en-US"/>
        </a:p>
      </dgm:t>
    </dgm:pt>
    <dgm:pt modelId="{37E6FC7F-4280-48D5-9AF0-4B664723B348}" type="parTrans" cxnId="{E5DF0280-557A-40DB-B849-0AB5B338CB1B}">
      <dgm:prSet/>
      <dgm:spPr/>
      <dgm:t>
        <a:bodyPr/>
        <a:lstStyle/>
        <a:p>
          <a:endParaRPr lang="en-US"/>
        </a:p>
      </dgm:t>
    </dgm:pt>
    <dgm:pt modelId="{AD38ECF4-29F3-4BCF-B931-9E32DCBA2788}" type="sibTrans" cxnId="{E5DF0280-557A-40DB-B849-0AB5B338CB1B}">
      <dgm:prSet/>
      <dgm:spPr/>
      <dgm:t>
        <a:bodyPr/>
        <a:lstStyle/>
        <a:p>
          <a:endParaRPr lang="en-US"/>
        </a:p>
      </dgm:t>
    </dgm:pt>
    <dgm:pt modelId="{730C7965-449D-4B06-A4C3-95FDB6171852}">
      <dgm:prSet/>
      <dgm:spPr/>
      <dgm:t>
        <a:bodyPr/>
        <a:lstStyle/>
        <a:p>
          <a:r>
            <a:rPr lang="en-GB" dirty="0"/>
            <a:t>The removal of government influence and control from business activities should help to drive efficiency and productivity gains</a:t>
          </a:r>
          <a:endParaRPr lang="en-US" dirty="0"/>
        </a:p>
      </dgm:t>
    </dgm:pt>
    <dgm:pt modelId="{3D869205-DA9E-4D50-9E10-635C1E52E354}" type="parTrans" cxnId="{669176CF-4D68-44CB-93F7-6DF2577DA3B7}">
      <dgm:prSet/>
      <dgm:spPr/>
      <dgm:t>
        <a:bodyPr/>
        <a:lstStyle/>
        <a:p>
          <a:endParaRPr lang="en-US"/>
        </a:p>
      </dgm:t>
    </dgm:pt>
    <dgm:pt modelId="{ACF5D102-B189-4A5D-AC37-7379F7346D45}" type="sibTrans" cxnId="{669176CF-4D68-44CB-93F7-6DF2577DA3B7}">
      <dgm:prSet/>
      <dgm:spPr/>
      <dgm:t>
        <a:bodyPr/>
        <a:lstStyle/>
        <a:p>
          <a:endParaRPr lang="en-US"/>
        </a:p>
      </dgm:t>
    </dgm:pt>
    <dgm:pt modelId="{93EEE3FB-3796-4759-B062-1245FED43614}">
      <dgm:prSet/>
      <dgm:spPr/>
      <dgm:t>
        <a:bodyPr/>
        <a:lstStyle/>
        <a:p>
          <a:r>
            <a:rPr lang="en-GB"/>
            <a:t>Establishment and enforcement of property rights</a:t>
          </a:r>
          <a:endParaRPr lang="en-US"/>
        </a:p>
      </dgm:t>
    </dgm:pt>
    <dgm:pt modelId="{E92A077D-6E37-4890-9069-B25811085CC9}" type="parTrans" cxnId="{39231608-8596-4132-9F97-A152EDC78A3F}">
      <dgm:prSet/>
      <dgm:spPr/>
      <dgm:t>
        <a:bodyPr/>
        <a:lstStyle/>
        <a:p>
          <a:endParaRPr lang="en-US"/>
        </a:p>
      </dgm:t>
    </dgm:pt>
    <dgm:pt modelId="{D32D7C42-3D1B-4C01-A13D-1E68483E8C1A}" type="sibTrans" cxnId="{39231608-8596-4132-9F97-A152EDC78A3F}">
      <dgm:prSet/>
      <dgm:spPr/>
      <dgm:t>
        <a:bodyPr/>
        <a:lstStyle/>
        <a:p>
          <a:endParaRPr lang="en-US"/>
        </a:p>
      </dgm:t>
    </dgm:pt>
    <dgm:pt modelId="{8AF9D530-97D8-4A13-8A6F-C059554523EA}">
      <dgm:prSet/>
      <dgm:spPr/>
      <dgm:t>
        <a:bodyPr/>
        <a:lstStyle/>
        <a:p>
          <a:r>
            <a:rPr lang="en-GB"/>
            <a:t>If property rights can be established and enforced, this can help to drive business innovation and development</a:t>
          </a:r>
          <a:endParaRPr lang="en-US"/>
        </a:p>
      </dgm:t>
    </dgm:pt>
    <dgm:pt modelId="{1BB148E0-F23D-4869-8223-711A870D7D2E}" type="parTrans" cxnId="{C2F5C8DF-D7D9-4E44-9265-6B20FE532FFD}">
      <dgm:prSet/>
      <dgm:spPr/>
      <dgm:t>
        <a:bodyPr/>
        <a:lstStyle/>
        <a:p>
          <a:endParaRPr lang="en-US"/>
        </a:p>
      </dgm:t>
    </dgm:pt>
    <dgm:pt modelId="{AA568612-C91C-46D0-923C-9E63A82C5417}" type="sibTrans" cxnId="{C2F5C8DF-D7D9-4E44-9265-6B20FE532FFD}">
      <dgm:prSet/>
      <dgm:spPr/>
      <dgm:t>
        <a:bodyPr/>
        <a:lstStyle/>
        <a:p>
          <a:endParaRPr lang="en-US"/>
        </a:p>
      </dgm:t>
    </dgm:pt>
    <dgm:pt modelId="{A01612EC-A479-4A75-931F-73FFC231636C}" type="pres">
      <dgm:prSet presAssocID="{C06419B0-B8CA-49E1-93F1-DAE729EB9AA1}" presName="linear" presStyleCnt="0">
        <dgm:presLayoutVars>
          <dgm:animLvl val="lvl"/>
          <dgm:resizeHandles val="exact"/>
        </dgm:presLayoutVars>
      </dgm:prSet>
      <dgm:spPr/>
    </dgm:pt>
    <dgm:pt modelId="{FB070A59-EA9A-4166-8E05-AF7B0212E28A}" type="pres">
      <dgm:prSet presAssocID="{B7F03061-97A6-4060-86B9-646140D19EEF}" presName="parentText" presStyleLbl="node1" presStyleIdx="0" presStyleCnt="2">
        <dgm:presLayoutVars>
          <dgm:chMax val="0"/>
          <dgm:bulletEnabled val="1"/>
        </dgm:presLayoutVars>
      </dgm:prSet>
      <dgm:spPr/>
    </dgm:pt>
    <dgm:pt modelId="{038B0990-06B1-4B54-BFAD-0D24CDC5F072}" type="pres">
      <dgm:prSet presAssocID="{B7F03061-97A6-4060-86B9-646140D19EEF}" presName="childText" presStyleLbl="revTx" presStyleIdx="0" presStyleCnt="2">
        <dgm:presLayoutVars>
          <dgm:bulletEnabled val="1"/>
        </dgm:presLayoutVars>
      </dgm:prSet>
      <dgm:spPr/>
    </dgm:pt>
    <dgm:pt modelId="{956824F7-8085-4004-8A61-BEDA6F8AAF3F}" type="pres">
      <dgm:prSet presAssocID="{93EEE3FB-3796-4759-B062-1245FED43614}" presName="parentText" presStyleLbl="node1" presStyleIdx="1" presStyleCnt="2">
        <dgm:presLayoutVars>
          <dgm:chMax val="0"/>
          <dgm:bulletEnabled val="1"/>
        </dgm:presLayoutVars>
      </dgm:prSet>
      <dgm:spPr/>
    </dgm:pt>
    <dgm:pt modelId="{11BF0143-79CB-4618-9CC5-ECC522E8CA91}" type="pres">
      <dgm:prSet presAssocID="{93EEE3FB-3796-4759-B062-1245FED43614}" presName="childText" presStyleLbl="revTx" presStyleIdx="1" presStyleCnt="2">
        <dgm:presLayoutVars>
          <dgm:bulletEnabled val="1"/>
        </dgm:presLayoutVars>
      </dgm:prSet>
      <dgm:spPr/>
    </dgm:pt>
  </dgm:ptLst>
  <dgm:cxnLst>
    <dgm:cxn modelId="{39231608-8596-4132-9F97-A152EDC78A3F}" srcId="{C06419B0-B8CA-49E1-93F1-DAE729EB9AA1}" destId="{93EEE3FB-3796-4759-B062-1245FED43614}" srcOrd="1" destOrd="0" parTransId="{E92A077D-6E37-4890-9069-B25811085CC9}" sibTransId="{D32D7C42-3D1B-4C01-A13D-1E68483E8C1A}"/>
    <dgm:cxn modelId="{8F741F0E-D585-46DA-8546-A1DD1B496C08}" type="presOf" srcId="{B7F03061-97A6-4060-86B9-646140D19EEF}" destId="{FB070A59-EA9A-4166-8E05-AF7B0212E28A}" srcOrd="0" destOrd="0" presId="urn:microsoft.com/office/officeart/2005/8/layout/vList2"/>
    <dgm:cxn modelId="{AFBF5379-A951-4EF7-9535-1C8FC33CF7AC}" type="presOf" srcId="{730C7965-449D-4B06-A4C3-95FDB6171852}" destId="{038B0990-06B1-4B54-BFAD-0D24CDC5F072}" srcOrd="0" destOrd="0" presId="urn:microsoft.com/office/officeart/2005/8/layout/vList2"/>
    <dgm:cxn modelId="{E5DF0280-557A-40DB-B849-0AB5B338CB1B}" srcId="{C06419B0-B8CA-49E1-93F1-DAE729EB9AA1}" destId="{B7F03061-97A6-4060-86B9-646140D19EEF}" srcOrd="0" destOrd="0" parTransId="{37E6FC7F-4280-48D5-9AF0-4B664723B348}" sibTransId="{AD38ECF4-29F3-4BCF-B931-9E32DCBA2788}"/>
    <dgm:cxn modelId="{8FCCAEB7-0590-48E6-93E3-D03CF2B2CB9B}" type="presOf" srcId="{93EEE3FB-3796-4759-B062-1245FED43614}" destId="{956824F7-8085-4004-8A61-BEDA6F8AAF3F}" srcOrd="0" destOrd="0" presId="urn:microsoft.com/office/officeart/2005/8/layout/vList2"/>
    <dgm:cxn modelId="{1BFC1FC7-0E09-4DF3-BEBF-665491807AD0}" type="presOf" srcId="{C06419B0-B8CA-49E1-93F1-DAE729EB9AA1}" destId="{A01612EC-A479-4A75-931F-73FFC231636C}" srcOrd="0" destOrd="0" presId="urn:microsoft.com/office/officeart/2005/8/layout/vList2"/>
    <dgm:cxn modelId="{669176CF-4D68-44CB-93F7-6DF2577DA3B7}" srcId="{B7F03061-97A6-4060-86B9-646140D19EEF}" destId="{730C7965-449D-4B06-A4C3-95FDB6171852}" srcOrd="0" destOrd="0" parTransId="{3D869205-DA9E-4D50-9E10-635C1E52E354}" sibTransId="{ACF5D102-B189-4A5D-AC37-7379F7346D45}"/>
    <dgm:cxn modelId="{C2F5C8DF-D7D9-4E44-9265-6B20FE532FFD}" srcId="{93EEE3FB-3796-4759-B062-1245FED43614}" destId="{8AF9D530-97D8-4A13-8A6F-C059554523EA}" srcOrd="0" destOrd="0" parTransId="{1BB148E0-F23D-4869-8223-711A870D7D2E}" sibTransId="{AA568612-C91C-46D0-923C-9E63A82C5417}"/>
    <dgm:cxn modelId="{3119F7E3-0D55-40D7-A998-25A39A97B2E5}" type="presOf" srcId="{8AF9D530-97D8-4A13-8A6F-C059554523EA}" destId="{11BF0143-79CB-4618-9CC5-ECC522E8CA91}" srcOrd="0" destOrd="0" presId="urn:microsoft.com/office/officeart/2005/8/layout/vList2"/>
    <dgm:cxn modelId="{E67E0618-333E-4303-9B85-DC067C11C620}" type="presParOf" srcId="{A01612EC-A479-4A75-931F-73FFC231636C}" destId="{FB070A59-EA9A-4166-8E05-AF7B0212E28A}" srcOrd="0" destOrd="0" presId="urn:microsoft.com/office/officeart/2005/8/layout/vList2"/>
    <dgm:cxn modelId="{F88290DE-D2A5-4ABA-A99E-39B09A8A528D}" type="presParOf" srcId="{A01612EC-A479-4A75-931F-73FFC231636C}" destId="{038B0990-06B1-4B54-BFAD-0D24CDC5F072}" srcOrd="1" destOrd="0" presId="urn:microsoft.com/office/officeart/2005/8/layout/vList2"/>
    <dgm:cxn modelId="{59E3E427-B24F-484A-993B-29E2A86C2B1E}" type="presParOf" srcId="{A01612EC-A479-4A75-931F-73FFC231636C}" destId="{956824F7-8085-4004-8A61-BEDA6F8AAF3F}" srcOrd="2" destOrd="0" presId="urn:microsoft.com/office/officeart/2005/8/layout/vList2"/>
    <dgm:cxn modelId="{952E1623-1ED3-400B-A2D5-7E3537000C82}" type="presParOf" srcId="{A01612EC-A479-4A75-931F-73FFC231636C}" destId="{11BF0143-79CB-4618-9CC5-ECC522E8CA9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EABF08-030D-44E3-A11A-A4D7E1A313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E4A5B30-71BB-47D3-878E-65CA9CC605C8}">
      <dgm:prSet/>
      <dgm:spPr/>
      <dgm:t>
        <a:bodyPr/>
        <a:lstStyle/>
        <a:p>
          <a:r>
            <a:rPr lang="en-GB"/>
            <a:t>Trade liberalisation</a:t>
          </a:r>
          <a:endParaRPr lang="en-US"/>
        </a:p>
      </dgm:t>
    </dgm:pt>
    <dgm:pt modelId="{D05117E6-3A8C-4536-BCB7-CE51FB04784D}" type="parTrans" cxnId="{8B4FD8E5-F364-4967-AE9B-6CC74DB60653}">
      <dgm:prSet/>
      <dgm:spPr/>
      <dgm:t>
        <a:bodyPr/>
        <a:lstStyle/>
        <a:p>
          <a:endParaRPr lang="en-US"/>
        </a:p>
      </dgm:t>
    </dgm:pt>
    <dgm:pt modelId="{145BE77A-5430-43F0-991B-2D277DE3E95C}" type="sibTrans" cxnId="{8B4FD8E5-F364-4967-AE9B-6CC74DB60653}">
      <dgm:prSet/>
      <dgm:spPr/>
      <dgm:t>
        <a:bodyPr/>
        <a:lstStyle/>
        <a:p>
          <a:endParaRPr lang="en-US"/>
        </a:p>
      </dgm:t>
    </dgm:pt>
    <dgm:pt modelId="{65AA972D-5E9B-4EC7-96E7-A8114BBEC5C0}">
      <dgm:prSet/>
      <dgm:spPr/>
      <dgm:t>
        <a:bodyPr/>
        <a:lstStyle/>
        <a:p>
          <a:r>
            <a:rPr lang="en-GB" dirty="0"/>
            <a:t>Countries that open their borders to international trade can benefit from specialisation and the principals of comparative advantage</a:t>
          </a:r>
          <a:endParaRPr lang="en-US" dirty="0"/>
        </a:p>
      </dgm:t>
    </dgm:pt>
    <dgm:pt modelId="{FCDE0E3B-BE86-491C-A050-C3C512A38A1D}" type="parTrans" cxnId="{8D6C3765-AE26-435B-B7EC-5AD1C541520D}">
      <dgm:prSet/>
      <dgm:spPr/>
      <dgm:t>
        <a:bodyPr/>
        <a:lstStyle/>
        <a:p>
          <a:endParaRPr lang="en-US"/>
        </a:p>
      </dgm:t>
    </dgm:pt>
    <dgm:pt modelId="{B50B92C0-16E9-484D-82E0-E7029F0CA941}" type="sibTrans" cxnId="{8D6C3765-AE26-435B-B7EC-5AD1C541520D}">
      <dgm:prSet/>
      <dgm:spPr/>
      <dgm:t>
        <a:bodyPr/>
        <a:lstStyle/>
        <a:p>
          <a:endParaRPr lang="en-US"/>
        </a:p>
      </dgm:t>
    </dgm:pt>
    <dgm:pt modelId="{04CEAB59-A1BD-4720-AA45-95F53C4788F2}">
      <dgm:prSet/>
      <dgm:spPr/>
      <dgm:t>
        <a:bodyPr/>
        <a:lstStyle/>
        <a:p>
          <a:r>
            <a:rPr lang="en-GB"/>
            <a:t>Macroeconomic stability</a:t>
          </a:r>
          <a:endParaRPr lang="en-US"/>
        </a:p>
      </dgm:t>
    </dgm:pt>
    <dgm:pt modelId="{7D72D3FE-0CD7-4F69-A1E4-250BBD66B4E8}" type="parTrans" cxnId="{CB963D8B-CEEF-4055-BDC9-07F8B045C938}">
      <dgm:prSet/>
      <dgm:spPr/>
      <dgm:t>
        <a:bodyPr/>
        <a:lstStyle/>
        <a:p>
          <a:endParaRPr lang="en-US"/>
        </a:p>
      </dgm:t>
    </dgm:pt>
    <dgm:pt modelId="{4AD5A341-053D-4186-9F5E-64A5218202EC}" type="sibTrans" cxnId="{CB963D8B-CEEF-4055-BDC9-07F8B045C938}">
      <dgm:prSet/>
      <dgm:spPr/>
      <dgm:t>
        <a:bodyPr/>
        <a:lstStyle/>
        <a:p>
          <a:endParaRPr lang="en-US"/>
        </a:p>
      </dgm:t>
    </dgm:pt>
    <dgm:pt modelId="{92AFC6A9-9E75-4ECD-88EA-9DC8F8A63246}">
      <dgm:prSet/>
      <dgm:spPr/>
      <dgm:t>
        <a:bodyPr/>
        <a:lstStyle/>
        <a:p>
          <a:r>
            <a:rPr lang="en-GB"/>
            <a:t>If the government can achieve macroeconomic stability, this is likely to give more confidence to investors and consumers as well as attract crucial FDI. It will also give more funds that can be spent on vital public services such as schools, hospitals and infrastructure</a:t>
          </a:r>
          <a:endParaRPr lang="en-US"/>
        </a:p>
      </dgm:t>
    </dgm:pt>
    <dgm:pt modelId="{41CFEE5E-6308-41A3-812D-6F8A03CC75B7}" type="parTrans" cxnId="{AFEB2FB1-7680-4A1D-B4D4-84F2CF07273E}">
      <dgm:prSet/>
      <dgm:spPr/>
      <dgm:t>
        <a:bodyPr/>
        <a:lstStyle/>
        <a:p>
          <a:endParaRPr lang="en-US"/>
        </a:p>
      </dgm:t>
    </dgm:pt>
    <dgm:pt modelId="{57DE9EB2-B1A9-4918-B128-F5EA3A0EC110}" type="sibTrans" cxnId="{AFEB2FB1-7680-4A1D-B4D4-84F2CF07273E}">
      <dgm:prSet/>
      <dgm:spPr/>
      <dgm:t>
        <a:bodyPr/>
        <a:lstStyle/>
        <a:p>
          <a:endParaRPr lang="en-US"/>
        </a:p>
      </dgm:t>
    </dgm:pt>
    <dgm:pt modelId="{B6238E4B-2E16-4190-B06A-A41247D77A3A}" type="pres">
      <dgm:prSet presAssocID="{D1EABF08-030D-44E3-A11A-A4D7E1A313B9}" presName="linear" presStyleCnt="0">
        <dgm:presLayoutVars>
          <dgm:animLvl val="lvl"/>
          <dgm:resizeHandles val="exact"/>
        </dgm:presLayoutVars>
      </dgm:prSet>
      <dgm:spPr/>
    </dgm:pt>
    <dgm:pt modelId="{F0612D81-2ADC-4317-8460-82D485210FAF}" type="pres">
      <dgm:prSet presAssocID="{AE4A5B30-71BB-47D3-878E-65CA9CC605C8}" presName="parentText" presStyleLbl="node1" presStyleIdx="0" presStyleCnt="2">
        <dgm:presLayoutVars>
          <dgm:chMax val="0"/>
          <dgm:bulletEnabled val="1"/>
        </dgm:presLayoutVars>
      </dgm:prSet>
      <dgm:spPr/>
    </dgm:pt>
    <dgm:pt modelId="{04B9787D-2A34-4EC0-9FF8-ACF179D19F73}" type="pres">
      <dgm:prSet presAssocID="{AE4A5B30-71BB-47D3-878E-65CA9CC605C8}" presName="childText" presStyleLbl="revTx" presStyleIdx="0" presStyleCnt="2">
        <dgm:presLayoutVars>
          <dgm:bulletEnabled val="1"/>
        </dgm:presLayoutVars>
      </dgm:prSet>
      <dgm:spPr/>
    </dgm:pt>
    <dgm:pt modelId="{38176CD3-2023-4334-9020-FBDCCE2B9614}" type="pres">
      <dgm:prSet presAssocID="{04CEAB59-A1BD-4720-AA45-95F53C4788F2}" presName="parentText" presStyleLbl="node1" presStyleIdx="1" presStyleCnt="2">
        <dgm:presLayoutVars>
          <dgm:chMax val="0"/>
          <dgm:bulletEnabled val="1"/>
        </dgm:presLayoutVars>
      </dgm:prSet>
      <dgm:spPr/>
    </dgm:pt>
    <dgm:pt modelId="{C42E15E6-CEA9-4E6E-8D62-A1E3256ACD26}" type="pres">
      <dgm:prSet presAssocID="{04CEAB59-A1BD-4720-AA45-95F53C4788F2}" presName="childText" presStyleLbl="revTx" presStyleIdx="1" presStyleCnt="2">
        <dgm:presLayoutVars>
          <dgm:bulletEnabled val="1"/>
        </dgm:presLayoutVars>
      </dgm:prSet>
      <dgm:spPr/>
    </dgm:pt>
  </dgm:ptLst>
  <dgm:cxnLst>
    <dgm:cxn modelId="{694C243A-2288-44D2-B5E4-E757D79BABFE}" type="presOf" srcId="{AE4A5B30-71BB-47D3-878E-65CA9CC605C8}" destId="{F0612D81-2ADC-4317-8460-82D485210FAF}" srcOrd="0" destOrd="0" presId="urn:microsoft.com/office/officeart/2005/8/layout/vList2"/>
    <dgm:cxn modelId="{4A470E5F-7296-49CF-B797-7E860B74C6CC}" type="presOf" srcId="{04CEAB59-A1BD-4720-AA45-95F53C4788F2}" destId="{38176CD3-2023-4334-9020-FBDCCE2B9614}" srcOrd="0" destOrd="0" presId="urn:microsoft.com/office/officeart/2005/8/layout/vList2"/>
    <dgm:cxn modelId="{8D6C3765-AE26-435B-B7EC-5AD1C541520D}" srcId="{AE4A5B30-71BB-47D3-878E-65CA9CC605C8}" destId="{65AA972D-5E9B-4EC7-96E7-A8114BBEC5C0}" srcOrd="0" destOrd="0" parTransId="{FCDE0E3B-BE86-491C-A050-C3C512A38A1D}" sibTransId="{B50B92C0-16E9-484D-82E0-E7029F0CA941}"/>
    <dgm:cxn modelId="{D7E9D455-7730-4EF0-B980-C5FF494AFE86}" type="presOf" srcId="{92AFC6A9-9E75-4ECD-88EA-9DC8F8A63246}" destId="{C42E15E6-CEA9-4E6E-8D62-A1E3256ACD26}" srcOrd="0" destOrd="0" presId="urn:microsoft.com/office/officeart/2005/8/layout/vList2"/>
    <dgm:cxn modelId="{CB963D8B-CEEF-4055-BDC9-07F8B045C938}" srcId="{D1EABF08-030D-44E3-A11A-A4D7E1A313B9}" destId="{04CEAB59-A1BD-4720-AA45-95F53C4788F2}" srcOrd="1" destOrd="0" parTransId="{7D72D3FE-0CD7-4F69-A1E4-250BBD66B4E8}" sibTransId="{4AD5A341-053D-4186-9F5E-64A5218202EC}"/>
    <dgm:cxn modelId="{EB1A02A6-2FA1-4CDD-9760-468296FA3DB8}" type="presOf" srcId="{D1EABF08-030D-44E3-A11A-A4D7E1A313B9}" destId="{B6238E4B-2E16-4190-B06A-A41247D77A3A}" srcOrd="0" destOrd="0" presId="urn:microsoft.com/office/officeart/2005/8/layout/vList2"/>
    <dgm:cxn modelId="{AFEB2FB1-7680-4A1D-B4D4-84F2CF07273E}" srcId="{04CEAB59-A1BD-4720-AA45-95F53C4788F2}" destId="{92AFC6A9-9E75-4ECD-88EA-9DC8F8A63246}" srcOrd="0" destOrd="0" parTransId="{41CFEE5E-6308-41A3-812D-6F8A03CC75B7}" sibTransId="{57DE9EB2-B1A9-4918-B128-F5EA3A0EC110}"/>
    <dgm:cxn modelId="{BDB6B8C0-CDE9-4B4F-8F60-4C0D5C763BD4}" type="presOf" srcId="{65AA972D-5E9B-4EC7-96E7-A8114BBEC5C0}" destId="{04B9787D-2A34-4EC0-9FF8-ACF179D19F73}" srcOrd="0" destOrd="0" presId="urn:microsoft.com/office/officeart/2005/8/layout/vList2"/>
    <dgm:cxn modelId="{8B4FD8E5-F364-4967-AE9B-6CC74DB60653}" srcId="{D1EABF08-030D-44E3-A11A-A4D7E1A313B9}" destId="{AE4A5B30-71BB-47D3-878E-65CA9CC605C8}" srcOrd="0" destOrd="0" parTransId="{D05117E6-3A8C-4536-BCB7-CE51FB04784D}" sibTransId="{145BE77A-5430-43F0-991B-2D277DE3E95C}"/>
    <dgm:cxn modelId="{39ACDF04-421A-4BA4-93F0-B8DD0FB80BD0}" type="presParOf" srcId="{B6238E4B-2E16-4190-B06A-A41247D77A3A}" destId="{F0612D81-2ADC-4317-8460-82D485210FAF}" srcOrd="0" destOrd="0" presId="urn:microsoft.com/office/officeart/2005/8/layout/vList2"/>
    <dgm:cxn modelId="{C8EF6BEB-CCB0-45E7-8B0E-9C26057C78E0}" type="presParOf" srcId="{B6238E4B-2E16-4190-B06A-A41247D77A3A}" destId="{04B9787D-2A34-4EC0-9FF8-ACF179D19F73}" srcOrd="1" destOrd="0" presId="urn:microsoft.com/office/officeart/2005/8/layout/vList2"/>
    <dgm:cxn modelId="{CAED93DB-8078-4E88-82ED-71E0889E3E3F}" type="presParOf" srcId="{B6238E4B-2E16-4190-B06A-A41247D77A3A}" destId="{38176CD3-2023-4334-9020-FBDCCE2B9614}" srcOrd="2" destOrd="0" presId="urn:microsoft.com/office/officeart/2005/8/layout/vList2"/>
    <dgm:cxn modelId="{6FD6E738-A33F-4B65-96A7-96F081956EFF}" type="presParOf" srcId="{B6238E4B-2E16-4190-B06A-A41247D77A3A}" destId="{C42E15E6-CEA9-4E6E-8D62-A1E3256ACD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4B3424-B705-45FF-8E85-DC5CB92E20E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1C20E53-416B-4228-8D47-A7201DCC465F}">
      <dgm:prSet/>
      <dgm:spPr/>
      <dgm:t>
        <a:bodyPr/>
        <a:lstStyle/>
        <a:p>
          <a:r>
            <a:rPr lang="en-GB"/>
            <a:t>More centralised state planning</a:t>
          </a:r>
          <a:endParaRPr lang="en-US"/>
        </a:p>
      </dgm:t>
    </dgm:pt>
    <dgm:pt modelId="{B27D3FB4-4349-40F7-8E95-1BB233C69872}" type="parTrans" cxnId="{F3A71D82-34ED-419D-AD9D-E70590BBC14A}">
      <dgm:prSet/>
      <dgm:spPr/>
      <dgm:t>
        <a:bodyPr/>
        <a:lstStyle/>
        <a:p>
          <a:endParaRPr lang="en-US"/>
        </a:p>
      </dgm:t>
    </dgm:pt>
    <dgm:pt modelId="{BBBD74B6-9813-4AEA-9CE2-DDD67900B3EE}" type="sibTrans" cxnId="{F3A71D82-34ED-419D-AD9D-E70590BBC14A}">
      <dgm:prSet/>
      <dgm:spPr/>
      <dgm:t>
        <a:bodyPr/>
        <a:lstStyle/>
        <a:p>
          <a:endParaRPr lang="en-US"/>
        </a:p>
      </dgm:t>
    </dgm:pt>
    <dgm:pt modelId="{ED64ABA1-6BDA-4E78-A0B7-8B00424537E3}">
      <dgm:prSet/>
      <dgm:spPr/>
      <dgm:t>
        <a:bodyPr/>
        <a:lstStyle/>
        <a:p>
          <a:r>
            <a:rPr lang="en-GB"/>
            <a:t>It could be argued that with a more command control economy the government can direct public funds and ensure that resource allocation is maximised and environmental depletion and degradation minimised</a:t>
          </a:r>
          <a:endParaRPr lang="en-US"/>
        </a:p>
      </dgm:t>
    </dgm:pt>
    <dgm:pt modelId="{42FB14CD-AF1A-4E7A-B71F-B2885BA0DDA7}" type="parTrans" cxnId="{8CE64E16-AAFA-4D6A-8AAF-1AC0CE76F19F}">
      <dgm:prSet/>
      <dgm:spPr/>
      <dgm:t>
        <a:bodyPr/>
        <a:lstStyle/>
        <a:p>
          <a:endParaRPr lang="en-US"/>
        </a:p>
      </dgm:t>
    </dgm:pt>
    <dgm:pt modelId="{1BB21C09-59CD-4E07-BEAB-74F69D1C9959}" type="sibTrans" cxnId="{8CE64E16-AAFA-4D6A-8AAF-1AC0CE76F19F}">
      <dgm:prSet/>
      <dgm:spPr/>
      <dgm:t>
        <a:bodyPr/>
        <a:lstStyle/>
        <a:p>
          <a:endParaRPr lang="en-US"/>
        </a:p>
      </dgm:t>
    </dgm:pt>
    <dgm:pt modelId="{1835AE58-CCD2-4B21-8718-4657BEC48717}">
      <dgm:prSet/>
      <dgm:spPr/>
      <dgm:t>
        <a:bodyPr/>
        <a:lstStyle/>
        <a:p>
          <a:r>
            <a:rPr lang="en-GB"/>
            <a:t>Infrastructure investment</a:t>
          </a:r>
          <a:endParaRPr lang="en-US"/>
        </a:p>
      </dgm:t>
    </dgm:pt>
    <dgm:pt modelId="{60EF7412-EADD-4280-8218-CCC00E26FA0E}" type="parTrans" cxnId="{BC19198C-B468-4383-9F11-D1151AFF44AD}">
      <dgm:prSet/>
      <dgm:spPr/>
      <dgm:t>
        <a:bodyPr/>
        <a:lstStyle/>
        <a:p>
          <a:endParaRPr lang="en-US"/>
        </a:p>
      </dgm:t>
    </dgm:pt>
    <dgm:pt modelId="{A8D3317C-69E4-4BAA-97B0-DDBFBD25661C}" type="sibTrans" cxnId="{BC19198C-B468-4383-9F11-D1151AFF44AD}">
      <dgm:prSet/>
      <dgm:spPr/>
      <dgm:t>
        <a:bodyPr/>
        <a:lstStyle/>
        <a:p>
          <a:endParaRPr lang="en-US"/>
        </a:p>
      </dgm:t>
    </dgm:pt>
    <dgm:pt modelId="{385FE20A-2331-490B-9D06-6AD5BB28815A}">
      <dgm:prSet/>
      <dgm:spPr/>
      <dgm:t>
        <a:bodyPr/>
        <a:lstStyle/>
        <a:p>
          <a:r>
            <a:rPr lang="en-GB"/>
            <a:t>It is likely that if left to the free market, core infrastructure such as roads, railways, bridges and telecommunications would be underprovided, hence large scale intervention in these projects is required</a:t>
          </a:r>
          <a:endParaRPr lang="en-US"/>
        </a:p>
      </dgm:t>
    </dgm:pt>
    <dgm:pt modelId="{FFA0681F-6390-4ED0-8C4A-9985DD843B5B}" type="parTrans" cxnId="{7E250332-45E8-49CB-8612-2D8177B3B80E}">
      <dgm:prSet/>
      <dgm:spPr/>
      <dgm:t>
        <a:bodyPr/>
        <a:lstStyle/>
        <a:p>
          <a:endParaRPr lang="en-US"/>
        </a:p>
      </dgm:t>
    </dgm:pt>
    <dgm:pt modelId="{120E59A5-A1BD-4E8C-A92A-76810BFAE18D}" type="sibTrans" cxnId="{7E250332-45E8-49CB-8612-2D8177B3B80E}">
      <dgm:prSet/>
      <dgm:spPr/>
      <dgm:t>
        <a:bodyPr/>
        <a:lstStyle/>
        <a:p>
          <a:endParaRPr lang="en-US"/>
        </a:p>
      </dgm:t>
    </dgm:pt>
    <dgm:pt modelId="{AB4C223B-3845-4B73-9818-DCDBFA7E065E}" type="pres">
      <dgm:prSet presAssocID="{104B3424-B705-45FF-8E85-DC5CB92E20E8}" presName="linear" presStyleCnt="0">
        <dgm:presLayoutVars>
          <dgm:animLvl val="lvl"/>
          <dgm:resizeHandles val="exact"/>
        </dgm:presLayoutVars>
      </dgm:prSet>
      <dgm:spPr/>
    </dgm:pt>
    <dgm:pt modelId="{6D062C10-3143-4B61-99DB-A222FDBB03B4}" type="pres">
      <dgm:prSet presAssocID="{B1C20E53-416B-4228-8D47-A7201DCC465F}" presName="parentText" presStyleLbl="node1" presStyleIdx="0" presStyleCnt="2">
        <dgm:presLayoutVars>
          <dgm:chMax val="0"/>
          <dgm:bulletEnabled val="1"/>
        </dgm:presLayoutVars>
      </dgm:prSet>
      <dgm:spPr/>
    </dgm:pt>
    <dgm:pt modelId="{5BBAD551-A10A-4105-A075-08952A5E70DC}" type="pres">
      <dgm:prSet presAssocID="{B1C20E53-416B-4228-8D47-A7201DCC465F}" presName="childText" presStyleLbl="revTx" presStyleIdx="0" presStyleCnt="2">
        <dgm:presLayoutVars>
          <dgm:bulletEnabled val="1"/>
        </dgm:presLayoutVars>
      </dgm:prSet>
      <dgm:spPr/>
    </dgm:pt>
    <dgm:pt modelId="{622E3873-E9DB-4197-8879-7F5DB4D6A85D}" type="pres">
      <dgm:prSet presAssocID="{1835AE58-CCD2-4B21-8718-4657BEC48717}" presName="parentText" presStyleLbl="node1" presStyleIdx="1" presStyleCnt="2">
        <dgm:presLayoutVars>
          <dgm:chMax val="0"/>
          <dgm:bulletEnabled val="1"/>
        </dgm:presLayoutVars>
      </dgm:prSet>
      <dgm:spPr/>
    </dgm:pt>
    <dgm:pt modelId="{C0D3E209-7FFD-476F-B828-2E78A8680F27}" type="pres">
      <dgm:prSet presAssocID="{1835AE58-CCD2-4B21-8718-4657BEC48717}" presName="childText" presStyleLbl="revTx" presStyleIdx="1" presStyleCnt="2">
        <dgm:presLayoutVars>
          <dgm:bulletEnabled val="1"/>
        </dgm:presLayoutVars>
      </dgm:prSet>
      <dgm:spPr/>
    </dgm:pt>
  </dgm:ptLst>
  <dgm:cxnLst>
    <dgm:cxn modelId="{8CE64E16-AAFA-4D6A-8AAF-1AC0CE76F19F}" srcId="{B1C20E53-416B-4228-8D47-A7201DCC465F}" destId="{ED64ABA1-6BDA-4E78-A0B7-8B00424537E3}" srcOrd="0" destOrd="0" parTransId="{42FB14CD-AF1A-4E7A-B71F-B2885BA0DDA7}" sibTransId="{1BB21C09-59CD-4E07-BEAB-74F69D1C9959}"/>
    <dgm:cxn modelId="{7E250332-45E8-49CB-8612-2D8177B3B80E}" srcId="{1835AE58-CCD2-4B21-8718-4657BEC48717}" destId="{385FE20A-2331-490B-9D06-6AD5BB28815A}" srcOrd="0" destOrd="0" parTransId="{FFA0681F-6390-4ED0-8C4A-9985DD843B5B}" sibTransId="{120E59A5-A1BD-4E8C-A92A-76810BFAE18D}"/>
    <dgm:cxn modelId="{F1C0805E-0783-4538-8ABC-BB546017379D}" type="presOf" srcId="{104B3424-B705-45FF-8E85-DC5CB92E20E8}" destId="{AB4C223B-3845-4B73-9818-DCDBFA7E065E}" srcOrd="0" destOrd="0" presId="urn:microsoft.com/office/officeart/2005/8/layout/vList2"/>
    <dgm:cxn modelId="{697AAE4D-DCFF-49BD-B165-B2B24415E70C}" type="presOf" srcId="{B1C20E53-416B-4228-8D47-A7201DCC465F}" destId="{6D062C10-3143-4B61-99DB-A222FDBB03B4}" srcOrd="0" destOrd="0" presId="urn:microsoft.com/office/officeart/2005/8/layout/vList2"/>
    <dgm:cxn modelId="{AB13F24F-5EB8-4EC1-97BA-8986FB8FCF35}" type="presOf" srcId="{ED64ABA1-6BDA-4E78-A0B7-8B00424537E3}" destId="{5BBAD551-A10A-4105-A075-08952A5E70DC}" srcOrd="0" destOrd="0" presId="urn:microsoft.com/office/officeart/2005/8/layout/vList2"/>
    <dgm:cxn modelId="{F3A71D82-34ED-419D-AD9D-E70590BBC14A}" srcId="{104B3424-B705-45FF-8E85-DC5CB92E20E8}" destId="{B1C20E53-416B-4228-8D47-A7201DCC465F}" srcOrd="0" destOrd="0" parTransId="{B27D3FB4-4349-40F7-8E95-1BB233C69872}" sibTransId="{BBBD74B6-9813-4AEA-9CE2-DDD67900B3EE}"/>
    <dgm:cxn modelId="{BC19198C-B468-4383-9F11-D1151AFF44AD}" srcId="{104B3424-B705-45FF-8E85-DC5CB92E20E8}" destId="{1835AE58-CCD2-4B21-8718-4657BEC48717}" srcOrd="1" destOrd="0" parTransId="{60EF7412-EADD-4280-8218-CCC00E26FA0E}" sibTransId="{A8D3317C-69E4-4BAA-97B0-DDBFBD25661C}"/>
    <dgm:cxn modelId="{C760538C-F993-43D3-8FBA-835DC5985BC7}" type="presOf" srcId="{1835AE58-CCD2-4B21-8718-4657BEC48717}" destId="{622E3873-E9DB-4197-8879-7F5DB4D6A85D}" srcOrd="0" destOrd="0" presId="urn:microsoft.com/office/officeart/2005/8/layout/vList2"/>
    <dgm:cxn modelId="{737333E8-552C-4479-BF0E-38A61F87166A}" type="presOf" srcId="{385FE20A-2331-490B-9D06-6AD5BB28815A}" destId="{C0D3E209-7FFD-476F-B828-2E78A8680F27}" srcOrd="0" destOrd="0" presId="urn:microsoft.com/office/officeart/2005/8/layout/vList2"/>
    <dgm:cxn modelId="{F4260BD4-5C34-45AA-A7EB-D982E8428231}" type="presParOf" srcId="{AB4C223B-3845-4B73-9818-DCDBFA7E065E}" destId="{6D062C10-3143-4B61-99DB-A222FDBB03B4}" srcOrd="0" destOrd="0" presId="urn:microsoft.com/office/officeart/2005/8/layout/vList2"/>
    <dgm:cxn modelId="{4F0DA19A-6397-4C8B-84AC-A0DE439E5045}" type="presParOf" srcId="{AB4C223B-3845-4B73-9818-DCDBFA7E065E}" destId="{5BBAD551-A10A-4105-A075-08952A5E70DC}" srcOrd="1" destOrd="0" presId="urn:microsoft.com/office/officeart/2005/8/layout/vList2"/>
    <dgm:cxn modelId="{D5F4161D-63DA-4EB6-8EA8-E72FFC20B699}" type="presParOf" srcId="{AB4C223B-3845-4B73-9818-DCDBFA7E065E}" destId="{622E3873-E9DB-4197-8879-7F5DB4D6A85D}" srcOrd="2" destOrd="0" presId="urn:microsoft.com/office/officeart/2005/8/layout/vList2"/>
    <dgm:cxn modelId="{2B8C5E7A-72E7-4EFF-8DF5-551A0D89C2BB}" type="presParOf" srcId="{AB4C223B-3845-4B73-9818-DCDBFA7E065E}" destId="{C0D3E209-7FFD-476F-B828-2E78A8680F2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92F340-90D6-4B86-9424-26F0A01C8992}"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22A1E04A-1B94-428B-9139-E39B3D58255B}">
      <dgm:prSet/>
      <dgm:spPr/>
      <dgm:t>
        <a:bodyPr/>
        <a:lstStyle/>
        <a:p>
          <a:r>
            <a:rPr lang="en-GB"/>
            <a:t>Education and training</a:t>
          </a:r>
          <a:endParaRPr lang="en-US"/>
        </a:p>
      </dgm:t>
    </dgm:pt>
    <dgm:pt modelId="{0233E3D8-FEF2-4749-9A4C-9F5DEAD61F78}" type="parTrans" cxnId="{C46E9242-0895-4168-A32A-534C50DC32D6}">
      <dgm:prSet/>
      <dgm:spPr/>
      <dgm:t>
        <a:bodyPr/>
        <a:lstStyle/>
        <a:p>
          <a:endParaRPr lang="en-US"/>
        </a:p>
      </dgm:t>
    </dgm:pt>
    <dgm:pt modelId="{8028B673-E839-40CE-984F-BD50501A188E}" type="sibTrans" cxnId="{C46E9242-0895-4168-A32A-534C50DC32D6}">
      <dgm:prSet/>
      <dgm:spPr/>
      <dgm:t>
        <a:bodyPr/>
        <a:lstStyle/>
        <a:p>
          <a:endParaRPr lang="en-US"/>
        </a:p>
      </dgm:t>
    </dgm:pt>
    <dgm:pt modelId="{ADE46913-58D0-4596-B473-F75C93CAF18A}">
      <dgm:prSet/>
      <dgm:spPr/>
      <dgm:t>
        <a:bodyPr/>
        <a:lstStyle/>
        <a:p>
          <a:r>
            <a:rPr lang="en-GB"/>
            <a:t>Similarly, it is likely that if left to the free market, sufficient education and training opportunities would not be provided, thus intervention in this area is vital for economic development</a:t>
          </a:r>
          <a:endParaRPr lang="en-US"/>
        </a:p>
      </dgm:t>
    </dgm:pt>
    <dgm:pt modelId="{79D97082-A666-438D-8983-13C59B84F088}" type="parTrans" cxnId="{93E336FE-3146-4EF0-A5BB-99BFB81711F6}">
      <dgm:prSet/>
      <dgm:spPr/>
      <dgm:t>
        <a:bodyPr/>
        <a:lstStyle/>
        <a:p>
          <a:endParaRPr lang="en-US"/>
        </a:p>
      </dgm:t>
    </dgm:pt>
    <dgm:pt modelId="{4EA24B08-E3F2-470F-A7B6-15C8CD18754E}" type="sibTrans" cxnId="{93E336FE-3146-4EF0-A5BB-99BFB81711F6}">
      <dgm:prSet/>
      <dgm:spPr/>
      <dgm:t>
        <a:bodyPr/>
        <a:lstStyle/>
        <a:p>
          <a:endParaRPr lang="en-US"/>
        </a:p>
      </dgm:t>
    </dgm:pt>
    <dgm:pt modelId="{FBD335F3-7308-44F6-A702-136A2DDD63CC}">
      <dgm:prSet/>
      <dgm:spPr/>
      <dgm:t>
        <a:bodyPr/>
        <a:lstStyle/>
        <a:p>
          <a:r>
            <a:rPr lang="en-GB"/>
            <a:t>Protectionism</a:t>
          </a:r>
          <a:endParaRPr lang="en-US"/>
        </a:p>
      </dgm:t>
    </dgm:pt>
    <dgm:pt modelId="{B6081DDD-F419-44F0-AA29-08BCEB15C671}" type="parTrans" cxnId="{C32ED62D-F13F-4226-8132-ABF1AF04ED12}">
      <dgm:prSet/>
      <dgm:spPr/>
      <dgm:t>
        <a:bodyPr/>
        <a:lstStyle/>
        <a:p>
          <a:endParaRPr lang="en-US"/>
        </a:p>
      </dgm:t>
    </dgm:pt>
    <dgm:pt modelId="{D29AFA27-4D5F-4748-B58B-83B3103BB7F5}" type="sibTrans" cxnId="{C32ED62D-F13F-4226-8132-ABF1AF04ED12}">
      <dgm:prSet/>
      <dgm:spPr/>
      <dgm:t>
        <a:bodyPr/>
        <a:lstStyle/>
        <a:p>
          <a:endParaRPr lang="en-US"/>
        </a:p>
      </dgm:t>
    </dgm:pt>
    <dgm:pt modelId="{BA411E1F-657B-4E75-8597-4CFEB1C65C49}">
      <dgm:prSet/>
      <dgm:spPr/>
      <dgm:t>
        <a:bodyPr/>
        <a:lstStyle/>
        <a:p>
          <a:r>
            <a:rPr lang="en-GB" dirty="0"/>
            <a:t>Often, less developed economies are unable to compete on international markets in terms of price, choice and quality, so protectionist measures that support exports and domestic industry can promote a cycle of inward development that isn’t hampered by global capitalism</a:t>
          </a:r>
          <a:endParaRPr lang="en-US" dirty="0"/>
        </a:p>
      </dgm:t>
    </dgm:pt>
    <dgm:pt modelId="{62915E1C-D304-4014-837F-4B1F64F4767A}" type="parTrans" cxnId="{367190BC-566B-4426-8B91-5D65F4CF904C}">
      <dgm:prSet/>
      <dgm:spPr/>
      <dgm:t>
        <a:bodyPr/>
        <a:lstStyle/>
        <a:p>
          <a:endParaRPr lang="en-US"/>
        </a:p>
      </dgm:t>
    </dgm:pt>
    <dgm:pt modelId="{D5E041F4-F286-4C33-8A11-E4B1E8803777}" type="sibTrans" cxnId="{367190BC-566B-4426-8B91-5D65F4CF904C}">
      <dgm:prSet/>
      <dgm:spPr/>
      <dgm:t>
        <a:bodyPr/>
        <a:lstStyle/>
        <a:p>
          <a:endParaRPr lang="en-US"/>
        </a:p>
      </dgm:t>
    </dgm:pt>
    <dgm:pt modelId="{0AA973C5-D71B-487E-918F-39447EF4C9C8}" type="pres">
      <dgm:prSet presAssocID="{CB92F340-90D6-4B86-9424-26F0A01C8992}" presName="Name0" presStyleCnt="0">
        <dgm:presLayoutVars>
          <dgm:dir/>
          <dgm:animLvl val="lvl"/>
          <dgm:resizeHandles val="exact"/>
        </dgm:presLayoutVars>
      </dgm:prSet>
      <dgm:spPr/>
    </dgm:pt>
    <dgm:pt modelId="{8ADE86F5-933A-4627-AD30-9BBCDFF4322B}" type="pres">
      <dgm:prSet presAssocID="{22A1E04A-1B94-428B-9139-E39B3D58255B}" presName="composite" presStyleCnt="0"/>
      <dgm:spPr/>
    </dgm:pt>
    <dgm:pt modelId="{70A16221-9EDB-4C5D-995A-A1ACE2C820DF}" type="pres">
      <dgm:prSet presAssocID="{22A1E04A-1B94-428B-9139-E39B3D58255B}" presName="parTx" presStyleLbl="alignNode1" presStyleIdx="0" presStyleCnt="2">
        <dgm:presLayoutVars>
          <dgm:chMax val="0"/>
          <dgm:chPref val="0"/>
          <dgm:bulletEnabled val="1"/>
        </dgm:presLayoutVars>
      </dgm:prSet>
      <dgm:spPr/>
    </dgm:pt>
    <dgm:pt modelId="{2760D424-6B53-47A3-89D5-886C52C6D15C}" type="pres">
      <dgm:prSet presAssocID="{22A1E04A-1B94-428B-9139-E39B3D58255B}" presName="desTx" presStyleLbl="alignAccFollowNode1" presStyleIdx="0" presStyleCnt="2">
        <dgm:presLayoutVars>
          <dgm:bulletEnabled val="1"/>
        </dgm:presLayoutVars>
      </dgm:prSet>
      <dgm:spPr/>
    </dgm:pt>
    <dgm:pt modelId="{F6FF9DAD-A4E0-46B1-98AE-853EDE16F182}" type="pres">
      <dgm:prSet presAssocID="{8028B673-E839-40CE-984F-BD50501A188E}" presName="space" presStyleCnt="0"/>
      <dgm:spPr/>
    </dgm:pt>
    <dgm:pt modelId="{E60F8891-0728-484D-A1A6-20E0EDFBC7F8}" type="pres">
      <dgm:prSet presAssocID="{FBD335F3-7308-44F6-A702-136A2DDD63CC}" presName="composite" presStyleCnt="0"/>
      <dgm:spPr/>
    </dgm:pt>
    <dgm:pt modelId="{D807CAD7-F313-4724-A0B5-D0611268DB9E}" type="pres">
      <dgm:prSet presAssocID="{FBD335F3-7308-44F6-A702-136A2DDD63CC}" presName="parTx" presStyleLbl="alignNode1" presStyleIdx="1" presStyleCnt="2">
        <dgm:presLayoutVars>
          <dgm:chMax val="0"/>
          <dgm:chPref val="0"/>
          <dgm:bulletEnabled val="1"/>
        </dgm:presLayoutVars>
      </dgm:prSet>
      <dgm:spPr/>
    </dgm:pt>
    <dgm:pt modelId="{B5573E51-B196-49CE-B726-8FAAD91D76E1}" type="pres">
      <dgm:prSet presAssocID="{FBD335F3-7308-44F6-A702-136A2DDD63CC}" presName="desTx" presStyleLbl="alignAccFollowNode1" presStyleIdx="1" presStyleCnt="2">
        <dgm:presLayoutVars>
          <dgm:bulletEnabled val="1"/>
        </dgm:presLayoutVars>
      </dgm:prSet>
      <dgm:spPr/>
    </dgm:pt>
  </dgm:ptLst>
  <dgm:cxnLst>
    <dgm:cxn modelId="{ECE24301-FC46-4CDF-A5F7-4D694199BFD1}" type="presOf" srcId="{ADE46913-58D0-4596-B473-F75C93CAF18A}" destId="{2760D424-6B53-47A3-89D5-886C52C6D15C}" srcOrd="0" destOrd="0" presId="urn:microsoft.com/office/officeart/2005/8/layout/hList1"/>
    <dgm:cxn modelId="{3B7E4D02-3A4C-4B98-8B6C-278525F4D1B5}" type="presOf" srcId="{BA411E1F-657B-4E75-8597-4CFEB1C65C49}" destId="{B5573E51-B196-49CE-B726-8FAAD91D76E1}" srcOrd="0" destOrd="0" presId="urn:microsoft.com/office/officeart/2005/8/layout/hList1"/>
    <dgm:cxn modelId="{DA043C0D-F418-4013-8A04-C20308B69925}" type="presOf" srcId="{22A1E04A-1B94-428B-9139-E39B3D58255B}" destId="{70A16221-9EDB-4C5D-995A-A1ACE2C820DF}" srcOrd="0" destOrd="0" presId="urn:microsoft.com/office/officeart/2005/8/layout/hList1"/>
    <dgm:cxn modelId="{9C6AAC10-2AB5-40A9-82FB-0FD145522491}" type="presOf" srcId="{FBD335F3-7308-44F6-A702-136A2DDD63CC}" destId="{D807CAD7-F313-4724-A0B5-D0611268DB9E}" srcOrd="0" destOrd="0" presId="urn:microsoft.com/office/officeart/2005/8/layout/hList1"/>
    <dgm:cxn modelId="{C32ED62D-F13F-4226-8132-ABF1AF04ED12}" srcId="{CB92F340-90D6-4B86-9424-26F0A01C8992}" destId="{FBD335F3-7308-44F6-A702-136A2DDD63CC}" srcOrd="1" destOrd="0" parTransId="{B6081DDD-F419-44F0-AA29-08BCEB15C671}" sibTransId="{D29AFA27-4D5F-4748-B58B-83B3103BB7F5}"/>
    <dgm:cxn modelId="{03C05E32-0C0E-40CB-B5F9-B26573957BAC}" type="presOf" srcId="{CB92F340-90D6-4B86-9424-26F0A01C8992}" destId="{0AA973C5-D71B-487E-918F-39447EF4C9C8}" srcOrd="0" destOrd="0" presId="urn:microsoft.com/office/officeart/2005/8/layout/hList1"/>
    <dgm:cxn modelId="{C46E9242-0895-4168-A32A-534C50DC32D6}" srcId="{CB92F340-90D6-4B86-9424-26F0A01C8992}" destId="{22A1E04A-1B94-428B-9139-E39B3D58255B}" srcOrd="0" destOrd="0" parTransId="{0233E3D8-FEF2-4749-9A4C-9F5DEAD61F78}" sibTransId="{8028B673-E839-40CE-984F-BD50501A188E}"/>
    <dgm:cxn modelId="{367190BC-566B-4426-8B91-5D65F4CF904C}" srcId="{FBD335F3-7308-44F6-A702-136A2DDD63CC}" destId="{BA411E1F-657B-4E75-8597-4CFEB1C65C49}" srcOrd="0" destOrd="0" parTransId="{62915E1C-D304-4014-837F-4B1F64F4767A}" sibTransId="{D5E041F4-F286-4C33-8A11-E4B1E8803777}"/>
    <dgm:cxn modelId="{93E336FE-3146-4EF0-A5BB-99BFB81711F6}" srcId="{22A1E04A-1B94-428B-9139-E39B3D58255B}" destId="{ADE46913-58D0-4596-B473-F75C93CAF18A}" srcOrd="0" destOrd="0" parTransId="{79D97082-A666-438D-8983-13C59B84F088}" sibTransId="{4EA24B08-E3F2-470F-A7B6-15C8CD18754E}"/>
    <dgm:cxn modelId="{94121858-09BE-4E2F-9552-7D48B558BC1B}" type="presParOf" srcId="{0AA973C5-D71B-487E-918F-39447EF4C9C8}" destId="{8ADE86F5-933A-4627-AD30-9BBCDFF4322B}" srcOrd="0" destOrd="0" presId="urn:microsoft.com/office/officeart/2005/8/layout/hList1"/>
    <dgm:cxn modelId="{864C7738-3815-423F-A2AC-BF59BE0CA4CD}" type="presParOf" srcId="{8ADE86F5-933A-4627-AD30-9BBCDFF4322B}" destId="{70A16221-9EDB-4C5D-995A-A1ACE2C820DF}" srcOrd="0" destOrd="0" presId="urn:microsoft.com/office/officeart/2005/8/layout/hList1"/>
    <dgm:cxn modelId="{7FFAE788-F02B-4323-A824-37DD90D6CBBF}" type="presParOf" srcId="{8ADE86F5-933A-4627-AD30-9BBCDFF4322B}" destId="{2760D424-6B53-47A3-89D5-886C52C6D15C}" srcOrd="1" destOrd="0" presId="urn:microsoft.com/office/officeart/2005/8/layout/hList1"/>
    <dgm:cxn modelId="{A63AEEE6-5EAF-48A8-9F62-7F8139FFE312}" type="presParOf" srcId="{0AA973C5-D71B-487E-918F-39447EF4C9C8}" destId="{F6FF9DAD-A4E0-46B1-98AE-853EDE16F182}" srcOrd="1" destOrd="0" presId="urn:microsoft.com/office/officeart/2005/8/layout/hList1"/>
    <dgm:cxn modelId="{AE15779A-BAF0-4BBC-93DD-C704AE53AEEC}" type="presParOf" srcId="{0AA973C5-D71B-487E-918F-39447EF4C9C8}" destId="{E60F8891-0728-484D-A1A6-20E0EDFBC7F8}" srcOrd="2" destOrd="0" presId="urn:microsoft.com/office/officeart/2005/8/layout/hList1"/>
    <dgm:cxn modelId="{983F8C18-2C15-40FB-81C7-6E721FCB60BB}" type="presParOf" srcId="{E60F8891-0728-484D-A1A6-20E0EDFBC7F8}" destId="{D807CAD7-F313-4724-A0B5-D0611268DB9E}" srcOrd="0" destOrd="0" presId="urn:microsoft.com/office/officeart/2005/8/layout/hList1"/>
    <dgm:cxn modelId="{D71F1F4F-6AC8-4668-9326-ECACB7F8271C}" type="presParOf" srcId="{E60F8891-0728-484D-A1A6-20E0EDFBC7F8}" destId="{B5573E51-B196-49CE-B726-8FAAD91D76E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FE098-FF3A-451E-B891-F5A425A5BDA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AE5350E3-D2FC-43EA-B7E1-9D1DE754C156}">
      <dgm:prSet/>
      <dgm:spPr/>
      <dgm:t>
        <a:bodyPr/>
        <a:lstStyle/>
        <a:p>
          <a:r>
            <a:rPr lang="en-GB" dirty="0">
              <a:solidFill>
                <a:schemeClr val="tx1"/>
              </a:solidFill>
            </a:rPr>
            <a:t>This measures how long a person is likely to live till at birth</a:t>
          </a:r>
          <a:endParaRPr lang="en-US" dirty="0">
            <a:solidFill>
              <a:schemeClr val="tx1"/>
            </a:solidFill>
          </a:endParaRPr>
        </a:p>
      </dgm:t>
    </dgm:pt>
    <dgm:pt modelId="{35743A40-9B1A-4EA5-A362-DB0A063BEBA6}" type="parTrans" cxnId="{CE8D3AC6-2C6B-40D7-BBCA-574BAD5542CF}">
      <dgm:prSet/>
      <dgm:spPr/>
      <dgm:t>
        <a:bodyPr/>
        <a:lstStyle/>
        <a:p>
          <a:endParaRPr lang="en-US"/>
        </a:p>
      </dgm:t>
    </dgm:pt>
    <dgm:pt modelId="{D3982C36-1FE4-4CDD-BB90-BE911AEFB22D}" type="sibTrans" cxnId="{CE8D3AC6-2C6B-40D7-BBCA-574BAD5542CF}">
      <dgm:prSet/>
      <dgm:spPr/>
      <dgm:t>
        <a:bodyPr/>
        <a:lstStyle/>
        <a:p>
          <a:endParaRPr lang="en-US"/>
        </a:p>
      </dgm:t>
    </dgm:pt>
    <dgm:pt modelId="{27A600A7-1F0C-424B-8239-03C0FB5C0A09}">
      <dgm:prSet/>
      <dgm:spPr/>
      <dgm:t>
        <a:bodyPr/>
        <a:lstStyle/>
        <a:p>
          <a:r>
            <a:rPr lang="en-GB" dirty="0">
              <a:solidFill>
                <a:schemeClr val="tx1"/>
              </a:solidFill>
            </a:rPr>
            <a:t>Developed countries will have a longer life expectancy than developing countries</a:t>
          </a:r>
          <a:endParaRPr lang="en-US" dirty="0">
            <a:solidFill>
              <a:schemeClr val="tx1"/>
            </a:solidFill>
          </a:endParaRPr>
        </a:p>
      </dgm:t>
    </dgm:pt>
    <dgm:pt modelId="{B4A75E0B-0048-42CF-9431-A707FBB79E23}" type="parTrans" cxnId="{79BF6684-5510-4F8F-AC75-D5B83B0CE910}">
      <dgm:prSet/>
      <dgm:spPr/>
      <dgm:t>
        <a:bodyPr/>
        <a:lstStyle/>
        <a:p>
          <a:endParaRPr lang="en-US"/>
        </a:p>
      </dgm:t>
    </dgm:pt>
    <dgm:pt modelId="{A3FE5A54-4824-4D6A-939F-3BD3378B1D5E}" type="sibTrans" cxnId="{79BF6684-5510-4F8F-AC75-D5B83B0CE910}">
      <dgm:prSet/>
      <dgm:spPr/>
      <dgm:t>
        <a:bodyPr/>
        <a:lstStyle/>
        <a:p>
          <a:endParaRPr lang="en-US"/>
        </a:p>
      </dgm:t>
    </dgm:pt>
    <dgm:pt modelId="{CDC281D0-804D-4C32-9935-CA666A98AF50}">
      <dgm:prSet/>
      <dgm:spPr/>
      <dgm:t>
        <a:bodyPr/>
        <a:lstStyle/>
        <a:p>
          <a:r>
            <a:rPr lang="en-GB" dirty="0">
              <a:solidFill>
                <a:schemeClr val="tx1"/>
              </a:solidFill>
            </a:rPr>
            <a:t>The Japanese have the highest life expectancy with an average age of 83.6</a:t>
          </a:r>
          <a:endParaRPr lang="en-US" dirty="0">
            <a:solidFill>
              <a:schemeClr val="tx1"/>
            </a:solidFill>
          </a:endParaRPr>
        </a:p>
      </dgm:t>
    </dgm:pt>
    <dgm:pt modelId="{B0AF0113-BFAF-495A-B9E6-B7AAED23D75C}" type="parTrans" cxnId="{1F04992F-9AEB-466A-83EC-82DEAA11AF0B}">
      <dgm:prSet/>
      <dgm:spPr/>
      <dgm:t>
        <a:bodyPr/>
        <a:lstStyle/>
        <a:p>
          <a:endParaRPr lang="en-US"/>
        </a:p>
      </dgm:t>
    </dgm:pt>
    <dgm:pt modelId="{0C8C07FC-8E34-4265-8106-F37346647025}" type="sibTrans" cxnId="{1F04992F-9AEB-466A-83EC-82DEAA11AF0B}">
      <dgm:prSet/>
      <dgm:spPr/>
      <dgm:t>
        <a:bodyPr/>
        <a:lstStyle/>
        <a:p>
          <a:endParaRPr lang="en-US"/>
        </a:p>
      </dgm:t>
    </dgm:pt>
    <dgm:pt modelId="{105E03C3-12AA-402E-8197-BF5131B61759}">
      <dgm:prSet/>
      <dgm:spPr/>
      <dgm:t>
        <a:bodyPr/>
        <a:lstStyle/>
        <a:p>
          <a:r>
            <a:rPr lang="en-GB" dirty="0">
              <a:solidFill>
                <a:schemeClr val="tx1"/>
              </a:solidFill>
            </a:rPr>
            <a:t>In the UK we can expect to live until 80.3, up from 73.5 in 1980</a:t>
          </a:r>
          <a:endParaRPr lang="en-US" dirty="0">
            <a:solidFill>
              <a:schemeClr val="tx1"/>
            </a:solidFill>
          </a:endParaRPr>
        </a:p>
      </dgm:t>
    </dgm:pt>
    <dgm:pt modelId="{4E313C60-201B-4A32-9A94-271FE42AA43D}" type="parTrans" cxnId="{3AE10A2B-FF64-414B-AA25-C7D753DB9477}">
      <dgm:prSet/>
      <dgm:spPr/>
      <dgm:t>
        <a:bodyPr/>
        <a:lstStyle/>
        <a:p>
          <a:endParaRPr lang="en-US"/>
        </a:p>
      </dgm:t>
    </dgm:pt>
    <dgm:pt modelId="{BE37C90F-16E2-432A-93FA-BCAB7E6DA3FC}" type="sibTrans" cxnId="{3AE10A2B-FF64-414B-AA25-C7D753DB9477}">
      <dgm:prSet/>
      <dgm:spPr/>
      <dgm:t>
        <a:bodyPr/>
        <a:lstStyle/>
        <a:p>
          <a:endParaRPr lang="en-US"/>
        </a:p>
      </dgm:t>
    </dgm:pt>
    <dgm:pt modelId="{FB4C9BD4-C034-4E6A-9951-942C1ADE2C83}">
      <dgm:prSet/>
      <dgm:spPr/>
      <dgm:t>
        <a:bodyPr/>
        <a:lstStyle/>
        <a:p>
          <a:r>
            <a:rPr lang="en-GB" dirty="0">
              <a:solidFill>
                <a:schemeClr val="tx1"/>
              </a:solidFill>
            </a:rPr>
            <a:t>Sierra Leone has a life expectancy of 48.1</a:t>
          </a:r>
          <a:endParaRPr lang="en-US" dirty="0">
            <a:solidFill>
              <a:schemeClr val="tx1"/>
            </a:solidFill>
          </a:endParaRPr>
        </a:p>
      </dgm:t>
    </dgm:pt>
    <dgm:pt modelId="{44129F95-949F-4B68-9103-D130B36F62A7}" type="parTrans" cxnId="{5C869181-9DB7-401A-B6EC-5008C49F3632}">
      <dgm:prSet/>
      <dgm:spPr/>
      <dgm:t>
        <a:bodyPr/>
        <a:lstStyle/>
        <a:p>
          <a:endParaRPr lang="en-US"/>
        </a:p>
      </dgm:t>
    </dgm:pt>
    <dgm:pt modelId="{E3F33954-7907-4999-BF7B-C049C6DE8D8C}" type="sibTrans" cxnId="{5C869181-9DB7-401A-B6EC-5008C49F3632}">
      <dgm:prSet/>
      <dgm:spPr/>
      <dgm:t>
        <a:bodyPr/>
        <a:lstStyle/>
        <a:p>
          <a:endParaRPr lang="en-US"/>
        </a:p>
      </dgm:t>
    </dgm:pt>
    <dgm:pt modelId="{06E382CD-3A86-4FAF-9895-D3ACD38C79A4}" type="pres">
      <dgm:prSet presAssocID="{652FE098-FF3A-451E-B891-F5A425A5BDAF}" presName="outerComposite" presStyleCnt="0">
        <dgm:presLayoutVars>
          <dgm:chMax val="5"/>
          <dgm:dir/>
          <dgm:resizeHandles val="exact"/>
        </dgm:presLayoutVars>
      </dgm:prSet>
      <dgm:spPr/>
    </dgm:pt>
    <dgm:pt modelId="{54D08D4D-9C3F-433E-8146-369D754F23F3}" type="pres">
      <dgm:prSet presAssocID="{652FE098-FF3A-451E-B891-F5A425A5BDAF}" presName="dummyMaxCanvas" presStyleCnt="0">
        <dgm:presLayoutVars/>
      </dgm:prSet>
      <dgm:spPr/>
    </dgm:pt>
    <dgm:pt modelId="{80395802-2D09-451A-A3FE-20B33E0EAACB}" type="pres">
      <dgm:prSet presAssocID="{652FE098-FF3A-451E-B891-F5A425A5BDAF}" presName="FiveNodes_1" presStyleLbl="node1" presStyleIdx="0" presStyleCnt="5">
        <dgm:presLayoutVars>
          <dgm:bulletEnabled val="1"/>
        </dgm:presLayoutVars>
      </dgm:prSet>
      <dgm:spPr/>
    </dgm:pt>
    <dgm:pt modelId="{75B3A083-D8BF-4F62-81E1-7C059D09B37D}" type="pres">
      <dgm:prSet presAssocID="{652FE098-FF3A-451E-B891-F5A425A5BDAF}" presName="FiveNodes_2" presStyleLbl="node1" presStyleIdx="1" presStyleCnt="5">
        <dgm:presLayoutVars>
          <dgm:bulletEnabled val="1"/>
        </dgm:presLayoutVars>
      </dgm:prSet>
      <dgm:spPr/>
    </dgm:pt>
    <dgm:pt modelId="{3E808D0D-102F-412E-AAD0-045E7003F22B}" type="pres">
      <dgm:prSet presAssocID="{652FE098-FF3A-451E-B891-F5A425A5BDAF}" presName="FiveNodes_3" presStyleLbl="node1" presStyleIdx="2" presStyleCnt="5">
        <dgm:presLayoutVars>
          <dgm:bulletEnabled val="1"/>
        </dgm:presLayoutVars>
      </dgm:prSet>
      <dgm:spPr/>
    </dgm:pt>
    <dgm:pt modelId="{2D974215-8979-44B4-873E-54ADF11A94C4}" type="pres">
      <dgm:prSet presAssocID="{652FE098-FF3A-451E-B891-F5A425A5BDAF}" presName="FiveNodes_4" presStyleLbl="node1" presStyleIdx="3" presStyleCnt="5" custLinFactNeighborX="201" custLinFactNeighborY="-3825">
        <dgm:presLayoutVars>
          <dgm:bulletEnabled val="1"/>
        </dgm:presLayoutVars>
      </dgm:prSet>
      <dgm:spPr/>
    </dgm:pt>
    <dgm:pt modelId="{AE9064F0-666E-48B4-B7DB-1DD00F1DBF20}" type="pres">
      <dgm:prSet presAssocID="{652FE098-FF3A-451E-B891-F5A425A5BDAF}" presName="FiveNodes_5" presStyleLbl="node1" presStyleIdx="4" presStyleCnt="5">
        <dgm:presLayoutVars>
          <dgm:bulletEnabled val="1"/>
        </dgm:presLayoutVars>
      </dgm:prSet>
      <dgm:spPr/>
    </dgm:pt>
    <dgm:pt modelId="{7431AF4D-D650-41AC-BD2C-121F6A7DE2FF}" type="pres">
      <dgm:prSet presAssocID="{652FE098-FF3A-451E-B891-F5A425A5BDAF}" presName="FiveConn_1-2" presStyleLbl="fgAccFollowNode1" presStyleIdx="0" presStyleCnt="4">
        <dgm:presLayoutVars>
          <dgm:bulletEnabled val="1"/>
        </dgm:presLayoutVars>
      </dgm:prSet>
      <dgm:spPr/>
    </dgm:pt>
    <dgm:pt modelId="{7739515E-A8E4-4359-9ACC-256487089E11}" type="pres">
      <dgm:prSet presAssocID="{652FE098-FF3A-451E-B891-F5A425A5BDAF}" presName="FiveConn_2-3" presStyleLbl="fgAccFollowNode1" presStyleIdx="1" presStyleCnt="4">
        <dgm:presLayoutVars>
          <dgm:bulletEnabled val="1"/>
        </dgm:presLayoutVars>
      </dgm:prSet>
      <dgm:spPr/>
    </dgm:pt>
    <dgm:pt modelId="{8FCF54BC-67C7-44EC-BB4B-E05C6594FAA8}" type="pres">
      <dgm:prSet presAssocID="{652FE098-FF3A-451E-B891-F5A425A5BDAF}" presName="FiveConn_3-4" presStyleLbl="fgAccFollowNode1" presStyleIdx="2" presStyleCnt="4">
        <dgm:presLayoutVars>
          <dgm:bulletEnabled val="1"/>
        </dgm:presLayoutVars>
      </dgm:prSet>
      <dgm:spPr/>
    </dgm:pt>
    <dgm:pt modelId="{C1051395-9E06-42CE-ACF9-C6535C22F615}" type="pres">
      <dgm:prSet presAssocID="{652FE098-FF3A-451E-B891-F5A425A5BDAF}" presName="FiveConn_4-5" presStyleLbl="fgAccFollowNode1" presStyleIdx="3" presStyleCnt="4">
        <dgm:presLayoutVars>
          <dgm:bulletEnabled val="1"/>
        </dgm:presLayoutVars>
      </dgm:prSet>
      <dgm:spPr/>
    </dgm:pt>
    <dgm:pt modelId="{AB8DBCB7-A6D0-425D-A4F2-22CFA3F48D84}" type="pres">
      <dgm:prSet presAssocID="{652FE098-FF3A-451E-B891-F5A425A5BDAF}" presName="FiveNodes_1_text" presStyleLbl="node1" presStyleIdx="4" presStyleCnt="5">
        <dgm:presLayoutVars>
          <dgm:bulletEnabled val="1"/>
        </dgm:presLayoutVars>
      </dgm:prSet>
      <dgm:spPr/>
    </dgm:pt>
    <dgm:pt modelId="{F651F816-D3B2-4879-829C-2E7699223398}" type="pres">
      <dgm:prSet presAssocID="{652FE098-FF3A-451E-B891-F5A425A5BDAF}" presName="FiveNodes_2_text" presStyleLbl="node1" presStyleIdx="4" presStyleCnt="5">
        <dgm:presLayoutVars>
          <dgm:bulletEnabled val="1"/>
        </dgm:presLayoutVars>
      </dgm:prSet>
      <dgm:spPr/>
    </dgm:pt>
    <dgm:pt modelId="{343C3925-098E-4100-BDA7-E1E702F615FB}" type="pres">
      <dgm:prSet presAssocID="{652FE098-FF3A-451E-B891-F5A425A5BDAF}" presName="FiveNodes_3_text" presStyleLbl="node1" presStyleIdx="4" presStyleCnt="5">
        <dgm:presLayoutVars>
          <dgm:bulletEnabled val="1"/>
        </dgm:presLayoutVars>
      </dgm:prSet>
      <dgm:spPr/>
    </dgm:pt>
    <dgm:pt modelId="{6FA4D629-DE35-472B-8F58-4EBAF00548C6}" type="pres">
      <dgm:prSet presAssocID="{652FE098-FF3A-451E-B891-F5A425A5BDAF}" presName="FiveNodes_4_text" presStyleLbl="node1" presStyleIdx="4" presStyleCnt="5">
        <dgm:presLayoutVars>
          <dgm:bulletEnabled val="1"/>
        </dgm:presLayoutVars>
      </dgm:prSet>
      <dgm:spPr/>
    </dgm:pt>
    <dgm:pt modelId="{EC9735F0-8D69-464D-9C54-5014439EA035}" type="pres">
      <dgm:prSet presAssocID="{652FE098-FF3A-451E-B891-F5A425A5BDAF}" presName="FiveNodes_5_text" presStyleLbl="node1" presStyleIdx="4" presStyleCnt="5">
        <dgm:presLayoutVars>
          <dgm:bulletEnabled val="1"/>
        </dgm:presLayoutVars>
      </dgm:prSet>
      <dgm:spPr/>
    </dgm:pt>
  </dgm:ptLst>
  <dgm:cxnLst>
    <dgm:cxn modelId="{5C3D7F0E-DE8B-4D5D-A8D3-6261D87258F6}" type="presOf" srcId="{27A600A7-1F0C-424B-8239-03C0FB5C0A09}" destId="{F651F816-D3B2-4879-829C-2E7699223398}" srcOrd="1" destOrd="0" presId="urn:microsoft.com/office/officeart/2005/8/layout/vProcess5"/>
    <dgm:cxn modelId="{61ABEE11-54D0-4D3F-9257-4A12E2163C7F}" type="presOf" srcId="{AE5350E3-D2FC-43EA-B7E1-9D1DE754C156}" destId="{AB8DBCB7-A6D0-425D-A4F2-22CFA3F48D84}" srcOrd="1" destOrd="0" presId="urn:microsoft.com/office/officeart/2005/8/layout/vProcess5"/>
    <dgm:cxn modelId="{A32BC720-A9EC-4A74-8D4F-43BFC8CBEE75}" type="presOf" srcId="{105E03C3-12AA-402E-8197-BF5131B61759}" destId="{6FA4D629-DE35-472B-8F58-4EBAF00548C6}" srcOrd="1" destOrd="0" presId="urn:microsoft.com/office/officeart/2005/8/layout/vProcess5"/>
    <dgm:cxn modelId="{7EF75729-5B19-4B80-954D-A17DE092A62C}" type="presOf" srcId="{A3FE5A54-4824-4D6A-939F-3BD3378B1D5E}" destId="{7739515E-A8E4-4359-9ACC-256487089E11}" srcOrd="0" destOrd="0" presId="urn:microsoft.com/office/officeart/2005/8/layout/vProcess5"/>
    <dgm:cxn modelId="{3AE10A2B-FF64-414B-AA25-C7D753DB9477}" srcId="{652FE098-FF3A-451E-B891-F5A425A5BDAF}" destId="{105E03C3-12AA-402E-8197-BF5131B61759}" srcOrd="3" destOrd="0" parTransId="{4E313C60-201B-4A32-9A94-271FE42AA43D}" sibTransId="{BE37C90F-16E2-432A-93FA-BCAB7E6DA3FC}"/>
    <dgm:cxn modelId="{1F04992F-9AEB-466A-83EC-82DEAA11AF0B}" srcId="{652FE098-FF3A-451E-B891-F5A425A5BDAF}" destId="{CDC281D0-804D-4C32-9935-CA666A98AF50}" srcOrd="2" destOrd="0" parTransId="{B0AF0113-BFAF-495A-B9E6-B7AAED23D75C}" sibTransId="{0C8C07FC-8E34-4265-8106-F37346647025}"/>
    <dgm:cxn modelId="{0B963D5B-0D5F-4090-B42A-3F63CE959A92}" type="presOf" srcId="{CDC281D0-804D-4C32-9935-CA666A98AF50}" destId="{3E808D0D-102F-412E-AAD0-045E7003F22B}" srcOrd="0" destOrd="0" presId="urn:microsoft.com/office/officeart/2005/8/layout/vProcess5"/>
    <dgm:cxn modelId="{1D11875F-CD42-4079-98E9-9992FED9FC1B}" type="presOf" srcId="{105E03C3-12AA-402E-8197-BF5131B61759}" destId="{2D974215-8979-44B4-873E-54ADF11A94C4}" srcOrd="0" destOrd="0" presId="urn:microsoft.com/office/officeart/2005/8/layout/vProcess5"/>
    <dgm:cxn modelId="{C48A3644-78AA-469C-9211-72505CF2EBBD}" type="presOf" srcId="{CDC281D0-804D-4C32-9935-CA666A98AF50}" destId="{343C3925-098E-4100-BDA7-E1E702F615FB}" srcOrd="1" destOrd="0" presId="urn:microsoft.com/office/officeart/2005/8/layout/vProcess5"/>
    <dgm:cxn modelId="{A5790D57-8F58-4AC9-B1DF-8F908B6408BF}" type="presOf" srcId="{AE5350E3-D2FC-43EA-B7E1-9D1DE754C156}" destId="{80395802-2D09-451A-A3FE-20B33E0EAACB}" srcOrd="0" destOrd="0" presId="urn:microsoft.com/office/officeart/2005/8/layout/vProcess5"/>
    <dgm:cxn modelId="{5C869181-9DB7-401A-B6EC-5008C49F3632}" srcId="{652FE098-FF3A-451E-B891-F5A425A5BDAF}" destId="{FB4C9BD4-C034-4E6A-9951-942C1ADE2C83}" srcOrd="4" destOrd="0" parTransId="{44129F95-949F-4B68-9103-D130B36F62A7}" sibTransId="{E3F33954-7907-4999-BF7B-C049C6DE8D8C}"/>
    <dgm:cxn modelId="{79BF6684-5510-4F8F-AC75-D5B83B0CE910}" srcId="{652FE098-FF3A-451E-B891-F5A425A5BDAF}" destId="{27A600A7-1F0C-424B-8239-03C0FB5C0A09}" srcOrd="1" destOrd="0" parTransId="{B4A75E0B-0048-42CF-9431-A707FBB79E23}" sibTransId="{A3FE5A54-4824-4D6A-939F-3BD3378B1D5E}"/>
    <dgm:cxn modelId="{A85B7F95-1A3A-43CA-B5B4-B4F8040111A4}" type="presOf" srcId="{27A600A7-1F0C-424B-8239-03C0FB5C0A09}" destId="{75B3A083-D8BF-4F62-81E1-7C059D09B37D}" srcOrd="0" destOrd="0" presId="urn:microsoft.com/office/officeart/2005/8/layout/vProcess5"/>
    <dgm:cxn modelId="{C98DC4B6-8B5F-4C6F-B345-2AFD28FCC772}" type="presOf" srcId="{BE37C90F-16E2-432A-93FA-BCAB7E6DA3FC}" destId="{C1051395-9E06-42CE-ACF9-C6535C22F615}" srcOrd="0" destOrd="0" presId="urn:microsoft.com/office/officeart/2005/8/layout/vProcess5"/>
    <dgm:cxn modelId="{CE8D3AC6-2C6B-40D7-BBCA-574BAD5542CF}" srcId="{652FE098-FF3A-451E-B891-F5A425A5BDAF}" destId="{AE5350E3-D2FC-43EA-B7E1-9D1DE754C156}" srcOrd="0" destOrd="0" parTransId="{35743A40-9B1A-4EA5-A362-DB0A063BEBA6}" sibTransId="{D3982C36-1FE4-4CDD-BB90-BE911AEFB22D}"/>
    <dgm:cxn modelId="{D57A97C6-AD10-4E09-A8E5-41C4487E9C38}" type="presOf" srcId="{FB4C9BD4-C034-4E6A-9951-942C1ADE2C83}" destId="{AE9064F0-666E-48B4-B7DB-1DD00F1DBF20}" srcOrd="0" destOrd="0" presId="urn:microsoft.com/office/officeart/2005/8/layout/vProcess5"/>
    <dgm:cxn modelId="{E745F2CE-35DC-45CE-94F0-39380AE2F145}" type="presOf" srcId="{FB4C9BD4-C034-4E6A-9951-942C1ADE2C83}" destId="{EC9735F0-8D69-464D-9C54-5014439EA035}" srcOrd="1" destOrd="0" presId="urn:microsoft.com/office/officeart/2005/8/layout/vProcess5"/>
    <dgm:cxn modelId="{850CDECF-1BC6-4FFA-87CE-D64AB57343C7}" type="presOf" srcId="{652FE098-FF3A-451E-B891-F5A425A5BDAF}" destId="{06E382CD-3A86-4FAF-9895-D3ACD38C79A4}" srcOrd="0" destOrd="0" presId="urn:microsoft.com/office/officeart/2005/8/layout/vProcess5"/>
    <dgm:cxn modelId="{163187ED-44BA-40CC-A0B4-7F5E3CAA9C6C}" type="presOf" srcId="{0C8C07FC-8E34-4265-8106-F37346647025}" destId="{8FCF54BC-67C7-44EC-BB4B-E05C6594FAA8}" srcOrd="0" destOrd="0" presId="urn:microsoft.com/office/officeart/2005/8/layout/vProcess5"/>
    <dgm:cxn modelId="{4B8383FC-30BB-4066-B849-47ECED747113}" type="presOf" srcId="{D3982C36-1FE4-4CDD-BB90-BE911AEFB22D}" destId="{7431AF4D-D650-41AC-BD2C-121F6A7DE2FF}" srcOrd="0" destOrd="0" presId="urn:microsoft.com/office/officeart/2005/8/layout/vProcess5"/>
    <dgm:cxn modelId="{CD751215-5832-49DF-A263-E5833CCA13D0}" type="presParOf" srcId="{06E382CD-3A86-4FAF-9895-D3ACD38C79A4}" destId="{54D08D4D-9C3F-433E-8146-369D754F23F3}" srcOrd="0" destOrd="0" presId="urn:microsoft.com/office/officeart/2005/8/layout/vProcess5"/>
    <dgm:cxn modelId="{DEF2002A-FD99-4317-BE06-2BDBEAFB6F7E}" type="presParOf" srcId="{06E382CD-3A86-4FAF-9895-D3ACD38C79A4}" destId="{80395802-2D09-451A-A3FE-20B33E0EAACB}" srcOrd="1" destOrd="0" presId="urn:microsoft.com/office/officeart/2005/8/layout/vProcess5"/>
    <dgm:cxn modelId="{A0691F76-667A-45C0-BE4D-A05F4BEE6673}" type="presParOf" srcId="{06E382CD-3A86-4FAF-9895-D3ACD38C79A4}" destId="{75B3A083-D8BF-4F62-81E1-7C059D09B37D}" srcOrd="2" destOrd="0" presId="urn:microsoft.com/office/officeart/2005/8/layout/vProcess5"/>
    <dgm:cxn modelId="{400B589D-79B6-48B0-B4D7-88DE93FFCC79}" type="presParOf" srcId="{06E382CD-3A86-4FAF-9895-D3ACD38C79A4}" destId="{3E808D0D-102F-412E-AAD0-045E7003F22B}" srcOrd="3" destOrd="0" presId="urn:microsoft.com/office/officeart/2005/8/layout/vProcess5"/>
    <dgm:cxn modelId="{9489DBE1-865B-492E-8DFA-A807142520DA}" type="presParOf" srcId="{06E382CD-3A86-4FAF-9895-D3ACD38C79A4}" destId="{2D974215-8979-44B4-873E-54ADF11A94C4}" srcOrd="4" destOrd="0" presId="urn:microsoft.com/office/officeart/2005/8/layout/vProcess5"/>
    <dgm:cxn modelId="{932838DF-41B4-4FA6-AD11-879FD5897F3D}" type="presParOf" srcId="{06E382CD-3A86-4FAF-9895-D3ACD38C79A4}" destId="{AE9064F0-666E-48B4-B7DB-1DD00F1DBF20}" srcOrd="5" destOrd="0" presId="urn:microsoft.com/office/officeart/2005/8/layout/vProcess5"/>
    <dgm:cxn modelId="{661880E4-8D3B-4A84-AF63-F46E66032E74}" type="presParOf" srcId="{06E382CD-3A86-4FAF-9895-D3ACD38C79A4}" destId="{7431AF4D-D650-41AC-BD2C-121F6A7DE2FF}" srcOrd="6" destOrd="0" presId="urn:microsoft.com/office/officeart/2005/8/layout/vProcess5"/>
    <dgm:cxn modelId="{F49AC6A3-1CF5-4C8B-A1B9-6EE019DB71FA}" type="presParOf" srcId="{06E382CD-3A86-4FAF-9895-D3ACD38C79A4}" destId="{7739515E-A8E4-4359-9ACC-256487089E11}" srcOrd="7" destOrd="0" presId="urn:microsoft.com/office/officeart/2005/8/layout/vProcess5"/>
    <dgm:cxn modelId="{483A4DEE-4B8B-4A53-9405-D00CEA5BB6A1}" type="presParOf" srcId="{06E382CD-3A86-4FAF-9895-D3ACD38C79A4}" destId="{8FCF54BC-67C7-44EC-BB4B-E05C6594FAA8}" srcOrd="8" destOrd="0" presId="urn:microsoft.com/office/officeart/2005/8/layout/vProcess5"/>
    <dgm:cxn modelId="{8B910B57-EE77-4352-8C03-7E6069F7BE24}" type="presParOf" srcId="{06E382CD-3A86-4FAF-9895-D3ACD38C79A4}" destId="{C1051395-9E06-42CE-ACF9-C6535C22F615}" srcOrd="9" destOrd="0" presId="urn:microsoft.com/office/officeart/2005/8/layout/vProcess5"/>
    <dgm:cxn modelId="{A32033C8-4F60-419E-BEFD-E9D72715503D}" type="presParOf" srcId="{06E382CD-3A86-4FAF-9895-D3ACD38C79A4}" destId="{AB8DBCB7-A6D0-425D-A4F2-22CFA3F48D84}" srcOrd="10" destOrd="0" presId="urn:microsoft.com/office/officeart/2005/8/layout/vProcess5"/>
    <dgm:cxn modelId="{CC48AC33-FDE9-4042-A18B-8DB8B3F177E6}" type="presParOf" srcId="{06E382CD-3A86-4FAF-9895-D3ACD38C79A4}" destId="{F651F816-D3B2-4879-829C-2E7699223398}" srcOrd="11" destOrd="0" presId="urn:microsoft.com/office/officeart/2005/8/layout/vProcess5"/>
    <dgm:cxn modelId="{6C14018E-B0F4-4556-AB30-8355B0C29506}" type="presParOf" srcId="{06E382CD-3A86-4FAF-9895-D3ACD38C79A4}" destId="{343C3925-098E-4100-BDA7-E1E702F615FB}" srcOrd="12" destOrd="0" presId="urn:microsoft.com/office/officeart/2005/8/layout/vProcess5"/>
    <dgm:cxn modelId="{99A13275-DF93-4B05-96F5-9E745D128069}" type="presParOf" srcId="{06E382CD-3A86-4FAF-9895-D3ACD38C79A4}" destId="{6FA4D629-DE35-472B-8F58-4EBAF00548C6}" srcOrd="13" destOrd="0" presId="urn:microsoft.com/office/officeart/2005/8/layout/vProcess5"/>
    <dgm:cxn modelId="{E6D54EB7-07EF-4DD1-BE5A-7DDE69B326B1}" type="presParOf" srcId="{06E382CD-3A86-4FAF-9895-D3ACD38C79A4}" destId="{EC9735F0-8D69-464D-9C54-5014439EA03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DFA853-D45E-43C7-9421-68D5844C0AB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56EC003-D0A3-41BE-8847-A9FDF97E126E}">
      <dgm:prSet/>
      <dgm:spPr/>
      <dgm:t>
        <a:bodyPr/>
        <a:lstStyle/>
        <a:p>
          <a:r>
            <a:rPr lang="en-GB" dirty="0">
              <a:solidFill>
                <a:schemeClr val="tx1"/>
              </a:solidFill>
            </a:rPr>
            <a:t>The barriers to economic growth and economic development are wide ranging and complex</a:t>
          </a:r>
          <a:endParaRPr lang="en-US" dirty="0">
            <a:solidFill>
              <a:schemeClr val="tx1"/>
            </a:solidFill>
          </a:endParaRPr>
        </a:p>
      </dgm:t>
    </dgm:pt>
    <dgm:pt modelId="{932AD2D9-5CD1-425D-9718-55B19A0AF182}" type="parTrans" cxnId="{57754678-8235-497B-A8B9-C12DC30B354B}">
      <dgm:prSet/>
      <dgm:spPr/>
      <dgm:t>
        <a:bodyPr/>
        <a:lstStyle/>
        <a:p>
          <a:endParaRPr lang="en-US"/>
        </a:p>
      </dgm:t>
    </dgm:pt>
    <dgm:pt modelId="{505CB3D5-3A12-4DD3-854E-02BC1A38DDC8}" type="sibTrans" cxnId="{57754678-8235-497B-A8B9-C12DC30B354B}">
      <dgm:prSet/>
      <dgm:spPr/>
      <dgm:t>
        <a:bodyPr/>
        <a:lstStyle/>
        <a:p>
          <a:endParaRPr lang="en-US"/>
        </a:p>
      </dgm:t>
    </dgm:pt>
    <dgm:pt modelId="{7729233A-E322-46F7-BB16-04F481732848}">
      <dgm:prSet/>
      <dgm:spPr/>
      <dgm:t>
        <a:bodyPr/>
        <a:lstStyle/>
        <a:p>
          <a:r>
            <a:rPr lang="en-GB" dirty="0">
              <a:solidFill>
                <a:schemeClr val="tx1"/>
              </a:solidFill>
            </a:rPr>
            <a:t>It may be simplistic to conclude that the primary solutions involve investment, education and training, but in reality a number of barriers can prevent a country benefiting from economic growth and development</a:t>
          </a:r>
          <a:endParaRPr lang="en-US" dirty="0">
            <a:solidFill>
              <a:schemeClr val="tx1"/>
            </a:solidFill>
          </a:endParaRPr>
        </a:p>
      </dgm:t>
    </dgm:pt>
    <dgm:pt modelId="{C6EE8171-BECF-4D82-8F41-297722725516}" type="parTrans" cxnId="{394B58C2-671B-4583-A671-4E2D3AE38CAD}">
      <dgm:prSet/>
      <dgm:spPr/>
      <dgm:t>
        <a:bodyPr/>
        <a:lstStyle/>
        <a:p>
          <a:endParaRPr lang="en-US"/>
        </a:p>
      </dgm:t>
    </dgm:pt>
    <dgm:pt modelId="{B5759E09-F697-47AE-9F69-CA9806ED39F8}" type="sibTrans" cxnId="{394B58C2-671B-4583-A671-4E2D3AE38CAD}">
      <dgm:prSet/>
      <dgm:spPr/>
      <dgm:t>
        <a:bodyPr/>
        <a:lstStyle/>
        <a:p>
          <a:endParaRPr lang="en-US"/>
        </a:p>
      </dgm:t>
    </dgm:pt>
    <dgm:pt modelId="{7F6B70EA-8DD7-4FAA-9409-3EC54F2B24A5}" type="pres">
      <dgm:prSet presAssocID="{C3DFA853-D45E-43C7-9421-68D5844C0AB2}" presName="linear" presStyleCnt="0">
        <dgm:presLayoutVars>
          <dgm:animLvl val="lvl"/>
          <dgm:resizeHandles val="exact"/>
        </dgm:presLayoutVars>
      </dgm:prSet>
      <dgm:spPr/>
    </dgm:pt>
    <dgm:pt modelId="{696EC20A-5559-4191-BD9E-36BCD6231856}" type="pres">
      <dgm:prSet presAssocID="{956EC003-D0A3-41BE-8847-A9FDF97E126E}" presName="parentText" presStyleLbl="node1" presStyleIdx="0" presStyleCnt="2">
        <dgm:presLayoutVars>
          <dgm:chMax val="0"/>
          <dgm:bulletEnabled val="1"/>
        </dgm:presLayoutVars>
      </dgm:prSet>
      <dgm:spPr/>
    </dgm:pt>
    <dgm:pt modelId="{63BE57A5-4AF5-477E-A2B7-2B5513CF2191}" type="pres">
      <dgm:prSet presAssocID="{505CB3D5-3A12-4DD3-854E-02BC1A38DDC8}" presName="spacer" presStyleCnt="0"/>
      <dgm:spPr/>
    </dgm:pt>
    <dgm:pt modelId="{465412AB-C7E1-4370-A73E-C0258C55D3AB}" type="pres">
      <dgm:prSet presAssocID="{7729233A-E322-46F7-BB16-04F481732848}" presName="parentText" presStyleLbl="node1" presStyleIdx="1" presStyleCnt="2">
        <dgm:presLayoutVars>
          <dgm:chMax val="0"/>
          <dgm:bulletEnabled val="1"/>
        </dgm:presLayoutVars>
      </dgm:prSet>
      <dgm:spPr/>
    </dgm:pt>
  </dgm:ptLst>
  <dgm:cxnLst>
    <dgm:cxn modelId="{81EAE504-0E7F-4F6F-9646-D5FF4EBF0F66}" type="presOf" srcId="{7729233A-E322-46F7-BB16-04F481732848}" destId="{465412AB-C7E1-4370-A73E-C0258C55D3AB}" srcOrd="0" destOrd="0" presId="urn:microsoft.com/office/officeart/2005/8/layout/vList2"/>
    <dgm:cxn modelId="{5BCCAB45-D70D-4537-AC81-2A72D16FCAA7}" type="presOf" srcId="{956EC003-D0A3-41BE-8847-A9FDF97E126E}" destId="{696EC20A-5559-4191-BD9E-36BCD6231856}" srcOrd="0" destOrd="0" presId="urn:microsoft.com/office/officeart/2005/8/layout/vList2"/>
    <dgm:cxn modelId="{57754678-8235-497B-A8B9-C12DC30B354B}" srcId="{C3DFA853-D45E-43C7-9421-68D5844C0AB2}" destId="{956EC003-D0A3-41BE-8847-A9FDF97E126E}" srcOrd="0" destOrd="0" parTransId="{932AD2D9-5CD1-425D-9718-55B19A0AF182}" sibTransId="{505CB3D5-3A12-4DD3-854E-02BC1A38DDC8}"/>
    <dgm:cxn modelId="{52D98AB3-A145-4EDF-AAB9-11FCFF6271D4}" type="presOf" srcId="{C3DFA853-D45E-43C7-9421-68D5844C0AB2}" destId="{7F6B70EA-8DD7-4FAA-9409-3EC54F2B24A5}" srcOrd="0" destOrd="0" presId="urn:microsoft.com/office/officeart/2005/8/layout/vList2"/>
    <dgm:cxn modelId="{394B58C2-671B-4583-A671-4E2D3AE38CAD}" srcId="{C3DFA853-D45E-43C7-9421-68D5844C0AB2}" destId="{7729233A-E322-46F7-BB16-04F481732848}" srcOrd="1" destOrd="0" parTransId="{C6EE8171-BECF-4D82-8F41-297722725516}" sibTransId="{B5759E09-F697-47AE-9F69-CA9806ED39F8}"/>
    <dgm:cxn modelId="{4E3B0B20-199C-47E8-8547-9BE769FC0503}" type="presParOf" srcId="{7F6B70EA-8DD7-4FAA-9409-3EC54F2B24A5}" destId="{696EC20A-5559-4191-BD9E-36BCD6231856}" srcOrd="0" destOrd="0" presId="urn:microsoft.com/office/officeart/2005/8/layout/vList2"/>
    <dgm:cxn modelId="{F1ABD219-A479-4E29-B422-2B61AFBE7566}" type="presParOf" srcId="{7F6B70EA-8DD7-4FAA-9409-3EC54F2B24A5}" destId="{63BE57A5-4AF5-477E-A2B7-2B5513CF2191}" srcOrd="1" destOrd="0" presId="urn:microsoft.com/office/officeart/2005/8/layout/vList2"/>
    <dgm:cxn modelId="{54361FD3-F3B2-454D-95BE-CBA4C010FDA4}" type="presParOf" srcId="{7F6B70EA-8DD7-4FAA-9409-3EC54F2B24A5}" destId="{465412AB-C7E1-4370-A73E-C0258C55D3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846F3-98B1-4358-8281-00B10E30B5C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2EF45C8-44D1-4E6C-B859-CA99198A87C0}">
      <dgm:prSet/>
      <dgm:spPr/>
      <dgm:t>
        <a:bodyPr/>
        <a:lstStyle/>
        <a:p>
          <a:r>
            <a:rPr lang="en-GB" dirty="0">
              <a:solidFill>
                <a:schemeClr val="tx1"/>
              </a:solidFill>
            </a:rPr>
            <a:t>Both aid and trade have a significant role to play in reducing poverty</a:t>
          </a:r>
          <a:endParaRPr lang="en-US" dirty="0">
            <a:solidFill>
              <a:schemeClr val="tx1"/>
            </a:solidFill>
          </a:endParaRPr>
        </a:p>
      </dgm:t>
    </dgm:pt>
    <dgm:pt modelId="{E26AD22C-EC88-4B7D-B9BE-97AC5D4E1B53}" type="parTrans" cxnId="{A5765789-33D7-4DF6-8A7C-8B866B67F281}">
      <dgm:prSet/>
      <dgm:spPr/>
      <dgm:t>
        <a:bodyPr/>
        <a:lstStyle/>
        <a:p>
          <a:endParaRPr lang="en-US"/>
        </a:p>
      </dgm:t>
    </dgm:pt>
    <dgm:pt modelId="{736584BE-42DD-4F15-A1A6-ED1EB5004FC0}" type="sibTrans" cxnId="{A5765789-33D7-4DF6-8A7C-8B866B67F281}">
      <dgm:prSet/>
      <dgm:spPr/>
      <dgm:t>
        <a:bodyPr/>
        <a:lstStyle/>
        <a:p>
          <a:endParaRPr lang="en-US"/>
        </a:p>
      </dgm:t>
    </dgm:pt>
    <dgm:pt modelId="{209BBC27-F3A1-4D45-BD81-55C939F03B51}">
      <dgm:prSet/>
      <dgm:spPr/>
      <dgm:t>
        <a:bodyPr/>
        <a:lstStyle/>
        <a:p>
          <a:r>
            <a:rPr lang="en-GB" dirty="0">
              <a:solidFill>
                <a:schemeClr val="tx1"/>
              </a:solidFill>
            </a:rPr>
            <a:t>The extent to which each should have a role however is a key source of debate amongst economists</a:t>
          </a:r>
          <a:endParaRPr lang="en-US" dirty="0">
            <a:solidFill>
              <a:schemeClr val="tx1"/>
            </a:solidFill>
          </a:endParaRPr>
        </a:p>
      </dgm:t>
    </dgm:pt>
    <dgm:pt modelId="{AF018509-768A-424C-9232-9E33A3FBF384}" type="parTrans" cxnId="{454DDD35-E5C7-4C22-AD8B-C957D6E5C4DC}">
      <dgm:prSet/>
      <dgm:spPr/>
      <dgm:t>
        <a:bodyPr/>
        <a:lstStyle/>
        <a:p>
          <a:endParaRPr lang="en-US"/>
        </a:p>
      </dgm:t>
    </dgm:pt>
    <dgm:pt modelId="{CFF7AEAF-1B50-4718-A0E1-0D931FA068E3}" type="sibTrans" cxnId="{454DDD35-E5C7-4C22-AD8B-C957D6E5C4DC}">
      <dgm:prSet/>
      <dgm:spPr/>
      <dgm:t>
        <a:bodyPr/>
        <a:lstStyle/>
        <a:p>
          <a:endParaRPr lang="en-US"/>
        </a:p>
      </dgm:t>
    </dgm:pt>
    <dgm:pt modelId="{C093F0C3-68E8-45AA-9988-11DD9EFCE324}">
      <dgm:prSet/>
      <dgm:spPr/>
      <dgm:t>
        <a:bodyPr/>
        <a:lstStyle/>
        <a:p>
          <a:r>
            <a:rPr lang="en-GB" dirty="0">
              <a:solidFill>
                <a:schemeClr val="tx1"/>
              </a:solidFill>
            </a:rPr>
            <a:t>Aid can be defined as the voluntary transfer of resources from one country to another</a:t>
          </a:r>
          <a:endParaRPr lang="en-US" dirty="0">
            <a:solidFill>
              <a:schemeClr val="tx1"/>
            </a:solidFill>
          </a:endParaRPr>
        </a:p>
      </dgm:t>
    </dgm:pt>
    <dgm:pt modelId="{88C32121-8732-4152-9FE4-6ECABEDA6695}" type="parTrans" cxnId="{F9E7F779-2E7F-495C-87FF-2449E6636D1C}">
      <dgm:prSet/>
      <dgm:spPr/>
      <dgm:t>
        <a:bodyPr/>
        <a:lstStyle/>
        <a:p>
          <a:endParaRPr lang="en-US"/>
        </a:p>
      </dgm:t>
    </dgm:pt>
    <dgm:pt modelId="{CEBE7241-546A-4C8F-808F-39499391132A}" type="sibTrans" cxnId="{F9E7F779-2E7F-495C-87FF-2449E6636D1C}">
      <dgm:prSet/>
      <dgm:spPr/>
      <dgm:t>
        <a:bodyPr/>
        <a:lstStyle/>
        <a:p>
          <a:endParaRPr lang="en-US"/>
        </a:p>
      </dgm:t>
    </dgm:pt>
    <dgm:pt modelId="{5AFB95BF-A285-4801-AD42-EA7D87F2CF4E}">
      <dgm:prSet/>
      <dgm:spPr/>
      <dgm:t>
        <a:bodyPr/>
        <a:lstStyle/>
        <a:p>
          <a:r>
            <a:rPr lang="en-GB" dirty="0">
              <a:solidFill>
                <a:schemeClr val="tx1"/>
              </a:solidFill>
            </a:rPr>
            <a:t>There are many different types of aid that exist for less-developed countries</a:t>
          </a:r>
          <a:endParaRPr lang="en-US" dirty="0">
            <a:solidFill>
              <a:schemeClr val="tx1"/>
            </a:solidFill>
          </a:endParaRPr>
        </a:p>
      </dgm:t>
    </dgm:pt>
    <dgm:pt modelId="{3AABAA13-8848-4910-BB6C-DC446D092D31}" type="parTrans" cxnId="{927385F0-9CBC-4EEC-82AD-62863321AF52}">
      <dgm:prSet/>
      <dgm:spPr/>
      <dgm:t>
        <a:bodyPr/>
        <a:lstStyle/>
        <a:p>
          <a:endParaRPr lang="en-US"/>
        </a:p>
      </dgm:t>
    </dgm:pt>
    <dgm:pt modelId="{D865A716-2626-4007-A6B6-0FAC6DAF8364}" type="sibTrans" cxnId="{927385F0-9CBC-4EEC-82AD-62863321AF52}">
      <dgm:prSet/>
      <dgm:spPr/>
      <dgm:t>
        <a:bodyPr/>
        <a:lstStyle/>
        <a:p>
          <a:endParaRPr lang="en-US"/>
        </a:p>
      </dgm:t>
    </dgm:pt>
    <dgm:pt modelId="{A77BBED8-F0D6-4AC2-8974-0412CAC8E6F9}" type="pres">
      <dgm:prSet presAssocID="{B6B846F3-98B1-4358-8281-00B10E30B5C3}" presName="linear" presStyleCnt="0">
        <dgm:presLayoutVars>
          <dgm:animLvl val="lvl"/>
          <dgm:resizeHandles val="exact"/>
        </dgm:presLayoutVars>
      </dgm:prSet>
      <dgm:spPr/>
    </dgm:pt>
    <dgm:pt modelId="{903B29EC-3E55-435F-BD65-019E9474FC9A}" type="pres">
      <dgm:prSet presAssocID="{72EF45C8-44D1-4E6C-B859-CA99198A87C0}" presName="parentText" presStyleLbl="node1" presStyleIdx="0" presStyleCnt="4">
        <dgm:presLayoutVars>
          <dgm:chMax val="0"/>
          <dgm:bulletEnabled val="1"/>
        </dgm:presLayoutVars>
      </dgm:prSet>
      <dgm:spPr/>
    </dgm:pt>
    <dgm:pt modelId="{231607A2-8DE2-40EF-89E3-EC2B1FF09B19}" type="pres">
      <dgm:prSet presAssocID="{736584BE-42DD-4F15-A1A6-ED1EB5004FC0}" presName="spacer" presStyleCnt="0"/>
      <dgm:spPr/>
    </dgm:pt>
    <dgm:pt modelId="{AEB57AC9-0F38-4192-A240-99E5D0583ED5}" type="pres">
      <dgm:prSet presAssocID="{209BBC27-F3A1-4D45-BD81-55C939F03B51}" presName="parentText" presStyleLbl="node1" presStyleIdx="1" presStyleCnt="4">
        <dgm:presLayoutVars>
          <dgm:chMax val="0"/>
          <dgm:bulletEnabled val="1"/>
        </dgm:presLayoutVars>
      </dgm:prSet>
      <dgm:spPr/>
    </dgm:pt>
    <dgm:pt modelId="{7827F983-50AB-4EA2-BD57-BE1BA7FDBFD0}" type="pres">
      <dgm:prSet presAssocID="{CFF7AEAF-1B50-4718-A0E1-0D931FA068E3}" presName="spacer" presStyleCnt="0"/>
      <dgm:spPr/>
    </dgm:pt>
    <dgm:pt modelId="{C00CD407-5C93-4AF8-862D-74C67B8FB47C}" type="pres">
      <dgm:prSet presAssocID="{C093F0C3-68E8-45AA-9988-11DD9EFCE324}" presName="parentText" presStyleLbl="node1" presStyleIdx="2" presStyleCnt="4">
        <dgm:presLayoutVars>
          <dgm:chMax val="0"/>
          <dgm:bulletEnabled val="1"/>
        </dgm:presLayoutVars>
      </dgm:prSet>
      <dgm:spPr/>
    </dgm:pt>
    <dgm:pt modelId="{8767A11C-761C-4B70-B596-371076990A5B}" type="pres">
      <dgm:prSet presAssocID="{CEBE7241-546A-4C8F-808F-39499391132A}" presName="spacer" presStyleCnt="0"/>
      <dgm:spPr/>
    </dgm:pt>
    <dgm:pt modelId="{850FD07F-B2D1-4356-B30C-3D51683B8E3F}" type="pres">
      <dgm:prSet presAssocID="{5AFB95BF-A285-4801-AD42-EA7D87F2CF4E}" presName="parentText" presStyleLbl="node1" presStyleIdx="3" presStyleCnt="4">
        <dgm:presLayoutVars>
          <dgm:chMax val="0"/>
          <dgm:bulletEnabled val="1"/>
        </dgm:presLayoutVars>
      </dgm:prSet>
      <dgm:spPr/>
    </dgm:pt>
  </dgm:ptLst>
  <dgm:cxnLst>
    <dgm:cxn modelId="{5828F130-F3E8-4AB1-936A-3973984183BD}" type="presOf" srcId="{C093F0C3-68E8-45AA-9988-11DD9EFCE324}" destId="{C00CD407-5C93-4AF8-862D-74C67B8FB47C}" srcOrd="0" destOrd="0" presId="urn:microsoft.com/office/officeart/2005/8/layout/vList2"/>
    <dgm:cxn modelId="{454DDD35-E5C7-4C22-AD8B-C957D6E5C4DC}" srcId="{B6B846F3-98B1-4358-8281-00B10E30B5C3}" destId="{209BBC27-F3A1-4D45-BD81-55C939F03B51}" srcOrd="1" destOrd="0" parTransId="{AF018509-768A-424C-9232-9E33A3FBF384}" sibTransId="{CFF7AEAF-1B50-4718-A0E1-0D931FA068E3}"/>
    <dgm:cxn modelId="{5BA6D941-28BD-4545-95AA-0BB477288032}" type="presOf" srcId="{5AFB95BF-A285-4801-AD42-EA7D87F2CF4E}" destId="{850FD07F-B2D1-4356-B30C-3D51683B8E3F}" srcOrd="0" destOrd="0" presId="urn:microsoft.com/office/officeart/2005/8/layout/vList2"/>
    <dgm:cxn modelId="{F9E7F779-2E7F-495C-87FF-2449E6636D1C}" srcId="{B6B846F3-98B1-4358-8281-00B10E30B5C3}" destId="{C093F0C3-68E8-45AA-9988-11DD9EFCE324}" srcOrd="2" destOrd="0" parTransId="{88C32121-8732-4152-9FE4-6ECABEDA6695}" sibTransId="{CEBE7241-546A-4C8F-808F-39499391132A}"/>
    <dgm:cxn modelId="{A5765789-33D7-4DF6-8A7C-8B866B67F281}" srcId="{B6B846F3-98B1-4358-8281-00B10E30B5C3}" destId="{72EF45C8-44D1-4E6C-B859-CA99198A87C0}" srcOrd="0" destOrd="0" parTransId="{E26AD22C-EC88-4B7D-B9BE-97AC5D4E1B53}" sibTransId="{736584BE-42DD-4F15-A1A6-ED1EB5004FC0}"/>
    <dgm:cxn modelId="{DF0A93D9-BFCA-4A4A-9231-3A7D10C3D7D6}" type="presOf" srcId="{72EF45C8-44D1-4E6C-B859-CA99198A87C0}" destId="{903B29EC-3E55-435F-BD65-019E9474FC9A}" srcOrd="0" destOrd="0" presId="urn:microsoft.com/office/officeart/2005/8/layout/vList2"/>
    <dgm:cxn modelId="{A2088EE7-5344-40C4-BC24-C255029C633E}" type="presOf" srcId="{209BBC27-F3A1-4D45-BD81-55C939F03B51}" destId="{AEB57AC9-0F38-4192-A240-99E5D0583ED5}" srcOrd="0" destOrd="0" presId="urn:microsoft.com/office/officeart/2005/8/layout/vList2"/>
    <dgm:cxn modelId="{5F06A7EE-465C-4211-8523-5D0766FF5393}" type="presOf" srcId="{B6B846F3-98B1-4358-8281-00B10E30B5C3}" destId="{A77BBED8-F0D6-4AC2-8974-0412CAC8E6F9}" srcOrd="0" destOrd="0" presId="urn:microsoft.com/office/officeart/2005/8/layout/vList2"/>
    <dgm:cxn modelId="{927385F0-9CBC-4EEC-82AD-62863321AF52}" srcId="{B6B846F3-98B1-4358-8281-00B10E30B5C3}" destId="{5AFB95BF-A285-4801-AD42-EA7D87F2CF4E}" srcOrd="3" destOrd="0" parTransId="{3AABAA13-8848-4910-BB6C-DC446D092D31}" sibTransId="{D865A716-2626-4007-A6B6-0FAC6DAF8364}"/>
    <dgm:cxn modelId="{B11C9C29-3E02-4278-8092-4E70FAD24068}" type="presParOf" srcId="{A77BBED8-F0D6-4AC2-8974-0412CAC8E6F9}" destId="{903B29EC-3E55-435F-BD65-019E9474FC9A}" srcOrd="0" destOrd="0" presId="urn:microsoft.com/office/officeart/2005/8/layout/vList2"/>
    <dgm:cxn modelId="{CA913C1C-A60F-4DC2-BF91-746E4D5E1D61}" type="presParOf" srcId="{A77BBED8-F0D6-4AC2-8974-0412CAC8E6F9}" destId="{231607A2-8DE2-40EF-89E3-EC2B1FF09B19}" srcOrd="1" destOrd="0" presId="urn:microsoft.com/office/officeart/2005/8/layout/vList2"/>
    <dgm:cxn modelId="{DB4A0865-9BAD-4362-A849-A53E6F8F12EE}" type="presParOf" srcId="{A77BBED8-F0D6-4AC2-8974-0412CAC8E6F9}" destId="{AEB57AC9-0F38-4192-A240-99E5D0583ED5}" srcOrd="2" destOrd="0" presId="urn:microsoft.com/office/officeart/2005/8/layout/vList2"/>
    <dgm:cxn modelId="{0C4F5BAD-9F73-4321-81DC-6F93A059D08E}" type="presParOf" srcId="{A77BBED8-F0D6-4AC2-8974-0412CAC8E6F9}" destId="{7827F983-50AB-4EA2-BD57-BE1BA7FDBFD0}" srcOrd="3" destOrd="0" presId="urn:microsoft.com/office/officeart/2005/8/layout/vList2"/>
    <dgm:cxn modelId="{4F087C38-981D-4051-8DBC-65B64ACAF8D8}" type="presParOf" srcId="{A77BBED8-F0D6-4AC2-8974-0412CAC8E6F9}" destId="{C00CD407-5C93-4AF8-862D-74C67B8FB47C}" srcOrd="4" destOrd="0" presId="urn:microsoft.com/office/officeart/2005/8/layout/vList2"/>
    <dgm:cxn modelId="{51E7302C-AA32-4EED-8B74-163E90DFD833}" type="presParOf" srcId="{A77BBED8-F0D6-4AC2-8974-0412CAC8E6F9}" destId="{8767A11C-761C-4B70-B596-371076990A5B}" srcOrd="5" destOrd="0" presId="urn:microsoft.com/office/officeart/2005/8/layout/vList2"/>
    <dgm:cxn modelId="{C3D2E3AD-8EA8-49B5-9124-D25FEC9DC96B}" type="presParOf" srcId="{A77BBED8-F0D6-4AC2-8974-0412CAC8E6F9}" destId="{850FD07F-B2D1-4356-B30C-3D51683B8E3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ABB3D-F15E-4687-BF18-5E6A55FE592C}"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8ABFFB39-D9DD-435E-A8DA-3F16D814C2CB}">
      <dgm:prSet/>
      <dgm:spPr/>
      <dgm:t>
        <a:bodyPr/>
        <a:lstStyle/>
        <a:p>
          <a:r>
            <a:rPr lang="en-GB" dirty="0"/>
            <a:t>Emergency Aid / Disaster Relief</a:t>
          </a:r>
          <a:endParaRPr lang="en-US" dirty="0"/>
        </a:p>
      </dgm:t>
    </dgm:pt>
    <dgm:pt modelId="{970B72C1-52E9-4080-9A70-A353C3B89FEC}" type="parTrans" cxnId="{8BED60AF-CBB7-40F5-A4C3-B42F1EC2B1F9}">
      <dgm:prSet/>
      <dgm:spPr/>
      <dgm:t>
        <a:bodyPr/>
        <a:lstStyle/>
        <a:p>
          <a:endParaRPr lang="en-US"/>
        </a:p>
      </dgm:t>
    </dgm:pt>
    <dgm:pt modelId="{A28DEC0E-9D03-4166-BE09-E805803BF311}" type="sibTrans" cxnId="{8BED60AF-CBB7-40F5-A4C3-B42F1EC2B1F9}">
      <dgm:prSet/>
      <dgm:spPr/>
      <dgm:t>
        <a:bodyPr/>
        <a:lstStyle/>
        <a:p>
          <a:endParaRPr lang="en-US"/>
        </a:p>
      </dgm:t>
    </dgm:pt>
    <dgm:pt modelId="{FD07A35A-886C-480E-88EA-9CF0742AF47F}">
      <dgm:prSet/>
      <dgm:spPr/>
      <dgm:t>
        <a:bodyPr/>
        <a:lstStyle/>
        <a:p>
          <a:r>
            <a:rPr lang="en-GB" dirty="0"/>
            <a:t>One off injections of cash to help a country facing a humanitarian crisis e.g. 2010 Haiti earthquake</a:t>
          </a:r>
          <a:endParaRPr lang="en-US" dirty="0"/>
        </a:p>
      </dgm:t>
    </dgm:pt>
    <dgm:pt modelId="{AF7C0996-2D06-4DA6-ADD7-AEFD170A876F}" type="parTrans" cxnId="{C17D719A-B0D0-4C9E-97D6-BD6AE318D975}">
      <dgm:prSet/>
      <dgm:spPr/>
      <dgm:t>
        <a:bodyPr/>
        <a:lstStyle/>
        <a:p>
          <a:endParaRPr lang="en-US"/>
        </a:p>
      </dgm:t>
    </dgm:pt>
    <dgm:pt modelId="{CF53E95A-8A8D-4695-A1C2-C7B8988B0902}" type="sibTrans" cxnId="{C17D719A-B0D0-4C9E-97D6-BD6AE318D975}">
      <dgm:prSet/>
      <dgm:spPr/>
      <dgm:t>
        <a:bodyPr/>
        <a:lstStyle/>
        <a:p>
          <a:endParaRPr lang="en-US"/>
        </a:p>
      </dgm:t>
    </dgm:pt>
    <dgm:pt modelId="{7F092E49-8FF4-4EC3-BCA9-DEED8BB93414}">
      <dgm:prSet/>
      <dgm:spPr/>
      <dgm:t>
        <a:bodyPr/>
        <a:lstStyle/>
        <a:p>
          <a:r>
            <a:rPr lang="en-GB"/>
            <a:t>Tied Aid</a:t>
          </a:r>
          <a:endParaRPr lang="en-US"/>
        </a:p>
      </dgm:t>
    </dgm:pt>
    <dgm:pt modelId="{6EC6D981-433F-495A-AB52-A21E518BF744}" type="parTrans" cxnId="{3E00BA83-0F7F-4A43-AEDB-C967C242C1AB}">
      <dgm:prSet/>
      <dgm:spPr/>
      <dgm:t>
        <a:bodyPr/>
        <a:lstStyle/>
        <a:p>
          <a:endParaRPr lang="en-US"/>
        </a:p>
      </dgm:t>
    </dgm:pt>
    <dgm:pt modelId="{50C269F3-2AC6-4190-B407-C999B3E604C8}" type="sibTrans" cxnId="{3E00BA83-0F7F-4A43-AEDB-C967C242C1AB}">
      <dgm:prSet/>
      <dgm:spPr/>
      <dgm:t>
        <a:bodyPr/>
        <a:lstStyle/>
        <a:p>
          <a:endParaRPr lang="en-US"/>
        </a:p>
      </dgm:t>
    </dgm:pt>
    <dgm:pt modelId="{03624599-3DD7-46C2-95D4-6E660C6D1C6B}">
      <dgm:prSet/>
      <dgm:spPr/>
      <dgm:t>
        <a:bodyPr/>
        <a:lstStyle/>
        <a:p>
          <a:r>
            <a:rPr lang="en-GB" dirty="0"/>
            <a:t>One country donates money or resources to another (bilateral aid) but with conditions attached.</a:t>
          </a:r>
          <a:endParaRPr lang="en-US" dirty="0"/>
        </a:p>
      </dgm:t>
    </dgm:pt>
    <dgm:pt modelId="{251BA88C-CEB6-4F32-A64A-DEB168DD288D}" type="parTrans" cxnId="{5D2D02F5-9D15-4035-80B9-E95579A4BCD2}">
      <dgm:prSet/>
      <dgm:spPr/>
      <dgm:t>
        <a:bodyPr/>
        <a:lstStyle/>
        <a:p>
          <a:endParaRPr lang="en-US"/>
        </a:p>
      </dgm:t>
    </dgm:pt>
    <dgm:pt modelId="{4B3082DC-4EDC-49A8-8901-E5018609D78F}" type="sibTrans" cxnId="{5D2D02F5-9D15-4035-80B9-E95579A4BCD2}">
      <dgm:prSet/>
      <dgm:spPr/>
      <dgm:t>
        <a:bodyPr/>
        <a:lstStyle/>
        <a:p>
          <a:endParaRPr lang="en-US"/>
        </a:p>
      </dgm:t>
    </dgm:pt>
    <dgm:pt modelId="{526FEAC1-C04F-4A56-A68F-05AD3AF4C7A7}" type="pres">
      <dgm:prSet presAssocID="{909ABB3D-F15E-4687-BF18-5E6A55FE592C}" presName="linear" presStyleCnt="0">
        <dgm:presLayoutVars>
          <dgm:dir/>
          <dgm:animLvl val="lvl"/>
          <dgm:resizeHandles val="exact"/>
        </dgm:presLayoutVars>
      </dgm:prSet>
      <dgm:spPr/>
    </dgm:pt>
    <dgm:pt modelId="{92E735A8-35B5-42D2-870E-86C7E227DE00}" type="pres">
      <dgm:prSet presAssocID="{8ABFFB39-D9DD-435E-A8DA-3F16D814C2CB}" presName="parentLin" presStyleCnt="0"/>
      <dgm:spPr/>
    </dgm:pt>
    <dgm:pt modelId="{237572F5-4967-4A4E-B6F0-D030872EF979}" type="pres">
      <dgm:prSet presAssocID="{8ABFFB39-D9DD-435E-A8DA-3F16D814C2CB}" presName="parentLeftMargin" presStyleLbl="node1" presStyleIdx="0" presStyleCnt="2"/>
      <dgm:spPr/>
    </dgm:pt>
    <dgm:pt modelId="{F199E520-890C-4BDC-88B7-078E3D4D6052}" type="pres">
      <dgm:prSet presAssocID="{8ABFFB39-D9DD-435E-A8DA-3F16D814C2CB}" presName="parentText" presStyleLbl="node1" presStyleIdx="0" presStyleCnt="2">
        <dgm:presLayoutVars>
          <dgm:chMax val="0"/>
          <dgm:bulletEnabled val="1"/>
        </dgm:presLayoutVars>
      </dgm:prSet>
      <dgm:spPr/>
    </dgm:pt>
    <dgm:pt modelId="{641A5DE3-AD29-4E4C-8088-646AB2691BD9}" type="pres">
      <dgm:prSet presAssocID="{8ABFFB39-D9DD-435E-A8DA-3F16D814C2CB}" presName="negativeSpace" presStyleCnt="0"/>
      <dgm:spPr/>
    </dgm:pt>
    <dgm:pt modelId="{366B394B-8A64-4A47-9C88-648FD2FB51C8}" type="pres">
      <dgm:prSet presAssocID="{8ABFFB39-D9DD-435E-A8DA-3F16D814C2CB}" presName="childText" presStyleLbl="conFgAcc1" presStyleIdx="0" presStyleCnt="2">
        <dgm:presLayoutVars>
          <dgm:bulletEnabled val="1"/>
        </dgm:presLayoutVars>
      </dgm:prSet>
      <dgm:spPr/>
    </dgm:pt>
    <dgm:pt modelId="{03D7C9A5-20E7-4DE5-A86D-40723B2AD1A5}" type="pres">
      <dgm:prSet presAssocID="{A28DEC0E-9D03-4166-BE09-E805803BF311}" presName="spaceBetweenRectangles" presStyleCnt="0"/>
      <dgm:spPr/>
    </dgm:pt>
    <dgm:pt modelId="{5528FAD4-736E-42D6-9293-999D3AF8F406}" type="pres">
      <dgm:prSet presAssocID="{7F092E49-8FF4-4EC3-BCA9-DEED8BB93414}" presName="parentLin" presStyleCnt="0"/>
      <dgm:spPr/>
    </dgm:pt>
    <dgm:pt modelId="{D16A36E2-C2C5-4A79-9511-4D9FF1C187BE}" type="pres">
      <dgm:prSet presAssocID="{7F092E49-8FF4-4EC3-BCA9-DEED8BB93414}" presName="parentLeftMargin" presStyleLbl="node1" presStyleIdx="0" presStyleCnt="2"/>
      <dgm:spPr/>
    </dgm:pt>
    <dgm:pt modelId="{AE94B8E5-300F-47BC-8951-8AD1D39E0798}" type="pres">
      <dgm:prSet presAssocID="{7F092E49-8FF4-4EC3-BCA9-DEED8BB93414}" presName="parentText" presStyleLbl="node1" presStyleIdx="1" presStyleCnt="2">
        <dgm:presLayoutVars>
          <dgm:chMax val="0"/>
          <dgm:bulletEnabled val="1"/>
        </dgm:presLayoutVars>
      </dgm:prSet>
      <dgm:spPr/>
    </dgm:pt>
    <dgm:pt modelId="{D3CE1565-85BD-4F20-A1FD-B842DC329E02}" type="pres">
      <dgm:prSet presAssocID="{7F092E49-8FF4-4EC3-BCA9-DEED8BB93414}" presName="negativeSpace" presStyleCnt="0"/>
      <dgm:spPr/>
    </dgm:pt>
    <dgm:pt modelId="{312B9E2A-2EB8-43CD-AC92-224A674C0BEC}" type="pres">
      <dgm:prSet presAssocID="{7F092E49-8FF4-4EC3-BCA9-DEED8BB93414}" presName="childText" presStyleLbl="conFgAcc1" presStyleIdx="1" presStyleCnt="2">
        <dgm:presLayoutVars>
          <dgm:bulletEnabled val="1"/>
        </dgm:presLayoutVars>
      </dgm:prSet>
      <dgm:spPr/>
    </dgm:pt>
  </dgm:ptLst>
  <dgm:cxnLst>
    <dgm:cxn modelId="{13FB232A-12C7-4A8C-80FA-4AA60E06D3E6}" type="presOf" srcId="{7F092E49-8FF4-4EC3-BCA9-DEED8BB93414}" destId="{D16A36E2-C2C5-4A79-9511-4D9FF1C187BE}" srcOrd="0" destOrd="0" presId="urn:microsoft.com/office/officeart/2005/8/layout/list1"/>
    <dgm:cxn modelId="{1D462D3C-6FF8-40C5-A748-56EC41C0FE37}" type="presOf" srcId="{8ABFFB39-D9DD-435E-A8DA-3F16D814C2CB}" destId="{F199E520-890C-4BDC-88B7-078E3D4D6052}" srcOrd="1" destOrd="0" presId="urn:microsoft.com/office/officeart/2005/8/layout/list1"/>
    <dgm:cxn modelId="{F627325B-C6D0-40C6-93B2-7BE558705545}" type="presOf" srcId="{7F092E49-8FF4-4EC3-BCA9-DEED8BB93414}" destId="{AE94B8E5-300F-47BC-8951-8AD1D39E0798}" srcOrd="1" destOrd="0" presId="urn:microsoft.com/office/officeart/2005/8/layout/list1"/>
    <dgm:cxn modelId="{41AAB25F-2D12-432F-8E74-210BA8887EE8}" type="presOf" srcId="{03624599-3DD7-46C2-95D4-6E660C6D1C6B}" destId="{312B9E2A-2EB8-43CD-AC92-224A674C0BEC}" srcOrd="0" destOrd="0" presId="urn:microsoft.com/office/officeart/2005/8/layout/list1"/>
    <dgm:cxn modelId="{3E00BA83-0F7F-4A43-AEDB-C967C242C1AB}" srcId="{909ABB3D-F15E-4687-BF18-5E6A55FE592C}" destId="{7F092E49-8FF4-4EC3-BCA9-DEED8BB93414}" srcOrd="1" destOrd="0" parTransId="{6EC6D981-433F-495A-AB52-A21E518BF744}" sibTransId="{50C269F3-2AC6-4190-B407-C999B3E604C8}"/>
    <dgm:cxn modelId="{07E22E87-ADCD-48BB-B6A1-DC5828F18AAD}" type="presOf" srcId="{909ABB3D-F15E-4687-BF18-5E6A55FE592C}" destId="{526FEAC1-C04F-4A56-A68F-05AD3AF4C7A7}" srcOrd="0" destOrd="0" presId="urn:microsoft.com/office/officeart/2005/8/layout/list1"/>
    <dgm:cxn modelId="{C17D719A-B0D0-4C9E-97D6-BD6AE318D975}" srcId="{8ABFFB39-D9DD-435E-A8DA-3F16D814C2CB}" destId="{FD07A35A-886C-480E-88EA-9CF0742AF47F}" srcOrd="0" destOrd="0" parTransId="{AF7C0996-2D06-4DA6-ADD7-AEFD170A876F}" sibTransId="{CF53E95A-8A8D-4695-A1C2-C7B8988B0902}"/>
    <dgm:cxn modelId="{8BED60AF-CBB7-40F5-A4C3-B42F1EC2B1F9}" srcId="{909ABB3D-F15E-4687-BF18-5E6A55FE592C}" destId="{8ABFFB39-D9DD-435E-A8DA-3F16D814C2CB}" srcOrd="0" destOrd="0" parTransId="{970B72C1-52E9-4080-9A70-A353C3B89FEC}" sibTransId="{A28DEC0E-9D03-4166-BE09-E805803BF311}"/>
    <dgm:cxn modelId="{413740CD-27A6-485F-86FF-CCFC3EF42788}" type="presOf" srcId="{FD07A35A-886C-480E-88EA-9CF0742AF47F}" destId="{366B394B-8A64-4A47-9C88-648FD2FB51C8}" srcOrd="0" destOrd="0" presId="urn:microsoft.com/office/officeart/2005/8/layout/list1"/>
    <dgm:cxn modelId="{A80FA1D4-FDEE-4FE5-8C40-9A52A747B695}" type="presOf" srcId="{8ABFFB39-D9DD-435E-A8DA-3F16D814C2CB}" destId="{237572F5-4967-4A4E-B6F0-D030872EF979}" srcOrd="0" destOrd="0" presId="urn:microsoft.com/office/officeart/2005/8/layout/list1"/>
    <dgm:cxn modelId="{5D2D02F5-9D15-4035-80B9-E95579A4BCD2}" srcId="{7F092E49-8FF4-4EC3-BCA9-DEED8BB93414}" destId="{03624599-3DD7-46C2-95D4-6E660C6D1C6B}" srcOrd="0" destOrd="0" parTransId="{251BA88C-CEB6-4F32-A64A-DEB168DD288D}" sibTransId="{4B3082DC-4EDC-49A8-8901-E5018609D78F}"/>
    <dgm:cxn modelId="{76D57410-4ED0-450A-A376-795704AE40EB}" type="presParOf" srcId="{526FEAC1-C04F-4A56-A68F-05AD3AF4C7A7}" destId="{92E735A8-35B5-42D2-870E-86C7E227DE00}" srcOrd="0" destOrd="0" presId="urn:microsoft.com/office/officeart/2005/8/layout/list1"/>
    <dgm:cxn modelId="{BFC894D2-3834-4665-8591-F4A834B53B19}" type="presParOf" srcId="{92E735A8-35B5-42D2-870E-86C7E227DE00}" destId="{237572F5-4967-4A4E-B6F0-D030872EF979}" srcOrd="0" destOrd="0" presId="urn:microsoft.com/office/officeart/2005/8/layout/list1"/>
    <dgm:cxn modelId="{C81FF630-5CD8-4AAC-AB59-09CCCF5CC91E}" type="presParOf" srcId="{92E735A8-35B5-42D2-870E-86C7E227DE00}" destId="{F199E520-890C-4BDC-88B7-078E3D4D6052}" srcOrd="1" destOrd="0" presId="urn:microsoft.com/office/officeart/2005/8/layout/list1"/>
    <dgm:cxn modelId="{A5D5C75F-DB9D-4463-AFB8-FDAEC16964DA}" type="presParOf" srcId="{526FEAC1-C04F-4A56-A68F-05AD3AF4C7A7}" destId="{641A5DE3-AD29-4E4C-8088-646AB2691BD9}" srcOrd="1" destOrd="0" presId="urn:microsoft.com/office/officeart/2005/8/layout/list1"/>
    <dgm:cxn modelId="{2836060E-C65E-46EC-B46D-576E8B76B006}" type="presParOf" srcId="{526FEAC1-C04F-4A56-A68F-05AD3AF4C7A7}" destId="{366B394B-8A64-4A47-9C88-648FD2FB51C8}" srcOrd="2" destOrd="0" presId="urn:microsoft.com/office/officeart/2005/8/layout/list1"/>
    <dgm:cxn modelId="{ADC9730E-3F6A-4A5F-9330-756FA661D26F}" type="presParOf" srcId="{526FEAC1-C04F-4A56-A68F-05AD3AF4C7A7}" destId="{03D7C9A5-20E7-4DE5-A86D-40723B2AD1A5}" srcOrd="3" destOrd="0" presId="urn:microsoft.com/office/officeart/2005/8/layout/list1"/>
    <dgm:cxn modelId="{41E63C82-BB86-4AAD-AD5D-82E2B0FC7DF3}" type="presParOf" srcId="{526FEAC1-C04F-4A56-A68F-05AD3AF4C7A7}" destId="{5528FAD4-736E-42D6-9293-999D3AF8F406}" srcOrd="4" destOrd="0" presId="urn:microsoft.com/office/officeart/2005/8/layout/list1"/>
    <dgm:cxn modelId="{AF3060A9-A35D-4191-838E-691228CE455D}" type="presParOf" srcId="{5528FAD4-736E-42D6-9293-999D3AF8F406}" destId="{D16A36E2-C2C5-4A79-9511-4D9FF1C187BE}" srcOrd="0" destOrd="0" presId="urn:microsoft.com/office/officeart/2005/8/layout/list1"/>
    <dgm:cxn modelId="{ED9552CA-634E-4440-9065-C1EC9B0A30AE}" type="presParOf" srcId="{5528FAD4-736E-42D6-9293-999D3AF8F406}" destId="{AE94B8E5-300F-47BC-8951-8AD1D39E0798}" srcOrd="1" destOrd="0" presId="urn:microsoft.com/office/officeart/2005/8/layout/list1"/>
    <dgm:cxn modelId="{FBC1E2C0-3224-4032-B095-69B4DE57FB50}" type="presParOf" srcId="{526FEAC1-C04F-4A56-A68F-05AD3AF4C7A7}" destId="{D3CE1565-85BD-4F20-A1FD-B842DC329E02}" srcOrd="5" destOrd="0" presId="urn:microsoft.com/office/officeart/2005/8/layout/list1"/>
    <dgm:cxn modelId="{DBF71960-F9FD-4F20-A863-3A32FD2545B7}" type="presParOf" srcId="{526FEAC1-C04F-4A56-A68F-05AD3AF4C7A7}" destId="{312B9E2A-2EB8-43CD-AC92-224A674C0BE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5D42D5-0E35-4370-8F1A-4486AAEC756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E335603-CF8C-4CF1-81E5-E8057B31A221}">
      <dgm:prSet/>
      <dgm:spPr/>
      <dgm:t>
        <a:bodyPr/>
        <a:lstStyle/>
        <a:p>
          <a:r>
            <a:rPr lang="en-GB" dirty="0"/>
            <a:t>Bilateral Aid</a:t>
          </a:r>
          <a:endParaRPr lang="en-US" dirty="0"/>
        </a:p>
      </dgm:t>
    </dgm:pt>
    <dgm:pt modelId="{23FD160F-D7C1-4ADA-A897-F556B06DBAA3}" type="parTrans" cxnId="{DA4DF089-2C85-49DA-A957-6F1E1A7DD325}">
      <dgm:prSet/>
      <dgm:spPr/>
      <dgm:t>
        <a:bodyPr/>
        <a:lstStyle/>
        <a:p>
          <a:endParaRPr lang="en-US"/>
        </a:p>
      </dgm:t>
    </dgm:pt>
    <dgm:pt modelId="{31B33660-7F83-454C-BBD0-2CB157A53513}" type="sibTrans" cxnId="{DA4DF089-2C85-49DA-A957-6F1E1A7DD325}">
      <dgm:prSet/>
      <dgm:spPr/>
      <dgm:t>
        <a:bodyPr/>
        <a:lstStyle/>
        <a:p>
          <a:endParaRPr lang="en-US"/>
        </a:p>
      </dgm:t>
    </dgm:pt>
    <dgm:pt modelId="{26CCE36D-3C73-4540-959B-1DFFD42CC138}">
      <dgm:prSet/>
      <dgm:spPr/>
      <dgm:t>
        <a:bodyPr/>
        <a:lstStyle/>
        <a:p>
          <a:r>
            <a:rPr lang="en-GB" dirty="0"/>
            <a:t>Bilateral aid is assistance given by a government directly to the government of another country; typically capital flows from a developed nation to a developing nation. It is often directed according to strategic political considerations as well as humanitarian ones</a:t>
          </a:r>
          <a:endParaRPr lang="en-US" dirty="0"/>
        </a:p>
      </dgm:t>
    </dgm:pt>
    <dgm:pt modelId="{125FF75B-6882-4B67-AEBB-C5E3BD0CC0F3}" type="parTrans" cxnId="{EED0F031-7513-4E90-850E-EC8D7177DF7D}">
      <dgm:prSet/>
      <dgm:spPr/>
      <dgm:t>
        <a:bodyPr/>
        <a:lstStyle/>
        <a:p>
          <a:endParaRPr lang="en-US"/>
        </a:p>
      </dgm:t>
    </dgm:pt>
    <dgm:pt modelId="{AEDA5DAD-1EC8-463E-8A1C-FEC8468B230F}" type="sibTrans" cxnId="{EED0F031-7513-4E90-850E-EC8D7177DF7D}">
      <dgm:prSet/>
      <dgm:spPr/>
      <dgm:t>
        <a:bodyPr/>
        <a:lstStyle/>
        <a:p>
          <a:endParaRPr lang="en-US"/>
        </a:p>
      </dgm:t>
    </dgm:pt>
    <dgm:pt modelId="{5D42156A-7CD8-418B-92BA-583A5E6F627D}">
      <dgm:prSet/>
      <dgm:spPr/>
      <dgm:t>
        <a:bodyPr/>
        <a:lstStyle/>
        <a:p>
          <a:r>
            <a:rPr lang="en-GB"/>
            <a:t>Multilateral Aid</a:t>
          </a:r>
          <a:endParaRPr lang="en-US"/>
        </a:p>
      </dgm:t>
    </dgm:pt>
    <dgm:pt modelId="{E4F4F6C5-3B3C-4382-8069-7D2B67B3D1D7}" type="parTrans" cxnId="{E6BFE785-3FB3-4609-8703-05B7BD615229}">
      <dgm:prSet/>
      <dgm:spPr/>
      <dgm:t>
        <a:bodyPr/>
        <a:lstStyle/>
        <a:p>
          <a:endParaRPr lang="en-US"/>
        </a:p>
      </dgm:t>
    </dgm:pt>
    <dgm:pt modelId="{473CC33D-6476-43AF-8689-735E77EDF497}" type="sibTrans" cxnId="{E6BFE785-3FB3-4609-8703-05B7BD615229}">
      <dgm:prSet/>
      <dgm:spPr/>
      <dgm:t>
        <a:bodyPr/>
        <a:lstStyle/>
        <a:p>
          <a:endParaRPr lang="en-US"/>
        </a:p>
      </dgm:t>
    </dgm:pt>
    <dgm:pt modelId="{ECB32BBB-B3D2-4C1D-BBC7-17E4BBE80110}">
      <dgm:prSet/>
      <dgm:spPr/>
      <dgm:t>
        <a:bodyPr/>
        <a:lstStyle/>
        <a:p>
          <a:r>
            <a:rPr lang="en-GB" dirty="0"/>
            <a:t>Multilateral aid is assistance provided by many governments who pool funds to international organizations like the World Bank, United Nations and International Monetary Fund that are then used to reduce poverty in developing nations</a:t>
          </a:r>
          <a:endParaRPr lang="en-US" dirty="0"/>
        </a:p>
      </dgm:t>
    </dgm:pt>
    <dgm:pt modelId="{4491F0B6-1CEC-43CD-A356-E52400E15B4B}" type="parTrans" cxnId="{FFBDEF15-B76E-4616-A7D3-EB364B492BCA}">
      <dgm:prSet/>
      <dgm:spPr/>
      <dgm:t>
        <a:bodyPr/>
        <a:lstStyle/>
        <a:p>
          <a:endParaRPr lang="en-US"/>
        </a:p>
      </dgm:t>
    </dgm:pt>
    <dgm:pt modelId="{84C72395-5FD4-43D5-85D9-F96CD9B10406}" type="sibTrans" cxnId="{FFBDEF15-B76E-4616-A7D3-EB364B492BCA}">
      <dgm:prSet/>
      <dgm:spPr/>
      <dgm:t>
        <a:bodyPr/>
        <a:lstStyle/>
        <a:p>
          <a:endParaRPr lang="en-US"/>
        </a:p>
      </dgm:t>
    </dgm:pt>
    <dgm:pt modelId="{52738636-6B95-4596-931A-F474830DDE3B}" type="pres">
      <dgm:prSet presAssocID="{4A5D42D5-0E35-4370-8F1A-4486AAEC7565}" presName="linear" presStyleCnt="0">
        <dgm:presLayoutVars>
          <dgm:animLvl val="lvl"/>
          <dgm:resizeHandles val="exact"/>
        </dgm:presLayoutVars>
      </dgm:prSet>
      <dgm:spPr/>
    </dgm:pt>
    <dgm:pt modelId="{6697B221-A326-4E54-B3A1-A9B9A2EC30E5}" type="pres">
      <dgm:prSet presAssocID="{0E335603-CF8C-4CF1-81E5-E8057B31A221}" presName="parentText" presStyleLbl="node1" presStyleIdx="0" presStyleCnt="2">
        <dgm:presLayoutVars>
          <dgm:chMax val="0"/>
          <dgm:bulletEnabled val="1"/>
        </dgm:presLayoutVars>
      </dgm:prSet>
      <dgm:spPr/>
    </dgm:pt>
    <dgm:pt modelId="{519E5930-1B2C-4979-8E71-9DD897B4F85C}" type="pres">
      <dgm:prSet presAssocID="{0E335603-CF8C-4CF1-81E5-E8057B31A221}" presName="childText" presStyleLbl="revTx" presStyleIdx="0" presStyleCnt="2">
        <dgm:presLayoutVars>
          <dgm:bulletEnabled val="1"/>
        </dgm:presLayoutVars>
      </dgm:prSet>
      <dgm:spPr/>
    </dgm:pt>
    <dgm:pt modelId="{E0E02F41-89F4-4F0E-B9E5-5B0354CA3DEF}" type="pres">
      <dgm:prSet presAssocID="{5D42156A-7CD8-418B-92BA-583A5E6F627D}" presName="parentText" presStyleLbl="node1" presStyleIdx="1" presStyleCnt="2">
        <dgm:presLayoutVars>
          <dgm:chMax val="0"/>
          <dgm:bulletEnabled val="1"/>
        </dgm:presLayoutVars>
      </dgm:prSet>
      <dgm:spPr/>
    </dgm:pt>
    <dgm:pt modelId="{0894D518-6D9B-4A1F-80FB-76568A9C38B5}" type="pres">
      <dgm:prSet presAssocID="{5D42156A-7CD8-418B-92BA-583A5E6F627D}" presName="childText" presStyleLbl="revTx" presStyleIdx="1" presStyleCnt="2">
        <dgm:presLayoutVars>
          <dgm:bulletEnabled val="1"/>
        </dgm:presLayoutVars>
      </dgm:prSet>
      <dgm:spPr/>
    </dgm:pt>
  </dgm:ptLst>
  <dgm:cxnLst>
    <dgm:cxn modelId="{FFBDEF15-B76E-4616-A7D3-EB364B492BCA}" srcId="{5D42156A-7CD8-418B-92BA-583A5E6F627D}" destId="{ECB32BBB-B3D2-4C1D-BBC7-17E4BBE80110}" srcOrd="0" destOrd="0" parTransId="{4491F0B6-1CEC-43CD-A356-E52400E15B4B}" sibTransId="{84C72395-5FD4-43D5-85D9-F96CD9B10406}"/>
    <dgm:cxn modelId="{EED0F031-7513-4E90-850E-EC8D7177DF7D}" srcId="{0E335603-CF8C-4CF1-81E5-E8057B31A221}" destId="{26CCE36D-3C73-4540-959B-1DFFD42CC138}" srcOrd="0" destOrd="0" parTransId="{125FF75B-6882-4B67-AEBB-C5E3BD0CC0F3}" sibTransId="{AEDA5DAD-1EC8-463E-8A1C-FEC8468B230F}"/>
    <dgm:cxn modelId="{2C0AE569-C118-4930-9E29-31D0B7BDBD00}" type="presOf" srcId="{5D42156A-7CD8-418B-92BA-583A5E6F627D}" destId="{E0E02F41-89F4-4F0E-B9E5-5B0354CA3DEF}" srcOrd="0" destOrd="0" presId="urn:microsoft.com/office/officeart/2005/8/layout/vList2"/>
    <dgm:cxn modelId="{3B4B436B-8560-43E7-A393-62A372E17F86}" type="presOf" srcId="{ECB32BBB-B3D2-4C1D-BBC7-17E4BBE80110}" destId="{0894D518-6D9B-4A1F-80FB-76568A9C38B5}" srcOrd="0" destOrd="0" presId="urn:microsoft.com/office/officeart/2005/8/layout/vList2"/>
    <dgm:cxn modelId="{13E21974-610F-4360-A8AC-6BC6204134E4}" type="presOf" srcId="{4A5D42D5-0E35-4370-8F1A-4486AAEC7565}" destId="{52738636-6B95-4596-931A-F474830DDE3B}" srcOrd="0" destOrd="0" presId="urn:microsoft.com/office/officeart/2005/8/layout/vList2"/>
    <dgm:cxn modelId="{49877B75-144E-46AC-A643-8673C097F80F}" type="presOf" srcId="{0E335603-CF8C-4CF1-81E5-E8057B31A221}" destId="{6697B221-A326-4E54-B3A1-A9B9A2EC30E5}" srcOrd="0" destOrd="0" presId="urn:microsoft.com/office/officeart/2005/8/layout/vList2"/>
    <dgm:cxn modelId="{E6BFE785-3FB3-4609-8703-05B7BD615229}" srcId="{4A5D42D5-0E35-4370-8F1A-4486AAEC7565}" destId="{5D42156A-7CD8-418B-92BA-583A5E6F627D}" srcOrd="1" destOrd="0" parTransId="{E4F4F6C5-3B3C-4382-8069-7D2B67B3D1D7}" sibTransId="{473CC33D-6476-43AF-8689-735E77EDF497}"/>
    <dgm:cxn modelId="{DA4DF089-2C85-49DA-A957-6F1E1A7DD325}" srcId="{4A5D42D5-0E35-4370-8F1A-4486AAEC7565}" destId="{0E335603-CF8C-4CF1-81E5-E8057B31A221}" srcOrd="0" destOrd="0" parTransId="{23FD160F-D7C1-4ADA-A897-F556B06DBAA3}" sibTransId="{31B33660-7F83-454C-BBD0-2CB157A53513}"/>
    <dgm:cxn modelId="{C0F9C7C2-3FBA-412A-80D5-23ED7D72C14C}" type="presOf" srcId="{26CCE36D-3C73-4540-959B-1DFFD42CC138}" destId="{519E5930-1B2C-4979-8E71-9DD897B4F85C}" srcOrd="0" destOrd="0" presId="urn:microsoft.com/office/officeart/2005/8/layout/vList2"/>
    <dgm:cxn modelId="{7196FE4D-6FD8-4515-B1C9-374573AFE7F7}" type="presParOf" srcId="{52738636-6B95-4596-931A-F474830DDE3B}" destId="{6697B221-A326-4E54-B3A1-A9B9A2EC30E5}" srcOrd="0" destOrd="0" presId="urn:microsoft.com/office/officeart/2005/8/layout/vList2"/>
    <dgm:cxn modelId="{01645D79-4660-4E5D-8F63-535156003573}" type="presParOf" srcId="{52738636-6B95-4596-931A-F474830DDE3B}" destId="{519E5930-1B2C-4979-8E71-9DD897B4F85C}" srcOrd="1" destOrd="0" presId="urn:microsoft.com/office/officeart/2005/8/layout/vList2"/>
    <dgm:cxn modelId="{E6F9A42F-2962-4B9A-BF34-C5918D29B31B}" type="presParOf" srcId="{52738636-6B95-4596-931A-F474830DDE3B}" destId="{E0E02F41-89F4-4F0E-B9E5-5B0354CA3DEF}" srcOrd="2" destOrd="0" presId="urn:microsoft.com/office/officeart/2005/8/layout/vList2"/>
    <dgm:cxn modelId="{42634640-AF37-4EA6-B57F-90E678CC350B}" type="presParOf" srcId="{52738636-6B95-4596-931A-F474830DDE3B}" destId="{0894D518-6D9B-4A1F-80FB-76568A9C38B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36AD7C-221A-4E49-9BFA-F3484998F0BA}"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8F335A4A-A2CC-46AC-B863-C919B813D845}">
      <dgm:prSet/>
      <dgm:spPr/>
      <dgm:t>
        <a:bodyPr/>
        <a:lstStyle/>
        <a:p>
          <a:r>
            <a:rPr lang="en-GB" dirty="0"/>
            <a:t>Developmental Aid</a:t>
          </a:r>
          <a:endParaRPr lang="en-US" dirty="0"/>
        </a:p>
      </dgm:t>
    </dgm:pt>
    <dgm:pt modelId="{0EF7047A-BD25-4B7C-AB7F-16CC17889D05}" type="parTrans" cxnId="{DE9E5720-BF97-4946-89F3-C8DA9A01A976}">
      <dgm:prSet/>
      <dgm:spPr/>
      <dgm:t>
        <a:bodyPr/>
        <a:lstStyle/>
        <a:p>
          <a:endParaRPr lang="en-US"/>
        </a:p>
      </dgm:t>
    </dgm:pt>
    <dgm:pt modelId="{1CA83886-49B3-496A-A13E-42A6CCDDDA1F}" type="sibTrans" cxnId="{DE9E5720-BF97-4946-89F3-C8DA9A01A976}">
      <dgm:prSet/>
      <dgm:spPr/>
      <dgm:t>
        <a:bodyPr/>
        <a:lstStyle/>
        <a:p>
          <a:endParaRPr lang="en-US"/>
        </a:p>
      </dgm:t>
    </dgm:pt>
    <dgm:pt modelId="{D500C97C-62F8-4FF1-B3C0-CED2DCA6E102}">
      <dgm:prSet/>
      <dgm:spPr/>
      <dgm:t>
        <a:bodyPr/>
        <a:lstStyle/>
        <a:p>
          <a:r>
            <a:rPr lang="en-GB" dirty="0"/>
            <a:t>Funds are used to finance a particular project, such as a school or a hospital</a:t>
          </a:r>
          <a:endParaRPr lang="en-US" dirty="0"/>
        </a:p>
      </dgm:t>
    </dgm:pt>
    <dgm:pt modelId="{1A730D48-24E0-4F06-A40D-0244BBAC0AAF}" type="parTrans" cxnId="{25531456-19CF-4EF8-B2D0-87FED1E8FAB0}">
      <dgm:prSet/>
      <dgm:spPr/>
      <dgm:t>
        <a:bodyPr/>
        <a:lstStyle/>
        <a:p>
          <a:endParaRPr lang="en-US"/>
        </a:p>
      </dgm:t>
    </dgm:pt>
    <dgm:pt modelId="{75ED1EE6-8251-4C5A-9C92-8B44A19BC471}" type="sibTrans" cxnId="{25531456-19CF-4EF8-B2D0-87FED1E8FAB0}">
      <dgm:prSet/>
      <dgm:spPr/>
      <dgm:t>
        <a:bodyPr/>
        <a:lstStyle/>
        <a:p>
          <a:endParaRPr lang="en-US"/>
        </a:p>
      </dgm:t>
    </dgm:pt>
    <dgm:pt modelId="{4FFE85A0-176D-4406-913B-961F027418A8}">
      <dgm:prSet/>
      <dgm:spPr/>
      <dgm:t>
        <a:bodyPr/>
        <a:lstStyle/>
        <a:p>
          <a:r>
            <a:rPr lang="en-GB"/>
            <a:t>Debt Relief</a:t>
          </a:r>
          <a:endParaRPr lang="en-US"/>
        </a:p>
      </dgm:t>
    </dgm:pt>
    <dgm:pt modelId="{514AC8F6-E074-4863-923C-7CD7DFCDB116}" type="parTrans" cxnId="{E1E709E0-15BD-488C-A4D1-528BCA2AA063}">
      <dgm:prSet/>
      <dgm:spPr/>
      <dgm:t>
        <a:bodyPr/>
        <a:lstStyle/>
        <a:p>
          <a:endParaRPr lang="en-US"/>
        </a:p>
      </dgm:t>
    </dgm:pt>
    <dgm:pt modelId="{5D523661-1182-4E73-833E-FC2A549C834D}" type="sibTrans" cxnId="{E1E709E0-15BD-488C-A4D1-528BCA2AA063}">
      <dgm:prSet/>
      <dgm:spPr/>
      <dgm:t>
        <a:bodyPr/>
        <a:lstStyle/>
        <a:p>
          <a:endParaRPr lang="en-US"/>
        </a:p>
      </dgm:t>
    </dgm:pt>
    <dgm:pt modelId="{E2E7093F-682C-4BE5-AC84-6AE9ACB689E0}">
      <dgm:prSet/>
      <dgm:spPr/>
      <dgm:t>
        <a:bodyPr/>
        <a:lstStyle/>
        <a:p>
          <a:r>
            <a:rPr lang="en-GB" dirty="0"/>
            <a:t>Debt forgiveness can save less-developed countries vital funds that can be re-directed to internal investment projects</a:t>
          </a:r>
          <a:endParaRPr lang="en-US" dirty="0"/>
        </a:p>
      </dgm:t>
    </dgm:pt>
    <dgm:pt modelId="{FC9CBB7A-BCFA-4E7D-8CC3-0FECC0D4AD33}" type="parTrans" cxnId="{DBC046B0-FCD4-446C-8AD7-21DE6D6A0469}">
      <dgm:prSet/>
      <dgm:spPr/>
      <dgm:t>
        <a:bodyPr/>
        <a:lstStyle/>
        <a:p>
          <a:endParaRPr lang="en-US"/>
        </a:p>
      </dgm:t>
    </dgm:pt>
    <dgm:pt modelId="{CF8192B2-93CF-4844-8BB6-557BDE90019B}" type="sibTrans" cxnId="{DBC046B0-FCD4-446C-8AD7-21DE6D6A0469}">
      <dgm:prSet/>
      <dgm:spPr/>
      <dgm:t>
        <a:bodyPr/>
        <a:lstStyle/>
        <a:p>
          <a:endParaRPr lang="en-US"/>
        </a:p>
      </dgm:t>
    </dgm:pt>
    <dgm:pt modelId="{5A4FFDA5-1B1B-47DE-AB98-B9B9FBDAE7D7}" type="pres">
      <dgm:prSet presAssocID="{BB36AD7C-221A-4E49-9BFA-F3484998F0BA}" presName="linear" presStyleCnt="0">
        <dgm:presLayoutVars>
          <dgm:dir/>
          <dgm:animLvl val="lvl"/>
          <dgm:resizeHandles val="exact"/>
        </dgm:presLayoutVars>
      </dgm:prSet>
      <dgm:spPr/>
    </dgm:pt>
    <dgm:pt modelId="{D1E4E1DC-AB68-4819-800A-C0B9309F1531}" type="pres">
      <dgm:prSet presAssocID="{8F335A4A-A2CC-46AC-B863-C919B813D845}" presName="parentLin" presStyleCnt="0"/>
      <dgm:spPr/>
    </dgm:pt>
    <dgm:pt modelId="{220A3ABB-0734-49F5-B098-D5185BBB8086}" type="pres">
      <dgm:prSet presAssocID="{8F335A4A-A2CC-46AC-B863-C919B813D845}" presName="parentLeftMargin" presStyleLbl="node1" presStyleIdx="0" presStyleCnt="2"/>
      <dgm:spPr/>
    </dgm:pt>
    <dgm:pt modelId="{E4E12874-8104-4342-800C-24A5CE0E5151}" type="pres">
      <dgm:prSet presAssocID="{8F335A4A-A2CC-46AC-B863-C919B813D845}" presName="parentText" presStyleLbl="node1" presStyleIdx="0" presStyleCnt="2">
        <dgm:presLayoutVars>
          <dgm:chMax val="0"/>
          <dgm:bulletEnabled val="1"/>
        </dgm:presLayoutVars>
      </dgm:prSet>
      <dgm:spPr/>
    </dgm:pt>
    <dgm:pt modelId="{02A0C38B-CA02-48E7-B382-79483F54B7AE}" type="pres">
      <dgm:prSet presAssocID="{8F335A4A-A2CC-46AC-B863-C919B813D845}" presName="negativeSpace" presStyleCnt="0"/>
      <dgm:spPr/>
    </dgm:pt>
    <dgm:pt modelId="{1249887F-6686-4285-9FDB-749600E4DC4A}" type="pres">
      <dgm:prSet presAssocID="{8F335A4A-A2CC-46AC-B863-C919B813D845}" presName="childText" presStyleLbl="conFgAcc1" presStyleIdx="0" presStyleCnt="2">
        <dgm:presLayoutVars>
          <dgm:bulletEnabled val="1"/>
        </dgm:presLayoutVars>
      </dgm:prSet>
      <dgm:spPr/>
    </dgm:pt>
    <dgm:pt modelId="{4D67D974-3CA6-495B-B489-898CDBF2DB5E}" type="pres">
      <dgm:prSet presAssocID="{1CA83886-49B3-496A-A13E-42A6CCDDDA1F}" presName="spaceBetweenRectangles" presStyleCnt="0"/>
      <dgm:spPr/>
    </dgm:pt>
    <dgm:pt modelId="{FEFB72FD-B787-4C6B-A88E-986709E08D55}" type="pres">
      <dgm:prSet presAssocID="{4FFE85A0-176D-4406-913B-961F027418A8}" presName="parentLin" presStyleCnt="0"/>
      <dgm:spPr/>
    </dgm:pt>
    <dgm:pt modelId="{C6D368AD-3372-4E3C-BE38-16C8C6B64FE8}" type="pres">
      <dgm:prSet presAssocID="{4FFE85A0-176D-4406-913B-961F027418A8}" presName="parentLeftMargin" presStyleLbl="node1" presStyleIdx="0" presStyleCnt="2"/>
      <dgm:spPr/>
    </dgm:pt>
    <dgm:pt modelId="{0AACBBF8-2675-448E-9CE9-FC4521403EF5}" type="pres">
      <dgm:prSet presAssocID="{4FFE85A0-176D-4406-913B-961F027418A8}" presName="parentText" presStyleLbl="node1" presStyleIdx="1" presStyleCnt="2">
        <dgm:presLayoutVars>
          <dgm:chMax val="0"/>
          <dgm:bulletEnabled val="1"/>
        </dgm:presLayoutVars>
      </dgm:prSet>
      <dgm:spPr/>
    </dgm:pt>
    <dgm:pt modelId="{1FF6D554-6EC0-444D-90BF-AF861F0C6523}" type="pres">
      <dgm:prSet presAssocID="{4FFE85A0-176D-4406-913B-961F027418A8}" presName="negativeSpace" presStyleCnt="0"/>
      <dgm:spPr/>
    </dgm:pt>
    <dgm:pt modelId="{E5A3B9C2-3B2D-4780-B931-121C3E71B439}" type="pres">
      <dgm:prSet presAssocID="{4FFE85A0-176D-4406-913B-961F027418A8}" presName="childText" presStyleLbl="conFgAcc1" presStyleIdx="1" presStyleCnt="2">
        <dgm:presLayoutVars>
          <dgm:bulletEnabled val="1"/>
        </dgm:presLayoutVars>
      </dgm:prSet>
      <dgm:spPr/>
    </dgm:pt>
  </dgm:ptLst>
  <dgm:cxnLst>
    <dgm:cxn modelId="{C72CDD09-2E18-4E55-B18A-887049A242E7}" type="presOf" srcId="{E2E7093F-682C-4BE5-AC84-6AE9ACB689E0}" destId="{E5A3B9C2-3B2D-4780-B931-121C3E71B439}" srcOrd="0" destOrd="0" presId="urn:microsoft.com/office/officeart/2005/8/layout/list1"/>
    <dgm:cxn modelId="{DE9E5720-BF97-4946-89F3-C8DA9A01A976}" srcId="{BB36AD7C-221A-4E49-9BFA-F3484998F0BA}" destId="{8F335A4A-A2CC-46AC-B863-C919B813D845}" srcOrd="0" destOrd="0" parTransId="{0EF7047A-BD25-4B7C-AB7F-16CC17889D05}" sibTransId="{1CA83886-49B3-496A-A13E-42A6CCDDDA1F}"/>
    <dgm:cxn modelId="{1563E275-C6D1-4F95-837C-1C2F0B0E96ED}" type="presOf" srcId="{8F335A4A-A2CC-46AC-B863-C919B813D845}" destId="{220A3ABB-0734-49F5-B098-D5185BBB8086}" srcOrd="0" destOrd="0" presId="urn:microsoft.com/office/officeart/2005/8/layout/list1"/>
    <dgm:cxn modelId="{25531456-19CF-4EF8-B2D0-87FED1E8FAB0}" srcId="{8F335A4A-A2CC-46AC-B863-C919B813D845}" destId="{D500C97C-62F8-4FF1-B3C0-CED2DCA6E102}" srcOrd="0" destOrd="0" parTransId="{1A730D48-24E0-4F06-A40D-0244BBAC0AAF}" sibTransId="{75ED1EE6-8251-4C5A-9C92-8B44A19BC471}"/>
    <dgm:cxn modelId="{3BE99656-F533-4592-93F2-267B0024AEE4}" type="presOf" srcId="{D500C97C-62F8-4FF1-B3C0-CED2DCA6E102}" destId="{1249887F-6686-4285-9FDB-749600E4DC4A}" srcOrd="0" destOrd="0" presId="urn:microsoft.com/office/officeart/2005/8/layout/list1"/>
    <dgm:cxn modelId="{1FF77481-270B-4F79-8204-CC09F841A96B}" type="presOf" srcId="{4FFE85A0-176D-4406-913B-961F027418A8}" destId="{0AACBBF8-2675-448E-9CE9-FC4521403EF5}" srcOrd="1" destOrd="0" presId="urn:microsoft.com/office/officeart/2005/8/layout/list1"/>
    <dgm:cxn modelId="{2FF5E081-1806-4FDE-ADDD-A0DE54D2BD6E}" type="presOf" srcId="{BB36AD7C-221A-4E49-9BFA-F3484998F0BA}" destId="{5A4FFDA5-1B1B-47DE-AB98-B9B9FBDAE7D7}" srcOrd="0" destOrd="0" presId="urn:microsoft.com/office/officeart/2005/8/layout/list1"/>
    <dgm:cxn modelId="{DBC046B0-FCD4-446C-8AD7-21DE6D6A0469}" srcId="{4FFE85A0-176D-4406-913B-961F027418A8}" destId="{E2E7093F-682C-4BE5-AC84-6AE9ACB689E0}" srcOrd="0" destOrd="0" parTransId="{FC9CBB7A-BCFA-4E7D-8CC3-0FECC0D4AD33}" sibTransId="{CF8192B2-93CF-4844-8BB6-557BDE90019B}"/>
    <dgm:cxn modelId="{6458D2DB-8C13-4CED-84EE-FD47EE7EFA86}" type="presOf" srcId="{4FFE85A0-176D-4406-913B-961F027418A8}" destId="{C6D368AD-3372-4E3C-BE38-16C8C6B64FE8}" srcOrd="0" destOrd="0" presId="urn:microsoft.com/office/officeart/2005/8/layout/list1"/>
    <dgm:cxn modelId="{E1E709E0-15BD-488C-A4D1-528BCA2AA063}" srcId="{BB36AD7C-221A-4E49-9BFA-F3484998F0BA}" destId="{4FFE85A0-176D-4406-913B-961F027418A8}" srcOrd="1" destOrd="0" parTransId="{514AC8F6-E074-4863-923C-7CD7DFCDB116}" sibTransId="{5D523661-1182-4E73-833E-FC2A549C834D}"/>
    <dgm:cxn modelId="{C1C0A1F2-D9F3-4B03-85E7-8434E03C2D32}" type="presOf" srcId="{8F335A4A-A2CC-46AC-B863-C919B813D845}" destId="{E4E12874-8104-4342-800C-24A5CE0E5151}" srcOrd="1" destOrd="0" presId="urn:microsoft.com/office/officeart/2005/8/layout/list1"/>
    <dgm:cxn modelId="{4DBF231C-9914-45C4-94A3-69538716C27E}" type="presParOf" srcId="{5A4FFDA5-1B1B-47DE-AB98-B9B9FBDAE7D7}" destId="{D1E4E1DC-AB68-4819-800A-C0B9309F1531}" srcOrd="0" destOrd="0" presId="urn:microsoft.com/office/officeart/2005/8/layout/list1"/>
    <dgm:cxn modelId="{9704EB26-6207-4059-948D-902489D6BD5B}" type="presParOf" srcId="{D1E4E1DC-AB68-4819-800A-C0B9309F1531}" destId="{220A3ABB-0734-49F5-B098-D5185BBB8086}" srcOrd="0" destOrd="0" presId="urn:microsoft.com/office/officeart/2005/8/layout/list1"/>
    <dgm:cxn modelId="{ED80E883-8086-4ADF-9534-326CFD920CDA}" type="presParOf" srcId="{D1E4E1DC-AB68-4819-800A-C0B9309F1531}" destId="{E4E12874-8104-4342-800C-24A5CE0E5151}" srcOrd="1" destOrd="0" presId="urn:microsoft.com/office/officeart/2005/8/layout/list1"/>
    <dgm:cxn modelId="{22A017B2-B2FB-4265-8AA6-2478696AACB1}" type="presParOf" srcId="{5A4FFDA5-1B1B-47DE-AB98-B9B9FBDAE7D7}" destId="{02A0C38B-CA02-48E7-B382-79483F54B7AE}" srcOrd="1" destOrd="0" presId="urn:microsoft.com/office/officeart/2005/8/layout/list1"/>
    <dgm:cxn modelId="{71856175-5B36-43A6-850A-771531F06603}" type="presParOf" srcId="{5A4FFDA5-1B1B-47DE-AB98-B9B9FBDAE7D7}" destId="{1249887F-6686-4285-9FDB-749600E4DC4A}" srcOrd="2" destOrd="0" presId="urn:microsoft.com/office/officeart/2005/8/layout/list1"/>
    <dgm:cxn modelId="{62E9FBE0-11B2-4141-8159-D90A09684E87}" type="presParOf" srcId="{5A4FFDA5-1B1B-47DE-AB98-B9B9FBDAE7D7}" destId="{4D67D974-3CA6-495B-B489-898CDBF2DB5E}" srcOrd="3" destOrd="0" presId="urn:microsoft.com/office/officeart/2005/8/layout/list1"/>
    <dgm:cxn modelId="{CB0F97CF-17EC-456F-BEE3-168220BD728B}" type="presParOf" srcId="{5A4FFDA5-1B1B-47DE-AB98-B9B9FBDAE7D7}" destId="{FEFB72FD-B787-4C6B-A88E-986709E08D55}" srcOrd="4" destOrd="0" presId="urn:microsoft.com/office/officeart/2005/8/layout/list1"/>
    <dgm:cxn modelId="{6D81DBCC-79D0-4CF4-8023-E70A5CDF1341}" type="presParOf" srcId="{FEFB72FD-B787-4C6B-A88E-986709E08D55}" destId="{C6D368AD-3372-4E3C-BE38-16C8C6B64FE8}" srcOrd="0" destOrd="0" presId="urn:microsoft.com/office/officeart/2005/8/layout/list1"/>
    <dgm:cxn modelId="{7223AF1E-26BB-467A-B669-BD5C7E2A3E7A}" type="presParOf" srcId="{FEFB72FD-B787-4C6B-A88E-986709E08D55}" destId="{0AACBBF8-2675-448E-9CE9-FC4521403EF5}" srcOrd="1" destOrd="0" presId="urn:microsoft.com/office/officeart/2005/8/layout/list1"/>
    <dgm:cxn modelId="{A563E219-55B1-424E-BD4D-BE4EAC1BE46C}" type="presParOf" srcId="{5A4FFDA5-1B1B-47DE-AB98-B9B9FBDAE7D7}" destId="{1FF6D554-6EC0-444D-90BF-AF861F0C6523}" srcOrd="5" destOrd="0" presId="urn:microsoft.com/office/officeart/2005/8/layout/list1"/>
    <dgm:cxn modelId="{6895190F-2FF2-4ABF-BCBE-706210DE028E}" type="presParOf" srcId="{5A4FFDA5-1B1B-47DE-AB98-B9B9FBDAE7D7}" destId="{E5A3B9C2-3B2D-4780-B931-121C3E71B43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89C03C-588E-4EEE-8A25-9AECEA072C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7E9ADD7-D465-4B02-8158-0087ACAE1AA3}">
      <dgm:prSet/>
      <dgm:spPr/>
      <dgm:t>
        <a:bodyPr/>
        <a:lstStyle/>
        <a:p>
          <a:r>
            <a:rPr lang="en-GB" dirty="0">
              <a:solidFill>
                <a:schemeClr val="tx1"/>
              </a:solidFill>
            </a:rPr>
            <a:t>A common view is that trade liberalisation and free trade are some of the core constituents of factors that drive economic growth and development</a:t>
          </a:r>
          <a:endParaRPr lang="en-US" dirty="0">
            <a:solidFill>
              <a:schemeClr val="tx1"/>
            </a:solidFill>
          </a:endParaRPr>
        </a:p>
      </dgm:t>
    </dgm:pt>
    <dgm:pt modelId="{67CC501D-3F6E-4685-9241-11D522975FCC}" type="parTrans" cxnId="{753BBC1F-7E0C-4775-8B1B-CE4EF28C5731}">
      <dgm:prSet/>
      <dgm:spPr/>
      <dgm:t>
        <a:bodyPr/>
        <a:lstStyle/>
        <a:p>
          <a:endParaRPr lang="en-US"/>
        </a:p>
      </dgm:t>
    </dgm:pt>
    <dgm:pt modelId="{2D53852C-CBE1-4BB6-AD93-D81F32686B9B}" type="sibTrans" cxnId="{753BBC1F-7E0C-4775-8B1B-CE4EF28C5731}">
      <dgm:prSet/>
      <dgm:spPr/>
      <dgm:t>
        <a:bodyPr/>
        <a:lstStyle/>
        <a:p>
          <a:endParaRPr lang="en-US"/>
        </a:p>
      </dgm:t>
    </dgm:pt>
    <dgm:pt modelId="{4D47F858-B549-4666-A1F8-216D1BB8FC85}">
      <dgm:prSet/>
      <dgm:spPr/>
      <dgm:t>
        <a:bodyPr/>
        <a:lstStyle/>
        <a:p>
          <a:r>
            <a:rPr lang="en-GB" dirty="0">
              <a:solidFill>
                <a:schemeClr val="tx1"/>
              </a:solidFill>
            </a:rPr>
            <a:t>Using principals of comparative advantage, countries are able to specialise accordingly to the benefit of all</a:t>
          </a:r>
          <a:endParaRPr lang="en-US" dirty="0">
            <a:solidFill>
              <a:schemeClr val="tx1"/>
            </a:solidFill>
          </a:endParaRPr>
        </a:p>
      </dgm:t>
    </dgm:pt>
    <dgm:pt modelId="{203EA22D-184B-46DA-B666-D3348AF3082A}" type="parTrans" cxnId="{233159E8-CFFF-4CD1-99FD-7141437BB11A}">
      <dgm:prSet/>
      <dgm:spPr/>
      <dgm:t>
        <a:bodyPr/>
        <a:lstStyle/>
        <a:p>
          <a:endParaRPr lang="en-US"/>
        </a:p>
      </dgm:t>
    </dgm:pt>
    <dgm:pt modelId="{940544AC-E054-494E-A1FA-A0B34F40E47A}" type="sibTrans" cxnId="{233159E8-CFFF-4CD1-99FD-7141437BB11A}">
      <dgm:prSet/>
      <dgm:spPr/>
      <dgm:t>
        <a:bodyPr/>
        <a:lstStyle/>
        <a:p>
          <a:endParaRPr lang="en-US"/>
        </a:p>
      </dgm:t>
    </dgm:pt>
    <dgm:pt modelId="{12165320-FEB0-4624-85D2-27477CC1B642}">
      <dgm:prSet/>
      <dgm:spPr/>
      <dgm:t>
        <a:bodyPr/>
        <a:lstStyle/>
        <a:p>
          <a:r>
            <a:rPr lang="en-GB" dirty="0">
              <a:solidFill>
                <a:schemeClr val="tx1"/>
              </a:solidFill>
            </a:rPr>
            <a:t>Firms benefit from greater market opportunities and economies of scale, whilst consumers benefit from greater choice and quality with lower prices thus raising living standards</a:t>
          </a:r>
          <a:endParaRPr lang="en-US" dirty="0">
            <a:solidFill>
              <a:schemeClr val="tx1"/>
            </a:solidFill>
          </a:endParaRPr>
        </a:p>
      </dgm:t>
    </dgm:pt>
    <dgm:pt modelId="{5F909284-DA51-41EE-89B6-58041CFF4034}" type="parTrans" cxnId="{10A326DB-68C6-4035-9122-FBD2199BDD32}">
      <dgm:prSet/>
      <dgm:spPr/>
      <dgm:t>
        <a:bodyPr/>
        <a:lstStyle/>
        <a:p>
          <a:endParaRPr lang="en-US"/>
        </a:p>
      </dgm:t>
    </dgm:pt>
    <dgm:pt modelId="{D3489476-45E0-42AB-8E56-5231E31A7CFF}" type="sibTrans" cxnId="{10A326DB-68C6-4035-9122-FBD2199BDD32}">
      <dgm:prSet/>
      <dgm:spPr/>
      <dgm:t>
        <a:bodyPr/>
        <a:lstStyle/>
        <a:p>
          <a:endParaRPr lang="en-US"/>
        </a:p>
      </dgm:t>
    </dgm:pt>
    <dgm:pt modelId="{D4F6C171-0ADE-40EC-B4AA-8800CC08F9CB}">
      <dgm:prSet/>
      <dgm:spPr/>
      <dgm:t>
        <a:bodyPr/>
        <a:lstStyle/>
        <a:p>
          <a:r>
            <a:rPr lang="en-GB">
              <a:solidFill>
                <a:schemeClr val="tx1"/>
              </a:solidFill>
            </a:rPr>
            <a:t>Free trade also tends to reduce government interference in markets and can therefore drive efficiency and innovation</a:t>
          </a:r>
          <a:endParaRPr lang="en-US">
            <a:solidFill>
              <a:schemeClr val="tx1"/>
            </a:solidFill>
          </a:endParaRPr>
        </a:p>
      </dgm:t>
    </dgm:pt>
    <dgm:pt modelId="{6CE8D4F5-44DD-4DCF-A699-641182398CED}" type="parTrans" cxnId="{3F68088A-DD2D-4C20-AFBA-EA40D03D50DA}">
      <dgm:prSet/>
      <dgm:spPr/>
      <dgm:t>
        <a:bodyPr/>
        <a:lstStyle/>
        <a:p>
          <a:endParaRPr lang="en-US"/>
        </a:p>
      </dgm:t>
    </dgm:pt>
    <dgm:pt modelId="{5916159B-9A1E-4E0C-BD7B-E7602895D31B}" type="sibTrans" cxnId="{3F68088A-DD2D-4C20-AFBA-EA40D03D50DA}">
      <dgm:prSet/>
      <dgm:spPr/>
      <dgm:t>
        <a:bodyPr/>
        <a:lstStyle/>
        <a:p>
          <a:endParaRPr lang="en-US"/>
        </a:p>
      </dgm:t>
    </dgm:pt>
    <dgm:pt modelId="{FB755921-0A7A-4509-BD27-3C9230740AC9}">
      <dgm:prSet/>
      <dgm:spPr/>
      <dgm:t>
        <a:bodyPr/>
        <a:lstStyle/>
        <a:p>
          <a:r>
            <a:rPr lang="en-GB" dirty="0">
              <a:solidFill>
                <a:schemeClr val="tx1"/>
              </a:solidFill>
            </a:rPr>
            <a:t>However, less-developed countries find accessing global markets difficult and developed nations often “pull up the drawbridge” to protect themselves given their dominant position in the global economy</a:t>
          </a:r>
          <a:endParaRPr lang="en-US" dirty="0">
            <a:solidFill>
              <a:schemeClr val="tx1"/>
            </a:solidFill>
          </a:endParaRPr>
        </a:p>
      </dgm:t>
    </dgm:pt>
    <dgm:pt modelId="{82F963B9-AB5E-4AD4-BB95-9744D27C57F2}" type="parTrans" cxnId="{525DC3CA-38F4-43F8-95D6-879C4036019D}">
      <dgm:prSet/>
      <dgm:spPr/>
      <dgm:t>
        <a:bodyPr/>
        <a:lstStyle/>
        <a:p>
          <a:endParaRPr lang="en-US"/>
        </a:p>
      </dgm:t>
    </dgm:pt>
    <dgm:pt modelId="{174AA460-B9EE-4A4D-97C8-2C64D81771F8}" type="sibTrans" cxnId="{525DC3CA-38F4-43F8-95D6-879C4036019D}">
      <dgm:prSet/>
      <dgm:spPr/>
      <dgm:t>
        <a:bodyPr/>
        <a:lstStyle/>
        <a:p>
          <a:endParaRPr lang="en-US"/>
        </a:p>
      </dgm:t>
    </dgm:pt>
    <dgm:pt modelId="{D5181DC9-225C-46D2-8F1D-0F04F4F0ABE3}" type="pres">
      <dgm:prSet presAssocID="{AA89C03C-588E-4EEE-8A25-9AECEA072CF0}" presName="linear" presStyleCnt="0">
        <dgm:presLayoutVars>
          <dgm:animLvl val="lvl"/>
          <dgm:resizeHandles val="exact"/>
        </dgm:presLayoutVars>
      </dgm:prSet>
      <dgm:spPr/>
    </dgm:pt>
    <dgm:pt modelId="{541ADC77-C0A5-4FDE-9589-691F0B61F3AE}" type="pres">
      <dgm:prSet presAssocID="{A7E9ADD7-D465-4B02-8158-0087ACAE1AA3}" presName="parentText" presStyleLbl="node1" presStyleIdx="0" presStyleCnt="5">
        <dgm:presLayoutVars>
          <dgm:chMax val="0"/>
          <dgm:bulletEnabled val="1"/>
        </dgm:presLayoutVars>
      </dgm:prSet>
      <dgm:spPr/>
    </dgm:pt>
    <dgm:pt modelId="{1BCC7957-449F-4D40-BB5D-23F094CE86A6}" type="pres">
      <dgm:prSet presAssocID="{2D53852C-CBE1-4BB6-AD93-D81F32686B9B}" presName="spacer" presStyleCnt="0"/>
      <dgm:spPr/>
    </dgm:pt>
    <dgm:pt modelId="{D8610473-B8F8-4F1D-995D-3381CB9CF279}" type="pres">
      <dgm:prSet presAssocID="{4D47F858-B549-4666-A1F8-216D1BB8FC85}" presName="parentText" presStyleLbl="node1" presStyleIdx="1" presStyleCnt="5">
        <dgm:presLayoutVars>
          <dgm:chMax val="0"/>
          <dgm:bulletEnabled val="1"/>
        </dgm:presLayoutVars>
      </dgm:prSet>
      <dgm:spPr/>
    </dgm:pt>
    <dgm:pt modelId="{65A1B69B-C7C7-4E5D-A346-2495547816E3}" type="pres">
      <dgm:prSet presAssocID="{940544AC-E054-494E-A1FA-A0B34F40E47A}" presName="spacer" presStyleCnt="0"/>
      <dgm:spPr/>
    </dgm:pt>
    <dgm:pt modelId="{1BE4A1AF-6518-4D2E-86DC-76242E49C346}" type="pres">
      <dgm:prSet presAssocID="{12165320-FEB0-4624-85D2-27477CC1B642}" presName="parentText" presStyleLbl="node1" presStyleIdx="2" presStyleCnt="5">
        <dgm:presLayoutVars>
          <dgm:chMax val="0"/>
          <dgm:bulletEnabled val="1"/>
        </dgm:presLayoutVars>
      </dgm:prSet>
      <dgm:spPr/>
    </dgm:pt>
    <dgm:pt modelId="{2BB34722-8705-4EB0-94A7-F1D291A27E36}" type="pres">
      <dgm:prSet presAssocID="{D3489476-45E0-42AB-8E56-5231E31A7CFF}" presName="spacer" presStyleCnt="0"/>
      <dgm:spPr/>
    </dgm:pt>
    <dgm:pt modelId="{05E4004C-9E25-412D-ACD6-116557F2F232}" type="pres">
      <dgm:prSet presAssocID="{D4F6C171-0ADE-40EC-B4AA-8800CC08F9CB}" presName="parentText" presStyleLbl="node1" presStyleIdx="3" presStyleCnt="5">
        <dgm:presLayoutVars>
          <dgm:chMax val="0"/>
          <dgm:bulletEnabled val="1"/>
        </dgm:presLayoutVars>
      </dgm:prSet>
      <dgm:spPr/>
    </dgm:pt>
    <dgm:pt modelId="{145B75BE-95F4-4390-BC66-01A626DC65A6}" type="pres">
      <dgm:prSet presAssocID="{5916159B-9A1E-4E0C-BD7B-E7602895D31B}" presName="spacer" presStyleCnt="0"/>
      <dgm:spPr/>
    </dgm:pt>
    <dgm:pt modelId="{BC2D16B0-456C-4908-8FA5-C2EFBF685E70}" type="pres">
      <dgm:prSet presAssocID="{FB755921-0A7A-4509-BD27-3C9230740AC9}" presName="parentText" presStyleLbl="node1" presStyleIdx="4" presStyleCnt="5">
        <dgm:presLayoutVars>
          <dgm:chMax val="0"/>
          <dgm:bulletEnabled val="1"/>
        </dgm:presLayoutVars>
      </dgm:prSet>
      <dgm:spPr/>
    </dgm:pt>
  </dgm:ptLst>
  <dgm:cxnLst>
    <dgm:cxn modelId="{753BBC1F-7E0C-4775-8B1B-CE4EF28C5731}" srcId="{AA89C03C-588E-4EEE-8A25-9AECEA072CF0}" destId="{A7E9ADD7-D465-4B02-8158-0087ACAE1AA3}" srcOrd="0" destOrd="0" parTransId="{67CC501D-3F6E-4685-9241-11D522975FCC}" sibTransId="{2D53852C-CBE1-4BB6-AD93-D81F32686B9B}"/>
    <dgm:cxn modelId="{F24F596E-4AAF-478C-9097-A6A3EAE54F3E}" type="presOf" srcId="{A7E9ADD7-D465-4B02-8158-0087ACAE1AA3}" destId="{541ADC77-C0A5-4FDE-9589-691F0B61F3AE}" srcOrd="0" destOrd="0" presId="urn:microsoft.com/office/officeart/2005/8/layout/vList2"/>
    <dgm:cxn modelId="{3F68088A-DD2D-4C20-AFBA-EA40D03D50DA}" srcId="{AA89C03C-588E-4EEE-8A25-9AECEA072CF0}" destId="{D4F6C171-0ADE-40EC-B4AA-8800CC08F9CB}" srcOrd="3" destOrd="0" parTransId="{6CE8D4F5-44DD-4DCF-A699-641182398CED}" sibTransId="{5916159B-9A1E-4E0C-BD7B-E7602895D31B}"/>
    <dgm:cxn modelId="{E58AA09C-7C4E-4F49-B9EF-5396AC668EDF}" type="presOf" srcId="{D4F6C171-0ADE-40EC-B4AA-8800CC08F9CB}" destId="{05E4004C-9E25-412D-ACD6-116557F2F232}" srcOrd="0" destOrd="0" presId="urn:microsoft.com/office/officeart/2005/8/layout/vList2"/>
    <dgm:cxn modelId="{237402A8-A1CA-4101-82F4-015703327656}" type="presOf" srcId="{FB755921-0A7A-4509-BD27-3C9230740AC9}" destId="{BC2D16B0-456C-4908-8FA5-C2EFBF685E70}" srcOrd="0" destOrd="0" presId="urn:microsoft.com/office/officeart/2005/8/layout/vList2"/>
    <dgm:cxn modelId="{525DC3CA-38F4-43F8-95D6-879C4036019D}" srcId="{AA89C03C-588E-4EEE-8A25-9AECEA072CF0}" destId="{FB755921-0A7A-4509-BD27-3C9230740AC9}" srcOrd="4" destOrd="0" parTransId="{82F963B9-AB5E-4AD4-BB95-9744D27C57F2}" sibTransId="{174AA460-B9EE-4A4D-97C8-2C64D81771F8}"/>
    <dgm:cxn modelId="{6A1151CF-3FE9-41AB-9371-AA0901D1520E}" type="presOf" srcId="{AA89C03C-588E-4EEE-8A25-9AECEA072CF0}" destId="{D5181DC9-225C-46D2-8F1D-0F04F4F0ABE3}" srcOrd="0" destOrd="0" presId="urn:microsoft.com/office/officeart/2005/8/layout/vList2"/>
    <dgm:cxn modelId="{10A326DB-68C6-4035-9122-FBD2199BDD32}" srcId="{AA89C03C-588E-4EEE-8A25-9AECEA072CF0}" destId="{12165320-FEB0-4624-85D2-27477CC1B642}" srcOrd="2" destOrd="0" parTransId="{5F909284-DA51-41EE-89B6-58041CFF4034}" sibTransId="{D3489476-45E0-42AB-8E56-5231E31A7CFF}"/>
    <dgm:cxn modelId="{233159E8-CFFF-4CD1-99FD-7141437BB11A}" srcId="{AA89C03C-588E-4EEE-8A25-9AECEA072CF0}" destId="{4D47F858-B549-4666-A1F8-216D1BB8FC85}" srcOrd="1" destOrd="0" parTransId="{203EA22D-184B-46DA-B666-D3348AF3082A}" sibTransId="{940544AC-E054-494E-A1FA-A0B34F40E47A}"/>
    <dgm:cxn modelId="{395186FA-A722-44EA-95C0-A0A924B42D92}" type="presOf" srcId="{4D47F858-B549-4666-A1F8-216D1BB8FC85}" destId="{D8610473-B8F8-4F1D-995D-3381CB9CF279}" srcOrd="0" destOrd="0" presId="urn:microsoft.com/office/officeart/2005/8/layout/vList2"/>
    <dgm:cxn modelId="{4FA598FC-0000-49B4-AAD9-36F64B03205F}" type="presOf" srcId="{12165320-FEB0-4624-85D2-27477CC1B642}" destId="{1BE4A1AF-6518-4D2E-86DC-76242E49C346}" srcOrd="0" destOrd="0" presId="urn:microsoft.com/office/officeart/2005/8/layout/vList2"/>
    <dgm:cxn modelId="{7ECF5F3C-807F-4340-8F9D-35B6BCD30562}" type="presParOf" srcId="{D5181DC9-225C-46D2-8F1D-0F04F4F0ABE3}" destId="{541ADC77-C0A5-4FDE-9589-691F0B61F3AE}" srcOrd="0" destOrd="0" presId="urn:microsoft.com/office/officeart/2005/8/layout/vList2"/>
    <dgm:cxn modelId="{3F5B5ECD-5622-4F9A-B39B-6CCA90663466}" type="presParOf" srcId="{D5181DC9-225C-46D2-8F1D-0F04F4F0ABE3}" destId="{1BCC7957-449F-4D40-BB5D-23F094CE86A6}" srcOrd="1" destOrd="0" presId="urn:microsoft.com/office/officeart/2005/8/layout/vList2"/>
    <dgm:cxn modelId="{5657A3D8-9C81-40FE-8F7E-CA7A5D434DF8}" type="presParOf" srcId="{D5181DC9-225C-46D2-8F1D-0F04F4F0ABE3}" destId="{D8610473-B8F8-4F1D-995D-3381CB9CF279}" srcOrd="2" destOrd="0" presId="urn:microsoft.com/office/officeart/2005/8/layout/vList2"/>
    <dgm:cxn modelId="{AA735470-D979-45C6-9DAE-5B41515072A0}" type="presParOf" srcId="{D5181DC9-225C-46D2-8F1D-0F04F4F0ABE3}" destId="{65A1B69B-C7C7-4E5D-A346-2495547816E3}" srcOrd="3" destOrd="0" presId="urn:microsoft.com/office/officeart/2005/8/layout/vList2"/>
    <dgm:cxn modelId="{C064B32B-9E32-4FCF-8069-0E99BAF8599D}" type="presParOf" srcId="{D5181DC9-225C-46D2-8F1D-0F04F4F0ABE3}" destId="{1BE4A1AF-6518-4D2E-86DC-76242E49C346}" srcOrd="4" destOrd="0" presId="urn:microsoft.com/office/officeart/2005/8/layout/vList2"/>
    <dgm:cxn modelId="{C84DADE8-955C-4370-94FF-305DB2C0A4EA}" type="presParOf" srcId="{D5181DC9-225C-46D2-8F1D-0F04F4F0ABE3}" destId="{2BB34722-8705-4EB0-94A7-F1D291A27E36}" srcOrd="5" destOrd="0" presId="urn:microsoft.com/office/officeart/2005/8/layout/vList2"/>
    <dgm:cxn modelId="{4C0ECE07-FA0A-44F2-9E7C-D711AF18E8F1}" type="presParOf" srcId="{D5181DC9-225C-46D2-8F1D-0F04F4F0ABE3}" destId="{05E4004C-9E25-412D-ACD6-116557F2F232}" srcOrd="6" destOrd="0" presId="urn:microsoft.com/office/officeart/2005/8/layout/vList2"/>
    <dgm:cxn modelId="{08D6699E-8DA4-45C4-9877-61122C444820}" type="presParOf" srcId="{D5181DC9-225C-46D2-8F1D-0F04F4F0ABE3}" destId="{145B75BE-95F4-4390-BC66-01A626DC65A6}" srcOrd="7" destOrd="0" presId="urn:microsoft.com/office/officeart/2005/8/layout/vList2"/>
    <dgm:cxn modelId="{9C5FA7B8-AE68-4861-9E07-D8724FC618D9}" type="presParOf" srcId="{D5181DC9-225C-46D2-8F1D-0F04F4F0ABE3}" destId="{BC2D16B0-456C-4908-8FA5-C2EFBF685E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2CBD1D-C23F-4EC6-B360-4C5A41D7639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9FEC276-05D8-427D-A142-14D20688FEB1}">
      <dgm:prSet/>
      <dgm:spPr/>
      <dgm:t>
        <a:bodyPr/>
        <a:lstStyle/>
        <a:p>
          <a:r>
            <a:rPr lang="en-GB" dirty="0">
              <a:solidFill>
                <a:schemeClr val="tx1"/>
              </a:solidFill>
            </a:rPr>
            <a:t>In addition, huge capital shortages and excessive debt repayments may limit a less developed country in terms of its ability to trade</a:t>
          </a:r>
          <a:endParaRPr lang="en-US" dirty="0">
            <a:solidFill>
              <a:schemeClr val="tx1"/>
            </a:solidFill>
          </a:endParaRPr>
        </a:p>
      </dgm:t>
    </dgm:pt>
    <dgm:pt modelId="{5434B666-C092-4A53-A6F7-C7F8ED0382A4}" type="parTrans" cxnId="{371B3FF6-91F2-4766-8BDB-D0D61A6298F4}">
      <dgm:prSet/>
      <dgm:spPr/>
      <dgm:t>
        <a:bodyPr/>
        <a:lstStyle/>
        <a:p>
          <a:endParaRPr lang="en-US"/>
        </a:p>
      </dgm:t>
    </dgm:pt>
    <dgm:pt modelId="{9018D62B-6386-4C42-99ED-292D6FAE7847}" type="sibTrans" cxnId="{371B3FF6-91F2-4766-8BDB-D0D61A6298F4}">
      <dgm:prSet/>
      <dgm:spPr/>
      <dgm:t>
        <a:bodyPr/>
        <a:lstStyle/>
        <a:p>
          <a:endParaRPr lang="en-US"/>
        </a:p>
      </dgm:t>
    </dgm:pt>
    <dgm:pt modelId="{C6FEB467-7E44-4B51-9712-8525B75F9FCA}">
      <dgm:prSet/>
      <dgm:spPr/>
      <dgm:t>
        <a:bodyPr/>
        <a:lstStyle/>
        <a:p>
          <a:r>
            <a:rPr lang="en-GB" dirty="0">
              <a:solidFill>
                <a:schemeClr val="tx1"/>
              </a:solidFill>
            </a:rPr>
            <a:t>Less developed countries also tend to specialise in a single primary resource product e.g. wheat which fluctuates significantly in price and creates financial instability</a:t>
          </a:r>
          <a:endParaRPr lang="en-US" dirty="0">
            <a:solidFill>
              <a:schemeClr val="tx1"/>
            </a:solidFill>
          </a:endParaRPr>
        </a:p>
      </dgm:t>
    </dgm:pt>
    <dgm:pt modelId="{15BA6D53-7783-4003-8B32-D28313997842}" type="parTrans" cxnId="{A2954AF6-D4F8-4BEF-A776-1B3D868D05DA}">
      <dgm:prSet/>
      <dgm:spPr/>
      <dgm:t>
        <a:bodyPr/>
        <a:lstStyle/>
        <a:p>
          <a:endParaRPr lang="en-US"/>
        </a:p>
      </dgm:t>
    </dgm:pt>
    <dgm:pt modelId="{2CE28384-214E-4B36-BC53-34F3A62EDFBC}" type="sibTrans" cxnId="{A2954AF6-D4F8-4BEF-A776-1B3D868D05DA}">
      <dgm:prSet/>
      <dgm:spPr/>
      <dgm:t>
        <a:bodyPr/>
        <a:lstStyle/>
        <a:p>
          <a:endParaRPr lang="en-US"/>
        </a:p>
      </dgm:t>
    </dgm:pt>
    <dgm:pt modelId="{5862A412-1002-4D42-93CF-B796F6A45B21}">
      <dgm:prSet/>
      <dgm:spPr/>
      <dgm:t>
        <a:bodyPr/>
        <a:lstStyle/>
        <a:p>
          <a:r>
            <a:rPr lang="en-GB" dirty="0">
              <a:solidFill>
                <a:schemeClr val="tx1"/>
              </a:solidFill>
            </a:rPr>
            <a:t>Moreover, the benefits of trade are often not regularly distributed evenly across or within countries</a:t>
          </a:r>
          <a:endParaRPr lang="en-US" dirty="0">
            <a:solidFill>
              <a:schemeClr val="tx1"/>
            </a:solidFill>
          </a:endParaRPr>
        </a:p>
      </dgm:t>
    </dgm:pt>
    <dgm:pt modelId="{F8C01AF4-C64C-4C21-8BB1-042484156194}" type="parTrans" cxnId="{3EBDC334-206D-4272-9983-DFBDDBF55B9D}">
      <dgm:prSet/>
      <dgm:spPr/>
      <dgm:t>
        <a:bodyPr/>
        <a:lstStyle/>
        <a:p>
          <a:endParaRPr lang="en-US"/>
        </a:p>
      </dgm:t>
    </dgm:pt>
    <dgm:pt modelId="{8FA2208A-B638-486C-810E-D1A4F0E8D599}" type="sibTrans" cxnId="{3EBDC334-206D-4272-9983-DFBDDBF55B9D}">
      <dgm:prSet/>
      <dgm:spPr/>
      <dgm:t>
        <a:bodyPr/>
        <a:lstStyle/>
        <a:p>
          <a:endParaRPr lang="en-US"/>
        </a:p>
      </dgm:t>
    </dgm:pt>
    <dgm:pt modelId="{1152A506-D8BC-4F53-B21E-212890499C78}">
      <dgm:prSet/>
      <dgm:spPr/>
      <dgm:t>
        <a:bodyPr/>
        <a:lstStyle/>
        <a:p>
          <a:r>
            <a:rPr lang="en-GB" dirty="0">
              <a:solidFill>
                <a:schemeClr val="tx1"/>
              </a:solidFill>
            </a:rPr>
            <a:t>The WTO has a vital role to play here in managing the protectionist activities of different countries and ensuring equity in all trade deals</a:t>
          </a:r>
          <a:endParaRPr lang="en-US" dirty="0">
            <a:solidFill>
              <a:schemeClr val="tx1"/>
            </a:solidFill>
          </a:endParaRPr>
        </a:p>
      </dgm:t>
    </dgm:pt>
    <dgm:pt modelId="{3C094930-AF04-4EDE-B858-3FEA49D7D2FB}" type="parTrans" cxnId="{8A37ABB9-5F60-4529-9930-A297D19EDBBC}">
      <dgm:prSet/>
      <dgm:spPr/>
      <dgm:t>
        <a:bodyPr/>
        <a:lstStyle/>
        <a:p>
          <a:endParaRPr lang="en-US"/>
        </a:p>
      </dgm:t>
    </dgm:pt>
    <dgm:pt modelId="{BA1E0755-8E1C-45FD-8082-239C26C0A13B}" type="sibTrans" cxnId="{8A37ABB9-5F60-4529-9930-A297D19EDBBC}">
      <dgm:prSet/>
      <dgm:spPr/>
      <dgm:t>
        <a:bodyPr/>
        <a:lstStyle/>
        <a:p>
          <a:endParaRPr lang="en-US"/>
        </a:p>
      </dgm:t>
    </dgm:pt>
    <dgm:pt modelId="{4EB2B89F-18E8-45E4-A976-0E3B672E2F2A}" type="pres">
      <dgm:prSet presAssocID="{E12CBD1D-C23F-4EC6-B360-4C5A41D7639C}" presName="linear" presStyleCnt="0">
        <dgm:presLayoutVars>
          <dgm:animLvl val="lvl"/>
          <dgm:resizeHandles val="exact"/>
        </dgm:presLayoutVars>
      </dgm:prSet>
      <dgm:spPr/>
    </dgm:pt>
    <dgm:pt modelId="{58B4A90C-B8EE-4BF5-8A7B-7BC151612389}" type="pres">
      <dgm:prSet presAssocID="{69FEC276-05D8-427D-A142-14D20688FEB1}" presName="parentText" presStyleLbl="node1" presStyleIdx="0" presStyleCnt="4">
        <dgm:presLayoutVars>
          <dgm:chMax val="0"/>
          <dgm:bulletEnabled val="1"/>
        </dgm:presLayoutVars>
      </dgm:prSet>
      <dgm:spPr/>
    </dgm:pt>
    <dgm:pt modelId="{C9C09BAF-50C1-42BF-8BDD-7F9788EA9BB9}" type="pres">
      <dgm:prSet presAssocID="{9018D62B-6386-4C42-99ED-292D6FAE7847}" presName="spacer" presStyleCnt="0"/>
      <dgm:spPr/>
    </dgm:pt>
    <dgm:pt modelId="{8B403E1D-0825-40A9-AB84-89930DC17B18}" type="pres">
      <dgm:prSet presAssocID="{C6FEB467-7E44-4B51-9712-8525B75F9FCA}" presName="parentText" presStyleLbl="node1" presStyleIdx="1" presStyleCnt="4">
        <dgm:presLayoutVars>
          <dgm:chMax val="0"/>
          <dgm:bulletEnabled val="1"/>
        </dgm:presLayoutVars>
      </dgm:prSet>
      <dgm:spPr/>
    </dgm:pt>
    <dgm:pt modelId="{46781B71-36AC-4B41-B758-C394378E03BE}" type="pres">
      <dgm:prSet presAssocID="{2CE28384-214E-4B36-BC53-34F3A62EDFBC}" presName="spacer" presStyleCnt="0"/>
      <dgm:spPr/>
    </dgm:pt>
    <dgm:pt modelId="{6CCFE00D-EB2A-4A65-BD98-9115513551B1}" type="pres">
      <dgm:prSet presAssocID="{5862A412-1002-4D42-93CF-B796F6A45B21}" presName="parentText" presStyleLbl="node1" presStyleIdx="2" presStyleCnt="4">
        <dgm:presLayoutVars>
          <dgm:chMax val="0"/>
          <dgm:bulletEnabled val="1"/>
        </dgm:presLayoutVars>
      </dgm:prSet>
      <dgm:spPr/>
    </dgm:pt>
    <dgm:pt modelId="{2226475C-B674-4AD1-B909-5014A77A6F64}" type="pres">
      <dgm:prSet presAssocID="{8FA2208A-B638-486C-810E-D1A4F0E8D599}" presName="spacer" presStyleCnt="0"/>
      <dgm:spPr/>
    </dgm:pt>
    <dgm:pt modelId="{13820C1C-4F2F-4769-A5EC-19E759152C3B}" type="pres">
      <dgm:prSet presAssocID="{1152A506-D8BC-4F53-B21E-212890499C78}" presName="parentText" presStyleLbl="node1" presStyleIdx="3" presStyleCnt="4">
        <dgm:presLayoutVars>
          <dgm:chMax val="0"/>
          <dgm:bulletEnabled val="1"/>
        </dgm:presLayoutVars>
      </dgm:prSet>
      <dgm:spPr/>
    </dgm:pt>
  </dgm:ptLst>
  <dgm:cxnLst>
    <dgm:cxn modelId="{86F68D20-141D-497A-ACE8-24988B66995A}" type="presOf" srcId="{69FEC276-05D8-427D-A142-14D20688FEB1}" destId="{58B4A90C-B8EE-4BF5-8A7B-7BC151612389}" srcOrd="0" destOrd="0" presId="urn:microsoft.com/office/officeart/2005/8/layout/vList2"/>
    <dgm:cxn modelId="{3EBDC334-206D-4272-9983-DFBDDBF55B9D}" srcId="{E12CBD1D-C23F-4EC6-B360-4C5A41D7639C}" destId="{5862A412-1002-4D42-93CF-B796F6A45B21}" srcOrd="2" destOrd="0" parTransId="{F8C01AF4-C64C-4C21-8BB1-042484156194}" sibTransId="{8FA2208A-B638-486C-810E-D1A4F0E8D599}"/>
    <dgm:cxn modelId="{637D0E51-E651-40E3-8311-82762F078EC4}" type="presOf" srcId="{5862A412-1002-4D42-93CF-B796F6A45B21}" destId="{6CCFE00D-EB2A-4A65-BD98-9115513551B1}" srcOrd="0" destOrd="0" presId="urn:microsoft.com/office/officeart/2005/8/layout/vList2"/>
    <dgm:cxn modelId="{792CC68B-662F-41A9-88A6-81856011048E}" type="presOf" srcId="{C6FEB467-7E44-4B51-9712-8525B75F9FCA}" destId="{8B403E1D-0825-40A9-AB84-89930DC17B18}" srcOrd="0" destOrd="0" presId="urn:microsoft.com/office/officeart/2005/8/layout/vList2"/>
    <dgm:cxn modelId="{6198E4B4-CF82-4457-AA45-E6BFA082EC12}" type="presOf" srcId="{E12CBD1D-C23F-4EC6-B360-4C5A41D7639C}" destId="{4EB2B89F-18E8-45E4-A976-0E3B672E2F2A}" srcOrd="0" destOrd="0" presId="urn:microsoft.com/office/officeart/2005/8/layout/vList2"/>
    <dgm:cxn modelId="{8A37ABB9-5F60-4529-9930-A297D19EDBBC}" srcId="{E12CBD1D-C23F-4EC6-B360-4C5A41D7639C}" destId="{1152A506-D8BC-4F53-B21E-212890499C78}" srcOrd="3" destOrd="0" parTransId="{3C094930-AF04-4EDE-B858-3FEA49D7D2FB}" sibTransId="{BA1E0755-8E1C-45FD-8082-239C26C0A13B}"/>
    <dgm:cxn modelId="{BA5CCADB-0F1D-4651-95C1-37BF57214835}" type="presOf" srcId="{1152A506-D8BC-4F53-B21E-212890499C78}" destId="{13820C1C-4F2F-4769-A5EC-19E759152C3B}" srcOrd="0" destOrd="0" presId="urn:microsoft.com/office/officeart/2005/8/layout/vList2"/>
    <dgm:cxn modelId="{371B3FF6-91F2-4766-8BDB-D0D61A6298F4}" srcId="{E12CBD1D-C23F-4EC6-B360-4C5A41D7639C}" destId="{69FEC276-05D8-427D-A142-14D20688FEB1}" srcOrd="0" destOrd="0" parTransId="{5434B666-C092-4A53-A6F7-C7F8ED0382A4}" sibTransId="{9018D62B-6386-4C42-99ED-292D6FAE7847}"/>
    <dgm:cxn modelId="{A2954AF6-D4F8-4BEF-A776-1B3D868D05DA}" srcId="{E12CBD1D-C23F-4EC6-B360-4C5A41D7639C}" destId="{C6FEB467-7E44-4B51-9712-8525B75F9FCA}" srcOrd="1" destOrd="0" parTransId="{15BA6D53-7783-4003-8B32-D28313997842}" sibTransId="{2CE28384-214E-4B36-BC53-34F3A62EDFBC}"/>
    <dgm:cxn modelId="{B7273830-7E42-4F50-9C34-31E007637E93}" type="presParOf" srcId="{4EB2B89F-18E8-45E4-A976-0E3B672E2F2A}" destId="{58B4A90C-B8EE-4BF5-8A7B-7BC151612389}" srcOrd="0" destOrd="0" presId="urn:microsoft.com/office/officeart/2005/8/layout/vList2"/>
    <dgm:cxn modelId="{F9C9867E-BEFF-4D9A-A6B0-37557D47952B}" type="presParOf" srcId="{4EB2B89F-18E8-45E4-A976-0E3B672E2F2A}" destId="{C9C09BAF-50C1-42BF-8BDD-7F9788EA9BB9}" srcOrd="1" destOrd="0" presId="urn:microsoft.com/office/officeart/2005/8/layout/vList2"/>
    <dgm:cxn modelId="{1238AAFA-53AA-41A3-AA64-61B73A4C6138}" type="presParOf" srcId="{4EB2B89F-18E8-45E4-A976-0E3B672E2F2A}" destId="{8B403E1D-0825-40A9-AB84-89930DC17B18}" srcOrd="2" destOrd="0" presId="urn:microsoft.com/office/officeart/2005/8/layout/vList2"/>
    <dgm:cxn modelId="{8884B828-BBEA-4CC2-9EA2-ADEDB95B099C}" type="presParOf" srcId="{4EB2B89F-18E8-45E4-A976-0E3B672E2F2A}" destId="{46781B71-36AC-4B41-B758-C394378E03BE}" srcOrd="3" destOrd="0" presId="urn:microsoft.com/office/officeart/2005/8/layout/vList2"/>
    <dgm:cxn modelId="{205DC080-3AC3-4F35-9CCD-6C9D867CDDC1}" type="presParOf" srcId="{4EB2B89F-18E8-45E4-A976-0E3B672E2F2A}" destId="{6CCFE00D-EB2A-4A65-BD98-9115513551B1}" srcOrd="4" destOrd="0" presId="urn:microsoft.com/office/officeart/2005/8/layout/vList2"/>
    <dgm:cxn modelId="{C1CEB527-37F4-472A-9B4E-F19CE948072E}" type="presParOf" srcId="{4EB2B89F-18E8-45E4-A976-0E3B672E2F2A}" destId="{2226475C-B674-4AD1-B909-5014A77A6F64}" srcOrd="5" destOrd="0" presId="urn:microsoft.com/office/officeart/2005/8/layout/vList2"/>
    <dgm:cxn modelId="{1795CD27-0639-4AAC-BD29-08FB80F11362}" type="presParOf" srcId="{4EB2B89F-18E8-45E4-A976-0E3B672E2F2A}" destId="{13820C1C-4F2F-4769-A5EC-19E759152C3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B2EE9-CC5F-4DCE-90F2-7668EA751789}">
      <dsp:nvSpPr>
        <dsp:cNvPr id="0" name=""/>
        <dsp:cNvSpPr/>
      </dsp:nvSpPr>
      <dsp:spPr>
        <a:xfrm>
          <a:off x="220464" y="8289"/>
          <a:ext cx="8346017" cy="149189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rPr>
            <a:t>The definition of economic development is perhaps a little vague and therefore open to interpretation, however broad themes include:</a:t>
          </a:r>
          <a:endParaRPr lang="en-US" sz="2200" kern="1200" dirty="0">
            <a:solidFill>
              <a:schemeClr val="tx1"/>
            </a:solidFill>
          </a:endParaRPr>
        </a:p>
      </dsp:txBody>
      <dsp:txXfrm>
        <a:off x="293292" y="81117"/>
        <a:ext cx="8200361" cy="1346240"/>
      </dsp:txXfrm>
    </dsp:sp>
    <dsp:sp modelId="{57FC2633-3286-4608-8B72-6CDB31D21B67}">
      <dsp:nvSpPr>
        <dsp:cNvPr id="0" name=""/>
        <dsp:cNvSpPr/>
      </dsp:nvSpPr>
      <dsp:spPr>
        <a:xfrm>
          <a:off x="0" y="1500185"/>
          <a:ext cx="8786947"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8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solidFill>
                <a:schemeClr val="tx1"/>
              </a:solidFill>
            </a:rPr>
            <a:t>Higher living standards</a:t>
          </a:r>
          <a:endParaRPr lang="en-US" sz="1700" kern="1200" dirty="0">
            <a:solidFill>
              <a:schemeClr val="tx1"/>
            </a:solidFill>
          </a:endParaRPr>
        </a:p>
        <a:p>
          <a:pPr marL="171450" lvl="1" indent="-171450" algn="l" defTabSz="755650">
            <a:lnSpc>
              <a:spcPct val="90000"/>
            </a:lnSpc>
            <a:spcBef>
              <a:spcPct val="0"/>
            </a:spcBef>
            <a:spcAft>
              <a:spcPct val="20000"/>
            </a:spcAft>
            <a:buChar char="•"/>
          </a:pPr>
          <a:r>
            <a:rPr lang="en-GB" sz="1700" kern="1200" dirty="0">
              <a:solidFill>
                <a:schemeClr val="tx1"/>
              </a:solidFill>
            </a:rPr>
            <a:t>Improved availability of basic needs</a:t>
          </a:r>
          <a:endParaRPr lang="en-US" sz="1700" kern="1200" dirty="0">
            <a:solidFill>
              <a:schemeClr val="tx1"/>
            </a:solidFill>
          </a:endParaRPr>
        </a:p>
        <a:p>
          <a:pPr marL="171450" lvl="1" indent="-171450" algn="l" defTabSz="755650">
            <a:lnSpc>
              <a:spcPct val="90000"/>
            </a:lnSpc>
            <a:spcBef>
              <a:spcPct val="0"/>
            </a:spcBef>
            <a:spcAft>
              <a:spcPct val="20000"/>
            </a:spcAft>
            <a:buChar char="•"/>
          </a:pPr>
          <a:r>
            <a:rPr lang="en-GB" sz="1700" kern="1200" dirty="0">
              <a:solidFill>
                <a:schemeClr val="tx1"/>
              </a:solidFill>
            </a:rPr>
            <a:t>Expansion of opportunity via education and enhanced healthcare</a:t>
          </a:r>
          <a:endParaRPr lang="en-US" sz="1700" kern="1200" dirty="0">
            <a:solidFill>
              <a:schemeClr val="tx1"/>
            </a:solidFill>
          </a:endParaRPr>
        </a:p>
        <a:p>
          <a:pPr marL="171450" lvl="1" indent="-171450" algn="l" defTabSz="755650">
            <a:lnSpc>
              <a:spcPct val="90000"/>
            </a:lnSpc>
            <a:spcBef>
              <a:spcPct val="0"/>
            </a:spcBef>
            <a:spcAft>
              <a:spcPct val="20000"/>
            </a:spcAft>
            <a:buChar char="•"/>
          </a:pPr>
          <a:r>
            <a:rPr lang="en-GB" sz="1700" kern="1200" dirty="0">
              <a:solidFill>
                <a:schemeClr val="tx1"/>
              </a:solidFill>
            </a:rPr>
            <a:t>Improved resource allocation and sustainability</a:t>
          </a:r>
          <a:endParaRPr lang="en-US" sz="1700" kern="1200" dirty="0">
            <a:solidFill>
              <a:schemeClr val="tx1"/>
            </a:solidFill>
          </a:endParaRPr>
        </a:p>
      </dsp:txBody>
      <dsp:txXfrm>
        <a:off x="0" y="1500185"/>
        <a:ext cx="8786947" cy="1184040"/>
      </dsp:txXfrm>
    </dsp:sp>
    <dsp:sp modelId="{729325FE-94CE-4FC2-B8E6-3193CDECD6D7}">
      <dsp:nvSpPr>
        <dsp:cNvPr id="0" name=""/>
        <dsp:cNvSpPr/>
      </dsp:nvSpPr>
      <dsp:spPr>
        <a:xfrm>
          <a:off x="0" y="2692515"/>
          <a:ext cx="8786947" cy="123069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1"/>
              </a:solidFill>
            </a:rPr>
            <a:t>Economic development is very difficult to achieve without economic growth but if a country enjoys economic growth it does not automatically follow that economic development is occurring</a:t>
          </a:r>
          <a:endParaRPr lang="en-US" sz="2200" kern="1200" dirty="0">
            <a:solidFill>
              <a:schemeClr val="tx1"/>
            </a:solidFill>
          </a:endParaRPr>
        </a:p>
      </dsp:txBody>
      <dsp:txXfrm>
        <a:off x="60077" y="2752592"/>
        <a:ext cx="8666793" cy="1110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E133E-2C46-455D-8CE5-29B269A5E45D}">
      <dsp:nvSpPr>
        <dsp:cNvPr id="0" name=""/>
        <dsp:cNvSpPr/>
      </dsp:nvSpPr>
      <dsp:spPr>
        <a:xfrm>
          <a:off x="1428" y="555643"/>
          <a:ext cx="5013461" cy="318354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1FF84-3EE1-421B-ACA6-FC01D6161876}">
      <dsp:nvSpPr>
        <dsp:cNvPr id="0" name=""/>
        <dsp:cNvSpPr/>
      </dsp:nvSpPr>
      <dsp:spPr>
        <a:xfrm>
          <a:off x="558479" y="1084841"/>
          <a:ext cx="5013461" cy="318354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Write a report on the effectiveness of trade and/or aid in promoting economic development in developing countries.</a:t>
          </a:r>
        </a:p>
      </dsp:txBody>
      <dsp:txXfrm>
        <a:off x="651722" y="1178084"/>
        <a:ext cx="4826975" cy="2997061"/>
      </dsp:txXfrm>
    </dsp:sp>
    <dsp:sp modelId="{91D1FF59-D44C-4B11-97E4-54FD8F6D5EBD}">
      <dsp:nvSpPr>
        <dsp:cNvPr id="0" name=""/>
        <dsp:cNvSpPr/>
      </dsp:nvSpPr>
      <dsp:spPr>
        <a:xfrm>
          <a:off x="6128992" y="555643"/>
          <a:ext cx="5013461" cy="318354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C47AED-3541-421C-81EA-4EED57F8CE26}">
      <dsp:nvSpPr>
        <dsp:cNvPr id="0" name=""/>
        <dsp:cNvSpPr/>
      </dsp:nvSpPr>
      <dsp:spPr>
        <a:xfrm>
          <a:off x="6686043" y="1084841"/>
          <a:ext cx="5013461" cy="318354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Research and report on a real-world example of trade or aid in action in a developing country.</a:t>
          </a:r>
        </a:p>
      </dsp:txBody>
      <dsp:txXfrm>
        <a:off x="6779286" y="1178084"/>
        <a:ext cx="4826975" cy="29970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12334-55B7-4E97-9233-0ADC10F20E98}">
      <dsp:nvSpPr>
        <dsp:cNvPr id="0" name=""/>
        <dsp:cNvSpPr/>
      </dsp:nvSpPr>
      <dsp:spPr>
        <a:xfrm>
          <a:off x="0" y="794"/>
          <a:ext cx="746778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560EC-F7CF-4FAD-AD78-2A6522CD2EE1}">
      <dsp:nvSpPr>
        <dsp:cNvPr id="0" name=""/>
        <dsp:cNvSpPr/>
      </dsp:nvSpPr>
      <dsp:spPr>
        <a:xfrm>
          <a:off x="0" y="794"/>
          <a:ext cx="7467783" cy="130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 non-governmental organisation (NGO) is one that is not-for-profit and is independent of government</a:t>
          </a:r>
          <a:endParaRPr lang="en-US" sz="2400" kern="1200"/>
        </a:p>
      </dsp:txBody>
      <dsp:txXfrm>
        <a:off x="0" y="794"/>
        <a:ext cx="7467783" cy="1301855"/>
      </dsp:txXfrm>
    </dsp:sp>
    <dsp:sp modelId="{06000CDB-0E2D-438B-9FFB-FBCFF87400FE}">
      <dsp:nvSpPr>
        <dsp:cNvPr id="0" name=""/>
        <dsp:cNvSpPr/>
      </dsp:nvSpPr>
      <dsp:spPr>
        <a:xfrm>
          <a:off x="0" y="1302650"/>
          <a:ext cx="746778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AB4BF4-015D-4D4C-8DB5-B95211B33E11}">
      <dsp:nvSpPr>
        <dsp:cNvPr id="0" name=""/>
        <dsp:cNvSpPr/>
      </dsp:nvSpPr>
      <dsp:spPr>
        <a:xfrm>
          <a:off x="0" y="1302650"/>
          <a:ext cx="7467783" cy="130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NGOs cover a variety of diverse areas, including the fight against poverty</a:t>
          </a:r>
          <a:endParaRPr lang="en-US" sz="2400" kern="1200"/>
        </a:p>
      </dsp:txBody>
      <dsp:txXfrm>
        <a:off x="0" y="1302650"/>
        <a:ext cx="7467783" cy="1301855"/>
      </dsp:txXfrm>
    </dsp:sp>
    <dsp:sp modelId="{BCB596E8-9F02-4444-AEF0-840213FD4518}">
      <dsp:nvSpPr>
        <dsp:cNvPr id="0" name=""/>
        <dsp:cNvSpPr/>
      </dsp:nvSpPr>
      <dsp:spPr>
        <a:xfrm>
          <a:off x="0" y="2604505"/>
          <a:ext cx="746778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EB07B-BD7F-4EBA-A6B8-AF9E39E30394}">
      <dsp:nvSpPr>
        <dsp:cNvPr id="0" name=""/>
        <dsp:cNvSpPr/>
      </dsp:nvSpPr>
      <dsp:spPr>
        <a:xfrm>
          <a:off x="0" y="2604505"/>
          <a:ext cx="7467783" cy="130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Aid is often channelled through an NGO, who have the infrastructure and capacity to deal with funding and aid placement</a:t>
          </a:r>
          <a:endParaRPr lang="en-US" sz="2400" kern="1200"/>
        </a:p>
      </dsp:txBody>
      <dsp:txXfrm>
        <a:off x="0" y="2604505"/>
        <a:ext cx="7467783" cy="1301855"/>
      </dsp:txXfrm>
    </dsp:sp>
    <dsp:sp modelId="{147F67DD-500D-413A-94F0-BB2C2CCB2D6F}">
      <dsp:nvSpPr>
        <dsp:cNvPr id="0" name=""/>
        <dsp:cNvSpPr/>
      </dsp:nvSpPr>
      <dsp:spPr>
        <a:xfrm>
          <a:off x="0" y="3906361"/>
          <a:ext cx="746778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8B743-3275-4079-A30E-C4F04F22A9C8}">
      <dsp:nvSpPr>
        <dsp:cNvPr id="0" name=""/>
        <dsp:cNvSpPr/>
      </dsp:nvSpPr>
      <dsp:spPr>
        <a:xfrm>
          <a:off x="0" y="3906361"/>
          <a:ext cx="7467783" cy="130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They are seen as a third force, aligned with governments and multinational corporations as helping to defeat poverty</a:t>
          </a:r>
          <a:endParaRPr lang="en-US" sz="2400" kern="1200" dirty="0"/>
        </a:p>
      </dsp:txBody>
      <dsp:txXfrm>
        <a:off x="0" y="3906361"/>
        <a:ext cx="7467783" cy="1301855"/>
      </dsp:txXfrm>
    </dsp:sp>
    <dsp:sp modelId="{127D240E-3916-4813-94B5-C8F7EAAD7BB5}">
      <dsp:nvSpPr>
        <dsp:cNvPr id="0" name=""/>
        <dsp:cNvSpPr/>
      </dsp:nvSpPr>
      <dsp:spPr>
        <a:xfrm>
          <a:off x="0" y="5208216"/>
          <a:ext cx="746778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FDB395-64D2-4A02-9F05-81EB3201B9B1}">
      <dsp:nvSpPr>
        <dsp:cNvPr id="0" name=""/>
        <dsp:cNvSpPr/>
      </dsp:nvSpPr>
      <dsp:spPr>
        <a:xfrm>
          <a:off x="0" y="5208216"/>
          <a:ext cx="7467783" cy="1301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However, as they are often funded by these organisations, they are sometimes believed to have ulterior motives linked to the wishes of governments and businesses</a:t>
          </a:r>
          <a:endParaRPr lang="en-US" sz="2400" kern="1200"/>
        </a:p>
      </dsp:txBody>
      <dsp:txXfrm>
        <a:off x="0" y="5208216"/>
        <a:ext cx="7467783" cy="13018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93ABA-2712-4452-A853-ACEE31BE66B6}">
      <dsp:nvSpPr>
        <dsp:cNvPr id="0" name=""/>
        <dsp:cNvSpPr/>
      </dsp:nvSpPr>
      <dsp:spPr>
        <a:xfrm>
          <a:off x="0" y="3888771"/>
          <a:ext cx="7052733" cy="25514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They can be generally classified as: </a:t>
          </a:r>
          <a:endParaRPr lang="en-US" sz="3600" kern="1200" dirty="0">
            <a:solidFill>
              <a:schemeClr val="tx1"/>
            </a:solidFill>
          </a:endParaRPr>
        </a:p>
      </dsp:txBody>
      <dsp:txXfrm>
        <a:off x="0" y="3888771"/>
        <a:ext cx="7052733" cy="1377785"/>
      </dsp:txXfrm>
    </dsp:sp>
    <dsp:sp modelId="{977206CE-C115-4934-A179-182C6EBD0AC3}">
      <dsp:nvSpPr>
        <dsp:cNvPr id="0" name=""/>
        <dsp:cNvSpPr/>
      </dsp:nvSpPr>
      <dsp:spPr>
        <a:xfrm>
          <a:off x="0" y="5215528"/>
          <a:ext cx="3526366" cy="11736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Market based strategies</a:t>
          </a:r>
          <a:endParaRPr lang="en-US" sz="3800" kern="1200" dirty="0">
            <a:solidFill>
              <a:schemeClr val="tx1"/>
            </a:solidFill>
          </a:endParaRPr>
        </a:p>
      </dsp:txBody>
      <dsp:txXfrm>
        <a:off x="0" y="5215528"/>
        <a:ext cx="3526366" cy="1173669"/>
      </dsp:txXfrm>
    </dsp:sp>
    <dsp:sp modelId="{D940DA4F-02F4-4905-8DE7-4B80ECF0D35F}">
      <dsp:nvSpPr>
        <dsp:cNvPr id="0" name=""/>
        <dsp:cNvSpPr/>
      </dsp:nvSpPr>
      <dsp:spPr>
        <a:xfrm>
          <a:off x="3526366" y="5215528"/>
          <a:ext cx="3526366" cy="117366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48260" rIns="270256" bIns="48260" numCol="1" spcCol="1270" anchor="ctr" anchorCtr="0">
          <a:noAutofit/>
        </a:bodyPr>
        <a:lstStyle/>
        <a:p>
          <a:pPr marL="0" lvl="0" indent="0" algn="ctr" defTabSz="1689100">
            <a:lnSpc>
              <a:spcPct val="90000"/>
            </a:lnSpc>
            <a:spcBef>
              <a:spcPct val="0"/>
            </a:spcBef>
            <a:spcAft>
              <a:spcPct val="35000"/>
            </a:spcAft>
            <a:buNone/>
          </a:pPr>
          <a:r>
            <a:rPr lang="en-GB" sz="3800" kern="1200" dirty="0">
              <a:solidFill>
                <a:schemeClr val="tx1"/>
              </a:solidFill>
            </a:rPr>
            <a:t>Interventionist strategies</a:t>
          </a:r>
          <a:endParaRPr lang="en-US" sz="3800" kern="1200" dirty="0">
            <a:solidFill>
              <a:schemeClr val="tx1"/>
            </a:solidFill>
          </a:endParaRPr>
        </a:p>
      </dsp:txBody>
      <dsp:txXfrm>
        <a:off x="3526366" y="5215528"/>
        <a:ext cx="3526366" cy="1173669"/>
      </dsp:txXfrm>
    </dsp:sp>
    <dsp:sp modelId="{916C57F5-2F83-49D1-94DA-534915E30EF8}">
      <dsp:nvSpPr>
        <dsp:cNvPr id="0" name=""/>
        <dsp:cNvSpPr/>
      </dsp:nvSpPr>
      <dsp:spPr>
        <a:xfrm rot="10800000">
          <a:off x="0" y="2905"/>
          <a:ext cx="7052733" cy="392413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There are a wide range of policies that might be used to reduce poverty</a:t>
          </a:r>
          <a:endParaRPr lang="en-US" sz="3600" kern="1200" dirty="0">
            <a:solidFill>
              <a:schemeClr val="tx1"/>
            </a:solidFill>
          </a:endParaRPr>
        </a:p>
      </dsp:txBody>
      <dsp:txXfrm rot="10800000">
        <a:off x="0" y="2905"/>
        <a:ext cx="7052733" cy="25497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70A59-EA9A-4166-8E05-AF7B0212E28A}">
      <dsp:nvSpPr>
        <dsp:cNvPr id="0" name=""/>
        <dsp:cNvSpPr/>
      </dsp:nvSpPr>
      <dsp:spPr>
        <a:xfrm>
          <a:off x="0" y="39593"/>
          <a:ext cx="7452360" cy="15890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Privatisation and de-regulation</a:t>
          </a:r>
          <a:endParaRPr lang="en-US" sz="4000" kern="1200"/>
        </a:p>
      </dsp:txBody>
      <dsp:txXfrm>
        <a:off x="77569" y="117162"/>
        <a:ext cx="7297222" cy="1433868"/>
      </dsp:txXfrm>
    </dsp:sp>
    <dsp:sp modelId="{038B0990-06B1-4B54-BFAD-0D24CDC5F072}">
      <dsp:nvSpPr>
        <dsp:cNvPr id="0" name=""/>
        <dsp:cNvSpPr/>
      </dsp:nvSpPr>
      <dsp:spPr>
        <a:xfrm>
          <a:off x="0" y="1628599"/>
          <a:ext cx="7452360"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GB" sz="3100" kern="1200" dirty="0"/>
            <a:t>The removal of government influence and control from business activities should help to drive efficiency and productivity gains</a:t>
          </a:r>
          <a:endParaRPr lang="en-US" sz="3100" kern="1200" dirty="0"/>
        </a:p>
      </dsp:txBody>
      <dsp:txXfrm>
        <a:off x="0" y="1628599"/>
        <a:ext cx="7452360" cy="1863000"/>
      </dsp:txXfrm>
    </dsp:sp>
    <dsp:sp modelId="{956824F7-8085-4004-8A61-BEDA6F8AAF3F}">
      <dsp:nvSpPr>
        <dsp:cNvPr id="0" name=""/>
        <dsp:cNvSpPr/>
      </dsp:nvSpPr>
      <dsp:spPr>
        <a:xfrm>
          <a:off x="0" y="3491599"/>
          <a:ext cx="7452360" cy="15890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a:t>Establishment and enforcement of property rights</a:t>
          </a:r>
          <a:endParaRPr lang="en-US" sz="4000" kern="1200"/>
        </a:p>
      </dsp:txBody>
      <dsp:txXfrm>
        <a:off x="77569" y="3569168"/>
        <a:ext cx="7297222" cy="1433868"/>
      </dsp:txXfrm>
    </dsp:sp>
    <dsp:sp modelId="{11BF0143-79CB-4618-9CC5-ECC522E8CA91}">
      <dsp:nvSpPr>
        <dsp:cNvPr id="0" name=""/>
        <dsp:cNvSpPr/>
      </dsp:nvSpPr>
      <dsp:spPr>
        <a:xfrm>
          <a:off x="0" y="5080605"/>
          <a:ext cx="745236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GB" sz="3100" kern="1200"/>
            <a:t>If property rights can be established and enforced, this can help to drive business innovation and development</a:t>
          </a:r>
          <a:endParaRPr lang="en-US" sz="3100" kern="1200"/>
        </a:p>
      </dsp:txBody>
      <dsp:txXfrm>
        <a:off x="0" y="5080605"/>
        <a:ext cx="7452360" cy="140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12D81-2ADC-4317-8460-82D485210FAF}">
      <dsp:nvSpPr>
        <dsp:cNvPr id="0" name=""/>
        <dsp:cNvSpPr/>
      </dsp:nvSpPr>
      <dsp:spPr>
        <a:xfrm>
          <a:off x="0" y="21312"/>
          <a:ext cx="7533978"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Trade liberalisation</a:t>
          </a:r>
          <a:endParaRPr lang="en-US" sz="3700" kern="1200"/>
        </a:p>
      </dsp:txBody>
      <dsp:txXfrm>
        <a:off x="43321" y="64633"/>
        <a:ext cx="7447336" cy="800803"/>
      </dsp:txXfrm>
    </dsp:sp>
    <dsp:sp modelId="{04B9787D-2A34-4EC0-9FF8-ACF179D19F73}">
      <dsp:nvSpPr>
        <dsp:cNvPr id="0" name=""/>
        <dsp:cNvSpPr/>
      </dsp:nvSpPr>
      <dsp:spPr>
        <a:xfrm>
          <a:off x="0" y="908757"/>
          <a:ext cx="7533978" cy="172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0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dirty="0"/>
            <a:t>Countries that open their borders to international trade can benefit from specialisation and the principals of comparative advantage</a:t>
          </a:r>
          <a:endParaRPr lang="en-US" sz="2900" kern="1200" dirty="0"/>
        </a:p>
      </dsp:txBody>
      <dsp:txXfrm>
        <a:off x="0" y="908757"/>
        <a:ext cx="7533978" cy="1723275"/>
      </dsp:txXfrm>
    </dsp:sp>
    <dsp:sp modelId="{38176CD3-2023-4334-9020-FBDCCE2B9614}">
      <dsp:nvSpPr>
        <dsp:cNvPr id="0" name=""/>
        <dsp:cNvSpPr/>
      </dsp:nvSpPr>
      <dsp:spPr>
        <a:xfrm>
          <a:off x="0" y="2632032"/>
          <a:ext cx="7533978"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Macroeconomic stability</a:t>
          </a:r>
          <a:endParaRPr lang="en-US" sz="3700" kern="1200"/>
        </a:p>
      </dsp:txBody>
      <dsp:txXfrm>
        <a:off x="43321" y="2675353"/>
        <a:ext cx="7447336" cy="800803"/>
      </dsp:txXfrm>
    </dsp:sp>
    <dsp:sp modelId="{C42E15E6-CEA9-4E6E-8D62-A1E3256ACD26}">
      <dsp:nvSpPr>
        <dsp:cNvPr id="0" name=""/>
        <dsp:cNvSpPr/>
      </dsp:nvSpPr>
      <dsp:spPr>
        <a:xfrm>
          <a:off x="0" y="3519477"/>
          <a:ext cx="7533978" cy="298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04"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If the government can achieve macroeconomic stability, this is likely to give more confidence to investors and consumers as well as attract crucial FDI. It will also give more funds that can be spent on vital public services such as schools, hospitals and infrastructure</a:t>
          </a:r>
          <a:endParaRPr lang="en-US" sz="2900" kern="1200"/>
        </a:p>
      </dsp:txBody>
      <dsp:txXfrm>
        <a:off x="0" y="3519477"/>
        <a:ext cx="7533978" cy="2987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62C10-3143-4B61-99DB-A222FDBB03B4}">
      <dsp:nvSpPr>
        <dsp:cNvPr id="0" name=""/>
        <dsp:cNvSpPr/>
      </dsp:nvSpPr>
      <dsp:spPr>
        <a:xfrm>
          <a:off x="0" y="103959"/>
          <a:ext cx="7486070"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More centralised state planning</a:t>
          </a:r>
          <a:endParaRPr lang="en-US" sz="3700" kern="1200"/>
        </a:p>
      </dsp:txBody>
      <dsp:txXfrm>
        <a:off x="43321" y="147280"/>
        <a:ext cx="7399428" cy="800803"/>
      </dsp:txXfrm>
    </dsp:sp>
    <dsp:sp modelId="{5BBAD551-A10A-4105-A075-08952A5E70DC}">
      <dsp:nvSpPr>
        <dsp:cNvPr id="0" name=""/>
        <dsp:cNvSpPr/>
      </dsp:nvSpPr>
      <dsp:spPr>
        <a:xfrm>
          <a:off x="0" y="991405"/>
          <a:ext cx="7486070"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It could be argued that with a more command control economy the government can direct public funds and ensure that resource allocation is maximised and environmental depletion and degradation minimised</a:t>
          </a:r>
          <a:endParaRPr lang="en-US" sz="2900" kern="1200"/>
        </a:p>
      </dsp:txBody>
      <dsp:txXfrm>
        <a:off x="0" y="991405"/>
        <a:ext cx="7486070" cy="2527470"/>
      </dsp:txXfrm>
    </dsp:sp>
    <dsp:sp modelId="{622E3873-E9DB-4197-8879-7F5DB4D6A85D}">
      <dsp:nvSpPr>
        <dsp:cNvPr id="0" name=""/>
        <dsp:cNvSpPr/>
      </dsp:nvSpPr>
      <dsp:spPr>
        <a:xfrm>
          <a:off x="0" y="3518875"/>
          <a:ext cx="7486070"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Infrastructure investment</a:t>
          </a:r>
          <a:endParaRPr lang="en-US" sz="3700" kern="1200"/>
        </a:p>
      </dsp:txBody>
      <dsp:txXfrm>
        <a:off x="43321" y="3562196"/>
        <a:ext cx="7399428" cy="800803"/>
      </dsp:txXfrm>
    </dsp:sp>
    <dsp:sp modelId="{C0D3E209-7FFD-476F-B828-2E78A8680F27}">
      <dsp:nvSpPr>
        <dsp:cNvPr id="0" name=""/>
        <dsp:cNvSpPr/>
      </dsp:nvSpPr>
      <dsp:spPr>
        <a:xfrm>
          <a:off x="0" y="4406320"/>
          <a:ext cx="7486070" cy="2144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683"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It is likely that if left to the free market, core infrastructure such as roads, railways, bridges and telecommunications would be underprovided, hence large scale intervention in these projects is required</a:t>
          </a:r>
          <a:endParaRPr lang="en-US" sz="2900" kern="1200"/>
        </a:p>
      </dsp:txBody>
      <dsp:txXfrm>
        <a:off x="0" y="4406320"/>
        <a:ext cx="7486070" cy="2144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16221-9EDB-4C5D-995A-A1ACE2C820DF}">
      <dsp:nvSpPr>
        <dsp:cNvPr id="0" name=""/>
        <dsp:cNvSpPr/>
      </dsp:nvSpPr>
      <dsp:spPr>
        <a:xfrm>
          <a:off x="55" y="169275"/>
          <a:ext cx="5318964" cy="806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a:t>Education and training</a:t>
          </a:r>
          <a:endParaRPr lang="en-US" sz="2800" kern="1200"/>
        </a:p>
      </dsp:txBody>
      <dsp:txXfrm>
        <a:off x="55" y="169275"/>
        <a:ext cx="5318964" cy="806400"/>
      </dsp:txXfrm>
    </dsp:sp>
    <dsp:sp modelId="{2760D424-6B53-47A3-89D5-886C52C6D15C}">
      <dsp:nvSpPr>
        <dsp:cNvPr id="0" name=""/>
        <dsp:cNvSpPr/>
      </dsp:nvSpPr>
      <dsp:spPr>
        <a:xfrm>
          <a:off x="55" y="975675"/>
          <a:ext cx="5318964" cy="43329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a:t>Similarly, it is likely that if left to the free market, sufficient education and training opportunities would not be provided, thus intervention in this area is vital for economic development</a:t>
          </a:r>
          <a:endParaRPr lang="en-US" sz="2800" kern="1200"/>
        </a:p>
      </dsp:txBody>
      <dsp:txXfrm>
        <a:off x="55" y="975675"/>
        <a:ext cx="5318964" cy="4332982"/>
      </dsp:txXfrm>
    </dsp:sp>
    <dsp:sp modelId="{D807CAD7-F313-4724-A0B5-D0611268DB9E}">
      <dsp:nvSpPr>
        <dsp:cNvPr id="0" name=""/>
        <dsp:cNvSpPr/>
      </dsp:nvSpPr>
      <dsp:spPr>
        <a:xfrm>
          <a:off x="6063675" y="169275"/>
          <a:ext cx="5318964" cy="8064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kern="1200"/>
            <a:t>Protectionism</a:t>
          </a:r>
          <a:endParaRPr lang="en-US" sz="2800" kern="1200"/>
        </a:p>
      </dsp:txBody>
      <dsp:txXfrm>
        <a:off x="6063675" y="169275"/>
        <a:ext cx="5318964" cy="806400"/>
      </dsp:txXfrm>
    </dsp:sp>
    <dsp:sp modelId="{B5573E51-B196-49CE-B726-8FAAD91D76E1}">
      <dsp:nvSpPr>
        <dsp:cNvPr id="0" name=""/>
        <dsp:cNvSpPr/>
      </dsp:nvSpPr>
      <dsp:spPr>
        <a:xfrm>
          <a:off x="6063675" y="975675"/>
          <a:ext cx="5318964" cy="433298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GB" sz="2800" kern="1200" dirty="0"/>
            <a:t>Often, less developed economies are unable to compete on international markets in terms of price, choice and quality, so protectionist measures that support exports and domestic industry can promote a cycle of inward development that isn’t hampered by global capitalism</a:t>
          </a:r>
          <a:endParaRPr lang="en-US" sz="2800" kern="1200" dirty="0"/>
        </a:p>
      </dsp:txBody>
      <dsp:txXfrm>
        <a:off x="6063675" y="975675"/>
        <a:ext cx="5318964" cy="4332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95802-2D09-451A-A3FE-20B33E0EAACB}">
      <dsp:nvSpPr>
        <dsp:cNvPr id="0" name=""/>
        <dsp:cNvSpPr/>
      </dsp:nvSpPr>
      <dsp:spPr>
        <a:xfrm>
          <a:off x="0" y="0"/>
          <a:ext cx="9231376" cy="8069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This measures how long a person is likely to live till at birth</a:t>
          </a:r>
          <a:endParaRPr lang="en-US" sz="2100" kern="1200" dirty="0">
            <a:solidFill>
              <a:schemeClr val="tx1"/>
            </a:solidFill>
          </a:endParaRPr>
        </a:p>
      </dsp:txBody>
      <dsp:txXfrm>
        <a:off x="23634" y="23634"/>
        <a:ext cx="8266249" cy="759640"/>
      </dsp:txXfrm>
    </dsp:sp>
    <dsp:sp modelId="{75B3A083-D8BF-4F62-81E1-7C059D09B37D}">
      <dsp:nvSpPr>
        <dsp:cNvPr id="0" name=""/>
        <dsp:cNvSpPr/>
      </dsp:nvSpPr>
      <dsp:spPr>
        <a:xfrm>
          <a:off x="689356" y="918979"/>
          <a:ext cx="9231376" cy="8069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Developed countries will have a longer life expectancy than developing countries</a:t>
          </a:r>
          <a:endParaRPr lang="en-US" sz="2100" kern="1200" dirty="0">
            <a:solidFill>
              <a:schemeClr val="tx1"/>
            </a:solidFill>
          </a:endParaRPr>
        </a:p>
      </dsp:txBody>
      <dsp:txXfrm>
        <a:off x="712990" y="942613"/>
        <a:ext cx="7970261" cy="759640"/>
      </dsp:txXfrm>
    </dsp:sp>
    <dsp:sp modelId="{3E808D0D-102F-412E-AAD0-045E7003F22B}">
      <dsp:nvSpPr>
        <dsp:cNvPr id="0" name=""/>
        <dsp:cNvSpPr/>
      </dsp:nvSpPr>
      <dsp:spPr>
        <a:xfrm>
          <a:off x="1378712" y="1837958"/>
          <a:ext cx="9231376" cy="8069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The Japanese have the highest life expectancy with an average age of 83.6</a:t>
          </a:r>
          <a:endParaRPr lang="en-US" sz="2100" kern="1200" dirty="0">
            <a:solidFill>
              <a:schemeClr val="tx1"/>
            </a:solidFill>
          </a:endParaRPr>
        </a:p>
      </dsp:txBody>
      <dsp:txXfrm>
        <a:off x="1402346" y="1861592"/>
        <a:ext cx="7970261" cy="759640"/>
      </dsp:txXfrm>
    </dsp:sp>
    <dsp:sp modelId="{2D974215-8979-44B4-873E-54ADF11A94C4}">
      <dsp:nvSpPr>
        <dsp:cNvPr id="0" name=""/>
        <dsp:cNvSpPr/>
      </dsp:nvSpPr>
      <dsp:spPr>
        <a:xfrm>
          <a:off x="2086623" y="2726073"/>
          <a:ext cx="9231376" cy="8069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In the UK we can expect to live until 80.3, up from 73.5 in 1980</a:t>
          </a:r>
          <a:endParaRPr lang="en-US" sz="2100" kern="1200" dirty="0">
            <a:solidFill>
              <a:schemeClr val="tx1"/>
            </a:solidFill>
          </a:endParaRPr>
        </a:p>
      </dsp:txBody>
      <dsp:txXfrm>
        <a:off x="2110257" y="2749707"/>
        <a:ext cx="7970261" cy="759640"/>
      </dsp:txXfrm>
    </dsp:sp>
    <dsp:sp modelId="{AE9064F0-666E-48B4-B7DB-1DD00F1DBF20}">
      <dsp:nvSpPr>
        <dsp:cNvPr id="0" name=""/>
        <dsp:cNvSpPr/>
      </dsp:nvSpPr>
      <dsp:spPr>
        <a:xfrm>
          <a:off x="2757424" y="3675917"/>
          <a:ext cx="9231376" cy="80690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chemeClr val="tx1"/>
              </a:solidFill>
            </a:rPr>
            <a:t>Sierra Leone has a life expectancy of 48.1</a:t>
          </a:r>
          <a:endParaRPr lang="en-US" sz="2100" kern="1200" dirty="0">
            <a:solidFill>
              <a:schemeClr val="tx1"/>
            </a:solidFill>
          </a:endParaRPr>
        </a:p>
      </dsp:txBody>
      <dsp:txXfrm>
        <a:off x="2781058" y="3699551"/>
        <a:ext cx="7970261" cy="759640"/>
      </dsp:txXfrm>
    </dsp:sp>
    <dsp:sp modelId="{7431AF4D-D650-41AC-BD2C-121F6A7DE2FF}">
      <dsp:nvSpPr>
        <dsp:cNvPr id="0" name=""/>
        <dsp:cNvSpPr/>
      </dsp:nvSpPr>
      <dsp:spPr>
        <a:xfrm>
          <a:off x="8706885" y="589491"/>
          <a:ext cx="524490" cy="5244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824895" y="589491"/>
        <a:ext cx="288470" cy="394679"/>
      </dsp:txXfrm>
    </dsp:sp>
    <dsp:sp modelId="{7739515E-A8E4-4359-9ACC-256487089E11}">
      <dsp:nvSpPr>
        <dsp:cNvPr id="0" name=""/>
        <dsp:cNvSpPr/>
      </dsp:nvSpPr>
      <dsp:spPr>
        <a:xfrm>
          <a:off x="9396241" y="1508470"/>
          <a:ext cx="524490" cy="52449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4251" y="1508470"/>
        <a:ext cx="288470" cy="394679"/>
      </dsp:txXfrm>
    </dsp:sp>
    <dsp:sp modelId="{8FCF54BC-67C7-44EC-BB4B-E05C6594FAA8}">
      <dsp:nvSpPr>
        <dsp:cNvPr id="0" name=""/>
        <dsp:cNvSpPr/>
      </dsp:nvSpPr>
      <dsp:spPr>
        <a:xfrm>
          <a:off x="10085597" y="2414001"/>
          <a:ext cx="524490" cy="52449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203607" y="2414001"/>
        <a:ext cx="288470" cy="394679"/>
      </dsp:txXfrm>
    </dsp:sp>
    <dsp:sp modelId="{C1051395-9E06-42CE-ACF9-C6535C22F615}">
      <dsp:nvSpPr>
        <dsp:cNvPr id="0" name=""/>
        <dsp:cNvSpPr/>
      </dsp:nvSpPr>
      <dsp:spPr>
        <a:xfrm>
          <a:off x="10774953" y="3341946"/>
          <a:ext cx="524490" cy="52449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892963" y="3341946"/>
        <a:ext cx="288470" cy="394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C20A-5559-4191-BD9E-36BCD6231856}">
      <dsp:nvSpPr>
        <dsp:cNvPr id="0" name=""/>
        <dsp:cNvSpPr/>
      </dsp:nvSpPr>
      <dsp:spPr>
        <a:xfrm>
          <a:off x="0" y="260725"/>
          <a:ext cx="6355696" cy="29402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solidFill>
                <a:schemeClr val="tx1"/>
              </a:solidFill>
            </a:rPr>
            <a:t>The barriers to economic growth and economic development are wide ranging and complex</a:t>
          </a:r>
          <a:endParaRPr lang="en-US" sz="2900" kern="1200" dirty="0">
            <a:solidFill>
              <a:schemeClr val="tx1"/>
            </a:solidFill>
          </a:endParaRPr>
        </a:p>
      </dsp:txBody>
      <dsp:txXfrm>
        <a:off x="143531" y="404256"/>
        <a:ext cx="6068634" cy="2653184"/>
      </dsp:txXfrm>
    </dsp:sp>
    <dsp:sp modelId="{465412AB-C7E1-4370-A73E-C0258C55D3AB}">
      <dsp:nvSpPr>
        <dsp:cNvPr id="0" name=""/>
        <dsp:cNvSpPr/>
      </dsp:nvSpPr>
      <dsp:spPr>
        <a:xfrm>
          <a:off x="0" y="3284492"/>
          <a:ext cx="6355696" cy="29402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solidFill>
                <a:schemeClr val="tx1"/>
              </a:solidFill>
            </a:rPr>
            <a:t>It may be simplistic to conclude that the primary solutions involve investment, education and training, but in reality a number of barriers can prevent a country benefiting from economic growth and development</a:t>
          </a:r>
          <a:endParaRPr lang="en-US" sz="2900" kern="1200" dirty="0">
            <a:solidFill>
              <a:schemeClr val="tx1"/>
            </a:solidFill>
          </a:endParaRPr>
        </a:p>
      </dsp:txBody>
      <dsp:txXfrm>
        <a:off x="143531" y="3428023"/>
        <a:ext cx="6068634" cy="2653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B29EC-3E55-435F-BD65-019E9474FC9A}">
      <dsp:nvSpPr>
        <dsp:cNvPr id="0" name=""/>
        <dsp:cNvSpPr/>
      </dsp:nvSpPr>
      <dsp:spPr>
        <a:xfrm>
          <a:off x="0" y="69531"/>
          <a:ext cx="6925734" cy="15663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Both aid and trade have a significant role to play in reducing poverty</a:t>
          </a:r>
          <a:endParaRPr lang="en-US" sz="2800" kern="1200" dirty="0">
            <a:solidFill>
              <a:schemeClr val="tx1"/>
            </a:solidFill>
          </a:endParaRPr>
        </a:p>
      </dsp:txBody>
      <dsp:txXfrm>
        <a:off x="76462" y="145993"/>
        <a:ext cx="6772810" cy="1413413"/>
      </dsp:txXfrm>
    </dsp:sp>
    <dsp:sp modelId="{AEB57AC9-0F38-4192-A240-99E5D0583ED5}">
      <dsp:nvSpPr>
        <dsp:cNvPr id="0" name=""/>
        <dsp:cNvSpPr/>
      </dsp:nvSpPr>
      <dsp:spPr>
        <a:xfrm>
          <a:off x="0" y="1716509"/>
          <a:ext cx="6925734" cy="156633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The extent to which each should have a role however is a key source of debate amongst economists</a:t>
          </a:r>
          <a:endParaRPr lang="en-US" sz="2800" kern="1200" dirty="0">
            <a:solidFill>
              <a:schemeClr val="tx1"/>
            </a:solidFill>
          </a:endParaRPr>
        </a:p>
      </dsp:txBody>
      <dsp:txXfrm>
        <a:off x="76462" y="1792971"/>
        <a:ext cx="6772810" cy="1413413"/>
      </dsp:txXfrm>
    </dsp:sp>
    <dsp:sp modelId="{C00CD407-5C93-4AF8-862D-74C67B8FB47C}">
      <dsp:nvSpPr>
        <dsp:cNvPr id="0" name=""/>
        <dsp:cNvSpPr/>
      </dsp:nvSpPr>
      <dsp:spPr>
        <a:xfrm>
          <a:off x="0" y="3363486"/>
          <a:ext cx="6925734" cy="156633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Aid can be defined as the voluntary transfer of resources from one country to another</a:t>
          </a:r>
          <a:endParaRPr lang="en-US" sz="2800" kern="1200" dirty="0">
            <a:solidFill>
              <a:schemeClr val="tx1"/>
            </a:solidFill>
          </a:endParaRPr>
        </a:p>
      </dsp:txBody>
      <dsp:txXfrm>
        <a:off x="76462" y="3439948"/>
        <a:ext cx="6772810" cy="1413413"/>
      </dsp:txXfrm>
    </dsp:sp>
    <dsp:sp modelId="{850FD07F-B2D1-4356-B30C-3D51683B8E3F}">
      <dsp:nvSpPr>
        <dsp:cNvPr id="0" name=""/>
        <dsp:cNvSpPr/>
      </dsp:nvSpPr>
      <dsp:spPr>
        <a:xfrm>
          <a:off x="0" y="5010464"/>
          <a:ext cx="6925734" cy="15663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There are many different types of aid that exist for less-developed countries</a:t>
          </a:r>
          <a:endParaRPr lang="en-US" sz="2800" kern="1200" dirty="0">
            <a:solidFill>
              <a:schemeClr val="tx1"/>
            </a:solidFill>
          </a:endParaRPr>
        </a:p>
      </dsp:txBody>
      <dsp:txXfrm>
        <a:off x="76462" y="5086926"/>
        <a:ext cx="6772810" cy="14134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B394B-8A64-4A47-9C88-648FD2FB51C8}">
      <dsp:nvSpPr>
        <dsp:cNvPr id="0" name=""/>
        <dsp:cNvSpPr/>
      </dsp:nvSpPr>
      <dsp:spPr>
        <a:xfrm>
          <a:off x="0" y="1210657"/>
          <a:ext cx="7484534" cy="20553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883" tIns="604012" rIns="580883"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One off injections of cash to help a country facing a humanitarian crisis e.g. 2010 Haiti earthquake</a:t>
          </a:r>
          <a:endParaRPr lang="en-US" sz="2900" kern="1200" dirty="0"/>
        </a:p>
      </dsp:txBody>
      <dsp:txXfrm>
        <a:off x="0" y="1210657"/>
        <a:ext cx="7484534" cy="2055375"/>
      </dsp:txXfrm>
    </dsp:sp>
    <dsp:sp modelId="{F199E520-890C-4BDC-88B7-078E3D4D6052}">
      <dsp:nvSpPr>
        <dsp:cNvPr id="0" name=""/>
        <dsp:cNvSpPr/>
      </dsp:nvSpPr>
      <dsp:spPr>
        <a:xfrm>
          <a:off x="374226" y="782617"/>
          <a:ext cx="5239173" cy="856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028" tIns="0" rIns="198028" bIns="0" numCol="1" spcCol="1270" anchor="ctr" anchorCtr="0">
          <a:noAutofit/>
        </a:bodyPr>
        <a:lstStyle/>
        <a:p>
          <a:pPr marL="0" lvl="0" indent="0" algn="l" defTabSz="1289050">
            <a:lnSpc>
              <a:spcPct val="90000"/>
            </a:lnSpc>
            <a:spcBef>
              <a:spcPct val="0"/>
            </a:spcBef>
            <a:spcAft>
              <a:spcPct val="35000"/>
            </a:spcAft>
            <a:buNone/>
          </a:pPr>
          <a:r>
            <a:rPr lang="en-GB" sz="2900" kern="1200" dirty="0"/>
            <a:t>Emergency Aid / Disaster Relief</a:t>
          </a:r>
          <a:endParaRPr lang="en-US" sz="2900" kern="1200" dirty="0"/>
        </a:p>
      </dsp:txBody>
      <dsp:txXfrm>
        <a:off x="416016" y="824407"/>
        <a:ext cx="5155593" cy="772500"/>
      </dsp:txXfrm>
    </dsp:sp>
    <dsp:sp modelId="{312B9E2A-2EB8-43CD-AC92-224A674C0BEC}">
      <dsp:nvSpPr>
        <dsp:cNvPr id="0" name=""/>
        <dsp:cNvSpPr/>
      </dsp:nvSpPr>
      <dsp:spPr>
        <a:xfrm>
          <a:off x="0" y="3850673"/>
          <a:ext cx="7484534" cy="2055375"/>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0883" tIns="604012" rIns="580883" bIns="206248" numCol="1" spcCol="1270" anchor="t" anchorCtr="0">
          <a:noAutofit/>
        </a:bodyPr>
        <a:lstStyle/>
        <a:p>
          <a:pPr marL="285750" lvl="1" indent="-285750" algn="l" defTabSz="1289050">
            <a:lnSpc>
              <a:spcPct val="90000"/>
            </a:lnSpc>
            <a:spcBef>
              <a:spcPct val="0"/>
            </a:spcBef>
            <a:spcAft>
              <a:spcPct val="15000"/>
            </a:spcAft>
            <a:buChar char="•"/>
          </a:pPr>
          <a:r>
            <a:rPr lang="en-GB" sz="2900" kern="1200" dirty="0"/>
            <a:t>One country donates money or resources to another (bilateral aid) but with conditions attached.</a:t>
          </a:r>
          <a:endParaRPr lang="en-US" sz="2900" kern="1200" dirty="0"/>
        </a:p>
      </dsp:txBody>
      <dsp:txXfrm>
        <a:off x="0" y="3850673"/>
        <a:ext cx="7484534" cy="2055375"/>
      </dsp:txXfrm>
    </dsp:sp>
    <dsp:sp modelId="{AE94B8E5-300F-47BC-8951-8AD1D39E0798}">
      <dsp:nvSpPr>
        <dsp:cNvPr id="0" name=""/>
        <dsp:cNvSpPr/>
      </dsp:nvSpPr>
      <dsp:spPr>
        <a:xfrm>
          <a:off x="374226" y="3422633"/>
          <a:ext cx="5239173" cy="8560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028" tIns="0" rIns="198028" bIns="0" numCol="1" spcCol="1270" anchor="ctr" anchorCtr="0">
          <a:noAutofit/>
        </a:bodyPr>
        <a:lstStyle/>
        <a:p>
          <a:pPr marL="0" lvl="0" indent="0" algn="l" defTabSz="1289050">
            <a:lnSpc>
              <a:spcPct val="90000"/>
            </a:lnSpc>
            <a:spcBef>
              <a:spcPct val="0"/>
            </a:spcBef>
            <a:spcAft>
              <a:spcPct val="35000"/>
            </a:spcAft>
            <a:buNone/>
          </a:pPr>
          <a:r>
            <a:rPr lang="en-GB" sz="2900" kern="1200"/>
            <a:t>Tied Aid</a:t>
          </a:r>
          <a:endParaRPr lang="en-US" sz="2900" kern="1200"/>
        </a:p>
      </dsp:txBody>
      <dsp:txXfrm>
        <a:off x="416016" y="3464423"/>
        <a:ext cx="5155593"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7B221-A326-4E54-B3A1-A9B9A2EC30E5}">
      <dsp:nvSpPr>
        <dsp:cNvPr id="0" name=""/>
        <dsp:cNvSpPr/>
      </dsp:nvSpPr>
      <dsp:spPr>
        <a:xfrm>
          <a:off x="0" y="54742"/>
          <a:ext cx="7286754"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Bilateral Aid</a:t>
          </a:r>
          <a:endParaRPr lang="en-US" sz="3500" kern="1200" dirty="0"/>
        </a:p>
      </dsp:txBody>
      <dsp:txXfrm>
        <a:off x="40980" y="95722"/>
        <a:ext cx="7204794" cy="757514"/>
      </dsp:txXfrm>
    </dsp:sp>
    <dsp:sp modelId="{519E5930-1B2C-4979-8E71-9DD897B4F85C}">
      <dsp:nvSpPr>
        <dsp:cNvPr id="0" name=""/>
        <dsp:cNvSpPr/>
      </dsp:nvSpPr>
      <dsp:spPr>
        <a:xfrm>
          <a:off x="0" y="894217"/>
          <a:ext cx="7286754" cy="239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5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Bilateral aid is assistance given by a government directly to the government of another country; typically capital flows from a developed nation to a developing nation. It is often directed according to strategic political considerations as well as humanitarian ones</a:t>
          </a:r>
          <a:endParaRPr lang="en-US" sz="2700" kern="1200" dirty="0"/>
        </a:p>
      </dsp:txBody>
      <dsp:txXfrm>
        <a:off x="0" y="894217"/>
        <a:ext cx="7286754" cy="2390849"/>
      </dsp:txXfrm>
    </dsp:sp>
    <dsp:sp modelId="{E0E02F41-89F4-4F0E-B9E5-5B0354CA3DEF}">
      <dsp:nvSpPr>
        <dsp:cNvPr id="0" name=""/>
        <dsp:cNvSpPr/>
      </dsp:nvSpPr>
      <dsp:spPr>
        <a:xfrm>
          <a:off x="0" y="3285067"/>
          <a:ext cx="7286754" cy="83947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a:t>Multilateral Aid</a:t>
          </a:r>
          <a:endParaRPr lang="en-US" sz="3500" kern="1200"/>
        </a:p>
      </dsp:txBody>
      <dsp:txXfrm>
        <a:off x="40980" y="3326047"/>
        <a:ext cx="7204794" cy="757514"/>
      </dsp:txXfrm>
    </dsp:sp>
    <dsp:sp modelId="{0894D518-6D9B-4A1F-80FB-76568A9C38B5}">
      <dsp:nvSpPr>
        <dsp:cNvPr id="0" name=""/>
        <dsp:cNvSpPr/>
      </dsp:nvSpPr>
      <dsp:spPr>
        <a:xfrm>
          <a:off x="0" y="4124542"/>
          <a:ext cx="7286754" cy="2390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35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GB" sz="2700" kern="1200" dirty="0"/>
            <a:t>Multilateral aid is assistance provided by many governments who pool funds to international organizations like the World Bank, United Nations and International Monetary Fund that are then used to reduce poverty in developing nations</a:t>
          </a:r>
          <a:endParaRPr lang="en-US" sz="2700" kern="1200" dirty="0"/>
        </a:p>
      </dsp:txBody>
      <dsp:txXfrm>
        <a:off x="0" y="4124542"/>
        <a:ext cx="7286754" cy="23908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887F-6686-4285-9FDB-749600E4DC4A}">
      <dsp:nvSpPr>
        <dsp:cNvPr id="0" name=""/>
        <dsp:cNvSpPr/>
      </dsp:nvSpPr>
      <dsp:spPr>
        <a:xfrm>
          <a:off x="0" y="580869"/>
          <a:ext cx="7306733" cy="23388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084" tIns="687324" rIns="567084" bIns="234696" numCol="1" spcCol="1270" anchor="t" anchorCtr="0">
          <a:noAutofit/>
        </a:bodyPr>
        <a:lstStyle/>
        <a:p>
          <a:pPr marL="285750" lvl="1" indent="-285750" algn="l" defTabSz="1466850">
            <a:lnSpc>
              <a:spcPct val="90000"/>
            </a:lnSpc>
            <a:spcBef>
              <a:spcPct val="0"/>
            </a:spcBef>
            <a:spcAft>
              <a:spcPct val="15000"/>
            </a:spcAft>
            <a:buChar char="•"/>
          </a:pPr>
          <a:r>
            <a:rPr lang="en-GB" sz="3300" kern="1200" dirty="0"/>
            <a:t>Funds are used to finance a particular project, such as a school or a hospital</a:t>
          </a:r>
          <a:endParaRPr lang="en-US" sz="3300" kern="1200" dirty="0"/>
        </a:p>
      </dsp:txBody>
      <dsp:txXfrm>
        <a:off x="0" y="580869"/>
        <a:ext cx="7306733" cy="2338875"/>
      </dsp:txXfrm>
    </dsp:sp>
    <dsp:sp modelId="{E4E12874-8104-4342-800C-24A5CE0E5151}">
      <dsp:nvSpPr>
        <dsp:cNvPr id="0" name=""/>
        <dsp:cNvSpPr/>
      </dsp:nvSpPr>
      <dsp:spPr>
        <a:xfrm>
          <a:off x="365336" y="93789"/>
          <a:ext cx="5114713" cy="9741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324" tIns="0" rIns="193324" bIns="0" numCol="1" spcCol="1270" anchor="ctr" anchorCtr="0">
          <a:noAutofit/>
        </a:bodyPr>
        <a:lstStyle/>
        <a:p>
          <a:pPr marL="0" lvl="0" indent="0" algn="l" defTabSz="1466850">
            <a:lnSpc>
              <a:spcPct val="90000"/>
            </a:lnSpc>
            <a:spcBef>
              <a:spcPct val="0"/>
            </a:spcBef>
            <a:spcAft>
              <a:spcPct val="35000"/>
            </a:spcAft>
            <a:buNone/>
          </a:pPr>
          <a:r>
            <a:rPr lang="en-GB" sz="3300" kern="1200" dirty="0"/>
            <a:t>Developmental Aid</a:t>
          </a:r>
          <a:endParaRPr lang="en-US" sz="3300" kern="1200" dirty="0"/>
        </a:p>
      </dsp:txBody>
      <dsp:txXfrm>
        <a:off x="412891" y="141344"/>
        <a:ext cx="5019603" cy="879050"/>
      </dsp:txXfrm>
    </dsp:sp>
    <dsp:sp modelId="{E5A3B9C2-3B2D-4780-B931-121C3E71B439}">
      <dsp:nvSpPr>
        <dsp:cNvPr id="0" name=""/>
        <dsp:cNvSpPr/>
      </dsp:nvSpPr>
      <dsp:spPr>
        <a:xfrm>
          <a:off x="0" y="3585025"/>
          <a:ext cx="7306733" cy="28066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7084" tIns="687324" rIns="567084" bIns="234696" numCol="1" spcCol="1270" anchor="t" anchorCtr="0">
          <a:noAutofit/>
        </a:bodyPr>
        <a:lstStyle/>
        <a:p>
          <a:pPr marL="285750" lvl="1" indent="-285750" algn="l" defTabSz="1466850">
            <a:lnSpc>
              <a:spcPct val="90000"/>
            </a:lnSpc>
            <a:spcBef>
              <a:spcPct val="0"/>
            </a:spcBef>
            <a:spcAft>
              <a:spcPct val="15000"/>
            </a:spcAft>
            <a:buChar char="•"/>
          </a:pPr>
          <a:r>
            <a:rPr lang="en-GB" sz="3300" kern="1200" dirty="0"/>
            <a:t>Debt forgiveness can save less-developed countries vital funds that can be re-directed to internal investment projects</a:t>
          </a:r>
          <a:endParaRPr lang="en-US" sz="3300" kern="1200" dirty="0"/>
        </a:p>
      </dsp:txBody>
      <dsp:txXfrm>
        <a:off x="0" y="3585025"/>
        <a:ext cx="7306733" cy="2806650"/>
      </dsp:txXfrm>
    </dsp:sp>
    <dsp:sp modelId="{0AACBBF8-2675-448E-9CE9-FC4521403EF5}">
      <dsp:nvSpPr>
        <dsp:cNvPr id="0" name=""/>
        <dsp:cNvSpPr/>
      </dsp:nvSpPr>
      <dsp:spPr>
        <a:xfrm>
          <a:off x="365336" y="3097945"/>
          <a:ext cx="5114713" cy="9741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324" tIns="0" rIns="193324" bIns="0" numCol="1" spcCol="1270" anchor="ctr" anchorCtr="0">
          <a:noAutofit/>
        </a:bodyPr>
        <a:lstStyle/>
        <a:p>
          <a:pPr marL="0" lvl="0" indent="0" algn="l" defTabSz="1466850">
            <a:lnSpc>
              <a:spcPct val="90000"/>
            </a:lnSpc>
            <a:spcBef>
              <a:spcPct val="0"/>
            </a:spcBef>
            <a:spcAft>
              <a:spcPct val="35000"/>
            </a:spcAft>
            <a:buNone/>
          </a:pPr>
          <a:r>
            <a:rPr lang="en-GB" sz="3300" kern="1200"/>
            <a:t>Debt Relief</a:t>
          </a:r>
          <a:endParaRPr lang="en-US" sz="3300" kern="1200"/>
        </a:p>
      </dsp:txBody>
      <dsp:txXfrm>
        <a:off x="412891" y="3145500"/>
        <a:ext cx="5019603" cy="879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ADC77-C0A5-4FDE-9589-691F0B61F3AE}">
      <dsp:nvSpPr>
        <dsp:cNvPr id="0" name=""/>
        <dsp:cNvSpPr/>
      </dsp:nvSpPr>
      <dsp:spPr>
        <a:xfrm>
          <a:off x="0" y="377068"/>
          <a:ext cx="7840134" cy="11188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A common view is that trade liberalisation and free trade are some of the core constituents of factors that drive economic growth and development</a:t>
          </a:r>
          <a:endParaRPr lang="en-US" sz="2000" kern="1200" dirty="0">
            <a:solidFill>
              <a:schemeClr val="tx1"/>
            </a:solidFill>
          </a:endParaRPr>
        </a:p>
      </dsp:txBody>
      <dsp:txXfrm>
        <a:off x="54616" y="431684"/>
        <a:ext cx="7730902" cy="1009580"/>
      </dsp:txXfrm>
    </dsp:sp>
    <dsp:sp modelId="{D8610473-B8F8-4F1D-995D-3381CB9CF279}">
      <dsp:nvSpPr>
        <dsp:cNvPr id="0" name=""/>
        <dsp:cNvSpPr/>
      </dsp:nvSpPr>
      <dsp:spPr>
        <a:xfrm>
          <a:off x="0" y="1553481"/>
          <a:ext cx="7840134" cy="111881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Using principals of comparative advantage, countries are able to specialise accordingly to the benefit of all</a:t>
          </a:r>
          <a:endParaRPr lang="en-US" sz="2000" kern="1200" dirty="0">
            <a:solidFill>
              <a:schemeClr val="tx1"/>
            </a:solidFill>
          </a:endParaRPr>
        </a:p>
      </dsp:txBody>
      <dsp:txXfrm>
        <a:off x="54616" y="1608097"/>
        <a:ext cx="7730902" cy="1009580"/>
      </dsp:txXfrm>
    </dsp:sp>
    <dsp:sp modelId="{1BE4A1AF-6518-4D2E-86DC-76242E49C346}">
      <dsp:nvSpPr>
        <dsp:cNvPr id="0" name=""/>
        <dsp:cNvSpPr/>
      </dsp:nvSpPr>
      <dsp:spPr>
        <a:xfrm>
          <a:off x="0" y="2729893"/>
          <a:ext cx="7840134" cy="111881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Firms benefit from greater market opportunities and economies of scale, whilst consumers benefit from greater choice and quality with lower prices thus raising living standards</a:t>
          </a:r>
          <a:endParaRPr lang="en-US" sz="2000" kern="1200" dirty="0">
            <a:solidFill>
              <a:schemeClr val="tx1"/>
            </a:solidFill>
          </a:endParaRPr>
        </a:p>
      </dsp:txBody>
      <dsp:txXfrm>
        <a:off x="54616" y="2784509"/>
        <a:ext cx="7730902" cy="1009580"/>
      </dsp:txXfrm>
    </dsp:sp>
    <dsp:sp modelId="{05E4004C-9E25-412D-ACD6-116557F2F232}">
      <dsp:nvSpPr>
        <dsp:cNvPr id="0" name=""/>
        <dsp:cNvSpPr/>
      </dsp:nvSpPr>
      <dsp:spPr>
        <a:xfrm>
          <a:off x="0" y="3906306"/>
          <a:ext cx="7840134" cy="111881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solidFill>
                <a:schemeClr val="tx1"/>
              </a:solidFill>
            </a:rPr>
            <a:t>Free trade also tends to reduce government interference in markets and can therefore drive efficiency and innovation</a:t>
          </a:r>
          <a:endParaRPr lang="en-US" sz="2000" kern="1200">
            <a:solidFill>
              <a:schemeClr val="tx1"/>
            </a:solidFill>
          </a:endParaRPr>
        </a:p>
      </dsp:txBody>
      <dsp:txXfrm>
        <a:off x="54616" y="3960922"/>
        <a:ext cx="7730902" cy="1009580"/>
      </dsp:txXfrm>
    </dsp:sp>
    <dsp:sp modelId="{BC2D16B0-456C-4908-8FA5-C2EFBF685E70}">
      <dsp:nvSpPr>
        <dsp:cNvPr id="0" name=""/>
        <dsp:cNvSpPr/>
      </dsp:nvSpPr>
      <dsp:spPr>
        <a:xfrm>
          <a:off x="0" y="5082718"/>
          <a:ext cx="7840134" cy="11188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chemeClr val="tx1"/>
              </a:solidFill>
            </a:rPr>
            <a:t>However, less-developed countries find accessing global markets difficult and developed nations often “pull up the drawbridge” to protect themselves given their dominant position in the global economy</a:t>
          </a:r>
          <a:endParaRPr lang="en-US" sz="2000" kern="1200" dirty="0">
            <a:solidFill>
              <a:schemeClr val="tx1"/>
            </a:solidFill>
          </a:endParaRPr>
        </a:p>
      </dsp:txBody>
      <dsp:txXfrm>
        <a:off x="54616" y="5137334"/>
        <a:ext cx="7730902" cy="10095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4A90C-B8EE-4BF5-8A7B-7BC151612389}">
      <dsp:nvSpPr>
        <dsp:cNvPr id="0" name=""/>
        <dsp:cNvSpPr/>
      </dsp:nvSpPr>
      <dsp:spPr>
        <a:xfrm>
          <a:off x="0" y="618066"/>
          <a:ext cx="7687733"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In addition, huge capital shortages and excessive debt repayments may limit a less developed country in terms of its ability to trade</a:t>
          </a:r>
          <a:endParaRPr lang="en-US" sz="2400" kern="1200" dirty="0">
            <a:solidFill>
              <a:schemeClr val="tx1"/>
            </a:solidFill>
          </a:endParaRPr>
        </a:p>
      </dsp:txBody>
      <dsp:txXfrm>
        <a:off x="64425" y="682491"/>
        <a:ext cx="7558883" cy="1190909"/>
      </dsp:txXfrm>
    </dsp:sp>
    <dsp:sp modelId="{8B403E1D-0825-40A9-AB84-89930DC17B18}">
      <dsp:nvSpPr>
        <dsp:cNvPr id="0" name=""/>
        <dsp:cNvSpPr/>
      </dsp:nvSpPr>
      <dsp:spPr>
        <a:xfrm>
          <a:off x="0" y="2006946"/>
          <a:ext cx="7687733"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Less developed countries also tend to specialise in a single primary resource product e.g. wheat which fluctuates significantly in price and creates financial instability</a:t>
          </a:r>
          <a:endParaRPr lang="en-US" sz="2400" kern="1200" dirty="0">
            <a:solidFill>
              <a:schemeClr val="tx1"/>
            </a:solidFill>
          </a:endParaRPr>
        </a:p>
      </dsp:txBody>
      <dsp:txXfrm>
        <a:off x="64425" y="2071371"/>
        <a:ext cx="7558883" cy="1190909"/>
      </dsp:txXfrm>
    </dsp:sp>
    <dsp:sp modelId="{6CCFE00D-EB2A-4A65-BD98-9115513551B1}">
      <dsp:nvSpPr>
        <dsp:cNvPr id="0" name=""/>
        <dsp:cNvSpPr/>
      </dsp:nvSpPr>
      <dsp:spPr>
        <a:xfrm>
          <a:off x="0" y="3395826"/>
          <a:ext cx="7687733"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Moreover, the benefits of trade are often not regularly distributed evenly across or within countries</a:t>
          </a:r>
          <a:endParaRPr lang="en-US" sz="2400" kern="1200" dirty="0">
            <a:solidFill>
              <a:schemeClr val="tx1"/>
            </a:solidFill>
          </a:endParaRPr>
        </a:p>
      </dsp:txBody>
      <dsp:txXfrm>
        <a:off x="64425" y="3460251"/>
        <a:ext cx="7558883" cy="1190909"/>
      </dsp:txXfrm>
    </dsp:sp>
    <dsp:sp modelId="{13820C1C-4F2F-4769-A5EC-19E759152C3B}">
      <dsp:nvSpPr>
        <dsp:cNvPr id="0" name=""/>
        <dsp:cNvSpPr/>
      </dsp:nvSpPr>
      <dsp:spPr>
        <a:xfrm>
          <a:off x="0" y="4784706"/>
          <a:ext cx="7687733"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WTO has a vital role to play here in managing the protectionist activities of different countries and ensuring equity in all trade deals</a:t>
          </a:r>
          <a:endParaRPr lang="en-US" sz="2400" kern="1200" dirty="0">
            <a:solidFill>
              <a:schemeClr val="tx1"/>
            </a:solidFill>
          </a:endParaRPr>
        </a:p>
      </dsp:txBody>
      <dsp:txXfrm>
        <a:off x="64425" y="4849131"/>
        <a:ext cx="7558883" cy="11909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12.54919" units="1/cm"/>
          <inkml:channelProperty channel="Y" name="resolution" value="2150.06567" units="1/cm"/>
          <inkml:channelProperty channel="T" name="resolution" value="1" units="1/dev"/>
        </inkml:channelProperties>
      </inkml:inkSource>
      <inkml:timestamp xml:id="ts0" timeString="2019-11-13T11:36:05.259"/>
    </inkml:context>
    <inkml:brush xml:id="br0">
      <inkml:brushProperty name="width" value="0.05292" units="cm"/>
      <inkml:brushProperty name="height" value="0.05292" units="cm"/>
      <inkml:brushProperty name="color" value="#FF0000"/>
    </inkml:brush>
  </inkml:definitions>
  <inkml:trace contextRef="#ctx0" brushRef="#br0">33865 18760 0,'0'0'0,"0"-7"16,0-4-16,0-4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399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5339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472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1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106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7164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132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360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075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16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572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142437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http://www.exampaperspractice.co.uk/"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www.exampaperspractice.co.uk/"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hyperlink" Target="http://www.exampaperspractice.co.uk/"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hyperlink" Target="http://www.exampaperspractice.co.uk/"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hyperlink" Target="http://www.exampaperspractice.co.uk/"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3.xml"/><Relationship Id="rId7"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hyperlink" Target="http://www.exampaperspractice.co.uk/"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4.xml"/><Relationship Id="rId7" Type="http://schemas.openxmlformats.org/officeDocument/2006/relationships/image" Target="../media/image2.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hyperlink" Target="http://www.exampaperspractice.co.uk/"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hyperlink" Target="http://www.exampaperspractice.co.uk/"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6.xml"/><Relationship Id="rId7" Type="http://schemas.openxmlformats.org/officeDocument/2006/relationships/image" Target="../media/image2.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appropedia.org/Internet_access_in_developing_countrie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a:extLst>
              <a:ext uri="{FF2B5EF4-FFF2-40B4-BE49-F238E27FC236}">
                <a16:creationId xmlns:a16="http://schemas.microsoft.com/office/drawing/2014/main" id="{37D9C52A-58BA-4FA8-C395-80C4DC57FDB7}"/>
              </a:ext>
            </a:extLst>
          </p:cNvPr>
          <p:cNvPicPr>
            <a:picLocks noChangeAspect="1"/>
          </p:cNvPicPr>
          <p:nvPr/>
        </p:nvPicPr>
        <p:blipFill rotWithShape="1">
          <a:blip r:embed="rId3"/>
          <a:srcRect t="7566" r="23298" b="1526"/>
          <a:stretch/>
        </p:blipFill>
        <p:spPr>
          <a:xfrm>
            <a:off x="3523488" y="10"/>
            <a:ext cx="8668512" cy="6857990"/>
          </a:xfrm>
          <a:prstGeom prst="rect">
            <a:avLst/>
          </a:prstGeom>
        </p:spPr>
      </p:pic>
      <p:sp>
        <p:nvSpPr>
          <p:cNvPr id="25" name="Rectangle 1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5139048" cy="4721088"/>
          </a:xfrm>
        </p:spPr>
        <p:txBody>
          <a:bodyPr anchor="b">
            <a:normAutofit/>
          </a:bodyPr>
          <a:lstStyle/>
          <a:p>
            <a:pPr algn="l"/>
            <a:r>
              <a:rPr lang="en-GB" sz="3700" b="1" dirty="0">
                <a:solidFill>
                  <a:schemeClr val="bg1"/>
                </a:solidFill>
                <a:ea typeface="+mj-lt"/>
                <a:cs typeface="+mj-lt"/>
              </a:rPr>
              <a:t>3.6 Inequality and re-distribution</a:t>
            </a:r>
            <a:endParaRPr lang="en-GB" sz="3700" dirty="0">
              <a:solidFill>
                <a:schemeClr val="bg1"/>
              </a:solidFill>
              <a:ea typeface="+mj-lt"/>
              <a:cs typeface="+mj-lt"/>
            </a:endParaRPr>
          </a:p>
          <a:p>
            <a:pPr algn="l"/>
            <a:br>
              <a:rPr lang="en-GB" sz="3700" dirty="0">
                <a:solidFill>
                  <a:schemeClr val="bg1"/>
                </a:solidFill>
                <a:cs typeface="Calibri Light"/>
              </a:rPr>
            </a:br>
            <a:r>
              <a:rPr lang="en-GB" sz="3700" dirty="0">
                <a:solidFill>
                  <a:schemeClr val="bg1"/>
                </a:solidFill>
              </a:rPr>
              <a:t>3.6.2 Reducing poverty</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2191400" y="6741720"/>
              <a:ext cx="360" cy="12240"/>
            </p14:xfrm>
          </p:contentPart>
        </mc:Choice>
        <mc:Fallback xmlns="">
          <p:pic>
            <p:nvPicPr>
              <p:cNvPr id="5" name="Ink 4"/>
              <p:cNvPicPr/>
              <p:nvPr/>
            </p:nvPicPr>
            <p:blipFill>
              <a:blip r:embed="rId5"/>
              <a:stretch>
                <a:fillRect/>
              </a:stretch>
            </p:blipFill>
            <p:spPr>
              <a:xfrm>
                <a:off x="12182040" y="6732360"/>
                <a:ext cx="19080" cy="30960"/>
              </a:xfrm>
              <a:prstGeom prst="rect">
                <a:avLst/>
              </a:prstGeom>
            </p:spPr>
          </p:pic>
        </mc:Fallback>
      </mc:AlternateContent>
      <p:pic>
        <p:nvPicPr>
          <p:cNvPr id="3" name="Picture 2">
            <a:extLst>
              <a:ext uri="{FF2B5EF4-FFF2-40B4-BE49-F238E27FC236}">
                <a16:creationId xmlns:a16="http://schemas.microsoft.com/office/drawing/2014/main" id="{D14AE68A-75CD-EA31-729F-2C80C8830403}"/>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F32C0A84-7783-10CA-B737-D83AB8F1B930}"/>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CDE1F12-7BA1-ABA2-D3FC-E561EF730D3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AC9D40-42F3-49A8-E9D8-93B783B489F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18414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Human Development Index</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68400" y="2286000"/>
            <a:ext cx="10735733" cy="4419600"/>
          </a:xfrm>
        </p:spPr>
        <p:txBody>
          <a:bodyPr anchor="t">
            <a:normAutofit/>
          </a:bodyPr>
          <a:lstStyle/>
          <a:p>
            <a:r>
              <a:rPr lang="en-GB" sz="2200" dirty="0"/>
              <a:t>The three measurements are equally weighted</a:t>
            </a:r>
          </a:p>
          <a:p>
            <a:r>
              <a:rPr lang="en-GB" sz="2200" dirty="0"/>
              <a:t>They are ranked in an index from best to worst</a:t>
            </a:r>
          </a:p>
          <a:p>
            <a:r>
              <a:rPr lang="en-GB" sz="2200" dirty="0"/>
              <a:t>The top mark is 1 and the bottom 0</a:t>
            </a:r>
          </a:p>
          <a:p>
            <a:r>
              <a:rPr lang="en-GB" sz="2200" dirty="0"/>
              <a:t>However, it does not take into account poverty or other measures of deprivation</a:t>
            </a:r>
          </a:p>
          <a:p>
            <a:r>
              <a:rPr lang="en-GB" sz="2200" dirty="0"/>
              <a:t>The index is set out like a league table with four divisions:</a:t>
            </a:r>
          </a:p>
          <a:p>
            <a:endParaRPr lang="en-GB" sz="2200" dirty="0"/>
          </a:p>
          <a:p>
            <a:pPr lvl="1"/>
            <a:r>
              <a:rPr lang="en-GB" sz="2200" dirty="0"/>
              <a:t>Very high human development</a:t>
            </a:r>
          </a:p>
          <a:p>
            <a:pPr lvl="1"/>
            <a:r>
              <a:rPr lang="en-GB" sz="2200" dirty="0"/>
              <a:t>High human development</a:t>
            </a:r>
          </a:p>
          <a:p>
            <a:pPr lvl="1"/>
            <a:r>
              <a:rPr lang="en-GB" sz="2200" dirty="0"/>
              <a:t>Medium high human development</a:t>
            </a:r>
          </a:p>
          <a:p>
            <a:pPr lvl="1"/>
            <a:r>
              <a:rPr lang="en-GB" sz="2200" dirty="0"/>
              <a:t>Low high human development</a:t>
            </a:r>
          </a:p>
          <a:p>
            <a:endParaRPr lang="en-GB" sz="2200" dirty="0"/>
          </a:p>
        </p:txBody>
      </p:sp>
      <p:pic>
        <p:nvPicPr>
          <p:cNvPr id="4" name="Picture 3">
            <a:extLst>
              <a:ext uri="{FF2B5EF4-FFF2-40B4-BE49-F238E27FC236}">
                <a16:creationId xmlns:a16="http://schemas.microsoft.com/office/drawing/2014/main" id="{91ECECDB-ECEC-7E6E-DFCF-90755D0ED98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720D254-E489-8FBA-F337-105A0EC3BF9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663091D-0788-C0B6-7BC8-DE5AED26B25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06174D1-7132-94D7-C865-62C89C98AEB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14329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GB" sz="4000">
                <a:solidFill>
                  <a:srgbClr val="FFFFFF"/>
                </a:solidFill>
              </a:rPr>
              <a:t>Life expectancy at birth</a:t>
            </a:r>
          </a:p>
        </p:txBody>
      </p:sp>
      <p:graphicFrame>
        <p:nvGraphicFramePr>
          <p:cNvPr id="5" name="Content Placeholder 2">
            <a:extLst>
              <a:ext uri="{FF2B5EF4-FFF2-40B4-BE49-F238E27FC236}">
                <a16:creationId xmlns:a16="http://schemas.microsoft.com/office/drawing/2014/main" id="{5B3E34BC-F0CA-3FBD-1FFC-F29798241C12}"/>
              </a:ext>
            </a:extLst>
          </p:cNvPr>
          <p:cNvGraphicFramePr>
            <a:graphicFrameLocks noGrp="1"/>
          </p:cNvGraphicFramePr>
          <p:nvPr>
            <p:ph idx="1"/>
            <p:extLst>
              <p:ext uri="{D42A27DB-BD31-4B8C-83A1-F6EECF244321}">
                <p14:modId xmlns:p14="http://schemas.microsoft.com/office/powerpoint/2010/main" val="2092286282"/>
              </p:ext>
            </p:extLst>
          </p:nvPr>
        </p:nvGraphicFramePr>
        <p:xfrm>
          <a:off x="118534" y="2273575"/>
          <a:ext cx="11988800" cy="4482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7D209D2-1453-268B-D69F-5B9CFE80BE8D}"/>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2283BF19-45DA-9F8E-7BB8-A4D29DF6259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5194F1B-68BD-F479-2A05-2BD7D4390315}"/>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ADB8C9-1D77-FA19-47AE-E86E68D01766}"/>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2124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Years of schooling</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202267" y="2176271"/>
            <a:ext cx="9818300" cy="4419261"/>
          </a:xfrm>
        </p:spPr>
        <p:txBody>
          <a:bodyPr anchor="t">
            <a:normAutofit/>
          </a:bodyPr>
          <a:lstStyle/>
          <a:p>
            <a:r>
              <a:rPr lang="en-GB" sz="2400" dirty="0"/>
              <a:t>This is subdivided into:</a:t>
            </a:r>
          </a:p>
          <a:p>
            <a:pPr lvl="1"/>
            <a:r>
              <a:rPr lang="en-GB" dirty="0"/>
              <a:t>Mean years of schooling of those aged 25</a:t>
            </a:r>
          </a:p>
          <a:p>
            <a:pPr lvl="1"/>
            <a:r>
              <a:rPr lang="en-GB" dirty="0"/>
              <a:t>Expected years of schooling of those entering school </a:t>
            </a:r>
          </a:p>
          <a:p>
            <a:r>
              <a:rPr lang="en-GB" sz="2400" dirty="0"/>
              <a:t>Developed countries will tend to have more education than developing countries</a:t>
            </a:r>
          </a:p>
          <a:p>
            <a:r>
              <a:rPr lang="en-GB" sz="2400" dirty="0"/>
              <a:t>An Australian entering school is expected to have 19.6 years of education</a:t>
            </a:r>
          </a:p>
          <a:p>
            <a:r>
              <a:rPr lang="en-GB" sz="2400" dirty="0"/>
              <a:t>In the UK we can expect 16.4 years</a:t>
            </a:r>
          </a:p>
          <a:p>
            <a:r>
              <a:rPr lang="en-GB" sz="2400" dirty="0"/>
              <a:t>A child from Somali can expect 2.4 years</a:t>
            </a:r>
          </a:p>
        </p:txBody>
      </p:sp>
      <p:pic>
        <p:nvPicPr>
          <p:cNvPr id="4" name="Picture 3">
            <a:extLst>
              <a:ext uri="{FF2B5EF4-FFF2-40B4-BE49-F238E27FC236}">
                <a16:creationId xmlns:a16="http://schemas.microsoft.com/office/drawing/2014/main" id="{7EE74FAA-2ABD-16C7-6D12-6D67203B90A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AB5246C6-858B-7EB1-A91F-0E22F614F0BD}"/>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D25A83C9-CD68-657E-8703-6C33E4E11CF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CEE4BFA-3C3C-A8D2-F699-C23390F14D4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29216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89741427"/>
              </p:ext>
            </p:extLst>
          </p:nvPr>
        </p:nvGraphicFramePr>
        <p:xfrm>
          <a:off x="381001" y="135468"/>
          <a:ext cx="11277599" cy="6434047"/>
        </p:xfrm>
        <a:graphic>
          <a:graphicData uri="http://schemas.openxmlformats.org/drawingml/2006/table">
            <a:tbl>
              <a:tblPr>
                <a:tableStyleId>{D113A9D2-9D6B-4929-AA2D-F23B5EE8CBE7}</a:tableStyleId>
              </a:tblPr>
              <a:tblGrid>
                <a:gridCol w="1087725">
                  <a:extLst>
                    <a:ext uri="{9D8B030D-6E8A-4147-A177-3AD203B41FA5}">
                      <a16:colId xmlns:a16="http://schemas.microsoft.com/office/drawing/2014/main" val="868191690"/>
                    </a:ext>
                  </a:extLst>
                </a:gridCol>
                <a:gridCol w="1515453">
                  <a:extLst>
                    <a:ext uri="{9D8B030D-6E8A-4147-A177-3AD203B41FA5}">
                      <a16:colId xmlns:a16="http://schemas.microsoft.com/office/drawing/2014/main" val="2888956972"/>
                    </a:ext>
                  </a:extLst>
                </a:gridCol>
                <a:gridCol w="1845940">
                  <a:extLst>
                    <a:ext uri="{9D8B030D-6E8A-4147-A177-3AD203B41FA5}">
                      <a16:colId xmlns:a16="http://schemas.microsoft.com/office/drawing/2014/main" val="3710236237"/>
                    </a:ext>
                  </a:extLst>
                </a:gridCol>
                <a:gridCol w="1565549">
                  <a:extLst>
                    <a:ext uri="{9D8B030D-6E8A-4147-A177-3AD203B41FA5}">
                      <a16:colId xmlns:a16="http://schemas.microsoft.com/office/drawing/2014/main" val="2267343942"/>
                    </a:ext>
                  </a:extLst>
                </a:gridCol>
                <a:gridCol w="1542371">
                  <a:extLst>
                    <a:ext uri="{9D8B030D-6E8A-4147-A177-3AD203B41FA5}">
                      <a16:colId xmlns:a16="http://schemas.microsoft.com/office/drawing/2014/main" val="4075749176"/>
                    </a:ext>
                  </a:extLst>
                </a:gridCol>
                <a:gridCol w="1323353">
                  <a:extLst>
                    <a:ext uri="{9D8B030D-6E8A-4147-A177-3AD203B41FA5}">
                      <a16:colId xmlns:a16="http://schemas.microsoft.com/office/drawing/2014/main" val="3780813640"/>
                    </a:ext>
                  </a:extLst>
                </a:gridCol>
                <a:gridCol w="2397208">
                  <a:extLst>
                    <a:ext uri="{9D8B030D-6E8A-4147-A177-3AD203B41FA5}">
                      <a16:colId xmlns:a16="http://schemas.microsoft.com/office/drawing/2014/main" val="2323509944"/>
                    </a:ext>
                  </a:extLst>
                </a:gridCol>
              </a:tblGrid>
              <a:tr h="104367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Human Development Index (HDI) </a:t>
                      </a:r>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Life expectancy at birth</a:t>
                      </a:r>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Expected years of schooling </a:t>
                      </a:r>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Mean years of schooling</a:t>
                      </a:r>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1500" u="none" strike="noStrike">
                          <a:solidFill>
                            <a:schemeClr val="bg1"/>
                          </a:solidFill>
                          <a:effectLst/>
                        </a:rPr>
                        <a:t>Gross national income (GNI) per capita</a:t>
                      </a:r>
                      <a:endParaRPr lang="it-IT"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53471854"/>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HDI rank</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Country</a:t>
                      </a:r>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Value</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(years)</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(years)</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(years)</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200" u="none" strike="noStrike">
                          <a:solidFill>
                            <a:schemeClr val="bg1"/>
                          </a:solidFill>
                          <a:effectLst/>
                        </a:rPr>
                        <a:t>(2011 PPP $)</a:t>
                      </a:r>
                      <a:endParaRPr lang="en-GB" sz="12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78473160"/>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GB" sz="1500" b="1" i="0" u="none" strike="noStrike">
                        <a:solidFill>
                          <a:schemeClr val="bg1"/>
                        </a:solidFill>
                        <a:effectLst/>
                        <a:latin typeface="Arial Bold" panose="020B07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2014</a:t>
                      </a:r>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2014</a:t>
                      </a:r>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2014</a:t>
                      </a:r>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2014</a:t>
                      </a:r>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2014</a:t>
                      </a:r>
                      <a:endParaRPr lang="en-GB" sz="1500" b="1"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913307842"/>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Norway</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0.944</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81.6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17.5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64,992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20505102"/>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Australia</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0.935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82.4</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20.2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13.0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42,261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423069500"/>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3</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Switzerland</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0.930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83.0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15.8</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12.8</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56,431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62993095"/>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Denmark</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0.923</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80.2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18.7</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12.7</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44,025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793704007"/>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Netherlands</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0.922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81.6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17.9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11.9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45,435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059338487"/>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Germany</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0.916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80.9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16.5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13.1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43,919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66463933"/>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Ireland</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0.916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80.9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18.6</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39,568</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53327627"/>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United States</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0.915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79.1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16.5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52,947</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93119898"/>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Canada</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0.913</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82.0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15.9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13.0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42,155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637329446"/>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10</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New Zealand</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0.913</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dirty="0">
                          <a:solidFill>
                            <a:schemeClr val="bg1"/>
                          </a:solidFill>
                          <a:effectLst/>
                        </a:rPr>
                        <a:t>81.8</a:t>
                      </a:r>
                      <a:endParaRPr lang="en-GB" sz="1500" b="0" i="0" u="none" strike="noStrike" dirty="0">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19.2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12.5</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32,689</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76184172"/>
                  </a:ext>
                </a:extLst>
              </a:tr>
              <a:tr h="45076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dirty="0">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1500" b="0" i="0" u="none" strike="noStrike">
                        <a:solidFill>
                          <a:schemeClr val="bg1"/>
                        </a:solidFill>
                        <a:effectLst/>
                        <a:latin typeface="Calibri" panose="020F050202020403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142286428"/>
                  </a:ext>
                </a:extLst>
              </a:tr>
              <a:tr h="3799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14</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1500" u="none" strike="noStrike">
                          <a:solidFill>
                            <a:schemeClr val="bg1"/>
                          </a:solidFill>
                          <a:effectLst/>
                        </a:rPr>
                        <a:t>United Kingdom</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0.907</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80.7</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16.2</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a:solidFill>
                            <a:schemeClr val="bg1"/>
                          </a:solidFill>
                          <a:effectLst/>
                        </a:rPr>
                        <a:t>13.1</a:t>
                      </a:r>
                      <a:endParaRPr lang="en-GB" sz="1500" b="0" i="0" u="none" strike="noStrike">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500" u="none" strike="noStrike" dirty="0">
                          <a:solidFill>
                            <a:schemeClr val="bg1"/>
                          </a:solidFill>
                          <a:effectLst/>
                        </a:rPr>
                        <a:t>39,267</a:t>
                      </a:r>
                      <a:endParaRPr lang="en-GB" sz="1500" b="0" i="0" u="none" strike="noStrike" dirty="0">
                        <a:solidFill>
                          <a:schemeClr val="bg1"/>
                        </a:solidFill>
                        <a:effectLst/>
                        <a:latin typeface="Arial" panose="020B0604020202020204" pitchFamily="34" charset="0"/>
                      </a:endParaRPr>
                    </a:p>
                  </a:txBody>
                  <a:tcPr marL="5809" marR="5809" marT="580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953538727"/>
                  </a:ext>
                </a:extLst>
              </a:tr>
            </a:tbl>
          </a:graphicData>
        </a:graphic>
      </p:graphicFrame>
      <p:pic>
        <p:nvPicPr>
          <p:cNvPr id="2" name="Picture 1">
            <a:extLst>
              <a:ext uri="{FF2B5EF4-FFF2-40B4-BE49-F238E27FC236}">
                <a16:creationId xmlns:a16="http://schemas.microsoft.com/office/drawing/2014/main" id="{C1494BDA-74A9-2383-3D0B-DCE6371D18F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FF0F8C85-F964-F2A5-B13D-7A7F9DD7FD1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C57BADB0-24D2-C6E4-7782-E6330C7EEF2A}"/>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D892FAB-A871-1603-5A98-6525524F358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91893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895419191"/>
              </p:ext>
            </p:extLst>
          </p:nvPr>
        </p:nvGraphicFramePr>
        <p:xfrm>
          <a:off x="218556" y="103028"/>
          <a:ext cx="11757134" cy="6649137"/>
        </p:xfrm>
        <a:graphic>
          <a:graphicData uri="http://schemas.openxmlformats.org/drawingml/2006/table">
            <a:tbl>
              <a:tblPr>
                <a:tableStyleId>{5940675A-B579-460E-94D1-54222C63F5DA}</a:tableStyleId>
              </a:tblPr>
              <a:tblGrid>
                <a:gridCol w="1441248">
                  <a:extLst>
                    <a:ext uri="{9D8B030D-6E8A-4147-A177-3AD203B41FA5}">
                      <a16:colId xmlns:a16="http://schemas.microsoft.com/office/drawing/2014/main" val="1710592563"/>
                    </a:ext>
                  </a:extLst>
                </a:gridCol>
                <a:gridCol w="2192481">
                  <a:extLst>
                    <a:ext uri="{9D8B030D-6E8A-4147-A177-3AD203B41FA5}">
                      <a16:colId xmlns:a16="http://schemas.microsoft.com/office/drawing/2014/main" val="424651280"/>
                    </a:ext>
                  </a:extLst>
                </a:gridCol>
                <a:gridCol w="1624681">
                  <a:extLst>
                    <a:ext uri="{9D8B030D-6E8A-4147-A177-3AD203B41FA5}">
                      <a16:colId xmlns:a16="http://schemas.microsoft.com/office/drawing/2014/main" val="2833138135"/>
                    </a:ext>
                  </a:extLst>
                </a:gridCol>
                <a:gridCol w="1624681">
                  <a:extLst>
                    <a:ext uri="{9D8B030D-6E8A-4147-A177-3AD203B41FA5}">
                      <a16:colId xmlns:a16="http://schemas.microsoft.com/office/drawing/2014/main" val="628457655"/>
                    </a:ext>
                  </a:extLst>
                </a:gridCol>
                <a:gridCol w="1624681">
                  <a:extLst>
                    <a:ext uri="{9D8B030D-6E8A-4147-A177-3AD203B41FA5}">
                      <a16:colId xmlns:a16="http://schemas.microsoft.com/office/drawing/2014/main" val="2577006563"/>
                    </a:ext>
                  </a:extLst>
                </a:gridCol>
                <a:gridCol w="1624681">
                  <a:extLst>
                    <a:ext uri="{9D8B030D-6E8A-4147-A177-3AD203B41FA5}">
                      <a16:colId xmlns:a16="http://schemas.microsoft.com/office/drawing/2014/main" val="830982515"/>
                    </a:ext>
                  </a:extLst>
                </a:gridCol>
                <a:gridCol w="1624681">
                  <a:extLst>
                    <a:ext uri="{9D8B030D-6E8A-4147-A177-3AD203B41FA5}">
                      <a16:colId xmlns:a16="http://schemas.microsoft.com/office/drawing/2014/main" val="4271520428"/>
                    </a:ext>
                  </a:extLst>
                </a:gridCol>
              </a:tblGrid>
              <a:tr h="100104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20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endParaRPr lang="en-GB" sz="2000" b="0" i="0" u="none" strike="noStrike" dirty="0">
                        <a:solidFill>
                          <a:schemeClr val="bg1"/>
                        </a:solidFill>
                        <a:effectLst/>
                        <a:latin typeface="Calibri" panose="020F050202020403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Human Development Index (HDI) </a:t>
                      </a:r>
                      <a:endParaRPr lang="en-GB" sz="2000" b="1" i="0" u="none" strike="noStrike" dirty="0">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Life expectancy at birth</a:t>
                      </a:r>
                      <a:endParaRPr lang="en-GB" sz="2000" b="1" i="0" u="none" strike="noStrike" dirty="0">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Expected years of schooling </a:t>
                      </a:r>
                      <a:endParaRPr lang="en-GB" sz="2000" b="1" i="0" u="none" strike="noStrike">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Mean years of schooling</a:t>
                      </a:r>
                      <a:endParaRPr lang="en-GB" sz="2000" b="1" i="0" u="none" strike="noStrike">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it-IT" sz="2000" u="none" strike="noStrike">
                          <a:solidFill>
                            <a:schemeClr val="bg1"/>
                          </a:solidFill>
                          <a:effectLst/>
                        </a:rPr>
                        <a:t>Gross national income (GNI) per capita</a:t>
                      </a:r>
                      <a:endParaRPr lang="it-IT" sz="2000" b="1" i="0" u="none" strike="noStrike">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141038268"/>
                  </a:ext>
                </a:extLst>
              </a:tr>
              <a:tr h="76362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a:solidFill>
                            <a:schemeClr val="bg1"/>
                          </a:solidFill>
                          <a:effectLst/>
                        </a:rPr>
                        <a:t>HDI rank</a:t>
                      </a:r>
                      <a:endParaRPr lang="en-GB" sz="16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Country</a:t>
                      </a:r>
                      <a:endParaRPr lang="en-GB" sz="2000" b="1" i="0" u="none" strike="noStrike" dirty="0">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dirty="0">
                          <a:solidFill>
                            <a:schemeClr val="bg1"/>
                          </a:solidFill>
                          <a:effectLst/>
                        </a:rPr>
                        <a:t>Value</a:t>
                      </a:r>
                      <a:endParaRPr lang="en-GB" sz="1600" b="1"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a:solidFill>
                            <a:schemeClr val="bg1"/>
                          </a:solidFill>
                          <a:effectLst/>
                        </a:rPr>
                        <a:t>(years)</a:t>
                      </a:r>
                      <a:endParaRPr lang="en-GB" sz="16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a:solidFill>
                            <a:schemeClr val="bg1"/>
                          </a:solidFill>
                          <a:effectLst/>
                        </a:rPr>
                        <a:t>(years)</a:t>
                      </a:r>
                      <a:endParaRPr lang="en-GB" sz="16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a:solidFill>
                            <a:schemeClr val="bg1"/>
                          </a:solidFill>
                          <a:effectLst/>
                        </a:rPr>
                        <a:t>(years)</a:t>
                      </a:r>
                      <a:endParaRPr lang="en-GB" sz="16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1600" u="none" strike="noStrike">
                          <a:solidFill>
                            <a:schemeClr val="bg1"/>
                          </a:solidFill>
                          <a:effectLst/>
                        </a:rPr>
                        <a:t>(2011 PPP $)</a:t>
                      </a:r>
                      <a:endParaRPr lang="en-GB" sz="16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887888132"/>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GB" sz="20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endParaRPr lang="en-GB" sz="2000" b="1" i="0" u="none" strike="noStrike">
                        <a:solidFill>
                          <a:schemeClr val="bg1"/>
                        </a:solidFill>
                        <a:effectLst/>
                        <a:latin typeface="Arial Bold" panose="020B07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2014</a:t>
                      </a:r>
                      <a:endParaRPr lang="en-GB" sz="2000" b="1"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2014</a:t>
                      </a:r>
                      <a:endParaRPr lang="en-GB" sz="20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2014</a:t>
                      </a:r>
                      <a:endParaRPr lang="en-GB" sz="20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2014</a:t>
                      </a:r>
                      <a:endParaRPr lang="en-GB" sz="20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2014</a:t>
                      </a:r>
                      <a:endParaRPr lang="en-GB" sz="2000" b="1"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535435588"/>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179</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Mali</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0.419</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58.0</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8.4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1,583.0</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805576593"/>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180</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Mozambique</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0.416</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55.1</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9.3</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3.2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1,123.4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23485396"/>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181</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Sierra Leone</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0.413</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50.9</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8.6</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3.1</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1,780.4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7065298"/>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182</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Guinea</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0.411</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58.8</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8.7</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1,095.8</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668152454"/>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183</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Burkina Faso</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0.402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58.7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7.8</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1,590.7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381726162"/>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184</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Burundi</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0.400</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56.7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10.1</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2.7</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758.2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35111199"/>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185</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Chad</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0.392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51.6</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7.4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1.9</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2,085.3</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738311299"/>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186</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Eritrea</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0.391</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63.7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4.1</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3.9</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1,130.2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44712429"/>
                  </a:ext>
                </a:extLst>
              </a:tr>
              <a:tr h="47233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187</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a:solidFill>
                            <a:schemeClr val="bg1"/>
                          </a:solidFill>
                          <a:effectLst/>
                        </a:rPr>
                        <a:t>Central African Republic</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0.350</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50.7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7.2</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4.2</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580.7</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455074493"/>
                  </a:ext>
                </a:extLst>
              </a:tr>
              <a:tr h="42672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188</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fontAlgn="b"/>
                      <a:r>
                        <a:rPr lang="en-GB" sz="2000" u="none" strike="noStrike" dirty="0">
                          <a:solidFill>
                            <a:schemeClr val="bg1"/>
                          </a:solidFill>
                          <a:effectLst/>
                        </a:rPr>
                        <a:t>Niger</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0.348</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61.4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5.4</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a:solidFill>
                            <a:schemeClr val="bg1"/>
                          </a:solidFill>
                          <a:effectLst/>
                        </a:rPr>
                        <a:t>1.5</a:t>
                      </a:r>
                      <a:endParaRPr lang="en-GB" sz="2000" b="0" i="0" u="none" strike="noStrike">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b"/>
                      <a:r>
                        <a:rPr lang="en-GB" sz="2000" u="none" strike="noStrike" dirty="0">
                          <a:solidFill>
                            <a:schemeClr val="bg1"/>
                          </a:solidFill>
                          <a:effectLst/>
                        </a:rPr>
                        <a:t>908.3</a:t>
                      </a:r>
                      <a:endParaRPr lang="en-GB" sz="2000" b="0" i="0" u="none" strike="noStrike" dirty="0">
                        <a:solidFill>
                          <a:schemeClr val="bg1"/>
                        </a:solidFill>
                        <a:effectLst/>
                        <a:latin typeface="Arial" panose="020B0604020202020204" pitchFamily="34" charset="0"/>
                      </a:endParaRPr>
                    </a:p>
                  </a:txBody>
                  <a:tcPr marL="7620" marR="7620" marT="762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33511308"/>
                  </a:ext>
                </a:extLst>
              </a:tr>
            </a:tbl>
          </a:graphicData>
        </a:graphic>
      </p:graphicFrame>
      <p:pic>
        <p:nvPicPr>
          <p:cNvPr id="5" name="Picture 4">
            <a:extLst>
              <a:ext uri="{FF2B5EF4-FFF2-40B4-BE49-F238E27FC236}">
                <a16:creationId xmlns:a16="http://schemas.microsoft.com/office/drawing/2014/main" id="{45633FB5-2805-5134-C922-ABC0F122E7F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24466176-8D71-8EAA-A69C-8D9FF4819C3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F255DA2C-DA11-FE33-FF43-822D16C85E2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B492CA3-EAA1-6C8C-59CB-3C05ADBBE88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72941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2AC144-987F-D5BC-9C79-B4714FD9151A}"/>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Activity</a:t>
            </a:r>
          </a:p>
        </p:txBody>
      </p:sp>
      <p:sp>
        <p:nvSpPr>
          <p:cNvPr id="3" name="Content Placeholder 2">
            <a:extLst>
              <a:ext uri="{FF2B5EF4-FFF2-40B4-BE49-F238E27FC236}">
                <a16:creationId xmlns:a16="http://schemas.microsoft.com/office/drawing/2014/main" id="{C4046284-67B1-B4DC-BF57-624336849E04}"/>
              </a:ext>
            </a:extLst>
          </p:cNvPr>
          <p:cNvSpPr>
            <a:spLocks noGrp="1"/>
          </p:cNvSpPr>
          <p:nvPr>
            <p:ph idx="1"/>
          </p:nvPr>
        </p:nvSpPr>
        <p:spPr>
          <a:xfrm>
            <a:off x="1848465" y="5258851"/>
            <a:ext cx="8495070" cy="904005"/>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rPr>
              <a:t>Write a song on the Human Development Index.</a:t>
            </a:r>
          </a:p>
        </p:txBody>
      </p:sp>
      <p:sp>
        <p:nvSpPr>
          <p:cNvPr id="20"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Graphic 6" descr="Pencil">
            <a:extLst>
              <a:ext uri="{FF2B5EF4-FFF2-40B4-BE49-F238E27FC236}">
                <a16:creationId xmlns:a16="http://schemas.microsoft.com/office/drawing/2014/main" id="{B28A8C02-255F-9939-189B-930A8DE170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pic>
        <p:nvPicPr>
          <p:cNvPr id="4" name="Picture 3">
            <a:extLst>
              <a:ext uri="{FF2B5EF4-FFF2-40B4-BE49-F238E27FC236}">
                <a16:creationId xmlns:a16="http://schemas.microsoft.com/office/drawing/2014/main" id="{385E5F2B-7C7D-5B71-F445-5D296735663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0BADB0A7-902C-8DE9-8B54-332251452D8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34680A9-086D-5786-4054-B44A18265D4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FB0619-79F1-0681-4055-97B54435369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4527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GB" sz="3400">
                <a:solidFill>
                  <a:srgbClr val="000000"/>
                </a:solidFill>
              </a:rPr>
              <a:t>Factors that affect development</a:t>
            </a:r>
            <a:br>
              <a:rPr lang="en-GB" sz="3400">
                <a:solidFill>
                  <a:srgbClr val="000000"/>
                </a:solidFill>
              </a:rPr>
            </a:br>
            <a:r>
              <a:rPr lang="en-GB" sz="3400">
                <a:solidFill>
                  <a:srgbClr val="000000"/>
                </a:solidFill>
              </a:rPr>
              <a:t>and growth</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txBody>
            <a:bodyPr/>
            <a:lstStyle/>
            <a:p>
              <a:endParaRPr lang="en-GB"/>
            </a:p>
          </p:txBody>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GB"/>
            </a:p>
          </p:txBody>
        </p:sp>
      </p:grpSp>
      <p:sp>
        <p:nvSpPr>
          <p:cNvPr id="3" name="Content Placeholder 2"/>
          <p:cNvSpPr>
            <a:spLocks noGrp="1"/>
          </p:cNvSpPr>
          <p:nvPr>
            <p:ph idx="1"/>
          </p:nvPr>
        </p:nvSpPr>
        <p:spPr>
          <a:xfrm>
            <a:off x="4639052" y="619124"/>
            <a:ext cx="6786185" cy="5984875"/>
          </a:xfrm>
        </p:spPr>
        <p:txBody>
          <a:bodyPr anchor="ctr">
            <a:normAutofit/>
          </a:bodyPr>
          <a:lstStyle/>
          <a:p>
            <a:pPr marL="0" indent="0">
              <a:buNone/>
            </a:pPr>
            <a:r>
              <a:rPr lang="en-GB" sz="2000" dirty="0">
                <a:solidFill>
                  <a:schemeClr val="tx1">
                    <a:alpha val="60000"/>
                  </a:schemeClr>
                </a:solidFill>
              </a:rPr>
              <a:t>Whilst the contributing elements to economic growth and economic development are wide ranging and complex, if a country is to enjoy both economic growth and economic development, the following factors need primary attention and focus:</a:t>
            </a:r>
          </a:p>
          <a:p>
            <a:pPr marL="0" indent="0">
              <a:buNone/>
            </a:pPr>
            <a:endParaRPr lang="en-GB" sz="2000" dirty="0">
              <a:solidFill>
                <a:schemeClr val="tx1">
                  <a:alpha val="60000"/>
                </a:schemeClr>
              </a:solidFill>
            </a:endParaRPr>
          </a:p>
          <a:p>
            <a:pPr lvl="1"/>
            <a:r>
              <a:rPr lang="en-GB" sz="2000" dirty="0">
                <a:solidFill>
                  <a:schemeClr val="tx1">
                    <a:alpha val="60000"/>
                  </a:schemeClr>
                </a:solidFill>
              </a:rPr>
              <a:t>Investment</a:t>
            </a:r>
          </a:p>
          <a:p>
            <a:pPr lvl="2"/>
            <a:r>
              <a:rPr lang="en-GB" dirty="0">
                <a:solidFill>
                  <a:schemeClr val="tx1">
                    <a:alpha val="60000"/>
                  </a:schemeClr>
                </a:solidFill>
              </a:rPr>
              <a:t>Investment in capital is vital for the long-term growth and development of a country. With a stagnant infrastructure and weak capital stock, a country will find it difficult to enhance GDP per capita</a:t>
            </a:r>
          </a:p>
          <a:p>
            <a:pPr lvl="2"/>
            <a:r>
              <a:rPr lang="en-GB" dirty="0">
                <a:solidFill>
                  <a:schemeClr val="tx1">
                    <a:alpha val="60000"/>
                  </a:schemeClr>
                </a:solidFill>
              </a:rPr>
              <a:t>In addition, core infrastructure weaknesses in, for example, healthcare will hamper life expectancy – a core component of the HDI</a:t>
            </a:r>
          </a:p>
        </p:txBody>
      </p:sp>
      <p:pic>
        <p:nvPicPr>
          <p:cNvPr id="4" name="Picture 3">
            <a:extLst>
              <a:ext uri="{FF2B5EF4-FFF2-40B4-BE49-F238E27FC236}">
                <a16:creationId xmlns:a16="http://schemas.microsoft.com/office/drawing/2014/main" id="{1D02BF66-3600-B645-68CC-39709ED7CF0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7AC42EB-80B6-DCD1-16B9-8275FCAD450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5F88688-E400-F549-95C1-EAE1E5C9DD9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B183E54-8E78-DCA9-09A2-BABB35FB9B6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4831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sz="3700"/>
              <a:t>Factors that affect development</a:t>
            </a:r>
            <a:br>
              <a:rPr lang="en-GB" sz="3700"/>
            </a:br>
            <a:r>
              <a:rPr lang="en-GB" sz="3700"/>
              <a:t>and growth</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pPr marL="0" indent="0">
              <a:buNone/>
            </a:pPr>
            <a:r>
              <a:rPr lang="en-GB" dirty="0"/>
              <a:t>Education</a:t>
            </a:r>
          </a:p>
          <a:p>
            <a:pPr marL="0" indent="0">
              <a:buNone/>
            </a:pPr>
            <a:endParaRPr lang="en-GB" dirty="0"/>
          </a:p>
          <a:p>
            <a:pPr lvl="2"/>
            <a:r>
              <a:rPr lang="en-GB" sz="2400" dirty="0"/>
              <a:t>The educational dimension of economic development is vital and involves both access to schooling and its quality</a:t>
            </a:r>
          </a:p>
          <a:p>
            <a:pPr lvl="2"/>
            <a:r>
              <a:rPr lang="en-GB" sz="2400" dirty="0"/>
              <a:t>With enhanced education, occupational mobility can improve alongside productivity</a:t>
            </a:r>
          </a:p>
          <a:p>
            <a:endParaRPr lang="en-GB" sz="2400" dirty="0"/>
          </a:p>
        </p:txBody>
      </p:sp>
      <p:pic>
        <p:nvPicPr>
          <p:cNvPr id="4" name="Picture 3">
            <a:extLst>
              <a:ext uri="{FF2B5EF4-FFF2-40B4-BE49-F238E27FC236}">
                <a16:creationId xmlns:a16="http://schemas.microsoft.com/office/drawing/2014/main" id="{EC1EE083-279B-BA81-50B5-FF414924E27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655B744-1E32-9903-1E38-440847B29DF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33D6AF5-892A-6DDF-F5F6-DE114B21E3E3}"/>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E80F0F4-82D6-7C44-C771-A85A338DCA9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8551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p:cNvSpPr>
            <a:spLocks noGrp="1"/>
          </p:cNvSpPr>
          <p:nvPr>
            <p:ph type="title"/>
          </p:nvPr>
        </p:nvSpPr>
        <p:spPr>
          <a:xfrm>
            <a:off x="1251677" y="619125"/>
            <a:ext cx="2652413" cy="5619749"/>
          </a:xfrm>
        </p:spPr>
        <p:txBody>
          <a:bodyPr anchor="ctr">
            <a:normAutofit/>
          </a:bodyPr>
          <a:lstStyle/>
          <a:p>
            <a:r>
              <a:rPr lang="en-GB" sz="3400">
                <a:solidFill>
                  <a:srgbClr val="000000"/>
                </a:solidFill>
              </a:rPr>
              <a:t>Factors that affect development</a:t>
            </a:r>
            <a:br>
              <a:rPr lang="en-GB" sz="3400">
                <a:solidFill>
                  <a:srgbClr val="000000"/>
                </a:solidFill>
              </a:rPr>
            </a:br>
            <a:r>
              <a:rPr lang="en-GB" sz="3400">
                <a:solidFill>
                  <a:srgbClr val="000000"/>
                </a:solidFill>
              </a:rPr>
              <a:t>and growth</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txBody>
            <a:bodyPr/>
            <a:lstStyle/>
            <a:p>
              <a:endParaRPr lang="en-GB"/>
            </a:p>
          </p:txBody>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GB"/>
            </a:p>
          </p:txBody>
        </p:sp>
      </p:grpSp>
      <p:sp>
        <p:nvSpPr>
          <p:cNvPr id="3" name="Content Placeholder 2"/>
          <p:cNvSpPr>
            <a:spLocks noGrp="1"/>
          </p:cNvSpPr>
          <p:nvPr>
            <p:ph idx="1"/>
          </p:nvPr>
        </p:nvSpPr>
        <p:spPr>
          <a:xfrm>
            <a:off x="4916250" y="619125"/>
            <a:ext cx="6508987" cy="5619750"/>
          </a:xfrm>
        </p:spPr>
        <p:txBody>
          <a:bodyPr anchor="ctr">
            <a:normAutofit/>
          </a:bodyPr>
          <a:lstStyle/>
          <a:p>
            <a:pPr marL="0" indent="0">
              <a:buNone/>
            </a:pPr>
            <a:r>
              <a:rPr lang="en-GB" sz="2400" dirty="0">
                <a:solidFill>
                  <a:schemeClr val="tx1">
                    <a:alpha val="60000"/>
                  </a:schemeClr>
                </a:solidFill>
              </a:rPr>
              <a:t>Training</a:t>
            </a:r>
          </a:p>
          <a:p>
            <a:pPr marL="0" indent="0">
              <a:buNone/>
            </a:pPr>
            <a:endParaRPr lang="en-GB" sz="2400" dirty="0">
              <a:solidFill>
                <a:schemeClr val="tx1">
                  <a:alpha val="60000"/>
                </a:schemeClr>
              </a:solidFill>
            </a:endParaRPr>
          </a:p>
          <a:p>
            <a:pPr lvl="2"/>
            <a:r>
              <a:rPr lang="en-GB" dirty="0">
                <a:solidFill>
                  <a:schemeClr val="tx1">
                    <a:alpha val="60000"/>
                  </a:schemeClr>
                </a:solidFill>
              </a:rPr>
              <a:t>Training is slightly different to education in that training involves the acquisition of specific workplace skills</a:t>
            </a:r>
          </a:p>
          <a:p>
            <a:pPr lvl="2"/>
            <a:r>
              <a:rPr lang="en-GB" dirty="0">
                <a:solidFill>
                  <a:schemeClr val="tx1">
                    <a:alpha val="60000"/>
                  </a:schemeClr>
                </a:solidFill>
              </a:rPr>
              <a:t>With better access to quality training, a country’s citizens are better able to enhance their employability and occupational mobility, and with it their income levels</a:t>
            </a:r>
          </a:p>
          <a:p>
            <a:pPr lvl="2"/>
            <a:r>
              <a:rPr lang="en-GB" dirty="0">
                <a:solidFill>
                  <a:schemeClr val="tx1">
                    <a:alpha val="60000"/>
                  </a:schemeClr>
                </a:solidFill>
              </a:rPr>
              <a:t>With higher income levels, citizens may be able to improve their access to healthcare too</a:t>
            </a:r>
          </a:p>
        </p:txBody>
      </p:sp>
      <p:pic>
        <p:nvPicPr>
          <p:cNvPr id="4" name="Picture 3">
            <a:extLst>
              <a:ext uri="{FF2B5EF4-FFF2-40B4-BE49-F238E27FC236}">
                <a16:creationId xmlns:a16="http://schemas.microsoft.com/office/drawing/2014/main" id="{E96DF02B-4533-7D73-4849-796CB5B0495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23F4316B-3A48-9D31-7DCC-43F3B7E55DC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42C8229C-4A02-2A59-4433-DE7E91D99105}"/>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4ACDB3C-B7DF-204C-6DFC-41D7151558EE}"/>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1846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5100">
                <a:solidFill>
                  <a:schemeClr val="bg1"/>
                </a:solidFill>
              </a:rPr>
              <a:t>Barriers to development and growth </a:t>
            </a:r>
          </a:p>
        </p:txBody>
      </p:sp>
      <p:graphicFrame>
        <p:nvGraphicFramePr>
          <p:cNvPr id="5" name="Content Placeholder 2">
            <a:extLst>
              <a:ext uri="{FF2B5EF4-FFF2-40B4-BE49-F238E27FC236}">
                <a16:creationId xmlns:a16="http://schemas.microsoft.com/office/drawing/2014/main" id="{D2569BA2-EC10-FDC4-4DC2-C3A1ED631101}"/>
              </a:ext>
            </a:extLst>
          </p:cNvPr>
          <p:cNvGraphicFramePr>
            <a:graphicFrameLocks noGrp="1"/>
          </p:cNvGraphicFramePr>
          <p:nvPr>
            <p:ph idx="1"/>
            <p:extLst>
              <p:ext uri="{D42A27DB-BD31-4B8C-83A1-F6EECF244321}">
                <p14:modId xmlns:p14="http://schemas.microsoft.com/office/powerpoint/2010/main" val="3305422792"/>
              </p:ext>
            </p:extLst>
          </p:nvPr>
        </p:nvGraphicFramePr>
        <p:xfrm>
          <a:off x="5376333" y="160867"/>
          <a:ext cx="6355696" cy="648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86918F4-B8B0-F0AB-E6CF-3525BB69B2A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6A570D7C-2075-8FB5-94DB-1F1A29A6428A}"/>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240B7D9-9C05-D4F8-BE83-30D3825B4C1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36E43-F24A-91BB-4A09-B2FEE6564F5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6774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a:extLst>
              <a:ext uri="{FF2B5EF4-FFF2-40B4-BE49-F238E27FC236}">
                <a16:creationId xmlns:a16="http://schemas.microsoft.com/office/drawing/2014/main" id="{0C9EBF50-5BA3-A4D0-D46D-DB778BB7BC2D}"/>
              </a:ext>
            </a:extLst>
          </p:cNvPr>
          <p:cNvPicPr>
            <a:picLocks noChangeAspect="1"/>
          </p:cNvPicPr>
          <p:nvPr/>
        </p:nvPicPr>
        <p:blipFill rotWithShape="1">
          <a:blip r:embed="rId3">
            <a:alphaModFix amt="35000"/>
          </a:blip>
          <a:srcRect t="7734" b="7997"/>
          <a:stretch/>
        </p:blipFill>
        <p:spPr>
          <a:xfrm>
            <a:off x="20" y="1"/>
            <a:ext cx="12191980" cy="6857999"/>
          </a:xfrm>
          <a:prstGeom prst="rect">
            <a:avLst/>
          </a:prstGeom>
        </p:spPr>
      </p:pic>
      <p:sp>
        <p:nvSpPr>
          <p:cNvPr id="2" name="Title 1"/>
          <p:cNvSpPr>
            <a:spLocks noGrp="1"/>
          </p:cNvSpPr>
          <p:nvPr>
            <p:ph type="title"/>
          </p:nvPr>
        </p:nvSpPr>
        <p:spPr>
          <a:xfrm>
            <a:off x="838201" y="1065862"/>
            <a:ext cx="3313164" cy="4726276"/>
          </a:xfrm>
        </p:spPr>
        <p:txBody>
          <a:bodyPr>
            <a:normAutofit/>
          </a:bodyPr>
          <a:lstStyle/>
          <a:p>
            <a:pPr algn="r"/>
            <a:r>
              <a:rPr lang="en-GB" sz="4000">
                <a:solidFill>
                  <a:srgbClr val="FFFFFF"/>
                </a:solidFill>
              </a:rPr>
              <a:t>Learning Objectives</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1065861"/>
            <a:ext cx="6670859" cy="5570069"/>
          </a:xfrm>
        </p:spPr>
        <p:txBody>
          <a:bodyPr anchor="ctr">
            <a:normAutofit/>
          </a:bodyPr>
          <a:lstStyle/>
          <a:p>
            <a:r>
              <a:rPr lang="en-GB" sz="2500" dirty="0">
                <a:solidFill>
                  <a:srgbClr val="FFFFFF"/>
                </a:solidFill>
              </a:rPr>
              <a:t>Are you able to explain the concepts of economic development and economic growth?</a:t>
            </a:r>
          </a:p>
          <a:p>
            <a:endParaRPr lang="en-GB" sz="2500" dirty="0">
              <a:solidFill>
                <a:srgbClr val="FFFFFF"/>
              </a:solidFill>
            </a:endParaRPr>
          </a:p>
          <a:p>
            <a:r>
              <a:rPr lang="en-GB" sz="2500" dirty="0">
                <a:solidFill>
                  <a:srgbClr val="FFFFFF"/>
                </a:solidFill>
              </a:rPr>
              <a:t>Are you able to analyse the benefits of international aid and improvements in welfare; non-governmental organisations (NGOs)?</a:t>
            </a:r>
          </a:p>
          <a:p>
            <a:endParaRPr lang="en-GB" sz="2500" dirty="0">
              <a:solidFill>
                <a:srgbClr val="FFFFFF"/>
              </a:solidFill>
            </a:endParaRPr>
          </a:p>
          <a:p>
            <a:r>
              <a:rPr lang="en-GB" sz="2500" dirty="0">
                <a:solidFill>
                  <a:srgbClr val="FFFFFF"/>
                </a:solidFill>
              </a:rPr>
              <a:t>Are you able to evaluate poverty reduction policies?</a:t>
            </a:r>
          </a:p>
        </p:txBody>
      </p:sp>
      <p:pic>
        <p:nvPicPr>
          <p:cNvPr id="4" name="Picture 3">
            <a:extLst>
              <a:ext uri="{FF2B5EF4-FFF2-40B4-BE49-F238E27FC236}">
                <a16:creationId xmlns:a16="http://schemas.microsoft.com/office/drawing/2014/main" id="{DDCC53E8-6F6D-6FB8-2E7C-C487A916CD6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32920C1A-41EF-087D-F315-7E38512D2B8C}"/>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DA46AC38-C6B5-10E8-67B4-F6FC7493BDEC}"/>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16F574F-E9C8-29C0-4940-F2CE8496D486}"/>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51032603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Barriers to development and growth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193800" y="2176272"/>
            <a:ext cx="9826767" cy="4503928"/>
          </a:xfrm>
        </p:spPr>
        <p:txBody>
          <a:bodyPr anchor="t">
            <a:normAutofit/>
          </a:bodyPr>
          <a:lstStyle/>
          <a:p>
            <a:pPr marL="0" indent="0">
              <a:buNone/>
            </a:pPr>
            <a:r>
              <a:rPr lang="en-GB" sz="2400" dirty="0"/>
              <a:t>The main barriers include:</a:t>
            </a:r>
          </a:p>
          <a:p>
            <a:pPr marL="0" indent="0">
              <a:buNone/>
            </a:pPr>
            <a:endParaRPr lang="en-GB" sz="2400" dirty="0"/>
          </a:p>
          <a:p>
            <a:pPr lvl="1"/>
            <a:r>
              <a:rPr lang="en-GB" dirty="0"/>
              <a:t>Corruption</a:t>
            </a:r>
          </a:p>
          <a:p>
            <a:pPr lvl="2"/>
            <a:r>
              <a:rPr lang="en-GB" sz="2400" dirty="0"/>
              <a:t>The dishonest or fraudulent conduct by government officials or others in positions of power and influence can significantly hamper growth and development</a:t>
            </a:r>
          </a:p>
          <a:p>
            <a:pPr lvl="2"/>
            <a:r>
              <a:rPr lang="en-GB" sz="2400" dirty="0"/>
              <a:t>Often, in less-developed countries, corruption is widespread and pervasive in all areas of life</a:t>
            </a:r>
          </a:p>
          <a:p>
            <a:pPr lvl="2"/>
            <a:r>
              <a:rPr lang="en-GB" sz="2400" dirty="0"/>
              <a:t>This leads to a poor and/or inefficient use of scare resources, higher prices and acts as a disincentive for overseas investors</a:t>
            </a:r>
          </a:p>
        </p:txBody>
      </p:sp>
      <p:pic>
        <p:nvPicPr>
          <p:cNvPr id="4" name="Picture 3">
            <a:extLst>
              <a:ext uri="{FF2B5EF4-FFF2-40B4-BE49-F238E27FC236}">
                <a16:creationId xmlns:a16="http://schemas.microsoft.com/office/drawing/2014/main" id="{14314934-435E-2B46-1FB5-C77F824C586C}"/>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3CB9C88-91F7-DFDB-1E47-B9AE5714313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6CB5072-E8AD-F77F-187A-22D1F017643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B452E7F-7E30-FC90-8D07-131F06FFEC5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30800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80359" y="841248"/>
            <a:ext cx="8309927" cy="1234440"/>
          </a:xfrm>
        </p:spPr>
        <p:txBody>
          <a:bodyPr anchor="t">
            <a:normAutofit/>
          </a:bodyPr>
          <a:lstStyle/>
          <a:p>
            <a:r>
              <a:rPr lang="en-GB" sz="4000" dirty="0">
                <a:solidFill>
                  <a:schemeClr val="accent1"/>
                </a:solidFill>
              </a:rPr>
              <a:t>Barriers to development and growth </a:t>
            </a: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2588827" y="2249423"/>
            <a:ext cx="8363209" cy="4388443"/>
          </a:xfrm>
        </p:spPr>
        <p:txBody>
          <a:bodyPr>
            <a:normAutofit/>
          </a:bodyPr>
          <a:lstStyle/>
          <a:p>
            <a:pPr marL="0" indent="0">
              <a:buNone/>
            </a:pPr>
            <a:r>
              <a:rPr lang="en-GB" sz="2000" dirty="0"/>
              <a:t>Institutional factors</a:t>
            </a:r>
          </a:p>
          <a:p>
            <a:pPr marL="0" indent="0">
              <a:buNone/>
            </a:pPr>
            <a:endParaRPr lang="en-GB" sz="2000" dirty="0"/>
          </a:p>
          <a:p>
            <a:pPr lvl="1"/>
            <a:r>
              <a:rPr lang="en-GB" sz="2000" dirty="0"/>
              <a:t>A country's primary institutions such as governments, financial markets, judiciary and public administration are vital in the efficient daily operation of a country</a:t>
            </a:r>
          </a:p>
          <a:p>
            <a:pPr lvl="1"/>
            <a:endParaRPr lang="en-GB" sz="2000" dirty="0"/>
          </a:p>
          <a:p>
            <a:pPr lvl="1"/>
            <a:r>
              <a:rPr lang="en-GB" sz="2000" dirty="0"/>
              <a:t>Less-developed countries tend to suffer from weak public institutions that are either poorly funded, poorly managed or both. They may also suffer from corruption which exacerbates problems</a:t>
            </a:r>
          </a:p>
          <a:p>
            <a:pPr lvl="1"/>
            <a:endParaRPr lang="en-GB" sz="2000" dirty="0"/>
          </a:p>
          <a:p>
            <a:pPr lvl="1"/>
            <a:r>
              <a:rPr lang="en-GB" sz="2000" dirty="0"/>
              <a:t>In contrast, the UK with a fully independent Bank of England guiding monetary policy, is far better placed to help the UK grow and develop</a:t>
            </a:r>
          </a:p>
        </p:txBody>
      </p:sp>
      <p:pic>
        <p:nvPicPr>
          <p:cNvPr id="4" name="Picture 3">
            <a:extLst>
              <a:ext uri="{FF2B5EF4-FFF2-40B4-BE49-F238E27FC236}">
                <a16:creationId xmlns:a16="http://schemas.microsoft.com/office/drawing/2014/main" id="{2F643964-3EF7-EE4C-2F98-93C6F394E327}"/>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EB5727EE-3241-E17A-F94E-B6D3798DCCC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8EBC467-F5B7-65D9-A161-D177D848BEC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EBF1C9-68AE-5F1A-D306-B2159339E99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0032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960120"/>
            <a:ext cx="3986784" cy="4169664"/>
          </a:xfrm>
        </p:spPr>
        <p:txBody>
          <a:bodyPr>
            <a:normAutofit/>
          </a:bodyPr>
          <a:lstStyle/>
          <a:p>
            <a:r>
              <a:rPr lang="en-GB" sz="5400"/>
              <a:t>Barriers to development and growth </a:t>
            </a:r>
          </a:p>
        </p:txBody>
      </p:sp>
      <p:sp>
        <p:nvSpPr>
          <p:cNvPr id="3" name="Content Placeholder 2"/>
          <p:cNvSpPr>
            <a:spLocks noGrp="1"/>
          </p:cNvSpPr>
          <p:nvPr>
            <p:ph idx="1"/>
          </p:nvPr>
        </p:nvSpPr>
        <p:spPr>
          <a:xfrm>
            <a:off x="4937506" y="266701"/>
            <a:ext cx="6465062" cy="5311774"/>
          </a:xfrm>
        </p:spPr>
        <p:txBody>
          <a:bodyPr anchor="ctr">
            <a:normAutofit/>
          </a:bodyPr>
          <a:lstStyle/>
          <a:p>
            <a:pPr marL="0" indent="0">
              <a:buNone/>
            </a:pPr>
            <a:r>
              <a:rPr lang="en-GB" sz="2200" dirty="0"/>
              <a:t>Poor infrastructure</a:t>
            </a:r>
          </a:p>
          <a:p>
            <a:pPr marL="0" indent="0">
              <a:buNone/>
            </a:pPr>
            <a:endParaRPr lang="en-GB" sz="2200" dirty="0"/>
          </a:p>
          <a:p>
            <a:pPr lvl="1"/>
            <a:r>
              <a:rPr lang="en-GB" sz="2200" dirty="0"/>
              <a:t>Less developed countries typically have poor core infrastructure in terms of roads, railways and telecommunications</a:t>
            </a:r>
          </a:p>
          <a:p>
            <a:pPr lvl="1"/>
            <a:r>
              <a:rPr lang="en-GB" sz="2200" dirty="0"/>
              <a:t>For businesses operating in these countries this makes it difficult for them to access markets, raises costs or take advantage of technological progress</a:t>
            </a:r>
          </a:p>
          <a:p>
            <a:pPr lvl="1"/>
            <a:r>
              <a:rPr lang="en-GB" sz="2200" dirty="0"/>
              <a:t>Infrastructure is typically funded by public institutions, and if these are also weak or corrupt then infrastructure projects are likely to be underfunded or poorly targeted</a:t>
            </a:r>
          </a:p>
          <a:p>
            <a:endParaRPr lang="en-GB" sz="2200" dirty="0"/>
          </a:p>
        </p:txBody>
      </p:sp>
      <p:pic>
        <p:nvPicPr>
          <p:cNvPr id="4" name="Picture 3">
            <a:extLst>
              <a:ext uri="{FF2B5EF4-FFF2-40B4-BE49-F238E27FC236}">
                <a16:creationId xmlns:a16="http://schemas.microsoft.com/office/drawing/2014/main" id="{30A0E56C-4ACF-6692-62DD-66BDB426E2B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62B457E-FE48-AB5A-DA19-F9D8DF8585C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13FC013-6C13-3E02-1001-2A20C25F5A6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16E1E5-AC45-2BDA-7B8F-4FB5CAF343C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8668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Barriers to development and growth </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pPr marL="0" indent="0">
              <a:buNone/>
            </a:pPr>
            <a:r>
              <a:rPr lang="en-GB" sz="2400" dirty="0"/>
              <a:t>Inadequate human capital</a:t>
            </a:r>
          </a:p>
          <a:p>
            <a:pPr marL="0" indent="0">
              <a:buNone/>
            </a:pPr>
            <a:endParaRPr lang="en-GB" sz="2400" dirty="0"/>
          </a:p>
          <a:p>
            <a:pPr lvl="1"/>
            <a:r>
              <a:rPr lang="en-GB" dirty="0"/>
              <a:t>The collective knowledge, skills and abilities of the labour force are vital in driving forward growth and development</a:t>
            </a:r>
          </a:p>
          <a:p>
            <a:pPr marL="457200" lvl="1" indent="0">
              <a:buNone/>
            </a:pPr>
            <a:endParaRPr lang="en-GB" dirty="0"/>
          </a:p>
          <a:p>
            <a:pPr lvl="1"/>
            <a:r>
              <a:rPr lang="en-GB" dirty="0"/>
              <a:t>Less-developed countries require continuous investment in their labour force, which is often lacking through a combination of poor infrastructure and weak public sector institutions that fund education and training programmes</a:t>
            </a:r>
          </a:p>
        </p:txBody>
      </p:sp>
      <p:pic>
        <p:nvPicPr>
          <p:cNvPr id="4" name="Picture 3">
            <a:extLst>
              <a:ext uri="{FF2B5EF4-FFF2-40B4-BE49-F238E27FC236}">
                <a16:creationId xmlns:a16="http://schemas.microsoft.com/office/drawing/2014/main" id="{DE6623D0-686C-81D5-96C5-484A072417F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38A240BB-4B7D-CE0A-DD31-8A1AF516444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93E9E78-D015-3421-6990-2E0DD3755EF4}"/>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D7E166-AFED-D9B9-E700-4A9C6C3F4C9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504185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9808597" cy="1146176"/>
          </a:xfrm>
        </p:spPr>
        <p:txBody>
          <a:bodyPr>
            <a:normAutofit/>
          </a:bodyPr>
          <a:lstStyle/>
          <a:p>
            <a:r>
              <a:rPr lang="en-GB">
                <a:solidFill>
                  <a:schemeClr val="bg1"/>
                </a:solidFill>
              </a:rPr>
              <a:t>Barriers to development and growth </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72532" y="2055811"/>
            <a:ext cx="8151453" cy="4582056"/>
          </a:xfrm>
        </p:spPr>
        <p:txBody>
          <a:bodyPr>
            <a:normAutofit lnSpcReduction="10000"/>
          </a:bodyPr>
          <a:lstStyle/>
          <a:p>
            <a:pPr marL="0" indent="0">
              <a:buNone/>
            </a:pPr>
            <a:r>
              <a:rPr lang="en-GB" sz="2400" dirty="0"/>
              <a:t>Lack of property rights</a:t>
            </a:r>
          </a:p>
          <a:p>
            <a:pPr marL="0" indent="0">
              <a:buNone/>
            </a:pPr>
            <a:endParaRPr lang="en-GB" sz="2400" dirty="0"/>
          </a:p>
          <a:p>
            <a:pPr lvl="1"/>
            <a:r>
              <a:rPr lang="en-GB" dirty="0"/>
              <a:t>Less-developed countries often suffer from a lack of clearly defined property rights, which act as a major obstacle to growth and development</a:t>
            </a:r>
          </a:p>
          <a:p>
            <a:pPr lvl="1"/>
            <a:endParaRPr lang="en-GB" dirty="0"/>
          </a:p>
          <a:p>
            <a:pPr lvl="1"/>
            <a:r>
              <a:rPr lang="en-GB" dirty="0"/>
              <a:t>Building a strong domestic productive capacity requires the effective operation of property rights in terms of patents, copyrights, trademarks, geographical indications and industrial design</a:t>
            </a:r>
          </a:p>
          <a:p>
            <a:pPr lvl="1"/>
            <a:endParaRPr lang="en-GB" dirty="0"/>
          </a:p>
          <a:p>
            <a:pPr lvl="1"/>
            <a:r>
              <a:rPr lang="en-GB" dirty="0"/>
              <a:t>Without these, insufficient incentives are given to individuals and firms to trade, innovate and develop</a:t>
            </a:r>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625ED4DE-B527-2E52-AC39-AD0798A17A02}"/>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7D402422-0995-5877-82DF-C19ADE5CFA1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DA7A757-A3A7-FF31-8059-761B887862A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4835D46-6674-29AE-65F7-147FF7E2EBA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756393955"/>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5ACB9A-B0E5-4B85-B616-BAAFCBF06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2E88C85-0C12-45AB-AB38-7DD8508C1C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12" name="Rectangle 11">
              <a:extLst>
                <a:ext uri="{FF2B5EF4-FFF2-40B4-BE49-F238E27FC236}">
                  <a16:creationId xmlns:a16="http://schemas.microsoft.com/office/drawing/2014/main" id="{442F1C99-DC89-4C0E-9645-78ED266B8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rgbClr val="FFFFFF"/>
            </a:solidFill>
            <a:ln w="0">
              <a:noFill/>
              <a:prstDash val="solid"/>
              <a:round/>
              <a:headEnd/>
              <a:tailEnd/>
            </a:ln>
          </p:spPr>
          <p:txBody>
            <a:bodyPr rtlCol="0" anchor="ctr"/>
            <a:lstStyle/>
            <a:p>
              <a:pPr algn="ctr" defTabSz="457200"/>
              <a:endParaRPr lang="en-US">
                <a:solidFill>
                  <a:schemeClr val="tx1"/>
                </a:solidFill>
              </a:endParaRPr>
            </a:p>
          </p:txBody>
        </p:sp>
        <p:sp>
          <p:nvSpPr>
            <p:cNvPr id="13" name="Rectangle 12">
              <a:extLst>
                <a:ext uri="{FF2B5EF4-FFF2-40B4-BE49-F238E27FC236}">
                  <a16:creationId xmlns:a16="http://schemas.microsoft.com/office/drawing/2014/main" id="{49EB5FB3-6DE8-43D7-9A37-2E1189B12C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useBgFill="1">
        <p:nvSpPr>
          <p:cNvPr id="15" name="Freeform: Shape 14">
            <a:extLst>
              <a:ext uri="{FF2B5EF4-FFF2-40B4-BE49-F238E27FC236}">
                <a16:creationId xmlns:a16="http://schemas.microsoft.com/office/drawing/2014/main" id="{21CD0CBD-C727-43F9-BDFE-34D6D1A97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551875"/>
          </a:xfrm>
          <a:custGeom>
            <a:avLst/>
            <a:gdLst>
              <a:gd name="connsiteX0" fmla="*/ 0 w 12191999"/>
              <a:gd name="connsiteY0" fmla="*/ 0 h 6551875"/>
              <a:gd name="connsiteX1" fmla="*/ 12191999 w 12191999"/>
              <a:gd name="connsiteY1" fmla="*/ 0 h 6551875"/>
              <a:gd name="connsiteX2" fmla="*/ 12191999 w 12191999"/>
              <a:gd name="connsiteY2" fmla="*/ 6181404 h 6551875"/>
              <a:gd name="connsiteX3" fmla="*/ 12190147 w 12191999"/>
              <a:gd name="connsiteY3" fmla="*/ 6181361 h 6551875"/>
              <a:gd name="connsiteX4" fmla="*/ 12129821 w 12191999"/>
              <a:gd name="connsiteY4" fmla="*/ 6173424 h 6551875"/>
              <a:gd name="connsiteX5" fmla="*/ 12077433 w 12191999"/>
              <a:gd name="connsiteY5" fmla="*/ 6162311 h 6551875"/>
              <a:gd name="connsiteX6" fmla="*/ 12031397 w 12191999"/>
              <a:gd name="connsiteY6" fmla="*/ 6148023 h 6551875"/>
              <a:gd name="connsiteX7" fmla="*/ 11990121 w 12191999"/>
              <a:gd name="connsiteY7" fmla="*/ 6132148 h 6551875"/>
              <a:gd name="connsiteX8" fmla="*/ 11953609 w 12191999"/>
              <a:gd name="connsiteY8" fmla="*/ 6113098 h 6551875"/>
              <a:gd name="connsiteX9" fmla="*/ 11915509 w 12191999"/>
              <a:gd name="connsiteY9" fmla="*/ 6094048 h 6551875"/>
              <a:gd name="connsiteX10" fmla="*/ 11877409 w 12191999"/>
              <a:gd name="connsiteY10" fmla="*/ 6074998 h 6551875"/>
              <a:gd name="connsiteX11" fmla="*/ 11840897 w 12191999"/>
              <a:gd name="connsiteY11" fmla="*/ 6059123 h 6551875"/>
              <a:gd name="connsiteX12" fmla="*/ 11799621 w 12191999"/>
              <a:gd name="connsiteY12" fmla="*/ 6043248 h 6551875"/>
              <a:gd name="connsiteX13" fmla="*/ 11753583 w 12191999"/>
              <a:gd name="connsiteY13" fmla="*/ 6027373 h 6551875"/>
              <a:gd name="connsiteX14" fmla="*/ 11701197 w 12191999"/>
              <a:gd name="connsiteY14" fmla="*/ 6016261 h 6551875"/>
              <a:gd name="connsiteX15" fmla="*/ 11640871 w 12191999"/>
              <a:gd name="connsiteY15" fmla="*/ 6009911 h 6551875"/>
              <a:gd name="connsiteX16" fmla="*/ 11572609 w 12191999"/>
              <a:gd name="connsiteY16" fmla="*/ 6006736 h 6551875"/>
              <a:gd name="connsiteX17" fmla="*/ 11504347 w 12191999"/>
              <a:gd name="connsiteY17" fmla="*/ 6009911 h 6551875"/>
              <a:gd name="connsiteX18" fmla="*/ 11444021 w 12191999"/>
              <a:gd name="connsiteY18" fmla="*/ 6016261 h 6551875"/>
              <a:gd name="connsiteX19" fmla="*/ 11391633 w 12191999"/>
              <a:gd name="connsiteY19" fmla="*/ 6027373 h 6551875"/>
              <a:gd name="connsiteX20" fmla="*/ 11345597 w 12191999"/>
              <a:gd name="connsiteY20" fmla="*/ 6043248 h 6551875"/>
              <a:gd name="connsiteX21" fmla="*/ 11304321 w 12191999"/>
              <a:gd name="connsiteY21" fmla="*/ 6059123 h 6551875"/>
              <a:gd name="connsiteX22" fmla="*/ 11267809 w 12191999"/>
              <a:gd name="connsiteY22" fmla="*/ 6074998 h 6551875"/>
              <a:gd name="connsiteX23" fmla="*/ 11229709 w 12191999"/>
              <a:gd name="connsiteY23" fmla="*/ 6094048 h 6551875"/>
              <a:gd name="connsiteX24" fmla="*/ 11191609 w 12191999"/>
              <a:gd name="connsiteY24" fmla="*/ 6113098 h 6551875"/>
              <a:gd name="connsiteX25" fmla="*/ 11155097 w 12191999"/>
              <a:gd name="connsiteY25" fmla="*/ 6132148 h 6551875"/>
              <a:gd name="connsiteX26" fmla="*/ 11113821 w 12191999"/>
              <a:gd name="connsiteY26" fmla="*/ 6148023 h 6551875"/>
              <a:gd name="connsiteX27" fmla="*/ 11067783 w 12191999"/>
              <a:gd name="connsiteY27" fmla="*/ 6162311 h 6551875"/>
              <a:gd name="connsiteX28" fmla="*/ 11015397 w 12191999"/>
              <a:gd name="connsiteY28" fmla="*/ 6173423 h 6551875"/>
              <a:gd name="connsiteX29" fmla="*/ 10955071 w 12191999"/>
              <a:gd name="connsiteY29" fmla="*/ 6181361 h 6551875"/>
              <a:gd name="connsiteX30" fmla="*/ 10886809 w 12191999"/>
              <a:gd name="connsiteY30" fmla="*/ 6182948 h 6551875"/>
              <a:gd name="connsiteX31" fmla="*/ 10818547 w 12191999"/>
              <a:gd name="connsiteY31" fmla="*/ 6181361 h 6551875"/>
              <a:gd name="connsiteX32" fmla="*/ 10758221 w 12191999"/>
              <a:gd name="connsiteY32" fmla="*/ 6173423 h 6551875"/>
              <a:gd name="connsiteX33" fmla="*/ 10705833 w 12191999"/>
              <a:gd name="connsiteY33" fmla="*/ 6162311 h 6551875"/>
              <a:gd name="connsiteX34" fmla="*/ 10659797 w 12191999"/>
              <a:gd name="connsiteY34" fmla="*/ 6148023 h 6551875"/>
              <a:gd name="connsiteX35" fmla="*/ 10618521 w 12191999"/>
              <a:gd name="connsiteY35" fmla="*/ 6132148 h 6551875"/>
              <a:gd name="connsiteX36" fmla="*/ 10582009 w 12191999"/>
              <a:gd name="connsiteY36" fmla="*/ 6113098 h 6551875"/>
              <a:gd name="connsiteX37" fmla="*/ 10543909 w 12191999"/>
              <a:gd name="connsiteY37" fmla="*/ 6094048 h 6551875"/>
              <a:gd name="connsiteX38" fmla="*/ 10505809 w 12191999"/>
              <a:gd name="connsiteY38" fmla="*/ 6074998 h 6551875"/>
              <a:gd name="connsiteX39" fmla="*/ 10469297 w 12191999"/>
              <a:gd name="connsiteY39" fmla="*/ 6059123 h 6551875"/>
              <a:gd name="connsiteX40" fmla="*/ 10428021 w 12191999"/>
              <a:gd name="connsiteY40" fmla="*/ 6043248 h 6551875"/>
              <a:gd name="connsiteX41" fmla="*/ 10381983 w 12191999"/>
              <a:gd name="connsiteY41" fmla="*/ 6027373 h 6551875"/>
              <a:gd name="connsiteX42" fmla="*/ 10329597 w 12191999"/>
              <a:gd name="connsiteY42" fmla="*/ 6016261 h 6551875"/>
              <a:gd name="connsiteX43" fmla="*/ 10269271 w 12191999"/>
              <a:gd name="connsiteY43" fmla="*/ 6009911 h 6551875"/>
              <a:gd name="connsiteX44" fmla="*/ 10201009 w 12191999"/>
              <a:gd name="connsiteY44" fmla="*/ 6006736 h 6551875"/>
              <a:gd name="connsiteX45" fmla="*/ 10132747 w 12191999"/>
              <a:gd name="connsiteY45" fmla="*/ 6009911 h 6551875"/>
              <a:gd name="connsiteX46" fmla="*/ 10072421 w 12191999"/>
              <a:gd name="connsiteY46" fmla="*/ 6016261 h 6551875"/>
              <a:gd name="connsiteX47" fmla="*/ 10020033 w 12191999"/>
              <a:gd name="connsiteY47" fmla="*/ 6027373 h 6551875"/>
              <a:gd name="connsiteX48" fmla="*/ 9973997 w 12191999"/>
              <a:gd name="connsiteY48" fmla="*/ 6043248 h 6551875"/>
              <a:gd name="connsiteX49" fmla="*/ 9932721 w 12191999"/>
              <a:gd name="connsiteY49" fmla="*/ 6059123 h 6551875"/>
              <a:gd name="connsiteX50" fmla="*/ 9896209 w 12191999"/>
              <a:gd name="connsiteY50" fmla="*/ 6074998 h 6551875"/>
              <a:gd name="connsiteX51" fmla="*/ 9820009 w 12191999"/>
              <a:gd name="connsiteY51" fmla="*/ 6113098 h 6551875"/>
              <a:gd name="connsiteX52" fmla="*/ 9783497 w 12191999"/>
              <a:gd name="connsiteY52" fmla="*/ 6132148 h 6551875"/>
              <a:gd name="connsiteX53" fmla="*/ 9742221 w 12191999"/>
              <a:gd name="connsiteY53" fmla="*/ 6148023 h 6551875"/>
              <a:gd name="connsiteX54" fmla="*/ 9696183 w 12191999"/>
              <a:gd name="connsiteY54" fmla="*/ 6162311 h 6551875"/>
              <a:gd name="connsiteX55" fmla="*/ 9643797 w 12191999"/>
              <a:gd name="connsiteY55" fmla="*/ 6173423 h 6551875"/>
              <a:gd name="connsiteX56" fmla="*/ 9583471 w 12191999"/>
              <a:gd name="connsiteY56" fmla="*/ 6181361 h 6551875"/>
              <a:gd name="connsiteX57" fmla="*/ 9515209 w 12191999"/>
              <a:gd name="connsiteY57" fmla="*/ 6182948 h 6551875"/>
              <a:gd name="connsiteX58" fmla="*/ 9446947 w 12191999"/>
              <a:gd name="connsiteY58" fmla="*/ 6181361 h 6551875"/>
              <a:gd name="connsiteX59" fmla="*/ 9386621 w 12191999"/>
              <a:gd name="connsiteY59" fmla="*/ 6173423 h 6551875"/>
              <a:gd name="connsiteX60" fmla="*/ 9334233 w 12191999"/>
              <a:gd name="connsiteY60" fmla="*/ 6162311 h 6551875"/>
              <a:gd name="connsiteX61" fmla="*/ 9288197 w 12191999"/>
              <a:gd name="connsiteY61" fmla="*/ 6148023 h 6551875"/>
              <a:gd name="connsiteX62" fmla="*/ 9246921 w 12191999"/>
              <a:gd name="connsiteY62" fmla="*/ 6132148 h 6551875"/>
              <a:gd name="connsiteX63" fmla="*/ 9210409 w 12191999"/>
              <a:gd name="connsiteY63" fmla="*/ 6113098 h 6551875"/>
              <a:gd name="connsiteX64" fmla="*/ 9172309 w 12191999"/>
              <a:gd name="connsiteY64" fmla="*/ 6094048 h 6551875"/>
              <a:gd name="connsiteX65" fmla="*/ 9134209 w 12191999"/>
              <a:gd name="connsiteY65" fmla="*/ 6074998 h 6551875"/>
              <a:gd name="connsiteX66" fmla="*/ 9097697 w 12191999"/>
              <a:gd name="connsiteY66" fmla="*/ 6059123 h 6551875"/>
              <a:gd name="connsiteX67" fmla="*/ 9056421 w 12191999"/>
              <a:gd name="connsiteY67" fmla="*/ 6043248 h 6551875"/>
              <a:gd name="connsiteX68" fmla="*/ 9010383 w 12191999"/>
              <a:gd name="connsiteY68" fmla="*/ 6027373 h 6551875"/>
              <a:gd name="connsiteX69" fmla="*/ 8957997 w 12191999"/>
              <a:gd name="connsiteY69" fmla="*/ 6016261 h 6551875"/>
              <a:gd name="connsiteX70" fmla="*/ 8897671 w 12191999"/>
              <a:gd name="connsiteY70" fmla="*/ 6009911 h 6551875"/>
              <a:gd name="connsiteX71" fmla="*/ 8827821 w 12191999"/>
              <a:gd name="connsiteY71" fmla="*/ 6006736 h 6551875"/>
              <a:gd name="connsiteX72" fmla="*/ 8761147 w 12191999"/>
              <a:gd name="connsiteY72" fmla="*/ 6009911 h 6551875"/>
              <a:gd name="connsiteX73" fmla="*/ 8700821 w 12191999"/>
              <a:gd name="connsiteY73" fmla="*/ 6016261 h 6551875"/>
              <a:gd name="connsiteX74" fmla="*/ 8648433 w 12191999"/>
              <a:gd name="connsiteY74" fmla="*/ 6027373 h 6551875"/>
              <a:gd name="connsiteX75" fmla="*/ 8602397 w 12191999"/>
              <a:gd name="connsiteY75" fmla="*/ 6043248 h 6551875"/>
              <a:gd name="connsiteX76" fmla="*/ 8561121 w 12191999"/>
              <a:gd name="connsiteY76" fmla="*/ 6059123 h 6551875"/>
              <a:gd name="connsiteX77" fmla="*/ 8524609 w 12191999"/>
              <a:gd name="connsiteY77" fmla="*/ 6074998 h 6551875"/>
              <a:gd name="connsiteX78" fmla="*/ 8486509 w 12191999"/>
              <a:gd name="connsiteY78" fmla="*/ 6094048 h 6551875"/>
              <a:gd name="connsiteX79" fmla="*/ 8448409 w 12191999"/>
              <a:gd name="connsiteY79" fmla="*/ 6113098 h 6551875"/>
              <a:gd name="connsiteX80" fmla="*/ 8411897 w 12191999"/>
              <a:gd name="connsiteY80" fmla="*/ 6132148 h 6551875"/>
              <a:gd name="connsiteX81" fmla="*/ 8370622 w 12191999"/>
              <a:gd name="connsiteY81" fmla="*/ 6148023 h 6551875"/>
              <a:gd name="connsiteX82" fmla="*/ 8324584 w 12191999"/>
              <a:gd name="connsiteY82" fmla="*/ 6162311 h 6551875"/>
              <a:gd name="connsiteX83" fmla="*/ 8272197 w 12191999"/>
              <a:gd name="connsiteY83" fmla="*/ 6173423 h 6551875"/>
              <a:gd name="connsiteX84" fmla="*/ 8211872 w 12191999"/>
              <a:gd name="connsiteY84" fmla="*/ 6181361 h 6551875"/>
              <a:gd name="connsiteX85" fmla="*/ 8143609 w 12191999"/>
              <a:gd name="connsiteY85" fmla="*/ 6182948 h 6551875"/>
              <a:gd name="connsiteX86" fmla="*/ 8075347 w 12191999"/>
              <a:gd name="connsiteY86" fmla="*/ 6181361 h 6551875"/>
              <a:gd name="connsiteX87" fmla="*/ 8015022 w 12191999"/>
              <a:gd name="connsiteY87" fmla="*/ 6173423 h 6551875"/>
              <a:gd name="connsiteX88" fmla="*/ 7962634 w 12191999"/>
              <a:gd name="connsiteY88" fmla="*/ 6162311 h 6551875"/>
              <a:gd name="connsiteX89" fmla="*/ 7916597 w 12191999"/>
              <a:gd name="connsiteY89" fmla="*/ 6148023 h 6551875"/>
              <a:gd name="connsiteX90" fmla="*/ 7875322 w 12191999"/>
              <a:gd name="connsiteY90" fmla="*/ 6132148 h 6551875"/>
              <a:gd name="connsiteX91" fmla="*/ 7838809 w 12191999"/>
              <a:gd name="connsiteY91" fmla="*/ 6113098 h 6551875"/>
              <a:gd name="connsiteX92" fmla="*/ 7800709 w 12191999"/>
              <a:gd name="connsiteY92" fmla="*/ 6094048 h 6551875"/>
              <a:gd name="connsiteX93" fmla="*/ 7762609 w 12191999"/>
              <a:gd name="connsiteY93" fmla="*/ 6074998 h 6551875"/>
              <a:gd name="connsiteX94" fmla="*/ 7726097 w 12191999"/>
              <a:gd name="connsiteY94" fmla="*/ 6059123 h 6551875"/>
              <a:gd name="connsiteX95" fmla="*/ 7684822 w 12191999"/>
              <a:gd name="connsiteY95" fmla="*/ 6043248 h 6551875"/>
              <a:gd name="connsiteX96" fmla="*/ 7638784 w 12191999"/>
              <a:gd name="connsiteY96" fmla="*/ 6027373 h 6551875"/>
              <a:gd name="connsiteX97" fmla="*/ 7586397 w 12191999"/>
              <a:gd name="connsiteY97" fmla="*/ 6016261 h 6551875"/>
              <a:gd name="connsiteX98" fmla="*/ 7526072 w 12191999"/>
              <a:gd name="connsiteY98" fmla="*/ 6009911 h 6551875"/>
              <a:gd name="connsiteX99" fmla="*/ 7457809 w 12191999"/>
              <a:gd name="connsiteY99" fmla="*/ 6006736 h 6551875"/>
              <a:gd name="connsiteX100" fmla="*/ 7389547 w 12191999"/>
              <a:gd name="connsiteY100" fmla="*/ 6009911 h 6551875"/>
              <a:gd name="connsiteX101" fmla="*/ 7329222 w 12191999"/>
              <a:gd name="connsiteY101" fmla="*/ 6016261 h 6551875"/>
              <a:gd name="connsiteX102" fmla="*/ 7276834 w 12191999"/>
              <a:gd name="connsiteY102" fmla="*/ 6027373 h 6551875"/>
              <a:gd name="connsiteX103" fmla="*/ 7230797 w 12191999"/>
              <a:gd name="connsiteY103" fmla="*/ 6043248 h 6551875"/>
              <a:gd name="connsiteX104" fmla="*/ 7189522 w 12191999"/>
              <a:gd name="connsiteY104" fmla="*/ 6059123 h 6551875"/>
              <a:gd name="connsiteX105" fmla="*/ 7153009 w 12191999"/>
              <a:gd name="connsiteY105" fmla="*/ 6074998 h 6551875"/>
              <a:gd name="connsiteX106" fmla="*/ 7114909 w 12191999"/>
              <a:gd name="connsiteY106" fmla="*/ 6094048 h 6551875"/>
              <a:gd name="connsiteX107" fmla="*/ 7076809 w 12191999"/>
              <a:gd name="connsiteY107" fmla="*/ 6113098 h 6551875"/>
              <a:gd name="connsiteX108" fmla="*/ 7040297 w 12191999"/>
              <a:gd name="connsiteY108" fmla="*/ 6132148 h 6551875"/>
              <a:gd name="connsiteX109" fmla="*/ 6999022 w 12191999"/>
              <a:gd name="connsiteY109" fmla="*/ 6148023 h 6551875"/>
              <a:gd name="connsiteX110" fmla="*/ 6952984 w 12191999"/>
              <a:gd name="connsiteY110" fmla="*/ 6162311 h 6551875"/>
              <a:gd name="connsiteX111" fmla="*/ 6900597 w 12191999"/>
              <a:gd name="connsiteY111" fmla="*/ 6173423 h 6551875"/>
              <a:gd name="connsiteX112" fmla="*/ 6840272 w 12191999"/>
              <a:gd name="connsiteY112" fmla="*/ 6181361 h 6551875"/>
              <a:gd name="connsiteX113" fmla="*/ 6781800 w 12191999"/>
              <a:gd name="connsiteY113" fmla="*/ 6182721 h 6551875"/>
              <a:gd name="connsiteX114" fmla="*/ 6723328 w 12191999"/>
              <a:gd name="connsiteY114" fmla="*/ 6181361 h 6551875"/>
              <a:gd name="connsiteX115" fmla="*/ 6663003 w 12191999"/>
              <a:gd name="connsiteY115" fmla="*/ 6173423 h 6551875"/>
              <a:gd name="connsiteX116" fmla="*/ 6610615 w 12191999"/>
              <a:gd name="connsiteY116" fmla="*/ 6162311 h 6551875"/>
              <a:gd name="connsiteX117" fmla="*/ 6564578 w 12191999"/>
              <a:gd name="connsiteY117" fmla="*/ 6148023 h 6551875"/>
              <a:gd name="connsiteX118" fmla="*/ 6523303 w 12191999"/>
              <a:gd name="connsiteY118" fmla="*/ 6132148 h 6551875"/>
              <a:gd name="connsiteX119" fmla="*/ 6486790 w 12191999"/>
              <a:gd name="connsiteY119" fmla="*/ 6113098 h 6551875"/>
              <a:gd name="connsiteX120" fmla="*/ 6448690 w 12191999"/>
              <a:gd name="connsiteY120" fmla="*/ 6094048 h 6551875"/>
              <a:gd name="connsiteX121" fmla="*/ 6410590 w 12191999"/>
              <a:gd name="connsiteY121" fmla="*/ 6074998 h 6551875"/>
              <a:gd name="connsiteX122" fmla="*/ 6374078 w 12191999"/>
              <a:gd name="connsiteY122" fmla="*/ 6059123 h 6551875"/>
              <a:gd name="connsiteX123" fmla="*/ 6332803 w 12191999"/>
              <a:gd name="connsiteY123" fmla="*/ 6043248 h 6551875"/>
              <a:gd name="connsiteX124" fmla="*/ 6286765 w 12191999"/>
              <a:gd name="connsiteY124" fmla="*/ 6027373 h 6551875"/>
              <a:gd name="connsiteX125" fmla="*/ 6234378 w 12191999"/>
              <a:gd name="connsiteY125" fmla="*/ 6016261 h 6551875"/>
              <a:gd name="connsiteX126" fmla="*/ 6174053 w 12191999"/>
              <a:gd name="connsiteY126" fmla="*/ 6009911 h 6551875"/>
              <a:gd name="connsiteX127" fmla="*/ 6105790 w 12191999"/>
              <a:gd name="connsiteY127" fmla="*/ 6006736 h 6551875"/>
              <a:gd name="connsiteX128" fmla="*/ 6096000 w 12191999"/>
              <a:gd name="connsiteY128" fmla="*/ 6007191 h 6551875"/>
              <a:gd name="connsiteX129" fmla="*/ 6086211 w 12191999"/>
              <a:gd name="connsiteY129" fmla="*/ 6006736 h 6551875"/>
              <a:gd name="connsiteX130" fmla="*/ 6017949 w 12191999"/>
              <a:gd name="connsiteY130" fmla="*/ 6009911 h 6551875"/>
              <a:gd name="connsiteX131" fmla="*/ 5957622 w 12191999"/>
              <a:gd name="connsiteY131" fmla="*/ 6016261 h 6551875"/>
              <a:gd name="connsiteX132" fmla="*/ 5905235 w 12191999"/>
              <a:gd name="connsiteY132" fmla="*/ 6027373 h 6551875"/>
              <a:gd name="connsiteX133" fmla="*/ 5859197 w 12191999"/>
              <a:gd name="connsiteY133" fmla="*/ 6043248 h 6551875"/>
              <a:gd name="connsiteX134" fmla="*/ 5817922 w 12191999"/>
              <a:gd name="connsiteY134" fmla="*/ 6059123 h 6551875"/>
              <a:gd name="connsiteX135" fmla="*/ 5781409 w 12191999"/>
              <a:gd name="connsiteY135" fmla="*/ 6074998 h 6551875"/>
              <a:gd name="connsiteX136" fmla="*/ 5743309 w 12191999"/>
              <a:gd name="connsiteY136" fmla="*/ 6094048 h 6551875"/>
              <a:gd name="connsiteX137" fmla="*/ 5705211 w 12191999"/>
              <a:gd name="connsiteY137" fmla="*/ 6113098 h 6551875"/>
              <a:gd name="connsiteX138" fmla="*/ 5668697 w 12191999"/>
              <a:gd name="connsiteY138" fmla="*/ 6132148 h 6551875"/>
              <a:gd name="connsiteX139" fmla="*/ 5627422 w 12191999"/>
              <a:gd name="connsiteY139" fmla="*/ 6148023 h 6551875"/>
              <a:gd name="connsiteX140" fmla="*/ 5581384 w 12191999"/>
              <a:gd name="connsiteY140" fmla="*/ 6162311 h 6551875"/>
              <a:gd name="connsiteX141" fmla="*/ 5528997 w 12191999"/>
              <a:gd name="connsiteY141" fmla="*/ 6173423 h 6551875"/>
              <a:gd name="connsiteX142" fmla="*/ 5468672 w 12191999"/>
              <a:gd name="connsiteY142" fmla="*/ 6181361 h 6551875"/>
              <a:gd name="connsiteX143" fmla="*/ 5410200 w 12191999"/>
              <a:gd name="connsiteY143" fmla="*/ 6182721 h 6551875"/>
              <a:gd name="connsiteX144" fmla="*/ 5351728 w 12191999"/>
              <a:gd name="connsiteY144" fmla="*/ 6181361 h 6551875"/>
              <a:gd name="connsiteX145" fmla="*/ 5291402 w 12191999"/>
              <a:gd name="connsiteY145" fmla="*/ 6173423 h 6551875"/>
              <a:gd name="connsiteX146" fmla="*/ 5239015 w 12191999"/>
              <a:gd name="connsiteY146" fmla="*/ 6162311 h 6551875"/>
              <a:gd name="connsiteX147" fmla="*/ 5192979 w 12191999"/>
              <a:gd name="connsiteY147" fmla="*/ 6148023 h 6551875"/>
              <a:gd name="connsiteX148" fmla="*/ 5151703 w 12191999"/>
              <a:gd name="connsiteY148" fmla="*/ 6132148 h 6551875"/>
              <a:gd name="connsiteX149" fmla="*/ 5115190 w 12191999"/>
              <a:gd name="connsiteY149" fmla="*/ 6113098 h 6551875"/>
              <a:gd name="connsiteX150" fmla="*/ 5077092 w 12191999"/>
              <a:gd name="connsiteY150" fmla="*/ 6094048 h 6551875"/>
              <a:gd name="connsiteX151" fmla="*/ 5038990 w 12191999"/>
              <a:gd name="connsiteY151" fmla="*/ 6074998 h 6551875"/>
              <a:gd name="connsiteX152" fmla="*/ 5002479 w 12191999"/>
              <a:gd name="connsiteY152" fmla="*/ 6059123 h 6551875"/>
              <a:gd name="connsiteX153" fmla="*/ 4961203 w 12191999"/>
              <a:gd name="connsiteY153" fmla="*/ 6043248 h 6551875"/>
              <a:gd name="connsiteX154" fmla="*/ 4915166 w 12191999"/>
              <a:gd name="connsiteY154" fmla="*/ 6027373 h 6551875"/>
              <a:gd name="connsiteX155" fmla="*/ 4862778 w 12191999"/>
              <a:gd name="connsiteY155" fmla="*/ 6016261 h 6551875"/>
              <a:gd name="connsiteX156" fmla="*/ 4802454 w 12191999"/>
              <a:gd name="connsiteY156" fmla="*/ 6009911 h 6551875"/>
              <a:gd name="connsiteX157" fmla="*/ 4734190 w 12191999"/>
              <a:gd name="connsiteY157" fmla="*/ 6006736 h 6551875"/>
              <a:gd name="connsiteX158" fmla="*/ 4665929 w 12191999"/>
              <a:gd name="connsiteY158" fmla="*/ 6009911 h 6551875"/>
              <a:gd name="connsiteX159" fmla="*/ 4605603 w 12191999"/>
              <a:gd name="connsiteY159" fmla="*/ 6016261 h 6551875"/>
              <a:gd name="connsiteX160" fmla="*/ 4553217 w 12191999"/>
              <a:gd name="connsiteY160" fmla="*/ 6027373 h 6551875"/>
              <a:gd name="connsiteX161" fmla="*/ 4507178 w 12191999"/>
              <a:gd name="connsiteY161" fmla="*/ 6043248 h 6551875"/>
              <a:gd name="connsiteX162" fmla="*/ 4465903 w 12191999"/>
              <a:gd name="connsiteY162" fmla="*/ 6059123 h 6551875"/>
              <a:gd name="connsiteX163" fmla="*/ 4429390 w 12191999"/>
              <a:gd name="connsiteY163" fmla="*/ 6074998 h 6551875"/>
              <a:gd name="connsiteX164" fmla="*/ 4353190 w 12191999"/>
              <a:gd name="connsiteY164" fmla="*/ 6113098 h 6551875"/>
              <a:gd name="connsiteX165" fmla="*/ 4316678 w 12191999"/>
              <a:gd name="connsiteY165" fmla="*/ 6132148 h 6551875"/>
              <a:gd name="connsiteX166" fmla="*/ 4275403 w 12191999"/>
              <a:gd name="connsiteY166" fmla="*/ 6148023 h 6551875"/>
              <a:gd name="connsiteX167" fmla="*/ 4229365 w 12191999"/>
              <a:gd name="connsiteY167" fmla="*/ 6162311 h 6551875"/>
              <a:gd name="connsiteX168" fmla="*/ 4176978 w 12191999"/>
              <a:gd name="connsiteY168" fmla="*/ 6173423 h 6551875"/>
              <a:gd name="connsiteX169" fmla="*/ 4116653 w 12191999"/>
              <a:gd name="connsiteY169" fmla="*/ 6181361 h 6551875"/>
              <a:gd name="connsiteX170" fmla="*/ 4048390 w 12191999"/>
              <a:gd name="connsiteY170" fmla="*/ 6182948 h 6551875"/>
              <a:gd name="connsiteX171" fmla="*/ 3980128 w 12191999"/>
              <a:gd name="connsiteY171" fmla="*/ 6181361 h 6551875"/>
              <a:gd name="connsiteX172" fmla="*/ 3919803 w 12191999"/>
              <a:gd name="connsiteY172" fmla="*/ 6173423 h 6551875"/>
              <a:gd name="connsiteX173" fmla="*/ 3867415 w 12191999"/>
              <a:gd name="connsiteY173" fmla="*/ 6162311 h 6551875"/>
              <a:gd name="connsiteX174" fmla="*/ 3821378 w 12191999"/>
              <a:gd name="connsiteY174" fmla="*/ 6148023 h 6551875"/>
              <a:gd name="connsiteX175" fmla="*/ 3780103 w 12191999"/>
              <a:gd name="connsiteY175" fmla="*/ 6132148 h 6551875"/>
              <a:gd name="connsiteX176" fmla="*/ 3743590 w 12191999"/>
              <a:gd name="connsiteY176" fmla="*/ 6113098 h 6551875"/>
              <a:gd name="connsiteX177" fmla="*/ 3705490 w 12191999"/>
              <a:gd name="connsiteY177" fmla="*/ 6094048 h 6551875"/>
              <a:gd name="connsiteX178" fmla="*/ 3667390 w 12191999"/>
              <a:gd name="connsiteY178" fmla="*/ 6074998 h 6551875"/>
              <a:gd name="connsiteX179" fmla="*/ 3630878 w 12191999"/>
              <a:gd name="connsiteY179" fmla="*/ 6059123 h 6551875"/>
              <a:gd name="connsiteX180" fmla="*/ 3589603 w 12191999"/>
              <a:gd name="connsiteY180" fmla="*/ 6043248 h 6551875"/>
              <a:gd name="connsiteX181" fmla="*/ 3543565 w 12191999"/>
              <a:gd name="connsiteY181" fmla="*/ 6027373 h 6551875"/>
              <a:gd name="connsiteX182" fmla="*/ 3491178 w 12191999"/>
              <a:gd name="connsiteY182" fmla="*/ 6016261 h 6551875"/>
              <a:gd name="connsiteX183" fmla="*/ 3430853 w 12191999"/>
              <a:gd name="connsiteY183" fmla="*/ 6009911 h 6551875"/>
              <a:gd name="connsiteX184" fmla="*/ 3361003 w 12191999"/>
              <a:gd name="connsiteY184" fmla="*/ 6006736 h 6551875"/>
              <a:gd name="connsiteX185" fmla="*/ 3294328 w 12191999"/>
              <a:gd name="connsiteY185" fmla="*/ 6009911 h 6551875"/>
              <a:gd name="connsiteX186" fmla="*/ 3234003 w 12191999"/>
              <a:gd name="connsiteY186" fmla="*/ 6016261 h 6551875"/>
              <a:gd name="connsiteX187" fmla="*/ 3181615 w 12191999"/>
              <a:gd name="connsiteY187" fmla="*/ 6027373 h 6551875"/>
              <a:gd name="connsiteX188" fmla="*/ 3135578 w 12191999"/>
              <a:gd name="connsiteY188" fmla="*/ 6043248 h 6551875"/>
              <a:gd name="connsiteX189" fmla="*/ 3094303 w 12191999"/>
              <a:gd name="connsiteY189" fmla="*/ 6059123 h 6551875"/>
              <a:gd name="connsiteX190" fmla="*/ 3057790 w 12191999"/>
              <a:gd name="connsiteY190" fmla="*/ 6074998 h 6551875"/>
              <a:gd name="connsiteX191" fmla="*/ 3019690 w 12191999"/>
              <a:gd name="connsiteY191" fmla="*/ 6094048 h 6551875"/>
              <a:gd name="connsiteX192" fmla="*/ 2981590 w 12191999"/>
              <a:gd name="connsiteY192" fmla="*/ 6113098 h 6551875"/>
              <a:gd name="connsiteX193" fmla="*/ 2945078 w 12191999"/>
              <a:gd name="connsiteY193" fmla="*/ 6132148 h 6551875"/>
              <a:gd name="connsiteX194" fmla="*/ 2903803 w 12191999"/>
              <a:gd name="connsiteY194" fmla="*/ 6148023 h 6551875"/>
              <a:gd name="connsiteX195" fmla="*/ 2857765 w 12191999"/>
              <a:gd name="connsiteY195" fmla="*/ 6162311 h 6551875"/>
              <a:gd name="connsiteX196" fmla="*/ 2805378 w 12191999"/>
              <a:gd name="connsiteY196" fmla="*/ 6173423 h 6551875"/>
              <a:gd name="connsiteX197" fmla="*/ 2745053 w 12191999"/>
              <a:gd name="connsiteY197" fmla="*/ 6181361 h 6551875"/>
              <a:gd name="connsiteX198" fmla="*/ 2676790 w 12191999"/>
              <a:gd name="connsiteY198" fmla="*/ 6182948 h 6551875"/>
              <a:gd name="connsiteX199" fmla="*/ 2608528 w 12191999"/>
              <a:gd name="connsiteY199" fmla="*/ 6181361 h 6551875"/>
              <a:gd name="connsiteX200" fmla="*/ 2548203 w 12191999"/>
              <a:gd name="connsiteY200" fmla="*/ 6173423 h 6551875"/>
              <a:gd name="connsiteX201" fmla="*/ 2495815 w 12191999"/>
              <a:gd name="connsiteY201" fmla="*/ 6162311 h 6551875"/>
              <a:gd name="connsiteX202" fmla="*/ 2449778 w 12191999"/>
              <a:gd name="connsiteY202" fmla="*/ 6148023 h 6551875"/>
              <a:gd name="connsiteX203" fmla="*/ 2408503 w 12191999"/>
              <a:gd name="connsiteY203" fmla="*/ 6132148 h 6551875"/>
              <a:gd name="connsiteX204" fmla="*/ 2371990 w 12191999"/>
              <a:gd name="connsiteY204" fmla="*/ 6113098 h 6551875"/>
              <a:gd name="connsiteX205" fmla="*/ 2333890 w 12191999"/>
              <a:gd name="connsiteY205" fmla="*/ 6094048 h 6551875"/>
              <a:gd name="connsiteX206" fmla="*/ 2295790 w 12191999"/>
              <a:gd name="connsiteY206" fmla="*/ 6074998 h 6551875"/>
              <a:gd name="connsiteX207" fmla="*/ 2259278 w 12191999"/>
              <a:gd name="connsiteY207" fmla="*/ 6059123 h 6551875"/>
              <a:gd name="connsiteX208" fmla="*/ 2218003 w 12191999"/>
              <a:gd name="connsiteY208" fmla="*/ 6043248 h 6551875"/>
              <a:gd name="connsiteX209" fmla="*/ 2171965 w 12191999"/>
              <a:gd name="connsiteY209" fmla="*/ 6027373 h 6551875"/>
              <a:gd name="connsiteX210" fmla="*/ 2119578 w 12191999"/>
              <a:gd name="connsiteY210" fmla="*/ 6016261 h 6551875"/>
              <a:gd name="connsiteX211" fmla="*/ 2059253 w 12191999"/>
              <a:gd name="connsiteY211" fmla="*/ 6009911 h 6551875"/>
              <a:gd name="connsiteX212" fmla="*/ 1990990 w 12191999"/>
              <a:gd name="connsiteY212" fmla="*/ 6006736 h 6551875"/>
              <a:gd name="connsiteX213" fmla="*/ 1922728 w 12191999"/>
              <a:gd name="connsiteY213" fmla="*/ 6009911 h 6551875"/>
              <a:gd name="connsiteX214" fmla="*/ 1862403 w 12191999"/>
              <a:gd name="connsiteY214" fmla="*/ 6016261 h 6551875"/>
              <a:gd name="connsiteX215" fmla="*/ 1810015 w 12191999"/>
              <a:gd name="connsiteY215" fmla="*/ 6027373 h 6551875"/>
              <a:gd name="connsiteX216" fmla="*/ 1763978 w 12191999"/>
              <a:gd name="connsiteY216" fmla="*/ 6043248 h 6551875"/>
              <a:gd name="connsiteX217" fmla="*/ 1722703 w 12191999"/>
              <a:gd name="connsiteY217" fmla="*/ 6059123 h 6551875"/>
              <a:gd name="connsiteX218" fmla="*/ 1686190 w 12191999"/>
              <a:gd name="connsiteY218" fmla="*/ 6074998 h 6551875"/>
              <a:gd name="connsiteX219" fmla="*/ 1648090 w 12191999"/>
              <a:gd name="connsiteY219" fmla="*/ 6094048 h 6551875"/>
              <a:gd name="connsiteX220" fmla="*/ 1609990 w 12191999"/>
              <a:gd name="connsiteY220" fmla="*/ 6113098 h 6551875"/>
              <a:gd name="connsiteX221" fmla="*/ 1573478 w 12191999"/>
              <a:gd name="connsiteY221" fmla="*/ 6132148 h 6551875"/>
              <a:gd name="connsiteX222" fmla="*/ 1532203 w 12191999"/>
              <a:gd name="connsiteY222" fmla="*/ 6148023 h 6551875"/>
              <a:gd name="connsiteX223" fmla="*/ 1486165 w 12191999"/>
              <a:gd name="connsiteY223" fmla="*/ 6162311 h 6551875"/>
              <a:gd name="connsiteX224" fmla="*/ 1433778 w 12191999"/>
              <a:gd name="connsiteY224" fmla="*/ 6173423 h 6551875"/>
              <a:gd name="connsiteX225" fmla="*/ 1373453 w 12191999"/>
              <a:gd name="connsiteY225" fmla="*/ 6181361 h 6551875"/>
              <a:gd name="connsiteX226" fmla="*/ 1305190 w 12191999"/>
              <a:gd name="connsiteY226" fmla="*/ 6182948 h 6551875"/>
              <a:gd name="connsiteX227" fmla="*/ 1236928 w 12191999"/>
              <a:gd name="connsiteY227" fmla="*/ 6181361 h 6551875"/>
              <a:gd name="connsiteX228" fmla="*/ 1176603 w 12191999"/>
              <a:gd name="connsiteY228" fmla="*/ 6173423 h 6551875"/>
              <a:gd name="connsiteX229" fmla="*/ 1124215 w 12191999"/>
              <a:gd name="connsiteY229" fmla="*/ 6162311 h 6551875"/>
              <a:gd name="connsiteX230" fmla="*/ 1078178 w 12191999"/>
              <a:gd name="connsiteY230" fmla="*/ 6148023 h 6551875"/>
              <a:gd name="connsiteX231" fmla="*/ 1036903 w 12191999"/>
              <a:gd name="connsiteY231" fmla="*/ 6132148 h 6551875"/>
              <a:gd name="connsiteX232" fmla="*/ 1000390 w 12191999"/>
              <a:gd name="connsiteY232" fmla="*/ 6113098 h 6551875"/>
              <a:gd name="connsiteX233" fmla="*/ 962290 w 12191999"/>
              <a:gd name="connsiteY233" fmla="*/ 6094048 h 6551875"/>
              <a:gd name="connsiteX234" fmla="*/ 924190 w 12191999"/>
              <a:gd name="connsiteY234" fmla="*/ 6074998 h 6551875"/>
              <a:gd name="connsiteX235" fmla="*/ 887678 w 12191999"/>
              <a:gd name="connsiteY235" fmla="*/ 6059123 h 6551875"/>
              <a:gd name="connsiteX236" fmla="*/ 846403 w 12191999"/>
              <a:gd name="connsiteY236" fmla="*/ 6043248 h 6551875"/>
              <a:gd name="connsiteX237" fmla="*/ 800365 w 12191999"/>
              <a:gd name="connsiteY237" fmla="*/ 6027373 h 6551875"/>
              <a:gd name="connsiteX238" fmla="*/ 747978 w 12191999"/>
              <a:gd name="connsiteY238" fmla="*/ 6016261 h 6551875"/>
              <a:gd name="connsiteX239" fmla="*/ 687653 w 12191999"/>
              <a:gd name="connsiteY239" fmla="*/ 6009911 h 6551875"/>
              <a:gd name="connsiteX240" fmla="*/ 619390 w 12191999"/>
              <a:gd name="connsiteY240" fmla="*/ 6006736 h 6551875"/>
              <a:gd name="connsiteX241" fmla="*/ 551128 w 12191999"/>
              <a:gd name="connsiteY241" fmla="*/ 6009911 h 6551875"/>
              <a:gd name="connsiteX242" fmla="*/ 490803 w 12191999"/>
              <a:gd name="connsiteY242" fmla="*/ 6016261 h 6551875"/>
              <a:gd name="connsiteX243" fmla="*/ 438415 w 12191999"/>
              <a:gd name="connsiteY243" fmla="*/ 6027373 h 6551875"/>
              <a:gd name="connsiteX244" fmla="*/ 392378 w 12191999"/>
              <a:gd name="connsiteY244" fmla="*/ 6043248 h 6551875"/>
              <a:gd name="connsiteX245" fmla="*/ 351103 w 12191999"/>
              <a:gd name="connsiteY245" fmla="*/ 6059123 h 6551875"/>
              <a:gd name="connsiteX246" fmla="*/ 314590 w 12191999"/>
              <a:gd name="connsiteY246" fmla="*/ 6074998 h 6551875"/>
              <a:gd name="connsiteX247" fmla="*/ 276490 w 12191999"/>
              <a:gd name="connsiteY247" fmla="*/ 6094048 h 6551875"/>
              <a:gd name="connsiteX248" fmla="*/ 238390 w 12191999"/>
              <a:gd name="connsiteY248" fmla="*/ 6113098 h 6551875"/>
              <a:gd name="connsiteX249" fmla="*/ 201878 w 12191999"/>
              <a:gd name="connsiteY249" fmla="*/ 6132148 h 6551875"/>
              <a:gd name="connsiteX250" fmla="*/ 160603 w 12191999"/>
              <a:gd name="connsiteY250" fmla="*/ 6148023 h 6551875"/>
              <a:gd name="connsiteX251" fmla="*/ 114565 w 12191999"/>
              <a:gd name="connsiteY251" fmla="*/ 6162311 h 6551875"/>
              <a:gd name="connsiteX252" fmla="*/ 62178 w 12191999"/>
              <a:gd name="connsiteY252" fmla="*/ 6173423 h 6551875"/>
              <a:gd name="connsiteX253" fmla="*/ 1853 w 12191999"/>
              <a:gd name="connsiteY253" fmla="*/ 6181361 h 6551875"/>
              <a:gd name="connsiteX254" fmla="*/ 1 w 12191999"/>
              <a:gd name="connsiteY254" fmla="*/ 6181404 h 6551875"/>
              <a:gd name="connsiteX255" fmla="*/ 1 w 12191999"/>
              <a:gd name="connsiteY255" fmla="*/ 6551875 h 6551875"/>
              <a:gd name="connsiteX256" fmla="*/ 0 w 12191999"/>
              <a:gd name="connsiteY256" fmla="*/ 6551875 h 6551875"/>
              <a:gd name="connsiteX257" fmla="*/ 0 w 12191999"/>
              <a:gd name="connsiteY257" fmla="*/ 0 h 655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191999" h="6551875">
                <a:moveTo>
                  <a:pt x="0" y="0"/>
                </a:moveTo>
                <a:lnTo>
                  <a:pt x="12191999" y="0"/>
                </a:lnTo>
                <a:lnTo>
                  <a:pt x="12191999" y="6181404"/>
                </a:lnTo>
                <a:lnTo>
                  <a:pt x="12190147" y="6181361"/>
                </a:lnTo>
                <a:lnTo>
                  <a:pt x="12129821" y="6173424"/>
                </a:lnTo>
                <a:lnTo>
                  <a:pt x="12077433" y="6162311"/>
                </a:lnTo>
                <a:lnTo>
                  <a:pt x="12031397" y="6148023"/>
                </a:lnTo>
                <a:lnTo>
                  <a:pt x="11990121" y="6132148"/>
                </a:lnTo>
                <a:lnTo>
                  <a:pt x="11953609" y="6113098"/>
                </a:lnTo>
                <a:lnTo>
                  <a:pt x="11915509" y="6094048"/>
                </a:lnTo>
                <a:lnTo>
                  <a:pt x="11877409" y="6074998"/>
                </a:lnTo>
                <a:lnTo>
                  <a:pt x="11840897" y="6059123"/>
                </a:lnTo>
                <a:lnTo>
                  <a:pt x="11799621" y="6043248"/>
                </a:lnTo>
                <a:lnTo>
                  <a:pt x="11753583" y="6027373"/>
                </a:lnTo>
                <a:lnTo>
                  <a:pt x="11701197" y="6016261"/>
                </a:lnTo>
                <a:lnTo>
                  <a:pt x="11640871" y="6009911"/>
                </a:lnTo>
                <a:lnTo>
                  <a:pt x="11572609" y="6006736"/>
                </a:lnTo>
                <a:lnTo>
                  <a:pt x="11504347" y="6009911"/>
                </a:lnTo>
                <a:lnTo>
                  <a:pt x="11444021" y="6016261"/>
                </a:lnTo>
                <a:lnTo>
                  <a:pt x="11391633" y="6027373"/>
                </a:lnTo>
                <a:lnTo>
                  <a:pt x="11345597" y="6043248"/>
                </a:lnTo>
                <a:lnTo>
                  <a:pt x="11304321" y="6059123"/>
                </a:lnTo>
                <a:lnTo>
                  <a:pt x="11267809" y="6074998"/>
                </a:lnTo>
                <a:lnTo>
                  <a:pt x="11229709" y="6094048"/>
                </a:lnTo>
                <a:lnTo>
                  <a:pt x="11191609" y="6113098"/>
                </a:lnTo>
                <a:lnTo>
                  <a:pt x="11155097" y="6132148"/>
                </a:lnTo>
                <a:lnTo>
                  <a:pt x="11113821" y="6148023"/>
                </a:lnTo>
                <a:lnTo>
                  <a:pt x="11067783" y="6162311"/>
                </a:lnTo>
                <a:lnTo>
                  <a:pt x="11015397" y="6173423"/>
                </a:lnTo>
                <a:lnTo>
                  <a:pt x="10955071" y="6181361"/>
                </a:lnTo>
                <a:lnTo>
                  <a:pt x="10886809" y="6182948"/>
                </a:lnTo>
                <a:lnTo>
                  <a:pt x="10818547" y="6181361"/>
                </a:lnTo>
                <a:lnTo>
                  <a:pt x="10758221" y="6173423"/>
                </a:lnTo>
                <a:lnTo>
                  <a:pt x="10705833" y="6162311"/>
                </a:lnTo>
                <a:lnTo>
                  <a:pt x="10659797" y="6148023"/>
                </a:lnTo>
                <a:lnTo>
                  <a:pt x="10618521" y="6132148"/>
                </a:lnTo>
                <a:lnTo>
                  <a:pt x="10582009" y="6113098"/>
                </a:lnTo>
                <a:lnTo>
                  <a:pt x="10543909" y="6094048"/>
                </a:lnTo>
                <a:lnTo>
                  <a:pt x="10505809" y="6074998"/>
                </a:lnTo>
                <a:lnTo>
                  <a:pt x="10469297" y="6059123"/>
                </a:lnTo>
                <a:lnTo>
                  <a:pt x="10428021" y="6043248"/>
                </a:lnTo>
                <a:lnTo>
                  <a:pt x="10381983" y="6027373"/>
                </a:lnTo>
                <a:lnTo>
                  <a:pt x="10329597" y="6016261"/>
                </a:lnTo>
                <a:lnTo>
                  <a:pt x="10269271" y="6009911"/>
                </a:lnTo>
                <a:lnTo>
                  <a:pt x="10201009" y="6006736"/>
                </a:lnTo>
                <a:lnTo>
                  <a:pt x="10132747" y="6009911"/>
                </a:lnTo>
                <a:lnTo>
                  <a:pt x="10072421" y="6016261"/>
                </a:lnTo>
                <a:lnTo>
                  <a:pt x="10020033" y="6027373"/>
                </a:lnTo>
                <a:lnTo>
                  <a:pt x="9973997" y="6043248"/>
                </a:lnTo>
                <a:lnTo>
                  <a:pt x="9932721" y="6059123"/>
                </a:lnTo>
                <a:lnTo>
                  <a:pt x="9896209" y="6074998"/>
                </a:lnTo>
                <a:lnTo>
                  <a:pt x="9820009" y="6113098"/>
                </a:lnTo>
                <a:lnTo>
                  <a:pt x="9783497" y="6132148"/>
                </a:lnTo>
                <a:lnTo>
                  <a:pt x="9742221" y="6148023"/>
                </a:lnTo>
                <a:lnTo>
                  <a:pt x="9696183" y="6162311"/>
                </a:lnTo>
                <a:lnTo>
                  <a:pt x="9643797" y="6173423"/>
                </a:lnTo>
                <a:lnTo>
                  <a:pt x="9583471" y="6181361"/>
                </a:lnTo>
                <a:lnTo>
                  <a:pt x="9515209" y="6182948"/>
                </a:lnTo>
                <a:lnTo>
                  <a:pt x="9446947" y="6181361"/>
                </a:lnTo>
                <a:lnTo>
                  <a:pt x="9386621" y="6173423"/>
                </a:lnTo>
                <a:lnTo>
                  <a:pt x="9334233" y="6162311"/>
                </a:lnTo>
                <a:lnTo>
                  <a:pt x="9288197" y="6148023"/>
                </a:lnTo>
                <a:lnTo>
                  <a:pt x="9246921" y="6132148"/>
                </a:lnTo>
                <a:lnTo>
                  <a:pt x="9210409" y="6113098"/>
                </a:lnTo>
                <a:lnTo>
                  <a:pt x="9172309" y="6094048"/>
                </a:lnTo>
                <a:lnTo>
                  <a:pt x="9134209" y="6074998"/>
                </a:lnTo>
                <a:lnTo>
                  <a:pt x="9097697" y="6059123"/>
                </a:lnTo>
                <a:lnTo>
                  <a:pt x="9056421" y="6043248"/>
                </a:lnTo>
                <a:lnTo>
                  <a:pt x="9010383" y="6027373"/>
                </a:lnTo>
                <a:lnTo>
                  <a:pt x="8957997" y="6016261"/>
                </a:lnTo>
                <a:lnTo>
                  <a:pt x="8897671" y="6009911"/>
                </a:lnTo>
                <a:lnTo>
                  <a:pt x="8827821" y="6006736"/>
                </a:lnTo>
                <a:lnTo>
                  <a:pt x="8761147" y="6009911"/>
                </a:lnTo>
                <a:lnTo>
                  <a:pt x="8700821" y="6016261"/>
                </a:lnTo>
                <a:lnTo>
                  <a:pt x="8648433" y="6027373"/>
                </a:lnTo>
                <a:lnTo>
                  <a:pt x="8602397" y="6043248"/>
                </a:lnTo>
                <a:lnTo>
                  <a:pt x="8561121" y="6059123"/>
                </a:lnTo>
                <a:lnTo>
                  <a:pt x="8524609" y="6074998"/>
                </a:lnTo>
                <a:lnTo>
                  <a:pt x="8486509" y="6094048"/>
                </a:lnTo>
                <a:lnTo>
                  <a:pt x="8448409" y="6113098"/>
                </a:lnTo>
                <a:lnTo>
                  <a:pt x="8411897" y="6132148"/>
                </a:lnTo>
                <a:lnTo>
                  <a:pt x="8370622" y="6148023"/>
                </a:lnTo>
                <a:lnTo>
                  <a:pt x="8324584" y="6162311"/>
                </a:lnTo>
                <a:lnTo>
                  <a:pt x="8272197" y="6173423"/>
                </a:lnTo>
                <a:lnTo>
                  <a:pt x="8211872" y="6181361"/>
                </a:lnTo>
                <a:lnTo>
                  <a:pt x="8143609" y="6182948"/>
                </a:lnTo>
                <a:lnTo>
                  <a:pt x="8075347" y="6181361"/>
                </a:lnTo>
                <a:lnTo>
                  <a:pt x="8015022" y="6173423"/>
                </a:lnTo>
                <a:lnTo>
                  <a:pt x="7962634" y="6162311"/>
                </a:lnTo>
                <a:lnTo>
                  <a:pt x="7916597" y="6148023"/>
                </a:lnTo>
                <a:lnTo>
                  <a:pt x="7875322" y="6132148"/>
                </a:lnTo>
                <a:lnTo>
                  <a:pt x="7838809" y="6113098"/>
                </a:lnTo>
                <a:lnTo>
                  <a:pt x="7800709" y="6094048"/>
                </a:lnTo>
                <a:lnTo>
                  <a:pt x="7762609" y="6074998"/>
                </a:lnTo>
                <a:lnTo>
                  <a:pt x="7726097" y="6059123"/>
                </a:lnTo>
                <a:lnTo>
                  <a:pt x="7684822" y="6043248"/>
                </a:lnTo>
                <a:lnTo>
                  <a:pt x="7638784" y="6027373"/>
                </a:lnTo>
                <a:lnTo>
                  <a:pt x="7586397" y="6016261"/>
                </a:lnTo>
                <a:lnTo>
                  <a:pt x="7526072" y="6009911"/>
                </a:lnTo>
                <a:lnTo>
                  <a:pt x="7457809" y="6006736"/>
                </a:lnTo>
                <a:lnTo>
                  <a:pt x="7389547" y="6009911"/>
                </a:lnTo>
                <a:lnTo>
                  <a:pt x="7329222" y="6016261"/>
                </a:lnTo>
                <a:lnTo>
                  <a:pt x="7276834" y="6027373"/>
                </a:lnTo>
                <a:lnTo>
                  <a:pt x="7230797" y="6043248"/>
                </a:lnTo>
                <a:lnTo>
                  <a:pt x="7189522" y="6059123"/>
                </a:lnTo>
                <a:lnTo>
                  <a:pt x="7153009" y="6074998"/>
                </a:lnTo>
                <a:lnTo>
                  <a:pt x="7114909" y="6094048"/>
                </a:lnTo>
                <a:lnTo>
                  <a:pt x="7076809" y="6113098"/>
                </a:lnTo>
                <a:lnTo>
                  <a:pt x="7040297" y="6132148"/>
                </a:lnTo>
                <a:lnTo>
                  <a:pt x="6999022" y="6148023"/>
                </a:lnTo>
                <a:lnTo>
                  <a:pt x="6952984" y="6162311"/>
                </a:lnTo>
                <a:lnTo>
                  <a:pt x="6900597" y="6173423"/>
                </a:lnTo>
                <a:lnTo>
                  <a:pt x="6840272" y="6181361"/>
                </a:lnTo>
                <a:lnTo>
                  <a:pt x="6781800" y="6182721"/>
                </a:lnTo>
                <a:lnTo>
                  <a:pt x="6723328" y="6181361"/>
                </a:lnTo>
                <a:lnTo>
                  <a:pt x="6663003" y="6173423"/>
                </a:lnTo>
                <a:lnTo>
                  <a:pt x="6610615" y="6162311"/>
                </a:lnTo>
                <a:lnTo>
                  <a:pt x="6564578" y="6148023"/>
                </a:lnTo>
                <a:lnTo>
                  <a:pt x="6523303" y="6132148"/>
                </a:lnTo>
                <a:lnTo>
                  <a:pt x="6486790" y="6113098"/>
                </a:lnTo>
                <a:lnTo>
                  <a:pt x="6448690" y="6094048"/>
                </a:lnTo>
                <a:lnTo>
                  <a:pt x="6410590" y="6074998"/>
                </a:lnTo>
                <a:lnTo>
                  <a:pt x="6374078" y="6059123"/>
                </a:lnTo>
                <a:lnTo>
                  <a:pt x="6332803" y="6043248"/>
                </a:lnTo>
                <a:lnTo>
                  <a:pt x="6286765" y="6027373"/>
                </a:lnTo>
                <a:lnTo>
                  <a:pt x="6234378" y="6016261"/>
                </a:lnTo>
                <a:lnTo>
                  <a:pt x="6174053" y="6009911"/>
                </a:lnTo>
                <a:lnTo>
                  <a:pt x="6105790" y="6006736"/>
                </a:lnTo>
                <a:lnTo>
                  <a:pt x="6096000" y="6007191"/>
                </a:lnTo>
                <a:lnTo>
                  <a:pt x="6086211" y="6006736"/>
                </a:lnTo>
                <a:lnTo>
                  <a:pt x="6017949" y="6009911"/>
                </a:lnTo>
                <a:lnTo>
                  <a:pt x="5957622" y="6016261"/>
                </a:lnTo>
                <a:lnTo>
                  <a:pt x="5905235" y="6027373"/>
                </a:lnTo>
                <a:lnTo>
                  <a:pt x="5859197" y="6043248"/>
                </a:lnTo>
                <a:lnTo>
                  <a:pt x="5817922" y="6059123"/>
                </a:lnTo>
                <a:lnTo>
                  <a:pt x="5781409" y="6074998"/>
                </a:lnTo>
                <a:lnTo>
                  <a:pt x="5743309" y="6094048"/>
                </a:lnTo>
                <a:lnTo>
                  <a:pt x="5705211" y="6113098"/>
                </a:lnTo>
                <a:lnTo>
                  <a:pt x="5668697" y="6132148"/>
                </a:lnTo>
                <a:lnTo>
                  <a:pt x="5627422" y="6148023"/>
                </a:lnTo>
                <a:lnTo>
                  <a:pt x="5581384" y="6162311"/>
                </a:lnTo>
                <a:lnTo>
                  <a:pt x="5528997" y="6173423"/>
                </a:lnTo>
                <a:lnTo>
                  <a:pt x="5468672" y="6181361"/>
                </a:lnTo>
                <a:lnTo>
                  <a:pt x="5410200" y="6182721"/>
                </a:lnTo>
                <a:lnTo>
                  <a:pt x="5351728" y="6181361"/>
                </a:lnTo>
                <a:lnTo>
                  <a:pt x="5291402" y="6173423"/>
                </a:lnTo>
                <a:lnTo>
                  <a:pt x="5239015" y="6162311"/>
                </a:lnTo>
                <a:lnTo>
                  <a:pt x="5192979" y="6148023"/>
                </a:lnTo>
                <a:lnTo>
                  <a:pt x="5151703" y="6132148"/>
                </a:lnTo>
                <a:lnTo>
                  <a:pt x="5115190" y="6113098"/>
                </a:lnTo>
                <a:lnTo>
                  <a:pt x="5077092" y="6094048"/>
                </a:lnTo>
                <a:lnTo>
                  <a:pt x="5038990" y="6074998"/>
                </a:lnTo>
                <a:lnTo>
                  <a:pt x="5002479" y="6059123"/>
                </a:lnTo>
                <a:lnTo>
                  <a:pt x="4961203" y="6043248"/>
                </a:lnTo>
                <a:lnTo>
                  <a:pt x="4915166" y="6027373"/>
                </a:lnTo>
                <a:lnTo>
                  <a:pt x="4862778" y="6016261"/>
                </a:lnTo>
                <a:lnTo>
                  <a:pt x="4802454" y="6009911"/>
                </a:lnTo>
                <a:lnTo>
                  <a:pt x="4734190" y="6006736"/>
                </a:lnTo>
                <a:lnTo>
                  <a:pt x="4665929" y="6009911"/>
                </a:lnTo>
                <a:lnTo>
                  <a:pt x="4605603" y="6016261"/>
                </a:lnTo>
                <a:lnTo>
                  <a:pt x="4553217" y="6027373"/>
                </a:lnTo>
                <a:lnTo>
                  <a:pt x="4507178" y="6043248"/>
                </a:lnTo>
                <a:lnTo>
                  <a:pt x="4465903" y="6059123"/>
                </a:lnTo>
                <a:lnTo>
                  <a:pt x="4429390" y="6074998"/>
                </a:lnTo>
                <a:lnTo>
                  <a:pt x="4353190" y="6113098"/>
                </a:lnTo>
                <a:lnTo>
                  <a:pt x="4316678" y="6132148"/>
                </a:lnTo>
                <a:lnTo>
                  <a:pt x="4275403" y="6148023"/>
                </a:lnTo>
                <a:lnTo>
                  <a:pt x="4229365" y="6162311"/>
                </a:lnTo>
                <a:lnTo>
                  <a:pt x="4176978" y="6173423"/>
                </a:lnTo>
                <a:lnTo>
                  <a:pt x="4116653" y="6181361"/>
                </a:lnTo>
                <a:lnTo>
                  <a:pt x="4048390" y="6182948"/>
                </a:lnTo>
                <a:lnTo>
                  <a:pt x="3980128" y="6181361"/>
                </a:lnTo>
                <a:lnTo>
                  <a:pt x="3919803" y="6173423"/>
                </a:lnTo>
                <a:lnTo>
                  <a:pt x="3867415" y="6162311"/>
                </a:lnTo>
                <a:lnTo>
                  <a:pt x="3821378" y="6148023"/>
                </a:lnTo>
                <a:lnTo>
                  <a:pt x="3780103" y="6132148"/>
                </a:lnTo>
                <a:lnTo>
                  <a:pt x="3743590" y="6113098"/>
                </a:lnTo>
                <a:lnTo>
                  <a:pt x="3705490" y="6094048"/>
                </a:lnTo>
                <a:lnTo>
                  <a:pt x="3667390" y="6074998"/>
                </a:lnTo>
                <a:lnTo>
                  <a:pt x="3630878" y="6059123"/>
                </a:lnTo>
                <a:lnTo>
                  <a:pt x="3589603" y="6043248"/>
                </a:lnTo>
                <a:lnTo>
                  <a:pt x="3543565" y="6027373"/>
                </a:lnTo>
                <a:lnTo>
                  <a:pt x="3491178" y="6016261"/>
                </a:lnTo>
                <a:lnTo>
                  <a:pt x="3430853" y="6009911"/>
                </a:lnTo>
                <a:lnTo>
                  <a:pt x="3361003" y="6006736"/>
                </a:lnTo>
                <a:lnTo>
                  <a:pt x="3294328" y="6009911"/>
                </a:lnTo>
                <a:lnTo>
                  <a:pt x="3234003" y="6016261"/>
                </a:lnTo>
                <a:lnTo>
                  <a:pt x="3181615" y="6027373"/>
                </a:lnTo>
                <a:lnTo>
                  <a:pt x="3135578" y="6043248"/>
                </a:lnTo>
                <a:lnTo>
                  <a:pt x="3094303" y="6059123"/>
                </a:lnTo>
                <a:lnTo>
                  <a:pt x="3057790" y="6074998"/>
                </a:lnTo>
                <a:lnTo>
                  <a:pt x="3019690" y="6094048"/>
                </a:lnTo>
                <a:lnTo>
                  <a:pt x="2981590" y="6113098"/>
                </a:lnTo>
                <a:lnTo>
                  <a:pt x="2945078" y="6132148"/>
                </a:lnTo>
                <a:lnTo>
                  <a:pt x="2903803" y="6148023"/>
                </a:lnTo>
                <a:lnTo>
                  <a:pt x="2857765" y="6162311"/>
                </a:lnTo>
                <a:lnTo>
                  <a:pt x="2805378" y="6173423"/>
                </a:lnTo>
                <a:lnTo>
                  <a:pt x="2745053" y="6181361"/>
                </a:lnTo>
                <a:lnTo>
                  <a:pt x="2676790" y="6182948"/>
                </a:lnTo>
                <a:lnTo>
                  <a:pt x="2608528" y="6181361"/>
                </a:lnTo>
                <a:lnTo>
                  <a:pt x="2548203" y="6173423"/>
                </a:lnTo>
                <a:lnTo>
                  <a:pt x="2495815" y="6162311"/>
                </a:lnTo>
                <a:lnTo>
                  <a:pt x="2449778" y="6148023"/>
                </a:lnTo>
                <a:lnTo>
                  <a:pt x="2408503" y="6132148"/>
                </a:lnTo>
                <a:lnTo>
                  <a:pt x="2371990" y="6113098"/>
                </a:lnTo>
                <a:lnTo>
                  <a:pt x="2333890" y="6094048"/>
                </a:lnTo>
                <a:lnTo>
                  <a:pt x="2295790" y="6074998"/>
                </a:lnTo>
                <a:lnTo>
                  <a:pt x="2259278" y="6059123"/>
                </a:lnTo>
                <a:lnTo>
                  <a:pt x="2218003" y="6043248"/>
                </a:lnTo>
                <a:lnTo>
                  <a:pt x="2171965" y="6027373"/>
                </a:lnTo>
                <a:lnTo>
                  <a:pt x="2119578" y="6016261"/>
                </a:lnTo>
                <a:lnTo>
                  <a:pt x="2059253" y="6009911"/>
                </a:lnTo>
                <a:lnTo>
                  <a:pt x="1990990" y="6006736"/>
                </a:lnTo>
                <a:lnTo>
                  <a:pt x="1922728" y="6009911"/>
                </a:lnTo>
                <a:lnTo>
                  <a:pt x="1862403" y="6016261"/>
                </a:lnTo>
                <a:lnTo>
                  <a:pt x="1810015" y="6027373"/>
                </a:lnTo>
                <a:lnTo>
                  <a:pt x="1763978" y="6043248"/>
                </a:lnTo>
                <a:lnTo>
                  <a:pt x="1722703" y="6059123"/>
                </a:lnTo>
                <a:lnTo>
                  <a:pt x="1686190" y="6074998"/>
                </a:lnTo>
                <a:lnTo>
                  <a:pt x="1648090" y="6094048"/>
                </a:lnTo>
                <a:lnTo>
                  <a:pt x="1609990" y="6113098"/>
                </a:lnTo>
                <a:lnTo>
                  <a:pt x="1573478" y="6132148"/>
                </a:lnTo>
                <a:lnTo>
                  <a:pt x="1532203" y="6148023"/>
                </a:lnTo>
                <a:lnTo>
                  <a:pt x="1486165" y="6162311"/>
                </a:lnTo>
                <a:lnTo>
                  <a:pt x="1433778" y="6173423"/>
                </a:lnTo>
                <a:lnTo>
                  <a:pt x="1373453" y="6181361"/>
                </a:lnTo>
                <a:lnTo>
                  <a:pt x="1305190" y="6182948"/>
                </a:lnTo>
                <a:lnTo>
                  <a:pt x="1236928" y="6181361"/>
                </a:lnTo>
                <a:lnTo>
                  <a:pt x="1176603" y="6173423"/>
                </a:lnTo>
                <a:lnTo>
                  <a:pt x="1124215" y="6162311"/>
                </a:lnTo>
                <a:lnTo>
                  <a:pt x="1078178" y="6148023"/>
                </a:lnTo>
                <a:lnTo>
                  <a:pt x="1036903" y="6132148"/>
                </a:lnTo>
                <a:lnTo>
                  <a:pt x="1000390" y="6113098"/>
                </a:lnTo>
                <a:lnTo>
                  <a:pt x="962290" y="6094048"/>
                </a:lnTo>
                <a:lnTo>
                  <a:pt x="924190" y="6074998"/>
                </a:lnTo>
                <a:lnTo>
                  <a:pt x="887678" y="6059123"/>
                </a:lnTo>
                <a:lnTo>
                  <a:pt x="846403" y="6043248"/>
                </a:lnTo>
                <a:lnTo>
                  <a:pt x="800365" y="6027373"/>
                </a:lnTo>
                <a:lnTo>
                  <a:pt x="747978" y="6016261"/>
                </a:lnTo>
                <a:lnTo>
                  <a:pt x="687653" y="6009911"/>
                </a:lnTo>
                <a:lnTo>
                  <a:pt x="619390" y="6006736"/>
                </a:lnTo>
                <a:lnTo>
                  <a:pt x="551128" y="6009911"/>
                </a:lnTo>
                <a:lnTo>
                  <a:pt x="490803" y="6016261"/>
                </a:lnTo>
                <a:lnTo>
                  <a:pt x="438415" y="6027373"/>
                </a:lnTo>
                <a:lnTo>
                  <a:pt x="392378" y="6043248"/>
                </a:lnTo>
                <a:lnTo>
                  <a:pt x="351103" y="6059123"/>
                </a:lnTo>
                <a:lnTo>
                  <a:pt x="314590" y="6074998"/>
                </a:lnTo>
                <a:lnTo>
                  <a:pt x="276490" y="6094048"/>
                </a:lnTo>
                <a:lnTo>
                  <a:pt x="238390" y="6113098"/>
                </a:lnTo>
                <a:lnTo>
                  <a:pt x="201878" y="6132148"/>
                </a:lnTo>
                <a:lnTo>
                  <a:pt x="160603" y="6148023"/>
                </a:lnTo>
                <a:lnTo>
                  <a:pt x="114565" y="6162311"/>
                </a:lnTo>
                <a:lnTo>
                  <a:pt x="62178" y="6173423"/>
                </a:lnTo>
                <a:lnTo>
                  <a:pt x="1853" y="6181361"/>
                </a:lnTo>
                <a:lnTo>
                  <a:pt x="1" y="6181404"/>
                </a:lnTo>
                <a:lnTo>
                  <a:pt x="1" y="6551875"/>
                </a:lnTo>
                <a:lnTo>
                  <a:pt x="0" y="655187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66762" y="662399"/>
            <a:ext cx="10780830" cy="1494000"/>
          </a:xfrm>
        </p:spPr>
        <p:txBody>
          <a:bodyPr anchor="t">
            <a:normAutofit/>
          </a:bodyPr>
          <a:lstStyle/>
          <a:p>
            <a:r>
              <a:rPr lang="fr-FR" dirty="0" err="1"/>
              <a:t>Dataset</a:t>
            </a:r>
            <a:r>
              <a:rPr lang="fr-FR" dirty="0"/>
              <a:t> 3: Corruption Perceptions Index</a:t>
            </a:r>
            <a:endParaRPr lang="en-GB" dirty="0"/>
          </a:p>
        </p:txBody>
      </p:sp>
      <p:sp>
        <p:nvSpPr>
          <p:cNvPr id="3" name="Content Placeholder 2"/>
          <p:cNvSpPr>
            <a:spLocks noGrp="1"/>
          </p:cNvSpPr>
          <p:nvPr>
            <p:ph idx="1"/>
          </p:nvPr>
        </p:nvSpPr>
        <p:spPr>
          <a:xfrm>
            <a:off x="2430130" y="2336801"/>
            <a:ext cx="3648075" cy="3606798"/>
          </a:xfrm>
        </p:spPr>
        <p:txBody>
          <a:bodyPr>
            <a:normAutofit/>
          </a:bodyPr>
          <a:lstStyle/>
          <a:p>
            <a:r>
              <a:rPr lang="en-GB" sz="2000" dirty="0">
                <a:solidFill>
                  <a:schemeClr val="tx1">
                    <a:alpha val="60000"/>
                  </a:schemeClr>
                </a:solidFill>
              </a:rPr>
              <a:t>The Corruption Perceptions Index, compiled by Transparency International, measures the perceived levels of public sector corruption worldwide</a:t>
            </a:r>
          </a:p>
          <a:p>
            <a:r>
              <a:rPr lang="en-GB" sz="2000" dirty="0">
                <a:solidFill>
                  <a:schemeClr val="tx1">
                    <a:alpha val="60000"/>
                  </a:schemeClr>
                </a:solidFill>
              </a:rPr>
              <a:t>A country or territory’s score indicates the perceived level of public sector corruption on a scale of 0 (highly corrupt) to 100 (very clean)</a:t>
            </a:r>
          </a:p>
          <a:p>
            <a:endParaRPr lang="en-GB" sz="2000" dirty="0">
              <a:solidFill>
                <a:schemeClr val="tx1">
                  <a:alpha val="6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39555538"/>
              </p:ext>
            </p:extLst>
          </p:nvPr>
        </p:nvGraphicFramePr>
        <p:xfrm>
          <a:off x="6113796" y="2286001"/>
          <a:ext cx="5416003" cy="3324231"/>
        </p:xfrm>
        <a:graphic>
          <a:graphicData uri="http://schemas.openxmlformats.org/drawingml/2006/table">
            <a:tbl>
              <a:tblPr firstRow="1" bandRow="1"/>
              <a:tblGrid>
                <a:gridCol w="2083173">
                  <a:extLst>
                    <a:ext uri="{9D8B030D-6E8A-4147-A177-3AD203B41FA5}">
                      <a16:colId xmlns:a16="http://schemas.microsoft.com/office/drawing/2014/main" val="525908715"/>
                    </a:ext>
                  </a:extLst>
                </a:gridCol>
                <a:gridCol w="676078">
                  <a:extLst>
                    <a:ext uri="{9D8B030D-6E8A-4147-A177-3AD203B41FA5}">
                      <a16:colId xmlns:a16="http://schemas.microsoft.com/office/drawing/2014/main" val="3643750229"/>
                    </a:ext>
                  </a:extLst>
                </a:gridCol>
                <a:gridCol w="1725455">
                  <a:extLst>
                    <a:ext uri="{9D8B030D-6E8A-4147-A177-3AD203B41FA5}">
                      <a16:colId xmlns:a16="http://schemas.microsoft.com/office/drawing/2014/main" val="4055874683"/>
                    </a:ext>
                  </a:extLst>
                </a:gridCol>
                <a:gridCol w="931297">
                  <a:extLst>
                    <a:ext uri="{9D8B030D-6E8A-4147-A177-3AD203B41FA5}">
                      <a16:colId xmlns:a16="http://schemas.microsoft.com/office/drawing/2014/main" val="1740814091"/>
                    </a:ext>
                  </a:extLst>
                </a:gridCol>
              </a:tblGrid>
              <a:tr h="32836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600"/>
                        <a:t>Top 10</a:t>
                      </a:r>
                    </a:p>
                  </a:txBody>
                  <a:tcPr marL="60809" marR="60809" marT="30404" marB="304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600"/>
                        <a:t>Index</a:t>
                      </a:r>
                    </a:p>
                  </a:txBody>
                  <a:tcPr marL="60809" marR="60809" marT="30404" marB="304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600"/>
                        <a:t>Bottom 10</a:t>
                      </a:r>
                    </a:p>
                  </a:txBody>
                  <a:tcPr marL="60809" marR="60809" marT="30404" marB="304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600"/>
                        <a:t>Index</a:t>
                      </a:r>
                    </a:p>
                  </a:txBody>
                  <a:tcPr marL="60809" marR="60809" marT="30404" marB="3040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2971625677"/>
                  </a:ext>
                </a:extLst>
              </a:tr>
              <a:tr h="4905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Denmark</a:t>
                      </a:r>
                    </a:p>
                  </a:txBody>
                  <a:tcPr marL="60809" marR="60809" marT="30404" marB="304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91</a:t>
                      </a:r>
                    </a:p>
                  </a:txBody>
                  <a:tcPr marL="60809" marR="60809" marT="30404" marB="304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Somalia / North Korea</a:t>
                      </a:r>
                    </a:p>
                  </a:txBody>
                  <a:tcPr marL="60809" marR="60809" marT="30404" marB="304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a:t>
                      </a:r>
                    </a:p>
                  </a:txBody>
                  <a:tcPr marL="60809" marR="60809" marT="30404" marB="3040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3767023497"/>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Finland</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90</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Afghanistan</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11</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1717856252"/>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Sweden</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89</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Sudan</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12</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517286599"/>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New Zealand</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88</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South Sudan</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15</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3278132425"/>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Netherlands / Norway</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87</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Angola</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15</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2772346655"/>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Switzerland</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86</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Libya / Iraq</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16</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615511170"/>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Singapore</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85</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Venezuela</a:t>
                      </a:r>
                      <a:r>
                        <a:rPr lang="en-GB" sz="1300" baseline="0"/>
                        <a:t> / Haiti</a:t>
                      </a:r>
                      <a:endParaRPr lang="en-GB" sz="1300"/>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17</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3419059356"/>
                  </a:ext>
                </a:extLst>
              </a:tr>
              <a:tr h="2878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Canada</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83</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Yemen / Syria</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18</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2229642247"/>
                  </a:ext>
                </a:extLst>
              </a:tr>
              <a:tr h="49052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United</a:t>
                      </a:r>
                      <a:r>
                        <a:rPr lang="en-GB" sz="1300" baseline="0"/>
                        <a:t> Kingdom / Germany</a:t>
                      </a:r>
                      <a:endParaRPr lang="en-GB" sz="1300"/>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81</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a:t>Uzbekistan</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300"/>
                        <a:t>19</a:t>
                      </a:r>
                    </a:p>
                  </a:txBody>
                  <a:tcPr marL="60809" marR="60809" marT="30404" marB="3040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2658199829"/>
                  </a:ext>
                </a:extLst>
              </a:tr>
            </a:tbl>
          </a:graphicData>
        </a:graphic>
      </p:graphicFrame>
      <p:pic>
        <p:nvPicPr>
          <p:cNvPr id="5" name="Picture 4">
            <a:extLst>
              <a:ext uri="{FF2B5EF4-FFF2-40B4-BE49-F238E27FC236}">
                <a16:creationId xmlns:a16="http://schemas.microsoft.com/office/drawing/2014/main" id="{D5D2BA12-B2BB-E7B0-9386-594EA5918D7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60CD7F20-2DF4-2F6B-8DFA-133E998B96A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1A61E853-1213-C010-FFC7-43D0DBDA7586}"/>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ECCCD41-3DE5-DF50-1AB2-A725E64A085F}"/>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5181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4741" y="620392"/>
            <a:ext cx="3808268" cy="5504688"/>
          </a:xfrm>
        </p:spPr>
        <p:txBody>
          <a:bodyPr>
            <a:normAutofit/>
          </a:bodyPr>
          <a:lstStyle/>
          <a:p>
            <a:r>
              <a:rPr lang="en-GB" sz="4700">
                <a:solidFill>
                  <a:schemeClr val="bg1"/>
                </a:solidFill>
              </a:rPr>
              <a:t>International aid and improvements in welfare</a:t>
            </a:r>
          </a:p>
        </p:txBody>
      </p:sp>
      <p:graphicFrame>
        <p:nvGraphicFramePr>
          <p:cNvPr id="5" name="Content Placeholder 2">
            <a:extLst>
              <a:ext uri="{FF2B5EF4-FFF2-40B4-BE49-F238E27FC236}">
                <a16:creationId xmlns:a16="http://schemas.microsoft.com/office/drawing/2014/main" id="{06A1809E-DE0D-8768-AABF-0B2B443388DA}"/>
              </a:ext>
            </a:extLst>
          </p:cNvPr>
          <p:cNvGraphicFramePr>
            <a:graphicFrameLocks noGrp="1"/>
          </p:cNvGraphicFramePr>
          <p:nvPr>
            <p:ph idx="1"/>
            <p:extLst>
              <p:ext uri="{D42A27DB-BD31-4B8C-83A1-F6EECF244321}">
                <p14:modId xmlns:p14="http://schemas.microsoft.com/office/powerpoint/2010/main" val="3163707434"/>
              </p:ext>
            </p:extLst>
          </p:nvPr>
        </p:nvGraphicFramePr>
        <p:xfrm>
          <a:off x="5173133" y="118533"/>
          <a:ext cx="6925734" cy="664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15431C0-3BAB-2342-4F66-3D0F0217A84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F2BAEC7F-BD6D-0B43-8206-AE950DA6307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8639D695-9E60-0F3B-8F3A-AAE90D9440D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7D051B9-5B70-1CA1-ED83-1A1CFBF8C4F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88717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a:solidFill>
                  <a:schemeClr val="accent5"/>
                </a:solidFill>
              </a:rPr>
              <a:t>Types of aid</a:t>
            </a:r>
          </a:p>
        </p:txBody>
      </p:sp>
      <p:graphicFrame>
        <p:nvGraphicFramePr>
          <p:cNvPr id="5" name="Content Placeholder 2">
            <a:extLst>
              <a:ext uri="{FF2B5EF4-FFF2-40B4-BE49-F238E27FC236}">
                <a16:creationId xmlns:a16="http://schemas.microsoft.com/office/drawing/2014/main" id="{684EB9F6-D8F3-11B9-4476-CC7F9F6F6AC8}"/>
              </a:ext>
            </a:extLst>
          </p:cNvPr>
          <p:cNvGraphicFramePr>
            <a:graphicFrameLocks noGrp="1"/>
          </p:cNvGraphicFramePr>
          <p:nvPr>
            <p:ph idx="1"/>
            <p:extLst>
              <p:ext uri="{D42A27DB-BD31-4B8C-83A1-F6EECF244321}">
                <p14:modId xmlns:p14="http://schemas.microsoft.com/office/powerpoint/2010/main" val="607939813"/>
              </p:ext>
            </p:extLst>
          </p:nvPr>
        </p:nvGraphicFramePr>
        <p:xfrm>
          <a:off x="4614333" y="76201"/>
          <a:ext cx="7484534" cy="668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AC7AEA7-A639-3E0D-4032-EE0BCB1F5C8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3786B013-5E1E-6C39-94C3-50C911797ADF}"/>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AA376DE-63A0-2838-5A1F-B1527E78DF40}"/>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CB16FD1-6D84-9451-C329-4BE75238D27C}"/>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78331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667039" cy="5506358"/>
          </a:xfrm>
        </p:spPr>
        <p:txBody>
          <a:bodyPr>
            <a:normAutofit/>
          </a:bodyPr>
          <a:lstStyle/>
          <a:p>
            <a:r>
              <a:rPr lang="en-GB" sz="4000"/>
              <a:t>Types of aid</a:t>
            </a:r>
          </a:p>
        </p:txBody>
      </p:sp>
      <p:sp>
        <p:nvSpPr>
          <p:cNvPr id="9" name="Rectangle 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6348F66-D3E9-E4DF-4D56-D5FD7F6A1FB8}"/>
              </a:ext>
            </a:extLst>
          </p:cNvPr>
          <p:cNvGraphicFramePr>
            <a:graphicFrameLocks noGrp="1"/>
          </p:cNvGraphicFramePr>
          <p:nvPr>
            <p:ph idx="1"/>
            <p:extLst>
              <p:ext uri="{D42A27DB-BD31-4B8C-83A1-F6EECF244321}">
                <p14:modId xmlns:p14="http://schemas.microsoft.com/office/powerpoint/2010/main" val="1191585404"/>
              </p:ext>
            </p:extLst>
          </p:nvPr>
        </p:nvGraphicFramePr>
        <p:xfrm>
          <a:off x="4795179" y="194733"/>
          <a:ext cx="7286754" cy="6570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421C028-7873-E738-F9BD-1FEBAB4E5A3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37B98B82-EFD4-0C9D-509D-D157B6C7337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6038E6E-0A08-6879-E85C-858A1F7FFDD1}"/>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AEEA9B-D75D-A181-269A-01617EB81D6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1820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a:solidFill>
                  <a:schemeClr val="accent5"/>
                </a:solidFill>
              </a:rPr>
              <a:t>Types of aid</a:t>
            </a:r>
          </a:p>
        </p:txBody>
      </p:sp>
      <p:graphicFrame>
        <p:nvGraphicFramePr>
          <p:cNvPr id="5" name="Content Placeholder 2">
            <a:extLst>
              <a:ext uri="{FF2B5EF4-FFF2-40B4-BE49-F238E27FC236}">
                <a16:creationId xmlns:a16="http://schemas.microsoft.com/office/drawing/2014/main" id="{C312975A-C073-C536-1A4F-7D6A28BE3402}"/>
              </a:ext>
            </a:extLst>
          </p:cNvPr>
          <p:cNvGraphicFramePr>
            <a:graphicFrameLocks noGrp="1"/>
          </p:cNvGraphicFramePr>
          <p:nvPr>
            <p:ph idx="1"/>
            <p:extLst>
              <p:ext uri="{D42A27DB-BD31-4B8C-83A1-F6EECF244321}">
                <p14:modId xmlns:p14="http://schemas.microsoft.com/office/powerpoint/2010/main" val="2186522870"/>
              </p:ext>
            </p:extLst>
          </p:nvPr>
        </p:nvGraphicFramePr>
        <p:xfrm>
          <a:off x="4707467" y="135467"/>
          <a:ext cx="7306733" cy="648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4DF289D-D60D-2383-E5B8-24722290740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46AEB41E-9FE5-BD34-F7C7-3D29B2FCF2C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5A9796C2-739D-7A30-C863-35B0CEFAF5F0}"/>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85B1681-2635-99EB-8FDA-FC0A6AADD61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4728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4200"/>
              <a:t>Economic development and economic growth</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5429" y="2872899"/>
            <a:ext cx="4807131" cy="3586580"/>
          </a:xfrm>
        </p:spPr>
        <p:txBody>
          <a:bodyPr>
            <a:normAutofit/>
          </a:bodyPr>
          <a:lstStyle/>
          <a:p>
            <a:pPr marL="0" indent="0">
              <a:buNone/>
            </a:pPr>
            <a:endParaRPr lang="en-GB" sz="2400" dirty="0"/>
          </a:p>
          <a:p>
            <a:pPr marL="0" indent="0">
              <a:buNone/>
            </a:pPr>
            <a:r>
              <a:rPr lang="en-GB" sz="2400" dirty="0"/>
              <a:t>Economic development – The process of improving people’s economic well-being and quality of life.</a:t>
            </a:r>
          </a:p>
          <a:p>
            <a:pPr marL="0" indent="0">
              <a:buNone/>
            </a:pPr>
            <a:endParaRPr lang="en-GB" sz="2400" dirty="0"/>
          </a:p>
          <a:p>
            <a:pPr marL="0" indent="0">
              <a:buNone/>
            </a:pPr>
            <a:r>
              <a:rPr lang="en-GB" sz="2400" dirty="0"/>
              <a:t>Economic growth – An increase in the long-run productive capacity of an economy.</a:t>
            </a:r>
          </a:p>
        </p:txBody>
      </p:sp>
      <p:pic>
        <p:nvPicPr>
          <p:cNvPr id="5" name="Picture 6">
            <a:extLst>
              <a:ext uri="{FF2B5EF4-FFF2-40B4-BE49-F238E27FC236}">
                <a16:creationId xmlns:a16="http://schemas.microsoft.com/office/drawing/2014/main" id="{3A34DF27-649B-3F97-D8AC-052C08E38248}"/>
              </a:ext>
            </a:extLst>
          </p:cNvPr>
          <p:cNvPicPr>
            <a:picLocks noChangeAspect="1"/>
          </p:cNvPicPr>
          <p:nvPr/>
        </p:nvPicPr>
        <p:blipFill rotWithShape="1">
          <a:blip r:embed="rId2"/>
          <a:srcRect l="10759" r="222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4646E603-7812-B704-C535-FC7F34873AD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203E0805-507E-3C85-F793-76039B01ADF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73EB1B68-3400-079A-A37C-2E923D5EF03D}"/>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13FEBA7-0478-2318-4E4C-9B4ED55ECCB8}"/>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37867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812110C-454D-45D4-A43C-D268FC30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8AEFC5D-4625-4A90-904B-81C44B4AF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007073210"/>
              </p:ext>
            </p:extLst>
          </p:nvPr>
        </p:nvGraphicFramePr>
        <p:xfrm>
          <a:off x="1764100" y="1809032"/>
          <a:ext cx="9326879" cy="4931575"/>
        </p:xfrm>
        <a:graphic>
          <a:graphicData uri="http://schemas.openxmlformats.org/drawingml/2006/table">
            <a:tbl>
              <a:tblPr firstRow="1" bandRow="1"/>
              <a:tblGrid>
                <a:gridCol w="3271519">
                  <a:extLst>
                    <a:ext uri="{9D8B030D-6E8A-4147-A177-3AD203B41FA5}">
                      <a16:colId xmlns:a16="http://schemas.microsoft.com/office/drawing/2014/main" val="4129248140"/>
                    </a:ext>
                  </a:extLst>
                </a:gridCol>
                <a:gridCol w="6055360">
                  <a:extLst>
                    <a:ext uri="{9D8B030D-6E8A-4147-A177-3AD203B41FA5}">
                      <a16:colId xmlns:a16="http://schemas.microsoft.com/office/drawing/2014/main" val="1977515379"/>
                    </a:ext>
                  </a:extLst>
                </a:gridCol>
              </a:tblGrid>
              <a:tr h="33399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600" dirty="0"/>
                        <a:t>Arguments For Giving aid</a:t>
                      </a:r>
                    </a:p>
                  </a:txBody>
                  <a:tcPr marL="52113" marR="52113" marT="26057" marB="2605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600" dirty="0"/>
                        <a:t>Arguments Against Giving aid</a:t>
                      </a:r>
                    </a:p>
                  </a:txBody>
                  <a:tcPr marL="52113" marR="52113" marT="26057" marB="2605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A7A7A"/>
                    </a:solidFill>
                  </a:tcPr>
                </a:tc>
                <a:extLst>
                  <a:ext uri="{0D108BD9-81ED-4DB2-BD59-A6C34878D82A}">
                    <a16:rowId xmlns:a16="http://schemas.microsoft.com/office/drawing/2014/main" val="596107385"/>
                  </a:ext>
                </a:extLst>
              </a:tr>
              <a:tr h="69369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rtl="0"/>
                      <a:r>
                        <a:rPr lang="en-GB" sz="1800" dirty="0"/>
                        <a:t>Basic human decency.</a:t>
                      </a:r>
                    </a:p>
                    <a:p>
                      <a:endParaRPr lang="en-GB" sz="1800" dirty="0"/>
                    </a:p>
                  </a:txBody>
                  <a:tcPr marL="52113" marR="52113" marT="26057" marB="2605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dirty="0"/>
                        <a:t>Foreign aid may not promote faster growth but may in fact hold it back by substituting for domestic savings and investment.</a:t>
                      </a:r>
                    </a:p>
                  </a:txBody>
                  <a:tcPr marL="52113" marR="52113" marT="26057" marB="2605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1010389185"/>
                  </a:ext>
                </a:extLst>
              </a:tr>
              <a:tr h="11226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Improve the country’s international image.</a:t>
                      </a:r>
                    </a:p>
                    <a:p>
                      <a:endParaRPr lang="en-GB" sz="1800" dirty="0"/>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dirty="0"/>
                        <a:t>Aid is generally focused on the growth of the modern industrial sector. Therefore, it increases the gap in living standards between the rich and the poor in Third World countries</a:t>
                      </a:r>
                      <a:r>
                        <a:rPr lang="en-GB" sz="1800" baseline="0" dirty="0"/>
                        <a:t> because aid is poorly distributed and poorly managed.</a:t>
                      </a:r>
                      <a:endParaRPr lang="en-GB" sz="1800" dirty="0"/>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1936274004"/>
                  </a:ext>
                </a:extLst>
              </a:tr>
              <a:tr h="112260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Build positive working relationships with other governments.</a:t>
                      </a:r>
                    </a:p>
                    <a:p>
                      <a:endParaRPr lang="en-GB" sz="1800" dirty="0"/>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dirty="0"/>
                        <a:t>If the aid given is concerned with unproductive fields or obsolete technology, it will have the effect of increasing inflation in the country.</a:t>
                      </a:r>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40000"/>
                      </a:srgbClr>
                    </a:solidFill>
                  </a:tcPr>
                </a:tc>
                <a:extLst>
                  <a:ext uri="{0D108BD9-81ED-4DB2-BD59-A6C34878D82A}">
                    <a16:rowId xmlns:a16="http://schemas.microsoft.com/office/drawing/2014/main" val="2740453392"/>
                  </a:ext>
                </a:extLst>
              </a:tr>
              <a:tr h="139053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Promote the conditions for peace and stability, because many governments genuinely believe we’ll be safer and happier when everyone else is safe and happy.</a:t>
                      </a:r>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800" dirty="0"/>
                        <a:t>The biggest objection is that donor countries make interference in the economic and political activities of the recipient country.</a:t>
                      </a:r>
                    </a:p>
                  </a:txBody>
                  <a:tcPr marL="52113" marR="52113" marT="26057" marB="2605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A7A7A">
                        <a:tint val="20000"/>
                      </a:srgbClr>
                    </a:solidFill>
                  </a:tcPr>
                </a:tc>
                <a:extLst>
                  <a:ext uri="{0D108BD9-81ED-4DB2-BD59-A6C34878D82A}">
                    <a16:rowId xmlns:a16="http://schemas.microsoft.com/office/drawing/2014/main" val="3923015442"/>
                  </a:ext>
                </a:extLst>
              </a:tr>
            </a:tbl>
          </a:graphicData>
        </a:graphic>
      </p:graphicFrame>
      <p:pic>
        <p:nvPicPr>
          <p:cNvPr id="2" name="Picture 1">
            <a:extLst>
              <a:ext uri="{FF2B5EF4-FFF2-40B4-BE49-F238E27FC236}">
                <a16:creationId xmlns:a16="http://schemas.microsoft.com/office/drawing/2014/main" id="{8790D0A0-C215-33FA-0682-5F3D6ADD119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3" name="Picture 2">
            <a:extLst>
              <a:ext uri="{FF2B5EF4-FFF2-40B4-BE49-F238E27FC236}">
                <a16:creationId xmlns:a16="http://schemas.microsoft.com/office/drawing/2014/main" id="{29FE89A6-0865-897E-B4FC-13181715B16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Footer Placeholder 2">
            <a:extLst>
              <a:ext uri="{FF2B5EF4-FFF2-40B4-BE49-F238E27FC236}">
                <a16:creationId xmlns:a16="http://schemas.microsoft.com/office/drawing/2014/main" id="{04CB7BA3-6D10-363E-764C-FBAED96D2BC1}"/>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C2EB42-3B68-0284-52EC-A36BFFCAC166}"/>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3156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a:solidFill>
                  <a:schemeClr val="accent5"/>
                </a:solidFill>
              </a:rPr>
              <a:t>Is trade Better than aid?</a:t>
            </a:r>
          </a:p>
        </p:txBody>
      </p:sp>
      <p:graphicFrame>
        <p:nvGraphicFramePr>
          <p:cNvPr id="5" name="Content Placeholder 2">
            <a:extLst>
              <a:ext uri="{FF2B5EF4-FFF2-40B4-BE49-F238E27FC236}">
                <a16:creationId xmlns:a16="http://schemas.microsoft.com/office/drawing/2014/main" id="{EED6A18B-E474-F8A2-8050-59FC18A1F914}"/>
              </a:ext>
            </a:extLst>
          </p:cNvPr>
          <p:cNvGraphicFramePr>
            <a:graphicFrameLocks noGrp="1"/>
          </p:cNvGraphicFramePr>
          <p:nvPr>
            <p:ph idx="1"/>
            <p:extLst>
              <p:ext uri="{D42A27DB-BD31-4B8C-83A1-F6EECF244321}">
                <p14:modId xmlns:p14="http://schemas.microsoft.com/office/powerpoint/2010/main" val="3190330512"/>
              </p:ext>
            </p:extLst>
          </p:nvPr>
        </p:nvGraphicFramePr>
        <p:xfrm>
          <a:off x="4233333" y="160867"/>
          <a:ext cx="7840134" cy="657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3DCD2FF-4168-F758-E780-4A50E4CAF07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157654BF-E9CE-37CE-D8E8-B18DC2BE3E5F}"/>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992AFB08-26BE-89BC-0824-29063FFA812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62A07B-E17C-5BC5-EF32-5888B4770138}"/>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90538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741" y="620392"/>
            <a:ext cx="3808268" cy="5504688"/>
          </a:xfrm>
        </p:spPr>
        <p:txBody>
          <a:bodyPr>
            <a:normAutofit/>
          </a:bodyPr>
          <a:lstStyle/>
          <a:p>
            <a:r>
              <a:rPr lang="en-GB" sz="6000">
                <a:solidFill>
                  <a:schemeClr val="accent5"/>
                </a:solidFill>
              </a:rPr>
              <a:t>Is trade Better than aid?</a:t>
            </a:r>
          </a:p>
        </p:txBody>
      </p:sp>
      <p:graphicFrame>
        <p:nvGraphicFramePr>
          <p:cNvPr id="5" name="Content Placeholder 2">
            <a:extLst>
              <a:ext uri="{FF2B5EF4-FFF2-40B4-BE49-F238E27FC236}">
                <a16:creationId xmlns:a16="http://schemas.microsoft.com/office/drawing/2014/main" id="{0C12D01A-A127-DD6A-745D-6671507FEC89}"/>
              </a:ext>
            </a:extLst>
          </p:cNvPr>
          <p:cNvGraphicFramePr>
            <a:graphicFrameLocks noGrp="1"/>
          </p:cNvGraphicFramePr>
          <p:nvPr>
            <p:ph idx="1"/>
            <p:extLst>
              <p:ext uri="{D42A27DB-BD31-4B8C-83A1-F6EECF244321}">
                <p14:modId xmlns:p14="http://schemas.microsoft.com/office/powerpoint/2010/main" val="440681426"/>
              </p:ext>
            </p:extLst>
          </p:nvPr>
        </p:nvGraphicFramePr>
        <p:xfrm>
          <a:off x="4394199" y="59267"/>
          <a:ext cx="7687733" cy="672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15B31ED-89BB-C03A-B0F1-4E6CCF596FD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C5CDDCF0-1016-7182-1BAD-7E2251749451}"/>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9DBA0E8-7856-8DFF-6F73-0E2CEC3F53EA}"/>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E447EFC-59E0-53C6-51F8-9CE78F2DD08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84670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EBDE3-2734-B92A-51F6-5F11A3F526FE}"/>
              </a:ext>
            </a:extLst>
          </p:cNvPr>
          <p:cNvSpPr>
            <a:spLocks noGrp="1"/>
          </p:cNvSpPr>
          <p:nvPr>
            <p:ph type="title"/>
          </p:nvPr>
        </p:nvSpPr>
        <p:spPr>
          <a:xfrm>
            <a:off x="838201" y="300580"/>
            <a:ext cx="9829800" cy="1089529"/>
          </a:xfrm>
        </p:spPr>
        <p:txBody>
          <a:bodyPr>
            <a:normAutofit/>
          </a:bodyPr>
          <a:lstStyle/>
          <a:p>
            <a:r>
              <a:rPr lang="en-US" sz="3600">
                <a:solidFill>
                  <a:srgbClr val="FFFFFF"/>
                </a:solidFill>
                <a:cs typeface="Calibri Light"/>
              </a:rPr>
              <a:t>Task</a:t>
            </a:r>
            <a:endParaRPr lang="en-US" sz="3600">
              <a:solidFill>
                <a:srgbClr val="FFFFFF"/>
              </a:solidFill>
            </a:endParaRPr>
          </a:p>
        </p:txBody>
      </p:sp>
      <p:sp>
        <p:nvSpPr>
          <p:cNvPr id="16"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7" name="Content Placeholder 2">
            <a:extLst>
              <a:ext uri="{FF2B5EF4-FFF2-40B4-BE49-F238E27FC236}">
                <a16:creationId xmlns:a16="http://schemas.microsoft.com/office/drawing/2014/main" id="{5379E45A-2796-3A61-F32D-78C7ED8F77B9}"/>
              </a:ext>
            </a:extLst>
          </p:cNvPr>
          <p:cNvGraphicFramePr>
            <a:graphicFrameLocks noGrp="1"/>
          </p:cNvGraphicFramePr>
          <p:nvPr>
            <p:ph idx="1"/>
            <p:extLst>
              <p:ext uri="{D42A27DB-BD31-4B8C-83A1-F6EECF244321}">
                <p14:modId xmlns:p14="http://schemas.microsoft.com/office/powerpoint/2010/main" val="2310473762"/>
              </p:ext>
            </p:extLst>
          </p:nvPr>
        </p:nvGraphicFramePr>
        <p:xfrm>
          <a:off x="338667" y="1733386"/>
          <a:ext cx="11700933" cy="482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94F83BFE-222C-BB13-35CF-B9C023CFB1F8}"/>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AC5153C5-DD65-A1DE-552C-73A33FBDD593}"/>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5D048697-6843-83F6-F7BE-D7B49CA929CD}"/>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2924F84-A936-B94F-D1ED-86A3CF14520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25339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GB" sz="4200" dirty="0"/>
              <a:t>Poverty and non-governmental organisations (NGOs)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F9EB7AD-7131-9E6A-A5DF-89ACE184D3A7}"/>
              </a:ext>
            </a:extLst>
          </p:cNvPr>
          <p:cNvGraphicFramePr>
            <a:graphicFrameLocks noGrp="1"/>
          </p:cNvGraphicFramePr>
          <p:nvPr>
            <p:ph idx="1"/>
            <p:extLst>
              <p:ext uri="{D42A27DB-BD31-4B8C-83A1-F6EECF244321}">
                <p14:modId xmlns:p14="http://schemas.microsoft.com/office/powerpoint/2010/main" val="2984954154"/>
              </p:ext>
            </p:extLst>
          </p:nvPr>
        </p:nvGraphicFramePr>
        <p:xfrm>
          <a:off x="4611441" y="101600"/>
          <a:ext cx="7467783" cy="6510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BD5861-A649-97DE-690C-1141511E06F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F7C310D8-CA20-8D67-175E-2AE44C6EB619}"/>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3389995" y="127283"/>
            <a:ext cx="933411" cy="375797"/>
          </a:xfrm>
          <a:prstGeom prst="rect">
            <a:avLst/>
          </a:prstGeom>
        </p:spPr>
      </p:pic>
      <p:sp>
        <p:nvSpPr>
          <p:cNvPr id="6" name="Footer Placeholder 2">
            <a:extLst>
              <a:ext uri="{FF2B5EF4-FFF2-40B4-BE49-F238E27FC236}">
                <a16:creationId xmlns:a16="http://schemas.microsoft.com/office/drawing/2014/main" id="{9402E930-BAA8-1DF3-E32B-A5E37DEB8604}"/>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A2F405-AE88-C69A-1E9A-28CBC7F0332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70363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GB" sz="4000"/>
              <a:t>Poverty reduction policies</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52783AD2-2128-380A-8C02-27172FBA26CF}"/>
              </a:ext>
            </a:extLst>
          </p:cNvPr>
          <p:cNvGraphicFramePr>
            <a:graphicFrameLocks noGrp="1"/>
          </p:cNvGraphicFramePr>
          <p:nvPr>
            <p:ph idx="1"/>
            <p:extLst>
              <p:ext uri="{D42A27DB-BD31-4B8C-83A1-F6EECF244321}">
                <p14:modId xmlns:p14="http://schemas.microsoft.com/office/powerpoint/2010/main" val="2212339351"/>
              </p:ext>
            </p:extLst>
          </p:nvPr>
        </p:nvGraphicFramePr>
        <p:xfrm>
          <a:off x="4961467" y="127001"/>
          <a:ext cx="7052733" cy="6443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B489BE3-C7D5-F2D4-998B-A8A259DBCCF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12F94F04-CA78-9BD6-7949-09FE17088BC7}"/>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9113C61-7A86-6D91-7994-22F01994929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035A6AC-8746-164C-04D1-34772757EF51}"/>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4896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GB" sz="5400"/>
              <a:t>Market based strategies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44209DA-F02A-436D-5BF5-91C12AAB7DD5}"/>
              </a:ext>
            </a:extLst>
          </p:cNvPr>
          <p:cNvGraphicFramePr>
            <a:graphicFrameLocks noGrp="1"/>
          </p:cNvGraphicFramePr>
          <p:nvPr>
            <p:ph idx="1"/>
            <p:extLst>
              <p:ext uri="{D42A27DB-BD31-4B8C-83A1-F6EECF244321}">
                <p14:modId xmlns:p14="http://schemas.microsoft.com/office/powerpoint/2010/main" val="1825181956"/>
              </p:ext>
            </p:extLst>
          </p:nvPr>
        </p:nvGraphicFramePr>
        <p:xfrm>
          <a:off x="4523909" y="135467"/>
          <a:ext cx="7452360" cy="6527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29AEA835-3E1B-AA3D-2751-5E806A4A7C0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DAA57A4F-203C-9321-0490-93877F59661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C144FE2-F6E6-AC9E-24D2-EA790D4B035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06854B6-8CC2-9BE4-7D93-CC973088DF8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2840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GB" sz="5400"/>
              <a:t>Market based strategies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43EA5A0-17C5-0D12-917C-3B3E89E96AE5}"/>
              </a:ext>
            </a:extLst>
          </p:cNvPr>
          <p:cNvGraphicFramePr>
            <a:graphicFrameLocks noGrp="1"/>
          </p:cNvGraphicFramePr>
          <p:nvPr>
            <p:ph idx="1"/>
            <p:extLst>
              <p:ext uri="{D42A27DB-BD31-4B8C-83A1-F6EECF244321}">
                <p14:modId xmlns:p14="http://schemas.microsoft.com/office/powerpoint/2010/main" val="2380829927"/>
              </p:ext>
            </p:extLst>
          </p:nvPr>
        </p:nvGraphicFramePr>
        <p:xfrm>
          <a:off x="4504267" y="160868"/>
          <a:ext cx="7533978" cy="652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AAFAA399-A4CD-6978-4451-8592B3BB2767}"/>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D60FB61A-D9B5-638C-A7CE-2438B65C2D1C}"/>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14DA0BB-9701-74C0-1EC9-B49728554FE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ED4019-4BEF-083A-B556-59514354546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79927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GB" sz="4200"/>
              <a:t>Interventionist strategies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85ABB63-3863-EC5E-99A5-B36A1B713BED}"/>
              </a:ext>
            </a:extLst>
          </p:cNvPr>
          <p:cNvGraphicFramePr>
            <a:graphicFrameLocks noGrp="1"/>
          </p:cNvGraphicFramePr>
          <p:nvPr>
            <p:ph idx="1"/>
            <p:extLst>
              <p:ext uri="{D42A27DB-BD31-4B8C-83A1-F6EECF244321}">
                <p14:modId xmlns:p14="http://schemas.microsoft.com/office/powerpoint/2010/main" val="427423264"/>
              </p:ext>
            </p:extLst>
          </p:nvPr>
        </p:nvGraphicFramePr>
        <p:xfrm>
          <a:off x="4648018" y="76200"/>
          <a:ext cx="7486070"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E1B8CBE-9BD0-8F52-0F17-D30A42444EC6}"/>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E803F6B3-0E81-F295-8527-4D47A0BE0304}"/>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C3BEE5DE-BD94-6640-3CEB-6923B24F26BD}"/>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297760-6813-C7F4-8988-DA07953448EE}"/>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9969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dirty="0"/>
              <a:t>Interventionist strategies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BA3A52A-1744-8A66-0767-153D766247F4}"/>
              </a:ext>
            </a:extLst>
          </p:cNvPr>
          <p:cNvGraphicFramePr>
            <a:graphicFrameLocks noGrp="1"/>
          </p:cNvGraphicFramePr>
          <p:nvPr>
            <p:ph idx="1"/>
            <p:extLst>
              <p:ext uri="{D42A27DB-BD31-4B8C-83A1-F6EECF244321}">
                <p14:modId xmlns:p14="http://schemas.microsoft.com/office/powerpoint/2010/main" val="4193397410"/>
              </p:ext>
            </p:extLst>
          </p:nvPr>
        </p:nvGraphicFramePr>
        <p:xfrm>
          <a:off x="550333" y="1202266"/>
          <a:ext cx="11382695" cy="5477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54E72CE-C9C5-D242-2F3C-47FC607800C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D3F931CD-A853-A678-EE3E-15905F168435}"/>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A3939CA8-1356-D148-10E3-C141BF5DCFAE}"/>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E7195DD-AC3E-20F7-7A80-B2663D581D61}"/>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2334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79" y="325369"/>
            <a:ext cx="5024121" cy="1956841"/>
          </a:xfrm>
        </p:spPr>
        <p:txBody>
          <a:bodyPr anchor="b">
            <a:normAutofit/>
          </a:bodyPr>
          <a:lstStyle/>
          <a:p>
            <a:r>
              <a:rPr lang="en-GB" sz="4200" dirty="0"/>
              <a:t>Economic development and economic growth</a:t>
            </a: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a:extLst>
              <a:ext uri="{FF2B5EF4-FFF2-40B4-BE49-F238E27FC236}">
                <a16:creationId xmlns:a16="http://schemas.microsoft.com/office/drawing/2014/main" id="{42E7ED78-D9DF-942B-F9E2-08BB14B6FA49}"/>
              </a:ext>
            </a:extLst>
          </p:cNvPr>
          <p:cNvPicPr>
            <a:picLocks noChangeAspect="1"/>
          </p:cNvPicPr>
          <p:nvPr/>
        </p:nvPicPr>
        <p:blipFill rotWithShape="1">
          <a:blip r:embed="rId2"/>
          <a:srcRect l="10759" r="22288" b="-1"/>
          <a:stretch/>
        </p:blipFill>
        <p:spPr>
          <a:xfrm>
            <a:off x="5276369"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5" name="Content Placeholder 2">
            <a:extLst>
              <a:ext uri="{FF2B5EF4-FFF2-40B4-BE49-F238E27FC236}">
                <a16:creationId xmlns:a16="http://schemas.microsoft.com/office/drawing/2014/main" id="{85B3F3DC-FA59-C81C-808D-CBD67F4A1576}"/>
              </a:ext>
            </a:extLst>
          </p:cNvPr>
          <p:cNvGraphicFramePr>
            <a:graphicFrameLocks noGrp="1"/>
          </p:cNvGraphicFramePr>
          <p:nvPr>
            <p:ph idx="1"/>
            <p:extLst>
              <p:ext uri="{D42A27DB-BD31-4B8C-83A1-F6EECF244321}">
                <p14:modId xmlns:p14="http://schemas.microsoft.com/office/powerpoint/2010/main" val="489521528"/>
              </p:ext>
            </p:extLst>
          </p:nvPr>
        </p:nvGraphicFramePr>
        <p:xfrm>
          <a:off x="191589" y="2709238"/>
          <a:ext cx="8786947" cy="3923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CCD4EDF7-22CA-27C7-F5F1-87D720041B19}"/>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FB0E5F9F-A082-3A6B-41AD-9E59E13523E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47539DC-D4E3-71A8-86BA-D7F3736A36D9}"/>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444842B-37D7-FDD2-34F3-A2627EBD90C8}"/>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12800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3FE95-7D19-DAF4-47C0-0ABC73A65E5F}"/>
              </a:ext>
            </a:extLst>
          </p:cNvPr>
          <p:cNvSpPr>
            <a:spLocks noGrp="1"/>
          </p:cNvSpPr>
          <p:nvPr>
            <p:ph type="title"/>
          </p:nvPr>
        </p:nvSpPr>
        <p:spPr>
          <a:xfrm>
            <a:off x="1389278" y="1233241"/>
            <a:ext cx="3240506" cy="4064628"/>
          </a:xfrm>
        </p:spPr>
        <p:txBody>
          <a:bodyPr>
            <a:normAutofit/>
          </a:bodyPr>
          <a:lstStyle/>
          <a:p>
            <a:r>
              <a:rPr lang="en-US">
                <a:solidFill>
                  <a:srgbClr val="FFFFFF"/>
                </a:solidFill>
                <a:cs typeface="Calibri Light"/>
              </a:rPr>
              <a:t>Activity</a:t>
            </a:r>
            <a:endParaRPr lang="en-US">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E3631A4-E5DC-EDE2-42FD-674595D17955}"/>
              </a:ext>
            </a:extLst>
          </p:cNvPr>
          <p:cNvSpPr>
            <a:spLocks noGrp="1"/>
          </p:cNvSpPr>
          <p:nvPr>
            <p:ph idx="1"/>
          </p:nvPr>
        </p:nvSpPr>
        <p:spPr>
          <a:xfrm>
            <a:off x="6096000" y="820880"/>
            <a:ext cx="5257799" cy="4889350"/>
          </a:xfrm>
        </p:spPr>
        <p:txBody>
          <a:bodyPr vert="horz" lIns="91440" tIns="45720" rIns="91440" bIns="45720" rtlCol="0" anchor="ctr">
            <a:normAutofit/>
          </a:bodyPr>
          <a:lstStyle/>
          <a:p>
            <a:r>
              <a:rPr lang="en-US" dirty="0">
                <a:cs typeface="Calibri"/>
              </a:rPr>
              <a:t>Choose a country and research how that country's development has changed over time, using HDI rankings as a measure.</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C27E0469-DCBA-1701-D915-51E44084807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D7D1FB8E-F556-5492-7849-D92633C405E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37B73C4-C033-0564-35E2-89003A97763B}"/>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E39035-90B6-1C16-4CD5-910017F3939A}"/>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154891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028D-9A3B-4BA9-8C6F-1C9AF34571B8}"/>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Calibri"/>
              </a:rPr>
              <a:t>The Economics of Poverty</a:t>
            </a:r>
            <a:endParaRPr lang="en-GB" dirty="0"/>
          </a:p>
        </p:txBody>
      </p:sp>
      <p:sp>
        <p:nvSpPr>
          <p:cNvPr id="3" name="Content Placeholder 2">
            <a:extLst>
              <a:ext uri="{FF2B5EF4-FFF2-40B4-BE49-F238E27FC236}">
                <a16:creationId xmlns:a16="http://schemas.microsoft.com/office/drawing/2014/main" id="{DFF7FCFF-CCEA-455F-9C68-1E5131215672}"/>
              </a:ext>
            </a:extLst>
          </p:cNvPr>
          <p:cNvSpPr>
            <a:spLocks noGrp="1"/>
          </p:cNvSpPr>
          <p:nvPr>
            <p:ph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 this project, you will be researching different economic theories and policies that have been proposed in order to reduce poverty. You will be required to choose one theory or policy and research it in depth. You will then write a research paper on their findings and present your research to the class.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 must choose one economic theory or policy related to reducing poverty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You must research the following topics about their chosen theory or policy:</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What is the theory or policy?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How would it work?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What are the benefits and drawbacks of the theory or policy?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How would the theory or policy impact poverty?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rPr>
              <a:t>Each student must write a research paper on their findings and give a presentation to the class.</a:t>
            </a:r>
          </a:p>
          <a:p>
            <a:endParaRPr lang="en-GB" dirty="0"/>
          </a:p>
        </p:txBody>
      </p:sp>
      <p:pic>
        <p:nvPicPr>
          <p:cNvPr id="4" name="Picture 3">
            <a:extLst>
              <a:ext uri="{FF2B5EF4-FFF2-40B4-BE49-F238E27FC236}">
                <a16:creationId xmlns:a16="http://schemas.microsoft.com/office/drawing/2014/main" id="{7CEC9BB4-7ADD-F626-D6F1-D9E00107B98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817C0465-67E1-1673-C5C1-911E95BE86E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2E283A8-E00D-A6B5-956C-860B2AE82827}"/>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13AD255-AF13-03D3-B5FE-59C3AE24E260}"/>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41415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blooming flowers">
            <a:extLst>
              <a:ext uri="{FF2B5EF4-FFF2-40B4-BE49-F238E27FC236}">
                <a16:creationId xmlns:a16="http://schemas.microsoft.com/office/drawing/2014/main" id="{A2935AC3-CB72-E70C-D60F-CB104520362E}"/>
              </a:ext>
            </a:extLst>
          </p:cNvPr>
          <p:cNvPicPr>
            <a:picLocks noChangeAspect="1"/>
          </p:cNvPicPr>
          <p:nvPr/>
        </p:nvPicPr>
        <p:blipFill rotWithShape="1">
          <a:blip r:embed="rId2"/>
          <a:srcRect l="22309" r="8137"/>
          <a:stretch/>
        </p:blipFill>
        <p:spPr>
          <a:xfrm>
            <a:off x="4559968" y="10"/>
            <a:ext cx="7632032" cy="6857990"/>
          </a:xfrm>
          <a:prstGeom prst="rect">
            <a:avLst/>
          </a:prstGeom>
        </p:spPr>
      </p:pic>
      <p:sp useBgFill="1">
        <p:nvSpPr>
          <p:cNvPr id="22" name="Freeform: Shape 21">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6BC5FB-0C71-4333-9C18-0F82C9CC67C7}"/>
              </a:ext>
            </a:extLst>
          </p:cNvPr>
          <p:cNvSpPr>
            <a:spLocks noGrp="1"/>
          </p:cNvSpPr>
          <p:nvPr>
            <p:ph type="title"/>
          </p:nvPr>
        </p:nvSpPr>
        <p:spPr>
          <a:xfrm>
            <a:off x="765051" y="662400"/>
            <a:ext cx="4037138" cy="1492132"/>
          </a:xfrm>
        </p:spPr>
        <p:txBody>
          <a:bodyPr anchor="t">
            <a:normAutofit/>
          </a:bodyPr>
          <a:lstStyle/>
          <a:p>
            <a:r>
              <a:rPr lang="en-GB" dirty="0"/>
              <a:t>Home learning</a:t>
            </a:r>
          </a:p>
        </p:txBody>
      </p:sp>
      <p:sp>
        <p:nvSpPr>
          <p:cNvPr id="3" name="Content Placeholder 2">
            <a:extLst>
              <a:ext uri="{FF2B5EF4-FFF2-40B4-BE49-F238E27FC236}">
                <a16:creationId xmlns:a16="http://schemas.microsoft.com/office/drawing/2014/main" id="{5C3F9F74-56C3-4FB9-A4E4-C789FFF03390}"/>
              </a:ext>
            </a:extLst>
          </p:cNvPr>
          <p:cNvSpPr>
            <a:spLocks noGrp="1"/>
          </p:cNvSpPr>
          <p:nvPr>
            <p:ph idx="1"/>
          </p:nvPr>
        </p:nvSpPr>
        <p:spPr>
          <a:xfrm>
            <a:off x="765051" y="2286000"/>
            <a:ext cx="3409200" cy="3844800"/>
          </a:xfrm>
        </p:spPr>
        <p:txBody>
          <a:bodyPr vert="horz" lIns="91440" tIns="45720" rIns="91440" bIns="45720" rtlCol="0">
            <a:normAutofit/>
          </a:bodyPr>
          <a:lstStyle/>
          <a:p>
            <a:r>
              <a:rPr lang="en-GB" sz="2000" dirty="0">
                <a:solidFill>
                  <a:schemeClr val="tx1">
                    <a:alpha val="60000"/>
                  </a:schemeClr>
                </a:solidFill>
                <a:cs typeface="Calibri"/>
              </a:rPr>
              <a:t>Identify potential solutions to reduce or eliminate poverty.</a:t>
            </a:r>
          </a:p>
          <a:p>
            <a:r>
              <a:rPr lang="en-GB" sz="2000" dirty="0">
                <a:solidFill>
                  <a:schemeClr val="tx1">
                    <a:alpha val="60000"/>
                  </a:schemeClr>
                </a:solidFill>
                <a:cs typeface="Calibri"/>
              </a:rPr>
              <a:t>Explain how two of these solutions would work.</a:t>
            </a:r>
          </a:p>
          <a:p>
            <a:r>
              <a:rPr lang="en-GB" sz="2000" dirty="0">
                <a:solidFill>
                  <a:schemeClr val="tx1">
                    <a:alpha val="60000"/>
                  </a:schemeClr>
                </a:solidFill>
                <a:cs typeface="Calibri"/>
              </a:rPr>
              <a:t>What are the potential drawbacks of each of these solutions?</a:t>
            </a:r>
          </a:p>
        </p:txBody>
      </p:sp>
      <p:pic>
        <p:nvPicPr>
          <p:cNvPr id="4" name="Picture 3">
            <a:extLst>
              <a:ext uri="{FF2B5EF4-FFF2-40B4-BE49-F238E27FC236}">
                <a16:creationId xmlns:a16="http://schemas.microsoft.com/office/drawing/2014/main" id="{B83726D5-D91E-49E2-B99C-04F93C4FEFD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2E338974-868F-4FDD-CA52-6FA02219C69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BD32D02-E7E1-BADD-5DB1-7231A9BD8A7A}"/>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01CF26-C570-6629-31F9-540235FF7F7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40636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e blooming flowers">
            <a:extLst>
              <a:ext uri="{FF2B5EF4-FFF2-40B4-BE49-F238E27FC236}">
                <a16:creationId xmlns:a16="http://schemas.microsoft.com/office/drawing/2014/main" id="{A2935AC3-CB72-E70C-D60F-CB104520362E}"/>
              </a:ext>
            </a:extLst>
          </p:cNvPr>
          <p:cNvPicPr>
            <a:picLocks noChangeAspect="1"/>
          </p:cNvPicPr>
          <p:nvPr/>
        </p:nvPicPr>
        <p:blipFill rotWithShape="1">
          <a:blip r:embed="rId2"/>
          <a:srcRect l="22309" r="8137"/>
          <a:stretch/>
        </p:blipFill>
        <p:spPr>
          <a:xfrm>
            <a:off x="4559968" y="10"/>
            <a:ext cx="7632032" cy="6857990"/>
          </a:xfrm>
          <a:prstGeom prst="rect">
            <a:avLst/>
          </a:prstGeom>
        </p:spPr>
      </p:pic>
      <p:sp useBgFill="1">
        <p:nvSpPr>
          <p:cNvPr id="22" name="Freeform: Shape 21">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26BC5FB-0C71-4333-9C18-0F82C9CC67C7}"/>
              </a:ext>
            </a:extLst>
          </p:cNvPr>
          <p:cNvSpPr>
            <a:spLocks noGrp="1"/>
          </p:cNvSpPr>
          <p:nvPr>
            <p:ph type="title"/>
          </p:nvPr>
        </p:nvSpPr>
        <p:spPr>
          <a:xfrm>
            <a:off x="765051" y="662400"/>
            <a:ext cx="3409200" cy="1492132"/>
          </a:xfrm>
        </p:spPr>
        <p:txBody>
          <a:bodyPr anchor="t">
            <a:normAutofit/>
          </a:bodyPr>
          <a:lstStyle/>
          <a:p>
            <a:r>
              <a:rPr lang="en-GB" dirty="0"/>
              <a:t>Plenary</a:t>
            </a:r>
          </a:p>
        </p:txBody>
      </p:sp>
      <p:sp>
        <p:nvSpPr>
          <p:cNvPr id="3" name="Content Placeholder 2">
            <a:extLst>
              <a:ext uri="{FF2B5EF4-FFF2-40B4-BE49-F238E27FC236}">
                <a16:creationId xmlns:a16="http://schemas.microsoft.com/office/drawing/2014/main" id="{5C3F9F74-56C3-4FB9-A4E4-C789FFF03390}"/>
              </a:ext>
            </a:extLst>
          </p:cNvPr>
          <p:cNvSpPr>
            <a:spLocks noGrp="1"/>
          </p:cNvSpPr>
          <p:nvPr>
            <p:ph idx="1"/>
          </p:nvPr>
        </p:nvSpPr>
        <p:spPr>
          <a:xfrm>
            <a:off x="765051" y="2286000"/>
            <a:ext cx="3409200" cy="3844800"/>
          </a:xfrm>
        </p:spPr>
        <p:txBody>
          <a:bodyPr vert="horz" lIns="91440" tIns="45720" rIns="91440" bIns="45720" rtlCol="0">
            <a:normAutofit/>
          </a:bodyPr>
          <a:lstStyle/>
          <a:p>
            <a:r>
              <a:rPr lang="en-GB" sz="2000" dirty="0">
                <a:solidFill>
                  <a:schemeClr val="tx1">
                    <a:alpha val="60000"/>
                  </a:schemeClr>
                </a:solidFill>
                <a:cs typeface="Calibri"/>
              </a:rPr>
              <a:t>Why is the HDI used?</a:t>
            </a:r>
          </a:p>
          <a:p>
            <a:r>
              <a:rPr lang="en-GB" sz="2000" dirty="0">
                <a:solidFill>
                  <a:schemeClr val="tx1">
                    <a:alpha val="60000"/>
                  </a:schemeClr>
                </a:solidFill>
                <a:cs typeface="Calibri"/>
              </a:rPr>
              <a:t>What are the benefits and drawbacks of the HDI?</a:t>
            </a:r>
          </a:p>
        </p:txBody>
      </p:sp>
      <p:pic>
        <p:nvPicPr>
          <p:cNvPr id="4" name="Picture 3">
            <a:extLst>
              <a:ext uri="{FF2B5EF4-FFF2-40B4-BE49-F238E27FC236}">
                <a16:creationId xmlns:a16="http://schemas.microsoft.com/office/drawing/2014/main" id="{78478B4D-63C5-4388-A55C-AA527AC2111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5BBB5A15-148D-83DB-2502-3FB71337F53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DD38DD3-FC99-47AF-DF0D-7EDAC62E7E9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50B1EF-29CA-DABB-C43F-A61897E3491F}"/>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5815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GB" sz="3600"/>
              <a:t>Characteristics of Less-Developed Countries</a:t>
            </a:r>
          </a:p>
        </p:txBody>
      </p:sp>
      <p:sp>
        <p:nvSpPr>
          <p:cNvPr id="3" name="Content Placeholder 2"/>
          <p:cNvSpPr>
            <a:spLocks noGrp="1"/>
          </p:cNvSpPr>
          <p:nvPr>
            <p:ph idx="1"/>
          </p:nvPr>
        </p:nvSpPr>
        <p:spPr>
          <a:xfrm>
            <a:off x="397933" y="1782981"/>
            <a:ext cx="5046134" cy="4393982"/>
          </a:xfrm>
        </p:spPr>
        <p:txBody>
          <a:bodyPr>
            <a:normAutofit/>
          </a:bodyPr>
          <a:lstStyle/>
          <a:p>
            <a:pPr marL="0" indent="0">
              <a:buNone/>
            </a:pPr>
            <a:r>
              <a:rPr lang="en-GB" sz="2000" dirty="0"/>
              <a:t>The term less developed country covers a wide variety of different types of country with different challenges, but broadly speaking, less-developed countries have the following typical characteristics:</a:t>
            </a:r>
          </a:p>
          <a:p>
            <a:pPr marL="0" indent="0">
              <a:buNone/>
            </a:pPr>
            <a:endParaRPr lang="en-GB" sz="2000" dirty="0"/>
          </a:p>
          <a:p>
            <a:pPr lvl="1"/>
            <a:r>
              <a:rPr lang="en-GB" sz="2000" dirty="0"/>
              <a:t>High dependence on agriculture and over-reliance on the primary sector</a:t>
            </a:r>
          </a:p>
          <a:p>
            <a:pPr lvl="1"/>
            <a:r>
              <a:rPr lang="en-GB" sz="2000" dirty="0"/>
              <a:t>Low savings and investment rates</a:t>
            </a:r>
          </a:p>
          <a:p>
            <a:pPr lvl="1"/>
            <a:r>
              <a:rPr lang="en-GB" sz="2000" dirty="0"/>
              <a:t>Core infrastructure problems</a:t>
            </a:r>
          </a:p>
          <a:p>
            <a:pPr lvl="1"/>
            <a:r>
              <a:rPr lang="en-GB" sz="2000" dirty="0"/>
              <a:t>Poor human capital</a:t>
            </a:r>
          </a:p>
          <a:p>
            <a:pPr lvl="1"/>
            <a:r>
              <a:rPr lang="en-GB" sz="2000" dirty="0"/>
              <a:t>Limited technological capacity</a:t>
            </a:r>
          </a:p>
        </p:txBody>
      </p:sp>
      <p:grpSp>
        <p:nvGrpSpPr>
          <p:cNvPr id="21" name="Group 2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2" name="Isosceles Triangle 2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Map&#10;&#10;Description automatically generated">
            <a:extLst>
              <a:ext uri="{FF2B5EF4-FFF2-40B4-BE49-F238E27FC236}">
                <a16:creationId xmlns:a16="http://schemas.microsoft.com/office/drawing/2014/main" id="{DE0D2693-AAEF-C5DF-29BF-9BE928A046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295320" y="2361541"/>
            <a:ext cx="6253212" cy="3204771"/>
          </a:xfrm>
          <a:prstGeom prst="rect">
            <a:avLst/>
          </a:prstGeom>
        </p:spPr>
      </p:pic>
      <p:grpSp>
        <p:nvGrpSpPr>
          <p:cNvPr id="25" name="Group 2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6" name="Rectangle 2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5B340589-08FE-5CF0-6C07-ECADF810A8E2}"/>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03630F37-E0F4-9E5A-5B9B-5B9C20C1EB5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AEAC3DC3-B731-2423-CB23-606E962A4EEA}"/>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C4DB5B1-BA62-F52B-1B60-8EE3823BFDDB}"/>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16594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77240" y="731519"/>
            <a:ext cx="2845191" cy="3237579"/>
          </a:xfrm>
        </p:spPr>
        <p:txBody>
          <a:bodyPr>
            <a:normAutofit/>
          </a:bodyPr>
          <a:lstStyle/>
          <a:p>
            <a:r>
              <a:rPr lang="en-GB" sz="3500">
                <a:solidFill>
                  <a:srgbClr val="FFFFFF"/>
                </a:solidFill>
              </a:rPr>
              <a:t>Characteristics of Less-Developed Countries</a:t>
            </a:r>
          </a:p>
        </p:txBody>
      </p:sp>
      <p:sp>
        <p:nvSpPr>
          <p:cNvPr id="14"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44601" y="686862"/>
            <a:ext cx="7688475" cy="5866338"/>
          </a:xfrm>
        </p:spPr>
        <p:txBody>
          <a:bodyPr anchor="ctr">
            <a:normAutofit lnSpcReduction="10000"/>
          </a:bodyPr>
          <a:lstStyle/>
          <a:p>
            <a:pPr marL="0" indent="0">
              <a:buNone/>
            </a:pPr>
            <a:r>
              <a:rPr lang="en-GB" sz="2500" dirty="0"/>
              <a:t>The term less developed country covers a wide variety of different types of country with different challenges, but broadly speaking, less-developed countries have the following typical characteristics:</a:t>
            </a:r>
          </a:p>
          <a:p>
            <a:pPr marL="0" indent="0">
              <a:buNone/>
            </a:pPr>
            <a:endParaRPr lang="en-GB" sz="2500" dirty="0"/>
          </a:p>
          <a:p>
            <a:pPr lvl="1"/>
            <a:r>
              <a:rPr lang="en-GB" sz="2500" dirty="0"/>
              <a:t>High debt burden of central government limiting capacity to invest in capital</a:t>
            </a:r>
          </a:p>
          <a:p>
            <a:pPr lvl="1"/>
            <a:r>
              <a:rPr lang="en-GB" sz="2500" dirty="0"/>
              <a:t>Limited ability to access free trade areas</a:t>
            </a:r>
          </a:p>
          <a:p>
            <a:pPr lvl="1"/>
            <a:r>
              <a:rPr lang="en-GB" sz="2500" dirty="0"/>
              <a:t>Weak financial institutions that amplify difficulty in attracting FDI</a:t>
            </a:r>
          </a:p>
          <a:p>
            <a:pPr lvl="1"/>
            <a:r>
              <a:rPr lang="en-GB" sz="2500" dirty="0"/>
              <a:t>Rapidly growing populations</a:t>
            </a:r>
          </a:p>
          <a:p>
            <a:pPr lvl="1"/>
            <a:r>
              <a:rPr lang="en-GB" sz="2500" dirty="0"/>
              <a:t>Poor governance / corruption / unstable governments</a:t>
            </a:r>
          </a:p>
          <a:p>
            <a:pPr lvl="1"/>
            <a:r>
              <a:rPr lang="en-GB" sz="2500" dirty="0"/>
              <a:t>Unequal distribution of income</a:t>
            </a:r>
          </a:p>
          <a:p>
            <a:pPr lvl="1"/>
            <a:r>
              <a:rPr lang="en-GB" sz="2500" dirty="0"/>
              <a:t>A general focus on economic growth over economic development</a:t>
            </a:r>
          </a:p>
          <a:p>
            <a:pPr lvl="1"/>
            <a:endParaRPr lang="en-GB" dirty="0"/>
          </a:p>
        </p:txBody>
      </p:sp>
      <p:pic>
        <p:nvPicPr>
          <p:cNvPr id="4" name="Picture 3">
            <a:extLst>
              <a:ext uri="{FF2B5EF4-FFF2-40B4-BE49-F238E27FC236}">
                <a16:creationId xmlns:a16="http://schemas.microsoft.com/office/drawing/2014/main" id="{8C874CBC-C512-9CC0-7DF2-E5F36CDA7C1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FE30EEF9-7A92-B3F6-1169-54BDBFACDD66}"/>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89696C8-A265-09D2-77F0-B50A6246481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2925B2B-FA6C-38B4-CD03-ED00F535C1F9}"/>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3246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731519" y="731520"/>
            <a:ext cx="10666145" cy="1426464"/>
          </a:xfrm>
        </p:spPr>
        <p:txBody>
          <a:bodyPr>
            <a:normAutofit/>
          </a:bodyPr>
          <a:lstStyle/>
          <a:p>
            <a:r>
              <a:rPr lang="en-GB">
                <a:solidFill>
                  <a:srgbClr val="FFFFFF"/>
                </a:solidFill>
              </a:rPr>
              <a:t>Indicators of economic development</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33400" y="2480955"/>
            <a:ext cx="8864600" cy="3918121"/>
          </a:xfrm>
        </p:spPr>
        <p:txBody>
          <a:bodyPr anchor="ctr">
            <a:noAutofit/>
          </a:bodyPr>
          <a:lstStyle/>
          <a:p>
            <a:pPr marL="0" indent="0">
              <a:buNone/>
            </a:pPr>
            <a:r>
              <a:rPr lang="en-GB" sz="2000" dirty="0"/>
              <a:t>The standard measure of economic development is GDP per capita, however this is a very limited approach because it fails to address the following issues:</a:t>
            </a:r>
          </a:p>
          <a:p>
            <a:pPr marL="0" indent="0">
              <a:buNone/>
            </a:pPr>
            <a:endParaRPr lang="en-GB" sz="2000" dirty="0"/>
          </a:p>
          <a:p>
            <a:pPr lvl="1"/>
            <a:r>
              <a:rPr lang="en-GB" sz="2000" dirty="0"/>
              <a:t>The extent of income distribution</a:t>
            </a:r>
          </a:p>
          <a:p>
            <a:pPr lvl="1"/>
            <a:r>
              <a:rPr lang="en-GB" sz="2000" dirty="0"/>
              <a:t>The pace and scale of resource depletion</a:t>
            </a:r>
          </a:p>
          <a:p>
            <a:pPr lvl="1"/>
            <a:r>
              <a:rPr lang="en-GB" sz="2000" dirty="0"/>
              <a:t>The pace and scale of pollution and environmental degradation</a:t>
            </a:r>
          </a:p>
          <a:p>
            <a:pPr lvl="1"/>
            <a:r>
              <a:rPr lang="en-GB" sz="2000" dirty="0"/>
              <a:t>The failure to include quality of life measures</a:t>
            </a:r>
          </a:p>
          <a:p>
            <a:pPr marL="457200" lvl="1" indent="0">
              <a:buNone/>
            </a:pPr>
            <a:endParaRPr lang="en-GB" sz="2000" dirty="0"/>
          </a:p>
          <a:p>
            <a:r>
              <a:rPr lang="en-GB" sz="2000" dirty="0"/>
              <a:t>As a consequence, GDP per capita is quite a poor measure of economic development</a:t>
            </a:r>
          </a:p>
          <a:p>
            <a:r>
              <a:rPr lang="en-GB" sz="2000" dirty="0"/>
              <a:t>A far more inclusive measure of economic development is the Human Development Index (HDI)</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a:extLst>
              <a:ext uri="{FF2B5EF4-FFF2-40B4-BE49-F238E27FC236}">
                <a16:creationId xmlns:a16="http://schemas.microsoft.com/office/drawing/2014/main" id="{A42C0635-25E7-0086-8A9C-2087636F440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EAA8A1D9-B2BB-BE32-417B-135D704CB0C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9EA0AB7-5076-A5D1-EAE9-C4B2B2C0134F}"/>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000253-4EE9-3AF7-58D9-EDDDF4E1455D}"/>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75143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4600">
                <a:solidFill>
                  <a:srgbClr val="FFFFFF"/>
                </a:solidFill>
              </a:rPr>
              <a:t>The Human Development Index (HDI)</a:t>
            </a:r>
          </a:p>
        </p:txBody>
      </p:sp>
      <p:sp>
        <p:nvSpPr>
          <p:cNvPr id="3" name="Content Placeholder 2"/>
          <p:cNvSpPr>
            <a:spLocks noGrp="1"/>
          </p:cNvSpPr>
          <p:nvPr>
            <p:ph idx="1"/>
          </p:nvPr>
        </p:nvSpPr>
        <p:spPr>
          <a:xfrm>
            <a:off x="474133" y="2438399"/>
            <a:ext cx="10879667" cy="4054475"/>
          </a:xfrm>
        </p:spPr>
        <p:txBody>
          <a:bodyPr>
            <a:normAutofit/>
          </a:bodyPr>
          <a:lstStyle/>
          <a:p>
            <a:r>
              <a:rPr lang="en-GB" sz="2400" dirty="0"/>
              <a:t>The HDI was constructed by the United Nations and is a composite measure of</a:t>
            </a:r>
          </a:p>
          <a:p>
            <a:pPr lvl="1"/>
            <a:r>
              <a:rPr lang="en-GB" dirty="0"/>
              <a:t>Life expectancy</a:t>
            </a:r>
          </a:p>
          <a:p>
            <a:pPr lvl="1"/>
            <a:r>
              <a:rPr lang="en-GB" dirty="0"/>
              <a:t>Mean and expected years of schooling</a:t>
            </a:r>
          </a:p>
          <a:p>
            <a:pPr lvl="1"/>
            <a:r>
              <a:rPr lang="en-GB" dirty="0"/>
              <a:t>Gross National Income per capita</a:t>
            </a:r>
          </a:p>
          <a:p>
            <a:endParaRPr lang="en-GB" sz="2400" dirty="0"/>
          </a:p>
          <a:p>
            <a:r>
              <a:rPr lang="en-GB" sz="2400" dirty="0"/>
              <a:t>The Human Development Index (HDI) is therefore a summary measure of average achievement in key dimensions of human development: a long and healthy life, being knowledgeable and having a decent standard of living</a:t>
            </a:r>
          </a:p>
        </p:txBody>
      </p:sp>
      <p:pic>
        <p:nvPicPr>
          <p:cNvPr id="4" name="Picture 3">
            <a:extLst>
              <a:ext uri="{FF2B5EF4-FFF2-40B4-BE49-F238E27FC236}">
                <a16:creationId xmlns:a16="http://schemas.microsoft.com/office/drawing/2014/main" id="{3F0A0CF8-B2BB-C647-0EDD-CB9FD16D38B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4DC95514-E49B-D6F1-A495-B33DB6C8E5CA}"/>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E7A6B0DF-46DE-50CD-E2D3-96C64E3872A8}"/>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A29CFF9-0A5D-454D-44DA-AC78A88BEA02}"/>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7156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GB" dirty="0"/>
              <a:t>Human Development Index</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72067" y="2176271"/>
            <a:ext cx="10845800" cy="4470061"/>
          </a:xfrm>
        </p:spPr>
        <p:txBody>
          <a:bodyPr anchor="t">
            <a:normAutofit/>
          </a:bodyPr>
          <a:lstStyle/>
          <a:p>
            <a:pPr marL="0" indent="0">
              <a:buNone/>
            </a:pPr>
            <a:r>
              <a:rPr lang="en-GB" sz="2200" dirty="0"/>
              <a:t>The Human Development Index was created by the United Nations in 1990</a:t>
            </a:r>
          </a:p>
          <a:p>
            <a:pPr marL="0" indent="0">
              <a:buNone/>
            </a:pPr>
            <a:endParaRPr lang="en-GB" sz="2200" dirty="0"/>
          </a:p>
          <a:p>
            <a:r>
              <a:rPr lang="en-GB" sz="2200" dirty="0"/>
              <a:t>It sought to measure progress through the achievement of people rather than simply through income and growth figures</a:t>
            </a:r>
          </a:p>
          <a:p>
            <a:r>
              <a:rPr lang="en-GB" sz="2200" dirty="0"/>
              <a:t>It measures economic development in terms of three criteria:</a:t>
            </a:r>
          </a:p>
          <a:p>
            <a:pPr lvl="1"/>
            <a:r>
              <a:rPr lang="en-GB" sz="2200" dirty="0"/>
              <a:t>Life expectancy at birth</a:t>
            </a:r>
          </a:p>
          <a:p>
            <a:pPr lvl="1"/>
            <a:r>
              <a:rPr lang="en-GB" sz="2200" dirty="0"/>
              <a:t>Years of schooling</a:t>
            </a:r>
          </a:p>
          <a:p>
            <a:pPr lvl="1"/>
            <a:r>
              <a:rPr lang="en-GB" sz="2200" dirty="0"/>
              <a:t>Real Gross National Income per capita at Purchasing Power Parity (PPP)</a:t>
            </a:r>
          </a:p>
          <a:p>
            <a:r>
              <a:rPr lang="en-GB" sz="2200" dirty="0"/>
              <a:t>The Human Development Index (HDI) is therefore a summary measure of average achievement in key dimensions of human development: a long and healthy life, being knowledgeable and having a decent standard of living.</a:t>
            </a:r>
          </a:p>
        </p:txBody>
      </p:sp>
      <p:pic>
        <p:nvPicPr>
          <p:cNvPr id="4" name="Picture 3">
            <a:extLst>
              <a:ext uri="{FF2B5EF4-FFF2-40B4-BE49-F238E27FC236}">
                <a16:creationId xmlns:a16="http://schemas.microsoft.com/office/drawing/2014/main" id="{5742F19C-5AB0-C465-0C3F-96E9F69A8FD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2A1B392-0737-51AA-6DF7-ACB4096F904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7589CC9-A8F9-7B70-E118-1CA227819362}"/>
              </a:ext>
            </a:extLst>
          </p:cNvPr>
          <p:cNvSpPr txBox="1">
            <a:spLocks/>
          </p:cNvSpPr>
          <p:nvPr/>
        </p:nvSpPr>
        <p:spPr>
          <a:xfrm>
            <a:off x="1293048" y="657645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D04D6C5-D5C1-4560-C45C-3A79494874C4}"/>
              </a:ext>
            </a:extLst>
          </p:cNvPr>
          <p:cNvSpPr txBox="1"/>
          <p:nvPr/>
        </p:nvSpPr>
        <p:spPr>
          <a:xfrm>
            <a:off x="7350958" y="6623959"/>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24093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2AB3E3-EF7A-4321-8F94-EA18EA4CB191}">
  <ds:schemaRefs>
    <ds:schemaRef ds:uri="http://schemas.microsoft.com/sharepoint/v3/contenttype/forms"/>
  </ds:schemaRefs>
</ds:datastoreItem>
</file>

<file path=customXml/itemProps2.xml><?xml version="1.0" encoding="utf-8"?>
<ds:datastoreItem xmlns:ds="http://schemas.openxmlformats.org/officeDocument/2006/customXml" ds:itemID="{E843514B-EC93-456B-8851-EF90DFFCC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5CAD35-E748-40CD-8256-ED458BDB99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1104</TotalTime>
  <Words>3972</Words>
  <Application>Microsoft Office PowerPoint</Application>
  <PresentationFormat>Widescreen</PresentationFormat>
  <Paragraphs>551</Paragraphs>
  <Slides>43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Bold</vt:lpstr>
      <vt:lpstr>Calibri</vt:lpstr>
      <vt:lpstr>Calibri Light</vt:lpstr>
      <vt:lpstr>gg sans</vt:lpstr>
      <vt:lpstr>Times New Roman</vt:lpstr>
      <vt:lpstr>Office Theme</vt:lpstr>
      <vt:lpstr>3.6 Inequality and re-distribution  3.6.2 Reducing poverty</vt:lpstr>
      <vt:lpstr>Learning Objectives</vt:lpstr>
      <vt:lpstr>Economic development and economic growth</vt:lpstr>
      <vt:lpstr>Economic development and economic growth</vt:lpstr>
      <vt:lpstr>Characteristics of Less-Developed Countries</vt:lpstr>
      <vt:lpstr>Characteristics of Less-Developed Countries</vt:lpstr>
      <vt:lpstr>Indicators of economic development</vt:lpstr>
      <vt:lpstr>The Human Development Index (HDI)</vt:lpstr>
      <vt:lpstr>Human Development Index</vt:lpstr>
      <vt:lpstr>Human Development Index</vt:lpstr>
      <vt:lpstr>Life expectancy at birth</vt:lpstr>
      <vt:lpstr>Years of schooling</vt:lpstr>
      <vt:lpstr>PowerPoint Presentation</vt:lpstr>
      <vt:lpstr>PowerPoint Presentation</vt:lpstr>
      <vt:lpstr>Activity</vt:lpstr>
      <vt:lpstr>Factors that affect development and growth</vt:lpstr>
      <vt:lpstr>Factors that affect development and growth</vt:lpstr>
      <vt:lpstr>Factors that affect development and growth</vt:lpstr>
      <vt:lpstr>Barriers to development and growth </vt:lpstr>
      <vt:lpstr>Barriers to development and growth </vt:lpstr>
      <vt:lpstr>Barriers to development and growth </vt:lpstr>
      <vt:lpstr>Barriers to development and growth </vt:lpstr>
      <vt:lpstr>Barriers to development and growth </vt:lpstr>
      <vt:lpstr>Barriers to development and growth </vt:lpstr>
      <vt:lpstr>Dataset 3: Corruption Perceptions Index</vt:lpstr>
      <vt:lpstr>International aid and improvements in welfare</vt:lpstr>
      <vt:lpstr>Types of aid</vt:lpstr>
      <vt:lpstr>Types of aid</vt:lpstr>
      <vt:lpstr>Types of aid</vt:lpstr>
      <vt:lpstr>PowerPoint Presentation</vt:lpstr>
      <vt:lpstr>Is trade Better than aid?</vt:lpstr>
      <vt:lpstr>Is trade Better than aid?</vt:lpstr>
      <vt:lpstr>Task</vt:lpstr>
      <vt:lpstr>Poverty and non-governmental organisations (NGOs)</vt:lpstr>
      <vt:lpstr>Poverty reduction policies</vt:lpstr>
      <vt:lpstr>Market based strategies</vt:lpstr>
      <vt:lpstr>Market based strategies</vt:lpstr>
      <vt:lpstr>Interventionist strategies</vt:lpstr>
      <vt:lpstr>Interventionist strategies</vt:lpstr>
      <vt:lpstr>Activity</vt:lpstr>
      <vt:lpstr>The Economics of Poverty</vt:lpstr>
      <vt:lpstr>Home learning</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148</cp:revision>
  <dcterms:created xsi:type="dcterms:W3CDTF">2019-07-31T17:05:48Z</dcterms:created>
  <dcterms:modified xsi:type="dcterms:W3CDTF">2025-03-18T10:34:02Z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