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ink/ink1.xml" ContentType="application/inkml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4"/>
  </p:sldMasterIdLst>
  <p:sldIdLst>
    <p:sldId id="256" r:id="rId5"/>
    <p:sldId id="274" r:id="rId6"/>
    <p:sldId id="27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5" r:id="rId22"/>
    <p:sldId id="276" r:id="rId23"/>
    <p:sldId id="277" r:id="rId24"/>
    <p:sldId id="27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6475B49-50CE-465E-9772-02811D0FEE6A}">
          <p14:sldIdLst>
            <p14:sldId id="256"/>
            <p14:sldId id="274"/>
            <p14:sldId id="272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5"/>
            <p14:sldId id="276"/>
            <p14:sldId id="277"/>
            <p14:sldId id="271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2E5E49F8-D669-4303-AC07-1612807AF810}"/>
    <pc:docChg chg="modSld">
      <pc:chgData name="Max Thrilling" userId="1a0901c82f0d6655" providerId="LiveId" clId="{2E5E49F8-D669-4303-AC07-1612807AF810}" dt="2024-01-29T19:21:04.932" v="0" actId="20577"/>
      <pc:docMkLst>
        <pc:docMk/>
      </pc:docMkLst>
      <pc:sldChg chg="modSp mod">
        <pc:chgData name="Max Thrilling" userId="1a0901c82f0d6655" providerId="LiveId" clId="{2E5E49F8-D669-4303-AC07-1612807AF810}" dt="2024-01-29T19:21:04.932" v="0" actId="20577"/>
        <pc:sldMkLst>
          <pc:docMk/>
          <pc:sldMk cId="655946597" sldId="269"/>
        </pc:sldMkLst>
        <pc:spChg chg="mod">
          <ac:chgData name="Max Thrilling" userId="1a0901c82f0d6655" providerId="LiveId" clId="{2E5E49F8-D669-4303-AC07-1612807AF810}" dt="2024-01-29T19:21:04.932" v="0" actId="20577"/>
          <ac:spMkLst>
            <pc:docMk/>
            <pc:sldMk cId="655946597" sldId="269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BD6493-1E98-4FAE-B0B6-6C59647C0A39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936954-ABC4-4233-B505-D0D90EE079D1}">
      <dgm:prSet/>
      <dgm:spPr/>
      <dgm:t>
        <a:bodyPr/>
        <a:lstStyle/>
        <a:p>
          <a:r>
            <a:rPr lang="en-US" b="0" i="0" baseline="0"/>
            <a:t>Explain why minimum wages are introduced to economies</a:t>
          </a:r>
          <a:endParaRPr lang="en-US"/>
        </a:p>
      </dgm:t>
    </dgm:pt>
    <dgm:pt modelId="{D55A4C09-DD01-42DA-B362-2132205B277D}" type="parTrans" cxnId="{339D4C4B-0F8C-4019-96AE-EED23E8773E1}">
      <dgm:prSet/>
      <dgm:spPr/>
      <dgm:t>
        <a:bodyPr/>
        <a:lstStyle/>
        <a:p>
          <a:endParaRPr lang="en-US"/>
        </a:p>
      </dgm:t>
    </dgm:pt>
    <dgm:pt modelId="{C624E6FD-E388-4DBC-ABF2-4B93A87774F8}" type="sibTrans" cxnId="{339D4C4B-0F8C-4019-96AE-EED23E8773E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8259E656-D39E-42FF-BBAC-20872FD0ADA8}">
      <dgm:prSet/>
      <dgm:spPr/>
      <dgm:t>
        <a:bodyPr/>
        <a:lstStyle/>
        <a:p>
          <a:r>
            <a:rPr lang="en-US" b="0" i="0" baseline="0" dirty="0"/>
            <a:t>Explain why introducing a minimum wage could actually be a bad thing for workers</a:t>
          </a:r>
          <a:endParaRPr lang="en-US" dirty="0"/>
        </a:p>
      </dgm:t>
    </dgm:pt>
    <dgm:pt modelId="{E8E2FAA6-5323-4F0E-8B9D-214A7F4979F9}" type="parTrans" cxnId="{F4537641-7E44-48AC-A25E-AA8B7B5662B0}">
      <dgm:prSet/>
      <dgm:spPr/>
      <dgm:t>
        <a:bodyPr/>
        <a:lstStyle/>
        <a:p>
          <a:endParaRPr lang="en-US"/>
        </a:p>
      </dgm:t>
    </dgm:pt>
    <dgm:pt modelId="{34769484-F7AF-4992-9B0B-1F414D52FD40}" type="sibTrans" cxnId="{F4537641-7E44-48AC-A25E-AA8B7B5662B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BB594846-22CD-4E35-B31F-63CF01184A16}">
      <dgm:prSet/>
      <dgm:spPr/>
      <dgm:t>
        <a:bodyPr/>
        <a:lstStyle/>
        <a:p>
          <a:r>
            <a:rPr lang="en-US" b="0" i="0" baseline="0"/>
            <a:t>Explain the difference between a monopsony and a monopoly</a:t>
          </a:r>
          <a:endParaRPr lang="en-US"/>
        </a:p>
      </dgm:t>
    </dgm:pt>
    <dgm:pt modelId="{5FC21FE9-E994-4E14-A24C-3062D5001408}" type="parTrans" cxnId="{6DF7C6E3-3A4D-45AD-B786-0AE9CBCA18F1}">
      <dgm:prSet/>
      <dgm:spPr/>
      <dgm:t>
        <a:bodyPr/>
        <a:lstStyle/>
        <a:p>
          <a:endParaRPr lang="en-US"/>
        </a:p>
      </dgm:t>
    </dgm:pt>
    <dgm:pt modelId="{B64D0A12-22FD-416A-8F50-8C17B7F7F391}" type="sibTrans" cxnId="{6DF7C6E3-3A4D-45AD-B786-0AE9CBCA18F1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9858084-B80D-405E-9646-56B2508AF9FC}" type="pres">
      <dgm:prSet presAssocID="{CCBD6493-1E98-4FAE-B0B6-6C59647C0A39}" presName="Name0" presStyleCnt="0">
        <dgm:presLayoutVars>
          <dgm:animLvl val="lvl"/>
          <dgm:resizeHandles val="exact"/>
        </dgm:presLayoutVars>
      </dgm:prSet>
      <dgm:spPr/>
    </dgm:pt>
    <dgm:pt modelId="{F1BEC200-D42C-46E9-AEE7-F40741F3CCEC}" type="pres">
      <dgm:prSet presAssocID="{19936954-ABC4-4233-B505-D0D90EE079D1}" presName="compositeNode" presStyleCnt="0">
        <dgm:presLayoutVars>
          <dgm:bulletEnabled val="1"/>
        </dgm:presLayoutVars>
      </dgm:prSet>
      <dgm:spPr/>
    </dgm:pt>
    <dgm:pt modelId="{0C8C2A2F-20FD-4100-A8FE-B77ADF8A7AE5}" type="pres">
      <dgm:prSet presAssocID="{19936954-ABC4-4233-B505-D0D90EE079D1}" presName="bgRect" presStyleLbl="bgAccFollowNode1" presStyleIdx="0" presStyleCnt="3"/>
      <dgm:spPr/>
    </dgm:pt>
    <dgm:pt modelId="{0D13B90B-F4D8-4A73-A425-AABEC04AE29C}" type="pres">
      <dgm:prSet presAssocID="{C624E6FD-E388-4DBC-ABF2-4B93A87774F8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1DECDC8B-5DED-4E9A-A552-9E6EE635A26C}" type="pres">
      <dgm:prSet presAssocID="{19936954-ABC4-4233-B505-D0D90EE079D1}" presName="bottomLine" presStyleLbl="alignNode1" presStyleIdx="1" presStyleCnt="6">
        <dgm:presLayoutVars/>
      </dgm:prSet>
      <dgm:spPr/>
    </dgm:pt>
    <dgm:pt modelId="{8B75DE9E-2B38-4B4A-9832-CB185FFB653B}" type="pres">
      <dgm:prSet presAssocID="{19936954-ABC4-4233-B505-D0D90EE079D1}" presName="nodeText" presStyleLbl="bgAccFollowNode1" presStyleIdx="0" presStyleCnt="3">
        <dgm:presLayoutVars>
          <dgm:bulletEnabled val="1"/>
        </dgm:presLayoutVars>
      </dgm:prSet>
      <dgm:spPr/>
    </dgm:pt>
    <dgm:pt modelId="{11A721CC-742E-4ED7-83FD-6292854FC7B5}" type="pres">
      <dgm:prSet presAssocID="{C624E6FD-E388-4DBC-ABF2-4B93A87774F8}" presName="sibTrans" presStyleCnt="0"/>
      <dgm:spPr/>
    </dgm:pt>
    <dgm:pt modelId="{3189D66B-3B7E-4E3A-9197-EBA6B342EAFF}" type="pres">
      <dgm:prSet presAssocID="{8259E656-D39E-42FF-BBAC-20872FD0ADA8}" presName="compositeNode" presStyleCnt="0">
        <dgm:presLayoutVars>
          <dgm:bulletEnabled val="1"/>
        </dgm:presLayoutVars>
      </dgm:prSet>
      <dgm:spPr/>
    </dgm:pt>
    <dgm:pt modelId="{800A5A1B-8753-4A40-AD1B-5C28EDEE6606}" type="pres">
      <dgm:prSet presAssocID="{8259E656-D39E-42FF-BBAC-20872FD0ADA8}" presName="bgRect" presStyleLbl="bgAccFollowNode1" presStyleIdx="1" presStyleCnt="3"/>
      <dgm:spPr/>
    </dgm:pt>
    <dgm:pt modelId="{542CDAD9-C4F8-46B7-9B66-C1E27CC6FB1A}" type="pres">
      <dgm:prSet presAssocID="{34769484-F7AF-4992-9B0B-1F414D52FD4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D95886BE-D38A-4DC0-9A86-2ADFB2FDBDEB}" type="pres">
      <dgm:prSet presAssocID="{8259E656-D39E-42FF-BBAC-20872FD0ADA8}" presName="bottomLine" presStyleLbl="alignNode1" presStyleIdx="3" presStyleCnt="6">
        <dgm:presLayoutVars/>
      </dgm:prSet>
      <dgm:spPr/>
    </dgm:pt>
    <dgm:pt modelId="{E020B783-9D5D-451B-959A-F6486B76791F}" type="pres">
      <dgm:prSet presAssocID="{8259E656-D39E-42FF-BBAC-20872FD0ADA8}" presName="nodeText" presStyleLbl="bgAccFollowNode1" presStyleIdx="1" presStyleCnt="3">
        <dgm:presLayoutVars>
          <dgm:bulletEnabled val="1"/>
        </dgm:presLayoutVars>
      </dgm:prSet>
      <dgm:spPr/>
    </dgm:pt>
    <dgm:pt modelId="{386CA350-F307-4576-A1C8-F2B502EC4AF9}" type="pres">
      <dgm:prSet presAssocID="{34769484-F7AF-4992-9B0B-1F414D52FD40}" presName="sibTrans" presStyleCnt="0"/>
      <dgm:spPr/>
    </dgm:pt>
    <dgm:pt modelId="{45376262-35AC-4684-A19E-C7D13686BEC9}" type="pres">
      <dgm:prSet presAssocID="{BB594846-22CD-4E35-B31F-63CF01184A16}" presName="compositeNode" presStyleCnt="0">
        <dgm:presLayoutVars>
          <dgm:bulletEnabled val="1"/>
        </dgm:presLayoutVars>
      </dgm:prSet>
      <dgm:spPr/>
    </dgm:pt>
    <dgm:pt modelId="{5ABDDDF5-08ED-44C9-AEFD-4F15D2EFCC1F}" type="pres">
      <dgm:prSet presAssocID="{BB594846-22CD-4E35-B31F-63CF01184A16}" presName="bgRect" presStyleLbl="bgAccFollowNode1" presStyleIdx="2" presStyleCnt="3"/>
      <dgm:spPr/>
    </dgm:pt>
    <dgm:pt modelId="{BE53B121-E531-4084-832E-44E95165D349}" type="pres">
      <dgm:prSet presAssocID="{B64D0A12-22FD-416A-8F50-8C17B7F7F39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566C626-7335-433B-BF95-410370DB90BA}" type="pres">
      <dgm:prSet presAssocID="{BB594846-22CD-4E35-B31F-63CF01184A16}" presName="bottomLine" presStyleLbl="alignNode1" presStyleIdx="5" presStyleCnt="6">
        <dgm:presLayoutVars/>
      </dgm:prSet>
      <dgm:spPr/>
    </dgm:pt>
    <dgm:pt modelId="{BE905657-1D64-491C-865A-77BD04BCD7F9}" type="pres">
      <dgm:prSet presAssocID="{BB594846-22CD-4E35-B31F-63CF01184A1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DA5561E-068D-4F87-9634-DAFE9976C2F2}" type="presOf" srcId="{19936954-ABC4-4233-B505-D0D90EE079D1}" destId="{0C8C2A2F-20FD-4100-A8FE-B77ADF8A7AE5}" srcOrd="0" destOrd="0" presId="urn:microsoft.com/office/officeart/2016/7/layout/BasicLinearProcessNumbered"/>
    <dgm:cxn modelId="{7AEA9735-0522-4B40-A23E-F094259BD97F}" type="presOf" srcId="{C624E6FD-E388-4DBC-ABF2-4B93A87774F8}" destId="{0D13B90B-F4D8-4A73-A425-AABEC04AE29C}" srcOrd="0" destOrd="0" presId="urn:microsoft.com/office/officeart/2016/7/layout/BasicLinearProcessNumbered"/>
    <dgm:cxn modelId="{F4537641-7E44-48AC-A25E-AA8B7B5662B0}" srcId="{CCBD6493-1E98-4FAE-B0B6-6C59647C0A39}" destId="{8259E656-D39E-42FF-BBAC-20872FD0ADA8}" srcOrd="1" destOrd="0" parTransId="{E8E2FAA6-5323-4F0E-8B9D-214A7F4979F9}" sibTransId="{34769484-F7AF-4992-9B0B-1F414D52FD40}"/>
    <dgm:cxn modelId="{339D4C4B-0F8C-4019-96AE-EED23E8773E1}" srcId="{CCBD6493-1E98-4FAE-B0B6-6C59647C0A39}" destId="{19936954-ABC4-4233-B505-D0D90EE079D1}" srcOrd="0" destOrd="0" parTransId="{D55A4C09-DD01-42DA-B362-2132205B277D}" sibTransId="{C624E6FD-E388-4DBC-ABF2-4B93A87774F8}"/>
    <dgm:cxn modelId="{5D3C0F82-0BB1-4ACE-A7D3-5378B1766D08}" type="presOf" srcId="{8259E656-D39E-42FF-BBAC-20872FD0ADA8}" destId="{E020B783-9D5D-451B-959A-F6486B76791F}" srcOrd="1" destOrd="0" presId="urn:microsoft.com/office/officeart/2016/7/layout/BasicLinearProcessNumbered"/>
    <dgm:cxn modelId="{DA22D487-16C0-4BD1-AC96-72154D2695BC}" type="presOf" srcId="{BB594846-22CD-4E35-B31F-63CF01184A16}" destId="{5ABDDDF5-08ED-44C9-AEFD-4F15D2EFCC1F}" srcOrd="0" destOrd="0" presId="urn:microsoft.com/office/officeart/2016/7/layout/BasicLinearProcessNumbered"/>
    <dgm:cxn modelId="{28B653A7-8764-4469-B30B-258B099BF5A0}" type="presOf" srcId="{B64D0A12-22FD-416A-8F50-8C17B7F7F391}" destId="{BE53B121-E531-4084-832E-44E95165D349}" srcOrd="0" destOrd="0" presId="urn:microsoft.com/office/officeart/2016/7/layout/BasicLinearProcessNumbered"/>
    <dgm:cxn modelId="{AA9145B7-A6C4-453C-9CEA-C24B42E548BB}" type="presOf" srcId="{CCBD6493-1E98-4FAE-B0B6-6C59647C0A39}" destId="{09858084-B80D-405E-9646-56B2508AF9FC}" srcOrd="0" destOrd="0" presId="urn:microsoft.com/office/officeart/2016/7/layout/BasicLinearProcessNumbered"/>
    <dgm:cxn modelId="{9D9AEAC0-575F-4AAE-ACAC-69B04EF99132}" type="presOf" srcId="{34769484-F7AF-4992-9B0B-1F414D52FD40}" destId="{542CDAD9-C4F8-46B7-9B66-C1E27CC6FB1A}" srcOrd="0" destOrd="0" presId="urn:microsoft.com/office/officeart/2016/7/layout/BasicLinearProcessNumbered"/>
    <dgm:cxn modelId="{6D7651C4-C0B2-428D-AC64-AFEC38A3AE89}" type="presOf" srcId="{19936954-ABC4-4233-B505-D0D90EE079D1}" destId="{8B75DE9E-2B38-4B4A-9832-CB185FFB653B}" srcOrd="1" destOrd="0" presId="urn:microsoft.com/office/officeart/2016/7/layout/BasicLinearProcessNumbered"/>
    <dgm:cxn modelId="{9550FFDB-C95B-47C8-86BC-4247265A57DA}" type="presOf" srcId="{8259E656-D39E-42FF-BBAC-20872FD0ADA8}" destId="{800A5A1B-8753-4A40-AD1B-5C28EDEE6606}" srcOrd="0" destOrd="0" presId="urn:microsoft.com/office/officeart/2016/7/layout/BasicLinearProcessNumbered"/>
    <dgm:cxn modelId="{6DF7C6E3-3A4D-45AD-B786-0AE9CBCA18F1}" srcId="{CCBD6493-1E98-4FAE-B0B6-6C59647C0A39}" destId="{BB594846-22CD-4E35-B31F-63CF01184A16}" srcOrd="2" destOrd="0" parTransId="{5FC21FE9-E994-4E14-A24C-3062D5001408}" sibTransId="{B64D0A12-22FD-416A-8F50-8C17B7F7F391}"/>
    <dgm:cxn modelId="{5768CFED-ECAD-4A8A-A262-16DF3738DAA8}" type="presOf" srcId="{BB594846-22CD-4E35-B31F-63CF01184A16}" destId="{BE905657-1D64-491C-865A-77BD04BCD7F9}" srcOrd="1" destOrd="0" presId="urn:microsoft.com/office/officeart/2016/7/layout/BasicLinearProcessNumbered"/>
    <dgm:cxn modelId="{35A4F0AB-3A35-4737-AC6A-D8AA6C525A65}" type="presParOf" srcId="{09858084-B80D-405E-9646-56B2508AF9FC}" destId="{F1BEC200-D42C-46E9-AEE7-F40741F3CCEC}" srcOrd="0" destOrd="0" presId="urn:microsoft.com/office/officeart/2016/7/layout/BasicLinearProcessNumbered"/>
    <dgm:cxn modelId="{ADCFDCB6-9CA4-47C9-AA56-B798D29FA077}" type="presParOf" srcId="{F1BEC200-D42C-46E9-AEE7-F40741F3CCEC}" destId="{0C8C2A2F-20FD-4100-A8FE-B77ADF8A7AE5}" srcOrd="0" destOrd="0" presId="urn:microsoft.com/office/officeart/2016/7/layout/BasicLinearProcessNumbered"/>
    <dgm:cxn modelId="{9C2652EB-0801-48DB-98A7-B63BFA09F986}" type="presParOf" srcId="{F1BEC200-D42C-46E9-AEE7-F40741F3CCEC}" destId="{0D13B90B-F4D8-4A73-A425-AABEC04AE29C}" srcOrd="1" destOrd="0" presId="urn:microsoft.com/office/officeart/2016/7/layout/BasicLinearProcessNumbered"/>
    <dgm:cxn modelId="{59AA05FB-20EE-412C-BF4E-B5EF0D7D28F0}" type="presParOf" srcId="{F1BEC200-D42C-46E9-AEE7-F40741F3CCEC}" destId="{1DECDC8B-5DED-4E9A-A552-9E6EE635A26C}" srcOrd="2" destOrd="0" presId="urn:microsoft.com/office/officeart/2016/7/layout/BasicLinearProcessNumbered"/>
    <dgm:cxn modelId="{CCB8487B-BA1F-4AAA-A26A-0C7562F291FF}" type="presParOf" srcId="{F1BEC200-D42C-46E9-AEE7-F40741F3CCEC}" destId="{8B75DE9E-2B38-4B4A-9832-CB185FFB653B}" srcOrd="3" destOrd="0" presId="urn:microsoft.com/office/officeart/2016/7/layout/BasicLinearProcessNumbered"/>
    <dgm:cxn modelId="{62D472FE-BCDD-4039-9234-7D496DC751CD}" type="presParOf" srcId="{09858084-B80D-405E-9646-56B2508AF9FC}" destId="{11A721CC-742E-4ED7-83FD-6292854FC7B5}" srcOrd="1" destOrd="0" presId="urn:microsoft.com/office/officeart/2016/7/layout/BasicLinearProcessNumbered"/>
    <dgm:cxn modelId="{CB0565E9-48D9-4DBF-B869-0E405E2069B9}" type="presParOf" srcId="{09858084-B80D-405E-9646-56B2508AF9FC}" destId="{3189D66B-3B7E-4E3A-9197-EBA6B342EAFF}" srcOrd="2" destOrd="0" presId="urn:microsoft.com/office/officeart/2016/7/layout/BasicLinearProcessNumbered"/>
    <dgm:cxn modelId="{EF399EF1-69C9-4847-A9C0-C4D16F0BF699}" type="presParOf" srcId="{3189D66B-3B7E-4E3A-9197-EBA6B342EAFF}" destId="{800A5A1B-8753-4A40-AD1B-5C28EDEE6606}" srcOrd="0" destOrd="0" presId="urn:microsoft.com/office/officeart/2016/7/layout/BasicLinearProcessNumbered"/>
    <dgm:cxn modelId="{9F933578-5093-4062-A27F-44A31CFA8074}" type="presParOf" srcId="{3189D66B-3B7E-4E3A-9197-EBA6B342EAFF}" destId="{542CDAD9-C4F8-46B7-9B66-C1E27CC6FB1A}" srcOrd="1" destOrd="0" presId="urn:microsoft.com/office/officeart/2016/7/layout/BasicLinearProcessNumbered"/>
    <dgm:cxn modelId="{867FD233-8A06-4116-9149-5375081ABD29}" type="presParOf" srcId="{3189D66B-3B7E-4E3A-9197-EBA6B342EAFF}" destId="{D95886BE-D38A-4DC0-9A86-2ADFB2FDBDEB}" srcOrd="2" destOrd="0" presId="urn:microsoft.com/office/officeart/2016/7/layout/BasicLinearProcessNumbered"/>
    <dgm:cxn modelId="{5B905326-5A0B-4D8E-A837-8DAB55FF48D4}" type="presParOf" srcId="{3189D66B-3B7E-4E3A-9197-EBA6B342EAFF}" destId="{E020B783-9D5D-451B-959A-F6486B76791F}" srcOrd="3" destOrd="0" presId="urn:microsoft.com/office/officeart/2016/7/layout/BasicLinearProcessNumbered"/>
    <dgm:cxn modelId="{7811C8B7-AD67-4AEF-A047-DE11EFF68D8E}" type="presParOf" srcId="{09858084-B80D-405E-9646-56B2508AF9FC}" destId="{386CA350-F307-4576-A1C8-F2B502EC4AF9}" srcOrd="3" destOrd="0" presId="urn:microsoft.com/office/officeart/2016/7/layout/BasicLinearProcessNumbered"/>
    <dgm:cxn modelId="{07651E2B-ED41-44AF-B23E-8E46D6170263}" type="presParOf" srcId="{09858084-B80D-405E-9646-56B2508AF9FC}" destId="{45376262-35AC-4684-A19E-C7D13686BEC9}" srcOrd="4" destOrd="0" presId="urn:microsoft.com/office/officeart/2016/7/layout/BasicLinearProcessNumbered"/>
    <dgm:cxn modelId="{53023910-0DCC-449E-B6AE-9A6C8007B180}" type="presParOf" srcId="{45376262-35AC-4684-A19E-C7D13686BEC9}" destId="{5ABDDDF5-08ED-44C9-AEFD-4F15D2EFCC1F}" srcOrd="0" destOrd="0" presId="urn:microsoft.com/office/officeart/2016/7/layout/BasicLinearProcessNumbered"/>
    <dgm:cxn modelId="{B3BBBA03-B806-4870-A6DE-8E694D407E9B}" type="presParOf" srcId="{45376262-35AC-4684-A19E-C7D13686BEC9}" destId="{BE53B121-E531-4084-832E-44E95165D349}" srcOrd="1" destOrd="0" presId="urn:microsoft.com/office/officeart/2016/7/layout/BasicLinearProcessNumbered"/>
    <dgm:cxn modelId="{6750496C-9C2B-4E0B-9D74-1F0E96A86C70}" type="presParOf" srcId="{45376262-35AC-4684-A19E-C7D13686BEC9}" destId="{F566C626-7335-433B-BF95-410370DB90BA}" srcOrd="2" destOrd="0" presId="urn:microsoft.com/office/officeart/2016/7/layout/BasicLinearProcessNumbered"/>
    <dgm:cxn modelId="{3431C687-2A18-4C8A-ABAA-0F29C7229EF9}" type="presParOf" srcId="{45376262-35AC-4684-A19E-C7D13686BEC9}" destId="{BE905657-1D64-491C-865A-77BD04BCD7F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51A367-1678-4C98-8711-D81E57182BAB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17D904-2177-4795-8F4D-12B3AB9D97FE}">
      <dgm:prSet/>
      <dgm:spPr/>
      <dgm:t>
        <a:bodyPr/>
        <a:lstStyle/>
        <a:p>
          <a:r>
            <a:rPr lang="en-US"/>
            <a:t>Are you able to explain how absolute and relative poverty differ?</a:t>
          </a:r>
        </a:p>
      </dgm:t>
    </dgm:pt>
    <dgm:pt modelId="{4FFCD48D-09B4-40B3-AF9C-028D94EC8CDD}" type="parTrans" cxnId="{BF45BFC1-CFCE-4584-BD4F-42F2D56CDBC7}">
      <dgm:prSet/>
      <dgm:spPr/>
      <dgm:t>
        <a:bodyPr/>
        <a:lstStyle/>
        <a:p>
          <a:endParaRPr lang="en-US"/>
        </a:p>
      </dgm:t>
    </dgm:pt>
    <dgm:pt modelId="{6F3D633B-75D8-4B0C-A9F5-8A51E50A01B2}" type="sibTrans" cxnId="{BF45BFC1-CFCE-4584-BD4F-42F2D56CDBC7}">
      <dgm:prSet/>
      <dgm:spPr/>
      <dgm:t>
        <a:bodyPr/>
        <a:lstStyle/>
        <a:p>
          <a:endParaRPr lang="en-US"/>
        </a:p>
      </dgm:t>
    </dgm:pt>
    <dgm:pt modelId="{F7FEE592-8262-4049-A666-F2DFF6798BC3}">
      <dgm:prSet/>
      <dgm:spPr/>
      <dgm:t>
        <a:bodyPr/>
        <a:lstStyle/>
        <a:p>
          <a:r>
            <a:rPr lang="en-US"/>
            <a:t>Are you able to analyse the different measures of poverty?</a:t>
          </a:r>
        </a:p>
      </dgm:t>
    </dgm:pt>
    <dgm:pt modelId="{2A0B3D42-1C2C-4C6D-BEAF-41816E793336}" type="parTrans" cxnId="{638CCD85-43FF-41AD-A4C0-E6B3F47EDAB1}">
      <dgm:prSet/>
      <dgm:spPr/>
      <dgm:t>
        <a:bodyPr/>
        <a:lstStyle/>
        <a:p>
          <a:endParaRPr lang="en-US"/>
        </a:p>
      </dgm:t>
    </dgm:pt>
    <dgm:pt modelId="{54CDF0C6-505E-41D1-B592-7FB904CF171A}" type="sibTrans" cxnId="{638CCD85-43FF-41AD-A4C0-E6B3F47EDAB1}">
      <dgm:prSet/>
      <dgm:spPr/>
      <dgm:t>
        <a:bodyPr/>
        <a:lstStyle/>
        <a:p>
          <a:endParaRPr lang="en-US"/>
        </a:p>
      </dgm:t>
    </dgm:pt>
    <dgm:pt modelId="{CAD490E0-CE50-4555-8724-169135393F34}">
      <dgm:prSet/>
      <dgm:spPr/>
      <dgm:t>
        <a:bodyPr/>
        <a:lstStyle/>
        <a:p>
          <a:r>
            <a:rPr lang="en-US"/>
            <a:t>Are you able to evaluate the Gini coefficient and Lorenz curve?</a:t>
          </a:r>
        </a:p>
      </dgm:t>
    </dgm:pt>
    <dgm:pt modelId="{9D0F5440-7FD5-43B4-BACF-63E0E41C48E2}" type="parTrans" cxnId="{EDBEE85E-5993-447F-AC9E-D183F6404319}">
      <dgm:prSet/>
      <dgm:spPr/>
      <dgm:t>
        <a:bodyPr/>
        <a:lstStyle/>
        <a:p>
          <a:endParaRPr lang="en-US"/>
        </a:p>
      </dgm:t>
    </dgm:pt>
    <dgm:pt modelId="{E4A342F8-2FB6-4BEA-8CEB-C21C87A78CBB}" type="sibTrans" cxnId="{EDBEE85E-5993-447F-AC9E-D183F6404319}">
      <dgm:prSet/>
      <dgm:spPr/>
      <dgm:t>
        <a:bodyPr/>
        <a:lstStyle/>
        <a:p>
          <a:endParaRPr lang="en-US"/>
        </a:p>
      </dgm:t>
    </dgm:pt>
    <dgm:pt modelId="{C58BD684-9515-416A-9135-D246119C29B1}" type="pres">
      <dgm:prSet presAssocID="{4851A367-1678-4C98-8711-D81E57182BAB}" presName="linear" presStyleCnt="0">
        <dgm:presLayoutVars>
          <dgm:animLvl val="lvl"/>
          <dgm:resizeHandles val="exact"/>
        </dgm:presLayoutVars>
      </dgm:prSet>
      <dgm:spPr/>
    </dgm:pt>
    <dgm:pt modelId="{DF6D7749-7C5E-4330-A782-AA3E38C1BBCF}" type="pres">
      <dgm:prSet presAssocID="{7617D904-2177-4795-8F4D-12B3AB9D97F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B05323-BBF0-462A-B6FF-A6BFB519B2FD}" type="pres">
      <dgm:prSet presAssocID="{6F3D633B-75D8-4B0C-A9F5-8A51E50A01B2}" presName="spacer" presStyleCnt="0"/>
      <dgm:spPr/>
    </dgm:pt>
    <dgm:pt modelId="{2204F154-723D-472C-A08A-995710A5486C}" type="pres">
      <dgm:prSet presAssocID="{F7FEE592-8262-4049-A666-F2DFF6798BC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B99D114-C716-44DB-9CE9-BFAE65CEE6BC}" type="pres">
      <dgm:prSet presAssocID="{54CDF0C6-505E-41D1-B592-7FB904CF171A}" presName="spacer" presStyleCnt="0"/>
      <dgm:spPr/>
    </dgm:pt>
    <dgm:pt modelId="{24C90375-1A57-4485-8F72-4C6407044873}" type="pres">
      <dgm:prSet presAssocID="{CAD490E0-CE50-4555-8724-169135393F3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0527332-5437-4244-A655-08EE8B17D54A}" type="presOf" srcId="{CAD490E0-CE50-4555-8724-169135393F34}" destId="{24C90375-1A57-4485-8F72-4C6407044873}" srcOrd="0" destOrd="0" presId="urn:microsoft.com/office/officeart/2005/8/layout/vList2"/>
    <dgm:cxn modelId="{EDBEE85E-5993-447F-AC9E-D183F6404319}" srcId="{4851A367-1678-4C98-8711-D81E57182BAB}" destId="{CAD490E0-CE50-4555-8724-169135393F34}" srcOrd="2" destOrd="0" parTransId="{9D0F5440-7FD5-43B4-BACF-63E0E41C48E2}" sibTransId="{E4A342F8-2FB6-4BEA-8CEB-C21C87A78CBB}"/>
    <dgm:cxn modelId="{B5BB0A44-F87C-407D-AF9A-593561E8A755}" type="presOf" srcId="{F7FEE592-8262-4049-A666-F2DFF6798BC3}" destId="{2204F154-723D-472C-A08A-995710A5486C}" srcOrd="0" destOrd="0" presId="urn:microsoft.com/office/officeart/2005/8/layout/vList2"/>
    <dgm:cxn modelId="{638CCD85-43FF-41AD-A4C0-E6B3F47EDAB1}" srcId="{4851A367-1678-4C98-8711-D81E57182BAB}" destId="{F7FEE592-8262-4049-A666-F2DFF6798BC3}" srcOrd="1" destOrd="0" parTransId="{2A0B3D42-1C2C-4C6D-BEAF-41816E793336}" sibTransId="{54CDF0C6-505E-41D1-B592-7FB904CF171A}"/>
    <dgm:cxn modelId="{92D27C87-A82B-4DC0-AF5D-281008C49273}" type="presOf" srcId="{7617D904-2177-4795-8F4D-12B3AB9D97FE}" destId="{DF6D7749-7C5E-4330-A782-AA3E38C1BBCF}" srcOrd="0" destOrd="0" presId="urn:microsoft.com/office/officeart/2005/8/layout/vList2"/>
    <dgm:cxn modelId="{C7B7A9B5-F5CD-4C99-A694-F05C57FB4D6B}" type="presOf" srcId="{4851A367-1678-4C98-8711-D81E57182BAB}" destId="{C58BD684-9515-416A-9135-D246119C29B1}" srcOrd="0" destOrd="0" presId="urn:microsoft.com/office/officeart/2005/8/layout/vList2"/>
    <dgm:cxn modelId="{BF45BFC1-CFCE-4584-BD4F-42F2D56CDBC7}" srcId="{4851A367-1678-4C98-8711-D81E57182BAB}" destId="{7617D904-2177-4795-8F4D-12B3AB9D97FE}" srcOrd="0" destOrd="0" parTransId="{4FFCD48D-09B4-40B3-AF9C-028D94EC8CDD}" sibTransId="{6F3D633B-75D8-4B0C-A9F5-8A51E50A01B2}"/>
    <dgm:cxn modelId="{7C9D6626-D2C8-44D0-A16C-C590632185B4}" type="presParOf" srcId="{C58BD684-9515-416A-9135-D246119C29B1}" destId="{DF6D7749-7C5E-4330-A782-AA3E38C1BBCF}" srcOrd="0" destOrd="0" presId="urn:microsoft.com/office/officeart/2005/8/layout/vList2"/>
    <dgm:cxn modelId="{7D912D49-2A05-423C-8247-791687030DB5}" type="presParOf" srcId="{C58BD684-9515-416A-9135-D246119C29B1}" destId="{FDB05323-BBF0-462A-B6FF-A6BFB519B2FD}" srcOrd="1" destOrd="0" presId="urn:microsoft.com/office/officeart/2005/8/layout/vList2"/>
    <dgm:cxn modelId="{7F975DA7-9102-4D00-B3B7-550AC6C3EFD0}" type="presParOf" srcId="{C58BD684-9515-416A-9135-D246119C29B1}" destId="{2204F154-723D-472C-A08A-995710A5486C}" srcOrd="2" destOrd="0" presId="urn:microsoft.com/office/officeart/2005/8/layout/vList2"/>
    <dgm:cxn modelId="{7FA0299E-0992-411C-AAEE-7D8966E3B022}" type="presParOf" srcId="{C58BD684-9515-416A-9135-D246119C29B1}" destId="{FB99D114-C716-44DB-9CE9-BFAE65CEE6BC}" srcOrd="3" destOrd="0" presId="urn:microsoft.com/office/officeart/2005/8/layout/vList2"/>
    <dgm:cxn modelId="{BBABE6F3-E514-405A-967A-36184496FD74}" type="presParOf" srcId="{C58BD684-9515-416A-9135-D246119C29B1}" destId="{24C90375-1A57-4485-8F72-4C64070448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EC1FB-0049-4257-BB58-9DFB552CDC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CF94BFD-7711-4563-A60D-6C9E45402BDE}">
      <dgm:prSet custT="1"/>
      <dgm:spPr/>
      <dgm:t>
        <a:bodyPr/>
        <a:lstStyle/>
        <a:p>
          <a:r>
            <a:rPr lang="en-GB" sz="2500" dirty="0">
              <a:solidFill>
                <a:schemeClr val="tx1"/>
              </a:solidFill>
            </a:rPr>
            <a:t>Consumption can be used to measure poverty</a:t>
          </a:r>
          <a:endParaRPr lang="en-US" sz="2500" dirty="0">
            <a:solidFill>
              <a:schemeClr val="tx1"/>
            </a:solidFill>
          </a:endParaRPr>
        </a:p>
      </dgm:t>
    </dgm:pt>
    <dgm:pt modelId="{484C8E5B-D759-446A-A37D-2C75C6CD810C}" type="parTrans" cxnId="{8409D5D5-B4E6-461E-AE4E-A5A469F2A682}">
      <dgm:prSet/>
      <dgm:spPr/>
      <dgm:t>
        <a:bodyPr/>
        <a:lstStyle/>
        <a:p>
          <a:endParaRPr lang="en-US"/>
        </a:p>
      </dgm:t>
    </dgm:pt>
    <dgm:pt modelId="{814CA938-5E05-4332-B187-57987A701403}" type="sibTrans" cxnId="{8409D5D5-B4E6-461E-AE4E-A5A469F2A682}">
      <dgm:prSet/>
      <dgm:spPr/>
      <dgm:t>
        <a:bodyPr/>
        <a:lstStyle/>
        <a:p>
          <a:endParaRPr lang="en-US"/>
        </a:p>
      </dgm:t>
    </dgm:pt>
    <dgm:pt modelId="{CE2A91EF-4E25-4005-B519-E9773AFEBEEA}">
      <dgm:prSet custT="1"/>
      <dgm:spPr/>
      <dgm:t>
        <a:bodyPr/>
        <a:lstStyle/>
        <a:p>
          <a:r>
            <a:rPr lang="en-GB" sz="2500" dirty="0">
              <a:solidFill>
                <a:schemeClr val="tx1"/>
              </a:solidFill>
            </a:rPr>
            <a:t>This is more likely to take into account the ability to purchase goods and services</a:t>
          </a:r>
          <a:endParaRPr lang="en-US" sz="2500" dirty="0">
            <a:solidFill>
              <a:schemeClr val="tx1"/>
            </a:solidFill>
          </a:endParaRPr>
        </a:p>
      </dgm:t>
    </dgm:pt>
    <dgm:pt modelId="{AE0AFED3-EBA3-418F-98D2-B59EEBD32C91}" type="parTrans" cxnId="{2520A761-FC0D-4879-BF56-A251216D43DD}">
      <dgm:prSet/>
      <dgm:spPr/>
      <dgm:t>
        <a:bodyPr/>
        <a:lstStyle/>
        <a:p>
          <a:endParaRPr lang="en-US"/>
        </a:p>
      </dgm:t>
    </dgm:pt>
    <dgm:pt modelId="{640640D5-7304-48FB-BEE4-CEEAD1C0030E}" type="sibTrans" cxnId="{2520A761-FC0D-4879-BF56-A251216D43DD}">
      <dgm:prSet/>
      <dgm:spPr/>
      <dgm:t>
        <a:bodyPr/>
        <a:lstStyle/>
        <a:p>
          <a:endParaRPr lang="en-US"/>
        </a:p>
      </dgm:t>
    </dgm:pt>
    <dgm:pt modelId="{FD8FEF99-6099-43F5-BD00-F961C6A736B0}">
      <dgm:prSet custT="1"/>
      <dgm:spPr/>
      <dgm:t>
        <a:bodyPr/>
        <a:lstStyle/>
        <a:p>
          <a:r>
            <a:rPr lang="en-GB" sz="2500" dirty="0">
              <a:solidFill>
                <a:schemeClr val="tx1"/>
              </a:solidFill>
            </a:rPr>
            <a:t>Income is often measured pre-tax and therefore does not give an accurate measurement of purchasing power</a:t>
          </a:r>
          <a:endParaRPr lang="en-US" sz="2500" dirty="0">
            <a:solidFill>
              <a:schemeClr val="tx1"/>
            </a:solidFill>
          </a:endParaRPr>
        </a:p>
      </dgm:t>
    </dgm:pt>
    <dgm:pt modelId="{DEBF7486-56CD-4C7E-A26F-5C4C45E7CDF2}" type="parTrans" cxnId="{75DF23A5-FCDD-4E79-BB1E-AC81AD6E2D5E}">
      <dgm:prSet/>
      <dgm:spPr/>
      <dgm:t>
        <a:bodyPr/>
        <a:lstStyle/>
        <a:p>
          <a:endParaRPr lang="en-US"/>
        </a:p>
      </dgm:t>
    </dgm:pt>
    <dgm:pt modelId="{BADEDAFD-9330-4719-BC5F-6FA7F6240418}" type="sibTrans" cxnId="{75DF23A5-FCDD-4E79-BB1E-AC81AD6E2D5E}">
      <dgm:prSet/>
      <dgm:spPr/>
      <dgm:t>
        <a:bodyPr/>
        <a:lstStyle/>
        <a:p>
          <a:endParaRPr lang="en-US"/>
        </a:p>
      </dgm:t>
    </dgm:pt>
    <dgm:pt modelId="{7AD4DA58-8DC6-4467-A27B-E7F7592EA122}">
      <dgm:prSet custT="1"/>
      <dgm:spPr/>
      <dgm:t>
        <a:bodyPr/>
        <a:lstStyle/>
        <a:p>
          <a:r>
            <a:rPr lang="en-GB" sz="2500" dirty="0">
              <a:solidFill>
                <a:schemeClr val="tx1"/>
              </a:solidFill>
            </a:rPr>
            <a:t>For example, an individual working on a low income might have less disposable income than an individual claiming welfare benefits and not working</a:t>
          </a:r>
          <a:endParaRPr lang="en-US" sz="2500" dirty="0">
            <a:solidFill>
              <a:schemeClr val="tx1"/>
            </a:solidFill>
          </a:endParaRPr>
        </a:p>
      </dgm:t>
    </dgm:pt>
    <dgm:pt modelId="{A9CA743F-2721-48D8-A9D2-7AF82982AAA2}" type="parTrans" cxnId="{668040E2-110E-4F4A-9E5C-0A2E0E8A3F4A}">
      <dgm:prSet/>
      <dgm:spPr/>
      <dgm:t>
        <a:bodyPr/>
        <a:lstStyle/>
        <a:p>
          <a:endParaRPr lang="en-US"/>
        </a:p>
      </dgm:t>
    </dgm:pt>
    <dgm:pt modelId="{5ACEE5ED-AD16-4F52-9051-E7394FB9CF26}" type="sibTrans" cxnId="{668040E2-110E-4F4A-9E5C-0A2E0E8A3F4A}">
      <dgm:prSet/>
      <dgm:spPr/>
      <dgm:t>
        <a:bodyPr/>
        <a:lstStyle/>
        <a:p>
          <a:endParaRPr lang="en-US"/>
        </a:p>
      </dgm:t>
    </dgm:pt>
    <dgm:pt modelId="{CA20988F-27D1-4B2F-A76D-55BAD89EE911}" type="pres">
      <dgm:prSet presAssocID="{D02EC1FB-0049-4257-BB58-9DFB552CDC79}" presName="linear" presStyleCnt="0">
        <dgm:presLayoutVars>
          <dgm:animLvl val="lvl"/>
          <dgm:resizeHandles val="exact"/>
        </dgm:presLayoutVars>
      </dgm:prSet>
      <dgm:spPr/>
    </dgm:pt>
    <dgm:pt modelId="{68C0A379-CA33-4737-88F9-FF24E40CBE02}" type="pres">
      <dgm:prSet presAssocID="{7CF94BFD-7711-4563-A60D-6C9E45402B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F62691-DD95-47E4-8EFB-BF1C14758111}" type="pres">
      <dgm:prSet presAssocID="{814CA938-5E05-4332-B187-57987A701403}" presName="spacer" presStyleCnt="0"/>
      <dgm:spPr/>
    </dgm:pt>
    <dgm:pt modelId="{BDEF3ED3-431B-484A-93D4-ED490290453C}" type="pres">
      <dgm:prSet presAssocID="{CE2A91EF-4E25-4005-B519-E9773AFEBEE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F038D1B-6B11-4FFB-B6C0-74084495D893}" type="pres">
      <dgm:prSet presAssocID="{640640D5-7304-48FB-BEE4-CEEAD1C0030E}" presName="spacer" presStyleCnt="0"/>
      <dgm:spPr/>
    </dgm:pt>
    <dgm:pt modelId="{EE3A2CBF-574B-4564-9521-42BE1D967B71}" type="pres">
      <dgm:prSet presAssocID="{FD8FEF99-6099-43F5-BD00-F961C6A736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92E4E0-9FDD-4C79-84D8-74239DEA6238}" type="pres">
      <dgm:prSet presAssocID="{BADEDAFD-9330-4719-BC5F-6FA7F6240418}" presName="spacer" presStyleCnt="0"/>
      <dgm:spPr/>
    </dgm:pt>
    <dgm:pt modelId="{F393752A-A89C-4123-9C16-B4FF1A7528DA}" type="pres">
      <dgm:prSet presAssocID="{7AD4DA58-8DC6-4467-A27B-E7F7592EA12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B7EA611-1463-4503-A581-8974126C02A6}" type="presOf" srcId="{7CF94BFD-7711-4563-A60D-6C9E45402BDE}" destId="{68C0A379-CA33-4737-88F9-FF24E40CBE02}" srcOrd="0" destOrd="0" presId="urn:microsoft.com/office/officeart/2005/8/layout/vList2"/>
    <dgm:cxn modelId="{2520A761-FC0D-4879-BF56-A251216D43DD}" srcId="{D02EC1FB-0049-4257-BB58-9DFB552CDC79}" destId="{CE2A91EF-4E25-4005-B519-E9773AFEBEEA}" srcOrd="1" destOrd="0" parTransId="{AE0AFED3-EBA3-418F-98D2-B59EEBD32C91}" sibTransId="{640640D5-7304-48FB-BEE4-CEEAD1C0030E}"/>
    <dgm:cxn modelId="{2E5B997D-766E-447F-9CA6-3250B30FDFCB}" type="presOf" srcId="{FD8FEF99-6099-43F5-BD00-F961C6A736B0}" destId="{EE3A2CBF-574B-4564-9521-42BE1D967B71}" srcOrd="0" destOrd="0" presId="urn:microsoft.com/office/officeart/2005/8/layout/vList2"/>
    <dgm:cxn modelId="{75DF23A5-FCDD-4E79-BB1E-AC81AD6E2D5E}" srcId="{D02EC1FB-0049-4257-BB58-9DFB552CDC79}" destId="{FD8FEF99-6099-43F5-BD00-F961C6A736B0}" srcOrd="2" destOrd="0" parTransId="{DEBF7486-56CD-4C7E-A26F-5C4C45E7CDF2}" sibTransId="{BADEDAFD-9330-4719-BC5F-6FA7F6240418}"/>
    <dgm:cxn modelId="{603E73B7-D2AA-4628-8821-C419124DD20F}" type="presOf" srcId="{CE2A91EF-4E25-4005-B519-E9773AFEBEEA}" destId="{BDEF3ED3-431B-484A-93D4-ED490290453C}" srcOrd="0" destOrd="0" presId="urn:microsoft.com/office/officeart/2005/8/layout/vList2"/>
    <dgm:cxn modelId="{52364DD2-8165-42F6-85AE-576913634E8A}" type="presOf" srcId="{D02EC1FB-0049-4257-BB58-9DFB552CDC79}" destId="{CA20988F-27D1-4B2F-A76D-55BAD89EE911}" srcOrd="0" destOrd="0" presId="urn:microsoft.com/office/officeart/2005/8/layout/vList2"/>
    <dgm:cxn modelId="{8409D5D5-B4E6-461E-AE4E-A5A469F2A682}" srcId="{D02EC1FB-0049-4257-BB58-9DFB552CDC79}" destId="{7CF94BFD-7711-4563-A60D-6C9E45402BDE}" srcOrd="0" destOrd="0" parTransId="{484C8E5B-D759-446A-A37D-2C75C6CD810C}" sibTransId="{814CA938-5E05-4332-B187-57987A701403}"/>
    <dgm:cxn modelId="{2A8EE9DB-31C0-4537-B1B0-7DF293116498}" type="presOf" srcId="{7AD4DA58-8DC6-4467-A27B-E7F7592EA122}" destId="{F393752A-A89C-4123-9C16-B4FF1A7528DA}" srcOrd="0" destOrd="0" presId="urn:microsoft.com/office/officeart/2005/8/layout/vList2"/>
    <dgm:cxn modelId="{668040E2-110E-4F4A-9E5C-0A2E0E8A3F4A}" srcId="{D02EC1FB-0049-4257-BB58-9DFB552CDC79}" destId="{7AD4DA58-8DC6-4467-A27B-E7F7592EA122}" srcOrd="3" destOrd="0" parTransId="{A9CA743F-2721-48D8-A9D2-7AF82982AAA2}" sibTransId="{5ACEE5ED-AD16-4F52-9051-E7394FB9CF26}"/>
    <dgm:cxn modelId="{38F5BDAB-991D-493A-B152-040CD3B87FC8}" type="presParOf" srcId="{CA20988F-27D1-4B2F-A76D-55BAD89EE911}" destId="{68C0A379-CA33-4737-88F9-FF24E40CBE02}" srcOrd="0" destOrd="0" presId="urn:microsoft.com/office/officeart/2005/8/layout/vList2"/>
    <dgm:cxn modelId="{33C23EA1-CF7C-4E37-B0E1-95BDB81EBB46}" type="presParOf" srcId="{CA20988F-27D1-4B2F-A76D-55BAD89EE911}" destId="{ABF62691-DD95-47E4-8EFB-BF1C14758111}" srcOrd="1" destOrd="0" presId="urn:microsoft.com/office/officeart/2005/8/layout/vList2"/>
    <dgm:cxn modelId="{DCD861D8-F8DF-409E-BB61-79DE7478866B}" type="presParOf" srcId="{CA20988F-27D1-4B2F-A76D-55BAD89EE911}" destId="{BDEF3ED3-431B-484A-93D4-ED490290453C}" srcOrd="2" destOrd="0" presId="urn:microsoft.com/office/officeart/2005/8/layout/vList2"/>
    <dgm:cxn modelId="{2B763885-1EE6-41C5-BDC3-4E6A58A2637F}" type="presParOf" srcId="{CA20988F-27D1-4B2F-A76D-55BAD89EE911}" destId="{AF038D1B-6B11-4FFB-B6C0-74084495D893}" srcOrd="3" destOrd="0" presId="urn:microsoft.com/office/officeart/2005/8/layout/vList2"/>
    <dgm:cxn modelId="{C2B07603-975A-4608-868C-1B5704FED146}" type="presParOf" srcId="{CA20988F-27D1-4B2F-A76D-55BAD89EE911}" destId="{EE3A2CBF-574B-4564-9521-42BE1D967B71}" srcOrd="4" destOrd="0" presId="urn:microsoft.com/office/officeart/2005/8/layout/vList2"/>
    <dgm:cxn modelId="{62CE3A4E-FB0D-4641-9CC1-13245D614788}" type="presParOf" srcId="{CA20988F-27D1-4B2F-A76D-55BAD89EE911}" destId="{2E92E4E0-9FDD-4C79-84D8-74239DEA6238}" srcOrd="5" destOrd="0" presId="urn:microsoft.com/office/officeart/2005/8/layout/vList2"/>
    <dgm:cxn modelId="{7FB0A1AA-7ABC-4974-893C-710FC9B8F67F}" type="presParOf" srcId="{CA20988F-27D1-4B2F-A76D-55BAD89EE911}" destId="{F393752A-A89C-4123-9C16-B4FF1A7528D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BDDBFA-A97A-4B6B-A750-8887D65D3A7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A5C7C22-64F0-466D-952D-63F8741F4FA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Income will be redistributed back to higher earners with increased saving and wealth </a:t>
          </a:r>
          <a:endParaRPr lang="en-US" dirty="0">
            <a:solidFill>
              <a:schemeClr val="tx1"/>
            </a:solidFill>
          </a:endParaRPr>
        </a:p>
      </dgm:t>
    </dgm:pt>
    <dgm:pt modelId="{D0C583F1-DDE8-4516-AA3D-D8C41D547A74}" type="parTrans" cxnId="{6643F3D0-847B-4216-9439-C9B72D8B4378}">
      <dgm:prSet/>
      <dgm:spPr/>
      <dgm:t>
        <a:bodyPr/>
        <a:lstStyle/>
        <a:p>
          <a:endParaRPr lang="en-US"/>
        </a:p>
      </dgm:t>
    </dgm:pt>
    <dgm:pt modelId="{5EA865F8-5304-45E2-91A5-27EEBEE5A243}" type="sibTrans" cxnId="{6643F3D0-847B-4216-9439-C9B72D8B4378}">
      <dgm:prSet/>
      <dgm:spPr/>
      <dgm:t>
        <a:bodyPr/>
        <a:lstStyle/>
        <a:p>
          <a:endParaRPr lang="en-US"/>
        </a:p>
      </dgm:t>
    </dgm:pt>
    <dgm:pt modelId="{D649BFE5-C3B7-4B99-9DF4-AD3EE825E8E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There may be increased investment as the returns for entrepreneurs improve e.g. lower tax rates</a:t>
          </a:r>
          <a:endParaRPr lang="en-US" dirty="0">
            <a:solidFill>
              <a:schemeClr val="tx1"/>
            </a:solidFill>
          </a:endParaRPr>
        </a:p>
      </dgm:t>
    </dgm:pt>
    <dgm:pt modelId="{68606D1D-2003-48C0-8C75-D0FCD36761DA}" type="parTrans" cxnId="{8ABFF118-EDA3-4FFC-9E23-DD36177519F4}">
      <dgm:prSet/>
      <dgm:spPr/>
      <dgm:t>
        <a:bodyPr/>
        <a:lstStyle/>
        <a:p>
          <a:endParaRPr lang="en-US"/>
        </a:p>
      </dgm:t>
    </dgm:pt>
    <dgm:pt modelId="{DE03A286-F8C6-4E42-867F-CB230A2AEB27}" type="sibTrans" cxnId="{8ABFF118-EDA3-4FFC-9E23-DD36177519F4}">
      <dgm:prSet/>
      <dgm:spPr/>
      <dgm:t>
        <a:bodyPr/>
        <a:lstStyle/>
        <a:p>
          <a:endParaRPr lang="en-US"/>
        </a:p>
      </dgm:t>
    </dgm:pt>
    <dgm:pt modelId="{F1845A21-CA21-4EC6-8C41-7E4A7BE58AA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Capitalism can exacerbate levels of inequality as the capitalist owns the means of production</a:t>
          </a:r>
          <a:endParaRPr lang="en-US" dirty="0">
            <a:solidFill>
              <a:schemeClr val="tx1"/>
            </a:solidFill>
          </a:endParaRPr>
        </a:p>
      </dgm:t>
    </dgm:pt>
    <dgm:pt modelId="{56C38241-151E-4079-9CF9-1A5A04A7EB2F}" type="parTrans" cxnId="{84C0CC2C-1283-4574-AFAD-AED712F1C9F3}">
      <dgm:prSet/>
      <dgm:spPr/>
      <dgm:t>
        <a:bodyPr/>
        <a:lstStyle/>
        <a:p>
          <a:endParaRPr lang="en-US"/>
        </a:p>
      </dgm:t>
    </dgm:pt>
    <dgm:pt modelId="{60CCEF1E-374D-4C5F-8C37-499CA55D103F}" type="sibTrans" cxnId="{84C0CC2C-1283-4574-AFAD-AED712F1C9F3}">
      <dgm:prSet/>
      <dgm:spPr/>
      <dgm:t>
        <a:bodyPr/>
        <a:lstStyle/>
        <a:p>
          <a:endParaRPr lang="en-US"/>
        </a:p>
      </dgm:t>
    </dgm:pt>
    <dgm:pt modelId="{0D05157B-4752-4781-A6E8-BB14BAA0C5C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The ownership of assets will lead to higher income leading to even greater inequality in the future </a:t>
          </a:r>
          <a:endParaRPr lang="en-US" dirty="0">
            <a:solidFill>
              <a:schemeClr val="tx1"/>
            </a:solidFill>
          </a:endParaRPr>
        </a:p>
      </dgm:t>
    </dgm:pt>
    <dgm:pt modelId="{3730BC83-B79B-4D41-B745-4505412339FF}" type="parTrans" cxnId="{5E7D940B-D675-4A5F-BBFB-46DA9AF9D0A1}">
      <dgm:prSet/>
      <dgm:spPr/>
      <dgm:t>
        <a:bodyPr/>
        <a:lstStyle/>
        <a:p>
          <a:endParaRPr lang="en-US"/>
        </a:p>
      </dgm:t>
    </dgm:pt>
    <dgm:pt modelId="{BB6C2035-6538-49B5-9000-D049C7835AA1}" type="sibTrans" cxnId="{5E7D940B-D675-4A5F-BBFB-46DA9AF9D0A1}">
      <dgm:prSet/>
      <dgm:spPr/>
      <dgm:t>
        <a:bodyPr/>
        <a:lstStyle/>
        <a:p>
          <a:endParaRPr lang="en-US"/>
        </a:p>
      </dgm:t>
    </dgm:pt>
    <dgm:pt modelId="{ECA9DECA-2934-436D-A2D7-140D323396DC}" type="pres">
      <dgm:prSet presAssocID="{02BDDBFA-A97A-4B6B-A750-8887D65D3A76}" presName="linear" presStyleCnt="0">
        <dgm:presLayoutVars>
          <dgm:animLvl val="lvl"/>
          <dgm:resizeHandles val="exact"/>
        </dgm:presLayoutVars>
      </dgm:prSet>
      <dgm:spPr/>
    </dgm:pt>
    <dgm:pt modelId="{6AFF5C09-F1B0-4294-9708-329FA68B31FB}" type="pres">
      <dgm:prSet presAssocID="{4A5C7C22-64F0-466D-952D-63F8741F4F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73177B-0F83-4EBF-BDD9-BFA315244213}" type="pres">
      <dgm:prSet presAssocID="{5EA865F8-5304-45E2-91A5-27EEBEE5A243}" presName="spacer" presStyleCnt="0"/>
      <dgm:spPr/>
    </dgm:pt>
    <dgm:pt modelId="{B049146F-D55C-446D-B9C2-DBBD86C665AC}" type="pres">
      <dgm:prSet presAssocID="{D649BFE5-C3B7-4B99-9DF4-AD3EE825E8E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120CC2A-EAED-451C-B77B-0C338D29D7C4}" type="pres">
      <dgm:prSet presAssocID="{DE03A286-F8C6-4E42-867F-CB230A2AEB27}" presName="spacer" presStyleCnt="0"/>
      <dgm:spPr/>
    </dgm:pt>
    <dgm:pt modelId="{8E8C2AC5-480E-4A26-AD4E-4F643FDBFB33}" type="pres">
      <dgm:prSet presAssocID="{F1845A21-CA21-4EC6-8C41-7E4A7BE58AA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3AED4F7-2E42-471A-9E91-3059CAE26827}" type="pres">
      <dgm:prSet presAssocID="{60CCEF1E-374D-4C5F-8C37-499CA55D103F}" presName="spacer" presStyleCnt="0"/>
      <dgm:spPr/>
    </dgm:pt>
    <dgm:pt modelId="{46BB2D70-E6BA-4CFA-860C-708F000A7069}" type="pres">
      <dgm:prSet presAssocID="{0D05157B-4752-4781-A6E8-BB14BAA0C5C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E7D940B-D675-4A5F-BBFB-46DA9AF9D0A1}" srcId="{02BDDBFA-A97A-4B6B-A750-8887D65D3A76}" destId="{0D05157B-4752-4781-A6E8-BB14BAA0C5C9}" srcOrd="3" destOrd="0" parTransId="{3730BC83-B79B-4D41-B745-4505412339FF}" sibTransId="{BB6C2035-6538-49B5-9000-D049C7835AA1}"/>
    <dgm:cxn modelId="{8ABFF118-EDA3-4FFC-9E23-DD36177519F4}" srcId="{02BDDBFA-A97A-4B6B-A750-8887D65D3A76}" destId="{D649BFE5-C3B7-4B99-9DF4-AD3EE825E8EC}" srcOrd="1" destOrd="0" parTransId="{68606D1D-2003-48C0-8C75-D0FCD36761DA}" sibTransId="{DE03A286-F8C6-4E42-867F-CB230A2AEB27}"/>
    <dgm:cxn modelId="{0F19BC19-7116-4512-9896-67F121765AB0}" type="presOf" srcId="{F1845A21-CA21-4EC6-8C41-7E4A7BE58AA3}" destId="{8E8C2AC5-480E-4A26-AD4E-4F643FDBFB33}" srcOrd="0" destOrd="0" presId="urn:microsoft.com/office/officeart/2005/8/layout/vList2"/>
    <dgm:cxn modelId="{84C0CC2C-1283-4574-AFAD-AED712F1C9F3}" srcId="{02BDDBFA-A97A-4B6B-A750-8887D65D3A76}" destId="{F1845A21-CA21-4EC6-8C41-7E4A7BE58AA3}" srcOrd="2" destOrd="0" parTransId="{56C38241-151E-4079-9CF9-1A5A04A7EB2F}" sibTransId="{60CCEF1E-374D-4C5F-8C37-499CA55D103F}"/>
    <dgm:cxn modelId="{C67A572E-3C0D-460C-9BA3-3DF1B0369B5B}" type="presOf" srcId="{02BDDBFA-A97A-4B6B-A750-8887D65D3A76}" destId="{ECA9DECA-2934-436D-A2D7-140D323396DC}" srcOrd="0" destOrd="0" presId="urn:microsoft.com/office/officeart/2005/8/layout/vList2"/>
    <dgm:cxn modelId="{ED46D46E-3A3F-449F-A233-F68503DEA94E}" type="presOf" srcId="{D649BFE5-C3B7-4B99-9DF4-AD3EE825E8EC}" destId="{B049146F-D55C-446D-B9C2-DBBD86C665AC}" srcOrd="0" destOrd="0" presId="urn:microsoft.com/office/officeart/2005/8/layout/vList2"/>
    <dgm:cxn modelId="{34D0F69A-CF3E-4521-8078-08A12335E674}" type="presOf" srcId="{0D05157B-4752-4781-A6E8-BB14BAA0C5C9}" destId="{46BB2D70-E6BA-4CFA-860C-708F000A7069}" srcOrd="0" destOrd="0" presId="urn:microsoft.com/office/officeart/2005/8/layout/vList2"/>
    <dgm:cxn modelId="{6643F3D0-847B-4216-9439-C9B72D8B4378}" srcId="{02BDDBFA-A97A-4B6B-A750-8887D65D3A76}" destId="{4A5C7C22-64F0-466D-952D-63F8741F4FA8}" srcOrd="0" destOrd="0" parTransId="{D0C583F1-DDE8-4516-AA3D-D8C41D547A74}" sibTransId="{5EA865F8-5304-45E2-91A5-27EEBEE5A243}"/>
    <dgm:cxn modelId="{95E310D1-3DD9-441F-98F4-D66DD4C2CC2C}" type="presOf" srcId="{4A5C7C22-64F0-466D-952D-63F8741F4FA8}" destId="{6AFF5C09-F1B0-4294-9708-329FA68B31FB}" srcOrd="0" destOrd="0" presId="urn:microsoft.com/office/officeart/2005/8/layout/vList2"/>
    <dgm:cxn modelId="{5008AF20-1513-453B-B2C3-E49109129527}" type="presParOf" srcId="{ECA9DECA-2934-436D-A2D7-140D323396DC}" destId="{6AFF5C09-F1B0-4294-9708-329FA68B31FB}" srcOrd="0" destOrd="0" presId="urn:microsoft.com/office/officeart/2005/8/layout/vList2"/>
    <dgm:cxn modelId="{789D56C4-7F4F-4731-9439-DFB83DC4098A}" type="presParOf" srcId="{ECA9DECA-2934-436D-A2D7-140D323396DC}" destId="{3E73177B-0F83-4EBF-BDD9-BFA315244213}" srcOrd="1" destOrd="0" presId="urn:microsoft.com/office/officeart/2005/8/layout/vList2"/>
    <dgm:cxn modelId="{E1CE2196-F088-4470-920C-1A3C719EB3CE}" type="presParOf" srcId="{ECA9DECA-2934-436D-A2D7-140D323396DC}" destId="{B049146F-D55C-446D-B9C2-DBBD86C665AC}" srcOrd="2" destOrd="0" presId="urn:microsoft.com/office/officeart/2005/8/layout/vList2"/>
    <dgm:cxn modelId="{A2F8DD64-C8F0-46F8-A4A9-00F8EC2E7E00}" type="presParOf" srcId="{ECA9DECA-2934-436D-A2D7-140D323396DC}" destId="{8120CC2A-EAED-451C-B77B-0C338D29D7C4}" srcOrd="3" destOrd="0" presId="urn:microsoft.com/office/officeart/2005/8/layout/vList2"/>
    <dgm:cxn modelId="{20A49303-9265-4B67-B866-B6096C50C149}" type="presParOf" srcId="{ECA9DECA-2934-436D-A2D7-140D323396DC}" destId="{8E8C2AC5-480E-4A26-AD4E-4F643FDBFB33}" srcOrd="4" destOrd="0" presId="urn:microsoft.com/office/officeart/2005/8/layout/vList2"/>
    <dgm:cxn modelId="{BBC36093-6A0A-4695-94F1-59FD94FFC9EC}" type="presParOf" srcId="{ECA9DECA-2934-436D-A2D7-140D323396DC}" destId="{13AED4F7-2E42-471A-9E91-3059CAE26827}" srcOrd="5" destOrd="0" presId="urn:microsoft.com/office/officeart/2005/8/layout/vList2"/>
    <dgm:cxn modelId="{BDBD949D-C5C7-4366-A574-49728BF2D8FA}" type="presParOf" srcId="{ECA9DECA-2934-436D-A2D7-140D323396DC}" destId="{46BB2D70-E6BA-4CFA-860C-708F000A706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C2A2F-20FD-4100-A8FE-B77ADF8A7AE5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Explain why minimum wages are introduced to economies</a:t>
          </a:r>
          <a:endParaRPr lang="en-US" sz="2500" kern="1200"/>
        </a:p>
      </dsp:txBody>
      <dsp:txXfrm>
        <a:off x="0" y="1653508"/>
        <a:ext cx="3286125" cy="2610802"/>
      </dsp:txXfrm>
    </dsp:sp>
    <dsp:sp modelId="{0D13B90B-F4D8-4A73-A425-AABEC04AE29C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1DECDC8B-5DED-4E9A-A552-9E6EE635A26C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0A5A1B-8753-4A40-AD1B-5C28EDEE6606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Explain why introducing a minimum wage could actually be a bad thing for workers</a:t>
          </a:r>
          <a:endParaRPr lang="en-US" sz="2500" kern="1200" dirty="0"/>
        </a:p>
      </dsp:txBody>
      <dsp:txXfrm>
        <a:off x="3614737" y="1653508"/>
        <a:ext cx="3286125" cy="2610802"/>
      </dsp:txXfrm>
    </dsp:sp>
    <dsp:sp modelId="{542CDAD9-C4F8-46B7-9B66-C1E27CC6FB1A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D95886BE-D38A-4DC0-9A86-2ADFB2FDBDEB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BDDDF5-08ED-44C9-AEFD-4F15D2EFCC1F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Explain the difference between a monopsony and a monopoly</a:t>
          </a:r>
          <a:endParaRPr lang="en-US" sz="2500" kern="1200"/>
        </a:p>
      </dsp:txBody>
      <dsp:txXfrm>
        <a:off x="7229475" y="1653508"/>
        <a:ext cx="3286125" cy="2610802"/>
      </dsp:txXfrm>
    </dsp:sp>
    <dsp:sp modelId="{BE53B121-E531-4084-832E-44E95165D349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F566C626-7335-433B-BF95-410370DB90BA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D7749-7C5E-4330-A782-AA3E38C1BBCF}">
      <dsp:nvSpPr>
        <dsp:cNvPr id="0" name=""/>
        <dsp:cNvSpPr/>
      </dsp:nvSpPr>
      <dsp:spPr>
        <a:xfrm>
          <a:off x="0" y="662809"/>
          <a:ext cx="6666833" cy="13127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Are you able to explain how absolute and relative poverty differ?</a:t>
          </a:r>
        </a:p>
      </dsp:txBody>
      <dsp:txXfrm>
        <a:off x="64083" y="726892"/>
        <a:ext cx="6538667" cy="1184574"/>
      </dsp:txXfrm>
    </dsp:sp>
    <dsp:sp modelId="{2204F154-723D-472C-A08A-995710A5486C}">
      <dsp:nvSpPr>
        <dsp:cNvPr id="0" name=""/>
        <dsp:cNvSpPr/>
      </dsp:nvSpPr>
      <dsp:spPr>
        <a:xfrm>
          <a:off x="0" y="2070589"/>
          <a:ext cx="6666833" cy="131274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Are you able to analyse the different measures of poverty?</a:t>
          </a:r>
        </a:p>
      </dsp:txBody>
      <dsp:txXfrm>
        <a:off x="64083" y="2134672"/>
        <a:ext cx="6538667" cy="1184574"/>
      </dsp:txXfrm>
    </dsp:sp>
    <dsp:sp modelId="{24C90375-1A57-4485-8F72-4C6407044873}">
      <dsp:nvSpPr>
        <dsp:cNvPr id="0" name=""/>
        <dsp:cNvSpPr/>
      </dsp:nvSpPr>
      <dsp:spPr>
        <a:xfrm>
          <a:off x="0" y="3478370"/>
          <a:ext cx="6666833" cy="131274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Are you able to evaluate the Gini coefficient and Lorenz curve?</a:t>
          </a:r>
        </a:p>
      </dsp:txBody>
      <dsp:txXfrm>
        <a:off x="64083" y="3542453"/>
        <a:ext cx="6538667" cy="11845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0A379-CA33-4737-88F9-FF24E40CBE02}">
      <dsp:nvSpPr>
        <dsp:cNvPr id="0" name=""/>
        <dsp:cNvSpPr/>
      </dsp:nvSpPr>
      <dsp:spPr>
        <a:xfrm>
          <a:off x="0" y="402"/>
          <a:ext cx="6722533" cy="162822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Consumption can be used to measure poverty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9483" y="79885"/>
        <a:ext cx="6563567" cy="1469260"/>
      </dsp:txXfrm>
    </dsp:sp>
    <dsp:sp modelId="{BDEF3ED3-431B-484A-93D4-ED490290453C}">
      <dsp:nvSpPr>
        <dsp:cNvPr id="0" name=""/>
        <dsp:cNvSpPr/>
      </dsp:nvSpPr>
      <dsp:spPr>
        <a:xfrm>
          <a:off x="0" y="1641791"/>
          <a:ext cx="6722533" cy="1628226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This is more likely to take into account the ability to purchase goods and services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9483" y="1721274"/>
        <a:ext cx="6563567" cy="1469260"/>
      </dsp:txXfrm>
    </dsp:sp>
    <dsp:sp modelId="{EE3A2CBF-574B-4564-9521-42BE1D967B71}">
      <dsp:nvSpPr>
        <dsp:cNvPr id="0" name=""/>
        <dsp:cNvSpPr/>
      </dsp:nvSpPr>
      <dsp:spPr>
        <a:xfrm>
          <a:off x="0" y="3283180"/>
          <a:ext cx="6722533" cy="1628226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Income is often measured pre-tax and therefore does not give an accurate measurement of purchasing power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9483" y="3362663"/>
        <a:ext cx="6563567" cy="1469260"/>
      </dsp:txXfrm>
    </dsp:sp>
    <dsp:sp modelId="{F393752A-A89C-4123-9C16-B4FF1A7528DA}">
      <dsp:nvSpPr>
        <dsp:cNvPr id="0" name=""/>
        <dsp:cNvSpPr/>
      </dsp:nvSpPr>
      <dsp:spPr>
        <a:xfrm>
          <a:off x="0" y="4924569"/>
          <a:ext cx="6722533" cy="162822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For example, an individual working on a low income might have less disposable income than an individual claiming welfare benefits and not working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79483" y="5004052"/>
        <a:ext cx="6563567" cy="14692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F5C09-F1B0-4294-9708-329FA68B31FB}">
      <dsp:nvSpPr>
        <dsp:cNvPr id="0" name=""/>
        <dsp:cNvSpPr/>
      </dsp:nvSpPr>
      <dsp:spPr>
        <a:xfrm>
          <a:off x="0" y="50800"/>
          <a:ext cx="6372628" cy="1539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Income will be redistributed back to higher earners with increased saving and wealth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163" y="125963"/>
        <a:ext cx="6222302" cy="1389393"/>
      </dsp:txXfrm>
    </dsp:sp>
    <dsp:sp modelId="{B049146F-D55C-446D-B9C2-DBBD86C665AC}">
      <dsp:nvSpPr>
        <dsp:cNvPr id="0" name=""/>
        <dsp:cNvSpPr/>
      </dsp:nvSpPr>
      <dsp:spPr>
        <a:xfrm>
          <a:off x="0" y="1671160"/>
          <a:ext cx="6372628" cy="153971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There may be increased investment as the returns for entrepreneurs improve e.g. lower tax rates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163" y="1746323"/>
        <a:ext cx="6222302" cy="1389393"/>
      </dsp:txXfrm>
    </dsp:sp>
    <dsp:sp modelId="{8E8C2AC5-480E-4A26-AD4E-4F643FDBFB33}">
      <dsp:nvSpPr>
        <dsp:cNvPr id="0" name=""/>
        <dsp:cNvSpPr/>
      </dsp:nvSpPr>
      <dsp:spPr>
        <a:xfrm>
          <a:off x="0" y="3291520"/>
          <a:ext cx="6372628" cy="153971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Capitalism can exacerbate levels of inequality as the capitalist owns the means of production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163" y="3366683"/>
        <a:ext cx="6222302" cy="1389393"/>
      </dsp:txXfrm>
    </dsp:sp>
    <dsp:sp modelId="{46BB2D70-E6BA-4CFA-860C-708F000A7069}">
      <dsp:nvSpPr>
        <dsp:cNvPr id="0" name=""/>
        <dsp:cNvSpPr/>
      </dsp:nvSpPr>
      <dsp:spPr>
        <a:xfrm>
          <a:off x="0" y="4911880"/>
          <a:ext cx="6372628" cy="1539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solidFill>
                <a:schemeClr val="tx1"/>
              </a:solidFill>
            </a:rPr>
            <a:t>The ownership of assets will lead to higher income leading to even greater inequality in the future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75163" y="4987043"/>
        <a:ext cx="6222302" cy="1389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T" name="resolution" value="1" units="1/dev"/>
        </inkml:channelProperties>
      </inkml:inkSource>
      <inkml:timestamp xml:id="ts0" timeString="2019-11-13T11:36:05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33865 18760 0,'0'0'0,"0"-7"16,0-4-16,0-4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618.2453" units="1/cm"/>
          <inkml:channelProperty channel="Y" name="resolution" value="1092.23328" units="1/cm"/>
          <inkml:channelProperty channel="T" name="resolution" value="1" units="1/dev"/>
        </inkml:channelProperties>
      </inkml:inkSource>
      <inkml:timestamp xml:id="ts0" timeString="2023-03-10T10:04:02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20678 14120 0,'0'0'16,"0"0"-16,0 0 0,0 0 15,0 0-15,0 0 16,0 0-16,0 0 16,0 0-16,0 0 0,0 0 15,0 0-15,0 0 16,0 0-16,0 0 0,0 0 15,0 0-15,0 0 16,0 0-16,0 0 0,0 0 16,0 0-16,0 0 15,0 0-15,0 0 0,0 0 16,0 0-16,0 0 16,9 3-16,-9-3 0,18 6 15,-18-6-15,0 0 16,35 11-16,-35-11 0,42 10 15,-42-10-15,47 15 16,4-3-16,-51-12 16,59 10-16,-59-10 0,62 13 15,-62-13-15,65 8 16,4-3-16,-7-3 0,-62-2 16,64 3-16,-2 0 15,-2-3-15,-60 0 0,63 2 16,-63-2-16,65 3 15,-65-3-15,74 7 0,3-7 16,-77 0-16,80-4 16,1 1-16,-5 0 0,-76 3 15,77 0-15,-77 0 16,77 0-16,4 0 16,-5 0-16,-5 0 0,-2-2 15,-69 2-15,68 0 16,3-3-16,1 0 0,-4 1 15,-4-3-15,-64 5 16,72 0-16,-72 0 0,80-2 16,6-2-16,-3 2 15,-9-3-15,-3-3 16,-3 7-16,-3-6 0,-2 5 16,-1-2-16,2 1 0,0 3 15,0 0-15,2-2 16,-1-1-16,0-1 0,1 2 15,-4 2-15,2-3 16,-2 3-16,7 0 16,-3-4-16,4 4 0,-1-2 15,4 2-15,2 0 16,-1-4-16,0 4 0,3-6 16,-3 4-16,3-4 15,3 3-15,0 0 0,-3 0 16,0-2-16,3-2 15,-3 4-15,0 0 16,0 0-16,1-3 0,-8 0 16,5 0-16,-2 4 15,0-2-15,4-1 0,-4 2 16,2 1-16,-5-2 16,0 1-16,0-3 0,-1 3 15,0-3-15,-69 6 16,72-6-16,2 3 0,-1 0 15,-73 3-15,79-2 16,-4-5-16,4 4 0,-9-3 16,-1 4-16,-4-5 15,-3 1-15,0 1 0,-2 2 16,-1-3-16,-2-3 16,-2 3-16,3-3 15,-6 3-15,1-3 0,4 4 16,-4-1-16,4-4 15,-1-2-15,0 3 0,1-2 16,-57 11-16,59-9 16,6 0-16,1 0 0,-4 0 15,-3 0-15,0 0 16,-2 1-16,-2 2 0,-2-3 16,4 4-16,-3-6 15,3 4-15,-5-3 0,1 1 16,-2-2-16,-1-1 15,-2-1-15,-8-1 16,4 6-16,-44 8 0,43-16 16,5 1-16,-48 15 15,54-15-15,8-6 0,-62 21 16,65-21-16,-65 21 16,62-22-16,-4-6 0,-58 28 15,56-29-15,1-3 16,-3 2-16,-6 0 0,-48 30 15,49-29-15,-3-4 16,0-3-16,-3 4 16,-7-4-16,-36 36 0,35-25 15,-3-9-15,1 2 16,-33 32-16,29-33 0,-29 33 16,30-36-16,-30 36 15,27-41-15,0 3 0,-27 38 16,23-45-16,-23 45 15,30-51-15,-30 51 0,24-55 16,-24 55-16,20-57 16,-20 57-16,18-59 0,-1 2 15,-17 57-15,15-58 16,-15 58-16,15-57 0,-15 57 16,8-62-16,-8 62 15,8-66-15,-8 66 16,9-68-16,-9 68 0,2-68 15,-2 68-15,3-74 16,2 0-16,-5 74 0,5-71 16,-2 3-16,5 0 15,-5 9-15,-3 59 0,0-63 16,0 63-16,3-64 16,-3 64-16,0-73 0,0 73 15,0-70-15,0 70 16,-3-77-16,3 77 0,-3-76 15,-1 1-15,4 4 16,0 71-16,0-71 16,0 71-16,-4-69 0,4 1 15,-3 0-15,3 68 16,0-66-16,0 66 0,0-68 16,0 68-16,3-70 15,-3-4-15,0 74 0,4-71 16,-4 71-16,4-68 15,-4-4-15,3 4 0,-3 68 16,3-68-16,0 3 16,-1-1-16,-2 4 15,0 62-15,3-59 0,-3 59 16,3-62-16,-1-6 0,-2 68 16,0-66-16,3-1 15,-3 67-15,0-69 16,0 69-16,0-71 0,0-1 15,0 72-15,0-73 16,4 1-16,-4 72 0,0-67 16,-4-1-16,4 2 15,0 66-15,0-65 0,0-3 16,0 68-16,0-68 16,0 68-16,0-71 0,0-4 15,0 2-15,0 73 16,0-71-16,4 3 0,-4 0 15,0-1-15,0 69 16,-4-62-16,4 62 16,0-68-16,4-3 0,-4 3 15,1 5-15,5 4 16,-6 59-16,0-62 0,0 62 16,3-68-16,-3-3 15,0 0-15,0 5 0,0 66 16,2-65-16,1 0 15,-3 65-15,3-68 0,-6 0 16,3 1-16,0 67 16,-3-61-16,3 61 0,0-66 15,0 66-15,0-70 16,0-4-16,3 6 16,2 5-16,-5 63 0,3-59 15,2 0-15,-5 59 16,5-59-16,-1-3 0,-4 62 15,5-66-15,0 1 16,3 7-16,0-2 0,-8 60 16,9-57-16,-4-1 15,-5 58-15,5-63 0,3 4 16,-8 59-16,2-59 16,5-1-16,-7 60 15,3-59-15,2 0 0,0 3 16,-5 56-16,10-63 0,-10 63 15,12-62-15,-4 0 16,2 3-16,-10 59 16,9-62-16,-9 62 0,8-60 15,-8 60-15,7-66 16,1 5-16,-8 61 0,7-60 16,-2 1-16,-5 59 15,5-57-15,1 5 0,-6 52 16,0 0-16,7-57 15,-7 57-15,0 0 16,5-57-16,-5 57 0,4-56 16,-4 56-16,3-58 15,-3 58-15,2-54 0,-2 54 16,0 0-16,3-53 16,-3 53-16,0 0 0,7-51 15,-7 51-15,0 0 16,0 0-16,0-53 0,0 53 15,0 0-15,0 0 16,0-51-16,0 51 0,0 0 16,4-48-16,-4 48 15,0 0-15,0 0 0,7-38 16,2 3-16</inkml:trace>
  <inkml:trace contextRef="#ctx0" brushRef="#br0" timeOffset="7711.58">30077 13489 0,'0'0'16,"0"0"-16,0 0 16,0 0-16,0 0 0,0 0 15,0 0-15,0 0 16,0 0-16,0 0 0,0 0 15,0 0-15,0 0 16,0 0-16,0 0 0,0 0 16,0 0-16,0 0 15,-12-6-15,12 6 16,0 0-16,-18-9 0,18 9 16,0 0-16,-27-9 15,27 9-15,0 0 0,0 0 0,-27-6 16,27 6-16,-29 3 15,29-3-15,-35 6 0,35-6 16,0 0-16,-38 12 16,38-12-16,-37 20 0,37-20 15,0 0-15,0 0 16,-36 25-16,36-25 16,0 0-16,0 0 0,0 0 0,-26 26 15,26-26-15,0 0 16,0 0-16,-15 27 0,15-27 15,-2 27-15,2-27 16,0 0-16,0 0 0,5 29 16,-5-29-16,12 27 15,-12-27-15,15 29 16,-15-29-16,0 0 0,0 0 16,21 25-16,-21-25 0,26 20 15,-26-20-15,0 0 16,33 18-16,-33-18 0,36 6 15,-36-6-15,0 0 16,53-3-16,45-15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4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7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1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4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30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91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7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6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62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xampaperspractice.co.uk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2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exampaperspractice.co.uk/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D29661D9-A27F-6523-64FB-4F8DC628EE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3038" r="6" b="6"/>
          <a:stretch/>
        </p:blipFill>
        <p:spPr>
          <a:xfrm>
            <a:off x="20" y="-8466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3.6.1 Poverty and Inequality</a:t>
            </a:r>
            <a:br>
              <a:rPr lang="en-GB">
                <a:solidFill>
                  <a:srgbClr val="FFFFFF"/>
                </a:solidFill>
                <a:cs typeface="Calibri Light"/>
              </a:rPr>
            </a:br>
            <a:r>
              <a:rPr lang="en-GB" b="1">
                <a:solidFill>
                  <a:srgbClr val="FFFFFF"/>
                </a:solidFill>
                <a:ea typeface="+mj-lt"/>
                <a:cs typeface="+mj-lt"/>
              </a:rPr>
              <a:t>3.6 Inequality and re-distribution</a:t>
            </a:r>
            <a:endParaRPr lang="en-GB">
              <a:solidFill>
                <a:srgbClr val="FFFFFF"/>
              </a:solidFill>
              <a:ea typeface="+mj-lt"/>
              <a:cs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191400" y="6741720"/>
              <a:ext cx="360" cy="12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82040" y="6732360"/>
                <a:ext cx="19080" cy="3096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6EEA774-2FE4-CDD7-9298-DE88E8F80A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F7049-8DE4-6CFD-3814-1055A70BCD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A9E4985-D4E4-654A-82BE-0699FE8030ED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0186C9-714E-D5C0-76FE-39872E15B937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87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Measures of poverty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FCE1033-CB0A-7F80-50F5-3F357ED8F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88721"/>
              </p:ext>
            </p:extLst>
          </p:nvPr>
        </p:nvGraphicFramePr>
        <p:xfrm>
          <a:off x="5283200" y="211667"/>
          <a:ext cx="6722533" cy="6553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5595266-C3CA-3860-1A0E-1089EE5E32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766385-C5A8-470A-63E2-5DFEA37DC2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ECE0FFC-DDFC-2D98-E4BF-4A91E1401DE5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7F232A-B2B7-C10A-AE1D-B0A15A84BF7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3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40605" cy="1146176"/>
          </a:xfrm>
        </p:spPr>
        <p:txBody>
          <a:bodyPr>
            <a:normAutofit/>
          </a:bodyPr>
          <a:lstStyle/>
          <a:p>
            <a:r>
              <a:rPr lang="en-GB" dirty="0"/>
              <a:t>Measures of poverty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8805" y="-2"/>
            <a:ext cx="6013194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2">
              <a:lumMod val="100000"/>
              <a:lumOff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EB2051-0FD9-4A99-82C2-FC7DD97D23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9" r="16554" b="2"/>
          <a:stretch/>
        </p:blipFill>
        <p:spPr>
          <a:xfrm>
            <a:off x="1" y="1691640"/>
            <a:ext cx="5931454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0797" y="1690688"/>
            <a:ext cx="87112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4248" y="2173288"/>
            <a:ext cx="5507009" cy="4002724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Material deprivation looks at measuring poverty over the long-term</a:t>
            </a:r>
          </a:p>
          <a:p>
            <a:r>
              <a:rPr lang="en-GB" sz="2000" dirty="0">
                <a:solidFill>
                  <a:srgbClr val="FFFFFF"/>
                </a:solidFill>
              </a:rPr>
              <a:t>It looks at the impact on households over a long period of time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These are less likely to be able to build up any wealth or possess assets that individuals often take for granted e.g. house and car</a:t>
            </a:r>
          </a:p>
          <a:p>
            <a:r>
              <a:rPr lang="en-GB" sz="2000" dirty="0">
                <a:solidFill>
                  <a:srgbClr val="FFFFFF"/>
                </a:solidFill>
              </a:rPr>
              <a:t>Other measures can be used but are often difficult to measure e.g. poor family environment, poor health, poor schooling and bad household debt</a:t>
            </a:r>
          </a:p>
          <a:p>
            <a:endParaRPr lang="en-GB" sz="20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C4E22A-DA35-9E2A-81BC-428C67A112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E898EA-026D-6431-7556-B1170A5EFE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73B1BBA4-E63B-CC64-C40F-5B4FA481805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975F3B-3EA3-478B-4204-8D19023AEB9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EBF06A5-4173-45DE-87B1-0791E098A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4E8FDE58-FBA3-6E56-7EBE-7E4BEF2E0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1" r="23736" b="1"/>
          <a:stretch/>
        </p:blipFill>
        <p:spPr>
          <a:xfrm>
            <a:off x="7555991" y="1690688"/>
            <a:ext cx="4636009" cy="5167312"/>
          </a:xfrm>
          <a:custGeom>
            <a:avLst/>
            <a:gdLst/>
            <a:ahLst/>
            <a:cxnLst/>
            <a:rect l="l" t="t" r="r" b="b"/>
            <a:pathLst>
              <a:path w="4636009" h="5167312">
                <a:moveTo>
                  <a:pt x="2670287" y="0"/>
                </a:moveTo>
                <a:lnTo>
                  <a:pt x="4636009" y="0"/>
                </a:lnTo>
                <a:lnTo>
                  <a:pt x="4636009" y="5167312"/>
                </a:lnTo>
                <a:lnTo>
                  <a:pt x="276091" y="5167312"/>
                </a:lnTo>
                <a:lnTo>
                  <a:pt x="2669087" y="2858"/>
                </a:lnTo>
                <a:lnTo>
                  <a:pt x="2670287" y="2858"/>
                </a:lnTo>
                <a:close/>
                <a:moveTo>
                  <a:pt x="0" y="0"/>
                </a:moveTo>
                <a:lnTo>
                  <a:pt x="2343381" y="0"/>
                </a:lnTo>
                <a:lnTo>
                  <a:pt x="2343381" y="952"/>
                </a:lnTo>
                <a:lnTo>
                  <a:pt x="0" y="952"/>
                </a:lnTo>
                <a:close/>
              </a:path>
            </a:pathLst>
          </a:custGeom>
        </p:spPr>
      </p:pic>
      <p:sp>
        <p:nvSpPr>
          <p:cNvPr id="12" name="Freeform 75">
            <a:extLst>
              <a:ext uri="{FF2B5EF4-FFF2-40B4-BE49-F238E27FC236}">
                <a16:creationId xmlns:a16="http://schemas.microsoft.com/office/drawing/2014/main" id="{869A01FF-E930-4B34-9942-5ACABF37F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0"/>
            <a:ext cx="10052100" cy="5166360"/>
          </a:xfrm>
          <a:custGeom>
            <a:avLst/>
            <a:gdLst>
              <a:gd name="connsiteX0" fmla="*/ 0 w 9786594"/>
              <a:gd name="connsiteY0" fmla="*/ 0 h 5032376"/>
              <a:gd name="connsiteX1" fmla="*/ 2130696 w 9786594"/>
              <a:gd name="connsiteY1" fmla="*/ 0 h 5032376"/>
              <a:gd name="connsiteX2" fmla="*/ 4685057 w 9786594"/>
              <a:gd name="connsiteY2" fmla="*/ 0 h 5032376"/>
              <a:gd name="connsiteX3" fmla="*/ 6291520 w 9786594"/>
              <a:gd name="connsiteY3" fmla="*/ 0 h 5032376"/>
              <a:gd name="connsiteX4" fmla="*/ 7449885 w 9786594"/>
              <a:gd name="connsiteY4" fmla="*/ 0 h 5032376"/>
              <a:gd name="connsiteX5" fmla="*/ 7455943 w 9786594"/>
              <a:gd name="connsiteY5" fmla="*/ 0 h 5032376"/>
              <a:gd name="connsiteX6" fmla="*/ 9786594 w 9786594"/>
              <a:gd name="connsiteY6" fmla="*/ 5032376 h 5032376"/>
              <a:gd name="connsiteX7" fmla="*/ 0 w 9786594"/>
              <a:gd name="connsiteY7" fmla="*/ 5032376 h 503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86594" h="5032376">
                <a:moveTo>
                  <a:pt x="0" y="0"/>
                </a:moveTo>
                <a:lnTo>
                  <a:pt x="2130696" y="0"/>
                </a:lnTo>
                <a:lnTo>
                  <a:pt x="4685057" y="0"/>
                </a:lnTo>
                <a:lnTo>
                  <a:pt x="6291520" y="0"/>
                </a:lnTo>
                <a:lnTo>
                  <a:pt x="7449885" y="0"/>
                </a:lnTo>
                <a:lnTo>
                  <a:pt x="7455943" y="0"/>
                </a:lnTo>
                <a:lnTo>
                  <a:pt x="9786594" y="5032376"/>
                </a:lnTo>
                <a:lnTo>
                  <a:pt x="0" y="5032376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Measures of international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5406"/>
            <a:ext cx="6588625" cy="4065986"/>
          </a:xfrm>
        </p:spPr>
        <p:txBody>
          <a:bodyPr anchor="ctr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The international poverty line is a global measurement of poverty</a:t>
            </a:r>
          </a:p>
          <a:p>
            <a:r>
              <a:rPr lang="en-GB" sz="2000" dirty="0">
                <a:solidFill>
                  <a:srgbClr val="FFFFFF"/>
                </a:solidFill>
              </a:rPr>
              <a:t>It looks at the purchasing power of individuals within a country in dollar terms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This uses purchasing power parity to take into account the cost of living in each country</a:t>
            </a:r>
          </a:p>
          <a:p>
            <a:r>
              <a:rPr lang="en-GB" sz="2000" dirty="0">
                <a:solidFill>
                  <a:srgbClr val="FFFFFF"/>
                </a:solidFill>
              </a:rPr>
              <a:t>In 2022 the World Bank used an income of $2.15 a day, below which an individual lived  in extreme poverty 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The poverty gap index  measures how far, on average, individuals are from the poverty line</a:t>
            </a:r>
          </a:p>
          <a:p>
            <a:r>
              <a:rPr lang="en-GB" sz="2000" dirty="0">
                <a:solidFill>
                  <a:srgbClr val="FFFFFF"/>
                </a:solidFill>
              </a:rPr>
              <a:t>This takes into account the depth of poverty in a country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26B46D-168F-9DFA-792F-72570570E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96568F-9C48-78DE-0F67-A9C2956C4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CB00835-012C-CBF2-DD6C-D9681A116579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F3AAF-A33A-2BDB-4680-8954B53B20D2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08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6000">
                <a:solidFill>
                  <a:schemeClr val="bg1"/>
                </a:solidFill>
              </a:rPr>
              <a:t>Effects of poverty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E0AEA2-6557-D5EE-D822-679DA8360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460542"/>
              </p:ext>
            </p:extLst>
          </p:nvPr>
        </p:nvGraphicFramePr>
        <p:xfrm>
          <a:off x="5359400" y="203200"/>
          <a:ext cx="6372629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AFA43EF-5CBE-4018-8E6B-56E6496D37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BFB696-C7C7-4002-85C6-60DD0E570E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B240315-F7F4-B57C-5373-E85B10D8F17A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D9227E-9912-FA9E-AA14-5D936633CB2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943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it-IT" sz="5000" dirty="0"/>
              <a:t>Lorenz Curve and Gini Coefficient</a:t>
            </a:r>
            <a:endParaRPr lang="en-GB" sz="5000" dirty="0"/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GB" sz="2000"/>
              <a:t>The Lorenz Curve shows the distribution of income or wealth within a country</a:t>
            </a:r>
          </a:p>
          <a:p>
            <a:r>
              <a:rPr lang="en-GB" sz="2000"/>
              <a:t>The red 45° line shows perfect income equality in an economy. </a:t>
            </a:r>
          </a:p>
          <a:p>
            <a:r>
              <a:rPr lang="en-GB" sz="2000"/>
              <a:t>At this point the bottom 20% of people earn 20% of income, the bottom 40% earn 40% of income and so on.</a:t>
            </a:r>
          </a:p>
          <a:p>
            <a:r>
              <a:rPr lang="en-GB" sz="2000"/>
              <a:t>The green line shows the divergence from perfect income equality.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EABF83-4599-FE35-8B7C-AA4FFF745FB5}"/>
              </a:ext>
            </a:extLst>
          </p:cNvPr>
          <p:cNvGrpSpPr/>
          <p:nvPr/>
        </p:nvGrpSpPr>
        <p:grpSpPr>
          <a:xfrm>
            <a:off x="6099048" y="1251045"/>
            <a:ext cx="5458968" cy="4355913"/>
            <a:chOff x="5248430" y="2264329"/>
            <a:chExt cx="5256584" cy="4194422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984E86A-238A-FD49-417E-4D06AD7F5BB4}"/>
                </a:ext>
              </a:extLst>
            </p:cNvPr>
            <p:cNvGrpSpPr/>
            <p:nvPr/>
          </p:nvGrpSpPr>
          <p:grpSpPr>
            <a:xfrm>
              <a:off x="5248430" y="2440051"/>
              <a:ext cx="4718178" cy="4018700"/>
              <a:chOff x="5248430" y="2440051"/>
              <a:chExt cx="4718178" cy="40187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ADEB670-50B9-E738-2B54-232F8C18D81C}"/>
                  </a:ext>
                </a:extLst>
              </p:cNvPr>
              <p:cNvGrpSpPr/>
              <p:nvPr/>
            </p:nvGrpSpPr>
            <p:grpSpPr>
              <a:xfrm>
                <a:off x="6366208" y="2440051"/>
                <a:ext cx="3600400" cy="3600400"/>
                <a:chOff x="6366208" y="2440051"/>
                <a:chExt cx="3600400" cy="3600400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A202329C-C342-6EE8-5B66-3BFCF04B1E1F}"/>
                    </a:ext>
                  </a:extLst>
                </p:cNvPr>
                <p:cNvSpPr/>
                <p:nvPr/>
              </p:nvSpPr>
              <p:spPr>
                <a:xfrm>
                  <a:off x="6366208" y="2440051"/>
                  <a:ext cx="3600400" cy="360040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F7A8816-7044-E16E-9F40-91089811D56D}"/>
                    </a:ext>
                  </a:extLst>
                </p:cNvPr>
                <p:cNvCxnSpPr/>
                <p:nvPr/>
              </p:nvCxnSpPr>
              <p:spPr>
                <a:xfrm flipV="1">
                  <a:off x="6366208" y="2440051"/>
                  <a:ext cx="3600400" cy="3600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018DA8CB-8E6E-41FF-D37A-8ED548340B7B}"/>
                    </a:ext>
                  </a:extLst>
                </p:cNvPr>
                <p:cNvSpPr/>
                <p:nvPr/>
              </p:nvSpPr>
              <p:spPr>
                <a:xfrm>
                  <a:off x="6378551" y="2440051"/>
                  <a:ext cx="3575714" cy="3589362"/>
                </a:xfrm>
                <a:custGeom>
                  <a:avLst/>
                  <a:gdLst>
                    <a:gd name="connsiteX0" fmla="*/ 0 w 3575714"/>
                    <a:gd name="connsiteY0" fmla="*/ 3589362 h 3589362"/>
                    <a:gd name="connsiteX1" fmla="*/ 2483893 w 3575714"/>
                    <a:gd name="connsiteY1" fmla="*/ 2497541 h 3589362"/>
                    <a:gd name="connsiteX2" fmla="*/ 3575714 w 3575714"/>
                    <a:gd name="connsiteY2" fmla="*/ 0 h 3589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5714" h="3589362">
                      <a:moveTo>
                        <a:pt x="0" y="3589362"/>
                      </a:moveTo>
                      <a:cubicBezTo>
                        <a:pt x="943970" y="3342565"/>
                        <a:pt x="1887941" y="3095768"/>
                        <a:pt x="2483893" y="2497541"/>
                      </a:cubicBezTo>
                      <a:cubicBezTo>
                        <a:pt x="3079845" y="1899314"/>
                        <a:pt x="3575714" y="0"/>
                        <a:pt x="3575714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9">
                <a:extLst>
                  <a:ext uri="{FF2B5EF4-FFF2-40B4-BE49-F238E27FC236}">
                    <a16:creationId xmlns:a16="http://schemas.microsoft.com/office/drawing/2014/main" id="{7FE5CEF1-2CA6-ABF6-29F7-4E320F5ED22F}"/>
                  </a:ext>
                </a:extLst>
              </p:cNvPr>
              <p:cNvSpPr txBox="1"/>
              <p:nvPr/>
            </p:nvSpPr>
            <p:spPr>
              <a:xfrm>
                <a:off x="5248430" y="3588401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% of income</a:t>
                </a:r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1101C3DC-2248-5AEB-57FC-D8A693E033D6}"/>
                  </a:ext>
                </a:extLst>
              </p:cNvPr>
              <p:cNvSpPr txBox="1"/>
              <p:nvPr/>
            </p:nvSpPr>
            <p:spPr>
              <a:xfrm>
                <a:off x="7435010" y="6181752"/>
                <a:ext cx="1775514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% of population</a:t>
                </a:r>
              </a:p>
            </p:txBody>
          </p:sp>
        </p:grpSp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2CADACF7-37BF-4FDA-508F-008D8580AF3D}"/>
                </a:ext>
              </a:extLst>
            </p:cNvPr>
            <p:cNvSpPr txBox="1"/>
            <p:nvPr/>
          </p:nvSpPr>
          <p:spPr>
            <a:xfrm>
              <a:off x="8560798" y="444015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>
                  <a:solidFill>
                    <a:srgbClr val="000000"/>
                  </a:solidFill>
                  <a:latin typeface="Calibri"/>
                </a:rPr>
                <a:t>A</a:t>
              </a: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BF4E6F1C-A8FA-43E4-C76B-1DAC3DB8AA8D}"/>
                </a:ext>
              </a:extLst>
            </p:cNvPr>
            <p:cNvSpPr txBox="1"/>
            <p:nvPr/>
          </p:nvSpPr>
          <p:spPr>
            <a:xfrm>
              <a:off x="9280878" y="509801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>
                  <a:solidFill>
                    <a:srgbClr val="000000"/>
                  </a:solidFill>
                  <a:latin typeface="Calibri"/>
                </a:rPr>
                <a:t>B</a:t>
              </a: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963EEBDF-EDAC-7B15-6A8C-BA65854724BD}"/>
                </a:ext>
              </a:extLst>
            </p:cNvPr>
            <p:cNvSpPr txBox="1"/>
            <p:nvPr/>
          </p:nvSpPr>
          <p:spPr>
            <a:xfrm>
              <a:off x="6067250" y="5888051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0</a:t>
              </a:r>
            </a:p>
          </p:txBody>
        </p:sp>
        <p:sp>
          <p:nvSpPr>
            <p:cNvPr id="22" name="TextBox 6">
              <a:extLst>
                <a:ext uri="{FF2B5EF4-FFF2-40B4-BE49-F238E27FC236}">
                  <a16:creationId xmlns:a16="http://schemas.microsoft.com/office/drawing/2014/main" id="{AA7D2910-F272-83E1-B97F-42CCE6B0BEB0}"/>
                </a:ext>
              </a:extLst>
            </p:cNvPr>
            <p:cNvSpPr txBox="1"/>
            <p:nvPr/>
          </p:nvSpPr>
          <p:spPr>
            <a:xfrm>
              <a:off x="5809483" y="2264329"/>
              <a:ext cx="629688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100</a:t>
              </a:r>
            </a:p>
          </p:txBody>
        </p:sp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C4E52E75-8BEA-0472-D019-CA31F6FFB888}"/>
                </a:ext>
              </a:extLst>
            </p:cNvPr>
            <p:cNvSpPr txBox="1"/>
            <p:nvPr/>
          </p:nvSpPr>
          <p:spPr>
            <a:xfrm>
              <a:off x="9855920" y="6040451"/>
              <a:ext cx="649094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100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DC717D-0F6B-4028-9922-2A84EEDFAD51}"/>
                  </a:ext>
                </a:extLst>
              </p14:cNvPr>
              <p14:cNvContentPartPr/>
              <p14:nvPr/>
            </p14:nvContentPartPr>
            <p14:xfrm>
              <a:off x="7444080" y="1757520"/>
              <a:ext cx="3540600" cy="3366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DC717D-0F6B-4028-9922-2A84EEDFAD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4720" y="1748160"/>
                <a:ext cx="3559320" cy="338544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6764581-7772-4D13-F2AD-F21AD89D1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AC23B8-7181-570A-49DA-70C4412AEF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2F27AA-6DCC-510B-0181-D221E3C5E455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5F45F-8827-2AD6-DF63-9F443645B8F1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99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it-IT" sz="5400"/>
              <a:t>Lorenz Curve and Gini Coefficient</a:t>
            </a:r>
            <a:endParaRPr lang="en-GB" sz="5400"/>
          </a:p>
        </p:txBody>
      </p:sp>
      <p:pic>
        <p:nvPicPr>
          <p:cNvPr id="5" name="Picture 4" descr="Neon light percentage sign">
            <a:extLst>
              <a:ext uri="{FF2B5EF4-FFF2-40B4-BE49-F238E27FC236}">
                <a16:creationId xmlns:a16="http://schemas.microsoft.com/office/drawing/2014/main" id="{2C3E189C-EC1A-0C99-9626-CC021D49F3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1" r="27847" b="2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2706624"/>
            <a:ext cx="2854539" cy="3483864"/>
          </a:xfrm>
        </p:spPr>
        <p:txBody>
          <a:bodyPr>
            <a:normAutofit fontScale="85000" lnSpcReduction="20000"/>
          </a:bodyPr>
          <a:lstStyle/>
          <a:p>
            <a:r>
              <a:rPr lang="en-GB" sz="2200" dirty="0"/>
              <a:t>0 population have 0% of the income. 100% of the population have 100% of the income.</a:t>
            </a:r>
          </a:p>
          <a:p>
            <a:endParaRPr lang="en-GB" sz="2200"/>
          </a:p>
          <a:p>
            <a:r>
              <a:rPr lang="en-GB" sz="2200" dirty="0"/>
              <a:t>The diagram shows that the bottom 20% of the population only has 3% of  the income.</a:t>
            </a:r>
          </a:p>
          <a:p>
            <a:endParaRPr lang="en-GB" sz="2200"/>
          </a:p>
          <a:p>
            <a:r>
              <a:rPr lang="en-GB" sz="2200" dirty="0"/>
              <a:t>The top 20% of the population has 57% of the income. (100% - 43%).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3B51BD0-81A6-6FF7-C890-D3F4662FE4F5}"/>
              </a:ext>
            </a:extLst>
          </p:cNvPr>
          <p:cNvGrpSpPr/>
          <p:nvPr/>
        </p:nvGrpSpPr>
        <p:grpSpPr>
          <a:xfrm>
            <a:off x="7104275" y="2547908"/>
            <a:ext cx="5157844" cy="4185473"/>
            <a:chOff x="5752803" y="2303493"/>
            <a:chExt cx="5157844" cy="4185473"/>
          </a:xfrm>
        </p:grpSpPr>
        <p:sp>
          <p:nvSpPr>
            <p:cNvPr id="49" name="TextBox 2">
              <a:extLst>
                <a:ext uri="{FF2B5EF4-FFF2-40B4-BE49-F238E27FC236}">
                  <a16:creationId xmlns:a16="http://schemas.microsoft.com/office/drawing/2014/main" id="{8FB3F7A6-668A-D9A5-CE59-27B3CC104994}"/>
                </a:ext>
              </a:extLst>
            </p:cNvPr>
            <p:cNvSpPr txBox="1"/>
            <p:nvPr/>
          </p:nvSpPr>
          <p:spPr>
            <a:xfrm>
              <a:off x="6472883" y="5927215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1200" dirty="0">
                  <a:latin typeface="Calibri"/>
                </a:rPr>
                <a:t>0</a:t>
              </a:r>
            </a:p>
          </p:txBody>
        </p:sp>
        <p:sp>
          <p:nvSpPr>
            <p:cNvPr id="50" name="TextBox 3">
              <a:extLst>
                <a:ext uri="{FF2B5EF4-FFF2-40B4-BE49-F238E27FC236}">
                  <a16:creationId xmlns:a16="http://schemas.microsoft.com/office/drawing/2014/main" id="{CD2D8D32-D49B-81FC-07B2-FE8468C11F64}"/>
                </a:ext>
              </a:extLst>
            </p:cNvPr>
            <p:cNvSpPr txBox="1"/>
            <p:nvPr/>
          </p:nvSpPr>
          <p:spPr>
            <a:xfrm>
              <a:off x="8966431" y="4479323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dirty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sp>
          <p:nvSpPr>
            <p:cNvPr id="51" name="TextBox 4">
              <a:extLst>
                <a:ext uri="{FF2B5EF4-FFF2-40B4-BE49-F238E27FC236}">
                  <a16:creationId xmlns:a16="http://schemas.microsoft.com/office/drawing/2014/main" id="{C45DB8C3-5B59-B822-AB32-04C0965D81F3}"/>
                </a:ext>
              </a:extLst>
            </p:cNvPr>
            <p:cNvSpPr txBox="1"/>
            <p:nvPr/>
          </p:nvSpPr>
          <p:spPr>
            <a:xfrm>
              <a:off x="9686511" y="513718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dirty="0">
                  <a:solidFill>
                    <a:schemeClr val="bg1"/>
                  </a:solidFill>
                  <a:latin typeface="Calibri"/>
                </a:rPr>
                <a:t>B</a:t>
              </a:r>
            </a:p>
          </p:txBody>
        </p:sp>
        <p:sp>
          <p:nvSpPr>
            <p:cNvPr id="52" name="TextBox 5">
              <a:extLst>
                <a:ext uri="{FF2B5EF4-FFF2-40B4-BE49-F238E27FC236}">
                  <a16:creationId xmlns:a16="http://schemas.microsoft.com/office/drawing/2014/main" id="{1974D3CB-D57D-6D56-270B-CE6E2D0E4551}"/>
                </a:ext>
              </a:extLst>
            </p:cNvPr>
            <p:cNvSpPr txBox="1"/>
            <p:nvPr/>
          </p:nvSpPr>
          <p:spPr>
            <a:xfrm>
              <a:off x="6215116" y="2303493"/>
              <a:ext cx="6296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1200" dirty="0">
                  <a:latin typeface="Calibri"/>
                </a:rPr>
                <a:t>100</a:t>
              </a:r>
            </a:p>
          </p:txBody>
        </p:sp>
        <p:sp>
          <p:nvSpPr>
            <p:cNvPr id="53" name="TextBox 6">
              <a:extLst>
                <a:ext uri="{FF2B5EF4-FFF2-40B4-BE49-F238E27FC236}">
                  <a16:creationId xmlns:a16="http://schemas.microsoft.com/office/drawing/2014/main" id="{4C5D1A4C-64D4-F3E7-D741-AA1EE25D1FAD}"/>
                </a:ext>
              </a:extLst>
            </p:cNvPr>
            <p:cNvSpPr txBox="1"/>
            <p:nvPr/>
          </p:nvSpPr>
          <p:spPr>
            <a:xfrm>
              <a:off x="10261553" y="6079615"/>
              <a:ext cx="6490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1200" dirty="0">
                  <a:latin typeface="Calibri"/>
                </a:rPr>
                <a:t>100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3C4AD4-7D66-47FA-D8D4-DF002ED37D59}"/>
                </a:ext>
              </a:extLst>
            </p:cNvPr>
            <p:cNvGrpSpPr/>
            <p:nvPr/>
          </p:nvGrpSpPr>
          <p:grpSpPr>
            <a:xfrm>
              <a:off x="5752803" y="2470266"/>
              <a:ext cx="4659008" cy="4018700"/>
              <a:chOff x="5752803" y="2470266"/>
              <a:chExt cx="4659008" cy="401870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8A51892-97FD-746E-6D95-30BFCC5F392C}"/>
                  </a:ext>
                </a:extLst>
              </p:cNvPr>
              <p:cNvGrpSpPr/>
              <p:nvPr/>
            </p:nvGrpSpPr>
            <p:grpSpPr>
              <a:xfrm>
                <a:off x="5752803" y="2470266"/>
                <a:ext cx="4659008" cy="4018700"/>
                <a:chOff x="5752803" y="2470266"/>
                <a:chExt cx="4659008" cy="4018700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E1B1EF2F-A057-5AFD-4EAF-A3C5ECA75164}"/>
                    </a:ext>
                  </a:extLst>
                </p:cNvPr>
                <p:cNvGrpSpPr/>
                <p:nvPr/>
              </p:nvGrpSpPr>
              <p:grpSpPr>
                <a:xfrm>
                  <a:off x="6811411" y="2470266"/>
                  <a:ext cx="3600400" cy="3600400"/>
                  <a:chOff x="6811411" y="2470266"/>
                  <a:chExt cx="3600400" cy="3600400"/>
                </a:xfrm>
              </p:grpSpPr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074C750-7F66-2CC7-D42A-EB8C04C2788D}"/>
                      </a:ext>
                    </a:extLst>
                  </p:cNvPr>
                  <p:cNvSpPr/>
                  <p:nvPr/>
                </p:nvSpPr>
                <p:spPr>
                  <a:xfrm>
                    <a:off x="6811411" y="2470266"/>
                    <a:ext cx="3600400" cy="3600400"/>
                  </a:xfrm>
                  <a:prstGeom prst="rect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7DBF0C38-DE5B-92D3-D91F-7631A674E68A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811411" y="2470266"/>
                    <a:ext cx="3600400" cy="360040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FF0000"/>
                    </a:solidFill>
                    <a:prstDash val="solid"/>
                  </a:ln>
                  <a:effectLst/>
                </p:spPr>
              </p:cxnSp>
              <p:sp>
                <p:nvSpPr>
                  <p:cNvPr id="69" name="Freeform 17">
                    <a:extLst>
                      <a:ext uri="{FF2B5EF4-FFF2-40B4-BE49-F238E27FC236}">
                        <a16:creationId xmlns:a16="http://schemas.microsoft.com/office/drawing/2014/main" id="{7A75C475-0A16-EE1C-320B-32CB6B6F3EF3}"/>
                      </a:ext>
                    </a:extLst>
                  </p:cNvPr>
                  <p:cNvSpPr/>
                  <p:nvPr/>
                </p:nvSpPr>
                <p:spPr>
                  <a:xfrm>
                    <a:off x="6823754" y="2470266"/>
                    <a:ext cx="3575714" cy="3589362"/>
                  </a:xfrm>
                  <a:custGeom>
                    <a:avLst/>
                    <a:gdLst>
                      <a:gd name="connsiteX0" fmla="*/ 0 w 3575714"/>
                      <a:gd name="connsiteY0" fmla="*/ 3589362 h 3589362"/>
                      <a:gd name="connsiteX1" fmla="*/ 2483893 w 3575714"/>
                      <a:gd name="connsiteY1" fmla="*/ 2497541 h 3589362"/>
                      <a:gd name="connsiteX2" fmla="*/ 3575714 w 3575714"/>
                      <a:gd name="connsiteY2" fmla="*/ 0 h 3589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75714" h="3589362">
                        <a:moveTo>
                          <a:pt x="0" y="3589362"/>
                        </a:moveTo>
                        <a:cubicBezTo>
                          <a:pt x="943970" y="3342565"/>
                          <a:pt x="1887941" y="3095768"/>
                          <a:pt x="2483893" y="2497541"/>
                        </a:cubicBezTo>
                        <a:cubicBezTo>
                          <a:pt x="3079845" y="1899314"/>
                          <a:pt x="3575714" y="0"/>
                          <a:pt x="3575714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rgbClr val="00B05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5" name="TextBox 18">
                  <a:extLst>
                    <a:ext uri="{FF2B5EF4-FFF2-40B4-BE49-F238E27FC236}">
                      <a16:creationId xmlns:a16="http://schemas.microsoft.com/office/drawing/2014/main" id="{05531356-7B3C-C30A-67D4-90745AE5060D}"/>
                    </a:ext>
                  </a:extLst>
                </p:cNvPr>
                <p:cNvSpPr txBox="1"/>
                <p:nvPr/>
              </p:nvSpPr>
              <p:spPr>
                <a:xfrm>
                  <a:off x="5752803" y="3164505"/>
                  <a:ext cx="144016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% of income</a:t>
                  </a:r>
                </a:p>
              </p:txBody>
            </p:sp>
            <p:sp>
              <p:nvSpPr>
                <p:cNvPr id="66" name="TextBox 19">
                  <a:extLst>
                    <a:ext uri="{FF2B5EF4-FFF2-40B4-BE49-F238E27FC236}">
                      <a16:creationId xmlns:a16="http://schemas.microsoft.com/office/drawing/2014/main" id="{8F19E13C-0501-4374-494B-5CBFDE4D7DA0}"/>
                    </a:ext>
                  </a:extLst>
                </p:cNvPr>
                <p:cNvSpPr txBox="1"/>
                <p:nvPr/>
              </p:nvSpPr>
              <p:spPr>
                <a:xfrm>
                  <a:off x="7880213" y="6211967"/>
                  <a:ext cx="17755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2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% of population</a:t>
                  </a:r>
                </a:p>
              </p:txBody>
            </p:sp>
          </p:grp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61F76713-33A0-1EE1-B940-ADCA334BF3AD}"/>
                  </a:ext>
                </a:extLst>
              </p:cNvPr>
              <p:cNvCxnSpPr/>
              <p:nvPr/>
            </p:nvCxnSpPr>
            <p:spPr>
              <a:xfrm flipV="1">
                <a:off x="7526271" y="5857262"/>
                <a:ext cx="0" cy="224441"/>
              </a:xfrm>
              <a:prstGeom prst="line">
                <a:avLst/>
              </a:prstGeom>
              <a:noFill/>
              <a:ln w="9525" cap="flat" cmpd="sng" algn="ctr">
                <a:solidFill>
                  <a:srgbClr val="7A7A7A">
                    <a:tint val="90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573A41F-4032-5CFB-0813-6E247F466C2B}"/>
                  </a:ext>
                </a:extLst>
              </p:cNvPr>
              <p:cNvCxnSpPr/>
              <p:nvPr/>
            </p:nvCxnSpPr>
            <p:spPr>
              <a:xfrm flipH="1">
                <a:off x="6811411" y="5862780"/>
                <a:ext cx="714860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7A7A7A">
                    <a:tint val="90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55" name="TextBox 8">
              <a:extLst>
                <a:ext uri="{FF2B5EF4-FFF2-40B4-BE49-F238E27FC236}">
                  <a16:creationId xmlns:a16="http://schemas.microsoft.com/office/drawing/2014/main" id="{972C2000-728A-CAA7-9FB5-1BD8214E03FC}"/>
                </a:ext>
              </a:extLst>
            </p:cNvPr>
            <p:cNvSpPr txBox="1"/>
            <p:nvPr/>
          </p:nvSpPr>
          <p:spPr>
            <a:xfrm>
              <a:off x="9717003" y="6110392"/>
              <a:ext cx="714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800" dirty="0">
                  <a:latin typeface="Calibri"/>
                </a:rPr>
                <a:t>Top 20%</a:t>
              </a:r>
            </a:p>
          </p:txBody>
        </p:sp>
        <p:sp>
          <p:nvSpPr>
            <p:cNvPr id="56" name="TextBox 9">
              <a:extLst>
                <a:ext uri="{FF2B5EF4-FFF2-40B4-BE49-F238E27FC236}">
                  <a16:creationId xmlns:a16="http://schemas.microsoft.com/office/drawing/2014/main" id="{AE9C409C-1F59-8004-6BF9-651FFEB27A56}"/>
                </a:ext>
              </a:extLst>
            </p:cNvPr>
            <p:cNvSpPr txBox="1"/>
            <p:nvPr/>
          </p:nvSpPr>
          <p:spPr>
            <a:xfrm>
              <a:off x="6483014" y="5724280"/>
              <a:ext cx="3961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1200" dirty="0">
                  <a:latin typeface="Calibri"/>
                </a:rPr>
                <a:t>3%</a:t>
              </a:r>
            </a:p>
          </p:txBody>
        </p:sp>
        <p:sp>
          <p:nvSpPr>
            <p:cNvPr id="57" name="TextBox 10">
              <a:extLst>
                <a:ext uri="{FF2B5EF4-FFF2-40B4-BE49-F238E27FC236}">
                  <a16:creationId xmlns:a16="http://schemas.microsoft.com/office/drawing/2014/main" id="{3D620AE5-5184-39F7-CD00-081CA13DD9A1}"/>
                </a:ext>
              </a:extLst>
            </p:cNvPr>
            <p:cNvSpPr txBox="1"/>
            <p:nvPr/>
          </p:nvSpPr>
          <p:spPr>
            <a:xfrm>
              <a:off x="6844804" y="6110392"/>
              <a:ext cx="71486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800" dirty="0">
                  <a:latin typeface="Calibri"/>
                </a:rPr>
                <a:t>Bottom 20%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262C2EE-8AC0-2246-2F05-9805206E87D2}"/>
                </a:ext>
              </a:extLst>
            </p:cNvPr>
            <p:cNvCxnSpPr/>
            <p:nvPr/>
          </p:nvCxnSpPr>
          <p:spPr>
            <a:xfrm flipV="1">
              <a:off x="9686511" y="4417102"/>
              <a:ext cx="0" cy="1653565"/>
            </a:xfrm>
            <a:prstGeom prst="line">
              <a:avLst/>
            </a:prstGeom>
            <a:noFill/>
            <a:ln w="9525" cap="flat" cmpd="sng" algn="ctr">
              <a:solidFill>
                <a:srgbClr val="7A7A7A">
                  <a:tint val="90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0594DB-4602-E96F-3C93-CE773E4E185F}"/>
                </a:ext>
              </a:extLst>
            </p:cNvPr>
            <p:cNvCxnSpPr/>
            <p:nvPr/>
          </p:nvCxnSpPr>
          <p:spPr>
            <a:xfrm flipH="1">
              <a:off x="6823754" y="4417102"/>
              <a:ext cx="2844316" cy="0"/>
            </a:xfrm>
            <a:prstGeom prst="line">
              <a:avLst/>
            </a:prstGeom>
            <a:noFill/>
            <a:ln w="9525" cap="flat" cmpd="sng" algn="ctr">
              <a:solidFill>
                <a:srgbClr val="7A7A7A">
                  <a:tint val="90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0" name="TextBox 13">
              <a:extLst>
                <a:ext uri="{FF2B5EF4-FFF2-40B4-BE49-F238E27FC236}">
                  <a16:creationId xmlns:a16="http://schemas.microsoft.com/office/drawing/2014/main" id="{4B904445-DDD6-EF86-D609-AB9033A0278F}"/>
                </a:ext>
              </a:extLst>
            </p:cNvPr>
            <p:cNvSpPr txBox="1"/>
            <p:nvPr/>
          </p:nvSpPr>
          <p:spPr>
            <a:xfrm>
              <a:off x="6385975" y="4278602"/>
              <a:ext cx="504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sz="1200" dirty="0">
                  <a:latin typeface="Calibri"/>
                </a:rPr>
                <a:t>43%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11B31B0-5ECF-2F70-5FEA-519806F28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0FCE66-1063-1CFB-8A82-1C4DD8362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3F405C4-75A5-89FE-A1C7-04D5105D8943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886B56-D836-1A46-0396-D49A3E7C914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11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0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it-IT" sz="3600"/>
              <a:t>Lorenz Curve and Gini Coefficient</a:t>
            </a:r>
            <a:endParaRPr lang="en-GB" sz="3600"/>
          </a:p>
        </p:txBody>
      </p:sp>
      <p:sp>
        <p:nvSpPr>
          <p:cNvPr id="54" name="Rectangle 42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GB" sz="1600" dirty="0"/>
              <a:t>The Gini Coefficient is a figure between 0 and 1 that provides a numerical  measure of the level of inequality in a country:</a:t>
            </a:r>
            <a:endParaRPr lang="en-US" sz="3600" dirty="0"/>
          </a:p>
          <a:p>
            <a:r>
              <a:rPr lang="en-GB" sz="1600" dirty="0"/>
              <a:t>A/A+B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A is the area between the 45° line and the Lorenz Curve.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A+B shows all of the income within an economy.</a:t>
            </a:r>
            <a:endParaRPr lang="en-GB" sz="1600" dirty="0">
              <a:cs typeface="Calibri"/>
            </a:endParaRPr>
          </a:p>
          <a:p>
            <a:r>
              <a:rPr lang="en-GB" sz="1600" dirty="0"/>
              <a:t>The closer to 0 the more equal is the income distribution within an economy</a:t>
            </a:r>
            <a:endParaRPr lang="en-GB" sz="1600" dirty="0">
              <a:cs typeface="Calibri"/>
            </a:endParaRPr>
          </a:p>
        </p:txBody>
      </p:sp>
      <p:sp>
        <p:nvSpPr>
          <p:cNvPr id="55" name="Rectangle 44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890A95-77B1-3726-DAE6-F90168746765}"/>
              </a:ext>
            </a:extLst>
          </p:cNvPr>
          <p:cNvGrpSpPr/>
          <p:nvPr/>
        </p:nvGrpSpPr>
        <p:grpSpPr>
          <a:xfrm>
            <a:off x="5987736" y="1099740"/>
            <a:ext cx="5628017" cy="4425649"/>
            <a:chOff x="5841155" y="2290168"/>
            <a:chExt cx="5157844" cy="4055923"/>
          </a:xfrm>
        </p:grpSpPr>
        <p:grpSp>
          <p:nvGrpSpPr>
            <p:cNvPr id="25" name="Group 24"/>
            <p:cNvGrpSpPr/>
            <p:nvPr/>
          </p:nvGrpSpPr>
          <p:grpSpPr>
            <a:xfrm>
              <a:off x="5841155" y="2327391"/>
              <a:ext cx="4619438" cy="4018700"/>
              <a:chOff x="960674" y="2708920"/>
              <a:chExt cx="4619438" cy="40187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979712" y="2708920"/>
                <a:ext cx="3600400" cy="3600400"/>
                <a:chOff x="4067944" y="2708920"/>
                <a:chExt cx="3600400" cy="36004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067944" y="2708920"/>
                  <a:ext cx="3600400" cy="3600400"/>
                </a:xfrm>
                <a:prstGeom prst="rect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067944" y="2708920"/>
                  <a:ext cx="3600400" cy="36004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</p:cxnSp>
            <p:sp>
              <p:nvSpPr>
                <p:cNvPr id="31" name="Freeform 30"/>
                <p:cNvSpPr/>
                <p:nvPr/>
              </p:nvSpPr>
              <p:spPr>
                <a:xfrm>
                  <a:off x="4080287" y="2708920"/>
                  <a:ext cx="3575714" cy="3589362"/>
                </a:xfrm>
                <a:custGeom>
                  <a:avLst/>
                  <a:gdLst>
                    <a:gd name="connsiteX0" fmla="*/ 0 w 3575714"/>
                    <a:gd name="connsiteY0" fmla="*/ 3589362 h 3589362"/>
                    <a:gd name="connsiteX1" fmla="*/ 2483893 w 3575714"/>
                    <a:gd name="connsiteY1" fmla="*/ 2497541 h 3589362"/>
                    <a:gd name="connsiteX2" fmla="*/ 3575714 w 3575714"/>
                    <a:gd name="connsiteY2" fmla="*/ 0 h 3589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575714" h="3589362">
                      <a:moveTo>
                        <a:pt x="0" y="3589362"/>
                      </a:moveTo>
                      <a:cubicBezTo>
                        <a:pt x="943970" y="3342565"/>
                        <a:pt x="1887941" y="3095768"/>
                        <a:pt x="2483893" y="2497541"/>
                      </a:cubicBezTo>
                      <a:cubicBezTo>
                        <a:pt x="3079845" y="1899314"/>
                        <a:pt x="3575714" y="0"/>
                        <a:pt x="3575714" y="0"/>
                      </a:cubicBezTo>
                    </a:path>
                  </a:pathLst>
                </a:custGeom>
                <a:noFill/>
                <a:ln w="25400" cap="flat" cmpd="sng" algn="ctr">
                  <a:solidFill>
                    <a:srgbClr val="00B05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960674" y="3941248"/>
                <a:ext cx="1440160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% of income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48514" y="6450621"/>
                <a:ext cx="1775514" cy="276999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3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% of population</a:t>
                </a: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054783" y="4327499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>
                  <a:solidFill>
                    <a:srgbClr val="000000"/>
                  </a:solidFill>
                  <a:latin typeface="Calibri"/>
                </a:rPr>
                <a:t>A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74863" y="498535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2000">
                  <a:solidFill>
                    <a:srgbClr val="000000"/>
                  </a:solidFill>
                  <a:latin typeface="Calibri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61235" y="5775391"/>
              <a:ext cx="360040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91587" y="2290168"/>
              <a:ext cx="629688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100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0349905" y="5927791"/>
              <a:ext cx="649094" cy="2769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defTabSz="914400">
                <a:lnSpc>
                  <a:spcPct val="90000"/>
                </a:lnSpc>
                <a:spcAft>
                  <a:spcPts val="600"/>
                </a:spcAft>
              </a:pPr>
              <a:r>
                <a:rPr lang="en-GB" sz="1300">
                  <a:latin typeface="Calibri"/>
                </a:rPr>
                <a:t>100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46C7ED3-5FF2-4F46-8E48-51230D00B4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8305F9-0669-4B69-FF65-07CE60B30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9741AE1-67BA-6E42-4C89-2B3B09E6CC8C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1C84F2-295A-A66D-E6AD-CE5AD8DCA844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46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it-IT" dirty="0"/>
              <a:t>Lorenz Curve and Gini Coefficient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3529997" cy="4041648"/>
          </a:xfrm>
        </p:spPr>
        <p:txBody>
          <a:bodyPr anchor="t">
            <a:normAutofit/>
          </a:bodyPr>
          <a:lstStyle/>
          <a:p>
            <a:r>
              <a:rPr lang="en-GB" sz="2400"/>
              <a:t>The further away from the 45° line of perfect income equality we are the more unequal is society.</a:t>
            </a:r>
          </a:p>
          <a:p>
            <a:endParaRPr lang="en-GB" sz="24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B76B8E-3B8F-845A-E457-D423F725B084}"/>
              </a:ext>
            </a:extLst>
          </p:cNvPr>
          <p:cNvGrpSpPr/>
          <p:nvPr/>
        </p:nvGrpSpPr>
        <p:grpSpPr>
          <a:xfrm>
            <a:off x="6017811" y="2120164"/>
            <a:ext cx="5306585" cy="4153221"/>
            <a:chOff x="5945924" y="2206428"/>
            <a:chExt cx="5306585" cy="4153221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70F2D34F-981E-26EC-6A12-94545361DA74}"/>
                </a:ext>
              </a:extLst>
            </p:cNvPr>
            <p:cNvSpPr txBox="1"/>
            <p:nvPr/>
          </p:nvSpPr>
          <p:spPr>
            <a:xfrm>
              <a:off x="6869685" y="5823608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/>
              <a:r>
                <a:rPr lang="en-GB" dirty="0">
                  <a:latin typeface="Calibri"/>
                </a:rPr>
                <a:t>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0775F8-E6F9-4517-4AF4-51359473E98F}"/>
                </a:ext>
              </a:extLst>
            </p:cNvPr>
            <p:cNvGrpSpPr/>
            <p:nvPr/>
          </p:nvGrpSpPr>
          <p:grpSpPr>
            <a:xfrm>
              <a:off x="5945924" y="2206428"/>
              <a:ext cx="5306585" cy="4153221"/>
              <a:chOff x="5945924" y="2206428"/>
              <a:chExt cx="5306585" cy="4153221"/>
            </a:xfrm>
          </p:grpSpPr>
          <p:sp>
            <p:nvSpPr>
              <p:cNvPr id="9" name="TextBox 4">
                <a:extLst>
                  <a:ext uri="{FF2B5EF4-FFF2-40B4-BE49-F238E27FC236}">
                    <a16:creationId xmlns:a16="http://schemas.microsoft.com/office/drawing/2014/main" id="{CEA6CDB7-B5B5-DC72-C2E6-73ACE6664119}"/>
                  </a:ext>
                </a:extLst>
              </p:cNvPr>
              <p:cNvSpPr txBox="1"/>
              <p:nvPr/>
            </p:nvSpPr>
            <p:spPr>
              <a:xfrm>
                <a:off x="6643997" y="2206428"/>
                <a:ext cx="6296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</a:rPr>
                  <a:t>100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9D8567D-CBE8-8345-BC3C-F3A2145754CF}"/>
                  </a:ext>
                </a:extLst>
              </p:cNvPr>
              <p:cNvGrpSpPr/>
              <p:nvPr/>
            </p:nvGrpSpPr>
            <p:grpSpPr>
              <a:xfrm>
                <a:off x="5945924" y="2383588"/>
                <a:ext cx="5306585" cy="3976061"/>
                <a:chOff x="5945924" y="2383588"/>
                <a:chExt cx="5306585" cy="3976061"/>
              </a:xfrm>
            </p:grpSpPr>
            <p:sp>
              <p:nvSpPr>
                <p:cNvPr id="13" name="TextBox 6">
                  <a:extLst>
                    <a:ext uri="{FF2B5EF4-FFF2-40B4-BE49-F238E27FC236}">
                      <a16:creationId xmlns:a16="http://schemas.microsoft.com/office/drawing/2014/main" id="{D8B6812A-9E5A-B649-8912-FD2C0A64F415}"/>
                    </a:ext>
                  </a:extLst>
                </p:cNvPr>
                <p:cNvSpPr txBox="1"/>
                <p:nvPr/>
              </p:nvSpPr>
              <p:spPr>
                <a:xfrm>
                  <a:off x="10603415" y="5990317"/>
                  <a:ext cx="6490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Calibri"/>
                    </a:rPr>
                    <a:t>100</a:t>
                  </a:r>
                </a:p>
              </p:txBody>
            </p: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8138FA9-184A-A739-1B2E-B6AE1FEB5082}"/>
                    </a:ext>
                  </a:extLst>
                </p:cNvPr>
                <p:cNvGrpSpPr/>
                <p:nvPr/>
              </p:nvGrpSpPr>
              <p:grpSpPr>
                <a:xfrm>
                  <a:off x="5945924" y="2383588"/>
                  <a:ext cx="5006210" cy="3969732"/>
                  <a:chOff x="5945924" y="2383588"/>
                  <a:chExt cx="5006210" cy="3969732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E4EBFD8E-C8DB-4366-4512-5EF2B1B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5945924" y="2383588"/>
                    <a:ext cx="5006210" cy="3969732"/>
                    <a:chOff x="5945924" y="2383588"/>
                    <a:chExt cx="5006210" cy="3969732"/>
                  </a:xfrm>
                </p:grpSpPr>
                <p:grpSp>
                  <p:nvGrpSpPr>
                    <p:cNvPr id="26" name="Group 25">
                      <a:extLst>
                        <a:ext uri="{FF2B5EF4-FFF2-40B4-BE49-F238E27FC236}">
                          <a16:creationId xmlns:a16="http://schemas.microsoft.com/office/drawing/2014/main" id="{A6D4A096-1233-8547-68B7-43D210CE22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45924" y="2383588"/>
                      <a:ext cx="5006210" cy="3969732"/>
                      <a:chOff x="5945924" y="2383588"/>
                      <a:chExt cx="5006210" cy="3969732"/>
                    </a:xfrm>
                  </p:grpSpPr>
                  <p:grpSp>
                    <p:nvGrpSpPr>
                      <p:cNvPr id="28" name="Group 27">
                        <a:extLst>
                          <a:ext uri="{FF2B5EF4-FFF2-40B4-BE49-F238E27FC236}">
                            <a16:creationId xmlns:a16="http://schemas.microsoft.com/office/drawing/2014/main" id="{A772EFF3-8360-71DC-AA2A-2D4F916B07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51734" y="2383588"/>
                        <a:ext cx="3600400" cy="3600400"/>
                        <a:chOff x="7351734" y="2383588"/>
                        <a:chExt cx="3600400" cy="3600400"/>
                      </a:xfrm>
                    </p:grpSpPr>
                    <p:sp>
                      <p:nvSpPr>
                        <p:cNvPr id="31" name="Rectangle 30">
                          <a:extLst>
                            <a:ext uri="{FF2B5EF4-FFF2-40B4-BE49-F238E27FC236}">
                              <a16:creationId xmlns:a16="http://schemas.microsoft.com/office/drawing/2014/main" id="{50C8C65F-6AF9-DA86-537E-9C4F03E3C4F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51734" y="2383588"/>
                          <a:ext cx="3600400" cy="36004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2540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  <p:cxnSp>
                      <p:nvCxnSpPr>
                        <p:cNvPr id="32" name="Straight Connector 31">
                          <a:extLst>
                            <a:ext uri="{FF2B5EF4-FFF2-40B4-BE49-F238E27FC236}">
                              <a16:creationId xmlns:a16="http://schemas.microsoft.com/office/drawing/2014/main" id="{526896B7-C568-C1FD-7780-465383E434E8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V="1">
                          <a:off x="7351734" y="2383588"/>
                          <a:ext cx="3600400" cy="3600400"/>
                        </a:xfrm>
                        <a:prstGeom prst="line">
                          <a:avLst/>
                        </a:prstGeom>
                        <a:noFill/>
                        <a:ln w="19050" cap="flat" cmpd="sng" algn="ctr">
                          <a:solidFill>
                            <a:srgbClr val="FF0000"/>
                          </a:solidFill>
                          <a:prstDash val="solid"/>
                        </a:ln>
                        <a:effectLst/>
                      </p:spPr>
                    </p:cxnSp>
                    <p:sp>
                      <p:nvSpPr>
                        <p:cNvPr id="33" name="Freeform 42">
                          <a:extLst>
                            <a:ext uri="{FF2B5EF4-FFF2-40B4-BE49-F238E27FC236}">
                              <a16:creationId xmlns:a16="http://schemas.microsoft.com/office/drawing/2014/main" id="{64EC43CC-E70B-4299-84EF-6D52FEE5511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364077" y="2383588"/>
                          <a:ext cx="3575714" cy="3589362"/>
                        </a:xfrm>
                        <a:custGeom>
                          <a:avLst/>
                          <a:gdLst>
                            <a:gd name="connsiteX0" fmla="*/ 0 w 3575714"/>
                            <a:gd name="connsiteY0" fmla="*/ 3589362 h 3589362"/>
                            <a:gd name="connsiteX1" fmla="*/ 2483893 w 3575714"/>
                            <a:gd name="connsiteY1" fmla="*/ 2497541 h 3589362"/>
                            <a:gd name="connsiteX2" fmla="*/ 3575714 w 3575714"/>
                            <a:gd name="connsiteY2" fmla="*/ 0 h 35893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575714" h="3589362">
                              <a:moveTo>
                                <a:pt x="0" y="3589362"/>
                              </a:moveTo>
                              <a:cubicBezTo>
                                <a:pt x="943970" y="3342565"/>
                                <a:pt x="1887941" y="3095768"/>
                                <a:pt x="2483893" y="2497541"/>
                              </a:cubicBezTo>
                              <a:cubicBezTo>
                                <a:pt x="3079845" y="1899314"/>
                                <a:pt x="3575714" y="0"/>
                                <a:pt x="3575714" y="0"/>
                              </a:cubicBezTo>
                            </a:path>
                          </a:pathLst>
                        </a:custGeom>
                        <a:noFill/>
                        <a:ln w="25400" cap="flat" cmpd="sng" algn="ctr">
                          <a:solidFill>
                            <a:srgbClr val="00B050"/>
                          </a:solidFill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4572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marL="0" marR="0" lvl="0" indent="0" algn="ctr" defTabSz="91440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9" name="TextBox 13">
                        <a:extLst>
                          <a:ext uri="{FF2B5EF4-FFF2-40B4-BE49-F238E27FC236}">
                            <a16:creationId xmlns:a16="http://schemas.microsoft.com/office/drawing/2014/main" id="{FCEA8B4C-6330-D8FA-61BA-E83855C773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945924" y="3808937"/>
                        <a:ext cx="144016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/>
                          </a:rPr>
                          <a:t>% of income</a:t>
                        </a:r>
                      </a:p>
                    </p:txBody>
                  </p:sp>
                  <p:sp>
                    <p:nvSpPr>
                      <p:cNvPr id="30" name="TextBox 14">
                        <a:extLst>
                          <a:ext uri="{FF2B5EF4-FFF2-40B4-BE49-F238E27FC236}">
                            <a16:creationId xmlns:a16="http://schemas.microsoft.com/office/drawing/2014/main" id="{8F9A7B47-9788-9C73-5147-2461F5B5315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420536" y="5983988"/>
                        <a:ext cx="1775514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800" b="0" i="0" u="none" strike="noStrike" kern="0" cap="none" spc="0" normalizeH="0" baseline="0" noProof="0" dirty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libri"/>
                          </a:rPr>
                          <a:t>% of population</a:t>
                        </a:r>
                      </a:p>
                    </p:txBody>
                  </p:sp>
                </p:grpSp>
                <p:sp>
                  <p:nvSpPr>
                    <p:cNvPr id="27" name="Freeform 36">
                      <a:extLst>
                        <a:ext uri="{FF2B5EF4-FFF2-40B4-BE49-F238E27FC236}">
                          <a16:creationId xmlns:a16="http://schemas.microsoft.com/office/drawing/2014/main" id="{1DFF2E4C-28E8-F7B0-27E7-865BF72A7C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5730" y="2421922"/>
                      <a:ext cx="3589362" cy="3562066"/>
                    </a:xfrm>
                    <a:custGeom>
                      <a:avLst/>
                      <a:gdLst>
                        <a:gd name="connsiteX0" fmla="*/ 0 w 3589362"/>
                        <a:gd name="connsiteY0" fmla="*/ 3562066 h 3562066"/>
                        <a:gd name="connsiteX1" fmla="*/ 2183642 w 3589362"/>
                        <a:gd name="connsiteY1" fmla="*/ 2142699 h 3562066"/>
                        <a:gd name="connsiteX2" fmla="*/ 3589362 w 3589362"/>
                        <a:gd name="connsiteY2" fmla="*/ 0 h 3562066"/>
                        <a:gd name="connsiteX3" fmla="*/ 3589362 w 3589362"/>
                        <a:gd name="connsiteY3" fmla="*/ 0 h 3562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89362" h="3562066">
                          <a:moveTo>
                            <a:pt x="0" y="3562066"/>
                          </a:moveTo>
                          <a:cubicBezTo>
                            <a:pt x="792707" y="3149221"/>
                            <a:pt x="1585415" y="2736377"/>
                            <a:pt x="2183642" y="2142699"/>
                          </a:cubicBezTo>
                          <a:cubicBezTo>
                            <a:pt x="2781869" y="1549021"/>
                            <a:pt x="3589362" y="0"/>
                            <a:pt x="3589362" y="0"/>
                          </a:cubicBezTo>
                          <a:lnTo>
                            <a:pt x="3589362" y="0"/>
                          </a:lnTo>
                        </a:path>
                      </a:pathLst>
                    </a:custGeom>
                    <a:noFill/>
                    <a:ln w="25400" cap="flat" cmpd="sng" algn="ctr">
                      <a:solidFill>
                        <a:srgbClr val="FFC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5" name="Freeform 22">
                    <a:extLst>
                      <a:ext uri="{FF2B5EF4-FFF2-40B4-BE49-F238E27FC236}">
                        <a16:creationId xmlns:a16="http://schemas.microsoft.com/office/drawing/2014/main" id="{07B2648C-003A-BDD8-46ED-66F6EF803CBB}"/>
                      </a:ext>
                    </a:extLst>
                  </p:cNvPr>
                  <p:cNvSpPr/>
                  <p:nvPr/>
                </p:nvSpPr>
                <p:spPr>
                  <a:xfrm>
                    <a:off x="7346267" y="2390572"/>
                    <a:ext cx="3578825" cy="3589362"/>
                  </a:xfrm>
                  <a:custGeom>
                    <a:avLst/>
                    <a:gdLst>
                      <a:gd name="connsiteX0" fmla="*/ 0 w 3578825"/>
                      <a:gd name="connsiteY0" fmla="*/ 3589362 h 3589362"/>
                      <a:gd name="connsiteX1" fmla="*/ 3002507 w 3578825"/>
                      <a:gd name="connsiteY1" fmla="*/ 2947917 h 3589362"/>
                      <a:gd name="connsiteX2" fmla="*/ 3575713 w 3578825"/>
                      <a:gd name="connsiteY2" fmla="*/ 0 h 3589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78825" h="3589362">
                        <a:moveTo>
                          <a:pt x="0" y="3589362"/>
                        </a:moveTo>
                        <a:cubicBezTo>
                          <a:pt x="1203277" y="3567753"/>
                          <a:pt x="2406555" y="3546144"/>
                          <a:pt x="3002507" y="2947917"/>
                        </a:cubicBezTo>
                        <a:cubicBezTo>
                          <a:pt x="3598459" y="2349690"/>
                          <a:pt x="3587086" y="1174845"/>
                          <a:pt x="3575713" y="0"/>
                        </a:cubicBezTo>
                      </a:path>
                    </a:pathLst>
                  </a:custGeom>
                  <a:noFill/>
                  <a:ln w="25400" cap="flat" cmpd="sng" algn="ctr">
                    <a:solidFill>
                      <a:srgbClr val="00B0F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7F4A174-2F69-0BBC-3E7D-1534B73EC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4980AAC-1AC5-F7C3-2CF3-B34E030CE8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1E3A5CDA-FC2A-24E1-540B-62829CB67ECF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AC0659-A523-AE5D-0B71-DF4C72DFF452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15438-4605-F6E9-5D26-6442BB96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>
                <a:cs typeface="Calibri Light"/>
              </a:rPr>
              <a:t>Activity - Lorenz Curve and Gini definitions</a:t>
            </a:r>
            <a:endParaRPr lang="en-US" sz="41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3C0A-74AA-C19F-2706-D79F70EC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Match up the definitions on the worksheet</a:t>
            </a:r>
            <a:endParaRPr lang="en-US" sz="2000"/>
          </a:p>
        </p:txBody>
      </p:sp>
      <p:pic>
        <p:nvPicPr>
          <p:cNvPr id="5" name="Picture 4" descr="Close up of basketball court lines">
            <a:extLst>
              <a:ext uri="{FF2B5EF4-FFF2-40B4-BE49-F238E27FC236}">
                <a16:creationId xmlns:a16="http://schemas.microsoft.com/office/drawing/2014/main" id="{E6E71109-4EA7-3F26-D87E-C53E8160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48" r="26199" b="-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DBA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BF9FA5-8DD4-4952-94AE-F9ECD9AF5A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68245-C2BA-1B6D-FC77-720BADA0A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CF052DB-88A3-C3DB-01DA-087D6001B629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1CEDCF-E3A1-6319-361E-35FAE81D3522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basketball court lines">
            <a:extLst>
              <a:ext uri="{FF2B5EF4-FFF2-40B4-BE49-F238E27FC236}">
                <a16:creationId xmlns:a16="http://schemas.microsoft.com/office/drawing/2014/main" id="{E6E71109-4EA7-3F26-D87E-C53E8160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5" r="-1" b="785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15438-4605-F6E9-5D26-6442BB96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Activity – Draw the Lorenz Curve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3C0A-74AA-C19F-2706-D79F70EC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solidFill>
                  <a:srgbClr val="FFFFFF"/>
                </a:solidFill>
              </a:rPr>
              <a:t>Draw the curves on the worksheet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6DE501-EAD4-F549-510F-B2A3FDE24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1FC9E-2E38-7983-E335-D06B3ADC08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B79D17-1CD6-755F-FF3C-35FD8D48E8DC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97205-4412-CD0D-8C39-5CD2793F7E3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534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CA4E2D-E5B0-8DCF-AF1A-C2FB74A1BB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737" r="-2" b="14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Recall Activity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89923" y="5231895"/>
            <a:ext cx="8599059" cy="783049"/>
          </a:xfrm>
          <a:prstGeom prst="rect">
            <a:avLst/>
          </a:prstGeom>
          <a:ln w="762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Content Placeholder 2">
            <a:extLst>
              <a:ext uri="{FF2B5EF4-FFF2-40B4-BE49-F238E27FC236}">
                <a16:creationId xmlns:a16="http://schemas.microsoft.com/office/drawing/2014/main" id="{1B42C631-08B9-A318-49C2-C499193F0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29569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7F7E13-9160-A761-86D2-4770B6B62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48E619-CFDA-CD6A-5707-DE5A7BC7DB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2BE8B86-59D8-F207-1E8D-7C6E13803EB2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8EAE89-C084-D856-B84F-85EA82479BEB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5542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lose up of basketball court lines">
            <a:extLst>
              <a:ext uri="{FF2B5EF4-FFF2-40B4-BE49-F238E27FC236}">
                <a16:creationId xmlns:a16="http://schemas.microsoft.com/office/drawing/2014/main" id="{E6E71109-4EA7-3F26-D87E-C53E8160E5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855" r="-1" b="7854"/>
          <a:stretch/>
        </p:blipFill>
        <p:spPr>
          <a:xfrm>
            <a:off x="20" y="10"/>
            <a:ext cx="1218893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15438-4605-F6E9-5D26-6442BB967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048" y="1124712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Home Learning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3C0A-74AA-C19F-2706-D79F70EC5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rgbClr val="FFFFFF"/>
                </a:solidFill>
              </a:rPr>
              <a:t>UK food price inflation and poverty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Inequality in the UK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EF0EFD6-A3C2-4C94-A80A-BA9709D99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7F395-0726-D096-C4EF-BA118EEC8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FCF30A-89B6-7600-6DE9-B59716F347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31FB426-6912-423B-8CD2-E236363F23E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FF725-EB98-F4C9-C4F0-94F99A3FBC7F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7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ell towers">
            <a:extLst>
              <a:ext uri="{FF2B5EF4-FFF2-40B4-BE49-F238E27FC236}">
                <a16:creationId xmlns:a16="http://schemas.microsoft.com/office/drawing/2014/main" id="{81D09389-6F5D-5E90-1B00-C9FCA904C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9" r="4848" b="69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0BE9B-6CBC-4C25-B011-80131C5D9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GB" sz="4000"/>
              <a:t>Plenary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FFA44A-BB40-4D5B-9B19-EA872939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2121763"/>
            <a:ext cx="6620505" cy="37730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>
                <a:cs typeface="Calibri"/>
              </a:rPr>
              <a:t>What is meant by the Gini coefficient?</a:t>
            </a:r>
          </a:p>
          <a:p>
            <a:r>
              <a:rPr lang="en-GB" sz="2400">
                <a:cs typeface="Calibri"/>
              </a:rPr>
              <a:t>What is the Lorenz curve used for?</a:t>
            </a:r>
          </a:p>
          <a:p>
            <a:r>
              <a:rPr lang="en-GB" sz="2400">
                <a:cs typeface="Calibri"/>
              </a:rPr>
              <a:t>Name one thing you need to revise.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ADD6-84D4-2D4C-2938-825897B5FD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ED0047-6B45-0A2A-7C21-5BA23179C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E5ABB39-395F-20B7-5E92-66F39E973326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4052A-B11B-5205-253C-EBE79C05296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93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6B0F1-ACEA-4105-9DCA-67D9D084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AEC8-765B-4674-9EE6-3DD967908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can government policies and programs reduce poverty in the UK?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What role do market failure and income inequality play in poverty, and how can they be addressed?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can economic growth be promoted in a way that also reduces poverty and income inequality?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do globalization and international trade affect poverty levels in the UK and other countries?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What are the benefits and drawbacks of implementing a basic income policy as a means of reducing poverty?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does the welfare state in the UK impact poverty levels and how could it be improved?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does poverty affect individuals and communities in the UK, and what are the long-term consequences of poverty?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does poverty intersect with other social issues, such as education and healthcare, and how can these issues be addressed together?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How can private sector and civil society organizations work with the government to reduce poverty in the UK?</a:t>
            </a:r>
          </a:p>
          <a:p>
            <a:pPr algn="l">
              <a:buFont typeface="+mj-lt"/>
              <a:buAutoNum type="arabicPeriod"/>
            </a:pPr>
            <a:r>
              <a:rPr lang="en-GB" b="0" i="0" dirty="0">
                <a:effectLst/>
                <a:latin typeface="Söhne"/>
              </a:rPr>
              <a:t>What are the impact of Brexit on poverty in the UK and how can it be mitigated?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CBC1B-A395-03BD-E74A-5AC537EED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EDC2B4-ABC6-542B-738A-E4C351867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5C0B67-3B7B-6807-6CD1-88DB4F0C701F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E41326-4CC2-901F-9F81-7B12AD228035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111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E4EB3B-729B-B12A-416D-FD659D5C9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r="-2" b="16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Starter Activity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Define the term poverty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Define the term inequality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Distinguish between </a:t>
            </a:r>
            <a:r>
              <a:rPr kumimoji="0" lang="en-US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absolute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and </a:t>
            </a:r>
            <a:r>
              <a:rPr kumimoji="0" lang="en-US" b="1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relative</a:t>
            </a:r>
            <a:r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poverty.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1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02380B-7C6B-663C-067B-4AFC97A91E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DDC2F-74F1-8994-2BFD-C72BA42FDC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B2B2B48-9097-592A-6D2A-E83D7FA467EC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E85555-FE89-D21D-2C6E-80F5DF2980B0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1925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Learning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C11CCAA-2F56-3B87-206B-A33693BB04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774580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9608DF2-F780-23E2-5255-9F34E055E4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CCF764-529C-0949-788D-BF0F9DFF92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29CDA62-2F9F-3CF0-558B-59FD32494BCB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4C0BFF-C3A6-096E-FFD1-4789CA91D57D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32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65CDE2-194C-4A17-9E3C-017E8A897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76" y="712268"/>
            <a:ext cx="10410524" cy="119353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Poverty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AE495E-2AAF-4BC1-87A5-331009D82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76" y="2050181"/>
            <a:ext cx="10410524" cy="412678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Poverty occurs when individuals or households are deprived of material possessions and income which stops them from having a decent standard of living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Absolute poverty means that individuals or households are deprived of basic human needs</a:t>
            </a:r>
          </a:p>
          <a:p>
            <a:r>
              <a:rPr lang="en-US" sz="2400" dirty="0">
                <a:solidFill>
                  <a:srgbClr val="FFFFFF"/>
                </a:solidFill>
              </a:rPr>
              <a:t>Relative poverty occurs when individuals or households are poor in comparison to the rest of the population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Inequalities in the distribution of income and wealth are a main reason for poverty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58523-3863-6BBE-5D37-9F5862953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182C6-B80F-E798-CE3C-3FC1BEDF1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E469999-4045-4D61-7683-86B580873379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FB2BC1-9A3F-435C-E09C-B4DF37CA4259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097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64D464-898B-4908-88FD-33A83D6ED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08597" cy="114617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Causes of poverty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0670" y="2"/>
            <a:ext cx="1191330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1075332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055811"/>
            <a:ext cx="7315200" cy="4121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Age</a:t>
            </a:r>
          </a:p>
          <a:p>
            <a:pPr marL="0" indent="0">
              <a:buNone/>
            </a:pPr>
            <a:endParaRPr lang="en-US" sz="2400" dirty="0"/>
          </a:p>
          <a:p>
            <a:pPr lvl="1"/>
            <a:r>
              <a:rPr lang="en-US" dirty="0"/>
              <a:t>As the economy grows each generation is richer than the previous one</a:t>
            </a:r>
          </a:p>
          <a:p>
            <a:pPr lvl="1"/>
            <a:r>
              <a:rPr lang="en-US" dirty="0"/>
              <a:t>Many retired people rely on the state pension </a:t>
            </a:r>
          </a:p>
          <a:p>
            <a:pPr lvl="1"/>
            <a:r>
              <a:rPr lang="en-US" dirty="0"/>
              <a:t>This is linked to inflation but has fallen behind the level of real earnings</a:t>
            </a:r>
          </a:p>
          <a:p>
            <a:pPr lvl="1"/>
            <a:r>
              <a:rPr lang="en-US" dirty="0"/>
              <a:t>Therefore, older people are more likely to suffer relative poverty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986" y="1690688"/>
            <a:ext cx="3668014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3E0C9-EB36-44EA-3998-A6E9224CB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E0C8C3-3EC5-79E5-240D-A699AB205F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70A78ED-C0E7-2D49-46FD-3D5CD62FF6DB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50D40-79E9-1825-5445-FC91409CC3C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9742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GB" dirty="0"/>
              <a:t>Causes of poverty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Low wages and unwaged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dirty="0"/>
              <a:t>Average earnings growth has outstripped that of unemployment benefit payments</a:t>
            </a:r>
          </a:p>
          <a:p>
            <a:pPr lvl="1"/>
            <a:r>
              <a:rPr lang="en-GB" dirty="0"/>
              <a:t>Low skilled workers have found earnings are not enough to pay for basics such as heating</a:t>
            </a:r>
          </a:p>
          <a:p>
            <a:pPr lvl="1"/>
            <a:r>
              <a:rPr lang="en-GB" dirty="0"/>
              <a:t>The national minimum wage was introduced in 1998 to help alleviate this and firms in London have signed up to a ‘living wage’</a:t>
            </a:r>
          </a:p>
          <a:p>
            <a:pPr lvl="1"/>
            <a:r>
              <a:rPr lang="en-GB" dirty="0"/>
              <a:t>Supply of labour is elastic in low paid industries leading to low wage 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9B4AE5-EF27-7CD9-60C7-B51E366AEE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685AF-9B78-A4D0-025F-DC3ADE81A1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3127112F-21A2-F919-69CF-DC0D240E4307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1BD4A3-2E66-D978-D93C-5624625331F8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47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GB" dirty="0"/>
              <a:t>Measures of poverty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/>
              <a:t>Poverty can be measured in a number of ways, including:</a:t>
            </a:r>
          </a:p>
          <a:p>
            <a:pPr marL="0" indent="0">
              <a:buNone/>
            </a:pPr>
            <a:endParaRPr lang="en-GB" sz="2400" dirty="0"/>
          </a:p>
          <a:p>
            <a:pPr lvl="1"/>
            <a:r>
              <a:rPr lang="en-GB" dirty="0"/>
              <a:t>Minimum income standards (MIS) – a measurement of what is required to achieve a minimum acceptable standard of living</a:t>
            </a:r>
          </a:p>
          <a:p>
            <a:pPr lvl="1"/>
            <a:r>
              <a:rPr lang="en-GB" dirty="0"/>
              <a:t>Households Below Average Income (HBAI) – based on government statistics, the poverty line is said to be where household income is below 60% of median household incomes</a:t>
            </a:r>
          </a:p>
          <a:p>
            <a:pPr lvl="1"/>
            <a:r>
              <a:rPr lang="en-GB" dirty="0"/>
              <a:t>Material deprivation – how affordable a basket of goods and services is in order for individuals to have an acceptable standard of living in their own country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9BDD0-6DE1-0EE5-3978-EF4FAE6C40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7DBC6-2179-A1C6-3A45-F84F8ACAF9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429A278-1121-0DCE-1703-652DE0150890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F9F033-D390-2742-52F2-4DF14CBF09AA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38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872" y="365125"/>
            <a:ext cx="10853928" cy="1325563"/>
          </a:xfrm>
        </p:spPr>
        <p:txBody>
          <a:bodyPr>
            <a:normAutofit/>
          </a:bodyPr>
          <a:lstStyle/>
          <a:p>
            <a:r>
              <a:rPr lang="en-GB" sz="5400" dirty="0"/>
              <a:t>Measures of poverty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872" y="1929383"/>
            <a:ext cx="10853928" cy="46322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900" dirty="0"/>
              <a:t>Income is a main way of measuring poverty. Less equal distribution of income and wealth will lead to increased poverty as more people live below the poverty line leading to a less fair and less inclusive society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The poverty line is 60% of the median household income and is used as a measure in EU and OECD countries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The headcount ratio is the percentage of the population below the poverty line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This is seen as the minimum income required for a decent living standard</a:t>
            </a:r>
          </a:p>
          <a:p>
            <a:pPr marL="0" indent="0">
              <a:buNone/>
            </a:pPr>
            <a:endParaRPr lang="en-GB" sz="1900" dirty="0"/>
          </a:p>
          <a:p>
            <a:pPr marL="0" indent="0">
              <a:buNone/>
            </a:pPr>
            <a:r>
              <a:rPr lang="en-GB" sz="1900" dirty="0"/>
              <a:t>If people don’t feel a part of society and have enough means for a decent standard of living greater social problems are likely to occur leading to: </a:t>
            </a:r>
          </a:p>
          <a:p>
            <a:pPr marL="0" indent="0">
              <a:buNone/>
            </a:pPr>
            <a:endParaRPr lang="en-GB" sz="1900" dirty="0"/>
          </a:p>
          <a:p>
            <a:pPr lvl="1"/>
            <a:r>
              <a:rPr lang="en-GB" sz="1900" dirty="0"/>
              <a:t>Increased crime</a:t>
            </a:r>
          </a:p>
          <a:p>
            <a:pPr lvl="1"/>
            <a:r>
              <a:rPr lang="en-GB" sz="1900" dirty="0"/>
              <a:t>A less safe environment for all</a:t>
            </a:r>
          </a:p>
          <a:p>
            <a:pPr lvl="1"/>
            <a:r>
              <a:rPr lang="en-GB" sz="1900" dirty="0"/>
              <a:t>Social tension</a:t>
            </a:r>
          </a:p>
          <a:p>
            <a:pPr lvl="1"/>
            <a:r>
              <a:rPr lang="en-GB" sz="1900" dirty="0"/>
              <a:t>Reduced happiness</a:t>
            </a:r>
          </a:p>
          <a:p>
            <a:endParaRPr lang="en-GB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80DB3-1574-63B8-0E16-27A86C00C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88" y="154398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375716-3186-47FE-C51E-2599FC6A57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43" y="106283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8696C29-E998-A6DB-038F-8E7FA7296F1F}"/>
              </a:ext>
            </a:extLst>
          </p:cNvPr>
          <p:cNvSpPr txBox="1">
            <a:spLocks/>
          </p:cNvSpPr>
          <p:nvPr/>
        </p:nvSpPr>
        <p:spPr>
          <a:xfrm>
            <a:off x="1293048" y="6576453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FA5D21-BDF1-32D4-EC9C-9FC07A6E6D8C}"/>
              </a:ext>
            </a:extLst>
          </p:cNvPr>
          <p:cNvSpPr txBox="1"/>
          <p:nvPr/>
        </p:nvSpPr>
        <p:spPr>
          <a:xfrm>
            <a:off x="7350958" y="66239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2">
                    <a:lumMod val="7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882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A75E0906B746AD86FFF1C921A020" ma:contentTypeVersion="4" ma:contentTypeDescription="Create a new document." ma:contentTypeScope="" ma:versionID="a850d5f888a9ec41e14e41896a93c94e">
  <xsd:schema xmlns:xsd="http://www.w3.org/2001/XMLSchema" xmlns:xs="http://www.w3.org/2001/XMLSchema" xmlns:p="http://schemas.microsoft.com/office/2006/metadata/properties" xmlns:ns2="9b804e1a-4032-4a0b-be1a-b2a6a492fb65" targetNamespace="http://schemas.microsoft.com/office/2006/metadata/properties" ma:root="true" ma:fieldsID="2a25a19b7db88778982c906852de0dd9" ns2:_="">
    <xsd:import namespace="9b804e1a-4032-4a0b-be1a-b2a6a492fb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804e1a-4032-4a0b-be1a-b2a6a492f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F9B26-3BED-4206-839F-0B17581420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073DD0-6CC3-454B-8B3E-329551CA8C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49CCAD9-E824-4D06-B807-03CC714F6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804e1a-4032-4a0b-be1a-b2a6a492fb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704</TotalTime>
  <Words>1832</Words>
  <Application>Microsoft Office PowerPoint</Application>
  <PresentationFormat>Widescreen</PresentationFormat>
  <Paragraphs>193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gg sans</vt:lpstr>
      <vt:lpstr>Söhne</vt:lpstr>
      <vt:lpstr>Times New Roman</vt:lpstr>
      <vt:lpstr>Office Theme</vt:lpstr>
      <vt:lpstr>3.6.1 Poverty and Inequality 3.6 Inequality and re-distribution</vt:lpstr>
      <vt:lpstr>Recall Activity</vt:lpstr>
      <vt:lpstr>Starter Activity</vt:lpstr>
      <vt:lpstr>Learning Objectives</vt:lpstr>
      <vt:lpstr>Poverty</vt:lpstr>
      <vt:lpstr>Causes of poverty</vt:lpstr>
      <vt:lpstr>Causes of poverty</vt:lpstr>
      <vt:lpstr>Measures of poverty</vt:lpstr>
      <vt:lpstr>Measures of poverty</vt:lpstr>
      <vt:lpstr>Measures of poverty</vt:lpstr>
      <vt:lpstr>Measures of poverty</vt:lpstr>
      <vt:lpstr>Measures of international poverty</vt:lpstr>
      <vt:lpstr>Effects of poverty</vt:lpstr>
      <vt:lpstr>Lorenz Curve and Gini Coefficient</vt:lpstr>
      <vt:lpstr>Lorenz Curve and Gini Coefficient</vt:lpstr>
      <vt:lpstr>Lorenz Curve and Gini Coefficient</vt:lpstr>
      <vt:lpstr>Lorenz Curve and Gini Coefficient</vt:lpstr>
      <vt:lpstr>Activity - Lorenz Curve and Gini definitions</vt:lpstr>
      <vt:lpstr>Activity – Draw the Lorenz Curve</vt:lpstr>
      <vt:lpstr>Home Learning</vt:lpstr>
      <vt:lpstr>Plenary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The economic problem</dc:title>
  <dc:creator>Mr B Pieters</dc:creator>
  <cp:lastModifiedBy>Chezka Mae Madrona</cp:lastModifiedBy>
  <cp:revision>138</cp:revision>
  <dcterms:created xsi:type="dcterms:W3CDTF">2019-07-31T17:05:48Z</dcterms:created>
  <dcterms:modified xsi:type="dcterms:W3CDTF">2025-03-18T10:30:38Z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0x0101009984A75E0906B746AD86FFF1C921A020</vt:lpwstr>
  </property>
</Properties>
</file>