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tags/tag10.xml" ContentType="application/vnd.openxmlformats-officedocument.presentationml.tags+xml"/>
  <Override PartName="/ppt/ink/ink3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sldIdLst>
    <p:sldId id="256" r:id="rId5"/>
    <p:sldId id="271" r:id="rId6"/>
    <p:sldId id="272" r:id="rId7"/>
    <p:sldId id="270" r:id="rId8"/>
    <p:sldId id="269" r:id="rId9"/>
    <p:sldId id="273" r:id="rId10"/>
    <p:sldId id="274" r:id="rId11"/>
    <p:sldId id="258" r:id="rId12"/>
    <p:sldId id="259" r:id="rId13"/>
    <p:sldId id="260" r:id="rId14"/>
    <p:sldId id="275" r:id="rId15"/>
    <p:sldId id="276" r:id="rId16"/>
    <p:sldId id="277" r:id="rId17"/>
    <p:sldId id="320" r:id="rId18"/>
    <p:sldId id="261" r:id="rId19"/>
    <p:sldId id="262" r:id="rId20"/>
    <p:sldId id="278" r:id="rId21"/>
    <p:sldId id="279" r:id="rId22"/>
    <p:sldId id="263" r:id="rId23"/>
    <p:sldId id="264" r:id="rId24"/>
    <p:sldId id="280" r:id="rId25"/>
    <p:sldId id="265" r:id="rId26"/>
    <p:sldId id="266" r:id="rId27"/>
    <p:sldId id="267" r:id="rId28"/>
    <p:sldId id="268" r:id="rId29"/>
    <p:sldId id="281" r:id="rId30"/>
    <p:sldId id="282" r:id="rId31"/>
    <p:sldId id="283" r:id="rId32"/>
    <p:sldId id="318" r:id="rId33"/>
    <p:sldId id="319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475B49-50CE-465E-9772-02811D0FEE6A}">
          <p14:sldIdLst>
            <p14:sldId id="256"/>
            <p14:sldId id="271"/>
            <p14:sldId id="272"/>
            <p14:sldId id="270"/>
            <p14:sldId id="269"/>
            <p14:sldId id="273"/>
            <p14:sldId id="274"/>
            <p14:sldId id="258"/>
            <p14:sldId id="259"/>
            <p14:sldId id="260"/>
            <p14:sldId id="275"/>
            <p14:sldId id="276"/>
            <p14:sldId id="277"/>
            <p14:sldId id="320"/>
            <p14:sldId id="261"/>
            <p14:sldId id="262"/>
            <p14:sldId id="278"/>
            <p14:sldId id="279"/>
            <p14:sldId id="263"/>
            <p14:sldId id="264"/>
            <p14:sldId id="280"/>
            <p14:sldId id="265"/>
            <p14:sldId id="266"/>
            <p14:sldId id="267"/>
            <p14:sldId id="268"/>
            <p14:sldId id="281"/>
            <p14:sldId id="282"/>
            <p14:sldId id="283"/>
            <p14:sldId id="318"/>
            <p14:sldId id="319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107" d="100"/>
          <a:sy n="107" d="100"/>
        </p:scale>
        <p:origin x="138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A0CBB6F0-8160-4D68-8FA6-96AAA6C5E3CC}"/>
    <pc:docChg chg="undo custSel modSld">
      <pc:chgData name="Max Thrilling" userId="1a0901c82f0d6655" providerId="LiveId" clId="{A0CBB6F0-8160-4D68-8FA6-96AAA6C5E3CC}" dt="2023-12-21T17:39:50.226" v="42" actId="20577"/>
      <pc:docMkLst>
        <pc:docMk/>
      </pc:docMkLst>
      <pc:sldChg chg="delSp mod">
        <pc:chgData name="Max Thrilling" userId="1a0901c82f0d6655" providerId="LiveId" clId="{A0CBB6F0-8160-4D68-8FA6-96AAA6C5E3CC}" dt="2023-12-21T17:29:21.195" v="0" actId="478"/>
        <pc:sldMkLst>
          <pc:docMk/>
          <pc:sldMk cId="4294114637" sldId="258"/>
        </pc:sldMkLst>
        <pc:inkChg chg="del">
          <ac:chgData name="Max Thrilling" userId="1a0901c82f0d6655" providerId="LiveId" clId="{A0CBB6F0-8160-4D68-8FA6-96AAA6C5E3CC}" dt="2023-12-21T17:29:21.195" v="0" actId="478"/>
          <ac:inkMkLst>
            <pc:docMk/>
            <pc:sldMk cId="4294114637" sldId="258"/>
            <ac:inkMk id="3" creationId="{8BD1BAF2-4DF5-4EBC-B409-5943AD8182DD}"/>
          </ac:inkMkLst>
        </pc:inkChg>
      </pc:sldChg>
      <pc:sldChg chg="modSp mod">
        <pc:chgData name="Max Thrilling" userId="1a0901c82f0d6655" providerId="LiveId" clId="{A0CBB6F0-8160-4D68-8FA6-96AAA6C5E3CC}" dt="2023-12-21T17:36:23.214" v="28" actId="207"/>
        <pc:sldMkLst>
          <pc:docMk/>
          <pc:sldMk cId="3587811248" sldId="263"/>
        </pc:sldMkLst>
        <pc:spChg chg="mod">
          <ac:chgData name="Max Thrilling" userId="1a0901c82f0d6655" providerId="LiveId" clId="{A0CBB6F0-8160-4D68-8FA6-96AAA6C5E3CC}" dt="2023-12-21T17:36:23.214" v="28" actId="207"/>
          <ac:spMkLst>
            <pc:docMk/>
            <pc:sldMk cId="3587811248" sldId="263"/>
            <ac:spMk id="4" creationId="{00000000-0000-0000-0000-000000000000}"/>
          </ac:spMkLst>
        </pc:spChg>
        <pc:spChg chg="mod">
          <ac:chgData name="Max Thrilling" userId="1a0901c82f0d6655" providerId="LiveId" clId="{A0CBB6F0-8160-4D68-8FA6-96AAA6C5E3CC}" dt="2023-12-21T17:35:27.732" v="18" actId="122"/>
          <ac:spMkLst>
            <pc:docMk/>
            <pc:sldMk cId="3587811248" sldId="263"/>
            <ac:spMk id="14" creationId="{00000000-0000-0000-0000-000000000000}"/>
          </ac:spMkLst>
        </pc:spChg>
        <pc:spChg chg="mod">
          <ac:chgData name="Max Thrilling" userId="1a0901c82f0d6655" providerId="LiveId" clId="{A0CBB6F0-8160-4D68-8FA6-96AAA6C5E3CC}" dt="2023-12-21T17:35:25.771" v="17" actId="14100"/>
          <ac:spMkLst>
            <pc:docMk/>
            <pc:sldMk cId="3587811248" sldId="263"/>
            <ac:spMk id="26" creationId="{00000000-0000-0000-0000-000000000000}"/>
          </ac:spMkLst>
        </pc:spChg>
      </pc:sldChg>
      <pc:sldChg chg="modSp mod">
        <pc:chgData name="Max Thrilling" userId="1a0901c82f0d6655" providerId="LiveId" clId="{A0CBB6F0-8160-4D68-8FA6-96AAA6C5E3CC}" dt="2023-12-21T17:39:50.226" v="42" actId="20577"/>
        <pc:sldMkLst>
          <pc:docMk/>
          <pc:sldMk cId="1197027526" sldId="264"/>
        </pc:sldMkLst>
        <pc:spChg chg="mod">
          <ac:chgData name="Max Thrilling" userId="1a0901c82f0d6655" providerId="LiveId" clId="{A0CBB6F0-8160-4D68-8FA6-96AAA6C5E3CC}" dt="2023-12-21T17:39:50.226" v="42" actId="20577"/>
          <ac:spMkLst>
            <pc:docMk/>
            <pc:sldMk cId="1197027526" sldId="264"/>
            <ac:spMk id="3" creationId="{00000000-0000-0000-0000-000000000000}"/>
          </ac:spMkLst>
        </pc:spChg>
        <pc:spChg chg="mod">
          <ac:chgData name="Max Thrilling" userId="1a0901c82f0d6655" providerId="LiveId" clId="{A0CBB6F0-8160-4D68-8FA6-96AAA6C5E3CC}" dt="2023-12-21T17:38:55.168" v="33" actId="1076"/>
          <ac:spMkLst>
            <pc:docMk/>
            <pc:sldMk cId="1197027526" sldId="264"/>
            <ac:spMk id="3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D656B-63D9-4E25-88F7-479537CE5A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5541F8-3B08-499D-B17C-8EAA42C2E721}">
      <dgm:prSet/>
      <dgm:spPr/>
      <dgm:t>
        <a:bodyPr/>
        <a:lstStyle/>
        <a:p>
          <a:r>
            <a:rPr lang="en-GB" dirty="0"/>
            <a:t>A monopsony is a market structure in which a single buyer substantially controls the market as the major purchaser of goods and services offered by many would-be sellers.</a:t>
          </a:r>
          <a:endParaRPr lang="en-US" dirty="0"/>
        </a:p>
      </dgm:t>
    </dgm:pt>
    <dgm:pt modelId="{EE17B8CA-3BB3-4490-A104-3AA072517C64}" type="parTrans" cxnId="{51187988-D6FC-4938-BD1A-89E6174CE0B4}">
      <dgm:prSet/>
      <dgm:spPr/>
      <dgm:t>
        <a:bodyPr/>
        <a:lstStyle/>
        <a:p>
          <a:endParaRPr lang="en-US"/>
        </a:p>
      </dgm:t>
    </dgm:pt>
    <dgm:pt modelId="{9DF2F42B-DBF0-411B-AAAB-08B4802897FD}" type="sibTrans" cxnId="{51187988-D6FC-4938-BD1A-89E6174CE0B4}">
      <dgm:prSet/>
      <dgm:spPr/>
      <dgm:t>
        <a:bodyPr/>
        <a:lstStyle/>
        <a:p>
          <a:endParaRPr lang="en-US"/>
        </a:p>
      </dgm:t>
    </dgm:pt>
    <dgm:pt modelId="{D7BF9B0C-C12D-4394-91E8-92D3D01FAED4}">
      <dgm:prSet/>
      <dgm:spPr/>
      <dgm:t>
        <a:bodyPr/>
        <a:lstStyle/>
        <a:p>
          <a:r>
            <a:rPr lang="en-GB" dirty="0"/>
            <a:t>Most examples of monopsony have to do with the purchase of workers' time in the </a:t>
          </a:r>
          <a:r>
            <a:rPr lang="en-GB" dirty="0" err="1"/>
            <a:t>labor</a:t>
          </a:r>
          <a:r>
            <a:rPr lang="en-GB" dirty="0"/>
            <a:t> market, where a firm is the sole purchaser of a certain kind of </a:t>
          </a:r>
          <a:r>
            <a:rPr lang="en-GB" dirty="0" err="1"/>
            <a:t>labor</a:t>
          </a:r>
          <a:r>
            <a:rPr lang="en-GB" dirty="0"/>
            <a:t>.</a:t>
          </a:r>
          <a:endParaRPr lang="en-US" dirty="0"/>
        </a:p>
      </dgm:t>
    </dgm:pt>
    <dgm:pt modelId="{2D759318-2FDD-4FD4-946E-7DCD395E52FB}" type="parTrans" cxnId="{CD900298-8948-4871-B533-5BE9BA380D64}">
      <dgm:prSet/>
      <dgm:spPr/>
      <dgm:t>
        <a:bodyPr/>
        <a:lstStyle/>
        <a:p>
          <a:endParaRPr lang="en-US"/>
        </a:p>
      </dgm:t>
    </dgm:pt>
    <dgm:pt modelId="{FE3A6693-2560-40ED-BDC1-B508559F3775}" type="sibTrans" cxnId="{CD900298-8948-4871-B533-5BE9BA380D64}">
      <dgm:prSet/>
      <dgm:spPr/>
      <dgm:t>
        <a:bodyPr/>
        <a:lstStyle/>
        <a:p>
          <a:endParaRPr lang="en-US"/>
        </a:p>
      </dgm:t>
    </dgm:pt>
    <dgm:pt modelId="{CE5C09F5-819B-46E7-8483-C72BE6021190}">
      <dgm:prSet/>
      <dgm:spPr/>
      <dgm:t>
        <a:bodyPr/>
        <a:lstStyle/>
        <a:p>
          <a:r>
            <a:rPr lang="en-GB" dirty="0"/>
            <a:t>The classic example of a monopsony is a company coal town, where the coal company acts the sole employer and therefore the sole purchaser of </a:t>
          </a:r>
          <a:r>
            <a:rPr lang="en-GB" dirty="0" err="1"/>
            <a:t>labor</a:t>
          </a:r>
          <a:r>
            <a:rPr lang="en-GB" dirty="0"/>
            <a:t> in the town.</a:t>
          </a:r>
          <a:endParaRPr lang="en-US" dirty="0"/>
        </a:p>
      </dgm:t>
    </dgm:pt>
    <dgm:pt modelId="{5C59E08F-DE8E-45DA-93AF-B3DB3CEA9CAF}" type="parTrans" cxnId="{ECB82E78-4092-4A73-8B97-1FCDFF037481}">
      <dgm:prSet/>
      <dgm:spPr/>
      <dgm:t>
        <a:bodyPr/>
        <a:lstStyle/>
        <a:p>
          <a:endParaRPr lang="en-US"/>
        </a:p>
      </dgm:t>
    </dgm:pt>
    <dgm:pt modelId="{8CAD9D21-AAAA-4769-BC94-9117AE196562}" type="sibTrans" cxnId="{ECB82E78-4092-4A73-8B97-1FCDFF037481}">
      <dgm:prSet/>
      <dgm:spPr/>
      <dgm:t>
        <a:bodyPr/>
        <a:lstStyle/>
        <a:p>
          <a:endParaRPr lang="en-US"/>
        </a:p>
      </dgm:t>
    </dgm:pt>
    <dgm:pt modelId="{AE185BD6-BE4E-4B32-AC4C-077127581BC4}" type="pres">
      <dgm:prSet presAssocID="{D13D656B-63D9-4E25-88F7-479537CE5A8B}" presName="linear" presStyleCnt="0">
        <dgm:presLayoutVars>
          <dgm:animLvl val="lvl"/>
          <dgm:resizeHandles val="exact"/>
        </dgm:presLayoutVars>
      </dgm:prSet>
      <dgm:spPr/>
    </dgm:pt>
    <dgm:pt modelId="{C78F70B3-7496-4480-8C37-144EE9F639FC}" type="pres">
      <dgm:prSet presAssocID="{C35541F8-3B08-499D-B17C-8EAA42C2E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C0699E-6ED7-48C8-816B-0DD3318C0AA6}" type="pres">
      <dgm:prSet presAssocID="{9DF2F42B-DBF0-411B-AAAB-08B4802897FD}" presName="spacer" presStyleCnt="0"/>
      <dgm:spPr/>
    </dgm:pt>
    <dgm:pt modelId="{7DCF4501-8920-42F0-9702-D304CC55DF5F}" type="pres">
      <dgm:prSet presAssocID="{D7BF9B0C-C12D-4394-91E8-92D3D01FAE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3F8DA6-F830-46D0-AF2E-7BA5710B1B58}" type="pres">
      <dgm:prSet presAssocID="{FE3A6693-2560-40ED-BDC1-B508559F3775}" presName="spacer" presStyleCnt="0"/>
      <dgm:spPr/>
    </dgm:pt>
    <dgm:pt modelId="{1422FCF4-348E-477D-AE6D-FF0F6DF79997}" type="pres">
      <dgm:prSet presAssocID="{CE5C09F5-819B-46E7-8483-C72BE602119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B82E78-4092-4A73-8B97-1FCDFF037481}" srcId="{D13D656B-63D9-4E25-88F7-479537CE5A8B}" destId="{CE5C09F5-819B-46E7-8483-C72BE6021190}" srcOrd="2" destOrd="0" parTransId="{5C59E08F-DE8E-45DA-93AF-B3DB3CEA9CAF}" sibTransId="{8CAD9D21-AAAA-4769-BC94-9117AE196562}"/>
    <dgm:cxn modelId="{51187988-D6FC-4938-BD1A-89E6174CE0B4}" srcId="{D13D656B-63D9-4E25-88F7-479537CE5A8B}" destId="{C35541F8-3B08-499D-B17C-8EAA42C2E721}" srcOrd="0" destOrd="0" parTransId="{EE17B8CA-3BB3-4490-A104-3AA072517C64}" sibTransId="{9DF2F42B-DBF0-411B-AAAB-08B4802897FD}"/>
    <dgm:cxn modelId="{CD900298-8948-4871-B533-5BE9BA380D64}" srcId="{D13D656B-63D9-4E25-88F7-479537CE5A8B}" destId="{D7BF9B0C-C12D-4394-91E8-92D3D01FAED4}" srcOrd="1" destOrd="0" parTransId="{2D759318-2FDD-4FD4-946E-7DCD395E52FB}" sibTransId="{FE3A6693-2560-40ED-BDC1-B508559F3775}"/>
    <dgm:cxn modelId="{4A043BA8-291C-4F8F-8E30-9C1F2A59A0BF}" type="presOf" srcId="{CE5C09F5-819B-46E7-8483-C72BE6021190}" destId="{1422FCF4-348E-477D-AE6D-FF0F6DF79997}" srcOrd="0" destOrd="0" presId="urn:microsoft.com/office/officeart/2005/8/layout/vList2"/>
    <dgm:cxn modelId="{4A19F2EF-FB0C-4DA6-902F-E0068993E882}" type="presOf" srcId="{C35541F8-3B08-499D-B17C-8EAA42C2E721}" destId="{C78F70B3-7496-4480-8C37-144EE9F639FC}" srcOrd="0" destOrd="0" presId="urn:microsoft.com/office/officeart/2005/8/layout/vList2"/>
    <dgm:cxn modelId="{FF2099F0-1ED1-4839-9D71-866BAD6D20D0}" type="presOf" srcId="{D7BF9B0C-C12D-4394-91E8-92D3D01FAED4}" destId="{7DCF4501-8920-42F0-9702-D304CC55DF5F}" srcOrd="0" destOrd="0" presId="urn:microsoft.com/office/officeart/2005/8/layout/vList2"/>
    <dgm:cxn modelId="{EE5B88F9-B7FE-45B6-BCF2-FF248EB2A611}" type="presOf" srcId="{D13D656B-63D9-4E25-88F7-479537CE5A8B}" destId="{AE185BD6-BE4E-4B32-AC4C-077127581BC4}" srcOrd="0" destOrd="0" presId="urn:microsoft.com/office/officeart/2005/8/layout/vList2"/>
    <dgm:cxn modelId="{E72CBB9E-73F5-45ED-B706-DE1712A1EF84}" type="presParOf" srcId="{AE185BD6-BE4E-4B32-AC4C-077127581BC4}" destId="{C78F70B3-7496-4480-8C37-144EE9F639FC}" srcOrd="0" destOrd="0" presId="urn:microsoft.com/office/officeart/2005/8/layout/vList2"/>
    <dgm:cxn modelId="{F52B4CF7-1549-4C41-B3C0-ED22C95723E0}" type="presParOf" srcId="{AE185BD6-BE4E-4B32-AC4C-077127581BC4}" destId="{5BC0699E-6ED7-48C8-816B-0DD3318C0AA6}" srcOrd="1" destOrd="0" presId="urn:microsoft.com/office/officeart/2005/8/layout/vList2"/>
    <dgm:cxn modelId="{5A3A0F74-FC0C-4473-B902-E78630F8142F}" type="presParOf" srcId="{AE185BD6-BE4E-4B32-AC4C-077127581BC4}" destId="{7DCF4501-8920-42F0-9702-D304CC55DF5F}" srcOrd="2" destOrd="0" presId="urn:microsoft.com/office/officeart/2005/8/layout/vList2"/>
    <dgm:cxn modelId="{E91D97F5-F6B6-4A71-92BF-6FBC2C5F4470}" type="presParOf" srcId="{AE185BD6-BE4E-4B32-AC4C-077127581BC4}" destId="{4B3F8DA6-F830-46D0-AF2E-7BA5710B1B58}" srcOrd="3" destOrd="0" presId="urn:microsoft.com/office/officeart/2005/8/layout/vList2"/>
    <dgm:cxn modelId="{6E4CD7D7-997A-4FED-B76C-BD790C2AFFD5}" type="presParOf" srcId="{AE185BD6-BE4E-4B32-AC4C-077127581BC4}" destId="{1422FCF4-348E-477D-AE6D-FF0F6DF799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56A93-3F41-4267-9824-C871F68C7C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18B3CF-7DE9-4C0D-9250-717D00D6DF72}">
      <dgm:prSet/>
      <dgm:spPr/>
      <dgm:t>
        <a:bodyPr/>
        <a:lstStyle/>
        <a:p>
          <a:r>
            <a:rPr lang="en-GB"/>
            <a:t>The imposition of a minimum wage at P1 will lead to excess supply of labour of Q1 Q2 as individuals will wish to supply more at a higher price.</a:t>
          </a:r>
          <a:endParaRPr lang="en-US"/>
        </a:p>
      </dgm:t>
    </dgm:pt>
    <dgm:pt modelId="{A77616C3-7107-4712-B5B8-1BEC496001D8}" type="parTrans" cxnId="{8530BDE8-364B-4C7B-88A7-53BE08075AC9}">
      <dgm:prSet/>
      <dgm:spPr/>
      <dgm:t>
        <a:bodyPr/>
        <a:lstStyle/>
        <a:p>
          <a:endParaRPr lang="en-US"/>
        </a:p>
      </dgm:t>
    </dgm:pt>
    <dgm:pt modelId="{F90F3E19-2212-4014-B9AB-8FE0A647F73D}" type="sibTrans" cxnId="{8530BDE8-364B-4C7B-88A7-53BE08075AC9}">
      <dgm:prSet/>
      <dgm:spPr/>
      <dgm:t>
        <a:bodyPr/>
        <a:lstStyle/>
        <a:p>
          <a:endParaRPr lang="en-US"/>
        </a:p>
      </dgm:t>
    </dgm:pt>
    <dgm:pt modelId="{ACD992A8-0874-4DB9-B411-4559E5A203F2}">
      <dgm:prSet/>
      <dgm:spPr/>
      <dgm:t>
        <a:bodyPr/>
        <a:lstStyle/>
        <a:p>
          <a:r>
            <a:rPr lang="en-GB"/>
            <a:t>The national minimum wage was introduced by the Labour Government in 1998 in attempt to redistribute income to low paid workers.</a:t>
          </a:r>
          <a:endParaRPr lang="en-US"/>
        </a:p>
      </dgm:t>
    </dgm:pt>
    <dgm:pt modelId="{47BE1683-87F3-4B4D-8796-BBC650DB5C52}" type="parTrans" cxnId="{6459FF9D-DC6C-4590-9F87-A6A824F2F222}">
      <dgm:prSet/>
      <dgm:spPr/>
      <dgm:t>
        <a:bodyPr/>
        <a:lstStyle/>
        <a:p>
          <a:endParaRPr lang="en-US"/>
        </a:p>
      </dgm:t>
    </dgm:pt>
    <dgm:pt modelId="{1C7BBF38-F90D-445D-A547-B9DCF0D3EA04}" type="sibTrans" cxnId="{6459FF9D-DC6C-4590-9F87-A6A824F2F222}">
      <dgm:prSet/>
      <dgm:spPr/>
      <dgm:t>
        <a:bodyPr/>
        <a:lstStyle/>
        <a:p>
          <a:endParaRPr lang="en-US"/>
        </a:p>
      </dgm:t>
    </dgm:pt>
    <dgm:pt modelId="{59589525-69F9-4326-A9AA-5FACEB93650D}">
      <dgm:prSet/>
      <dgm:spPr/>
      <dgm:t>
        <a:bodyPr/>
        <a:lstStyle/>
        <a:p>
          <a:r>
            <a:rPr lang="en-GB"/>
            <a:t>The theory suggests that the demand for workers will be lower than the equilibrium level and there will be an excess supply of labour.</a:t>
          </a:r>
          <a:endParaRPr lang="en-US"/>
        </a:p>
      </dgm:t>
    </dgm:pt>
    <dgm:pt modelId="{B8488B99-B330-4C4F-84E9-442182B60A5C}" type="parTrans" cxnId="{626B7B32-1F3D-464E-99BE-348B5E29E638}">
      <dgm:prSet/>
      <dgm:spPr/>
      <dgm:t>
        <a:bodyPr/>
        <a:lstStyle/>
        <a:p>
          <a:endParaRPr lang="en-US"/>
        </a:p>
      </dgm:t>
    </dgm:pt>
    <dgm:pt modelId="{3117AF51-B556-4451-9597-9AC7041DABA7}" type="sibTrans" cxnId="{626B7B32-1F3D-464E-99BE-348B5E29E638}">
      <dgm:prSet/>
      <dgm:spPr/>
      <dgm:t>
        <a:bodyPr/>
        <a:lstStyle/>
        <a:p>
          <a:endParaRPr lang="en-US"/>
        </a:p>
      </dgm:t>
    </dgm:pt>
    <dgm:pt modelId="{5A5A417A-F072-4C0F-AC40-8C7A02231BCE}" type="pres">
      <dgm:prSet presAssocID="{B3E56A93-3F41-4267-9824-C871F68C7C35}" presName="linear" presStyleCnt="0">
        <dgm:presLayoutVars>
          <dgm:animLvl val="lvl"/>
          <dgm:resizeHandles val="exact"/>
        </dgm:presLayoutVars>
      </dgm:prSet>
      <dgm:spPr/>
    </dgm:pt>
    <dgm:pt modelId="{1400C8A9-2801-4810-932A-7FC05FD89AEE}" type="pres">
      <dgm:prSet presAssocID="{8718B3CF-7DE9-4C0D-9250-717D00D6DF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9551E0-C2D4-4F3E-A5DB-2BCA1C1724C1}" type="pres">
      <dgm:prSet presAssocID="{F90F3E19-2212-4014-B9AB-8FE0A647F73D}" presName="spacer" presStyleCnt="0"/>
      <dgm:spPr/>
    </dgm:pt>
    <dgm:pt modelId="{87E928F2-4C0A-48D5-B698-6A8E2A2DBFF0}" type="pres">
      <dgm:prSet presAssocID="{ACD992A8-0874-4DB9-B411-4559E5A203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6C3CF8-836E-4E9E-9913-04C5677EC892}" type="pres">
      <dgm:prSet presAssocID="{1C7BBF38-F90D-445D-A547-B9DCF0D3EA04}" presName="spacer" presStyleCnt="0"/>
      <dgm:spPr/>
    </dgm:pt>
    <dgm:pt modelId="{86FBC2BB-F9D1-4762-947B-16BF1D261241}" type="pres">
      <dgm:prSet presAssocID="{59589525-69F9-4326-A9AA-5FACEB9365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0D0704-3205-45AB-9EAE-128155601128}" type="presOf" srcId="{ACD992A8-0874-4DB9-B411-4559E5A203F2}" destId="{87E928F2-4C0A-48D5-B698-6A8E2A2DBFF0}" srcOrd="0" destOrd="0" presId="urn:microsoft.com/office/officeart/2005/8/layout/vList2"/>
    <dgm:cxn modelId="{838F8C10-963B-4204-A3FB-55696805B750}" type="presOf" srcId="{59589525-69F9-4326-A9AA-5FACEB93650D}" destId="{86FBC2BB-F9D1-4762-947B-16BF1D261241}" srcOrd="0" destOrd="0" presId="urn:microsoft.com/office/officeart/2005/8/layout/vList2"/>
    <dgm:cxn modelId="{626B7B32-1F3D-464E-99BE-348B5E29E638}" srcId="{B3E56A93-3F41-4267-9824-C871F68C7C35}" destId="{59589525-69F9-4326-A9AA-5FACEB93650D}" srcOrd="2" destOrd="0" parTransId="{B8488B99-B330-4C4F-84E9-442182B60A5C}" sibTransId="{3117AF51-B556-4451-9597-9AC7041DABA7}"/>
    <dgm:cxn modelId="{58192566-9E4F-4695-8EA9-D63EEA0407BE}" type="presOf" srcId="{B3E56A93-3F41-4267-9824-C871F68C7C35}" destId="{5A5A417A-F072-4C0F-AC40-8C7A02231BCE}" srcOrd="0" destOrd="0" presId="urn:microsoft.com/office/officeart/2005/8/layout/vList2"/>
    <dgm:cxn modelId="{E78D639B-7D71-493A-9EFA-18B57E4E723D}" type="presOf" srcId="{8718B3CF-7DE9-4C0D-9250-717D00D6DF72}" destId="{1400C8A9-2801-4810-932A-7FC05FD89AEE}" srcOrd="0" destOrd="0" presId="urn:microsoft.com/office/officeart/2005/8/layout/vList2"/>
    <dgm:cxn modelId="{6459FF9D-DC6C-4590-9F87-A6A824F2F222}" srcId="{B3E56A93-3F41-4267-9824-C871F68C7C35}" destId="{ACD992A8-0874-4DB9-B411-4559E5A203F2}" srcOrd="1" destOrd="0" parTransId="{47BE1683-87F3-4B4D-8796-BBC650DB5C52}" sibTransId="{1C7BBF38-F90D-445D-A547-B9DCF0D3EA04}"/>
    <dgm:cxn modelId="{8530BDE8-364B-4C7B-88A7-53BE08075AC9}" srcId="{B3E56A93-3F41-4267-9824-C871F68C7C35}" destId="{8718B3CF-7DE9-4C0D-9250-717D00D6DF72}" srcOrd="0" destOrd="0" parTransId="{A77616C3-7107-4712-B5B8-1BEC496001D8}" sibTransId="{F90F3E19-2212-4014-B9AB-8FE0A647F73D}"/>
    <dgm:cxn modelId="{415B9C82-CBB1-4566-851B-20D7EA17AB31}" type="presParOf" srcId="{5A5A417A-F072-4C0F-AC40-8C7A02231BCE}" destId="{1400C8A9-2801-4810-932A-7FC05FD89AEE}" srcOrd="0" destOrd="0" presId="urn:microsoft.com/office/officeart/2005/8/layout/vList2"/>
    <dgm:cxn modelId="{67FD950F-7461-4821-A1A3-1E38470E8AB0}" type="presParOf" srcId="{5A5A417A-F072-4C0F-AC40-8C7A02231BCE}" destId="{879551E0-C2D4-4F3E-A5DB-2BCA1C1724C1}" srcOrd="1" destOrd="0" presId="urn:microsoft.com/office/officeart/2005/8/layout/vList2"/>
    <dgm:cxn modelId="{3E5ACB79-69F0-489B-9377-917CFD703B49}" type="presParOf" srcId="{5A5A417A-F072-4C0F-AC40-8C7A02231BCE}" destId="{87E928F2-4C0A-48D5-B698-6A8E2A2DBFF0}" srcOrd="2" destOrd="0" presId="urn:microsoft.com/office/officeart/2005/8/layout/vList2"/>
    <dgm:cxn modelId="{E6084527-1E8F-4502-98D4-8B755BD9E141}" type="presParOf" srcId="{5A5A417A-F072-4C0F-AC40-8C7A02231BCE}" destId="{5A6C3CF8-836E-4E9E-9913-04C5677EC892}" srcOrd="3" destOrd="0" presId="urn:microsoft.com/office/officeart/2005/8/layout/vList2"/>
    <dgm:cxn modelId="{8FCC759B-847D-4E7E-B62D-36CFE0500631}" type="presParOf" srcId="{5A5A417A-F072-4C0F-AC40-8C7A02231BCE}" destId="{86FBC2BB-F9D1-4762-947B-16BF1D2612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0A6AF-3EB3-48D2-ABA2-1F248A10CC0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1D61FF-28AE-4F17-80A3-AF029B4123B0}">
      <dgm:prSet/>
      <dgm:spPr/>
      <dgm:t>
        <a:bodyPr/>
        <a:lstStyle/>
        <a:p>
          <a:r>
            <a:rPr lang="en-GB" dirty="0"/>
            <a:t>A minimum wage in a developing country might lead to better standards of living</a:t>
          </a:r>
          <a:endParaRPr lang="en-US" dirty="0"/>
        </a:p>
      </dgm:t>
    </dgm:pt>
    <dgm:pt modelId="{1CE6ABD0-07AA-45DF-B799-CA5CF13CAC82}" type="parTrans" cxnId="{5959D0E3-9438-434E-A4C8-672389960D1F}">
      <dgm:prSet/>
      <dgm:spPr/>
      <dgm:t>
        <a:bodyPr/>
        <a:lstStyle/>
        <a:p>
          <a:endParaRPr lang="en-US"/>
        </a:p>
      </dgm:t>
    </dgm:pt>
    <dgm:pt modelId="{FBB684DA-734B-484F-8C96-0C4B904D48C0}" type="sibTrans" cxnId="{5959D0E3-9438-434E-A4C8-672389960D1F}">
      <dgm:prSet/>
      <dgm:spPr/>
      <dgm:t>
        <a:bodyPr/>
        <a:lstStyle/>
        <a:p>
          <a:endParaRPr lang="en-US"/>
        </a:p>
      </dgm:t>
    </dgm:pt>
    <dgm:pt modelId="{E3ACD642-513F-40B6-A4F2-035FA8C124A1}">
      <dgm:prSet/>
      <dgm:spPr/>
      <dgm:t>
        <a:bodyPr/>
        <a:lstStyle/>
        <a:p>
          <a:r>
            <a:rPr lang="en-GB" dirty="0"/>
            <a:t>As workers earn more demand will increase and this could lead to higher tax revenues for the government</a:t>
          </a:r>
          <a:endParaRPr lang="en-US" dirty="0"/>
        </a:p>
      </dgm:t>
    </dgm:pt>
    <dgm:pt modelId="{114EF022-02E0-4E66-9F44-0EC2F4622985}" type="parTrans" cxnId="{54A4B520-B928-479E-881C-84E5DBA68DCC}">
      <dgm:prSet/>
      <dgm:spPr/>
      <dgm:t>
        <a:bodyPr/>
        <a:lstStyle/>
        <a:p>
          <a:endParaRPr lang="en-US"/>
        </a:p>
      </dgm:t>
    </dgm:pt>
    <dgm:pt modelId="{5BB617E5-FD94-47F2-894A-87273ECFBBBA}" type="sibTrans" cxnId="{54A4B520-B928-479E-881C-84E5DBA68DCC}">
      <dgm:prSet/>
      <dgm:spPr/>
      <dgm:t>
        <a:bodyPr/>
        <a:lstStyle/>
        <a:p>
          <a:endParaRPr lang="en-US"/>
        </a:p>
      </dgm:t>
    </dgm:pt>
    <dgm:pt modelId="{3090A9BE-9C2D-44A7-B8FE-949ED185BDB8}">
      <dgm:prSet/>
      <dgm:spPr/>
      <dgm:t>
        <a:bodyPr/>
        <a:lstStyle/>
        <a:p>
          <a:r>
            <a:rPr lang="en-GB" dirty="0"/>
            <a:t>However, this could lead to significant problems in terms of international wage competitiveness</a:t>
          </a:r>
          <a:endParaRPr lang="en-US" dirty="0"/>
        </a:p>
      </dgm:t>
    </dgm:pt>
    <dgm:pt modelId="{07805668-87AE-47D1-9035-DB540B950AEB}" type="parTrans" cxnId="{9B27673B-D64A-4E3F-9B95-F8384B1055BE}">
      <dgm:prSet/>
      <dgm:spPr/>
      <dgm:t>
        <a:bodyPr/>
        <a:lstStyle/>
        <a:p>
          <a:endParaRPr lang="en-US"/>
        </a:p>
      </dgm:t>
    </dgm:pt>
    <dgm:pt modelId="{708D831B-7E27-4052-B1C7-D5481F32A7BD}" type="sibTrans" cxnId="{9B27673B-D64A-4E3F-9B95-F8384B1055BE}">
      <dgm:prSet/>
      <dgm:spPr/>
      <dgm:t>
        <a:bodyPr/>
        <a:lstStyle/>
        <a:p>
          <a:endParaRPr lang="en-US"/>
        </a:p>
      </dgm:t>
    </dgm:pt>
    <dgm:pt modelId="{F7C7E97D-6726-4825-AE8E-D4A1F5741640}">
      <dgm:prSet/>
      <dgm:spPr/>
      <dgm:t>
        <a:bodyPr/>
        <a:lstStyle/>
        <a:p>
          <a:r>
            <a:rPr lang="en-GB" dirty="0"/>
            <a:t>Developing countries often rely on low wages to create a competitive advantage</a:t>
          </a:r>
          <a:endParaRPr lang="en-US" dirty="0"/>
        </a:p>
      </dgm:t>
    </dgm:pt>
    <dgm:pt modelId="{45633A30-0010-4230-98A5-C0F17607C7C3}" type="parTrans" cxnId="{F866FBCF-FD8F-4081-B539-9487E50A009B}">
      <dgm:prSet/>
      <dgm:spPr/>
      <dgm:t>
        <a:bodyPr/>
        <a:lstStyle/>
        <a:p>
          <a:endParaRPr lang="en-US"/>
        </a:p>
      </dgm:t>
    </dgm:pt>
    <dgm:pt modelId="{418E0DCD-DAC7-4CF8-AEAF-DA93057E26D7}" type="sibTrans" cxnId="{F866FBCF-FD8F-4081-B539-9487E50A009B}">
      <dgm:prSet/>
      <dgm:spPr/>
      <dgm:t>
        <a:bodyPr/>
        <a:lstStyle/>
        <a:p>
          <a:endParaRPr lang="en-US"/>
        </a:p>
      </dgm:t>
    </dgm:pt>
    <dgm:pt modelId="{F6BFBF3A-1F6C-4C10-91EB-E34AAC5E2527}">
      <dgm:prSet/>
      <dgm:spPr/>
      <dgm:t>
        <a:bodyPr/>
        <a:lstStyle/>
        <a:p>
          <a:r>
            <a:rPr lang="en-GB" dirty="0"/>
            <a:t>Multinational corporations will look to locate production in low cost economies and might relocate if wage costs become too high</a:t>
          </a:r>
          <a:endParaRPr lang="en-US" dirty="0"/>
        </a:p>
      </dgm:t>
    </dgm:pt>
    <dgm:pt modelId="{22D94952-7F34-4CAD-B882-C8BCE8F1BFB8}" type="parTrans" cxnId="{E4CCF94A-E064-4FD0-9710-CCB0FF1AE9D6}">
      <dgm:prSet/>
      <dgm:spPr/>
      <dgm:t>
        <a:bodyPr/>
        <a:lstStyle/>
        <a:p>
          <a:endParaRPr lang="en-US"/>
        </a:p>
      </dgm:t>
    </dgm:pt>
    <dgm:pt modelId="{470B4048-BE2C-4232-9934-F4EAF4CB96D7}" type="sibTrans" cxnId="{E4CCF94A-E064-4FD0-9710-CCB0FF1AE9D6}">
      <dgm:prSet/>
      <dgm:spPr/>
      <dgm:t>
        <a:bodyPr/>
        <a:lstStyle/>
        <a:p>
          <a:endParaRPr lang="en-US"/>
        </a:p>
      </dgm:t>
    </dgm:pt>
    <dgm:pt modelId="{3D708D1E-F3D1-4F8E-B66B-0ED3DAFD9429}">
      <dgm:prSet/>
      <dgm:spPr/>
      <dgm:t>
        <a:bodyPr/>
        <a:lstStyle/>
        <a:p>
          <a:r>
            <a:rPr lang="en-GB" dirty="0"/>
            <a:t>This is particularly important as developing countries tend to produce products e.g. textiles that are sold in competitive markets</a:t>
          </a:r>
          <a:endParaRPr lang="en-US" dirty="0"/>
        </a:p>
      </dgm:t>
    </dgm:pt>
    <dgm:pt modelId="{40DB8827-EBCC-4B9D-B7D0-C410FD311468}" type="parTrans" cxnId="{A4BC29E2-F257-4692-9DE2-A05020CB779D}">
      <dgm:prSet/>
      <dgm:spPr/>
      <dgm:t>
        <a:bodyPr/>
        <a:lstStyle/>
        <a:p>
          <a:endParaRPr lang="en-US"/>
        </a:p>
      </dgm:t>
    </dgm:pt>
    <dgm:pt modelId="{23CDC1CD-EC40-4E8A-980B-539F9FC8CE3C}" type="sibTrans" cxnId="{A4BC29E2-F257-4692-9DE2-A05020CB779D}">
      <dgm:prSet/>
      <dgm:spPr/>
      <dgm:t>
        <a:bodyPr/>
        <a:lstStyle/>
        <a:p>
          <a:endParaRPr lang="en-US"/>
        </a:p>
      </dgm:t>
    </dgm:pt>
    <dgm:pt modelId="{0C74F432-5F11-4E94-9F58-DF7DB39702DB}">
      <dgm:prSet/>
      <dgm:spPr/>
      <dgm:t>
        <a:bodyPr/>
        <a:lstStyle/>
        <a:p>
          <a:r>
            <a:rPr lang="en-GB" dirty="0"/>
            <a:t>Therefore, a minimum wage might be counterproductive</a:t>
          </a:r>
          <a:endParaRPr lang="en-US" dirty="0"/>
        </a:p>
      </dgm:t>
    </dgm:pt>
    <dgm:pt modelId="{AEDB6728-1D4F-4473-BE03-2986B6352BBD}" type="parTrans" cxnId="{E78FFFDD-D41E-4A7D-891B-25BA804FC8E9}">
      <dgm:prSet/>
      <dgm:spPr/>
      <dgm:t>
        <a:bodyPr/>
        <a:lstStyle/>
        <a:p>
          <a:endParaRPr lang="en-US"/>
        </a:p>
      </dgm:t>
    </dgm:pt>
    <dgm:pt modelId="{DB2868B4-B969-4A0E-AACE-BF1847000E2F}" type="sibTrans" cxnId="{E78FFFDD-D41E-4A7D-891B-25BA804FC8E9}">
      <dgm:prSet/>
      <dgm:spPr/>
      <dgm:t>
        <a:bodyPr/>
        <a:lstStyle/>
        <a:p>
          <a:endParaRPr lang="en-US"/>
        </a:p>
      </dgm:t>
    </dgm:pt>
    <dgm:pt modelId="{DAA042B4-9677-4254-B834-692580707288}" type="pres">
      <dgm:prSet presAssocID="{8830A6AF-3EB3-48D2-ABA2-1F248A10CC0F}" presName="linear" presStyleCnt="0">
        <dgm:presLayoutVars>
          <dgm:animLvl val="lvl"/>
          <dgm:resizeHandles val="exact"/>
        </dgm:presLayoutVars>
      </dgm:prSet>
      <dgm:spPr/>
    </dgm:pt>
    <dgm:pt modelId="{41A3E08A-F31D-4B37-83C0-408CFBFDE078}" type="pres">
      <dgm:prSet presAssocID="{061D61FF-28AE-4F17-80A3-AF029B4123B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B8C0467-9BDC-4402-982B-CEA65C47C9EA}" type="pres">
      <dgm:prSet presAssocID="{FBB684DA-734B-484F-8C96-0C4B904D48C0}" presName="spacer" presStyleCnt="0"/>
      <dgm:spPr/>
    </dgm:pt>
    <dgm:pt modelId="{5B32E33A-928D-435F-8BB2-C54946F8BA5F}" type="pres">
      <dgm:prSet presAssocID="{E3ACD642-513F-40B6-A4F2-035FA8C124A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9FB9934-1BA2-4F93-90C1-7DF08449C657}" type="pres">
      <dgm:prSet presAssocID="{5BB617E5-FD94-47F2-894A-87273ECFBBBA}" presName="spacer" presStyleCnt="0"/>
      <dgm:spPr/>
    </dgm:pt>
    <dgm:pt modelId="{0E557056-A888-4C2B-9F9E-135A8689014B}" type="pres">
      <dgm:prSet presAssocID="{3090A9BE-9C2D-44A7-B8FE-949ED185BDB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F79B6F9-1D85-487F-BCD1-D56ED5386B7A}" type="pres">
      <dgm:prSet presAssocID="{708D831B-7E27-4052-B1C7-D5481F32A7BD}" presName="spacer" presStyleCnt="0"/>
      <dgm:spPr/>
    </dgm:pt>
    <dgm:pt modelId="{890B810D-16F6-4785-8B87-F54813410A8D}" type="pres">
      <dgm:prSet presAssocID="{F7C7E97D-6726-4825-AE8E-D4A1F574164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784201-F305-4198-A096-B93260ED68E2}" type="pres">
      <dgm:prSet presAssocID="{418E0DCD-DAC7-4CF8-AEAF-DA93057E26D7}" presName="spacer" presStyleCnt="0"/>
      <dgm:spPr/>
    </dgm:pt>
    <dgm:pt modelId="{93E324B1-4F2C-460B-A7E4-41B06D93DCC9}" type="pres">
      <dgm:prSet presAssocID="{F6BFBF3A-1F6C-4C10-91EB-E34AAC5E252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76D0413-3B01-49E6-9F67-38E6DA6B554D}" type="pres">
      <dgm:prSet presAssocID="{470B4048-BE2C-4232-9934-F4EAF4CB96D7}" presName="spacer" presStyleCnt="0"/>
      <dgm:spPr/>
    </dgm:pt>
    <dgm:pt modelId="{D0E587EC-633F-4712-8ED9-69F7AABAA016}" type="pres">
      <dgm:prSet presAssocID="{3D708D1E-F3D1-4F8E-B66B-0ED3DAFD942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9039C3A-1D24-4C9C-809E-9371A0811DE0}" type="pres">
      <dgm:prSet presAssocID="{23CDC1CD-EC40-4E8A-980B-539F9FC8CE3C}" presName="spacer" presStyleCnt="0"/>
      <dgm:spPr/>
    </dgm:pt>
    <dgm:pt modelId="{12B87EAD-2FBF-4D78-8EF8-F4AD85155492}" type="pres">
      <dgm:prSet presAssocID="{0C74F432-5F11-4E94-9F58-DF7DB39702D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26BE612-F001-4B61-ABAB-6BC025727A6E}" type="presOf" srcId="{061D61FF-28AE-4F17-80A3-AF029B4123B0}" destId="{41A3E08A-F31D-4B37-83C0-408CFBFDE078}" srcOrd="0" destOrd="0" presId="urn:microsoft.com/office/officeart/2005/8/layout/vList2"/>
    <dgm:cxn modelId="{54A4B520-B928-479E-881C-84E5DBA68DCC}" srcId="{8830A6AF-3EB3-48D2-ABA2-1F248A10CC0F}" destId="{E3ACD642-513F-40B6-A4F2-035FA8C124A1}" srcOrd="1" destOrd="0" parTransId="{114EF022-02E0-4E66-9F44-0EC2F4622985}" sibTransId="{5BB617E5-FD94-47F2-894A-87273ECFBBBA}"/>
    <dgm:cxn modelId="{9B27673B-D64A-4E3F-9B95-F8384B1055BE}" srcId="{8830A6AF-3EB3-48D2-ABA2-1F248A10CC0F}" destId="{3090A9BE-9C2D-44A7-B8FE-949ED185BDB8}" srcOrd="2" destOrd="0" parTransId="{07805668-87AE-47D1-9035-DB540B950AEB}" sibTransId="{708D831B-7E27-4052-B1C7-D5481F32A7BD}"/>
    <dgm:cxn modelId="{DF282B40-A7D6-4C0D-8BCD-5C4624A37F05}" type="presOf" srcId="{8830A6AF-3EB3-48D2-ABA2-1F248A10CC0F}" destId="{DAA042B4-9677-4254-B834-692580707288}" srcOrd="0" destOrd="0" presId="urn:microsoft.com/office/officeart/2005/8/layout/vList2"/>
    <dgm:cxn modelId="{98306B69-9C55-4C2F-A29D-47BF56D6083C}" type="presOf" srcId="{3D708D1E-F3D1-4F8E-B66B-0ED3DAFD9429}" destId="{D0E587EC-633F-4712-8ED9-69F7AABAA016}" srcOrd="0" destOrd="0" presId="urn:microsoft.com/office/officeart/2005/8/layout/vList2"/>
    <dgm:cxn modelId="{E4CCF94A-E064-4FD0-9710-CCB0FF1AE9D6}" srcId="{8830A6AF-3EB3-48D2-ABA2-1F248A10CC0F}" destId="{F6BFBF3A-1F6C-4C10-91EB-E34AAC5E2527}" srcOrd="4" destOrd="0" parTransId="{22D94952-7F34-4CAD-B882-C8BCE8F1BFB8}" sibTransId="{470B4048-BE2C-4232-9934-F4EAF4CB96D7}"/>
    <dgm:cxn modelId="{7783A94C-97AF-4D4B-8CD9-AE3108250B34}" type="presOf" srcId="{E3ACD642-513F-40B6-A4F2-035FA8C124A1}" destId="{5B32E33A-928D-435F-8BB2-C54946F8BA5F}" srcOrd="0" destOrd="0" presId="urn:microsoft.com/office/officeart/2005/8/layout/vList2"/>
    <dgm:cxn modelId="{BDA0657B-A8A9-4F14-86E2-5418FDDD0DE5}" type="presOf" srcId="{F7C7E97D-6726-4825-AE8E-D4A1F5741640}" destId="{890B810D-16F6-4785-8B87-F54813410A8D}" srcOrd="0" destOrd="0" presId="urn:microsoft.com/office/officeart/2005/8/layout/vList2"/>
    <dgm:cxn modelId="{724C4981-3201-4AE8-B72B-F978B24AB9C6}" type="presOf" srcId="{F6BFBF3A-1F6C-4C10-91EB-E34AAC5E2527}" destId="{93E324B1-4F2C-460B-A7E4-41B06D93DCC9}" srcOrd="0" destOrd="0" presId="urn:microsoft.com/office/officeart/2005/8/layout/vList2"/>
    <dgm:cxn modelId="{766DAD83-1E57-4AB0-89A5-A6BD55FF90FB}" type="presOf" srcId="{0C74F432-5F11-4E94-9F58-DF7DB39702DB}" destId="{12B87EAD-2FBF-4D78-8EF8-F4AD85155492}" srcOrd="0" destOrd="0" presId="urn:microsoft.com/office/officeart/2005/8/layout/vList2"/>
    <dgm:cxn modelId="{F866FBCF-FD8F-4081-B539-9487E50A009B}" srcId="{8830A6AF-3EB3-48D2-ABA2-1F248A10CC0F}" destId="{F7C7E97D-6726-4825-AE8E-D4A1F5741640}" srcOrd="3" destOrd="0" parTransId="{45633A30-0010-4230-98A5-C0F17607C7C3}" sibTransId="{418E0DCD-DAC7-4CF8-AEAF-DA93057E26D7}"/>
    <dgm:cxn modelId="{2958EEDD-7866-4CF7-A11D-E6648D3AB634}" type="presOf" srcId="{3090A9BE-9C2D-44A7-B8FE-949ED185BDB8}" destId="{0E557056-A888-4C2B-9F9E-135A8689014B}" srcOrd="0" destOrd="0" presId="urn:microsoft.com/office/officeart/2005/8/layout/vList2"/>
    <dgm:cxn modelId="{E78FFFDD-D41E-4A7D-891B-25BA804FC8E9}" srcId="{8830A6AF-3EB3-48D2-ABA2-1F248A10CC0F}" destId="{0C74F432-5F11-4E94-9F58-DF7DB39702DB}" srcOrd="6" destOrd="0" parTransId="{AEDB6728-1D4F-4473-BE03-2986B6352BBD}" sibTransId="{DB2868B4-B969-4A0E-AACE-BF1847000E2F}"/>
    <dgm:cxn modelId="{A4BC29E2-F257-4692-9DE2-A05020CB779D}" srcId="{8830A6AF-3EB3-48D2-ABA2-1F248A10CC0F}" destId="{3D708D1E-F3D1-4F8E-B66B-0ED3DAFD9429}" srcOrd="5" destOrd="0" parTransId="{40DB8827-EBCC-4B9D-B7D0-C410FD311468}" sibTransId="{23CDC1CD-EC40-4E8A-980B-539F9FC8CE3C}"/>
    <dgm:cxn modelId="{5959D0E3-9438-434E-A4C8-672389960D1F}" srcId="{8830A6AF-3EB3-48D2-ABA2-1F248A10CC0F}" destId="{061D61FF-28AE-4F17-80A3-AF029B4123B0}" srcOrd="0" destOrd="0" parTransId="{1CE6ABD0-07AA-45DF-B799-CA5CF13CAC82}" sibTransId="{FBB684DA-734B-484F-8C96-0C4B904D48C0}"/>
    <dgm:cxn modelId="{04D11153-7339-4BB0-A520-15BD4797068F}" type="presParOf" srcId="{DAA042B4-9677-4254-B834-692580707288}" destId="{41A3E08A-F31D-4B37-83C0-408CFBFDE078}" srcOrd="0" destOrd="0" presId="urn:microsoft.com/office/officeart/2005/8/layout/vList2"/>
    <dgm:cxn modelId="{20588D4D-1F45-411E-A4C6-76DF578DED86}" type="presParOf" srcId="{DAA042B4-9677-4254-B834-692580707288}" destId="{EB8C0467-9BDC-4402-982B-CEA65C47C9EA}" srcOrd="1" destOrd="0" presId="urn:microsoft.com/office/officeart/2005/8/layout/vList2"/>
    <dgm:cxn modelId="{6625B7B8-719F-4562-880B-D61B87DA86D6}" type="presParOf" srcId="{DAA042B4-9677-4254-B834-692580707288}" destId="{5B32E33A-928D-435F-8BB2-C54946F8BA5F}" srcOrd="2" destOrd="0" presId="urn:microsoft.com/office/officeart/2005/8/layout/vList2"/>
    <dgm:cxn modelId="{9FA76256-52CB-4197-AD04-6D85117DAD1B}" type="presParOf" srcId="{DAA042B4-9677-4254-B834-692580707288}" destId="{A9FB9934-1BA2-4F93-90C1-7DF08449C657}" srcOrd="3" destOrd="0" presId="urn:microsoft.com/office/officeart/2005/8/layout/vList2"/>
    <dgm:cxn modelId="{F186CC69-0E86-4248-9916-B3571EF9CFED}" type="presParOf" srcId="{DAA042B4-9677-4254-B834-692580707288}" destId="{0E557056-A888-4C2B-9F9E-135A8689014B}" srcOrd="4" destOrd="0" presId="urn:microsoft.com/office/officeart/2005/8/layout/vList2"/>
    <dgm:cxn modelId="{34A54DD6-AB15-4FCE-8506-32A89C84B4B2}" type="presParOf" srcId="{DAA042B4-9677-4254-B834-692580707288}" destId="{2F79B6F9-1D85-487F-BCD1-D56ED5386B7A}" srcOrd="5" destOrd="0" presId="urn:microsoft.com/office/officeart/2005/8/layout/vList2"/>
    <dgm:cxn modelId="{CFF45E3E-BA4E-4DF1-9730-04123F67E34D}" type="presParOf" srcId="{DAA042B4-9677-4254-B834-692580707288}" destId="{890B810D-16F6-4785-8B87-F54813410A8D}" srcOrd="6" destOrd="0" presId="urn:microsoft.com/office/officeart/2005/8/layout/vList2"/>
    <dgm:cxn modelId="{AB9DA154-975A-46C8-B3C9-1C1DB3C458B6}" type="presParOf" srcId="{DAA042B4-9677-4254-B834-692580707288}" destId="{4F784201-F305-4198-A096-B93260ED68E2}" srcOrd="7" destOrd="0" presId="urn:microsoft.com/office/officeart/2005/8/layout/vList2"/>
    <dgm:cxn modelId="{6E2C66B6-9ED7-40A0-BE15-0DF36403B03C}" type="presParOf" srcId="{DAA042B4-9677-4254-B834-692580707288}" destId="{93E324B1-4F2C-460B-A7E4-41B06D93DCC9}" srcOrd="8" destOrd="0" presId="urn:microsoft.com/office/officeart/2005/8/layout/vList2"/>
    <dgm:cxn modelId="{44C9FC64-81F5-4FD2-B449-C932ED5C8E4F}" type="presParOf" srcId="{DAA042B4-9677-4254-B834-692580707288}" destId="{276D0413-3B01-49E6-9F67-38E6DA6B554D}" srcOrd="9" destOrd="0" presId="urn:microsoft.com/office/officeart/2005/8/layout/vList2"/>
    <dgm:cxn modelId="{762B8B1A-0BFF-4C54-B0C3-598FB045928F}" type="presParOf" srcId="{DAA042B4-9677-4254-B834-692580707288}" destId="{D0E587EC-633F-4712-8ED9-69F7AABAA016}" srcOrd="10" destOrd="0" presId="urn:microsoft.com/office/officeart/2005/8/layout/vList2"/>
    <dgm:cxn modelId="{80E0F7B8-82F6-4147-97BB-827DA9777691}" type="presParOf" srcId="{DAA042B4-9677-4254-B834-692580707288}" destId="{29039C3A-1D24-4C9C-809E-9371A0811DE0}" srcOrd="11" destOrd="0" presId="urn:microsoft.com/office/officeart/2005/8/layout/vList2"/>
    <dgm:cxn modelId="{C1DB7335-97AB-41BA-838D-29F041FD699C}" type="presParOf" srcId="{DAA042B4-9677-4254-B834-692580707288}" destId="{12B87EAD-2FBF-4D78-8EF8-F4AD851554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72A5B-5BB9-43B0-BBF4-AC81E5779F5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F55FC-121C-4CAE-8AFD-BFC2450A8E2A}">
      <dgm:prSet/>
      <dgm:spPr/>
      <dgm:t>
        <a:bodyPr/>
        <a:lstStyle/>
        <a:p>
          <a:r>
            <a:rPr lang="en-GB" b="0" i="0" baseline="0"/>
            <a:t>What are the advantages of increasing</a:t>
          </a:r>
          <a:r>
            <a:rPr lang="en-GB" b="0" i="0"/>
            <a:t> the minimum wage in the UK</a:t>
          </a:r>
          <a:r>
            <a:rPr lang="en-GB" b="0" i="0" baseline="0"/>
            <a:t>?</a:t>
          </a:r>
          <a:endParaRPr lang="en-US"/>
        </a:p>
      </dgm:t>
    </dgm:pt>
    <dgm:pt modelId="{1B2A1C42-65F8-48CC-8427-FAE001D3672D}" type="parTrans" cxnId="{40F29619-1782-4AA4-87BE-5C0AF7E53C28}">
      <dgm:prSet/>
      <dgm:spPr/>
      <dgm:t>
        <a:bodyPr/>
        <a:lstStyle/>
        <a:p>
          <a:endParaRPr lang="en-US"/>
        </a:p>
      </dgm:t>
    </dgm:pt>
    <dgm:pt modelId="{12AD6822-25AD-4D20-9498-966C3998CD57}" type="sibTrans" cxnId="{40F29619-1782-4AA4-87BE-5C0AF7E53C28}">
      <dgm:prSet/>
      <dgm:spPr/>
      <dgm:t>
        <a:bodyPr/>
        <a:lstStyle/>
        <a:p>
          <a:endParaRPr lang="en-US"/>
        </a:p>
      </dgm:t>
    </dgm:pt>
    <dgm:pt modelId="{7DEBCE26-2287-421F-8150-A5AC42455D58}">
      <dgm:prSet/>
      <dgm:spPr/>
      <dgm:t>
        <a:bodyPr/>
        <a:lstStyle/>
        <a:p>
          <a:r>
            <a:rPr lang="en-GB"/>
            <a:t>What are the disadvantages of increasing the minimum wage in the UK?</a:t>
          </a:r>
          <a:endParaRPr lang="en-US"/>
        </a:p>
      </dgm:t>
    </dgm:pt>
    <dgm:pt modelId="{C3F8BD4C-EBD2-4768-B2E2-D3B8BC0C838B}" type="parTrans" cxnId="{905E3338-58FA-4BD4-A7CF-C80C662A60E1}">
      <dgm:prSet/>
      <dgm:spPr/>
      <dgm:t>
        <a:bodyPr/>
        <a:lstStyle/>
        <a:p>
          <a:endParaRPr lang="en-US"/>
        </a:p>
      </dgm:t>
    </dgm:pt>
    <dgm:pt modelId="{977C58AD-8B77-4126-BA97-35F28DC7FAB0}" type="sibTrans" cxnId="{905E3338-58FA-4BD4-A7CF-C80C662A60E1}">
      <dgm:prSet/>
      <dgm:spPr/>
      <dgm:t>
        <a:bodyPr/>
        <a:lstStyle/>
        <a:p>
          <a:endParaRPr lang="en-US"/>
        </a:p>
      </dgm:t>
    </dgm:pt>
    <dgm:pt modelId="{AF93EDF7-8BD2-4D54-A723-A9B3B3B07595}">
      <dgm:prSet/>
      <dgm:spPr/>
      <dgm:t>
        <a:bodyPr/>
        <a:lstStyle/>
        <a:p>
          <a:r>
            <a:rPr lang="en-US"/>
            <a:t>Would you recommend increasing the minimum wage in the UK?</a:t>
          </a:r>
        </a:p>
      </dgm:t>
    </dgm:pt>
    <dgm:pt modelId="{F4C9F5BC-EE0C-4DB0-8AA4-F2C84964789E}" type="parTrans" cxnId="{6AB6C91A-0A4C-4377-A20F-A4E110760B52}">
      <dgm:prSet/>
      <dgm:spPr/>
      <dgm:t>
        <a:bodyPr/>
        <a:lstStyle/>
        <a:p>
          <a:endParaRPr lang="en-US"/>
        </a:p>
      </dgm:t>
    </dgm:pt>
    <dgm:pt modelId="{B8CEE296-C171-4D40-A03F-23D5B51F7B69}" type="sibTrans" cxnId="{6AB6C91A-0A4C-4377-A20F-A4E110760B52}">
      <dgm:prSet/>
      <dgm:spPr/>
      <dgm:t>
        <a:bodyPr/>
        <a:lstStyle/>
        <a:p>
          <a:endParaRPr lang="en-US"/>
        </a:p>
      </dgm:t>
    </dgm:pt>
    <dgm:pt modelId="{65F63A5B-866F-4A11-9EB2-FDD4629C23A5}" type="pres">
      <dgm:prSet presAssocID="{10F72A5B-5BB9-43B0-BBF4-AC81E5779F52}" presName="outerComposite" presStyleCnt="0">
        <dgm:presLayoutVars>
          <dgm:chMax val="5"/>
          <dgm:dir/>
          <dgm:resizeHandles val="exact"/>
        </dgm:presLayoutVars>
      </dgm:prSet>
      <dgm:spPr/>
    </dgm:pt>
    <dgm:pt modelId="{9C5D2D27-EBD9-49C1-9C97-8BCFE52EF8D5}" type="pres">
      <dgm:prSet presAssocID="{10F72A5B-5BB9-43B0-BBF4-AC81E5779F52}" presName="dummyMaxCanvas" presStyleCnt="0">
        <dgm:presLayoutVars/>
      </dgm:prSet>
      <dgm:spPr/>
    </dgm:pt>
    <dgm:pt modelId="{09AEB563-26D8-4108-B518-0BB17BDE517C}" type="pres">
      <dgm:prSet presAssocID="{10F72A5B-5BB9-43B0-BBF4-AC81E5779F52}" presName="ThreeNodes_1" presStyleLbl="node1" presStyleIdx="0" presStyleCnt="3">
        <dgm:presLayoutVars>
          <dgm:bulletEnabled val="1"/>
        </dgm:presLayoutVars>
      </dgm:prSet>
      <dgm:spPr/>
    </dgm:pt>
    <dgm:pt modelId="{8C874A5A-2210-45E8-A792-A049AFC79871}" type="pres">
      <dgm:prSet presAssocID="{10F72A5B-5BB9-43B0-BBF4-AC81E5779F52}" presName="ThreeNodes_2" presStyleLbl="node1" presStyleIdx="1" presStyleCnt="3">
        <dgm:presLayoutVars>
          <dgm:bulletEnabled val="1"/>
        </dgm:presLayoutVars>
      </dgm:prSet>
      <dgm:spPr/>
    </dgm:pt>
    <dgm:pt modelId="{2F65F6E1-4FED-4BC3-B6B0-2081F977D29B}" type="pres">
      <dgm:prSet presAssocID="{10F72A5B-5BB9-43B0-BBF4-AC81E5779F52}" presName="ThreeNodes_3" presStyleLbl="node1" presStyleIdx="2" presStyleCnt="3">
        <dgm:presLayoutVars>
          <dgm:bulletEnabled val="1"/>
        </dgm:presLayoutVars>
      </dgm:prSet>
      <dgm:spPr/>
    </dgm:pt>
    <dgm:pt modelId="{BF713554-7E96-4839-ACC4-E52DBBFEB42C}" type="pres">
      <dgm:prSet presAssocID="{10F72A5B-5BB9-43B0-BBF4-AC81E5779F52}" presName="ThreeConn_1-2" presStyleLbl="fgAccFollowNode1" presStyleIdx="0" presStyleCnt="2">
        <dgm:presLayoutVars>
          <dgm:bulletEnabled val="1"/>
        </dgm:presLayoutVars>
      </dgm:prSet>
      <dgm:spPr/>
    </dgm:pt>
    <dgm:pt modelId="{50C70CE8-76CA-43CB-A875-D25DDDD40591}" type="pres">
      <dgm:prSet presAssocID="{10F72A5B-5BB9-43B0-BBF4-AC81E5779F52}" presName="ThreeConn_2-3" presStyleLbl="fgAccFollowNode1" presStyleIdx="1" presStyleCnt="2">
        <dgm:presLayoutVars>
          <dgm:bulletEnabled val="1"/>
        </dgm:presLayoutVars>
      </dgm:prSet>
      <dgm:spPr/>
    </dgm:pt>
    <dgm:pt modelId="{1ADA8F65-571F-495E-9789-9F8058F7179A}" type="pres">
      <dgm:prSet presAssocID="{10F72A5B-5BB9-43B0-BBF4-AC81E5779F52}" presName="ThreeNodes_1_text" presStyleLbl="node1" presStyleIdx="2" presStyleCnt="3">
        <dgm:presLayoutVars>
          <dgm:bulletEnabled val="1"/>
        </dgm:presLayoutVars>
      </dgm:prSet>
      <dgm:spPr/>
    </dgm:pt>
    <dgm:pt modelId="{8BF67D42-265B-451F-BAC9-CDF631CADF7F}" type="pres">
      <dgm:prSet presAssocID="{10F72A5B-5BB9-43B0-BBF4-AC81E5779F52}" presName="ThreeNodes_2_text" presStyleLbl="node1" presStyleIdx="2" presStyleCnt="3">
        <dgm:presLayoutVars>
          <dgm:bulletEnabled val="1"/>
        </dgm:presLayoutVars>
      </dgm:prSet>
      <dgm:spPr/>
    </dgm:pt>
    <dgm:pt modelId="{4AA6B3A9-30EA-4FC4-B674-CC7E9711097A}" type="pres">
      <dgm:prSet presAssocID="{10F72A5B-5BB9-43B0-BBF4-AC81E5779F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454CD04-2358-4C8F-9D93-863802168F26}" type="presOf" srcId="{AF93EDF7-8BD2-4D54-A723-A9B3B3B07595}" destId="{4AA6B3A9-30EA-4FC4-B674-CC7E9711097A}" srcOrd="1" destOrd="0" presId="urn:microsoft.com/office/officeart/2005/8/layout/vProcess5"/>
    <dgm:cxn modelId="{E3D6460E-34FB-4BF4-BF40-38FCE464B2DB}" type="presOf" srcId="{AF93EDF7-8BD2-4D54-A723-A9B3B3B07595}" destId="{2F65F6E1-4FED-4BC3-B6B0-2081F977D29B}" srcOrd="0" destOrd="0" presId="urn:microsoft.com/office/officeart/2005/8/layout/vProcess5"/>
    <dgm:cxn modelId="{E95C8210-BCD3-459C-A7F8-42D6ADEC2679}" type="presOf" srcId="{F37F55FC-121C-4CAE-8AFD-BFC2450A8E2A}" destId="{09AEB563-26D8-4108-B518-0BB17BDE517C}" srcOrd="0" destOrd="0" presId="urn:microsoft.com/office/officeart/2005/8/layout/vProcess5"/>
    <dgm:cxn modelId="{40F29619-1782-4AA4-87BE-5C0AF7E53C28}" srcId="{10F72A5B-5BB9-43B0-BBF4-AC81E5779F52}" destId="{F37F55FC-121C-4CAE-8AFD-BFC2450A8E2A}" srcOrd="0" destOrd="0" parTransId="{1B2A1C42-65F8-48CC-8427-FAE001D3672D}" sibTransId="{12AD6822-25AD-4D20-9498-966C3998CD57}"/>
    <dgm:cxn modelId="{6AB6C91A-0A4C-4377-A20F-A4E110760B52}" srcId="{10F72A5B-5BB9-43B0-BBF4-AC81E5779F52}" destId="{AF93EDF7-8BD2-4D54-A723-A9B3B3B07595}" srcOrd="2" destOrd="0" parTransId="{F4C9F5BC-EE0C-4DB0-8AA4-F2C84964789E}" sibTransId="{B8CEE296-C171-4D40-A03F-23D5B51F7B69}"/>
    <dgm:cxn modelId="{905E3338-58FA-4BD4-A7CF-C80C662A60E1}" srcId="{10F72A5B-5BB9-43B0-BBF4-AC81E5779F52}" destId="{7DEBCE26-2287-421F-8150-A5AC42455D58}" srcOrd="1" destOrd="0" parTransId="{C3F8BD4C-EBD2-4768-B2E2-D3B8BC0C838B}" sibTransId="{977C58AD-8B77-4126-BA97-35F28DC7FAB0}"/>
    <dgm:cxn modelId="{A31A0351-B338-4AF6-8A67-ECBE7A075C7D}" type="presOf" srcId="{12AD6822-25AD-4D20-9498-966C3998CD57}" destId="{BF713554-7E96-4839-ACC4-E52DBBFEB42C}" srcOrd="0" destOrd="0" presId="urn:microsoft.com/office/officeart/2005/8/layout/vProcess5"/>
    <dgm:cxn modelId="{72895151-8C4A-470A-A036-E9DD048ACE2A}" type="presOf" srcId="{10F72A5B-5BB9-43B0-BBF4-AC81E5779F52}" destId="{65F63A5B-866F-4A11-9EB2-FDD4629C23A5}" srcOrd="0" destOrd="0" presId="urn:microsoft.com/office/officeart/2005/8/layout/vProcess5"/>
    <dgm:cxn modelId="{54FC9076-CD66-4122-AF03-58395CEE454B}" type="presOf" srcId="{977C58AD-8B77-4126-BA97-35F28DC7FAB0}" destId="{50C70CE8-76CA-43CB-A875-D25DDDD40591}" srcOrd="0" destOrd="0" presId="urn:microsoft.com/office/officeart/2005/8/layout/vProcess5"/>
    <dgm:cxn modelId="{5FB4F87D-F546-4371-82C0-6A6F22DC648D}" type="presOf" srcId="{7DEBCE26-2287-421F-8150-A5AC42455D58}" destId="{8BF67D42-265B-451F-BAC9-CDF631CADF7F}" srcOrd="1" destOrd="0" presId="urn:microsoft.com/office/officeart/2005/8/layout/vProcess5"/>
    <dgm:cxn modelId="{C768E1A3-AF2C-4E69-9492-149D698988A0}" type="presOf" srcId="{F37F55FC-121C-4CAE-8AFD-BFC2450A8E2A}" destId="{1ADA8F65-571F-495E-9789-9F8058F7179A}" srcOrd="1" destOrd="0" presId="urn:microsoft.com/office/officeart/2005/8/layout/vProcess5"/>
    <dgm:cxn modelId="{1F7C02AE-81DF-4A8C-AA08-880035A8ABE6}" type="presOf" srcId="{7DEBCE26-2287-421F-8150-A5AC42455D58}" destId="{8C874A5A-2210-45E8-A792-A049AFC79871}" srcOrd="0" destOrd="0" presId="urn:microsoft.com/office/officeart/2005/8/layout/vProcess5"/>
    <dgm:cxn modelId="{37B18035-65EB-4CB4-934F-1FA1C7E9B4A6}" type="presParOf" srcId="{65F63A5B-866F-4A11-9EB2-FDD4629C23A5}" destId="{9C5D2D27-EBD9-49C1-9C97-8BCFE52EF8D5}" srcOrd="0" destOrd="0" presId="urn:microsoft.com/office/officeart/2005/8/layout/vProcess5"/>
    <dgm:cxn modelId="{2C958AAA-535F-4B04-A6FA-CE551F3423C6}" type="presParOf" srcId="{65F63A5B-866F-4A11-9EB2-FDD4629C23A5}" destId="{09AEB563-26D8-4108-B518-0BB17BDE517C}" srcOrd="1" destOrd="0" presId="urn:microsoft.com/office/officeart/2005/8/layout/vProcess5"/>
    <dgm:cxn modelId="{818925E8-1DDD-43D4-BD91-90FFE4407079}" type="presParOf" srcId="{65F63A5B-866F-4A11-9EB2-FDD4629C23A5}" destId="{8C874A5A-2210-45E8-A792-A049AFC79871}" srcOrd="2" destOrd="0" presId="urn:microsoft.com/office/officeart/2005/8/layout/vProcess5"/>
    <dgm:cxn modelId="{4BCDE200-67B7-4126-B25F-E6959C6BF7F7}" type="presParOf" srcId="{65F63A5B-866F-4A11-9EB2-FDD4629C23A5}" destId="{2F65F6E1-4FED-4BC3-B6B0-2081F977D29B}" srcOrd="3" destOrd="0" presId="urn:microsoft.com/office/officeart/2005/8/layout/vProcess5"/>
    <dgm:cxn modelId="{2CB085FF-CE7E-4A47-9965-288AC788A8E5}" type="presParOf" srcId="{65F63A5B-866F-4A11-9EB2-FDD4629C23A5}" destId="{BF713554-7E96-4839-ACC4-E52DBBFEB42C}" srcOrd="4" destOrd="0" presId="urn:microsoft.com/office/officeart/2005/8/layout/vProcess5"/>
    <dgm:cxn modelId="{9055BF48-F065-4F79-8E17-9D9405C575CD}" type="presParOf" srcId="{65F63A5B-866F-4A11-9EB2-FDD4629C23A5}" destId="{50C70CE8-76CA-43CB-A875-D25DDDD40591}" srcOrd="5" destOrd="0" presId="urn:microsoft.com/office/officeart/2005/8/layout/vProcess5"/>
    <dgm:cxn modelId="{3A8436E1-FDEC-447E-9B12-410DF21E9C03}" type="presParOf" srcId="{65F63A5B-866F-4A11-9EB2-FDD4629C23A5}" destId="{1ADA8F65-571F-495E-9789-9F8058F7179A}" srcOrd="6" destOrd="0" presId="urn:microsoft.com/office/officeart/2005/8/layout/vProcess5"/>
    <dgm:cxn modelId="{500C4785-D677-440A-8909-07CD4E4F29B1}" type="presParOf" srcId="{65F63A5B-866F-4A11-9EB2-FDD4629C23A5}" destId="{8BF67D42-265B-451F-BAC9-CDF631CADF7F}" srcOrd="7" destOrd="0" presId="urn:microsoft.com/office/officeart/2005/8/layout/vProcess5"/>
    <dgm:cxn modelId="{1824FF6E-7217-493A-AC39-483AA3E5989D}" type="presParOf" srcId="{65F63A5B-866F-4A11-9EB2-FDD4629C23A5}" destId="{4AA6B3A9-30EA-4FC4-B674-CC7E971109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600A3-D974-4E5C-9BA6-76292A1459C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C3FEEA9-17CE-4C6B-AF75-96155B5B2884}">
      <dgm:prSet/>
      <dgm:spPr/>
      <dgm:t>
        <a:bodyPr/>
        <a:lstStyle/>
        <a:p>
          <a:r>
            <a:rPr lang="en-GB"/>
            <a:t>Minimum wage legislation should lead to an increase in the supply and quality of labour</a:t>
          </a:r>
          <a:endParaRPr lang="en-US"/>
        </a:p>
      </dgm:t>
    </dgm:pt>
    <dgm:pt modelId="{E46C987A-CF8C-40A8-AD78-309E494BBD15}" type="parTrans" cxnId="{AE869CC1-B2B1-4DCA-81DC-3C2FE39D1C16}">
      <dgm:prSet/>
      <dgm:spPr/>
      <dgm:t>
        <a:bodyPr/>
        <a:lstStyle/>
        <a:p>
          <a:endParaRPr lang="en-US"/>
        </a:p>
      </dgm:t>
    </dgm:pt>
    <dgm:pt modelId="{0592C8D8-D3F6-4E71-B15A-81FDCF6FD480}" type="sibTrans" cxnId="{AE869CC1-B2B1-4DCA-81DC-3C2FE39D1C16}">
      <dgm:prSet/>
      <dgm:spPr/>
      <dgm:t>
        <a:bodyPr/>
        <a:lstStyle/>
        <a:p>
          <a:endParaRPr lang="en-US"/>
        </a:p>
      </dgm:t>
    </dgm:pt>
    <dgm:pt modelId="{AFEA9037-CB00-4B8D-B416-D35B97C43875}">
      <dgm:prSet/>
      <dgm:spPr/>
      <dgm:t>
        <a:bodyPr/>
        <a:lstStyle/>
        <a:p>
          <a:r>
            <a:rPr lang="en-GB"/>
            <a:t>As wages rise over time more workers will offer their services to the labour market</a:t>
          </a:r>
          <a:endParaRPr lang="en-US"/>
        </a:p>
      </dgm:t>
    </dgm:pt>
    <dgm:pt modelId="{AA7A9AE7-0D6A-4C0D-9D9C-9AC8B1D40719}" type="parTrans" cxnId="{843CBF70-317D-49FF-A6FB-2AD79A81B8F8}">
      <dgm:prSet/>
      <dgm:spPr/>
      <dgm:t>
        <a:bodyPr/>
        <a:lstStyle/>
        <a:p>
          <a:endParaRPr lang="en-US"/>
        </a:p>
      </dgm:t>
    </dgm:pt>
    <dgm:pt modelId="{1ABC92FA-381C-4319-BCB8-FB96F35FDC2E}" type="sibTrans" cxnId="{843CBF70-317D-49FF-A6FB-2AD79A81B8F8}">
      <dgm:prSet/>
      <dgm:spPr/>
      <dgm:t>
        <a:bodyPr/>
        <a:lstStyle/>
        <a:p>
          <a:endParaRPr lang="en-US"/>
        </a:p>
      </dgm:t>
    </dgm:pt>
    <dgm:pt modelId="{C1D78C97-D110-4AC8-A337-5B7276FABEE8}">
      <dgm:prSet/>
      <dgm:spPr/>
      <dgm:t>
        <a:bodyPr/>
        <a:lstStyle/>
        <a:p>
          <a:r>
            <a:rPr lang="en-GB"/>
            <a:t>To do this they will require appropriate skills</a:t>
          </a:r>
          <a:endParaRPr lang="en-US"/>
        </a:p>
      </dgm:t>
    </dgm:pt>
    <dgm:pt modelId="{808B8400-C3A2-4E87-8B47-5B126EABD750}" type="parTrans" cxnId="{08A73F57-0B1A-4FED-9A56-430A23EC6731}">
      <dgm:prSet/>
      <dgm:spPr/>
      <dgm:t>
        <a:bodyPr/>
        <a:lstStyle/>
        <a:p>
          <a:endParaRPr lang="en-US"/>
        </a:p>
      </dgm:t>
    </dgm:pt>
    <dgm:pt modelId="{BA0F980D-9FCE-40AA-B9A9-5227F37A7634}" type="sibTrans" cxnId="{08A73F57-0B1A-4FED-9A56-430A23EC6731}">
      <dgm:prSet/>
      <dgm:spPr/>
      <dgm:t>
        <a:bodyPr/>
        <a:lstStyle/>
        <a:p>
          <a:endParaRPr lang="en-US"/>
        </a:p>
      </dgm:t>
    </dgm:pt>
    <dgm:pt modelId="{D3942416-E66F-47D8-9FC8-8D49A6399AC1}">
      <dgm:prSet/>
      <dgm:spPr/>
      <dgm:t>
        <a:bodyPr/>
        <a:lstStyle/>
        <a:p>
          <a:r>
            <a:rPr lang="en-GB"/>
            <a:t>This will be more problematic in the short term; in the long term it will see workers being trained and educated</a:t>
          </a:r>
          <a:endParaRPr lang="en-US"/>
        </a:p>
      </dgm:t>
    </dgm:pt>
    <dgm:pt modelId="{0F8986F3-D45D-4806-885C-C176FB78F693}" type="parTrans" cxnId="{798BD412-C4E3-4FA7-8BEB-394CBB1C8D6C}">
      <dgm:prSet/>
      <dgm:spPr/>
      <dgm:t>
        <a:bodyPr/>
        <a:lstStyle/>
        <a:p>
          <a:endParaRPr lang="en-US"/>
        </a:p>
      </dgm:t>
    </dgm:pt>
    <dgm:pt modelId="{0638DBDD-6AEE-47D7-8760-F9CC887EE28E}" type="sibTrans" cxnId="{798BD412-C4E3-4FA7-8BEB-394CBB1C8D6C}">
      <dgm:prSet/>
      <dgm:spPr/>
      <dgm:t>
        <a:bodyPr/>
        <a:lstStyle/>
        <a:p>
          <a:endParaRPr lang="en-US"/>
        </a:p>
      </dgm:t>
    </dgm:pt>
    <dgm:pt modelId="{A3B5E593-FFA2-4510-8185-EC0DE1D36013}">
      <dgm:prSet/>
      <dgm:spPr/>
      <dgm:t>
        <a:bodyPr/>
        <a:lstStyle/>
        <a:p>
          <a:r>
            <a:rPr lang="en-GB"/>
            <a:t>However, minimum wages will attract more skilled workers from lower wage economies</a:t>
          </a:r>
          <a:endParaRPr lang="en-US"/>
        </a:p>
      </dgm:t>
    </dgm:pt>
    <dgm:pt modelId="{D2811175-6D7E-40E3-9996-F0A3291665D9}" type="parTrans" cxnId="{C0B80BC4-A533-4BB7-BC51-B713B1A0D777}">
      <dgm:prSet/>
      <dgm:spPr/>
      <dgm:t>
        <a:bodyPr/>
        <a:lstStyle/>
        <a:p>
          <a:endParaRPr lang="en-US"/>
        </a:p>
      </dgm:t>
    </dgm:pt>
    <dgm:pt modelId="{3BB2E782-F231-46F1-9D57-0645AB34BABB}" type="sibTrans" cxnId="{C0B80BC4-A533-4BB7-BC51-B713B1A0D777}">
      <dgm:prSet/>
      <dgm:spPr/>
      <dgm:t>
        <a:bodyPr/>
        <a:lstStyle/>
        <a:p>
          <a:endParaRPr lang="en-US"/>
        </a:p>
      </dgm:t>
    </dgm:pt>
    <dgm:pt modelId="{788B996C-4AF9-4EA1-969A-7B024359270C}">
      <dgm:prSet/>
      <dgm:spPr/>
      <dgm:t>
        <a:bodyPr/>
        <a:lstStyle/>
        <a:p>
          <a:r>
            <a:rPr lang="en-GB"/>
            <a:t>These will ensure that those economies with higher minimum wages have a greater supply of skilled workers</a:t>
          </a:r>
          <a:endParaRPr lang="en-US"/>
        </a:p>
      </dgm:t>
    </dgm:pt>
    <dgm:pt modelId="{EF31CCCD-0397-46E9-81E3-E795773EE93E}" type="parTrans" cxnId="{3C87B7A0-BA87-4C3E-B9A5-F660B0FF0B02}">
      <dgm:prSet/>
      <dgm:spPr/>
      <dgm:t>
        <a:bodyPr/>
        <a:lstStyle/>
        <a:p>
          <a:endParaRPr lang="en-US"/>
        </a:p>
      </dgm:t>
    </dgm:pt>
    <dgm:pt modelId="{DC402846-0CBF-48B2-ABED-8F3B6858FC3E}" type="sibTrans" cxnId="{3C87B7A0-BA87-4C3E-B9A5-F660B0FF0B02}">
      <dgm:prSet/>
      <dgm:spPr/>
      <dgm:t>
        <a:bodyPr/>
        <a:lstStyle/>
        <a:p>
          <a:endParaRPr lang="en-US"/>
        </a:p>
      </dgm:t>
    </dgm:pt>
    <dgm:pt modelId="{47F464B3-9476-401E-83C0-72192BDE6FD5}">
      <dgm:prSet/>
      <dgm:spPr/>
      <dgm:t>
        <a:bodyPr/>
        <a:lstStyle/>
        <a:p>
          <a:r>
            <a:rPr lang="en-GB"/>
            <a:t>This will increase productivity and lead to greater international competitiveness</a:t>
          </a:r>
          <a:endParaRPr lang="en-US"/>
        </a:p>
      </dgm:t>
    </dgm:pt>
    <dgm:pt modelId="{0D5DE65B-9ECB-472E-A534-E6C136FB1314}" type="parTrans" cxnId="{3AB8142D-D8B5-41AD-BB00-265CF4717D43}">
      <dgm:prSet/>
      <dgm:spPr/>
      <dgm:t>
        <a:bodyPr/>
        <a:lstStyle/>
        <a:p>
          <a:endParaRPr lang="en-US"/>
        </a:p>
      </dgm:t>
    </dgm:pt>
    <dgm:pt modelId="{F339283E-2EF8-4516-8D14-DBF234BF5596}" type="sibTrans" cxnId="{3AB8142D-D8B5-41AD-BB00-265CF4717D43}">
      <dgm:prSet/>
      <dgm:spPr/>
      <dgm:t>
        <a:bodyPr/>
        <a:lstStyle/>
        <a:p>
          <a:endParaRPr lang="en-US"/>
        </a:p>
      </dgm:t>
    </dgm:pt>
    <dgm:pt modelId="{43726ECA-B1EC-4F5E-A0F4-A6B3A51C85EA}">
      <dgm:prSet/>
      <dgm:spPr/>
      <dgm:t>
        <a:bodyPr/>
        <a:lstStyle/>
        <a:p>
          <a:r>
            <a:rPr lang="en-GB"/>
            <a:t>This will adversely affect those economies that they leave</a:t>
          </a:r>
          <a:endParaRPr lang="en-US"/>
        </a:p>
      </dgm:t>
    </dgm:pt>
    <dgm:pt modelId="{91E74833-994F-478A-A4DB-21190A2713B2}" type="parTrans" cxnId="{D3E01957-93F5-4E4A-BD31-EBDAC2990986}">
      <dgm:prSet/>
      <dgm:spPr/>
      <dgm:t>
        <a:bodyPr/>
        <a:lstStyle/>
        <a:p>
          <a:endParaRPr lang="en-US"/>
        </a:p>
      </dgm:t>
    </dgm:pt>
    <dgm:pt modelId="{D9B2B222-C5A9-4A8D-BD37-3BC49D12AB34}" type="sibTrans" cxnId="{D3E01957-93F5-4E4A-BD31-EBDAC2990986}">
      <dgm:prSet/>
      <dgm:spPr/>
      <dgm:t>
        <a:bodyPr/>
        <a:lstStyle/>
        <a:p>
          <a:endParaRPr lang="en-US"/>
        </a:p>
      </dgm:t>
    </dgm:pt>
    <dgm:pt modelId="{8922A838-3CF1-4CA6-A0EB-17E4A299154B}" type="pres">
      <dgm:prSet presAssocID="{6B4600A3-D974-4E5C-9BA6-76292A1459C4}" presName="diagram" presStyleCnt="0">
        <dgm:presLayoutVars>
          <dgm:dir/>
          <dgm:resizeHandles val="exact"/>
        </dgm:presLayoutVars>
      </dgm:prSet>
      <dgm:spPr/>
    </dgm:pt>
    <dgm:pt modelId="{B175B639-7D8C-4DA3-BC96-A789150F11EE}" type="pres">
      <dgm:prSet presAssocID="{2C3FEEA9-17CE-4C6B-AF75-96155B5B2884}" presName="node" presStyleLbl="node1" presStyleIdx="0" presStyleCnt="8">
        <dgm:presLayoutVars>
          <dgm:bulletEnabled val="1"/>
        </dgm:presLayoutVars>
      </dgm:prSet>
      <dgm:spPr/>
    </dgm:pt>
    <dgm:pt modelId="{B11CA18E-D5BA-4202-9008-DAE34A33876F}" type="pres">
      <dgm:prSet presAssocID="{0592C8D8-D3F6-4E71-B15A-81FDCF6FD480}" presName="sibTrans" presStyleCnt="0"/>
      <dgm:spPr/>
    </dgm:pt>
    <dgm:pt modelId="{AC598753-C7E6-4D0F-99DE-1B47D892EAE9}" type="pres">
      <dgm:prSet presAssocID="{AFEA9037-CB00-4B8D-B416-D35B97C43875}" presName="node" presStyleLbl="node1" presStyleIdx="1" presStyleCnt="8">
        <dgm:presLayoutVars>
          <dgm:bulletEnabled val="1"/>
        </dgm:presLayoutVars>
      </dgm:prSet>
      <dgm:spPr/>
    </dgm:pt>
    <dgm:pt modelId="{BF2FE19A-AB54-4123-88CC-AA44A237AB2A}" type="pres">
      <dgm:prSet presAssocID="{1ABC92FA-381C-4319-BCB8-FB96F35FDC2E}" presName="sibTrans" presStyleCnt="0"/>
      <dgm:spPr/>
    </dgm:pt>
    <dgm:pt modelId="{5BF62257-7EB7-4C6A-BEC9-34CC476E6E64}" type="pres">
      <dgm:prSet presAssocID="{C1D78C97-D110-4AC8-A337-5B7276FABEE8}" presName="node" presStyleLbl="node1" presStyleIdx="2" presStyleCnt="8">
        <dgm:presLayoutVars>
          <dgm:bulletEnabled val="1"/>
        </dgm:presLayoutVars>
      </dgm:prSet>
      <dgm:spPr/>
    </dgm:pt>
    <dgm:pt modelId="{8037EF39-FC91-4D7E-B6D2-F00643140D64}" type="pres">
      <dgm:prSet presAssocID="{BA0F980D-9FCE-40AA-B9A9-5227F37A7634}" presName="sibTrans" presStyleCnt="0"/>
      <dgm:spPr/>
    </dgm:pt>
    <dgm:pt modelId="{1071200F-D840-4470-B7D2-0D4FE025B27A}" type="pres">
      <dgm:prSet presAssocID="{D3942416-E66F-47D8-9FC8-8D49A6399AC1}" presName="node" presStyleLbl="node1" presStyleIdx="3" presStyleCnt="8">
        <dgm:presLayoutVars>
          <dgm:bulletEnabled val="1"/>
        </dgm:presLayoutVars>
      </dgm:prSet>
      <dgm:spPr/>
    </dgm:pt>
    <dgm:pt modelId="{69CBD240-A342-486F-8862-DDF4F3230D05}" type="pres">
      <dgm:prSet presAssocID="{0638DBDD-6AEE-47D7-8760-F9CC887EE28E}" presName="sibTrans" presStyleCnt="0"/>
      <dgm:spPr/>
    </dgm:pt>
    <dgm:pt modelId="{3AA33264-E630-4588-9949-94E8D70D8F74}" type="pres">
      <dgm:prSet presAssocID="{A3B5E593-FFA2-4510-8185-EC0DE1D36013}" presName="node" presStyleLbl="node1" presStyleIdx="4" presStyleCnt="8">
        <dgm:presLayoutVars>
          <dgm:bulletEnabled val="1"/>
        </dgm:presLayoutVars>
      </dgm:prSet>
      <dgm:spPr/>
    </dgm:pt>
    <dgm:pt modelId="{97027BA4-2570-49B3-A260-8A47DD6F6C67}" type="pres">
      <dgm:prSet presAssocID="{3BB2E782-F231-46F1-9D57-0645AB34BABB}" presName="sibTrans" presStyleCnt="0"/>
      <dgm:spPr/>
    </dgm:pt>
    <dgm:pt modelId="{5849137A-3DF8-4874-9B76-DC8681D0CA97}" type="pres">
      <dgm:prSet presAssocID="{788B996C-4AF9-4EA1-969A-7B024359270C}" presName="node" presStyleLbl="node1" presStyleIdx="5" presStyleCnt="8">
        <dgm:presLayoutVars>
          <dgm:bulletEnabled val="1"/>
        </dgm:presLayoutVars>
      </dgm:prSet>
      <dgm:spPr/>
    </dgm:pt>
    <dgm:pt modelId="{30F57A0D-DB74-40BF-A778-25107F7E7748}" type="pres">
      <dgm:prSet presAssocID="{DC402846-0CBF-48B2-ABED-8F3B6858FC3E}" presName="sibTrans" presStyleCnt="0"/>
      <dgm:spPr/>
    </dgm:pt>
    <dgm:pt modelId="{B1C4E587-8E68-497D-BBE3-E06C433A5130}" type="pres">
      <dgm:prSet presAssocID="{47F464B3-9476-401E-83C0-72192BDE6FD5}" presName="node" presStyleLbl="node1" presStyleIdx="6" presStyleCnt="8">
        <dgm:presLayoutVars>
          <dgm:bulletEnabled val="1"/>
        </dgm:presLayoutVars>
      </dgm:prSet>
      <dgm:spPr/>
    </dgm:pt>
    <dgm:pt modelId="{D3504357-8BF3-4437-8BC7-0C7E5B7A2F96}" type="pres">
      <dgm:prSet presAssocID="{F339283E-2EF8-4516-8D14-DBF234BF5596}" presName="sibTrans" presStyleCnt="0"/>
      <dgm:spPr/>
    </dgm:pt>
    <dgm:pt modelId="{FB496767-086C-43D9-B846-AEFE4E0D99D9}" type="pres">
      <dgm:prSet presAssocID="{43726ECA-B1EC-4F5E-A0F4-A6B3A51C85EA}" presName="node" presStyleLbl="node1" presStyleIdx="7" presStyleCnt="8">
        <dgm:presLayoutVars>
          <dgm:bulletEnabled val="1"/>
        </dgm:presLayoutVars>
      </dgm:prSet>
      <dgm:spPr/>
    </dgm:pt>
  </dgm:ptLst>
  <dgm:cxnLst>
    <dgm:cxn modelId="{798BD412-C4E3-4FA7-8BEB-394CBB1C8D6C}" srcId="{6B4600A3-D974-4E5C-9BA6-76292A1459C4}" destId="{D3942416-E66F-47D8-9FC8-8D49A6399AC1}" srcOrd="3" destOrd="0" parTransId="{0F8986F3-D45D-4806-885C-C176FB78F693}" sibTransId="{0638DBDD-6AEE-47D7-8760-F9CC887EE28E}"/>
    <dgm:cxn modelId="{EE950122-E6AB-469A-AA6F-B7F347CDF304}" type="presOf" srcId="{AFEA9037-CB00-4B8D-B416-D35B97C43875}" destId="{AC598753-C7E6-4D0F-99DE-1B47D892EAE9}" srcOrd="0" destOrd="0" presId="urn:microsoft.com/office/officeart/2005/8/layout/default"/>
    <dgm:cxn modelId="{3C03202B-E0C0-4BA7-B9F7-EA55E6351370}" type="presOf" srcId="{47F464B3-9476-401E-83C0-72192BDE6FD5}" destId="{B1C4E587-8E68-497D-BBE3-E06C433A5130}" srcOrd="0" destOrd="0" presId="urn:microsoft.com/office/officeart/2005/8/layout/default"/>
    <dgm:cxn modelId="{3AB8142D-D8B5-41AD-BB00-265CF4717D43}" srcId="{6B4600A3-D974-4E5C-9BA6-76292A1459C4}" destId="{47F464B3-9476-401E-83C0-72192BDE6FD5}" srcOrd="6" destOrd="0" parTransId="{0D5DE65B-9ECB-472E-A534-E6C136FB1314}" sibTransId="{F339283E-2EF8-4516-8D14-DBF234BF5596}"/>
    <dgm:cxn modelId="{843CBF70-317D-49FF-A6FB-2AD79A81B8F8}" srcId="{6B4600A3-D974-4E5C-9BA6-76292A1459C4}" destId="{AFEA9037-CB00-4B8D-B416-D35B97C43875}" srcOrd="1" destOrd="0" parTransId="{AA7A9AE7-0D6A-4C0D-9D9C-9AC8B1D40719}" sibTransId="{1ABC92FA-381C-4319-BCB8-FB96F35FDC2E}"/>
    <dgm:cxn modelId="{15E3A451-9B34-4646-AA91-AC4DB8DE1C4C}" type="presOf" srcId="{6B4600A3-D974-4E5C-9BA6-76292A1459C4}" destId="{8922A838-3CF1-4CA6-A0EB-17E4A299154B}" srcOrd="0" destOrd="0" presId="urn:microsoft.com/office/officeart/2005/8/layout/default"/>
    <dgm:cxn modelId="{DD3BAC71-7B80-4C89-825D-757C5FF00DEB}" type="presOf" srcId="{D3942416-E66F-47D8-9FC8-8D49A6399AC1}" destId="{1071200F-D840-4470-B7D2-0D4FE025B27A}" srcOrd="0" destOrd="0" presId="urn:microsoft.com/office/officeart/2005/8/layout/default"/>
    <dgm:cxn modelId="{425A7D52-2401-4997-90C7-D12533FD5AF1}" type="presOf" srcId="{2C3FEEA9-17CE-4C6B-AF75-96155B5B2884}" destId="{B175B639-7D8C-4DA3-BC96-A789150F11EE}" srcOrd="0" destOrd="0" presId="urn:microsoft.com/office/officeart/2005/8/layout/default"/>
    <dgm:cxn modelId="{D3E01957-93F5-4E4A-BD31-EBDAC2990986}" srcId="{6B4600A3-D974-4E5C-9BA6-76292A1459C4}" destId="{43726ECA-B1EC-4F5E-A0F4-A6B3A51C85EA}" srcOrd="7" destOrd="0" parTransId="{91E74833-994F-478A-A4DB-21190A2713B2}" sibTransId="{D9B2B222-C5A9-4A8D-BD37-3BC49D12AB34}"/>
    <dgm:cxn modelId="{08A73F57-0B1A-4FED-9A56-430A23EC6731}" srcId="{6B4600A3-D974-4E5C-9BA6-76292A1459C4}" destId="{C1D78C97-D110-4AC8-A337-5B7276FABEE8}" srcOrd="2" destOrd="0" parTransId="{808B8400-C3A2-4E87-8B47-5B126EABD750}" sibTransId="{BA0F980D-9FCE-40AA-B9A9-5227F37A7634}"/>
    <dgm:cxn modelId="{EFF5389F-28CA-4976-A20C-FBA23AB47D9F}" type="presOf" srcId="{43726ECA-B1EC-4F5E-A0F4-A6B3A51C85EA}" destId="{FB496767-086C-43D9-B846-AEFE4E0D99D9}" srcOrd="0" destOrd="0" presId="urn:microsoft.com/office/officeart/2005/8/layout/default"/>
    <dgm:cxn modelId="{3C87B7A0-BA87-4C3E-B9A5-F660B0FF0B02}" srcId="{6B4600A3-D974-4E5C-9BA6-76292A1459C4}" destId="{788B996C-4AF9-4EA1-969A-7B024359270C}" srcOrd="5" destOrd="0" parTransId="{EF31CCCD-0397-46E9-81E3-E795773EE93E}" sibTransId="{DC402846-0CBF-48B2-ABED-8F3B6858FC3E}"/>
    <dgm:cxn modelId="{AE869CC1-B2B1-4DCA-81DC-3C2FE39D1C16}" srcId="{6B4600A3-D974-4E5C-9BA6-76292A1459C4}" destId="{2C3FEEA9-17CE-4C6B-AF75-96155B5B2884}" srcOrd="0" destOrd="0" parTransId="{E46C987A-CF8C-40A8-AD78-309E494BBD15}" sibTransId="{0592C8D8-D3F6-4E71-B15A-81FDCF6FD480}"/>
    <dgm:cxn modelId="{C0B80BC4-A533-4BB7-BC51-B713B1A0D777}" srcId="{6B4600A3-D974-4E5C-9BA6-76292A1459C4}" destId="{A3B5E593-FFA2-4510-8185-EC0DE1D36013}" srcOrd="4" destOrd="0" parTransId="{D2811175-6D7E-40E3-9996-F0A3291665D9}" sibTransId="{3BB2E782-F231-46F1-9D57-0645AB34BABB}"/>
    <dgm:cxn modelId="{6F0495E5-09A1-4CAE-8BD4-5FF471B8737B}" type="presOf" srcId="{788B996C-4AF9-4EA1-969A-7B024359270C}" destId="{5849137A-3DF8-4874-9B76-DC8681D0CA97}" srcOrd="0" destOrd="0" presId="urn:microsoft.com/office/officeart/2005/8/layout/default"/>
    <dgm:cxn modelId="{102AB1EA-C156-4D3A-9533-4E7C58CA30EF}" type="presOf" srcId="{C1D78C97-D110-4AC8-A337-5B7276FABEE8}" destId="{5BF62257-7EB7-4C6A-BEC9-34CC476E6E64}" srcOrd="0" destOrd="0" presId="urn:microsoft.com/office/officeart/2005/8/layout/default"/>
    <dgm:cxn modelId="{8F14F3EF-9A6F-4D4D-9CCC-2B933089C740}" type="presOf" srcId="{A3B5E593-FFA2-4510-8185-EC0DE1D36013}" destId="{3AA33264-E630-4588-9949-94E8D70D8F74}" srcOrd="0" destOrd="0" presId="urn:microsoft.com/office/officeart/2005/8/layout/default"/>
    <dgm:cxn modelId="{F60935E4-F6E7-45D0-87FD-4174F53B060B}" type="presParOf" srcId="{8922A838-3CF1-4CA6-A0EB-17E4A299154B}" destId="{B175B639-7D8C-4DA3-BC96-A789150F11EE}" srcOrd="0" destOrd="0" presId="urn:microsoft.com/office/officeart/2005/8/layout/default"/>
    <dgm:cxn modelId="{6B3CB0E1-E2B1-45CB-BF64-8816759649B9}" type="presParOf" srcId="{8922A838-3CF1-4CA6-A0EB-17E4A299154B}" destId="{B11CA18E-D5BA-4202-9008-DAE34A33876F}" srcOrd="1" destOrd="0" presId="urn:microsoft.com/office/officeart/2005/8/layout/default"/>
    <dgm:cxn modelId="{060772FA-2CF1-416F-B21E-9769807DA30A}" type="presParOf" srcId="{8922A838-3CF1-4CA6-A0EB-17E4A299154B}" destId="{AC598753-C7E6-4D0F-99DE-1B47D892EAE9}" srcOrd="2" destOrd="0" presId="urn:microsoft.com/office/officeart/2005/8/layout/default"/>
    <dgm:cxn modelId="{6213DAD3-6CD0-4378-B3B4-054B24B1DAFC}" type="presParOf" srcId="{8922A838-3CF1-4CA6-A0EB-17E4A299154B}" destId="{BF2FE19A-AB54-4123-88CC-AA44A237AB2A}" srcOrd="3" destOrd="0" presId="urn:microsoft.com/office/officeart/2005/8/layout/default"/>
    <dgm:cxn modelId="{03B3DF88-110D-42C0-A326-44E628B6FD37}" type="presParOf" srcId="{8922A838-3CF1-4CA6-A0EB-17E4A299154B}" destId="{5BF62257-7EB7-4C6A-BEC9-34CC476E6E64}" srcOrd="4" destOrd="0" presId="urn:microsoft.com/office/officeart/2005/8/layout/default"/>
    <dgm:cxn modelId="{E1CA11B3-3708-4B3A-A65E-9BD8F3D6C3CC}" type="presParOf" srcId="{8922A838-3CF1-4CA6-A0EB-17E4A299154B}" destId="{8037EF39-FC91-4D7E-B6D2-F00643140D64}" srcOrd="5" destOrd="0" presId="urn:microsoft.com/office/officeart/2005/8/layout/default"/>
    <dgm:cxn modelId="{4A615BAC-2A6F-42EC-B42F-6E2685902E8A}" type="presParOf" srcId="{8922A838-3CF1-4CA6-A0EB-17E4A299154B}" destId="{1071200F-D840-4470-B7D2-0D4FE025B27A}" srcOrd="6" destOrd="0" presId="urn:microsoft.com/office/officeart/2005/8/layout/default"/>
    <dgm:cxn modelId="{58BBFF8C-F4BB-445A-9652-23747F2E5C95}" type="presParOf" srcId="{8922A838-3CF1-4CA6-A0EB-17E4A299154B}" destId="{69CBD240-A342-486F-8862-DDF4F3230D05}" srcOrd="7" destOrd="0" presId="urn:microsoft.com/office/officeart/2005/8/layout/default"/>
    <dgm:cxn modelId="{F86798A8-C3A3-4366-B914-BE06D7BD78E7}" type="presParOf" srcId="{8922A838-3CF1-4CA6-A0EB-17E4A299154B}" destId="{3AA33264-E630-4588-9949-94E8D70D8F74}" srcOrd="8" destOrd="0" presId="urn:microsoft.com/office/officeart/2005/8/layout/default"/>
    <dgm:cxn modelId="{7D9C2283-C3CF-4278-9E91-F78E4CA75409}" type="presParOf" srcId="{8922A838-3CF1-4CA6-A0EB-17E4A299154B}" destId="{97027BA4-2570-49B3-A260-8A47DD6F6C67}" srcOrd="9" destOrd="0" presId="urn:microsoft.com/office/officeart/2005/8/layout/default"/>
    <dgm:cxn modelId="{17EE1A93-AD32-4637-B2F5-1E7160D0B582}" type="presParOf" srcId="{8922A838-3CF1-4CA6-A0EB-17E4A299154B}" destId="{5849137A-3DF8-4874-9B76-DC8681D0CA97}" srcOrd="10" destOrd="0" presId="urn:microsoft.com/office/officeart/2005/8/layout/default"/>
    <dgm:cxn modelId="{B6AAE93C-08AE-49B6-B6B0-1CE28E9B1594}" type="presParOf" srcId="{8922A838-3CF1-4CA6-A0EB-17E4A299154B}" destId="{30F57A0D-DB74-40BF-A778-25107F7E7748}" srcOrd="11" destOrd="0" presId="urn:microsoft.com/office/officeart/2005/8/layout/default"/>
    <dgm:cxn modelId="{92E21572-1849-4D92-89BF-AA5BC4FB688F}" type="presParOf" srcId="{8922A838-3CF1-4CA6-A0EB-17E4A299154B}" destId="{B1C4E587-8E68-497D-BBE3-E06C433A5130}" srcOrd="12" destOrd="0" presId="urn:microsoft.com/office/officeart/2005/8/layout/default"/>
    <dgm:cxn modelId="{1E8309BB-7437-4DD3-B9A4-B13934B59094}" type="presParOf" srcId="{8922A838-3CF1-4CA6-A0EB-17E4A299154B}" destId="{D3504357-8BF3-4437-8BC7-0C7E5B7A2F96}" srcOrd="13" destOrd="0" presId="urn:microsoft.com/office/officeart/2005/8/layout/default"/>
    <dgm:cxn modelId="{EC7AE746-C0C4-4589-AC0D-6E1F7B878D20}" type="presParOf" srcId="{8922A838-3CF1-4CA6-A0EB-17E4A299154B}" destId="{FB496767-086C-43D9-B846-AEFE4E0D99D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CA89B1-3F27-446D-92FD-3F859D4C0C3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831FDA-6A9F-457E-BE56-C89249494EB5}">
      <dgm:prSet/>
      <dgm:spPr/>
      <dgm:t>
        <a:bodyPr/>
        <a:lstStyle/>
        <a:p>
          <a:r>
            <a:rPr lang="en-US"/>
            <a:t>Explain</a:t>
          </a:r>
        </a:p>
      </dgm:t>
    </dgm:pt>
    <dgm:pt modelId="{DB3E4494-B699-41E9-A15E-77C5B4D646E6}" type="parTrans" cxnId="{8946621A-9062-4D0F-9C81-BFAD890A20BD}">
      <dgm:prSet/>
      <dgm:spPr/>
      <dgm:t>
        <a:bodyPr/>
        <a:lstStyle/>
        <a:p>
          <a:endParaRPr lang="en-US"/>
        </a:p>
      </dgm:t>
    </dgm:pt>
    <dgm:pt modelId="{6A964F18-16C5-4B05-B8E5-761393B0F722}" type="sibTrans" cxnId="{8946621A-9062-4D0F-9C81-BFAD890A20BD}">
      <dgm:prSet/>
      <dgm:spPr/>
      <dgm:t>
        <a:bodyPr/>
        <a:lstStyle/>
        <a:p>
          <a:endParaRPr lang="en-US"/>
        </a:p>
      </dgm:t>
    </dgm:pt>
    <dgm:pt modelId="{827153E9-B15B-4298-8539-895998386380}">
      <dgm:prSet/>
      <dgm:spPr/>
      <dgm:t>
        <a:bodyPr/>
        <a:lstStyle/>
        <a:p>
          <a:r>
            <a:rPr lang="en-US"/>
            <a:t>Explain the effect on the country that has just introduced a minimum wage, i.e. where skilled workers will move to</a:t>
          </a:r>
        </a:p>
      </dgm:t>
    </dgm:pt>
    <dgm:pt modelId="{357BC7D8-99D9-47DD-B934-21485D25384C}" type="parTrans" cxnId="{7EB26F11-E964-40B8-8B10-D94804FB17BB}">
      <dgm:prSet/>
      <dgm:spPr/>
      <dgm:t>
        <a:bodyPr/>
        <a:lstStyle/>
        <a:p>
          <a:endParaRPr lang="en-US"/>
        </a:p>
      </dgm:t>
    </dgm:pt>
    <dgm:pt modelId="{A05AEF65-0F0A-4664-B32D-3D6AE6418166}" type="sibTrans" cxnId="{7EB26F11-E964-40B8-8B10-D94804FB17BB}">
      <dgm:prSet/>
      <dgm:spPr/>
      <dgm:t>
        <a:bodyPr/>
        <a:lstStyle/>
        <a:p>
          <a:endParaRPr lang="en-US"/>
        </a:p>
      </dgm:t>
    </dgm:pt>
    <dgm:pt modelId="{2F10BD60-1759-4C73-A3D6-054084A98571}">
      <dgm:prSet/>
      <dgm:spPr/>
      <dgm:t>
        <a:bodyPr/>
        <a:lstStyle/>
        <a:p>
          <a:r>
            <a:rPr lang="en-US"/>
            <a:t>Explain</a:t>
          </a:r>
        </a:p>
      </dgm:t>
    </dgm:pt>
    <dgm:pt modelId="{7F4FB2EF-CC90-4B74-915B-D10664BA3611}" type="parTrans" cxnId="{8812E46D-1B83-4856-B991-084CA0A74A07}">
      <dgm:prSet/>
      <dgm:spPr/>
      <dgm:t>
        <a:bodyPr/>
        <a:lstStyle/>
        <a:p>
          <a:endParaRPr lang="en-US"/>
        </a:p>
      </dgm:t>
    </dgm:pt>
    <dgm:pt modelId="{9DB6C69E-AC26-4957-821F-F6610C6CCAA6}" type="sibTrans" cxnId="{8812E46D-1B83-4856-B991-084CA0A74A07}">
      <dgm:prSet/>
      <dgm:spPr/>
      <dgm:t>
        <a:bodyPr/>
        <a:lstStyle/>
        <a:p>
          <a:endParaRPr lang="en-US"/>
        </a:p>
      </dgm:t>
    </dgm:pt>
    <dgm:pt modelId="{A7C25609-46DD-4311-8377-494C48D323B9}">
      <dgm:prSet/>
      <dgm:spPr/>
      <dgm:t>
        <a:bodyPr/>
        <a:lstStyle/>
        <a:p>
          <a:r>
            <a:rPr lang="en-US"/>
            <a:t>Explain the effect on the country that still doesn’t have a minimum wage, i.e. where skilled workers will move from</a:t>
          </a:r>
        </a:p>
      </dgm:t>
    </dgm:pt>
    <dgm:pt modelId="{6520B3F6-895B-44AF-9FBC-B61411B0F93C}" type="parTrans" cxnId="{306DE43A-EC6D-429A-82C1-10F5A695A2D8}">
      <dgm:prSet/>
      <dgm:spPr/>
      <dgm:t>
        <a:bodyPr/>
        <a:lstStyle/>
        <a:p>
          <a:endParaRPr lang="en-US"/>
        </a:p>
      </dgm:t>
    </dgm:pt>
    <dgm:pt modelId="{5CBAECB2-D849-4529-B4B3-4591093D00CD}" type="sibTrans" cxnId="{306DE43A-EC6D-429A-82C1-10F5A695A2D8}">
      <dgm:prSet/>
      <dgm:spPr/>
      <dgm:t>
        <a:bodyPr/>
        <a:lstStyle/>
        <a:p>
          <a:endParaRPr lang="en-US"/>
        </a:p>
      </dgm:t>
    </dgm:pt>
    <dgm:pt modelId="{7AC7CCD5-7A48-4BF9-B332-A1F337B435EB}">
      <dgm:prSet/>
      <dgm:spPr/>
      <dgm:t>
        <a:bodyPr/>
        <a:lstStyle/>
        <a:p>
          <a:r>
            <a:rPr lang="en-US"/>
            <a:t>Find</a:t>
          </a:r>
        </a:p>
      </dgm:t>
    </dgm:pt>
    <dgm:pt modelId="{3C982B75-E760-4B20-B57A-699B5D4B07AD}" type="parTrans" cxnId="{E74F48AB-0EC6-4D3C-BDA8-20AC33DF7427}">
      <dgm:prSet/>
      <dgm:spPr/>
      <dgm:t>
        <a:bodyPr/>
        <a:lstStyle/>
        <a:p>
          <a:endParaRPr lang="en-US"/>
        </a:p>
      </dgm:t>
    </dgm:pt>
    <dgm:pt modelId="{8761BEC8-C2AB-4DA4-B947-710DA7D34EBF}" type="sibTrans" cxnId="{E74F48AB-0EC6-4D3C-BDA8-20AC33DF7427}">
      <dgm:prSet/>
      <dgm:spPr/>
      <dgm:t>
        <a:bodyPr/>
        <a:lstStyle/>
        <a:p>
          <a:endParaRPr lang="en-US"/>
        </a:p>
      </dgm:t>
    </dgm:pt>
    <dgm:pt modelId="{050A03C7-C5B4-4C37-BE16-D0AE9D1F5AF0}">
      <dgm:prSet/>
      <dgm:spPr/>
      <dgm:t>
        <a:bodyPr/>
        <a:lstStyle/>
        <a:p>
          <a:r>
            <a:rPr lang="en-US"/>
            <a:t>Find an example of a country that has a skills shortage because they don’t have a minimum wage</a:t>
          </a:r>
        </a:p>
      </dgm:t>
    </dgm:pt>
    <dgm:pt modelId="{7CCD9B33-F596-43F0-818F-70D7733E590C}" type="parTrans" cxnId="{2D9BC17C-6D1E-43AC-B5BA-D2641E026525}">
      <dgm:prSet/>
      <dgm:spPr/>
      <dgm:t>
        <a:bodyPr/>
        <a:lstStyle/>
        <a:p>
          <a:endParaRPr lang="en-US"/>
        </a:p>
      </dgm:t>
    </dgm:pt>
    <dgm:pt modelId="{94AEB060-4259-4054-827C-A6F722ECA9A0}" type="sibTrans" cxnId="{2D9BC17C-6D1E-43AC-B5BA-D2641E026525}">
      <dgm:prSet/>
      <dgm:spPr/>
      <dgm:t>
        <a:bodyPr/>
        <a:lstStyle/>
        <a:p>
          <a:endParaRPr lang="en-US"/>
        </a:p>
      </dgm:t>
    </dgm:pt>
    <dgm:pt modelId="{04434383-57BC-460E-ABBF-159DE4F1B053}" type="pres">
      <dgm:prSet presAssocID="{27CA89B1-3F27-446D-92FD-3F859D4C0C30}" presName="Name0" presStyleCnt="0">
        <dgm:presLayoutVars>
          <dgm:dir/>
          <dgm:animLvl val="lvl"/>
          <dgm:resizeHandles val="exact"/>
        </dgm:presLayoutVars>
      </dgm:prSet>
      <dgm:spPr/>
    </dgm:pt>
    <dgm:pt modelId="{A6A0A7B4-CA02-4811-BA1B-27447BF7807B}" type="pres">
      <dgm:prSet presAssocID="{BB831FDA-6A9F-457E-BE56-C89249494EB5}" presName="composite" presStyleCnt="0"/>
      <dgm:spPr/>
    </dgm:pt>
    <dgm:pt modelId="{58D85622-AC4C-44BA-9536-A5CF64DF5D0B}" type="pres">
      <dgm:prSet presAssocID="{BB831FDA-6A9F-457E-BE56-C89249494EB5}" presName="parTx" presStyleLbl="alignNode1" presStyleIdx="0" presStyleCnt="3">
        <dgm:presLayoutVars>
          <dgm:chMax val="0"/>
          <dgm:chPref val="0"/>
        </dgm:presLayoutVars>
      </dgm:prSet>
      <dgm:spPr/>
    </dgm:pt>
    <dgm:pt modelId="{15F4EBD6-F943-43E9-9A3D-E64B0733DFEE}" type="pres">
      <dgm:prSet presAssocID="{BB831FDA-6A9F-457E-BE56-C89249494EB5}" presName="desTx" presStyleLbl="alignAccFollowNode1" presStyleIdx="0" presStyleCnt="3">
        <dgm:presLayoutVars/>
      </dgm:prSet>
      <dgm:spPr/>
    </dgm:pt>
    <dgm:pt modelId="{DAF5E704-493A-4CA2-986C-A99EBEB20B75}" type="pres">
      <dgm:prSet presAssocID="{6A964F18-16C5-4B05-B8E5-761393B0F722}" presName="space" presStyleCnt="0"/>
      <dgm:spPr/>
    </dgm:pt>
    <dgm:pt modelId="{5956DED4-D929-454B-A812-ECAAB477F6A7}" type="pres">
      <dgm:prSet presAssocID="{2F10BD60-1759-4C73-A3D6-054084A98571}" presName="composite" presStyleCnt="0"/>
      <dgm:spPr/>
    </dgm:pt>
    <dgm:pt modelId="{F2E0847E-FCA5-428D-8C2E-E53487DF7112}" type="pres">
      <dgm:prSet presAssocID="{2F10BD60-1759-4C73-A3D6-054084A98571}" presName="parTx" presStyleLbl="alignNode1" presStyleIdx="1" presStyleCnt="3">
        <dgm:presLayoutVars>
          <dgm:chMax val="0"/>
          <dgm:chPref val="0"/>
        </dgm:presLayoutVars>
      </dgm:prSet>
      <dgm:spPr/>
    </dgm:pt>
    <dgm:pt modelId="{26F7C1C4-7FA1-4122-A688-6EBA6F97C68C}" type="pres">
      <dgm:prSet presAssocID="{2F10BD60-1759-4C73-A3D6-054084A98571}" presName="desTx" presStyleLbl="alignAccFollowNode1" presStyleIdx="1" presStyleCnt="3">
        <dgm:presLayoutVars/>
      </dgm:prSet>
      <dgm:spPr/>
    </dgm:pt>
    <dgm:pt modelId="{8C9DC47C-00F7-4C42-A174-CC058482F6A7}" type="pres">
      <dgm:prSet presAssocID="{9DB6C69E-AC26-4957-821F-F6610C6CCAA6}" presName="space" presStyleCnt="0"/>
      <dgm:spPr/>
    </dgm:pt>
    <dgm:pt modelId="{34FF59CD-30E6-448E-865D-0BE1D895C951}" type="pres">
      <dgm:prSet presAssocID="{7AC7CCD5-7A48-4BF9-B332-A1F337B435EB}" presName="composite" presStyleCnt="0"/>
      <dgm:spPr/>
    </dgm:pt>
    <dgm:pt modelId="{0FF85376-389F-4C42-A1C8-7B0A07FA9AF5}" type="pres">
      <dgm:prSet presAssocID="{7AC7CCD5-7A48-4BF9-B332-A1F337B435EB}" presName="parTx" presStyleLbl="alignNode1" presStyleIdx="2" presStyleCnt="3">
        <dgm:presLayoutVars>
          <dgm:chMax val="0"/>
          <dgm:chPref val="0"/>
        </dgm:presLayoutVars>
      </dgm:prSet>
      <dgm:spPr/>
    </dgm:pt>
    <dgm:pt modelId="{B3B70CFD-76FD-4AD6-AD18-341DABED28BD}" type="pres">
      <dgm:prSet presAssocID="{7AC7CCD5-7A48-4BF9-B332-A1F337B435EB}" presName="desTx" presStyleLbl="alignAccFollowNode1" presStyleIdx="2" presStyleCnt="3">
        <dgm:presLayoutVars/>
      </dgm:prSet>
      <dgm:spPr/>
    </dgm:pt>
  </dgm:ptLst>
  <dgm:cxnLst>
    <dgm:cxn modelId="{7EB26F11-E964-40B8-8B10-D94804FB17BB}" srcId="{BB831FDA-6A9F-457E-BE56-C89249494EB5}" destId="{827153E9-B15B-4298-8539-895998386380}" srcOrd="0" destOrd="0" parTransId="{357BC7D8-99D9-47DD-B934-21485D25384C}" sibTransId="{A05AEF65-0F0A-4664-B32D-3D6AE6418166}"/>
    <dgm:cxn modelId="{88DC5813-FCD7-4614-A767-1A1CEE7794AC}" type="presOf" srcId="{7AC7CCD5-7A48-4BF9-B332-A1F337B435EB}" destId="{0FF85376-389F-4C42-A1C8-7B0A07FA9AF5}" srcOrd="0" destOrd="0" presId="urn:microsoft.com/office/officeart/2016/7/layout/HorizontalActionList"/>
    <dgm:cxn modelId="{8946621A-9062-4D0F-9C81-BFAD890A20BD}" srcId="{27CA89B1-3F27-446D-92FD-3F859D4C0C30}" destId="{BB831FDA-6A9F-457E-BE56-C89249494EB5}" srcOrd="0" destOrd="0" parTransId="{DB3E4494-B699-41E9-A15E-77C5B4D646E6}" sibTransId="{6A964F18-16C5-4B05-B8E5-761393B0F722}"/>
    <dgm:cxn modelId="{306DE43A-EC6D-429A-82C1-10F5A695A2D8}" srcId="{2F10BD60-1759-4C73-A3D6-054084A98571}" destId="{A7C25609-46DD-4311-8377-494C48D323B9}" srcOrd="0" destOrd="0" parTransId="{6520B3F6-895B-44AF-9FBC-B61411B0F93C}" sibTransId="{5CBAECB2-D849-4529-B4B3-4591093D00CD}"/>
    <dgm:cxn modelId="{41AEB863-5503-4E9B-86E5-F6FF80A8850B}" type="presOf" srcId="{A7C25609-46DD-4311-8377-494C48D323B9}" destId="{26F7C1C4-7FA1-4122-A688-6EBA6F97C68C}" srcOrd="0" destOrd="0" presId="urn:microsoft.com/office/officeart/2016/7/layout/HorizontalActionList"/>
    <dgm:cxn modelId="{E1B7A944-4B2B-4D7E-8F6D-F2403116FCA2}" type="presOf" srcId="{BB831FDA-6A9F-457E-BE56-C89249494EB5}" destId="{58D85622-AC4C-44BA-9536-A5CF64DF5D0B}" srcOrd="0" destOrd="0" presId="urn:microsoft.com/office/officeart/2016/7/layout/HorizontalActionList"/>
    <dgm:cxn modelId="{8812E46D-1B83-4856-B991-084CA0A74A07}" srcId="{27CA89B1-3F27-446D-92FD-3F859D4C0C30}" destId="{2F10BD60-1759-4C73-A3D6-054084A98571}" srcOrd="1" destOrd="0" parTransId="{7F4FB2EF-CC90-4B74-915B-D10664BA3611}" sibTransId="{9DB6C69E-AC26-4957-821F-F6610C6CCAA6}"/>
    <dgm:cxn modelId="{2D9BC17C-6D1E-43AC-B5BA-D2641E026525}" srcId="{7AC7CCD5-7A48-4BF9-B332-A1F337B435EB}" destId="{050A03C7-C5B4-4C37-BE16-D0AE9D1F5AF0}" srcOrd="0" destOrd="0" parTransId="{7CCD9B33-F596-43F0-818F-70D7733E590C}" sibTransId="{94AEB060-4259-4054-827C-A6F722ECA9A0}"/>
    <dgm:cxn modelId="{A0728AA4-1B35-4E22-B953-E23A67AD3E44}" type="presOf" srcId="{827153E9-B15B-4298-8539-895998386380}" destId="{15F4EBD6-F943-43E9-9A3D-E64B0733DFEE}" srcOrd="0" destOrd="0" presId="urn:microsoft.com/office/officeart/2016/7/layout/HorizontalActionList"/>
    <dgm:cxn modelId="{E74F48AB-0EC6-4D3C-BDA8-20AC33DF7427}" srcId="{27CA89B1-3F27-446D-92FD-3F859D4C0C30}" destId="{7AC7CCD5-7A48-4BF9-B332-A1F337B435EB}" srcOrd="2" destOrd="0" parTransId="{3C982B75-E760-4B20-B57A-699B5D4B07AD}" sibTransId="{8761BEC8-C2AB-4DA4-B947-710DA7D34EBF}"/>
    <dgm:cxn modelId="{274779C0-15D1-4541-8DC9-AA8F3C247B36}" type="presOf" srcId="{2F10BD60-1759-4C73-A3D6-054084A98571}" destId="{F2E0847E-FCA5-428D-8C2E-E53487DF7112}" srcOrd="0" destOrd="0" presId="urn:microsoft.com/office/officeart/2016/7/layout/HorizontalActionList"/>
    <dgm:cxn modelId="{A5FC49CE-BBEE-4242-9C9C-4C846CBB72D4}" type="presOf" srcId="{27CA89B1-3F27-446D-92FD-3F859D4C0C30}" destId="{04434383-57BC-460E-ABBF-159DE4F1B053}" srcOrd="0" destOrd="0" presId="urn:microsoft.com/office/officeart/2016/7/layout/HorizontalActionList"/>
    <dgm:cxn modelId="{9754BEEA-4EDA-4FCB-8C18-AC157309B854}" type="presOf" srcId="{050A03C7-C5B4-4C37-BE16-D0AE9D1F5AF0}" destId="{B3B70CFD-76FD-4AD6-AD18-341DABED28BD}" srcOrd="0" destOrd="0" presId="urn:microsoft.com/office/officeart/2016/7/layout/HorizontalActionList"/>
    <dgm:cxn modelId="{E4CA3108-C0DA-443B-BAB1-C3FCD0DCF729}" type="presParOf" srcId="{04434383-57BC-460E-ABBF-159DE4F1B053}" destId="{A6A0A7B4-CA02-4811-BA1B-27447BF7807B}" srcOrd="0" destOrd="0" presId="urn:microsoft.com/office/officeart/2016/7/layout/HorizontalActionList"/>
    <dgm:cxn modelId="{370D9E6C-E2EB-4406-8860-CC98624943EB}" type="presParOf" srcId="{A6A0A7B4-CA02-4811-BA1B-27447BF7807B}" destId="{58D85622-AC4C-44BA-9536-A5CF64DF5D0B}" srcOrd="0" destOrd="0" presId="urn:microsoft.com/office/officeart/2016/7/layout/HorizontalActionList"/>
    <dgm:cxn modelId="{6CC06278-092F-4516-9B94-E3D8383D4CA4}" type="presParOf" srcId="{A6A0A7B4-CA02-4811-BA1B-27447BF7807B}" destId="{15F4EBD6-F943-43E9-9A3D-E64B0733DFEE}" srcOrd="1" destOrd="0" presId="urn:microsoft.com/office/officeart/2016/7/layout/HorizontalActionList"/>
    <dgm:cxn modelId="{E01D49C0-89BA-4624-A33D-4FA0D83CDCCF}" type="presParOf" srcId="{04434383-57BC-460E-ABBF-159DE4F1B053}" destId="{DAF5E704-493A-4CA2-986C-A99EBEB20B75}" srcOrd="1" destOrd="0" presId="urn:microsoft.com/office/officeart/2016/7/layout/HorizontalActionList"/>
    <dgm:cxn modelId="{6D2DA80C-6AD9-4C9C-8D6C-8D186F5606AD}" type="presParOf" srcId="{04434383-57BC-460E-ABBF-159DE4F1B053}" destId="{5956DED4-D929-454B-A812-ECAAB477F6A7}" srcOrd="2" destOrd="0" presId="urn:microsoft.com/office/officeart/2016/7/layout/HorizontalActionList"/>
    <dgm:cxn modelId="{E74CAC41-1564-4AE6-9F1D-AF968D35B24B}" type="presParOf" srcId="{5956DED4-D929-454B-A812-ECAAB477F6A7}" destId="{F2E0847E-FCA5-428D-8C2E-E53487DF7112}" srcOrd="0" destOrd="0" presId="urn:microsoft.com/office/officeart/2016/7/layout/HorizontalActionList"/>
    <dgm:cxn modelId="{F58E41C3-1CED-48CE-ACC4-1D967775BC98}" type="presParOf" srcId="{5956DED4-D929-454B-A812-ECAAB477F6A7}" destId="{26F7C1C4-7FA1-4122-A688-6EBA6F97C68C}" srcOrd="1" destOrd="0" presId="urn:microsoft.com/office/officeart/2016/7/layout/HorizontalActionList"/>
    <dgm:cxn modelId="{052C4E98-41F4-4868-B6AA-F792B7F8EE7B}" type="presParOf" srcId="{04434383-57BC-460E-ABBF-159DE4F1B053}" destId="{8C9DC47C-00F7-4C42-A174-CC058482F6A7}" srcOrd="3" destOrd="0" presId="urn:microsoft.com/office/officeart/2016/7/layout/HorizontalActionList"/>
    <dgm:cxn modelId="{6DD025E2-1495-4F82-8DC2-F0DD5B3C0925}" type="presParOf" srcId="{04434383-57BC-460E-ABBF-159DE4F1B053}" destId="{34FF59CD-30E6-448E-865D-0BE1D895C951}" srcOrd="4" destOrd="0" presId="urn:microsoft.com/office/officeart/2016/7/layout/HorizontalActionList"/>
    <dgm:cxn modelId="{3A63FE55-FF67-46FA-9E7A-764526717138}" type="presParOf" srcId="{34FF59CD-30E6-448E-865D-0BE1D895C951}" destId="{0FF85376-389F-4C42-A1C8-7B0A07FA9AF5}" srcOrd="0" destOrd="0" presId="urn:microsoft.com/office/officeart/2016/7/layout/HorizontalActionList"/>
    <dgm:cxn modelId="{DABA576C-DA59-4DA1-8D5B-CBF1EA3EF9B3}" type="presParOf" srcId="{34FF59CD-30E6-448E-865D-0BE1D895C951}" destId="{B3B70CFD-76FD-4AD6-AD18-341DABED28B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B8C253-7EFD-46D0-9155-59C1969B548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309819-ECB0-431D-B2FD-7C36E5464F21}">
      <dgm:prSet/>
      <dgm:spPr/>
      <dgm:t>
        <a:bodyPr/>
        <a:lstStyle/>
        <a:p>
          <a:r>
            <a:rPr lang="en-GB" b="0" i="0" baseline="0"/>
            <a:t>Explain the term brain drain</a:t>
          </a:r>
          <a:endParaRPr lang="en-US"/>
        </a:p>
      </dgm:t>
    </dgm:pt>
    <dgm:pt modelId="{82F06672-40E1-45ED-A804-5DA8A0F5273E}" type="parTrans" cxnId="{56428CFA-1122-411D-BDF0-00B765F0ABBB}">
      <dgm:prSet/>
      <dgm:spPr/>
      <dgm:t>
        <a:bodyPr/>
        <a:lstStyle/>
        <a:p>
          <a:endParaRPr lang="en-US"/>
        </a:p>
      </dgm:t>
    </dgm:pt>
    <dgm:pt modelId="{433CED69-BB5F-49C8-BE22-39845A6653A0}" type="sibTrans" cxnId="{56428CFA-1122-411D-BDF0-00B765F0ABB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8A7B906-492B-4438-82C0-7DEAC6B9149A}">
      <dgm:prSet/>
      <dgm:spPr/>
      <dgm:t>
        <a:bodyPr/>
        <a:lstStyle/>
        <a:p>
          <a:r>
            <a:rPr lang="en-GB"/>
            <a:t>Explain why it has become easier for labour to move between economies </a:t>
          </a:r>
          <a:endParaRPr lang="en-US"/>
        </a:p>
      </dgm:t>
    </dgm:pt>
    <dgm:pt modelId="{585557C1-B9E5-43CE-8D3B-9EDAE140C505}" type="parTrans" cxnId="{9EA886DE-C71B-48F9-B302-EF7EFCB47143}">
      <dgm:prSet/>
      <dgm:spPr/>
      <dgm:t>
        <a:bodyPr/>
        <a:lstStyle/>
        <a:p>
          <a:endParaRPr lang="en-US"/>
        </a:p>
      </dgm:t>
    </dgm:pt>
    <dgm:pt modelId="{FFEA13A5-277C-4B37-A6CA-79E3BB0E4CA0}" type="sibTrans" cxnId="{9EA886DE-C71B-48F9-B302-EF7EFCB4714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C8F4A02-52A7-4C05-AF21-3D67D79B0290}">
      <dgm:prSet/>
      <dgm:spPr/>
      <dgm:t>
        <a:bodyPr/>
        <a:lstStyle/>
        <a:p>
          <a:r>
            <a:rPr lang="en-US" b="0" i="0" baseline="0"/>
            <a:t>Find another example of a country that has different minimum wages between regions</a:t>
          </a:r>
          <a:endParaRPr lang="en-US"/>
        </a:p>
      </dgm:t>
    </dgm:pt>
    <dgm:pt modelId="{E5C70DEB-F988-4E64-9A7A-4828645EB914}" type="parTrans" cxnId="{63D0A0C4-6DA9-44C5-A110-6058C19EEFE8}">
      <dgm:prSet/>
      <dgm:spPr/>
      <dgm:t>
        <a:bodyPr/>
        <a:lstStyle/>
        <a:p>
          <a:endParaRPr lang="en-US"/>
        </a:p>
      </dgm:t>
    </dgm:pt>
    <dgm:pt modelId="{A7614E85-7D76-4E36-9E69-CB4580E70CFC}" type="sibTrans" cxnId="{63D0A0C4-6DA9-44C5-A110-6058C19EEFE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F7E089C-525F-47E0-B443-772D024F1B3F}" type="pres">
      <dgm:prSet presAssocID="{2DB8C253-7EFD-46D0-9155-59C1969B548A}" presName="linearFlow" presStyleCnt="0">
        <dgm:presLayoutVars>
          <dgm:dir/>
          <dgm:animLvl val="lvl"/>
          <dgm:resizeHandles val="exact"/>
        </dgm:presLayoutVars>
      </dgm:prSet>
      <dgm:spPr/>
    </dgm:pt>
    <dgm:pt modelId="{20110999-B17C-4628-A04A-EE20B06A5C9D}" type="pres">
      <dgm:prSet presAssocID="{EF309819-ECB0-431D-B2FD-7C36E5464F21}" presName="compositeNode" presStyleCnt="0"/>
      <dgm:spPr/>
    </dgm:pt>
    <dgm:pt modelId="{00CF2A4F-CC34-44A8-BD01-EA94DCCCDE10}" type="pres">
      <dgm:prSet presAssocID="{EF309819-ECB0-431D-B2FD-7C36E5464F2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EC92F1-EFD2-4A0C-84CD-5CED8B8FE6CD}" type="pres">
      <dgm:prSet presAssocID="{EF309819-ECB0-431D-B2FD-7C36E5464F21}" presName="parSh" presStyleCnt="0"/>
      <dgm:spPr/>
    </dgm:pt>
    <dgm:pt modelId="{9C53989C-28BD-4B39-8A2E-FDC71A0224D2}" type="pres">
      <dgm:prSet presAssocID="{EF309819-ECB0-431D-B2FD-7C36E5464F21}" presName="lineNode" presStyleLbl="alignAccFollowNode1" presStyleIdx="0" presStyleCnt="9"/>
      <dgm:spPr/>
    </dgm:pt>
    <dgm:pt modelId="{38BC26B1-FD31-4CA9-B4D1-8EF70D28FDF1}" type="pres">
      <dgm:prSet presAssocID="{EF309819-ECB0-431D-B2FD-7C36E5464F21}" presName="lineArrowNode" presStyleLbl="alignAccFollowNode1" presStyleIdx="1" presStyleCnt="9"/>
      <dgm:spPr/>
    </dgm:pt>
    <dgm:pt modelId="{AB7EDEE1-7539-4B3C-AE61-18EF49EA42D1}" type="pres">
      <dgm:prSet presAssocID="{433CED69-BB5F-49C8-BE22-39845A6653A0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5A235B16-AD63-4F97-9C76-4A9F0E24CF0A}" type="pres">
      <dgm:prSet presAssocID="{433CED69-BB5F-49C8-BE22-39845A6653A0}" presName="spacerBetweenCircleAndCallout" presStyleCnt="0">
        <dgm:presLayoutVars/>
      </dgm:prSet>
      <dgm:spPr/>
    </dgm:pt>
    <dgm:pt modelId="{987D8F90-E3DF-417C-979B-05F8ED35347C}" type="pres">
      <dgm:prSet presAssocID="{EF309819-ECB0-431D-B2FD-7C36E5464F21}" presName="nodeText" presStyleLbl="alignAccFollowNode1" presStyleIdx="2" presStyleCnt="9">
        <dgm:presLayoutVars>
          <dgm:bulletEnabled val="1"/>
        </dgm:presLayoutVars>
      </dgm:prSet>
      <dgm:spPr/>
    </dgm:pt>
    <dgm:pt modelId="{B5696944-8CFB-49FC-8227-FCEE83E0A126}" type="pres">
      <dgm:prSet presAssocID="{433CED69-BB5F-49C8-BE22-39845A6653A0}" presName="sibTransComposite" presStyleCnt="0"/>
      <dgm:spPr/>
    </dgm:pt>
    <dgm:pt modelId="{C8B4D8DF-8B93-4476-89A7-CF4E8FA9C2FF}" type="pres">
      <dgm:prSet presAssocID="{38A7B906-492B-4438-82C0-7DEAC6B9149A}" presName="compositeNode" presStyleCnt="0"/>
      <dgm:spPr/>
    </dgm:pt>
    <dgm:pt modelId="{3033E8E8-F059-4574-96D8-7EEFE319548B}" type="pres">
      <dgm:prSet presAssocID="{38A7B906-492B-4438-82C0-7DEAC6B9149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6AFB6C-D55B-480B-B8AD-2642C7A3D497}" type="pres">
      <dgm:prSet presAssocID="{38A7B906-492B-4438-82C0-7DEAC6B9149A}" presName="parSh" presStyleCnt="0"/>
      <dgm:spPr/>
    </dgm:pt>
    <dgm:pt modelId="{176322B7-3CE7-43CD-BBD4-65B5B3CB867C}" type="pres">
      <dgm:prSet presAssocID="{38A7B906-492B-4438-82C0-7DEAC6B9149A}" presName="lineNode" presStyleLbl="alignAccFollowNode1" presStyleIdx="3" presStyleCnt="9"/>
      <dgm:spPr/>
    </dgm:pt>
    <dgm:pt modelId="{6FADD288-C0AB-4880-8AC0-78AA92261A3F}" type="pres">
      <dgm:prSet presAssocID="{38A7B906-492B-4438-82C0-7DEAC6B9149A}" presName="lineArrowNode" presStyleLbl="alignAccFollowNode1" presStyleIdx="4" presStyleCnt="9"/>
      <dgm:spPr/>
    </dgm:pt>
    <dgm:pt modelId="{33503490-25F5-4FEE-B6B7-83F0B66F1ADB}" type="pres">
      <dgm:prSet presAssocID="{FFEA13A5-277C-4B37-A6CA-79E3BB0E4CA0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285FC604-5808-4ED4-9EC4-19E39537C2AC}" type="pres">
      <dgm:prSet presAssocID="{FFEA13A5-277C-4B37-A6CA-79E3BB0E4CA0}" presName="spacerBetweenCircleAndCallout" presStyleCnt="0">
        <dgm:presLayoutVars/>
      </dgm:prSet>
      <dgm:spPr/>
    </dgm:pt>
    <dgm:pt modelId="{5D68992C-3A62-4188-9A18-EE34986A8516}" type="pres">
      <dgm:prSet presAssocID="{38A7B906-492B-4438-82C0-7DEAC6B9149A}" presName="nodeText" presStyleLbl="alignAccFollowNode1" presStyleIdx="5" presStyleCnt="9">
        <dgm:presLayoutVars>
          <dgm:bulletEnabled val="1"/>
        </dgm:presLayoutVars>
      </dgm:prSet>
      <dgm:spPr/>
    </dgm:pt>
    <dgm:pt modelId="{840D2A27-B4E9-495B-8DFA-F2C55F1B81FD}" type="pres">
      <dgm:prSet presAssocID="{FFEA13A5-277C-4B37-A6CA-79E3BB0E4CA0}" presName="sibTransComposite" presStyleCnt="0"/>
      <dgm:spPr/>
    </dgm:pt>
    <dgm:pt modelId="{2592C016-E724-476B-B9F8-4B1247CCC4C3}" type="pres">
      <dgm:prSet presAssocID="{0C8F4A02-52A7-4C05-AF21-3D67D79B0290}" presName="compositeNode" presStyleCnt="0"/>
      <dgm:spPr/>
    </dgm:pt>
    <dgm:pt modelId="{8FFAECF6-A18F-4520-8F24-F5EF227F4596}" type="pres">
      <dgm:prSet presAssocID="{0C8F4A02-52A7-4C05-AF21-3D67D79B029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D1887A-7AE0-4C91-B03A-B7B7B50A4509}" type="pres">
      <dgm:prSet presAssocID="{0C8F4A02-52A7-4C05-AF21-3D67D79B0290}" presName="parSh" presStyleCnt="0"/>
      <dgm:spPr/>
    </dgm:pt>
    <dgm:pt modelId="{01FF74A4-7DE2-49B4-9ADC-331DA6932907}" type="pres">
      <dgm:prSet presAssocID="{0C8F4A02-52A7-4C05-AF21-3D67D79B0290}" presName="lineNode" presStyleLbl="alignAccFollowNode1" presStyleIdx="6" presStyleCnt="9"/>
      <dgm:spPr/>
    </dgm:pt>
    <dgm:pt modelId="{7E743535-3E26-48B2-BA8A-3D89146F177D}" type="pres">
      <dgm:prSet presAssocID="{0C8F4A02-52A7-4C05-AF21-3D67D79B0290}" presName="lineArrowNode" presStyleLbl="alignAccFollowNode1" presStyleIdx="7" presStyleCnt="9"/>
      <dgm:spPr/>
    </dgm:pt>
    <dgm:pt modelId="{630FCEC6-A816-4BE9-BE1C-4E77977F044E}" type="pres">
      <dgm:prSet presAssocID="{A7614E85-7D76-4E36-9E69-CB4580E70CFC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D2C20EA3-A6EB-41EA-BA28-AB6D376EDBD1}" type="pres">
      <dgm:prSet presAssocID="{A7614E85-7D76-4E36-9E69-CB4580E70CFC}" presName="spacerBetweenCircleAndCallout" presStyleCnt="0">
        <dgm:presLayoutVars/>
      </dgm:prSet>
      <dgm:spPr/>
    </dgm:pt>
    <dgm:pt modelId="{963C58C8-F434-4407-B9A2-F88C66E8387C}" type="pres">
      <dgm:prSet presAssocID="{0C8F4A02-52A7-4C05-AF21-3D67D79B0290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235C4A39-EB8A-4B27-9C6F-6B6C68F1EEB5}" type="presOf" srcId="{EF309819-ECB0-431D-B2FD-7C36E5464F21}" destId="{987D8F90-E3DF-417C-979B-05F8ED35347C}" srcOrd="0" destOrd="0" presId="urn:microsoft.com/office/officeart/2016/7/layout/LinearArrowProcessNumbered"/>
    <dgm:cxn modelId="{288D2041-C3CA-458A-A4F7-E8294F8AC55C}" type="presOf" srcId="{38A7B906-492B-4438-82C0-7DEAC6B9149A}" destId="{5D68992C-3A62-4188-9A18-EE34986A8516}" srcOrd="0" destOrd="0" presId="urn:microsoft.com/office/officeart/2016/7/layout/LinearArrowProcessNumbered"/>
    <dgm:cxn modelId="{67670178-9BD2-48A3-9962-B6CD2E19A014}" type="presOf" srcId="{433CED69-BB5F-49C8-BE22-39845A6653A0}" destId="{AB7EDEE1-7539-4B3C-AE61-18EF49EA42D1}" srcOrd="0" destOrd="0" presId="urn:microsoft.com/office/officeart/2016/7/layout/LinearArrowProcessNumbered"/>
    <dgm:cxn modelId="{3496897A-AF5A-4A0A-AD81-41D0326D089D}" type="presOf" srcId="{2DB8C253-7EFD-46D0-9155-59C1969B548A}" destId="{DF7E089C-525F-47E0-B443-772D024F1B3F}" srcOrd="0" destOrd="0" presId="urn:microsoft.com/office/officeart/2016/7/layout/LinearArrowProcessNumbered"/>
    <dgm:cxn modelId="{E159EBA8-A306-4EA3-845F-35E9D3DDD5E7}" type="presOf" srcId="{FFEA13A5-277C-4B37-A6CA-79E3BB0E4CA0}" destId="{33503490-25F5-4FEE-B6B7-83F0B66F1ADB}" srcOrd="0" destOrd="0" presId="urn:microsoft.com/office/officeart/2016/7/layout/LinearArrowProcessNumbered"/>
    <dgm:cxn modelId="{2BEA58C1-A01D-4678-922C-C3E24B3F4570}" type="presOf" srcId="{0C8F4A02-52A7-4C05-AF21-3D67D79B0290}" destId="{963C58C8-F434-4407-B9A2-F88C66E8387C}" srcOrd="0" destOrd="0" presId="urn:microsoft.com/office/officeart/2016/7/layout/LinearArrowProcessNumbered"/>
    <dgm:cxn modelId="{63D0A0C4-6DA9-44C5-A110-6058C19EEFE8}" srcId="{2DB8C253-7EFD-46D0-9155-59C1969B548A}" destId="{0C8F4A02-52A7-4C05-AF21-3D67D79B0290}" srcOrd="2" destOrd="0" parTransId="{E5C70DEB-F988-4E64-9A7A-4828645EB914}" sibTransId="{A7614E85-7D76-4E36-9E69-CB4580E70CFC}"/>
    <dgm:cxn modelId="{9EA886DE-C71B-48F9-B302-EF7EFCB47143}" srcId="{2DB8C253-7EFD-46D0-9155-59C1969B548A}" destId="{38A7B906-492B-4438-82C0-7DEAC6B9149A}" srcOrd="1" destOrd="0" parTransId="{585557C1-B9E5-43CE-8D3B-9EDAE140C505}" sibTransId="{FFEA13A5-277C-4B37-A6CA-79E3BB0E4CA0}"/>
    <dgm:cxn modelId="{FFD5A6EC-4B91-4F3E-858D-32791977EE83}" type="presOf" srcId="{A7614E85-7D76-4E36-9E69-CB4580E70CFC}" destId="{630FCEC6-A816-4BE9-BE1C-4E77977F044E}" srcOrd="0" destOrd="0" presId="urn:microsoft.com/office/officeart/2016/7/layout/LinearArrowProcessNumbered"/>
    <dgm:cxn modelId="{56428CFA-1122-411D-BDF0-00B765F0ABBB}" srcId="{2DB8C253-7EFD-46D0-9155-59C1969B548A}" destId="{EF309819-ECB0-431D-B2FD-7C36E5464F21}" srcOrd="0" destOrd="0" parTransId="{82F06672-40E1-45ED-A804-5DA8A0F5273E}" sibTransId="{433CED69-BB5F-49C8-BE22-39845A6653A0}"/>
    <dgm:cxn modelId="{B5F7B02A-6C66-492C-AEC3-8053776E728E}" type="presParOf" srcId="{DF7E089C-525F-47E0-B443-772D024F1B3F}" destId="{20110999-B17C-4628-A04A-EE20B06A5C9D}" srcOrd="0" destOrd="0" presId="urn:microsoft.com/office/officeart/2016/7/layout/LinearArrowProcessNumbered"/>
    <dgm:cxn modelId="{307E3F31-6CB5-4801-BFC4-C632C3EAA165}" type="presParOf" srcId="{20110999-B17C-4628-A04A-EE20B06A5C9D}" destId="{00CF2A4F-CC34-44A8-BD01-EA94DCCCDE10}" srcOrd="0" destOrd="0" presId="urn:microsoft.com/office/officeart/2016/7/layout/LinearArrowProcessNumbered"/>
    <dgm:cxn modelId="{2A632CE2-7ABB-460B-887C-CAE26F58C6F9}" type="presParOf" srcId="{20110999-B17C-4628-A04A-EE20B06A5C9D}" destId="{73EC92F1-EFD2-4A0C-84CD-5CED8B8FE6CD}" srcOrd="1" destOrd="0" presId="urn:microsoft.com/office/officeart/2016/7/layout/LinearArrowProcessNumbered"/>
    <dgm:cxn modelId="{A0720C85-24FD-4970-8B49-FA1F454FAD2A}" type="presParOf" srcId="{73EC92F1-EFD2-4A0C-84CD-5CED8B8FE6CD}" destId="{9C53989C-28BD-4B39-8A2E-FDC71A0224D2}" srcOrd="0" destOrd="0" presId="urn:microsoft.com/office/officeart/2016/7/layout/LinearArrowProcessNumbered"/>
    <dgm:cxn modelId="{2DAAA5A1-0E66-451D-9E28-0FA30BBCB5B1}" type="presParOf" srcId="{73EC92F1-EFD2-4A0C-84CD-5CED8B8FE6CD}" destId="{38BC26B1-FD31-4CA9-B4D1-8EF70D28FDF1}" srcOrd="1" destOrd="0" presId="urn:microsoft.com/office/officeart/2016/7/layout/LinearArrowProcessNumbered"/>
    <dgm:cxn modelId="{F5FF979B-C6A8-4695-B23F-5EBA4CFF02C1}" type="presParOf" srcId="{73EC92F1-EFD2-4A0C-84CD-5CED8B8FE6CD}" destId="{AB7EDEE1-7539-4B3C-AE61-18EF49EA42D1}" srcOrd="2" destOrd="0" presId="urn:microsoft.com/office/officeart/2016/7/layout/LinearArrowProcessNumbered"/>
    <dgm:cxn modelId="{0ED79C87-0BCB-409C-8B7E-6DD8721559C9}" type="presParOf" srcId="{73EC92F1-EFD2-4A0C-84CD-5CED8B8FE6CD}" destId="{5A235B16-AD63-4F97-9C76-4A9F0E24CF0A}" srcOrd="3" destOrd="0" presId="urn:microsoft.com/office/officeart/2016/7/layout/LinearArrowProcessNumbered"/>
    <dgm:cxn modelId="{F84F9DD0-4216-48E4-B89F-4CDC6A0B44EF}" type="presParOf" srcId="{20110999-B17C-4628-A04A-EE20B06A5C9D}" destId="{987D8F90-E3DF-417C-979B-05F8ED35347C}" srcOrd="2" destOrd="0" presId="urn:microsoft.com/office/officeart/2016/7/layout/LinearArrowProcessNumbered"/>
    <dgm:cxn modelId="{05D2B157-6892-44A9-BAC1-2442A88FE2C6}" type="presParOf" srcId="{DF7E089C-525F-47E0-B443-772D024F1B3F}" destId="{B5696944-8CFB-49FC-8227-FCEE83E0A126}" srcOrd="1" destOrd="0" presId="urn:microsoft.com/office/officeart/2016/7/layout/LinearArrowProcessNumbered"/>
    <dgm:cxn modelId="{E57125DA-B14D-4E04-A531-CDFFAC53B35B}" type="presParOf" srcId="{DF7E089C-525F-47E0-B443-772D024F1B3F}" destId="{C8B4D8DF-8B93-4476-89A7-CF4E8FA9C2FF}" srcOrd="2" destOrd="0" presId="urn:microsoft.com/office/officeart/2016/7/layout/LinearArrowProcessNumbered"/>
    <dgm:cxn modelId="{CA15524E-2500-45E3-93BA-7399014DDF0A}" type="presParOf" srcId="{C8B4D8DF-8B93-4476-89A7-CF4E8FA9C2FF}" destId="{3033E8E8-F059-4574-96D8-7EEFE319548B}" srcOrd="0" destOrd="0" presId="urn:microsoft.com/office/officeart/2016/7/layout/LinearArrowProcessNumbered"/>
    <dgm:cxn modelId="{81D691CF-74D1-413E-BD1C-8BCC976CDF99}" type="presParOf" srcId="{C8B4D8DF-8B93-4476-89A7-CF4E8FA9C2FF}" destId="{746AFB6C-D55B-480B-B8AD-2642C7A3D497}" srcOrd="1" destOrd="0" presId="urn:microsoft.com/office/officeart/2016/7/layout/LinearArrowProcessNumbered"/>
    <dgm:cxn modelId="{61B0034C-EDCA-4043-947E-5A3EB472BD1B}" type="presParOf" srcId="{746AFB6C-D55B-480B-B8AD-2642C7A3D497}" destId="{176322B7-3CE7-43CD-BBD4-65B5B3CB867C}" srcOrd="0" destOrd="0" presId="urn:microsoft.com/office/officeart/2016/7/layout/LinearArrowProcessNumbered"/>
    <dgm:cxn modelId="{B5701D9E-0AAE-414B-8EDF-66C990A2BC7D}" type="presParOf" srcId="{746AFB6C-D55B-480B-B8AD-2642C7A3D497}" destId="{6FADD288-C0AB-4880-8AC0-78AA92261A3F}" srcOrd="1" destOrd="0" presId="urn:microsoft.com/office/officeart/2016/7/layout/LinearArrowProcessNumbered"/>
    <dgm:cxn modelId="{3586C3B1-FC9A-4B6C-B370-C33A447F65BD}" type="presParOf" srcId="{746AFB6C-D55B-480B-B8AD-2642C7A3D497}" destId="{33503490-25F5-4FEE-B6B7-83F0B66F1ADB}" srcOrd="2" destOrd="0" presId="urn:microsoft.com/office/officeart/2016/7/layout/LinearArrowProcessNumbered"/>
    <dgm:cxn modelId="{B7C1CF10-544A-4DB0-945A-DBC9EEE115F0}" type="presParOf" srcId="{746AFB6C-D55B-480B-B8AD-2642C7A3D497}" destId="{285FC604-5808-4ED4-9EC4-19E39537C2AC}" srcOrd="3" destOrd="0" presId="urn:microsoft.com/office/officeart/2016/7/layout/LinearArrowProcessNumbered"/>
    <dgm:cxn modelId="{9EC9137C-22EE-4037-81D0-52AFC942D01A}" type="presParOf" srcId="{C8B4D8DF-8B93-4476-89A7-CF4E8FA9C2FF}" destId="{5D68992C-3A62-4188-9A18-EE34986A8516}" srcOrd="2" destOrd="0" presId="urn:microsoft.com/office/officeart/2016/7/layout/LinearArrowProcessNumbered"/>
    <dgm:cxn modelId="{751B3384-DEB4-4966-B1B9-493371D6F041}" type="presParOf" srcId="{DF7E089C-525F-47E0-B443-772D024F1B3F}" destId="{840D2A27-B4E9-495B-8DFA-F2C55F1B81FD}" srcOrd="3" destOrd="0" presId="urn:microsoft.com/office/officeart/2016/7/layout/LinearArrowProcessNumbered"/>
    <dgm:cxn modelId="{CD676A6C-E617-471C-AE0E-5B45A592F942}" type="presParOf" srcId="{DF7E089C-525F-47E0-B443-772D024F1B3F}" destId="{2592C016-E724-476B-B9F8-4B1247CCC4C3}" srcOrd="4" destOrd="0" presId="urn:microsoft.com/office/officeart/2016/7/layout/LinearArrowProcessNumbered"/>
    <dgm:cxn modelId="{F4C6DA14-1774-4811-897A-A3C6DA5C9C8A}" type="presParOf" srcId="{2592C016-E724-476B-B9F8-4B1247CCC4C3}" destId="{8FFAECF6-A18F-4520-8F24-F5EF227F4596}" srcOrd="0" destOrd="0" presId="urn:microsoft.com/office/officeart/2016/7/layout/LinearArrowProcessNumbered"/>
    <dgm:cxn modelId="{35C2B1CE-1B38-48A7-B72D-82FE492E1C7A}" type="presParOf" srcId="{2592C016-E724-476B-B9F8-4B1247CCC4C3}" destId="{3FD1887A-7AE0-4C91-B03A-B7B7B50A4509}" srcOrd="1" destOrd="0" presId="urn:microsoft.com/office/officeart/2016/7/layout/LinearArrowProcessNumbered"/>
    <dgm:cxn modelId="{313AAF0F-7133-4BEB-866C-38525F578070}" type="presParOf" srcId="{3FD1887A-7AE0-4C91-B03A-B7B7B50A4509}" destId="{01FF74A4-7DE2-49B4-9ADC-331DA6932907}" srcOrd="0" destOrd="0" presId="urn:microsoft.com/office/officeart/2016/7/layout/LinearArrowProcessNumbered"/>
    <dgm:cxn modelId="{B2962DCB-59EB-445C-ACE4-FA27138E644D}" type="presParOf" srcId="{3FD1887A-7AE0-4C91-B03A-B7B7B50A4509}" destId="{7E743535-3E26-48B2-BA8A-3D89146F177D}" srcOrd="1" destOrd="0" presId="urn:microsoft.com/office/officeart/2016/7/layout/LinearArrowProcessNumbered"/>
    <dgm:cxn modelId="{07E927E3-A6E3-46C1-BE0E-A0E2FFF0B327}" type="presParOf" srcId="{3FD1887A-7AE0-4C91-B03A-B7B7B50A4509}" destId="{630FCEC6-A816-4BE9-BE1C-4E77977F044E}" srcOrd="2" destOrd="0" presId="urn:microsoft.com/office/officeart/2016/7/layout/LinearArrowProcessNumbered"/>
    <dgm:cxn modelId="{041F2B35-C088-42A8-A3DF-8A895B1A3317}" type="presParOf" srcId="{3FD1887A-7AE0-4C91-B03A-B7B7B50A4509}" destId="{D2C20EA3-A6EB-41EA-BA28-AB6D376EDBD1}" srcOrd="3" destOrd="0" presId="urn:microsoft.com/office/officeart/2016/7/layout/LinearArrowProcessNumbered"/>
    <dgm:cxn modelId="{CBA2AEA1-9375-4E29-87EC-4ACBA713FD17}" type="presParOf" srcId="{2592C016-E724-476B-B9F8-4B1247CCC4C3}" destId="{963C58C8-F434-4407-B9A2-F88C66E8387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DC5600-4383-4F0F-B8DF-FF5D18C8ABC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C3F250-7750-497F-8D7B-57584F62539A}">
      <dgm:prSet/>
      <dgm:spPr/>
      <dgm:t>
        <a:bodyPr/>
        <a:lstStyle/>
        <a:p>
          <a:r>
            <a:rPr lang="en-US"/>
            <a:t>Explain</a:t>
          </a:r>
        </a:p>
      </dgm:t>
    </dgm:pt>
    <dgm:pt modelId="{A4ABA20D-2F5C-4532-9389-F5EB890AA150}" type="parTrans" cxnId="{7FBFFC80-697A-4C0A-A7E8-BAF5EA4CAE66}">
      <dgm:prSet/>
      <dgm:spPr/>
      <dgm:t>
        <a:bodyPr/>
        <a:lstStyle/>
        <a:p>
          <a:endParaRPr lang="en-US"/>
        </a:p>
      </dgm:t>
    </dgm:pt>
    <dgm:pt modelId="{B16E8E0F-6EF1-4C79-A097-0F18673C6DB9}" type="sibTrans" cxnId="{7FBFFC80-697A-4C0A-A7E8-BAF5EA4CAE66}">
      <dgm:prSet/>
      <dgm:spPr/>
      <dgm:t>
        <a:bodyPr/>
        <a:lstStyle/>
        <a:p>
          <a:endParaRPr lang="en-US"/>
        </a:p>
      </dgm:t>
    </dgm:pt>
    <dgm:pt modelId="{78DF566A-B2AB-46F3-9DB1-C79F5DB8745E}">
      <dgm:prSet/>
      <dgm:spPr/>
      <dgm:t>
        <a:bodyPr/>
        <a:lstStyle/>
        <a:p>
          <a:r>
            <a:rPr lang="en-US"/>
            <a:t>Explain how minimum wage can reduce inequality</a:t>
          </a:r>
        </a:p>
      </dgm:t>
    </dgm:pt>
    <dgm:pt modelId="{25FDC344-35A8-41EB-A3A2-85D32E6A9FBC}" type="parTrans" cxnId="{043A6081-20FF-4624-9922-E09F91DC03EB}">
      <dgm:prSet/>
      <dgm:spPr/>
      <dgm:t>
        <a:bodyPr/>
        <a:lstStyle/>
        <a:p>
          <a:endParaRPr lang="en-US"/>
        </a:p>
      </dgm:t>
    </dgm:pt>
    <dgm:pt modelId="{EE41978F-78DD-41E4-B5C7-59DDCCEC773D}" type="sibTrans" cxnId="{043A6081-20FF-4624-9922-E09F91DC03EB}">
      <dgm:prSet/>
      <dgm:spPr/>
      <dgm:t>
        <a:bodyPr/>
        <a:lstStyle/>
        <a:p>
          <a:endParaRPr lang="en-US"/>
        </a:p>
      </dgm:t>
    </dgm:pt>
    <dgm:pt modelId="{BAA0E099-CE1A-4B4E-9007-EA6ECF0AF10A}">
      <dgm:prSet/>
      <dgm:spPr/>
      <dgm:t>
        <a:bodyPr/>
        <a:lstStyle/>
        <a:p>
          <a:r>
            <a:rPr lang="en-US"/>
            <a:t>Explain</a:t>
          </a:r>
        </a:p>
      </dgm:t>
    </dgm:pt>
    <dgm:pt modelId="{E5DD4F57-FE00-40FF-8066-CE8C8F381AD8}" type="parTrans" cxnId="{5CE32F31-E300-4967-9D94-7945B800A819}">
      <dgm:prSet/>
      <dgm:spPr/>
      <dgm:t>
        <a:bodyPr/>
        <a:lstStyle/>
        <a:p>
          <a:endParaRPr lang="en-US"/>
        </a:p>
      </dgm:t>
    </dgm:pt>
    <dgm:pt modelId="{A24F03B2-3884-4CDF-B3B9-34E56473CD5A}" type="sibTrans" cxnId="{5CE32F31-E300-4967-9D94-7945B800A819}">
      <dgm:prSet/>
      <dgm:spPr/>
      <dgm:t>
        <a:bodyPr/>
        <a:lstStyle/>
        <a:p>
          <a:endParaRPr lang="en-US"/>
        </a:p>
      </dgm:t>
    </dgm:pt>
    <dgm:pt modelId="{D5A8B021-2E99-47B1-BFD2-1FCB5BEBBCB5}">
      <dgm:prSet/>
      <dgm:spPr/>
      <dgm:t>
        <a:bodyPr/>
        <a:lstStyle/>
        <a:p>
          <a:r>
            <a:rPr lang="en-US"/>
            <a:t>Explain why reducing welfare payments and increasing the minimum wage acts as incentive to work </a:t>
          </a:r>
        </a:p>
      </dgm:t>
    </dgm:pt>
    <dgm:pt modelId="{669038E3-6914-4250-BDBB-22F0E086EA98}" type="parTrans" cxnId="{83808364-3D02-420A-B7AD-A39B0D6D71CB}">
      <dgm:prSet/>
      <dgm:spPr/>
      <dgm:t>
        <a:bodyPr/>
        <a:lstStyle/>
        <a:p>
          <a:endParaRPr lang="en-US"/>
        </a:p>
      </dgm:t>
    </dgm:pt>
    <dgm:pt modelId="{24FD6397-C508-443C-B21B-E7AF08BDE88B}" type="sibTrans" cxnId="{83808364-3D02-420A-B7AD-A39B0D6D71CB}">
      <dgm:prSet/>
      <dgm:spPr/>
      <dgm:t>
        <a:bodyPr/>
        <a:lstStyle/>
        <a:p>
          <a:endParaRPr lang="en-US"/>
        </a:p>
      </dgm:t>
    </dgm:pt>
    <dgm:pt modelId="{0EA5D581-7FFC-4467-B944-1DB5EAFF0F5B}">
      <dgm:prSet/>
      <dgm:spPr/>
      <dgm:t>
        <a:bodyPr/>
        <a:lstStyle/>
        <a:p>
          <a:r>
            <a:rPr lang="en-US"/>
            <a:t>Explain</a:t>
          </a:r>
        </a:p>
      </dgm:t>
    </dgm:pt>
    <dgm:pt modelId="{62F28A9C-79B3-4EA6-9A2D-58B66A24359A}" type="parTrans" cxnId="{9CFFE59E-EFC4-4BC9-9839-D8819A340996}">
      <dgm:prSet/>
      <dgm:spPr/>
      <dgm:t>
        <a:bodyPr/>
        <a:lstStyle/>
        <a:p>
          <a:endParaRPr lang="en-US"/>
        </a:p>
      </dgm:t>
    </dgm:pt>
    <dgm:pt modelId="{B85F80B0-31F9-4420-9646-EF25E1DC7A0F}" type="sibTrans" cxnId="{9CFFE59E-EFC4-4BC9-9839-D8819A340996}">
      <dgm:prSet/>
      <dgm:spPr/>
      <dgm:t>
        <a:bodyPr/>
        <a:lstStyle/>
        <a:p>
          <a:endParaRPr lang="en-US"/>
        </a:p>
      </dgm:t>
    </dgm:pt>
    <dgm:pt modelId="{EAF4C408-6483-409F-9E4A-BD9E0535281B}">
      <dgm:prSet/>
      <dgm:spPr/>
      <dgm:t>
        <a:bodyPr/>
        <a:lstStyle/>
        <a:p>
          <a:r>
            <a:rPr lang="en-US"/>
            <a:t>Explain whether you think the UK has the right balance of minimum wage to welfare payments. </a:t>
          </a:r>
        </a:p>
      </dgm:t>
    </dgm:pt>
    <dgm:pt modelId="{5F770F61-B416-4B26-96E2-8AE8A4F6CD39}" type="parTrans" cxnId="{1ECBC396-77B2-4C0D-9B6D-386A4E5D8A4E}">
      <dgm:prSet/>
      <dgm:spPr/>
      <dgm:t>
        <a:bodyPr/>
        <a:lstStyle/>
        <a:p>
          <a:endParaRPr lang="en-US"/>
        </a:p>
      </dgm:t>
    </dgm:pt>
    <dgm:pt modelId="{495D863A-F608-4BC8-9D30-3E5DA8958CD5}" type="sibTrans" cxnId="{1ECBC396-77B2-4C0D-9B6D-386A4E5D8A4E}">
      <dgm:prSet/>
      <dgm:spPr/>
      <dgm:t>
        <a:bodyPr/>
        <a:lstStyle/>
        <a:p>
          <a:endParaRPr lang="en-US"/>
        </a:p>
      </dgm:t>
    </dgm:pt>
    <dgm:pt modelId="{DE535A72-75B2-4D23-8193-F11D4183840B}" type="pres">
      <dgm:prSet presAssocID="{42DC5600-4383-4F0F-B8DF-FF5D18C8ABC1}" presName="Name0" presStyleCnt="0">
        <dgm:presLayoutVars>
          <dgm:dir/>
          <dgm:animLvl val="lvl"/>
          <dgm:resizeHandles val="exact"/>
        </dgm:presLayoutVars>
      </dgm:prSet>
      <dgm:spPr/>
    </dgm:pt>
    <dgm:pt modelId="{E1CD580B-3723-4062-AC92-34E6BFF7113B}" type="pres">
      <dgm:prSet presAssocID="{4CC3F250-7750-497F-8D7B-57584F62539A}" presName="linNode" presStyleCnt="0"/>
      <dgm:spPr/>
    </dgm:pt>
    <dgm:pt modelId="{0AA6D620-140E-432F-ACBC-66A27919C054}" type="pres">
      <dgm:prSet presAssocID="{4CC3F250-7750-497F-8D7B-57584F62539A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3FB1EEB-3238-4542-980F-CA3F1A45E27C}" type="pres">
      <dgm:prSet presAssocID="{4CC3F250-7750-497F-8D7B-57584F62539A}" presName="descendantText" presStyleLbl="alignAccFollowNode1" presStyleIdx="0" presStyleCnt="3">
        <dgm:presLayoutVars>
          <dgm:bulletEnabled/>
        </dgm:presLayoutVars>
      </dgm:prSet>
      <dgm:spPr/>
    </dgm:pt>
    <dgm:pt modelId="{699E26B9-5F56-4F8E-A747-F3C9314D15C3}" type="pres">
      <dgm:prSet presAssocID="{B16E8E0F-6EF1-4C79-A097-0F18673C6DB9}" presName="sp" presStyleCnt="0"/>
      <dgm:spPr/>
    </dgm:pt>
    <dgm:pt modelId="{F67836B8-23CE-4CC2-B905-4CBD8DA49D59}" type="pres">
      <dgm:prSet presAssocID="{BAA0E099-CE1A-4B4E-9007-EA6ECF0AF10A}" presName="linNode" presStyleCnt="0"/>
      <dgm:spPr/>
    </dgm:pt>
    <dgm:pt modelId="{2DA44364-D790-4AC1-9FEA-1A7AF4BA1FC8}" type="pres">
      <dgm:prSet presAssocID="{BAA0E099-CE1A-4B4E-9007-EA6ECF0AF10A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A87AAD2-6B27-43A5-BDCD-10555CAAEA3A}" type="pres">
      <dgm:prSet presAssocID="{BAA0E099-CE1A-4B4E-9007-EA6ECF0AF10A}" presName="descendantText" presStyleLbl="alignAccFollowNode1" presStyleIdx="1" presStyleCnt="3">
        <dgm:presLayoutVars>
          <dgm:bulletEnabled/>
        </dgm:presLayoutVars>
      </dgm:prSet>
      <dgm:spPr/>
    </dgm:pt>
    <dgm:pt modelId="{B5FA4502-F481-4A29-800D-A14D7A468F65}" type="pres">
      <dgm:prSet presAssocID="{A24F03B2-3884-4CDF-B3B9-34E56473CD5A}" presName="sp" presStyleCnt="0"/>
      <dgm:spPr/>
    </dgm:pt>
    <dgm:pt modelId="{B8C23A10-ACB7-4919-936E-02B5F19FD96E}" type="pres">
      <dgm:prSet presAssocID="{0EA5D581-7FFC-4467-B944-1DB5EAFF0F5B}" presName="linNode" presStyleCnt="0"/>
      <dgm:spPr/>
    </dgm:pt>
    <dgm:pt modelId="{39215174-2B1D-4FC1-8BC3-BFDABF9172EA}" type="pres">
      <dgm:prSet presAssocID="{0EA5D581-7FFC-4467-B944-1DB5EAFF0F5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1448D965-7415-4F3B-8589-F968A126CF8C}" type="pres">
      <dgm:prSet presAssocID="{0EA5D581-7FFC-4467-B944-1DB5EAFF0F5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9AABF04-F636-49FB-AFE5-83F71D4D484C}" type="presOf" srcId="{78DF566A-B2AB-46F3-9DB1-C79F5DB8745E}" destId="{33FB1EEB-3238-4542-980F-CA3F1A45E27C}" srcOrd="0" destOrd="0" presId="urn:microsoft.com/office/officeart/2016/7/layout/VerticalSolidActionList"/>
    <dgm:cxn modelId="{5CE32F31-E300-4967-9D94-7945B800A819}" srcId="{42DC5600-4383-4F0F-B8DF-FF5D18C8ABC1}" destId="{BAA0E099-CE1A-4B4E-9007-EA6ECF0AF10A}" srcOrd="1" destOrd="0" parTransId="{E5DD4F57-FE00-40FF-8066-CE8C8F381AD8}" sibTransId="{A24F03B2-3884-4CDF-B3B9-34E56473CD5A}"/>
    <dgm:cxn modelId="{87420C36-C583-4EEE-8120-EE1A05B354D1}" type="presOf" srcId="{0EA5D581-7FFC-4467-B944-1DB5EAFF0F5B}" destId="{39215174-2B1D-4FC1-8BC3-BFDABF9172EA}" srcOrd="0" destOrd="0" presId="urn:microsoft.com/office/officeart/2016/7/layout/VerticalSolidActionList"/>
    <dgm:cxn modelId="{83808364-3D02-420A-B7AD-A39B0D6D71CB}" srcId="{BAA0E099-CE1A-4B4E-9007-EA6ECF0AF10A}" destId="{D5A8B021-2E99-47B1-BFD2-1FCB5BEBBCB5}" srcOrd="0" destOrd="0" parTransId="{669038E3-6914-4250-BDBB-22F0E086EA98}" sibTransId="{24FD6397-C508-443C-B21B-E7AF08BDE88B}"/>
    <dgm:cxn modelId="{10CC6954-04D0-42BF-A7FB-4A6933A4EC42}" type="presOf" srcId="{42DC5600-4383-4F0F-B8DF-FF5D18C8ABC1}" destId="{DE535A72-75B2-4D23-8193-F11D4183840B}" srcOrd="0" destOrd="0" presId="urn:microsoft.com/office/officeart/2016/7/layout/VerticalSolidActionList"/>
    <dgm:cxn modelId="{7FBFFC80-697A-4C0A-A7E8-BAF5EA4CAE66}" srcId="{42DC5600-4383-4F0F-B8DF-FF5D18C8ABC1}" destId="{4CC3F250-7750-497F-8D7B-57584F62539A}" srcOrd="0" destOrd="0" parTransId="{A4ABA20D-2F5C-4532-9389-F5EB890AA150}" sibTransId="{B16E8E0F-6EF1-4C79-A097-0F18673C6DB9}"/>
    <dgm:cxn modelId="{043A6081-20FF-4624-9922-E09F91DC03EB}" srcId="{4CC3F250-7750-497F-8D7B-57584F62539A}" destId="{78DF566A-B2AB-46F3-9DB1-C79F5DB8745E}" srcOrd="0" destOrd="0" parTransId="{25FDC344-35A8-41EB-A3A2-85D32E6A9FBC}" sibTransId="{EE41978F-78DD-41E4-B5C7-59DDCCEC773D}"/>
    <dgm:cxn modelId="{1ECBC396-77B2-4C0D-9B6D-386A4E5D8A4E}" srcId="{0EA5D581-7FFC-4467-B944-1DB5EAFF0F5B}" destId="{EAF4C408-6483-409F-9E4A-BD9E0535281B}" srcOrd="0" destOrd="0" parTransId="{5F770F61-B416-4B26-96E2-8AE8A4F6CD39}" sibTransId="{495D863A-F608-4BC8-9D30-3E5DA8958CD5}"/>
    <dgm:cxn modelId="{3BA68599-DDBA-4415-9A3F-B20E9301FEE3}" type="presOf" srcId="{4CC3F250-7750-497F-8D7B-57584F62539A}" destId="{0AA6D620-140E-432F-ACBC-66A27919C054}" srcOrd="0" destOrd="0" presId="urn:microsoft.com/office/officeart/2016/7/layout/VerticalSolidActionList"/>
    <dgm:cxn modelId="{9CFFE59E-EFC4-4BC9-9839-D8819A340996}" srcId="{42DC5600-4383-4F0F-B8DF-FF5D18C8ABC1}" destId="{0EA5D581-7FFC-4467-B944-1DB5EAFF0F5B}" srcOrd="2" destOrd="0" parTransId="{62F28A9C-79B3-4EA6-9A2D-58B66A24359A}" sibTransId="{B85F80B0-31F9-4420-9646-EF25E1DC7A0F}"/>
    <dgm:cxn modelId="{4E216EAF-677E-4B9D-AEFD-26F3FEC9AD41}" type="presOf" srcId="{BAA0E099-CE1A-4B4E-9007-EA6ECF0AF10A}" destId="{2DA44364-D790-4AC1-9FEA-1A7AF4BA1FC8}" srcOrd="0" destOrd="0" presId="urn:microsoft.com/office/officeart/2016/7/layout/VerticalSolidActionList"/>
    <dgm:cxn modelId="{0F50B7BF-6BBD-4396-9FFD-88C8E0DAF907}" type="presOf" srcId="{EAF4C408-6483-409F-9E4A-BD9E0535281B}" destId="{1448D965-7415-4F3B-8589-F968A126CF8C}" srcOrd="0" destOrd="0" presId="urn:microsoft.com/office/officeart/2016/7/layout/VerticalSolidActionList"/>
    <dgm:cxn modelId="{56E16DDF-6FB1-41FC-AFA9-FC79B120C4F3}" type="presOf" srcId="{D5A8B021-2E99-47B1-BFD2-1FCB5BEBBCB5}" destId="{4A87AAD2-6B27-43A5-BDCD-10555CAAEA3A}" srcOrd="0" destOrd="0" presId="urn:microsoft.com/office/officeart/2016/7/layout/VerticalSolidActionList"/>
    <dgm:cxn modelId="{12F5554C-C880-4ECE-9A71-4BCF962EC169}" type="presParOf" srcId="{DE535A72-75B2-4D23-8193-F11D4183840B}" destId="{E1CD580B-3723-4062-AC92-34E6BFF7113B}" srcOrd="0" destOrd="0" presId="urn:microsoft.com/office/officeart/2016/7/layout/VerticalSolidActionList"/>
    <dgm:cxn modelId="{1FE4A128-2EAD-4A7C-8F64-BD98606F3AC2}" type="presParOf" srcId="{E1CD580B-3723-4062-AC92-34E6BFF7113B}" destId="{0AA6D620-140E-432F-ACBC-66A27919C054}" srcOrd="0" destOrd="0" presId="urn:microsoft.com/office/officeart/2016/7/layout/VerticalSolidActionList"/>
    <dgm:cxn modelId="{443C9E12-CB69-4781-9A9E-40C3B28C6B5A}" type="presParOf" srcId="{E1CD580B-3723-4062-AC92-34E6BFF7113B}" destId="{33FB1EEB-3238-4542-980F-CA3F1A45E27C}" srcOrd="1" destOrd="0" presId="urn:microsoft.com/office/officeart/2016/7/layout/VerticalSolidActionList"/>
    <dgm:cxn modelId="{408012B9-3DA5-475B-907A-51D7271F8002}" type="presParOf" srcId="{DE535A72-75B2-4D23-8193-F11D4183840B}" destId="{699E26B9-5F56-4F8E-A747-F3C9314D15C3}" srcOrd="1" destOrd="0" presId="urn:microsoft.com/office/officeart/2016/7/layout/VerticalSolidActionList"/>
    <dgm:cxn modelId="{7D3ECD24-CCCE-4A66-BA63-5343F3C29F14}" type="presParOf" srcId="{DE535A72-75B2-4D23-8193-F11D4183840B}" destId="{F67836B8-23CE-4CC2-B905-4CBD8DA49D59}" srcOrd="2" destOrd="0" presId="urn:microsoft.com/office/officeart/2016/7/layout/VerticalSolidActionList"/>
    <dgm:cxn modelId="{1F6AC8CA-B6EB-4E28-A696-6178CEE6216A}" type="presParOf" srcId="{F67836B8-23CE-4CC2-B905-4CBD8DA49D59}" destId="{2DA44364-D790-4AC1-9FEA-1A7AF4BA1FC8}" srcOrd="0" destOrd="0" presId="urn:microsoft.com/office/officeart/2016/7/layout/VerticalSolidActionList"/>
    <dgm:cxn modelId="{14E86C62-CF89-4B2B-A619-A4673499C75B}" type="presParOf" srcId="{F67836B8-23CE-4CC2-B905-4CBD8DA49D59}" destId="{4A87AAD2-6B27-43A5-BDCD-10555CAAEA3A}" srcOrd="1" destOrd="0" presId="urn:microsoft.com/office/officeart/2016/7/layout/VerticalSolidActionList"/>
    <dgm:cxn modelId="{23986BFA-51FD-499E-BAE9-CF00FFF1CC33}" type="presParOf" srcId="{DE535A72-75B2-4D23-8193-F11D4183840B}" destId="{B5FA4502-F481-4A29-800D-A14D7A468F65}" srcOrd="3" destOrd="0" presId="urn:microsoft.com/office/officeart/2016/7/layout/VerticalSolidActionList"/>
    <dgm:cxn modelId="{DDAD13AC-4768-420E-9089-5BBBD1C001AE}" type="presParOf" srcId="{DE535A72-75B2-4D23-8193-F11D4183840B}" destId="{B8C23A10-ACB7-4919-936E-02B5F19FD96E}" srcOrd="4" destOrd="0" presId="urn:microsoft.com/office/officeart/2016/7/layout/VerticalSolidActionList"/>
    <dgm:cxn modelId="{500184D5-20F2-42E6-AC78-B9CFB4C2B559}" type="presParOf" srcId="{B8C23A10-ACB7-4919-936E-02B5F19FD96E}" destId="{39215174-2B1D-4FC1-8BC3-BFDABF9172EA}" srcOrd="0" destOrd="0" presId="urn:microsoft.com/office/officeart/2016/7/layout/VerticalSolidActionList"/>
    <dgm:cxn modelId="{4FE71FA1-1A4B-4617-AA61-184A30F04D04}" type="presParOf" srcId="{B8C23A10-ACB7-4919-936E-02B5F19FD96E}" destId="{1448D965-7415-4F3B-8589-F968A126CF8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70B3-7496-4480-8C37-144EE9F639FC}">
      <dsp:nvSpPr>
        <dsp:cNvPr id="0" name=""/>
        <dsp:cNvSpPr/>
      </dsp:nvSpPr>
      <dsp:spPr>
        <a:xfrm>
          <a:off x="0" y="64468"/>
          <a:ext cx="7559504" cy="1998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 monopsony is a market structure in which a single buyer substantially controls the market as the major purchaser of goods and services offered by many would-be sellers.</a:t>
          </a:r>
          <a:endParaRPr lang="en-US" sz="2800" kern="1200" dirty="0"/>
        </a:p>
      </dsp:txBody>
      <dsp:txXfrm>
        <a:off x="97552" y="162020"/>
        <a:ext cx="7364400" cy="1803256"/>
      </dsp:txXfrm>
    </dsp:sp>
    <dsp:sp modelId="{7DCF4501-8920-42F0-9702-D304CC55DF5F}">
      <dsp:nvSpPr>
        <dsp:cNvPr id="0" name=""/>
        <dsp:cNvSpPr/>
      </dsp:nvSpPr>
      <dsp:spPr>
        <a:xfrm>
          <a:off x="0" y="2143468"/>
          <a:ext cx="7559504" cy="1998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Most examples of monopsony have to do with the purchase of workers' time in the </a:t>
          </a:r>
          <a:r>
            <a:rPr lang="en-GB" sz="2800" kern="1200" dirty="0" err="1"/>
            <a:t>labor</a:t>
          </a:r>
          <a:r>
            <a:rPr lang="en-GB" sz="2800" kern="1200" dirty="0"/>
            <a:t> market, where a firm is the sole purchaser of a certain kind of </a:t>
          </a:r>
          <a:r>
            <a:rPr lang="en-GB" sz="2800" kern="1200" dirty="0" err="1"/>
            <a:t>labor</a:t>
          </a:r>
          <a:r>
            <a:rPr lang="en-GB" sz="2800" kern="1200" dirty="0"/>
            <a:t>.</a:t>
          </a:r>
          <a:endParaRPr lang="en-US" sz="2800" kern="1200" dirty="0"/>
        </a:p>
      </dsp:txBody>
      <dsp:txXfrm>
        <a:off x="97552" y="2241020"/>
        <a:ext cx="7364400" cy="1803256"/>
      </dsp:txXfrm>
    </dsp:sp>
    <dsp:sp modelId="{1422FCF4-348E-477D-AE6D-FF0F6DF79997}">
      <dsp:nvSpPr>
        <dsp:cNvPr id="0" name=""/>
        <dsp:cNvSpPr/>
      </dsp:nvSpPr>
      <dsp:spPr>
        <a:xfrm>
          <a:off x="0" y="4222468"/>
          <a:ext cx="7559504" cy="1998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classic example of a monopsony is a company coal town, where the coal company acts the sole employer and therefore the sole purchaser of </a:t>
          </a:r>
          <a:r>
            <a:rPr lang="en-GB" sz="2800" kern="1200" dirty="0" err="1"/>
            <a:t>labor</a:t>
          </a:r>
          <a:r>
            <a:rPr lang="en-GB" sz="2800" kern="1200" dirty="0"/>
            <a:t> in the town.</a:t>
          </a:r>
          <a:endParaRPr lang="en-US" sz="2800" kern="1200" dirty="0"/>
        </a:p>
      </dsp:txBody>
      <dsp:txXfrm>
        <a:off x="97552" y="4320020"/>
        <a:ext cx="7364400" cy="180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0C8A9-2801-4810-932A-7FC05FD89AEE}">
      <dsp:nvSpPr>
        <dsp:cNvPr id="0" name=""/>
        <dsp:cNvSpPr/>
      </dsp:nvSpPr>
      <dsp:spPr>
        <a:xfrm>
          <a:off x="0" y="143216"/>
          <a:ext cx="5771072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imposition of a minimum wage at P1 will lead to excess supply of labour of Q1 Q2 as individuals will wish to supply more at a higher price.</a:t>
          </a:r>
          <a:endParaRPr lang="en-US" sz="2100" kern="1200"/>
        </a:p>
      </dsp:txBody>
      <dsp:txXfrm>
        <a:off x="56372" y="199588"/>
        <a:ext cx="5658328" cy="1042045"/>
      </dsp:txXfrm>
    </dsp:sp>
    <dsp:sp modelId="{87E928F2-4C0A-48D5-B698-6A8E2A2DBFF0}">
      <dsp:nvSpPr>
        <dsp:cNvPr id="0" name=""/>
        <dsp:cNvSpPr/>
      </dsp:nvSpPr>
      <dsp:spPr>
        <a:xfrm>
          <a:off x="0" y="1358486"/>
          <a:ext cx="5771072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national minimum wage was introduced by the Labour Government in 1998 in attempt to redistribute income to low paid workers.</a:t>
          </a:r>
          <a:endParaRPr lang="en-US" sz="2100" kern="1200"/>
        </a:p>
      </dsp:txBody>
      <dsp:txXfrm>
        <a:off x="56372" y="1414858"/>
        <a:ext cx="5658328" cy="1042045"/>
      </dsp:txXfrm>
    </dsp:sp>
    <dsp:sp modelId="{86FBC2BB-F9D1-4762-947B-16BF1D261241}">
      <dsp:nvSpPr>
        <dsp:cNvPr id="0" name=""/>
        <dsp:cNvSpPr/>
      </dsp:nvSpPr>
      <dsp:spPr>
        <a:xfrm>
          <a:off x="0" y="2573755"/>
          <a:ext cx="5771072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theory suggests that the demand for workers will be lower than the equilibrium level and there will be an excess supply of labour.</a:t>
          </a:r>
          <a:endParaRPr lang="en-US" sz="2100" kern="1200"/>
        </a:p>
      </dsp:txBody>
      <dsp:txXfrm>
        <a:off x="56372" y="2630127"/>
        <a:ext cx="5658328" cy="1042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E08A-F31D-4B37-83C0-408CFBFDE078}">
      <dsp:nvSpPr>
        <dsp:cNvPr id="0" name=""/>
        <dsp:cNvSpPr/>
      </dsp:nvSpPr>
      <dsp:spPr>
        <a:xfrm>
          <a:off x="0" y="37378"/>
          <a:ext cx="7559504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 minimum wage in a developing country might lead to better standards of living</a:t>
          </a:r>
          <a:endParaRPr lang="en-US" sz="2100" kern="1200" dirty="0"/>
        </a:p>
      </dsp:txBody>
      <dsp:txXfrm>
        <a:off x="40780" y="78158"/>
        <a:ext cx="7477944" cy="753819"/>
      </dsp:txXfrm>
    </dsp:sp>
    <dsp:sp modelId="{5B32E33A-928D-435F-8BB2-C54946F8BA5F}">
      <dsp:nvSpPr>
        <dsp:cNvPr id="0" name=""/>
        <dsp:cNvSpPr/>
      </dsp:nvSpPr>
      <dsp:spPr>
        <a:xfrm>
          <a:off x="0" y="933238"/>
          <a:ext cx="7559504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As workers earn more demand will increase and this could lead to higher tax revenues for the government</a:t>
          </a:r>
          <a:endParaRPr lang="en-US" sz="2100" kern="1200" dirty="0"/>
        </a:p>
      </dsp:txBody>
      <dsp:txXfrm>
        <a:off x="40780" y="974018"/>
        <a:ext cx="7477944" cy="753819"/>
      </dsp:txXfrm>
    </dsp:sp>
    <dsp:sp modelId="{0E557056-A888-4C2B-9F9E-135A8689014B}">
      <dsp:nvSpPr>
        <dsp:cNvPr id="0" name=""/>
        <dsp:cNvSpPr/>
      </dsp:nvSpPr>
      <dsp:spPr>
        <a:xfrm>
          <a:off x="0" y="1829098"/>
          <a:ext cx="7559504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However, this could lead to significant problems in terms of international wage competitiveness</a:t>
          </a:r>
          <a:endParaRPr lang="en-US" sz="2100" kern="1200" dirty="0"/>
        </a:p>
      </dsp:txBody>
      <dsp:txXfrm>
        <a:off x="40780" y="1869878"/>
        <a:ext cx="7477944" cy="753819"/>
      </dsp:txXfrm>
    </dsp:sp>
    <dsp:sp modelId="{890B810D-16F6-4785-8B87-F54813410A8D}">
      <dsp:nvSpPr>
        <dsp:cNvPr id="0" name=""/>
        <dsp:cNvSpPr/>
      </dsp:nvSpPr>
      <dsp:spPr>
        <a:xfrm>
          <a:off x="0" y="2724958"/>
          <a:ext cx="7559504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Developing countries often rely on low wages to create a competitive advantage</a:t>
          </a:r>
          <a:endParaRPr lang="en-US" sz="2100" kern="1200" dirty="0"/>
        </a:p>
      </dsp:txBody>
      <dsp:txXfrm>
        <a:off x="40780" y="2765738"/>
        <a:ext cx="7477944" cy="753819"/>
      </dsp:txXfrm>
    </dsp:sp>
    <dsp:sp modelId="{93E324B1-4F2C-460B-A7E4-41B06D93DCC9}">
      <dsp:nvSpPr>
        <dsp:cNvPr id="0" name=""/>
        <dsp:cNvSpPr/>
      </dsp:nvSpPr>
      <dsp:spPr>
        <a:xfrm>
          <a:off x="0" y="3620818"/>
          <a:ext cx="7559504" cy="8353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Multinational corporations will look to locate production in low cost economies and might relocate if wage costs become too high</a:t>
          </a:r>
          <a:endParaRPr lang="en-US" sz="2100" kern="1200" dirty="0"/>
        </a:p>
      </dsp:txBody>
      <dsp:txXfrm>
        <a:off x="40780" y="3661598"/>
        <a:ext cx="7477944" cy="753819"/>
      </dsp:txXfrm>
    </dsp:sp>
    <dsp:sp modelId="{D0E587EC-633F-4712-8ED9-69F7AABAA016}">
      <dsp:nvSpPr>
        <dsp:cNvPr id="0" name=""/>
        <dsp:cNvSpPr/>
      </dsp:nvSpPr>
      <dsp:spPr>
        <a:xfrm>
          <a:off x="0" y="4516678"/>
          <a:ext cx="7559504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This is particularly important as developing countries tend to produce products e.g. textiles that are sold in competitive markets</a:t>
          </a:r>
          <a:endParaRPr lang="en-US" sz="2100" kern="1200" dirty="0"/>
        </a:p>
      </dsp:txBody>
      <dsp:txXfrm>
        <a:off x="40780" y="4557458"/>
        <a:ext cx="7477944" cy="753819"/>
      </dsp:txXfrm>
    </dsp:sp>
    <dsp:sp modelId="{12B87EAD-2FBF-4D78-8EF8-F4AD85155492}">
      <dsp:nvSpPr>
        <dsp:cNvPr id="0" name=""/>
        <dsp:cNvSpPr/>
      </dsp:nvSpPr>
      <dsp:spPr>
        <a:xfrm>
          <a:off x="0" y="5412538"/>
          <a:ext cx="7559504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Therefore, a minimum wage might be counterproductive</a:t>
          </a:r>
          <a:endParaRPr lang="en-US" sz="2100" kern="1200" dirty="0"/>
        </a:p>
      </dsp:txBody>
      <dsp:txXfrm>
        <a:off x="40780" y="5453318"/>
        <a:ext cx="7477944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EB563-26D8-4108-B518-0BB17BDE517C}">
      <dsp:nvSpPr>
        <dsp:cNvPr id="0" name=""/>
        <dsp:cNvSpPr/>
      </dsp:nvSpPr>
      <dsp:spPr>
        <a:xfrm>
          <a:off x="0" y="0"/>
          <a:ext cx="5030456" cy="1493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What are the advantages of increasing</a:t>
          </a:r>
          <a:r>
            <a:rPr lang="en-GB" sz="2300" b="0" i="0" kern="1200"/>
            <a:t> the minimum wage in the UK</a:t>
          </a:r>
          <a:r>
            <a:rPr lang="en-GB" sz="2300" b="0" i="0" kern="1200" baseline="0"/>
            <a:t>?</a:t>
          </a:r>
          <a:endParaRPr lang="en-US" sz="2300" kern="1200"/>
        </a:p>
      </dsp:txBody>
      <dsp:txXfrm>
        <a:off x="43752" y="43752"/>
        <a:ext cx="3418532" cy="1406293"/>
      </dsp:txXfrm>
    </dsp:sp>
    <dsp:sp modelId="{8C874A5A-2210-45E8-A792-A049AFC79871}">
      <dsp:nvSpPr>
        <dsp:cNvPr id="0" name=""/>
        <dsp:cNvSpPr/>
      </dsp:nvSpPr>
      <dsp:spPr>
        <a:xfrm>
          <a:off x="443863" y="1742763"/>
          <a:ext cx="5030456" cy="149379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are the disadvantages of increasing the minimum wage in the UK?</a:t>
          </a:r>
          <a:endParaRPr lang="en-US" sz="2300" kern="1200"/>
        </a:p>
      </dsp:txBody>
      <dsp:txXfrm>
        <a:off x="487615" y="1786515"/>
        <a:ext cx="3528120" cy="1406293"/>
      </dsp:txXfrm>
    </dsp:sp>
    <dsp:sp modelId="{2F65F6E1-4FED-4BC3-B6B0-2081F977D29B}">
      <dsp:nvSpPr>
        <dsp:cNvPr id="0" name=""/>
        <dsp:cNvSpPr/>
      </dsp:nvSpPr>
      <dsp:spPr>
        <a:xfrm>
          <a:off x="887727" y="3485526"/>
          <a:ext cx="5030456" cy="149379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Would you recommend increasing the minimum wage in the UK?</a:t>
          </a:r>
        </a:p>
      </dsp:txBody>
      <dsp:txXfrm>
        <a:off x="931479" y="3529278"/>
        <a:ext cx="3528120" cy="1406293"/>
      </dsp:txXfrm>
    </dsp:sp>
    <dsp:sp modelId="{BF713554-7E96-4839-ACC4-E52DBBFEB42C}">
      <dsp:nvSpPr>
        <dsp:cNvPr id="0" name=""/>
        <dsp:cNvSpPr/>
      </dsp:nvSpPr>
      <dsp:spPr>
        <a:xfrm>
          <a:off x="4059488" y="1132796"/>
          <a:ext cx="970968" cy="97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77956" y="1132796"/>
        <a:ext cx="534032" cy="730653"/>
      </dsp:txXfrm>
    </dsp:sp>
    <dsp:sp modelId="{50C70CE8-76CA-43CB-A875-D25DDDD40591}">
      <dsp:nvSpPr>
        <dsp:cNvPr id="0" name=""/>
        <dsp:cNvSpPr/>
      </dsp:nvSpPr>
      <dsp:spPr>
        <a:xfrm>
          <a:off x="4503352" y="2865600"/>
          <a:ext cx="970968" cy="97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21820" y="2865600"/>
        <a:ext cx="534032" cy="730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5B639-7D8C-4DA3-BC96-A789150F11E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Minimum wage legislation should lead to an increase in the supply and quality of labour</a:t>
          </a:r>
          <a:endParaRPr lang="en-US" sz="1800" kern="1200"/>
        </a:p>
      </dsp:txBody>
      <dsp:txXfrm>
        <a:off x="3080" y="587032"/>
        <a:ext cx="2444055" cy="1466433"/>
      </dsp:txXfrm>
    </dsp:sp>
    <dsp:sp modelId="{AC598753-C7E6-4D0F-99DE-1B47D892EAE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As wages rise over time more workers will offer their services to the labour market</a:t>
          </a:r>
          <a:endParaRPr lang="en-US" sz="1800" kern="1200"/>
        </a:p>
      </dsp:txBody>
      <dsp:txXfrm>
        <a:off x="2691541" y="587032"/>
        <a:ext cx="2444055" cy="1466433"/>
      </dsp:txXfrm>
    </dsp:sp>
    <dsp:sp modelId="{5BF62257-7EB7-4C6A-BEC9-34CC476E6E64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 do this they will require appropriate skills</a:t>
          </a:r>
          <a:endParaRPr lang="en-US" sz="1800" kern="1200"/>
        </a:p>
      </dsp:txBody>
      <dsp:txXfrm>
        <a:off x="5380002" y="587032"/>
        <a:ext cx="2444055" cy="1466433"/>
      </dsp:txXfrm>
    </dsp:sp>
    <dsp:sp modelId="{1071200F-D840-4470-B7D2-0D4FE025B27A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This will be more problematic in the short term; in the long term it will see workers being trained and educated</a:t>
          </a:r>
          <a:endParaRPr lang="en-US" sz="1800" kern="1200"/>
        </a:p>
      </dsp:txBody>
      <dsp:txXfrm>
        <a:off x="8068463" y="587032"/>
        <a:ext cx="2444055" cy="1466433"/>
      </dsp:txXfrm>
    </dsp:sp>
    <dsp:sp modelId="{3AA33264-E630-4588-9949-94E8D70D8F74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However, minimum wages will attract more skilled workers from lower wage economies</a:t>
          </a:r>
          <a:endParaRPr lang="en-US" sz="1800" kern="1200"/>
        </a:p>
      </dsp:txBody>
      <dsp:txXfrm>
        <a:off x="3080" y="2297871"/>
        <a:ext cx="2444055" cy="1466433"/>
      </dsp:txXfrm>
    </dsp:sp>
    <dsp:sp modelId="{5849137A-3DF8-4874-9B76-DC8681D0CA97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These will ensure that those economies with higher minimum wages have a greater supply of skilled workers</a:t>
          </a:r>
          <a:endParaRPr lang="en-US" sz="1800" kern="1200"/>
        </a:p>
      </dsp:txBody>
      <dsp:txXfrm>
        <a:off x="2691541" y="2297871"/>
        <a:ext cx="2444055" cy="1466433"/>
      </dsp:txXfrm>
    </dsp:sp>
    <dsp:sp modelId="{B1C4E587-8E68-497D-BBE3-E06C433A5130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This will increase productivity and lead to greater international competitiveness</a:t>
          </a:r>
          <a:endParaRPr lang="en-US" sz="1800" kern="1200"/>
        </a:p>
      </dsp:txBody>
      <dsp:txXfrm>
        <a:off x="5380002" y="2297871"/>
        <a:ext cx="2444055" cy="1466433"/>
      </dsp:txXfrm>
    </dsp:sp>
    <dsp:sp modelId="{FB496767-086C-43D9-B846-AEFE4E0D99D9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This will adversely affect those economies that they leave</a:t>
          </a:r>
          <a:endParaRPr lang="en-US" sz="1800" kern="1200"/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85622-AC4C-44BA-9536-A5CF64DF5D0B}">
      <dsp:nvSpPr>
        <dsp:cNvPr id="0" name=""/>
        <dsp:cNvSpPr/>
      </dsp:nvSpPr>
      <dsp:spPr>
        <a:xfrm>
          <a:off x="10090" y="29383"/>
          <a:ext cx="3426543" cy="1027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Explain</a:t>
          </a:r>
        </a:p>
      </dsp:txBody>
      <dsp:txXfrm>
        <a:off x="10090" y="29383"/>
        <a:ext cx="3426543" cy="1027963"/>
      </dsp:txXfrm>
    </dsp:sp>
    <dsp:sp modelId="{15F4EBD6-F943-43E9-9A3D-E64B0733DFEE}">
      <dsp:nvSpPr>
        <dsp:cNvPr id="0" name=""/>
        <dsp:cNvSpPr/>
      </dsp:nvSpPr>
      <dsp:spPr>
        <a:xfrm>
          <a:off x="10090" y="1057347"/>
          <a:ext cx="3426543" cy="32646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Explain the effect on the country that has just introduced a minimum wage, i.e. where skilled workers will move to</a:t>
          </a:r>
        </a:p>
      </dsp:txBody>
      <dsp:txXfrm>
        <a:off x="10090" y="1057347"/>
        <a:ext cx="3426543" cy="3264607"/>
      </dsp:txXfrm>
    </dsp:sp>
    <dsp:sp modelId="{F2E0847E-FCA5-428D-8C2E-E53487DF7112}">
      <dsp:nvSpPr>
        <dsp:cNvPr id="0" name=""/>
        <dsp:cNvSpPr/>
      </dsp:nvSpPr>
      <dsp:spPr>
        <a:xfrm>
          <a:off x="3544528" y="29383"/>
          <a:ext cx="3426543" cy="10279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Explain</a:t>
          </a:r>
        </a:p>
      </dsp:txBody>
      <dsp:txXfrm>
        <a:off x="3544528" y="29383"/>
        <a:ext cx="3426543" cy="1027963"/>
      </dsp:txXfrm>
    </dsp:sp>
    <dsp:sp modelId="{26F7C1C4-7FA1-4122-A688-6EBA6F97C68C}">
      <dsp:nvSpPr>
        <dsp:cNvPr id="0" name=""/>
        <dsp:cNvSpPr/>
      </dsp:nvSpPr>
      <dsp:spPr>
        <a:xfrm>
          <a:off x="3544528" y="1057347"/>
          <a:ext cx="3426543" cy="326460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Explain the effect on the country that still doesn’t have a minimum wage, i.e. where skilled workers will move from</a:t>
          </a:r>
        </a:p>
      </dsp:txBody>
      <dsp:txXfrm>
        <a:off x="3544528" y="1057347"/>
        <a:ext cx="3426543" cy="3264607"/>
      </dsp:txXfrm>
    </dsp:sp>
    <dsp:sp modelId="{0FF85376-389F-4C42-A1C8-7B0A07FA9AF5}">
      <dsp:nvSpPr>
        <dsp:cNvPr id="0" name=""/>
        <dsp:cNvSpPr/>
      </dsp:nvSpPr>
      <dsp:spPr>
        <a:xfrm>
          <a:off x="7078966" y="29383"/>
          <a:ext cx="3426543" cy="10279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Find</a:t>
          </a:r>
        </a:p>
      </dsp:txBody>
      <dsp:txXfrm>
        <a:off x="7078966" y="29383"/>
        <a:ext cx="3426543" cy="1027963"/>
      </dsp:txXfrm>
    </dsp:sp>
    <dsp:sp modelId="{B3B70CFD-76FD-4AD6-AD18-341DABED28BD}">
      <dsp:nvSpPr>
        <dsp:cNvPr id="0" name=""/>
        <dsp:cNvSpPr/>
      </dsp:nvSpPr>
      <dsp:spPr>
        <a:xfrm>
          <a:off x="7078966" y="1057347"/>
          <a:ext cx="3426543" cy="326460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Find an example of a country that has a skills shortage because they don’t have a minimum wage</a:t>
          </a:r>
        </a:p>
      </dsp:txBody>
      <dsp:txXfrm>
        <a:off x="7078966" y="1057347"/>
        <a:ext cx="3426543" cy="3264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3989C-28BD-4B39-8A2E-FDC71A0224D2}">
      <dsp:nvSpPr>
        <dsp:cNvPr id="0" name=""/>
        <dsp:cNvSpPr/>
      </dsp:nvSpPr>
      <dsp:spPr>
        <a:xfrm>
          <a:off x="1756023" y="1109475"/>
          <a:ext cx="1400710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C26B1-FD31-4CA9-B4D1-8EF70D28FDF1}">
      <dsp:nvSpPr>
        <dsp:cNvPr id="0" name=""/>
        <dsp:cNvSpPr/>
      </dsp:nvSpPr>
      <dsp:spPr>
        <a:xfrm>
          <a:off x="3240776" y="991851"/>
          <a:ext cx="161081" cy="30233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42470"/>
            <a:satOff val="-2854"/>
            <a:lumOff val="-3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42470"/>
              <a:satOff val="-2854"/>
              <a:lumOff val="-3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DEE1-7539-4B3C-AE61-18EF49EA42D1}">
      <dsp:nvSpPr>
        <dsp:cNvPr id="0" name=""/>
        <dsp:cNvSpPr/>
      </dsp:nvSpPr>
      <dsp:spPr>
        <a:xfrm>
          <a:off x="824550" y="353127"/>
          <a:ext cx="1512767" cy="15127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4" tIns="58704" rIns="58704" bIns="5870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46090" y="574667"/>
        <a:ext cx="1069687" cy="1069687"/>
      </dsp:txXfrm>
    </dsp:sp>
    <dsp:sp modelId="{987D8F90-E3DF-417C-979B-05F8ED35347C}">
      <dsp:nvSpPr>
        <dsp:cNvPr id="0" name=""/>
        <dsp:cNvSpPr/>
      </dsp:nvSpPr>
      <dsp:spPr>
        <a:xfrm>
          <a:off x="5134" y="2032676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Explain the term brain drain</a:t>
          </a:r>
          <a:endParaRPr lang="en-US" sz="2000" kern="1200"/>
        </a:p>
      </dsp:txBody>
      <dsp:txXfrm>
        <a:off x="5134" y="2425796"/>
        <a:ext cx="3151599" cy="1572480"/>
      </dsp:txXfrm>
    </dsp:sp>
    <dsp:sp modelId="{176322B7-3CE7-43CD-BBD4-65B5B3CB867C}">
      <dsp:nvSpPr>
        <dsp:cNvPr id="0" name=""/>
        <dsp:cNvSpPr/>
      </dsp:nvSpPr>
      <dsp:spPr>
        <a:xfrm>
          <a:off x="3506911" y="1110033"/>
          <a:ext cx="3151599" cy="72"/>
        </a:xfrm>
        <a:prstGeom prst="rect">
          <a:avLst/>
        </a:prstGeom>
        <a:solidFill>
          <a:schemeClr val="accent5">
            <a:tint val="40000"/>
            <a:alpha val="90000"/>
            <a:hueOff val="-2527411"/>
            <a:satOff val="-8562"/>
            <a:lumOff val="-109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27411"/>
              <a:satOff val="-8562"/>
              <a:lumOff val="-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DD288-C0AB-4880-8AC0-78AA92261A3F}">
      <dsp:nvSpPr>
        <dsp:cNvPr id="0" name=""/>
        <dsp:cNvSpPr/>
      </dsp:nvSpPr>
      <dsp:spPr>
        <a:xfrm>
          <a:off x="6742553" y="992322"/>
          <a:ext cx="161081" cy="3027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03490-25F5-4FEE-B6B7-83F0B66F1ADB}">
      <dsp:nvSpPr>
        <dsp:cNvPr id="0" name=""/>
        <dsp:cNvSpPr/>
      </dsp:nvSpPr>
      <dsp:spPr>
        <a:xfrm>
          <a:off x="4325770" y="353128"/>
          <a:ext cx="1513881" cy="151388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7" tIns="58747" rIns="58747" bIns="5874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547473" y="574831"/>
        <a:ext cx="1070475" cy="1070475"/>
      </dsp:txXfrm>
    </dsp:sp>
    <dsp:sp modelId="{5D68992C-3A62-4188-9A18-EE34986A8516}">
      <dsp:nvSpPr>
        <dsp:cNvPr id="0" name=""/>
        <dsp:cNvSpPr/>
      </dsp:nvSpPr>
      <dsp:spPr>
        <a:xfrm>
          <a:off x="3506911" y="2033914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212351"/>
            <a:satOff val="-14270"/>
            <a:lumOff val="-18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12351"/>
              <a:satOff val="-1427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Explain why it has become easier for labour to move between economies </a:t>
          </a:r>
          <a:endParaRPr lang="en-US" sz="2000" kern="1200"/>
        </a:p>
      </dsp:txBody>
      <dsp:txXfrm>
        <a:off x="3506911" y="2427034"/>
        <a:ext cx="3151599" cy="1572480"/>
      </dsp:txXfrm>
    </dsp:sp>
    <dsp:sp modelId="{01FF74A4-7DE2-49B4-9ADC-331DA6932907}">
      <dsp:nvSpPr>
        <dsp:cNvPr id="0" name=""/>
        <dsp:cNvSpPr/>
      </dsp:nvSpPr>
      <dsp:spPr>
        <a:xfrm>
          <a:off x="7008688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FCEC6-A816-4BE9-BE1C-4E77977F044E}">
      <dsp:nvSpPr>
        <dsp:cNvPr id="0" name=""/>
        <dsp:cNvSpPr/>
      </dsp:nvSpPr>
      <dsp:spPr>
        <a:xfrm>
          <a:off x="7826800" y="352381"/>
          <a:ext cx="1515374" cy="151537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" tIns="58805" rIns="58805" bIns="5880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048721" y="574302"/>
        <a:ext cx="1071532" cy="1071532"/>
      </dsp:txXfrm>
    </dsp:sp>
    <dsp:sp modelId="{963C58C8-F434-4407-B9A2-F88C66E8387C}">
      <dsp:nvSpPr>
        <dsp:cNvPr id="0" name=""/>
        <dsp:cNvSpPr/>
      </dsp:nvSpPr>
      <dsp:spPr>
        <a:xfrm>
          <a:off x="7008688" y="2033914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Find another example of a country that has different minimum wages between regions</a:t>
          </a:r>
          <a:endParaRPr lang="en-US" sz="2000" kern="1200"/>
        </a:p>
      </dsp:txBody>
      <dsp:txXfrm>
        <a:off x="7008688" y="2427034"/>
        <a:ext cx="3151599" cy="1572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B1EEB-3238-4542-980F-CA3F1A45E27C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 how minimum wage can reduce inequality</a:t>
          </a:r>
        </a:p>
      </dsp:txBody>
      <dsp:txXfrm>
        <a:off x="2103120" y="1359"/>
        <a:ext cx="8412480" cy="1393787"/>
      </dsp:txXfrm>
    </dsp:sp>
    <dsp:sp modelId="{0AA6D620-140E-432F-ACBC-66A27919C054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Explain</a:t>
          </a:r>
        </a:p>
      </dsp:txBody>
      <dsp:txXfrm>
        <a:off x="0" y="1359"/>
        <a:ext cx="2103120" cy="1393787"/>
      </dsp:txXfrm>
    </dsp:sp>
    <dsp:sp modelId="{4A87AAD2-6B27-43A5-BDCD-10555CAAEA3A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 why reducing welfare payments and increasing the minimum wage acts as incentive to work </a:t>
          </a:r>
        </a:p>
      </dsp:txBody>
      <dsp:txXfrm>
        <a:off x="2103120" y="1478775"/>
        <a:ext cx="8412480" cy="1393787"/>
      </dsp:txXfrm>
    </dsp:sp>
    <dsp:sp modelId="{2DA44364-D790-4AC1-9FEA-1A7AF4BA1FC8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Explain</a:t>
          </a:r>
        </a:p>
      </dsp:txBody>
      <dsp:txXfrm>
        <a:off x="0" y="1478775"/>
        <a:ext cx="2103120" cy="1393787"/>
      </dsp:txXfrm>
    </dsp:sp>
    <dsp:sp modelId="{1448D965-7415-4F3B-8589-F968A126CF8C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 whether you think the UK has the right balance of minimum wage to welfare payments. </a:t>
          </a:r>
        </a:p>
      </dsp:txBody>
      <dsp:txXfrm>
        <a:off x="2103120" y="2956190"/>
        <a:ext cx="8412480" cy="1393787"/>
      </dsp:txXfrm>
    </dsp:sp>
    <dsp:sp modelId="{39215174-2B1D-4FC1-8BC3-BFDABF9172EA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Explain</a:t>
          </a:r>
        </a:p>
      </dsp:txBody>
      <dsp:txXfrm>
        <a:off x="0" y="2956190"/>
        <a:ext cx="2103120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9-11-13T11:36:05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33865 18760 0,'0'0'0,"0"-7"16,0-4-16,0-4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3-03-06T10:52:21.14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9110 16256 0,'-35'-5'15,"-27"-5"-15,-31-8 0,-13-3 16,-33-7-16,-36-8 16,-18 0-16,-24-9 0,-9 1 15,-2-6-15,-6-4 16,-23-1-16,-22-5 0,-20-3 16,-45-4-16,-7 4 0,-17 19 15,-3 14-15</inkml:trace>
  <inkml:trace contextRef="#ctx0" brushRef="#br0" timeOffset="500.41">6561 16349 0,'-65'-7'0,"-38"-10"0,-61-14 0,-47-7 15,-27-3-15,11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3-03-06T10:54:11.81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8956 16174 0,'0'0'0,"0"0"15,0 0-15,-36 0 16,-35 0-16,-41-10 0,-28-5 16,-2-11-16,-15-7 0,-24-14 0,-26-9 15,-13-4-15,-9-2 16,-9 1-16,-21-6 16,-17 0-16,-11-2 0,-30-8 15,-3 0-15,-6 3 16,-10 9-16,-11 11 0,14 11 15,50 1-15,82 9 0</inkml:trace>
  <inkml:trace contextRef="#ctx0" brushRef="#br0" timeOffset="517.24">6096 16084 0,'-57'-5'0,"-32"-14"16,-38-4-16,-60-16 15,-58-9-15,-34-3 0,19-10 0,53 2 16</inkml:trace>
  <inkml:trace contextRef="#ctx0" brushRef="#br0" timeOffset="1103.76">5699 16236 0,'-47'0'16,"-31"0"-16,-41 0 15,-49-6-15,-16-1 0,-12-1 16,-35-2-16,0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3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0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1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6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5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2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4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9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8A780-02CF-234C-5E2C-32C2862EF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4" r="-2" b="216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3.5.3 Minimum wage legislation</a:t>
            </a:r>
            <a:br>
              <a:rPr lang="en-GB" sz="520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GB" sz="5200" b="1">
                <a:solidFill>
                  <a:srgbClr val="FFFFFF"/>
                </a:solidFill>
                <a:ea typeface="+mj-lt"/>
                <a:cs typeface="+mj-lt"/>
              </a:rPr>
              <a:t>3.5 Global labour markets</a:t>
            </a:r>
            <a:endParaRPr lang="en-GB" sz="520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F2495D6-0201-6B5A-EA73-F8D1DF295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191400" y="6741720"/>
              <a:ext cx="360" cy="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82040" y="6732360"/>
                <a:ext cx="19080" cy="309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C66E6DA-29AC-5677-912D-23ABDCE54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5293C-080E-110C-5626-9C5A4B9F8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B0A3D67-C40C-D188-F7C5-137195719CD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A0795-CBC4-74B1-1BA9-EE05CC964E7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National Minimum Wage in the 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National Minimum Wage Act 1998 was introduced to pay a fair wage to low paid workers</a:t>
            </a:r>
          </a:p>
          <a:p>
            <a:r>
              <a:rPr lang="en-GB" dirty="0">
                <a:solidFill>
                  <a:srgbClr val="FFFFFF"/>
                </a:solidFill>
              </a:rPr>
              <a:t>Firms must pay at least a minimum wage per hour for a job</a:t>
            </a:r>
            <a:endParaRPr lang="en-GB" dirty="0">
              <a:solidFill>
                <a:srgbClr val="FFFFFF"/>
              </a:solidFill>
              <a:cs typeface="Calibri"/>
            </a:endParaRPr>
          </a:p>
          <a:p>
            <a:r>
              <a:rPr lang="en-GB" dirty="0">
                <a:solidFill>
                  <a:srgbClr val="FFFFFF"/>
                </a:solidFill>
              </a:rPr>
              <a:t>Do you know what the current rates are? </a:t>
            </a:r>
            <a:endParaRPr lang="en-GB" dirty="0">
              <a:solidFill>
                <a:srgbClr val="FFFFFF"/>
              </a:solidFill>
              <a:cs typeface="Calibri"/>
            </a:endParaRPr>
          </a:p>
          <a:p>
            <a:pPr marL="914400" lvl="1" indent="-457200"/>
            <a:r>
              <a:rPr lang="en-GB" dirty="0">
                <a:solidFill>
                  <a:srgbClr val="FFFFFF"/>
                </a:solidFill>
              </a:rPr>
              <a:t>16-17 year </a:t>
            </a:r>
            <a:r>
              <a:rPr lang="en-GB" dirty="0" err="1">
                <a:solidFill>
                  <a:srgbClr val="FFFFFF"/>
                </a:solidFill>
              </a:rPr>
              <a:t>oldsds</a:t>
            </a:r>
            <a:r>
              <a:rPr lang="en-GB" dirty="0">
                <a:solidFill>
                  <a:srgbClr val="FFFFFF"/>
                </a:solidFill>
              </a:rPr>
              <a:t> </a:t>
            </a:r>
            <a:endParaRPr lang="en-GB" dirty="0">
              <a:solidFill>
                <a:srgbClr val="FFFFFF"/>
              </a:solidFill>
              <a:cs typeface="Calibri"/>
            </a:endParaRPr>
          </a:p>
          <a:p>
            <a:pPr marL="914400" lvl="1" indent="-457200"/>
            <a:r>
              <a:rPr lang="en-GB" dirty="0">
                <a:solidFill>
                  <a:srgbClr val="FFFFFF"/>
                </a:solidFill>
              </a:rPr>
              <a:t>18-21 year olds </a:t>
            </a:r>
            <a:endParaRPr lang="en-GB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914400" lvl="1" indent="-457200"/>
            <a:r>
              <a:rPr lang="en-GB" dirty="0">
                <a:solidFill>
                  <a:srgbClr val="FFFFFF"/>
                </a:solidFill>
              </a:rPr>
              <a:t>22 and </a:t>
            </a:r>
            <a:r>
              <a:rPr lang="en-GB" dirty="0" err="1">
                <a:solidFill>
                  <a:srgbClr val="FFFFFF"/>
                </a:solidFill>
              </a:rPr>
              <a:t>overer</a:t>
            </a:r>
            <a:endParaRPr lang="en-GB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21C39A-FE72-4760-BB67-45D98E58E4D6}"/>
                  </a:ext>
                </a:extLst>
              </p14:cNvPr>
              <p14:cNvContentPartPr/>
              <p14:nvPr/>
            </p14:nvContentPartPr>
            <p14:xfrm>
              <a:off x="1417680" y="5448960"/>
              <a:ext cx="1806840" cy="39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21C39A-FE72-4760-BB67-45D98E58E4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8320" y="5439600"/>
                <a:ext cx="1825560" cy="415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0660B4-995B-05B5-19FA-5E009AD05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DB7BA-1F79-0633-14E2-578CBB5B5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AC95E90-1AE0-D82B-ABFA-E875EB11CF2E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C15AB-FE43-F369-8DF7-F5E4838FDDE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9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963877"/>
            <a:ext cx="3494362" cy="4930246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Activity 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What is a minimum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wage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lvl="0">
              <a:defRPr/>
            </a:pPr>
            <a:r>
              <a:rPr lang="en-US" sz="2400" dirty="0"/>
              <a:t>Why was it introduced to the UK?</a:t>
            </a:r>
            <a:endParaRPr lang="en-US" sz="2400" dirty="0">
              <a:cs typeface="Calibri"/>
            </a:endParaRPr>
          </a:p>
          <a:p>
            <a:pPr>
              <a:defRPr/>
            </a:pPr>
            <a:r>
              <a:rPr lang="en-US" sz="2400" dirty="0"/>
              <a:t>Who introduced the first minimum wage and why? </a:t>
            </a:r>
            <a:endParaRPr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6CC54-0944-F392-57F0-5A80EAB8D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D8CDDE-00D9-1BBF-558E-BC96A6ED1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4C084C-DD68-90D5-E501-9F54EAFD918C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0FB6D-58BC-AD6A-28B4-3736BF23277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26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0155" y="730155"/>
            <a:ext cx="6090743" cy="1422871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6384" y="2717021"/>
            <a:ext cx="6034514" cy="341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What are the current minimum</a:t>
            </a:r>
            <a:r>
              <a:rPr kumimoji="0" lang="en-US" sz="2000" b="0" i="0" u="none" strike="noStrike" cap="none" spc="0" normalizeH="0" noProof="0">
                <a:ln>
                  <a:noFill/>
                </a:ln>
                <a:effectLst/>
                <a:uLnTx/>
                <a:uFillTx/>
              </a:rPr>
              <a:t> wages</a:t>
            </a: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lvl="0">
              <a:defRPr/>
            </a:pPr>
            <a:r>
              <a:rPr lang="en-US" sz="2000"/>
              <a:t>Is there a difference between the minimum wage and the living wage?</a:t>
            </a:r>
          </a:p>
          <a:p>
            <a:pPr>
              <a:defRPr/>
            </a:pPr>
            <a:r>
              <a:rPr lang="en-US" sz="2000"/>
              <a:t>Should the minimum wage be increased?</a:t>
            </a:r>
          </a:p>
          <a:p>
            <a:pPr lvl="0">
              <a:defRPr/>
            </a:pPr>
            <a:endParaRPr lang="en-US" sz="200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73269-0014-D29D-C850-AAC1AFD1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11" y="2697448"/>
            <a:ext cx="3493008" cy="3493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20FAA-71FF-7957-4343-A55798A5A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6279DB-1081-CA51-7309-705D1E8F2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43AA599-827D-5F91-EBD0-7564E1C80185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511F8-4E6E-53A0-AADE-6C234C1FA652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2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4700" y="761999"/>
            <a:ext cx="3511188" cy="536841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93623" y="762000"/>
            <a:ext cx="4042310" cy="5368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What are</a:t>
            </a:r>
            <a:r>
              <a:rPr kumimoji="0" lang="en-US" sz="2400" b="0" i="0" u="none" strike="noStrike" cap="none" spc="0" normalizeH="0" noProof="0">
                <a:ln>
                  <a:noFill/>
                </a:ln>
                <a:effectLst/>
                <a:uLnTx/>
                <a:uFillTx/>
              </a:rPr>
              <a:t> the advantages of introducing a minimum wage to a developing economy?</a:t>
            </a:r>
          </a:p>
          <a:p>
            <a:pPr lvl="0">
              <a:defRPr/>
            </a:pPr>
            <a:r>
              <a:rPr lang="en-US" sz="2400"/>
              <a:t>What are the disadvantages of introducing a minimum wage to a developing economy?</a:t>
            </a:r>
          </a:p>
          <a:p>
            <a:pPr>
              <a:defRPr/>
            </a:pPr>
            <a:r>
              <a:rPr lang="en-US" sz="2400"/>
              <a:t>Would you recommend a developing economy to introduce a minimum wage?</a:t>
            </a:r>
          </a:p>
          <a:p>
            <a:pPr lvl="0">
              <a:defRPr/>
            </a:pPr>
            <a:endParaRPr lang="en-US" sz="240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E254D-A2FE-19A9-DF23-575C35F3C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A00E6-B378-32A6-DD66-793E17FAC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58AEF1-2015-4007-5C93-11D8F4916010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C9247-997E-E827-F2BD-45CFE6990F4E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84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247B-959F-4646-B283-94C7F2AB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046"/>
          </a:xfrm>
        </p:spPr>
        <p:txBody>
          <a:bodyPr>
            <a:normAutofit/>
          </a:bodyPr>
          <a:lstStyle/>
          <a:p>
            <a:r>
              <a:rPr lang="en-GB" dirty="0"/>
              <a:t>Good - Cause economic growth through increased disposable income.</a:t>
            </a:r>
            <a:br>
              <a:rPr lang="en-GB" dirty="0"/>
            </a:br>
            <a:r>
              <a:rPr lang="en-GB" dirty="0">
                <a:highlight>
                  <a:srgbClr val="FFFF00"/>
                </a:highlight>
              </a:rPr>
              <a:t>Good – Labour productivity increases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Bad – Leads to higher unemployment</a:t>
            </a:r>
            <a:br>
              <a:rPr lang="en-GB" dirty="0"/>
            </a:br>
            <a:r>
              <a:rPr lang="en-GB" dirty="0">
                <a:highlight>
                  <a:srgbClr val="FFFF00"/>
                </a:highlight>
              </a:rPr>
              <a:t>Bad – Can cause inflation 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D3804-A1EC-4A54-0A7D-85B4B399A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112CF-7471-1882-0BF7-91ED1CB73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86D7E69-323A-DA4A-6577-83F864A6EB5A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7DE25-2BA5-8057-8C8C-75D160C22F0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/>
              <a:t>The National Minimum Wage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873145"/>
              </p:ext>
            </p:extLst>
          </p:nvPr>
        </p:nvGraphicFramePr>
        <p:xfrm>
          <a:off x="825264" y="2857604"/>
          <a:ext cx="10039473" cy="2920357"/>
        </p:xfrm>
        <a:graphic>
          <a:graphicData uri="http://schemas.openxmlformats.org/drawingml/2006/table">
            <a:tbl>
              <a:tblPr firstRow="1" bandRow="1"/>
              <a:tblGrid>
                <a:gridCol w="50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56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/>
                        <a:t>Should the national minimum</a:t>
                      </a:r>
                      <a:r>
                        <a:rPr lang="en-GB" sz="2200" baseline="0"/>
                        <a:t> wage be increased?</a:t>
                      </a:r>
                      <a:endParaRPr lang="en-GB" sz="2200"/>
                    </a:p>
                  </a:txBody>
                  <a:tcPr marL="62312" marR="62312" marT="31156" marB="3115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200"/>
                        <a:t>Arguments for:</a:t>
                      </a:r>
                    </a:p>
                  </a:txBody>
                  <a:tcPr marL="62312" marR="62312" marT="31156" marB="3115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200"/>
                        <a:t>Arguments against: </a:t>
                      </a:r>
                    </a:p>
                  </a:txBody>
                  <a:tcPr marL="62312" marR="62312" marT="31156" marB="3115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2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200"/>
                        <a:t>Encourages people to supply labour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200"/>
                        <a:t>Reduces inequalities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200"/>
                        <a:t>Reduces welfare burden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200"/>
                        <a:t>Increase aggregate demand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200"/>
                        <a:t>Improves standards of living</a:t>
                      </a:r>
                    </a:p>
                  </a:txBody>
                  <a:tcPr marL="62312" marR="62312" marT="31156" marB="3115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/>
                        <a:t>May create unemployment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/>
                        <a:t>Interferes</a:t>
                      </a:r>
                      <a:r>
                        <a:rPr lang="en-GB" sz="2200" baseline="0"/>
                        <a:t> with the workings of the market mechanism leading to the misallocation of resources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 baseline="0"/>
                        <a:t>Reduces UK competitiveness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 baseline="0"/>
                        <a:t>Lowers aggregate supply</a:t>
                      </a:r>
                      <a:endParaRPr lang="en-GB" sz="2200"/>
                    </a:p>
                  </a:txBody>
                  <a:tcPr marL="62312" marR="62312" marT="31156" marB="3115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2FACB6-9915-A031-7887-D65571581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93425-E0AC-55EC-8937-133CFDAC3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C8BA7A-9613-6B03-D224-55F574CF8794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A7EA5-530A-23F2-F1E9-53473CFF1EF9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9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The National Minimum Wage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The national minimum wage impacts on firms because:</a:t>
            </a:r>
          </a:p>
          <a:p>
            <a:pPr lvl="1"/>
            <a:r>
              <a:rPr lang="en-GB" dirty="0"/>
              <a:t>Wage costs will be higher</a:t>
            </a:r>
          </a:p>
          <a:p>
            <a:pPr lvl="2"/>
            <a:r>
              <a:rPr lang="en-GB" sz="2400" dirty="0"/>
              <a:t>Or less jobs will be offered!</a:t>
            </a:r>
          </a:p>
          <a:p>
            <a:r>
              <a:rPr lang="en-GB" sz="2400" dirty="0"/>
              <a:t>Firms could be taken to court for ignoring it</a:t>
            </a:r>
          </a:p>
          <a:p>
            <a:r>
              <a:rPr lang="en-GB" sz="2400" dirty="0"/>
              <a:t>The reputation of the firm may suffer if they fail to comply</a:t>
            </a:r>
          </a:p>
          <a:p>
            <a:r>
              <a:rPr lang="en-GB" sz="2400" dirty="0"/>
              <a:t>Firms in London have voluntarily signed up to a living wage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72339-3961-E0D4-B399-6D528139A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0E74B-CCEF-797F-FC97-D8EB893E8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BCE0A88-85A3-CDAE-EA8E-F9F80C3ED39F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C40A1-2973-0D01-BAF2-0C924C3979D3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29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5065" y="1097280"/>
            <a:ext cx="3796306" cy="4666207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53A147C-218F-B120-46A2-3021EC5B0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789427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0DDEA5-1819-DD91-A308-4A20CCC22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628E3-0E61-A835-0E25-74EC938377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4A58BE1-2207-3662-CABF-CD51CCC362B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F41A-EF25-0EF7-084F-BD3D37AFD86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58BB6-64E3-96CD-A8DE-7989E426A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3822189" cy="1899912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Activity 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434201"/>
            <a:ext cx="4339773" cy="41021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What are the consequences for companies if they ignore the minimum wage?</a:t>
            </a:r>
          </a:p>
          <a:p>
            <a:pPr lvl="0">
              <a:defRPr/>
            </a:pPr>
            <a:r>
              <a:rPr lang="en-US"/>
              <a:t>Why might a company still try to ignore the minimum wage legislation?</a:t>
            </a:r>
          </a:p>
          <a:p>
            <a:pPr>
              <a:defRPr/>
            </a:pPr>
            <a:r>
              <a:rPr lang="en-US"/>
              <a:t>Should the minimum wage be different in different regions of the UK?</a:t>
            </a:r>
          </a:p>
          <a:p>
            <a:pPr lvl="0">
              <a:defRPr/>
            </a:pPr>
            <a:endParaRPr lang="en-US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CD1C3-08C7-3571-F19E-8EC6C8B2F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823B5-A465-1F3A-947F-BBAD6C079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52CB5A-5633-7B7E-99EB-130AC1C61871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8AA53-365E-00D5-660F-F97936FF6106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4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 of a national minimum wage on perfectly competitive labour markets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4057" y="2396347"/>
            <a:ext cx="391208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n-GB" sz="1600" dirty="0">
                <a:solidFill>
                  <a:srgbClr val="000000"/>
                </a:solidFill>
                <a:latin typeface="Calibri"/>
              </a:rPr>
              <a:t>A perfectly competitive labour market is in equilibrium where D = S.</a:t>
            </a:r>
          </a:p>
          <a:p>
            <a:pPr lvl="0" algn="ctr" defTabSz="914400"/>
            <a:endParaRPr lang="en-GB" sz="1600" dirty="0">
              <a:solidFill>
                <a:srgbClr val="000000"/>
              </a:solidFill>
              <a:latin typeface="Calibri"/>
            </a:endParaRPr>
          </a:p>
          <a:p>
            <a:pPr lvl="0" algn="ctr" defTabSz="914400"/>
            <a:r>
              <a:rPr lang="en-GB" sz="1600" dirty="0">
                <a:solidFill>
                  <a:srgbClr val="000000"/>
                </a:solidFill>
                <a:latin typeface="Calibri"/>
              </a:rPr>
              <a:t>If a national minimum wage existed firms would have to pay a wage rate above the market equilibrium price e.g. at WR1.</a:t>
            </a:r>
          </a:p>
          <a:p>
            <a:pPr lvl="0" algn="ctr" defTabSz="914400"/>
            <a:endParaRPr lang="en-GB" sz="1600" dirty="0">
              <a:solidFill>
                <a:srgbClr val="000000"/>
              </a:solidFill>
              <a:latin typeface="Calibri"/>
            </a:endParaRPr>
          </a:p>
          <a:p>
            <a:pPr lvl="0" algn="ctr" defTabSz="914400"/>
            <a:r>
              <a:rPr lang="en-GB" sz="1600" dirty="0">
                <a:solidFill>
                  <a:srgbClr val="000000"/>
                </a:solidFill>
                <a:latin typeface="Calibri"/>
              </a:rPr>
              <a:t>This would lead to a higher wage rate and therefore a greater supply of labour. </a:t>
            </a:r>
          </a:p>
          <a:p>
            <a:pPr lvl="0" algn="ctr" defTabSz="914400"/>
            <a:endParaRPr lang="en-GB" sz="1600" dirty="0">
              <a:solidFill>
                <a:srgbClr val="000000"/>
              </a:solidFill>
              <a:latin typeface="Calibri"/>
            </a:endParaRPr>
          </a:p>
          <a:p>
            <a:pPr lvl="0" algn="ctr" defTabSz="914400"/>
            <a:r>
              <a:rPr lang="en-GB" sz="1600" dirty="0">
                <a:solidFill>
                  <a:srgbClr val="000000"/>
                </a:solidFill>
                <a:latin typeface="Calibri"/>
              </a:rPr>
              <a:t>This would create a new supply curve, SL1.</a:t>
            </a:r>
          </a:p>
          <a:p>
            <a:pPr lvl="0" algn="ctr" defTabSz="914400"/>
            <a:endParaRPr lang="en-GB" sz="1600" dirty="0">
              <a:solidFill>
                <a:srgbClr val="000000"/>
              </a:solidFill>
              <a:latin typeface="Calibri"/>
            </a:endParaRPr>
          </a:p>
          <a:p>
            <a:pPr lvl="0" algn="ctr" defTabSz="914400"/>
            <a:r>
              <a:rPr lang="en-GB" sz="1600" dirty="0">
                <a:solidFill>
                  <a:srgbClr val="000000"/>
                </a:solidFill>
                <a:latin typeface="Calibri"/>
              </a:rPr>
              <a:t>However, demand for labour would fall leading to excess supply of labour and higher unemployment of Q – Q1.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22782" y="2085473"/>
            <a:ext cx="6001275" cy="4407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422783" y="2291151"/>
            <a:ext cx="5890454" cy="4015288"/>
            <a:chOff x="3721777" y="2479211"/>
            <a:chExt cx="3937629" cy="3191417"/>
          </a:xfrm>
        </p:grpSpPr>
        <p:grpSp>
          <p:nvGrpSpPr>
            <p:cNvPr id="6" name="Group 5"/>
            <p:cNvGrpSpPr/>
            <p:nvPr/>
          </p:nvGrpSpPr>
          <p:grpSpPr>
            <a:xfrm>
              <a:off x="3721777" y="2479211"/>
              <a:ext cx="3937629" cy="2443898"/>
              <a:chOff x="1752963" y="2519318"/>
              <a:chExt cx="3937629" cy="244389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310698" y="2519318"/>
                <a:ext cx="0" cy="2065747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10698" y="4585065"/>
                <a:ext cx="27143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1752963" y="2527379"/>
                <a:ext cx="614590" cy="51371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Wage rate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4228461" y="4669665"/>
                <a:ext cx="1462131" cy="2935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Quantity of Labour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4649370" y="3983428"/>
                <a:ext cx="375661" cy="51371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D</a:t>
                </a: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957759" y="2711776"/>
                <a:ext cx="1795682" cy="1296242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850068" y="3359897"/>
                <a:ext cx="5532" cy="122516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907704" y="3245244"/>
                <a:ext cx="402994" cy="2935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WR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3610231" y="4585065"/>
                <a:ext cx="501802" cy="2935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2957759" y="2711776"/>
                <a:ext cx="1806746" cy="125443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583865" y="2679567"/>
                <a:ext cx="375661" cy="2935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4317778" y="3328247"/>
              <a:ext cx="151216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838677" y="2958916"/>
              <a:ext cx="499600" cy="2935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WR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306716" y="3082026"/>
              <a:ext cx="1774131" cy="4022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5508104" y="3131450"/>
              <a:ext cx="5532" cy="1413508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274891" y="4544957"/>
              <a:ext cx="501802" cy="2935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080848" y="2687327"/>
              <a:ext cx="579384" cy="39671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300192" y="2487592"/>
              <a:ext cx="446009" cy="2935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L1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2162" y="4863362"/>
              <a:ext cx="3877244" cy="80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This diagram can be used to illustrate both national minimum wage 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and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 the introduction of a trade union into a perfectly competitive market.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2F5F84-13FF-2F6F-9953-0DFFA4D4F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3311C3-A66E-73B5-EBCB-460CF996D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E0CAC431-43BE-15A6-7A77-8D15BB4ABC31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9CA80-EB2D-227D-CB33-F3CC339B669B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81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6679" y="723898"/>
            <a:ext cx="6002110" cy="1495425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Recall Activity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What is transfer</a:t>
            </a:r>
            <a:r>
              <a:rPr kumimoji="0" lang="en-US" sz="2000" b="0" i="0" u="none" strike="noStrike" cap="none" spc="0" normalizeH="0" noProof="0">
                <a:ln>
                  <a:noFill/>
                </a:ln>
                <a:effectLst/>
                <a:uLnTx/>
                <a:uFillTx/>
              </a:rPr>
              <a:t> pricing and how does it relate to MNCs?</a:t>
            </a:r>
          </a:p>
          <a:p>
            <a:pPr lvl="0">
              <a:defRPr/>
            </a:pPr>
            <a:r>
              <a:rPr lang="en-US" sz="2000"/>
              <a:t>What is disposable income and how does it help us to assess an economy?</a:t>
            </a:r>
          </a:p>
          <a:p>
            <a:pPr>
              <a:defRPr/>
            </a:pPr>
            <a:r>
              <a:rPr lang="en-US" sz="2000"/>
              <a:t>Explain why a country might want to join a trade bloc.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278331-B359-4B33-6168-F09EB34D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3" r="17345" b="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C41D28-9368-8DF5-F4AF-0CBFDA882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BB31D-22A0-6A6A-3660-833C15E0C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47B3481-C59A-1AD2-C07C-1DB66478B4E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54451-252D-0743-492A-4F7EB1A529BF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61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38485" y="2558144"/>
            <a:ext cx="5957514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 of a national minimum wage on a monopsony labour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009" y="2637996"/>
            <a:ext cx="5544747" cy="367698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000" dirty="0"/>
              <a:t>If a national minimum wage is created in a monopsonist market it can lead to higher wages and higher employment than under conditions of monopsony on its own.</a:t>
            </a:r>
          </a:p>
          <a:p>
            <a:r>
              <a:rPr lang="en-GB" sz="2000" dirty="0"/>
              <a:t>The perfectly competitive market for labour would operate at Q with a wage rate of WR.</a:t>
            </a:r>
          </a:p>
          <a:p>
            <a:r>
              <a:rPr lang="en-GB" sz="2000" dirty="0"/>
              <a:t>Under monopsony the new equilibrium would be Q1 and WR1.</a:t>
            </a:r>
          </a:p>
          <a:p>
            <a:r>
              <a:rPr lang="en-GB" sz="2000" dirty="0"/>
              <a:t>If a national minimum wage was introduced in a monopsony market this would see a new employment and wage level of Q2 and WRNMW.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8485" y="2705735"/>
            <a:ext cx="6123449" cy="3420164"/>
            <a:chOff x="2625012" y="1710489"/>
            <a:chExt cx="6123449" cy="3420164"/>
          </a:xfrm>
        </p:grpSpPr>
        <p:grpSp>
          <p:nvGrpSpPr>
            <p:cNvPr id="5" name="Group 4"/>
            <p:cNvGrpSpPr/>
            <p:nvPr/>
          </p:nvGrpSpPr>
          <p:grpSpPr>
            <a:xfrm>
              <a:off x="2625012" y="1956710"/>
              <a:ext cx="6123449" cy="3173943"/>
              <a:chOff x="1704282" y="2492645"/>
              <a:chExt cx="3986309" cy="263482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10698" y="2492645"/>
                <a:ext cx="0" cy="2363849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10698" y="4845656"/>
                <a:ext cx="27143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704282" y="2509592"/>
                <a:ext cx="595463" cy="20439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Wage rate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4228460" y="4881245"/>
                <a:ext cx="1462131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Quantity of Labour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4470450" y="4008018"/>
                <a:ext cx="978152" cy="20439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D</a:t>
                </a:r>
                <a:r>
                  <a:rPr kumimoji="0" lang="en-GB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 = MRP</a:t>
                </a:r>
                <a:r>
                  <a:rPr kumimoji="0" lang="en-GB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78935" y="2527379"/>
                <a:ext cx="2027250" cy="1603749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49913" y="3629064"/>
                <a:ext cx="5532" cy="122516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1897262" y="3519551"/>
                <a:ext cx="402994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WR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3813965" y="4858370"/>
                <a:ext cx="501802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3088498" y="2927489"/>
                <a:ext cx="1783530" cy="15046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4706185" y="2919063"/>
                <a:ext cx="375661" cy="20439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GB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3556540" y="3325656"/>
              <a:ext cx="268014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978383" y="1710489"/>
              <a:ext cx="499600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MC</a:t>
              </a: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L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8" name="Straight Connector 7"/>
            <p:cNvCxnSpPr>
              <a:endCxn id="9" idx="0"/>
            </p:cNvCxnSpPr>
            <p:nvPr/>
          </p:nvCxnSpPr>
          <p:spPr>
            <a:xfrm>
              <a:off x="5436096" y="2780928"/>
              <a:ext cx="0" cy="2012414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185195" y="4793342"/>
              <a:ext cx="50180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254160" y="1807981"/>
              <a:ext cx="2218484" cy="2065422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995291" y="3664024"/>
              <a:ext cx="499600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WR</a:t>
              </a: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3556540" y="3787135"/>
              <a:ext cx="1870417" cy="9334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247016" y="4783809"/>
              <a:ext cx="50180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843808" y="3444822"/>
              <a:ext cx="651083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WR</a:t>
              </a: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NMW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556540" y="3560022"/>
              <a:ext cx="2239597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 flipH="1">
              <a:off x="5796136" y="2471083"/>
              <a:ext cx="1619979" cy="1088939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6986496" y="2297923"/>
              <a:ext cx="499600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L2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603429" y="3303037"/>
              <a:ext cx="385414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556540" y="3507059"/>
              <a:ext cx="2239597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dash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5860464" y="2470379"/>
              <a:ext cx="1" cy="103668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dash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>
              <a:off x="5860464" y="1844824"/>
              <a:ext cx="641988" cy="625555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dash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386766" y="1833599"/>
              <a:ext cx="599730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MC</a:t>
              </a: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L2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865738" y="3542452"/>
              <a:ext cx="16996" cy="125906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43655" y="4793342"/>
              <a:ext cx="50180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1DD3A-17F2-F312-6DFB-7B25B6D7B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D0C1FD-85C3-DFEF-301C-3CDEA6983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FCDE80AB-3263-5AFC-3EB3-99B8CB4C8B00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92AB19-6F28-C061-F7EE-AC7C4FBF905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2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0080" y="325369"/>
            <a:ext cx="4368602" cy="1956841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Activity 8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Explain the effects</a:t>
            </a:r>
            <a:r>
              <a:rPr kumimoji="0" lang="en-US" sz="2200" b="0" i="0" u="none" strike="noStrike" cap="none" spc="0" normalizeH="0" noProof="0">
                <a:ln>
                  <a:noFill/>
                </a:ln>
                <a:effectLst/>
                <a:uLnTx/>
                <a:uFillTx/>
              </a:rPr>
              <a:t> of introducing a minimum wage to a perfectly competitive market.</a:t>
            </a:r>
          </a:p>
          <a:p>
            <a:pPr>
              <a:defRPr/>
            </a:pP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Explain the effects</a:t>
            </a:r>
            <a:r>
              <a:rPr kumimoji="0" lang="en-US" sz="2200" b="0" i="0" u="none" strike="noStrike" cap="none" spc="0" normalizeH="0" noProof="0">
                <a:ln>
                  <a:noFill/>
                </a:ln>
                <a:effectLst/>
                <a:uLnTx/>
                <a:uFillTx/>
              </a:rPr>
              <a:t> of introducing a minimum wage to a monopsony labour market.</a:t>
            </a:r>
            <a:endParaRPr kumimoji="0" lang="en-US" sz="22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1F19E-2F15-095A-DE86-E9EF10FEA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" b="3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0EDAD-45DD-E2D0-F76E-B91EA4F47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E2B166-B2B3-0170-CBF4-3B259EF11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F446CF0-2852-AFC3-DED3-0F0C363A0D15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8B4E-53D0-11A6-893D-B667505772CF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02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/>
              <a:t>Skills shortages and their impact on international competitiveness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1DFDA5E-B881-2ECD-A97B-71E4D5AF3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894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BED8BB-A4C2-E0E7-99B4-9966D85026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D5FB03-65F9-DFD6-11C8-7EDE10B38A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3FB6DD0-3907-031D-9D77-170B5AD01200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67A99-4F7E-A92B-F60D-E986C34BED76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79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/>
              <a:t>Migration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200" dirty="0"/>
              <a:t>Migration within economies</a:t>
            </a:r>
          </a:p>
          <a:p>
            <a:pPr lvl="1"/>
            <a:r>
              <a:rPr lang="en-GB" sz="2200" dirty="0"/>
              <a:t>Workforces show greater flexibility within economies e.g. movement between regions in the UK</a:t>
            </a:r>
            <a:endParaRPr lang="en-GB" sz="2200" dirty="0">
              <a:cs typeface="Calibri"/>
            </a:endParaRPr>
          </a:p>
          <a:p>
            <a:pPr lvl="1"/>
            <a:r>
              <a:rPr lang="en-GB" sz="2200" dirty="0"/>
              <a:t>In emerging economies such as China minimum wages are set by local governments e.g. Shanghai</a:t>
            </a:r>
            <a:endParaRPr lang="en-GB" sz="2200" dirty="0">
              <a:cs typeface="Calibri"/>
            </a:endParaRPr>
          </a:p>
          <a:p>
            <a:pPr lvl="1"/>
            <a:r>
              <a:rPr lang="en-GB" sz="2200" dirty="0"/>
              <a:t>This creates migration from region to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D7AD4-BCEC-7E86-6369-EE866A5CE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E6F88-5BAC-1CB5-1297-3A0A9CD54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D6CE724-00FA-F360-6317-7915F1146F38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6F02E-04C1-B3C9-848C-925C557066D1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71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Migration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en-GB" sz="2400"/>
              <a:t>Migration between economies</a:t>
            </a:r>
          </a:p>
          <a:p>
            <a:pPr lvl="1"/>
            <a:r>
              <a:rPr lang="en-GB"/>
              <a:t>Workers are more willing to move across national borders in search of employment at higher wage rates. Free movement of labour has made this much easier</a:t>
            </a:r>
          </a:p>
          <a:p>
            <a:pPr lvl="1"/>
            <a:r>
              <a:rPr lang="en-GB"/>
              <a:t>Globalisation allows the best talent to move quickly and easily across borders, creating a ‘brain drain’</a:t>
            </a:r>
          </a:p>
          <a:p>
            <a:pPr lvl="1"/>
            <a:r>
              <a:rPr lang="en-GB"/>
              <a:t>Less skilled workers can undercut wages in developed economies as the workforce of poorer countries seek to better their standard of living</a:t>
            </a:r>
          </a:p>
          <a:p>
            <a:endParaRPr lang="en-GB" sz="2400"/>
          </a:p>
          <a:p>
            <a:endParaRPr lang="en-GB" sz="2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94ED6-C62B-7E0F-45F2-3E1AF524B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BC978-D81F-859E-CB87-466910640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2203C9-EFC4-6E38-A227-66FEAC074F26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4BBF9-230D-2E08-8BE9-E758DE54F94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31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Inequality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GB" sz="2000" dirty="0"/>
              <a:t>Minimum wage legislation can help to reduce inequality in society by reducing wage differentials</a:t>
            </a:r>
          </a:p>
          <a:p>
            <a:r>
              <a:rPr lang="en-GB" sz="2000" dirty="0"/>
              <a:t>It can help to provide a wage closer to one required for a sustainable standard of living but only if it is effectively implemented</a:t>
            </a:r>
          </a:p>
          <a:p>
            <a:r>
              <a:rPr lang="en-GB" sz="2000" dirty="0"/>
              <a:t>However, the minimum wage is often below the level required to maintain decent living standards</a:t>
            </a:r>
          </a:p>
          <a:p>
            <a:r>
              <a:rPr lang="en-GB" sz="2000" dirty="0"/>
              <a:t>In some areas, such as London, high demand for labour has meant that the wage rate in most jobs is higher than the minimum wage, making it superfluous to requirements</a:t>
            </a:r>
          </a:p>
          <a:p>
            <a:r>
              <a:rPr lang="en-GB" sz="2000" dirty="0"/>
              <a:t>As wages rise there is a greater incentive to work for low paid workers</a:t>
            </a:r>
          </a:p>
          <a:p>
            <a:r>
              <a:rPr lang="en-GB" sz="2000" dirty="0"/>
              <a:t>In the UK, reductions in welfare payments have increased the incentive even more, as the differential between the minimum wage and welfare benefits increase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97841-B02D-CACA-D1B9-B25AC313A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1730D-BB96-9B5F-4B1B-4FCDC16BC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40BDCD-377F-0B04-2907-7C7BE28904CF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0A272-BFF4-B577-1364-B5AAF740368D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83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3467" y="321734"/>
            <a:ext cx="10905066" cy="1135737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5CF043D-D1B7-3A46-AF38-27777549B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1631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465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3467" y="321734"/>
            <a:ext cx="10905066" cy="1135737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374F640-53F7-33E9-7FD6-AF937F79A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45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0E3A24-80CD-6583-FB3D-33B126028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1A2AE-44D0-7358-4131-B38D24585D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64DE3F-8EF5-F171-B582-4A097F9A89FA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D33B7-5157-FA33-F240-9B897BCC6CD6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179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822"/>
            <a:ext cx="10515600" cy="132556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Activity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CC3B927-6C9A-ED66-386D-A4705E38B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076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DC15952-A822-F10B-C81A-B33713F7F6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EA450-CBA8-C244-576F-17D13AB8EE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6E8267-CA1B-387D-4FA4-DEE714F32541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264BA-DF85-30A0-05CE-E161DACB496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393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F88A-B990-4C2D-8D5A-F8D5B558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Home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F503-14D6-412B-BF0A-217E44D0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UK has a legal minimum wage. South Sudan has no legal minimum wage.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Assess the impact of a minimum wage on economic growth in South Sudan. (10)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D9BD4-EE4D-292B-A4C1-870A72507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F18FB-C494-871F-0EBE-4D14666CD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7E65AFE-4BA7-2C7E-B983-EE961A72AAE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5C54F-7CDB-3EBC-539F-EC76703B50EF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8BBEA-8844-8DA7-1BFE-1395212A8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10" b="-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1610" y="365125"/>
            <a:ext cx="3822189" cy="1899912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Starter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What do we mean by the minimum wage?</a:t>
            </a:r>
          </a:p>
          <a:p>
            <a:pPr lvl="0">
              <a:defRPr/>
            </a:pPr>
            <a:r>
              <a:rPr lang="en-US" sz="2000"/>
              <a:t>What is a disadvantage of having a minimum wage?</a:t>
            </a:r>
          </a:p>
          <a:p>
            <a:pPr lvl="0">
              <a:defRPr/>
            </a:pPr>
            <a:r>
              <a:rPr lang="en-US" sz="2000"/>
              <a:t>How has the minimum wage changed in the UK since it was introduced?</a:t>
            </a:r>
          </a:p>
          <a:p>
            <a:pPr lvl="0">
              <a:defRPr/>
            </a:pPr>
            <a:endParaRPr lang="en-US" sz="2000"/>
          </a:p>
          <a:p>
            <a:pPr lvl="0">
              <a:defRPr/>
            </a:pPr>
            <a:endParaRPr lang="en-US" sz="200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9923" y="5231895"/>
            <a:ext cx="8599059" cy="78304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D197E-5F49-1DE4-26B3-D9259B65E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582D4-110A-0102-2F6E-150778B71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42D9F59-6F48-F5DF-2902-1D39182A9E2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D5932-ADCD-C991-463E-CD2A2E152D2E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45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F88A-B990-4C2D-8D5A-F8D5B558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Home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F503-14D6-412B-BF0A-217E44D0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</a:rPr>
              <a:t>Minimum Wage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98881-BAD4-6334-B4CD-5C76AF8DF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D4D0EE-46E4-88E2-28D2-76A2BFBCF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1667A31-468C-AB22-0202-A1E6CAD74ED5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911FD-77BC-DC30-8230-38779287C91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17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3467" y="321734"/>
            <a:ext cx="4970877" cy="1135737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Plenary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Explain why minimum wages are introduced to economies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Explain why introducing a minimum</a:t>
            </a:r>
            <a:r>
              <a:rPr lang="en-US" sz="2400"/>
              <a:t> wage could actually be a bad thing for workers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Explain the difference between a monopsony and a monopoly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F0370-8F4C-31A0-C53C-86C92FD2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371" y="713127"/>
            <a:ext cx="4355604" cy="543174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289923" y="5231895"/>
            <a:ext cx="8599059" cy="78304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45DFE-1C7B-A58F-6C6E-4FAB0CDE4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A7685-CC4B-31CB-DC57-77325019B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847601-F65F-B4F9-C290-A80B3F59D15A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BFEC-D9D7-BEF4-D538-252A35257A13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33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728662"/>
            <a:ext cx="3785513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Learning Objectives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BE2837-E360-4326-89D0-54B9F129D31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4629235"/>
            <a:ext cx="3785514" cy="1680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Are you able to explain how wages differ depending on the development of countries?</a:t>
            </a:r>
          </a:p>
          <a:p>
            <a:pPr marL="0" indent="0">
              <a:buNone/>
            </a:pPr>
            <a:r>
              <a:rPr lang="en-US" sz="2000"/>
              <a:t>Are you able to analyse the benefits of migration?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04F8E-B49E-4EBE-79BE-93A3D0414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3" r="22168" b="6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DBCEB-BA02-FDEB-9FC2-F186900E7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18D36-621A-752B-6671-F8430CE60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7813F22-9E1B-0C5A-E4A5-E330DE1C47BE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2FBF4-1B18-7A79-2F21-5A41D3A8D202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99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Monopsony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42BFE6-DC73-35E3-276B-AEF2C8F4E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20059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153C34-E168-7E44-4405-2A46D34D96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B24F0A-2A58-9B5B-FAD5-454FCEF841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3518806-D71E-303C-E4B3-515A186108F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C189F-CADE-5945-D6B1-AA8CD1F26625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6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6085" y="1129084"/>
            <a:ext cx="3689091" cy="1960157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4C7986-5DA2-5C8E-0AE9-02AE4E76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" r="-6" b="1122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/>
              <a:t>What is a monopsony?</a:t>
            </a:r>
          </a:p>
          <a:p>
            <a:pPr lvl="0">
              <a:defRPr/>
            </a:pPr>
            <a:r>
              <a:rPr lang="en-US" sz="2400"/>
              <a:t>Research an example of a monopsony.</a:t>
            </a:r>
          </a:p>
          <a:p>
            <a:pPr>
              <a:defRPr/>
            </a:pPr>
            <a:r>
              <a:rPr lang="en-US" sz="2400"/>
              <a:t>What happens when a monopsony breaks down? </a:t>
            </a:r>
          </a:p>
          <a:p>
            <a:pPr marL="0" lvl="0">
              <a:defRPr/>
            </a:pPr>
            <a:endParaRPr lang="en-US" sz="2400"/>
          </a:p>
          <a:p>
            <a:pPr lvl="0"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39A44-3FB2-6125-051B-5C4B34108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8E4F9-6C9E-1DEB-32A4-64E62E954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834844-73E4-45C5-3F35-C928A97D8013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19294-CBF3-5DCE-54DD-4F7CF9066475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52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A87AFF-0298-8713-C48C-44790F4D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3306" r="-2" b="1539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557189"/>
            <a:ext cx="5155263" cy="5571899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Activity 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5375" y="1721755"/>
            <a:ext cx="5158424" cy="440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</a:rPr>
              <a:t>What are the advantages of a monopsony?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 are the disadvantages of a monopsony?</a:t>
            </a:r>
          </a:p>
          <a:p>
            <a:pPr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Could a monopsony</a:t>
            </a:r>
            <a:r>
              <a:rPr kumimoji="0" lang="en-US" b="0" i="0" u="none" strike="noStrike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ever be good for the economy as a whole?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 lvl="0"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BF10-C6A3-CBBD-72FE-618D128CE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8183C-7324-78D4-E00B-AB861880B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621452-723B-CF43-2AE3-6E846B1075B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22758-39E0-F823-D5E8-697DBA5929F3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37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Minimum wages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D57656EF-71F1-2EB2-13DE-6A2566DFFB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57400"/>
          <a:ext cx="5771072" cy="387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5BA324E-A9B0-CAD4-EC86-7943B3436489}"/>
              </a:ext>
            </a:extLst>
          </p:cNvPr>
          <p:cNvGrpSpPr/>
          <p:nvPr/>
        </p:nvGrpSpPr>
        <p:grpSpPr>
          <a:xfrm>
            <a:off x="6611465" y="2162869"/>
            <a:ext cx="5506832" cy="3656801"/>
            <a:chOff x="156031" y="1961586"/>
            <a:chExt cx="4254213" cy="239192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8588698-944E-A40F-D6BB-E6789B3D3B73}"/>
                </a:ext>
              </a:extLst>
            </p:cNvPr>
            <p:cNvGrpSpPr/>
            <p:nvPr/>
          </p:nvGrpSpPr>
          <p:grpSpPr>
            <a:xfrm>
              <a:off x="156031" y="1961586"/>
              <a:ext cx="4254213" cy="2391929"/>
              <a:chOff x="156031" y="1961586"/>
              <a:chExt cx="4254213" cy="2391929"/>
            </a:xfrm>
          </p:grpSpPr>
          <p:sp>
            <p:nvSpPr>
              <p:cNvPr id="31" name="TextBox 6">
                <a:extLst>
                  <a:ext uri="{FF2B5EF4-FFF2-40B4-BE49-F238E27FC236}">
                    <a16:creationId xmlns:a16="http://schemas.microsoft.com/office/drawing/2014/main" id="{96BE4675-A4FA-7628-F58D-15D73AF74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4485" y="1961586"/>
                <a:ext cx="375661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SL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DB88100-0487-C8EF-EDC0-32C3D119F4DE}"/>
                  </a:ext>
                </a:extLst>
              </p:cNvPr>
              <p:cNvCxnSpPr/>
              <p:nvPr/>
            </p:nvCxnSpPr>
            <p:spPr>
              <a:xfrm>
                <a:off x="777015" y="1961586"/>
                <a:ext cx="0" cy="2065747"/>
              </a:xfrm>
              <a:prstGeom prst="line">
                <a:avLst/>
              </a:prstGeom>
              <a:noFill/>
              <a:ln w="28575" cap="flat" cmpd="sng" algn="ctr">
                <a:solidFill>
                  <a:srgbClr val="FEDD61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E9D894-0082-CF1A-AE6E-B9D6B2FAF2EC}"/>
                  </a:ext>
                </a:extLst>
              </p:cNvPr>
              <p:cNvCxnSpPr/>
              <p:nvPr/>
            </p:nvCxnSpPr>
            <p:spPr>
              <a:xfrm>
                <a:off x="777015" y="4027333"/>
                <a:ext cx="271433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EDD61"/>
                </a:solidFill>
                <a:prstDash val="solid"/>
              </a:ln>
              <a:effectLst/>
            </p:spPr>
          </p:cxnSp>
          <p:sp>
            <p:nvSpPr>
              <p:cNvPr id="34" name="TextBox 9">
                <a:extLst>
                  <a:ext uri="{FF2B5EF4-FFF2-40B4-BE49-F238E27FC236}">
                    <a16:creationId xmlns:a16="http://schemas.microsoft.com/office/drawing/2014/main" id="{7569996E-C5F6-6743-7A97-E82182A1B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31" y="2135436"/>
                <a:ext cx="578629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Price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F68A3D45-A71B-B7F9-8839-F92EDA28C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113" y="4111933"/>
                <a:ext cx="1462131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Quantity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Box 11">
                <a:extLst>
                  <a:ext uri="{FF2B5EF4-FFF2-40B4-BE49-F238E27FC236}">
                    <a16:creationId xmlns:a16="http://schemas.microsoft.com/office/drawing/2014/main" id="{B19F9095-00CE-732B-E527-08C4E035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5687" y="3425696"/>
                <a:ext cx="375661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DL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35E40A-9C3E-1B78-8D75-AF9265600099}"/>
                  </a:ext>
                </a:extLst>
              </p:cNvPr>
              <p:cNvCxnSpPr/>
              <p:nvPr/>
            </p:nvCxnSpPr>
            <p:spPr>
              <a:xfrm>
                <a:off x="1424076" y="2154044"/>
                <a:ext cx="1795682" cy="129624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AE7237B-328D-B401-5F1A-9DA237AF77DE}"/>
                  </a:ext>
                </a:extLst>
              </p:cNvPr>
              <p:cNvCxnSpPr/>
              <p:nvPr/>
            </p:nvCxnSpPr>
            <p:spPr>
              <a:xfrm>
                <a:off x="817068" y="2817427"/>
                <a:ext cx="151038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EDD61"/>
                </a:solidFill>
                <a:prstDash val="dash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2156F8A-064C-6C8C-EBB6-6BFB265B047F}"/>
                  </a:ext>
                </a:extLst>
              </p:cNvPr>
              <p:cNvCxnSpPr/>
              <p:nvPr/>
            </p:nvCxnSpPr>
            <p:spPr>
              <a:xfrm>
                <a:off x="2341045" y="2801939"/>
                <a:ext cx="5532" cy="122516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</a:ln>
              <a:effectLst/>
            </p:spPr>
          </p:cxnSp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252D5377-C3EA-EA87-A19B-0D88E6A26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95" y="2694316"/>
                <a:ext cx="250440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TextBox 16">
                <a:extLst>
                  <a:ext uri="{FF2B5EF4-FFF2-40B4-BE49-F238E27FC236}">
                    <a16:creationId xmlns:a16="http://schemas.microsoft.com/office/drawing/2014/main" id="{4501C1F8-DBEA-BD91-7CA1-8DAB48104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6639" y="4033518"/>
                <a:ext cx="501802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Q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035BFC7-0682-169D-8530-9C7022BBC228}"/>
                  </a:ext>
                </a:extLst>
              </p:cNvPr>
              <p:cNvCxnSpPr/>
              <p:nvPr/>
            </p:nvCxnSpPr>
            <p:spPr>
              <a:xfrm flipV="1">
                <a:off x="1437672" y="2143643"/>
                <a:ext cx="1806746" cy="125443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43" name="TextBox 18">
                <a:extLst>
                  <a:ext uri="{FF2B5EF4-FFF2-40B4-BE49-F238E27FC236}">
                    <a16:creationId xmlns:a16="http://schemas.microsoft.com/office/drawing/2014/main" id="{3B180528-F91F-908B-DB15-CFB2A33D9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775" y="2524637"/>
                <a:ext cx="377761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EED7BEF-86F5-8776-202C-072B4E7B35CF}"/>
                  </a:ext>
                </a:extLst>
              </p:cNvPr>
              <p:cNvCxnSpPr/>
              <p:nvPr/>
            </p:nvCxnSpPr>
            <p:spPr>
              <a:xfrm>
                <a:off x="811536" y="2652816"/>
                <a:ext cx="249198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3F8859C-AA20-3614-F996-98CCC8A868DC}"/>
                  </a:ext>
                </a:extLst>
              </p:cNvPr>
              <p:cNvCxnSpPr/>
              <p:nvPr/>
            </p:nvCxnSpPr>
            <p:spPr>
              <a:xfrm>
                <a:off x="2071016" y="2652816"/>
                <a:ext cx="5532" cy="137429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</a:ln>
              <a:effectLst/>
            </p:spPr>
          </p:cxnSp>
          <p:sp>
            <p:nvSpPr>
              <p:cNvPr id="46" name="TextBox 21">
                <a:extLst>
                  <a:ext uri="{FF2B5EF4-FFF2-40B4-BE49-F238E27FC236}">
                    <a16:creationId xmlns:a16="http://schemas.microsoft.com/office/drawing/2014/main" id="{CD8D0912-9737-DE24-B698-AD1DCB073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240628" y="4007965"/>
                <a:ext cx="211897" cy="24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821D3D99-ACEC-2EB0-E015-E500B283A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407" y="4007965"/>
              <a:ext cx="377761" cy="24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28B493-1A6D-EC08-E7BD-25FDC3AC734E}"/>
                </a:ext>
              </a:extLst>
            </p:cNvPr>
            <p:cNvCxnSpPr/>
            <p:nvPr/>
          </p:nvCxnSpPr>
          <p:spPr>
            <a:xfrm>
              <a:off x="2578226" y="2694316"/>
              <a:ext cx="30215" cy="133920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D59B2E9C-656E-7BC8-CAFC-B523B114C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279" y="4027428"/>
              <a:ext cx="377761" cy="24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C2E04-E1C2-066C-18F0-739FA31F11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FCC2A-A26E-B912-7E0F-65125507B6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8E8A8BB-F4B3-5A58-16E5-EE5ED2B16A6E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F4FC3-251B-0800-4714-322CFA2F2F3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11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Minimum wages and developing countries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E893D7-58DA-F91B-C757-E09BAED4B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86704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A3631A-0639-46E7-8A39-9C104D704BA1}"/>
                  </a:ext>
                </a:extLst>
              </p14:cNvPr>
              <p14:cNvContentPartPr/>
              <p14:nvPr/>
            </p14:nvContentPartPr>
            <p14:xfrm>
              <a:off x="1847880" y="5589720"/>
              <a:ext cx="1432080" cy="29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A3631A-0639-46E7-8A39-9C104D704B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8520" y="5580360"/>
                <a:ext cx="1450800" cy="315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B36C50E-4381-B529-8581-94193586E1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0E4CD-484E-A7D6-1CC2-F40EE176B1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22E8D5-1EAE-570A-FC62-2795A6BB789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A5485-94AE-481C-ABBA-82F9F4CEBC69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502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A75E0906B746AD86FFF1C921A020" ma:contentTypeVersion="4" ma:contentTypeDescription="Create a new document." ma:contentTypeScope="" ma:versionID="a850d5f888a9ec41e14e41896a93c94e">
  <xsd:schema xmlns:xsd="http://www.w3.org/2001/XMLSchema" xmlns:xs="http://www.w3.org/2001/XMLSchema" xmlns:p="http://schemas.microsoft.com/office/2006/metadata/properties" xmlns:ns2="9b804e1a-4032-4a0b-be1a-b2a6a492fb65" targetNamespace="http://schemas.microsoft.com/office/2006/metadata/properties" ma:root="true" ma:fieldsID="2a25a19b7db88778982c906852de0dd9" ns2:_="">
    <xsd:import namespace="9b804e1a-4032-4a0b-be1a-b2a6a492f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04e1a-4032-4a0b-be1a-b2a6a492f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7B38D-A164-44A3-9B8D-5D1FFA28B9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8DAB6-16D5-4C49-AE88-C8E170FE09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B33DC0-3D6E-4602-8B92-1475FD58A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804e1a-4032-4a0b-be1a-b2a6a492f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835</TotalTime>
  <Words>2359</Words>
  <Application>Microsoft Office PowerPoint</Application>
  <PresentationFormat>Widescreen</PresentationFormat>
  <Paragraphs>257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gg sans</vt:lpstr>
      <vt:lpstr>Times New Roman</vt:lpstr>
      <vt:lpstr>Office Theme</vt:lpstr>
      <vt:lpstr>3.5.3 Minimum wage legislation 3.5 Global labour markets</vt:lpstr>
      <vt:lpstr>Recall Activity</vt:lpstr>
      <vt:lpstr>Starter</vt:lpstr>
      <vt:lpstr>Learning Objectives</vt:lpstr>
      <vt:lpstr>Monopsony </vt:lpstr>
      <vt:lpstr>Activity 1</vt:lpstr>
      <vt:lpstr>Activity 2</vt:lpstr>
      <vt:lpstr>Minimum wages</vt:lpstr>
      <vt:lpstr>Minimum wages and developing countries</vt:lpstr>
      <vt:lpstr>The National Minimum Wage in the UK</vt:lpstr>
      <vt:lpstr>Activity 3</vt:lpstr>
      <vt:lpstr>Activity 4</vt:lpstr>
      <vt:lpstr>Activity 5</vt:lpstr>
      <vt:lpstr>Good - Cause economic growth through increased disposable income. Good – Labour productivity increases  Bad – Leads to higher unemployment Bad – Can cause inflation  </vt:lpstr>
      <vt:lpstr>The National Minimum Wage</vt:lpstr>
      <vt:lpstr>The National Minimum Wage</vt:lpstr>
      <vt:lpstr>Activity 6</vt:lpstr>
      <vt:lpstr>Activity 7</vt:lpstr>
      <vt:lpstr>The effect of a national minimum wage on perfectly competitive labour markets</vt:lpstr>
      <vt:lpstr>The effect of a national minimum wage on a monopsony labour market</vt:lpstr>
      <vt:lpstr>Activity 8</vt:lpstr>
      <vt:lpstr>Skills shortages and their impact on international competitiveness</vt:lpstr>
      <vt:lpstr>Migration</vt:lpstr>
      <vt:lpstr>Migration</vt:lpstr>
      <vt:lpstr>Inequality and incentives</vt:lpstr>
      <vt:lpstr>Activity 9</vt:lpstr>
      <vt:lpstr>Activity 10</vt:lpstr>
      <vt:lpstr>Activity</vt:lpstr>
      <vt:lpstr>Home learning</vt:lpstr>
      <vt:lpstr>Home learning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The economic problem</dc:title>
  <dc:creator>Mr B Pieters</dc:creator>
  <cp:lastModifiedBy>Chezka Mae Madrona</cp:lastModifiedBy>
  <cp:revision>133</cp:revision>
  <dcterms:created xsi:type="dcterms:W3CDTF">2019-07-31T17:05:48Z</dcterms:created>
  <dcterms:modified xsi:type="dcterms:W3CDTF">2025-03-18T10:37:21Z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0x0101009984A75E0906B746AD86FFF1C921A020</vt:lpwstr>
  </property>
</Properties>
</file>