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notesMasterIdLst>
    <p:notesMasterId r:id="rId33"/>
  </p:notesMasterIdLst>
  <p:sldIdLst>
    <p:sldId id="256" r:id="rId5"/>
    <p:sldId id="286" r:id="rId6"/>
    <p:sldId id="287" r:id="rId7"/>
    <p:sldId id="284" r:id="rId8"/>
    <p:sldId id="269" r:id="rId9"/>
    <p:sldId id="270" r:id="rId10"/>
    <p:sldId id="283" r:id="rId11"/>
    <p:sldId id="288" r:id="rId12"/>
    <p:sldId id="292" r:id="rId13"/>
    <p:sldId id="271" r:id="rId14"/>
    <p:sldId id="277" r:id="rId15"/>
    <p:sldId id="272" r:id="rId16"/>
    <p:sldId id="278" r:id="rId17"/>
    <p:sldId id="289" r:id="rId18"/>
    <p:sldId id="294" r:id="rId19"/>
    <p:sldId id="273" r:id="rId20"/>
    <p:sldId id="279" r:id="rId21"/>
    <p:sldId id="274" r:id="rId22"/>
    <p:sldId id="280" r:id="rId23"/>
    <p:sldId id="290" r:id="rId24"/>
    <p:sldId id="293" r:id="rId25"/>
    <p:sldId id="275" r:id="rId26"/>
    <p:sldId id="281" r:id="rId27"/>
    <p:sldId id="276" r:id="rId28"/>
    <p:sldId id="282" r:id="rId29"/>
    <p:sldId id="291" r:id="rId30"/>
    <p:sldId id="295"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6357" autoAdjust="0"/>
  </p:normalViewPr>
  <p:slideViewPr>
    <p:cSldViewPr snapToGrid="0">
      <p:cViewPr varScale="1">
        <p:scale>
          <a:sx n="108" d="100"/>
          <a:sy n="108" d="100"/>
        </p:scale>
        <p:origin x="12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29A0C332-1035-4E8A-AF62-1F10B0799B79}"/>
    <pc:docChg chg="custSel modSld">
      <pc:chgData name="Max Thrilling" userId="1a0901c82f0d6655" providerId="LiveId" clId="{29A0C332-1035-4E8A-AF62-1F10B0799B79}" dt="2024-04-16T14:43:05.575" v="14" actId="14100"/>
      <pc:docMkLst>
        <pc:docMk/>
      </pc:docMkLst>
      <pc:sldChg chg="modSp mod">
        <pc:chgData name="Max Thrilling" userId="1a0901c82f0d6655" providerId="LiveId" clId="{29A0C332-1035-4E8A-AF62-1F10B0799B79}" dt="2024-04-16T14:43:05.575" v="14" actId="14100"/>
        <pc:sldMkLst>
          <pc:docMk/>
          <pc:sldMk cId="1841487212" sldId="256"/>
        </pc:sldMkLst>
        <pc:spChg chg="mod">
          <ac:chgData name="Max Thrilling" userId="1a0901c82f0d6655" providerId="LiveId" clId="{29A0C332-1035-4E8A-AF62-1F10B0799B79}" dt="2024-04-16T14:43:05.575" v="14" actId="14100"/>
          <ac:spMkLst>
            <pc:docMk/>
            <pc:sldMk cId="1841487212" sldId="25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2D918-9571-4D23-9885-F974FAF20396}"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3B652C70-3686-45DF-90F4-66803722AA50}">
      <dgm:prSet/>
      <dgm:spPr/>
      <dgm:t>
        <a:bodyPr/>
        <a:lstStyle/>
        <a:p>
          <a:r>
            <a:rPr lang="en-US" b="0" i="0" baseline="0"/>
            <a:t>What is self-regulation?</a:t>
          </a:r>
          <a:endParaRPr lang="en-US"/>
        </a:p>
      </dgm:t>
    </dgm:pt>
    <dgm:pt modelId="{03AA0D30-9CA9-4FFE-9B09-19C6E2AAFECB}" type="parTrans" cxnId="{C6B86C37-90DA-4987-AC9C-8B0C7DCF5EC4}">
      <dgm:prSet/>
      <dgm:spPr/>
      <dgm:t>
        <a:bodyPr/>
        <a:lstStyle/>
        <a:p>
          <a:endParaRPr lang="en-US"/>
        </a:p>
      </dgm:t>
    </dgm:pt>
    <dgm:pt modelId="{4F22AD78-F50F-44C8-AE43-FFFB23E06E19}" type="sibTrans" cxnId="{C6B86C37-90DA-4987-AC9C-8B0C7DCF5EC4}">
      <dgm:prSet/>
      <dgm:spPr/>
      <dgm:t>
        <a:bodyPr/>
        <a:lstStyle/>
        <a:p>
          <a:endParaRPr lang="en-US"/>
        </a:p>
      </dgm:t>
    </dgm:pt>
    <dgm:pt modelId="{35604A7C-F42F-49BA-8746-D065F6D01ADF}">
      <dgm:prSet/>
      <dgm:spPr/>
      <dgm:t>
        <a:bodyPr/>
        <a:lstStyle/>
        <a:p>
          <a:r>
            <a:rPr lang="en-US" b="0" i="0" baseline="0"/>
            <a:t>Does self</a:t>
          </a:r>
          <a:r>
            <a:rPr lang="en-US"/>
            <a:t>-regulation work to control MNCs</a:t>
          </a:r>
          <a:r>
            <a:rPr lang="en-US" b="0" i="0" baseline="0"/>
            <a:t>?</a:t>
          </a:r>
          <a:endParaRPr lang="en-US"/>
        </a:p>
      </dgm:t>
    </dgm:pt>
    <dgm:pt modelId="{9F10F250-DAB6-478C-A8B1-879445D22372}" type="parTrans" cxnId="{760E6DBD-A11E-4296-B324-064111A15DF4}">
      <dgm:prSet/>
      <dgm:spPr/>
      <dgm:t>
        <a:bodyPr/>
        <a:lstStyle/>
        <a:p>
          <a:endParaRPr lang="en-US"/>
        </a:p>
      </dgm:t>
    </dgm:pt>
    <dgm:pt modelId="{95EA1A09-5092-42AE-925B-88D0B7A78035}" type="sibTrans" cxnId="{760E6DBD-A11E-4296-B324-064111A15DF4}">
      <dgm:prSet/>
      <dgm:spPr/>
      <dgm:t>
        <a:bodyPr/>
        <a:lstStyle/>
        <a:p>
          <a:endParaRPr lang="en-US"/>
        </a:p>
      </dgm:t>
    </dgm:pt>
    <dgm:pt modelId="{7B1DBDA3-E4C0-4715-B0A2-83938FF22612}">
      <dgm:prSet/>
      <dgm:spPr/>
      <dgm:t>
        <a:bodyPr/>
        <a:lstStyle/>
        <a:p>
          <a:r>
            <a:rPr lang="en-US" b="0" i="0" baseline="0"/>
            <a:t>What do</a:t>
          </a:r>
          <a:r>
            <a:rPr lang="en-US" b="0" i="0"/>
            <a:t> you think is the best way to control MNCs?</a:t>
          </a:r>
          <a:endParaRPr lang="en-US"/>
        </a:p>
      </dgm:t>
    </dgm:pt>
    <dgm:pt modelId="{340606EE-6FB0-409D-8334-9E374297AD1C}" type="parTrans" cxnId="{9DFF5524-6E27-431C-8477-54316BA63EF0}">
      <dgm:prSet/>
      <dgm:spPr/>
      <dgm:t>
        <a:bodyPr/>
        <a:lstStyle/>
        <a:p>
          <a:endParaRPr lang="en-US"/>
        </a:p>
      </dgm:t>
    </dgm:pt>
    <dgm:pt modelId="{B3EBC2A0-0BB8-4912-8AAD-9C076AA00CC8}" type="sibTrans" cxnId="{9DFF5524-6E27-431C-8477-54316BA63EF0}">
      <dgm:prSet/>
      <dgm:spPr/>
      <dgm:t>
        <a:bodyPr/>
        <a:lstStyle/>
        <a:p>
          <a:endParaRPr lang="en-US"/>
        </a:p>
      </dgm:t>
    </dgm:pt>
    <dgm:pt modelId="{889FC5AF-543D-40A3-9201-112FED45436C}" type="pres">
      <dgm:prSet presAssocID="{4602D918-9571-4D23-9885-F974FAF20396}" presName="diagram" presStyleCnt="0">
        <dgm:presLayoutVars>
          <dgm:dir/>
          <dgm:resizeHandles val="exact"/>
        </dgm:presLayoutVars>
      </dgm:prSet>
      <dgm:spPr/>
    </dgm:pt>
    <dgm:pt modelId="{98375F94-B560-43A8-80F1-69233116738F}" type="pres">
      <dgm:prSet presAssocID="{3B652C70-3686-45DF-90F4-66803722AA50}" presName="node" presStyleLbl="node1" presStyleIdx="0" presStyleCnt="3">
        <dgm:presLayoutVars>
          <dgm:bulletEnabled val="1"/>
        </dgm:presLayoutVars>
      </dgm:prSet>
      <dgm:spPr/>
    </dgm:pt>
    <dgm:pt modelId="{FE14DBA0-B4DE-4140-B6D5-0B44DAC41E8F}" type="pres">
      <dgm:prSet presAssocID="{4F22AD78-F50F-44C8-AE43-FFFB23E06E19}" presName="sibTrans" presStyleLbl="sibTrans2D1" presStyleIdx="0" presStyleCnt="2"/>
      <dgm:spPr/>
    </dgm:pt>
    <dgm:pt modelId="{D454C317-41B0-4B99-9C96-8A3490A32AAF}" type="pres">
      <dgm:prSet presAssocID="{4F22AD78-F50F-44C8-AE43-FFFB23E06E19}" presName="connectorText" presStyleLbl="sibTrans2D1" presStyleIdx="0" presStyleCnt="2"/>
      <dgm:spPr/>
    </dgm:pt>
    <dgm:pt modelId="{18D006C5-7C1C-49FF-9A2E-8991C5F17DCE}" type="pres">
      <dgm:prSet presAssocID="{35604A7C-F42F-49BA-8746-D065F6D01ADF}" presName="node" presStyleLbl="node1" presStyleIdx="1" presStyleCnt="3">
        <dgm:presLayoutVars>
          <dgm:bulletEnabled val="1"/>
        </dgm:presLayoutVars>
      </dgm:prSet>
      <dgm:spPr/>
    </dgm:pt>
    <dgm:pt modelId="{C2A1A9DE-7F3E-4607-9CEA-A366495B1733}" type="pres">
      <dgm:prSet presAssocID="{95EA1A09-5092-42AE-925B-88D0B7A78035}" presName="sibTrans" presStyleLbl="sibTrans2D1" presStyleIdx="1" presStyleCnt="2"/>
      <dgm:spPr/>
    </dgm:pt>
    <dgm:pt modelId="{5423E370-CE1A-451F-8477-CE07849B003D}" type="pres">
      <dgm:prSet presAssocID="{95EA1A09-5092-42AE-925B-88D0B7A78035}" presName="connectorText" presStyleLbl="sibTrans2D1" presStyleIdx="1" presStyleCnt="2"/>
      <dgm:spPr/>
    </dgm:pt>
    <dgm:pt modelId="{BFC91DAE-7B08-479E-84A0-F504570DFE83}" type="pres">
      <dgm:prSet presAssocID="{7B1DBDA3-E4C0-4715-B0A2-83938FF22612}" presName="node" presStyleLbl="node1" presStyleIdx="2" presStyleCnt="3">
        <dgm:presLayoutVars>
          <dgm:bulletEnabled val="1"/>
        </dgm:presLayoutVars>
      </dgm:prSet>
      <dgm:spPr/>
    </dgm:pt>
  </dgm:ptLst>
  <dgm:cxnLst>
    <dgm:cxn modelId="{762D4702-0E3E-4CB3-8D2E-22655ACD65C9}" type="presOf" srcId="{95EA1A09-5092-42AE-925B-88D0B7A78035}" destId="{C2A1A9DE-7F3E-4607-9CEA-A366495B1733}" srcOrd="0" destOrd="0" presId="urn:microsoft.com/office/officeart/2005/8/layout/process5"/>
    <dgm:cxn modelId="{9759030A-C1BC-4150-96B7-741D2B2E87C0}" type="presOf" srcId="{4602D918-9571-4D23-9885-F974FAF20396}" destId="{889FC5AF-543D-40A3-9201-112FED45436C}" srcOrd="0" destOrd="0" presId="urn:microsoft.com/office/officeart/2005/8/layout/process5"/>
    <dgm:cxn modelId="{70670824-F9C2-41BE-BA31-7DC26FC54104}" type="presOf" srcId="{4F22AD78-F50F-44C8-AE43-FFFB23E06E19}" destId="{FE14DBA0-B4DE-4140-B6D5-0B44DAC41E8F}" srcOrd="0" destOrd="0" presId="urn:microsoft.com/office/officeart/2005/8/layout/process5"/>
    <dgm:cxn modelId="{9DFF5524-6E27-431C-8477-54316BA63EF0}" srcId="{4602D918-9571-4D23-9885-F974FAF20396}" destId="{7B1DBDA3-E4C0-4715-B0A2-83938FF22612}" srcOrd="2" destOrd="0" parTransId="{340606EE-6FB0-409D-8334-9E374297AD1C}" sibTransId="{B3EBC2A0-0BB8-4912-8AAD-9C076AA00CC8}"/>
    <dgm:cxn modelId="{C6B86C37-90DA-4987-AC9C-8B0C7DCF5EC4}" srcId="{4602D918-9571-4D23-9885-F974FAF20396}" destId="{3B652C70-3686-45DF-90F4-66803722AA50}" srcOrd="0" destOrd="0" parTransId="{03AA0D30-9CA9-4FFE-9B09-19C6E2AAFECB}" sibTransId="{4F22AD78-F50F-44C8-AE43-FFFB23E06E19}"/>
    <dgm:cxn modelId="{637E8BAC-AB03-4C19-8CF2-2A0030C9ADAF}" type="presOf" srcId="{35604A7C-F42F-49BA-8746-D065F6D01ADF}" destId="{18D006C5-7C1C-49FF-9A2E-8991C5F17DCE}" srcOrd="0" destOrd="0" presId="urn:microsoft.com/office/officeart/2005/8/layout/process5"/>
    <dgm:cxn modelId="{760E6DBD-A11E-4296-B324-064111A15DF4}" srcId="{4602D918-9571-4D23-9885-F974FAF20396}" destId="{35604A7C-F42F-49BA-8746-D065F6D01ADF}" srcOrd="1" destOrd="0" parTransId="{9F10F250-DAB6-478C-A8B1-879445D22372}" sibTransId="{95EA1A09-5092-42AE-925B-88D0B7A78035}"/>
    <dgm:cxn modelId="{A4F3B2C1-4B52-493C-B3A5-683AF80C5B10}" type="presOf" srcId="{7B1DBDA3-E4C0-4715-B0A2-83938FF22612}" destId="{BFC91DAE-7B08-479E-84A0-F504570DFE83}" srcOrd="0" destOrd="0" presId="urn:microsoft.com/office/officeart/2005/8/layout/process5"/>
    <dgm:cxn modelId="{085C83C8-109B-4F23-BF34-1876F5D5B6F4}" type="presOf" srcId="{3B652C70-3686-45DF-90F4-66803722AA50}" destId="{98375F94-B560-43A8-80F1-69233116738F}" srcOrd="0" destOrd="0" presId="urn:microsoft.com/office/officeart/2005/8/layout/process5"/>
    <dgm:cxn modelId="{86A697D2-0B00-4DFA-AF68-8A77DAF3F5B7}" type="presOf" srcId="{95EA1A09-5092-42AE-925B-88D0B7A78035}" destId="{5423E370-CE1A-451F-8477-CE07849B003D}" srcOrd="1" destOrd="0" presId="urn:microsoft.com/office/officeart/2005/8/layout/process5"/>
    <dgm:cxn modelId="{806355E7-5B77-4BD0-9B7B-A7FF9B27728B}" type="presOf" srcId="{4F22AD78-F50F-44C8-AE43-FFFB23E06E19}" destId="{D454C317-41B0-4B99-9C96-8A3490A32AAF}" srcOrd="1" destOrd="0" presId="urn:microsoft.com/office/officeart/2005/8/layout/process5"/>
    <dgm:cxn modelId="{5AC3520C-61BE-4FE1-AC78-A932F372DCF7}" type="presParOf" srcId="{889FC5AF-543D-40A3-9201-112FED45436C}" destId="{98375F94-B560-43A8-80F1-69233116738F}" srcOrd="0" destOrd="0" presId="urn:microsoft.com/office/officeart/2005/8/layout/process5"/>
    <dgm:cxn modelId="{08B83CF8-06CF-4DD0-BF55-42AD8E620741}" type="presParOf" srcId="{889FC5AF-543D-40A3-9201-112FED45436C}" destId="{FE14DBA0-B4DE-4140-B6D5-0B44DAC41E8F}" srcOrd="1" destOrd="0" presId="urn:microsoft.com/office/officeart/2005/8/layout/process5"/>
    <dgm:cxn modelId="{3C2E0B9A-8F09-485C-9DF1-72193FD239BB}" type="presParOf" srcId="{FE14DBA0-B4DE-4140-B6D5-0B44DAC41E8F}" destId="{D454C317-41B0-4B99-9C96-8A3490A32AAF}" srcOrd="0" destOrd="0" presId="urn:microsoft.com/office/officeart/2005/8/layout/process5"/>
    <dgm:cxn modelId="{BE67ED3C-0940-4472-B2F2-8A3DCD2FAE35}" type="presParOf" srcId="{889FC5AF-543D-40A3-9201-112FED45436C}" destId="{18D006C5-7C1C-49FF-9A2E-8991C5F17DCE}" srcOrd="2" destOrd="0" presId="urn:microsoft.com/office/officeart/2005/8/layout/process5"/>
    <dgm:cxn modelId="{75B3ACF9-34BE-4780-A12C-5B206F7EECF6}" type="presParOf" srcId="{889FC5AF-543D-40A3-9201-112FED45436C}" destId="{C2A1A9DE-7F3E-4607-9CEA-A366495B1733}" srcOrd="3" destOrd="0" presId="urn:microsoft.com/office/officeart/2005/8/layout/process5"/>
    <dgm:cxn modelId="{5D0F6C44-578D-438C-9742-4FBAEDCF355E}" type="presParOf" srcId="{C2A1A9DE-7F3E-4607-9CEA-A366495B1733}" destId="{5423E370-CE1A-451F-8477-CE07849B003D}" srcOrd="0" destOrd="0" presId="urn:microsoft.com/office/officeart/2005/8/layout/process5"/>
    <dgm:cxn modelId="{687D714F-ED58-4603-A4DA-C072EEFE39D9}" type="presParOf" srcId="{889FC5AF-543D-40A3-9201-112FED45436C}" destId="{BFC91DAE-7B08-479E-84A0-F504570DFE83}"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4E8FB7-0C56-4F04-AD03-22B0358FB39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0D4FD5A-EEC6-483A-B881-8810E7D56D05}">
      <dgm:prSet/>
      <dgm:spPr/>
      <dgm:t>
        <a:bodyPr/>
        <a:lstStyle/>
        <a:p>
          <a:r>
            <a:rPr lang="en-GB"/>
            <a:t>These components might then be manufactured in a low skilled economy</a:t>
          </a:r>
          <a:endParaRPr lang="en-US"/>
        </a:p>
      </dgm:t>
    </dgm:pt>
    <dgm:pt modelId="{F62A4750-AC92-408B-86D5-C6ED55A1EDDD}" type="parTrans" cxnId="{41ADA29E-B585-44F1-B2DB-9C62CC302B1B}">
      <dgm:prSet/>
      <dgm:spPr/>
      <dgm:t>
        <a:bodyPr/>
        <a:lstStyle/>
        <a:p>
          <a:endParaRPr lang="en-US"/>
        </a:p>
      </dgm:t>
    </dgm:pt>
    <dgm:pt modelId="{EF7F0995-753C-46CD-A735-FFBEC6E31CAE}" type="sibTrans" cxnId="{41ADA29E-B585-44F1-B2DB-9C62CC302B1B}">
      <dgm:prSet/>
      <dgm:spPr/>
      <dgm:t>
        <a:bodyPr/>
        <a:lstStyle/>
        <a:p>
          <a:endParaRPr lang="en-US"/>
        </a:p>
      </dgm:t>
    </dgm:pt>
    <dgm:pt modelId="{CF92B358-E0DF-4A45-B033-AFA45DB9F9D0}">
      <dgm:prSet/>
      <dgm:spPr/>
      <dgm:t>
        <a:bodyPr/>
        <a:lstStyle/>
        <a:p>
          <a:r>
            <a:rPr lang="en-GB"/>
            <a:t>The semi-manufactured parts of the car are then sent back to the UK where the finished car is produced</a:t>
          </a:r>
          <a:endParaRPr lang="en-US"/>
        </a:p>
      </dgm:t>
    </dgm:pt>
    <dgm:pt modelId="{D6E69DEC-DFB6-4094-963B-2810F3A7E719}" type="parTrans" cxnId="{614C3198-3AEE-4051-9145-9227EBF2F2D0}">
      <dgm:prSet/>
      <dgm:spPr/>
      <dgm:t>
        <a:bodyPr/>
        <a:lstStyle/>
        <a:p>
          <a:endParaRPr lang="en-US"/>
        </a:p>
      </dgm:t>
    </dgm:pt>
    <dgm:pt modelId="{27361DE8-BAE0-49D6-B294-CD3BC5B1B249}" type="sibTrans" cxnId="{614C3198-3AEE-4051-9145-9227EBF2F2D0}">
      <dgm:prSet/>
      <dgm:spPr/>
      <dgm:t>
        <a:bodyPr/>
        <a:lstStyle/>
        <a:p>
          <a:endParaRPr lang="en-US"/>
        </a:p>
      </dgm:t>
    </dgm:pt>
    <dgm:pt modelId="{9848E508-A3C2-4D03-B340-B25D597AFBDF}">
      <dgm:prSet/>
      <dgm:spPr/>
      <dgm:t>
        <a:bodyPr/>
        <a:lstStyle/>
        <a:p>
          <a:r>
            <a:rPr lang="en-GB"/>
            <a:t>This means UK workers are dependent on workers from other labour markets</a:t>
          </a:r>
          <a:endParaRPr lang="en-US"/>
        </a:p>
      </dgm:t>
    </dgm:pt>
    <dgm:pt modelId="{B200ACD9-BE54-4B57-9A89-5DAEBE794302}" type="parTrans" cxnId="{4B731880-8D92-47E9-BEA1-2D7957B02131}">
      <dgm:prSet/>
      <dgm:spPr/>
      <dgm:t>
        <a:bodyPr/>
        <a:lstStyle/>
        <a:p>
          <a:endParaRPr lang="en-US"/>
        </a:p>
      </dgm:t>
    </dgm:pt>
    <dgm:pt modelId="{718BCE8F-9DBC-4468-A92C-752C012DDEB4}" type="sibTrans" cxnId="{4B731880-8D92-47E9-BEA1-2D7957B02131}">
      <dgm:prSet/>
      <dgm:spPr/>
      <dgm:t>
        <a:bodyPr/>
        <a:lstStyle/>
        <a:p>
          <a:endParaRPr lang="en-US"/>
        </a:p>
      </dgm:t>
    </dgm:pt>
    <dgm:pt modelId="{BDF86C06-6537-4EBD-A064-456728773CB9}" type="pres">
      <dgm:prSet presAssocID="{044E8FB7-0C56-4F04-AD03-22B0358FB397}" presName="linear" presStyleCnt="0">
        <dgm:presLayoutVars>
          <dgm:animLvl val="lvl"/>
          <dgm:resizeHandles val="exact"/>
        </dgm:presLayoutVars>
      </dgm:prSet>
      <dgm:spPr/>
    </dgm:pt>
    <dgm:pt modelId="{67AFFE5E-1283-414B-8A49-324921C9929A}" type="pres">
      <dgm:prSet presAssocID="{50D4FD5A-EEC6-483A-B881-8810E7D56D05}" presName="parentText" presStyleLbl="node1" presStyleIdx="0" presStyleCnt="3">
        <dgm:presLayoutVars>
          <dgm:chMax val="0"/>
          <dgm:bulletEnabled val="1"/>
        </dgm:presLayoutVars>
      </dgm:prSet>
      <dgm:spPr/>
    </dgm:pt>
    <dgm:pt modelId="{F9BFCA9A-D735-482E-A4E2-80F95EC2FA4D}" type="pres">
      <dgm:prSet presAssocID="{EF7F0995-753C-46CD-A735-FFBEC6E31CAE}" presName="spacer" presStyleCnt="0"/>
      <dgm:spPr/>
    </dgm:pt>
    <dgm:pt modelId="{DC743BF6-7673-4913-8EFA-69538C09B2F6}" type="pres">
      <dgm:prSet presAssocID="{CF92B358-E0DF-4A45-B033-AFA45DB9F9D0}" presName="parentText" presStyleLbl="node1" presStyleIdx="1" presStyleCnt="3">
        <dgm:presLayoutVars>
          <dgm:chMax val="0"/>
          <dgm:bulletEnabled val="1"/>
        </dgm:presLayoutVars>
      </dgm:prSet>
      <dgm:spPr/>
    </dgm:pt>
    <dgm:pt modelId="{92312305-CC7E-4B1A-A03F-DD30C909A77C}" type="pres">
      <dgm:prSet presAssocID="{27361DE8-BAE0-49D6-B294-CD3BC5B1B249}" presName="spacer" presStyleCnt="0"/>
      <dgm:spPr/>
    </dgm:pt>
    <dgm:pt modelId="{753910A6-5FB7-4A3E-AEBB-86DC5ED24B17}" type="pres">
      <dgm:prSet presAssocID="{9848E508-A3C2-4D03-B340-B25D597AFBDF}" presName="parentText" presStyleLbl="node1" presStyleIdx="2" presStyleCnt="3">
        <dgm:presLayoutVars>
          <dgm:chMax val="0"/>
          <dgm:bulletEnabled val="1"/>
        </dgm:presLayoutVars>
      </dgm:prSet>
      <dgm:spPr/>
    </dgm:pt>
  </dgm:ptLst>
  <dgm:cxnLst>
    <dgm:cxn modelId="{9B2C3623-EB2E-44F5-8CFC-A4B52FE78121}" type="presOf" srcId="{044E8FB7-0C56-4F04-AD03-22B0358FB397}" destId="{BDF86C06-6537-4EBD-A064-456728773CB9}" srcOrd="0" destOrd="0" presId="urn:microsoft.com/office/officeart/2005/8/layout/vList2"/>
    <dgm:cxn modelId="{31211A70-A55B-4733-A28A-C0B2B66F423E}" type="presOf" srcId="{CF92B358-E0DF-4A45-B033-AFA45DB9F9D0}" destId="{DC743BF6-7673-4913-8EFA-69538C09B2F6}" srcOrd="0" destOrd="0" presId="urn:microsoft.com/office/officeart/2005/8/layout/vList2"/>
    <dgm:cxn modelId="{4B731880-8D92-47E9-BEA1-2D7957B02131}" srcId="{044E8FB7-0C56-4F04-AD03-22B0358FB397}" destId="{9848E508-A3C2-4D03-B340-B25D597AFBDF}" srcOrd="2" destOrd="0" parTransId="{B200ACD9-BE54-4B57-9A89-5DAEBE794302}" sibTransId="{718BCE8F-9DBC-4468-A92C-752C012DDEB4}"/>
    <dgm:cxn modelId="{614C3198-3AEE-4051-9145-9227EBF2F2D0}" srcId="{044E8FB7-0C56-4F04-AD03-22B0358FB397}" destId="{CF92B358-E0DF-4A45-B033-AFA45DB9F9D0}" srcOrd="1" destOrd="0" parTransId="{D6E69DEC-DFB6-4094-963B-2810F3A7E719}" sibTransId="{27361DE8-BAE0-49D6-B294-CD3BC5B1B249}"/>
    <dgm:cxn modelId="{41ADA29E-B585-44F1-B2DB-9C62CC302B1B}" srcId="{044E8FB7-0C56-4F04-AD03-22B0358FB397}" destId="{50D4FD5A-EEC6-483A-B881-8810E7D56D05}" srcOrd="0" destOrd="0" parTransId="{F62A4750-AC92-408B-86D5-C6ED55A1EDDD}" sibTransId="{EF7F0995-753C-46CD-A735-FFBEC6E31CAE}"/>
    <dgm:cxn modelId="{F24C4AB3-A1F8-4F38-925E-D5E94C7A804D}" type="presOf" srcId="{9848E508-A3C2-4D03-B340-B25D597AFBDF}" destId="{753910A6-5FB7-4A3E-AEBB-86DC5ED24B17}" srcOrd="0" destOrd="0" presId="urn:microsoft.com/office/officeart/2005/8/layout/vList2"/>
    <dgm:cxn modelId="{FA5D29C4-645E-497F-9F33-AF2CEB29AA4D}" type="presOf" srcId="{50D4FD5A-EEC6-483A-B881-8810E7D56D05}" destId="{67AFFE5E-1283-414B-8A49-324921C9929A}" srcOrd="0" destOrd="0" presId="urn:microsoft.com/office/officeart/2005/8/layout/vList2"/>
    <dgm:cxn modelId="{98E0722F-ED8A-41CB-BFA6-F95476801AFB}" type="presParOf" srcId="{BDF86C06-6537-4EBD-A064-456728773CB9}" destId="{67AFFE5E-1283-414B-8A49-324921C9929A}" srcOrd="0" destOrd="0" presId="urn:microsoft.com/office/officeart/2005/8/layout/vList2"/>
    <dgm:cxn modelId="{D84950F6-4933-4E1F-93E5-A43061B62644}" type="presParOf" srcId="{BDF86C06-6537-4EBD-A064-456728773CB9}" destId="{F9BFCA9A-D735-482E-A4E2-80F95EC2FA4D}" srcOrd="1" destOrd="0" presId="urn:microsoft.com/office/officeart/2005/8/layout/vList2"/>
    <dgm:cxn modelId="{ECDD7FF3-1BB5-4FFE-BC74-426169741FFA}" type="presParOf" srcId="{BDF86C06-6537-4EBD-A064-456728773CB9}" destId="{DC743BF6-7673-4913-8EFA-69538C09B2F6}" srcOrd="2" destOrd="0" presId="urn:microsoft.com/office/officeart/2005/8/layout/vList2"/>
    <dgm:cxn modelId="{2151F609-C372-411E-999E-59C9F9B7C637}" type="presParOf" srcId="{BDF86C06-6537-4EBD-A064-456728773CB9}" destId="{92312305-CC7E-4B1A-A03F-DD30C909A77C}" srcOrd="3" destOrd="0" presId="urn:microsoft.com/office/officeart/2005/8/layout/vList2"/>
    <dgm:cxn modelId="{7CF5D6A2-1BB7-44C6-9E2F-AFB4D7ED8ED7}" type="presParOf" srcId="{BDF86C06-6537-4EBD-A064-456728773CB9}" destId="{753910A6-5FB7-4A3E-AEBB-86DC5ED24B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8DF518-0717-43DB-8309-7BAD1791907E}"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02F96E0-34A4-4218-AAC7-7E7A64960569}">
      <dgm:prSet/>
      <dgm:spPr/>
      <dgm:t>
        <a:bodyPr/>
        <a:lstStyle/>
        <a:p>
          <a:r>
            <a:rPr lang="en-GB"/>
            <a:t>Emerging economies such as India and China are now moving into the service sector. This will lead to further changes in global labour markets</a:t>
          </a:r>
          <a:endParaRPr lang="en-US"/>
        </a:p>
      </dgm:t>
    </dgm:pt>
    <dgm:pt modelId="{7404B8C6-E2E3-477F-8E9C-4E030529990E}" type="parTrans" cxnId="{40E6FB1A-C08A-45EB-8242-DCBF892D728D}">
      <dgm:prSet/>
      <dgm:spPr/>
      <dgm:t>
        <a:bodyPr/>
        <a:lstStyle/>
        <a:p>
          <a:endParaRPr lang="en-US"/>
        </a:p>
      </dgm:t>
    </dgm:pt>
    <dgm:pt modelId="{31D3F18D-C2FF-4789-BAB0-95CD8ED3D467}" type="sibTrans" cxnId="{40E6FB1A-C08A-45EB-8242-DCBF892D728D}">
      <dgm:prSet/>
      <dgm:spPr/>
      <dgm:t>
        <a:bodyPr/>
        <a:lstStyle/>
        <a:p>
          <a:endParaRPr lang="en-US"/>
        </a:p>
      </dgm:t>
    </dgm:pt>
    <dgm:pt modelId="{C697749C-5A0F-43B8-8AAB-98343D2342C1}">
      <dgm:prSet/>
      <dgm:spPr/>
      <dgm:t>
        <a:bodyPr/>
        <a:lstStyle/>
        <a:p>
          <a:r>
            <a:rPr lang="en-GB"/>
            <a:t>However, the increased demand from emerging economies as they grow richer will lead to new markets being created that countries such as the UK can benefit from e.g. the market for education</a:t>
          </a:r>
          <a:endParaRPr lang="en-US"/>
        </a:p>
      </dgm:t>
    </dgm:pt>
    <dgm:pt modelId="{0404420F-F12D-47A9-83E3-25EC970A1024}" type="parTrans" cxnId="{DE684932-1325-4EBC-9BFE-CB8C55386E1B}">
      <dgm:prSet/>
      <dgm:spPr/>
      <dgm:t>
        <a:bodyPr/>
        <a:lstStyle/>
        <a:p>
          <a:endParaRPr lang="en-US"/>
        </a:p>
      </dgm:t>
    </dgm:pt>
    <dgm:pt modelId="{B8C68329-3DE5-4C0D-A9E3-8DC5F470030D}" type="sibTrans" cxnId="{DE684932-1325-4EBC-9BFE-CB8C55386E1B}">
      <dgm:prSet/>
      <dgm:spPr/>
      <dgm:t>
        <a:bodyPr/>
        <a:lstStyle/>
        <a:p>
          <a:endParaRPr lang="en-US"/>
        </a:p>
      </dgm:t>
    </dgm:pt>
    <dgm:pt modelId="{32396A58-EEEC-46EF-BCF5-27617C286C88}" type="pres">
      <dgm:prSet presAssocID="{B58DF518-0717-43DB-8309-7BAD1791907E}" presName="vert0" presStyleCnt="0">
        <dgm:presLayoutVars>
          <dgm:dir/>
          <dgm:animOne val="branch"/>
          <dgm:animLvl val="lvl"/>
        </dgm:presLayoutVars>
      </dgm:prSet>
      <dgm:spPr/>
    </dgm:pt>
    <dgm:pt modelId="{E90DFC6D-2693-41CA-A43C-862A3531A1B2}" type="pres">
      <dgm:prSet presAssocID="{002F96E0-34A4-4218-AAC7-7E7A64960569}" presName="thickLine" presStyleLbl="alignNode1" presStyleIdx="0" presStyleCnt="2"/>
      <dgm:spPr/>
    </dgm:pt>
    <dgm:pt modelId="{56A35DDB-60F0-4C37-AE7B-5697D533C07C}" type="pres">
      <dgm:prSet presAssocID="{002F96E0-34A4-4218-AAC7-7E7A64960569}" presName="horz1" presStyleCnt="0"/>
      <dgm:spPr/>
    </dgm:pt>
    <dgm:pt modelId="{04189669-417B-42FD-856E-1BC45D3ECCDE}" type="pres">
      <dgm:prSet presAssocID="{002F96E0-34A4-4218-AAC7-7E7A64960569}" presName="tx1" presStyleLbl="revTx" presStyleIdx="0" presStyleCnt="2"/>
      <dgm:spPr/>
    </dgm:pt>
    <dgm:pt modelId="{8C89B003-B631-4297-8B56-C4A5ED57D97F}" type="pres">
      <dgm:prSet presAssocID="{002F96E0-34A4-4218-AAC7-7E7A64960569}" presName="vert1" presStyleCnt="0"/>
      <dgm:spPr/>
    </dgm:pt>
    <dgm:pt modelId="{5BACB455-F578-4927-94E1-CAE5A1EAE1CF}" type="pres">
      <dgm:prSet presAssocID="{C697749C-5A0F-43B8-8AAB-98343D2342C1}" presName="thickLine" presStyleLbl="alignNode1" presStyleIdx="1" presStyleCnt="2"/>
      <dgm:spPr/>
    </dgm:pt>
    <dgm:pt modelId="{F1410A71-CC16-4EEE-BDA0-A39F03470397}" type="pres">
      <dgm:prSet presAssocID="{C697749C-5A0F-43B8-8AAB-98343D2342C1}" presName="horz1" presStyleCnt="0"/>
      <dgm:spPr/>
    </dgm:pt>
    <dgm:pt modelId="{9E8483D8-8B15-4D40-8804-683BC1DCD7DF}" type="pres">
      <dgm:prSet presAssocID="{C697749C-5A0F-43B8-8AAB-98343D2342C1}" presName="tx1" presStyleLbl="revTx" presStyleIdx="1" presStyleCnt="2"/>
      <dgm:spPr/>
    </dgm:pt>
    <dgm:pt modelId="{C1D184C0-6C74-4041-8DC4-BA6E56090A09}" type="pres">
      <dgm:prSet presAssocID="{C697749C-5A0F-43B8-8AAB-98343D2342C1}" presName="vert1" presStyleCnt="0"/>
      <dgm:spPr/>
    </dgm:pt>
  </dgm:ptLst>
  <dgm:cxnLst>
    <dgm:cxn modelId="{40E6FB1A-C08A-45EB-8242-DCBF892D728D}" srcId="{B58DF518-0717-43DB-8309-7BAD1791907E}" destId="{002F96E0-34A4-4218-AAC7-7E7A64960569}" srcOrd="0" destOrd="0" parTransId="{7404B8C6-E2E3-477F-8E9C-4E030529990E}" sibTransId="{31D3F18D-C2FF-4789-BAB0-95CD8ED3D467}"/>
    <dgm:cxn modelId="{DE684932-1325-4EBC-9BFE-CB8C55386E1B}" srcId="{B58DF518-0717-43DB-8309-7BAD1791907E}" destId="{C697749C-5A0F-43B8-8AAB-98343D2342C1}" srcOrd="1" destOrd="0" parTransId="{0404420F-F12D-47A9-83E3-25EC970A1024}" sibTransId="{B8C68329-3DE5-4C0D-A9E3-8DC5F470030D}"/>
    <dgm:cxn modelId="{89B78764-A1C8-407E-91E3-2C91EF583AD7}" type="presOf" srcId="{C697749C-5A0F-43B8-8AAB-98343D2342C1}" destId="{9E8483D8-8B15-4D40-8804-683BC1DCD7DF}" srcOrd="0" destOrd="0" presId="urn:microsoft.com/office/officeart/2008/layout/LinedList"/>
    <dgm:cxn modelId="{0DA4284D-2920-44B0-9F8F-ECC69DEEDEF3}" type="presOf" srcId="{002F96E0-34A4-4218-AAC7-7E7A64960569}" destId="{04189669-417B-42FD-856E-1BC45D3ECCDE}" srcOrd="0" destOrd="0" presId="urn:microsoft.com/office/officeart/2008/layout/LinedList"/>
    <dgm:cxn modelId="{E1F1AF51-77AB-449A-B627-6F40E783D2D6}" type="presOf" srcId="{B58DF518-0717-43DB-8309-7BAD1791907E}" destId="{32396A58-EEEC-46EF-BCF5-27617C286C88}" srcOrd="0" destOrd="0" presId="urn:microsoft.com/office/officeart/2008/layout/LinedList"/>
    <dgm:cxn modelId="{11FBD6DA-9610-4582-B393-EB27BE340924}" type="presParOf" srcId="{32396A58-EEEC-46EF-BCF5-27617C286C88}" destId="{E90DFC6D-2693-41CA-A43C-862A3531A1B2}" srcOrd="0" destOrd="0" presId="urn:microsoft.com/office/officeart/2008/layout/LinedList"/>
    <dgm:cxn modelId="{7D45699E-348A-4FE0-9AA5-6B6A2B0247EA}" type="presParOf" srcId="{32396A58-EEEC-46EF-BCF5-27617C286C88}" destId="{56A35DDB-60F0-4C37-AE7B-5697D533C07C}" srcOrd="1" destOrd="0" presId="urn:microsoft.com/office/officeart/2008/layout/LinedList"/>
    <dgm:cxn modelId="{A53A85EA-1EE0-4214-B7DC-F5688BF49292}" type="presParOf" srcId="{56A35DDB-60F0-4C37-AE7B-5697D533C07C}" destId="{04189669-417B-42FD-856E-1BC45D3ECCDE}" srcOrd="0" destOrd="0" presId="urn:microsoft.com/office/officeart/2008/layout/LinedList"/>
    <dgm:cxn modelId="{2753256F-A3D9-42DF-A27A-9AA51ABF4CDB}" type="presParOf" srcId="{56A35DDB-60F0-4C37-AE7B-5697D533C07C}" destId="{8C89B003-B631-4297-8B56-C4A5ED57D97F}" srcOrd="1" destOrd="0" presId="urn:microsoft.com/office/officeart/2008/layout/LinedList"/>
    <dgm:cxn modelId="{861CC1B4-B940-4C63-9999-8D35BCFA12A7}" type="presParOf" srcId="{32396A58-EEEC-46EF-BCF5-27617C286C88}" destId="{5BACB455-F578-4927-94E1-CAE5A1EAE1CF}" srcOrd="2" destOrd="0" presId="urn:microsoft.com/office/officeart/2008/layout/LinedList"/>
    <dgm:cxn modelId="{6FEC4F56-10D3-4EF9-924D-55A431B12024}" type="presParOf" srcId="{32396A58-EEEC-46EF-BCF5-27617C286C88}" destId="{F1410A71-CC16-4EEE-BDA0-A39F03470397}" srcOrd="3" destOrd="0" presId="urn:microsoft.com/office/officeart/2008/layout/LinedList"/>
    <dgm:cxn modelId="{4A35B83F-B3F4-47E1-9185-39653208D372}" type="presParOf" srcId="{F1410A71-CC16-4EEE-BDA0-A39F03470397}" destId="{9E8483D8-8B15-4D40-8804-683BC1DCD7DF}" srcOrd="0" destOrd="0" presId="urn:microsoft.com/office/officeart/2008/layout/LinedList"/>
    <dgm:cxn modelId="{1840583A-6D90-49CC-827F-A1FBADD73CD0}" type="presParOf" srcId="{F1410A71-CC16-4EEE-BDA0-A39F03470397}" destId="{C1D184C0-6C74-4041-8DC4-BA6E56090A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E2E38-0BDF-432F-9714-539BE0DF213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7F660AB-AADD-40F9-9709-A59465E3D30F}">
      <dgm:prSet/>
      <dgm:spPr/>
      <dgm:t>
        <a:bodyPr/>
        <a:lstStyle/>
        <a:p>
          <a:r>
            <a:rPr lang="en-GB"/>
            <a:t>Globalisation has led to greater freedom for firms to operate in different labour markets</a:t>
          </a:r>
          <a:endParaRPr lang="en-US"/>
        </a:p>
      </dgm:t>
    </dgm:pt>
    <dgm:pt modelId="{2E7D06CB-7EB2-4A03-9E98-B5022C7B8342}" type="parTrans" cxnId="{D7E96EF5-3398-4613-8045-955935DDDD34}">
      <dgm:prSet/>
      <dgm:spPr/>
      <dgm:t>
        <a:bodyPr/>
        <a:lstStyle/>
        <a:p>
          <a:endParaRPr lang="en-US"/>
        </a:p>
      </dgm:t>
    </dgm:pt>
    <dgm:pt modelId="{769F7AA5-D9F4-4BB2-9C80-417232DF1E61}" type="sibTrans" cxnId="{D7E96EF5-3398-4613-8045-955935DDDD34}">
      <dgm:prSet/>
      <dgm:spPr/>
      <dgm:t>
        <a:bodyPr/>
        <a:lstStyle/>
        <a:p>
          <a:endParaRPr lang="en-US"/>
        </a:p>
      </dgm:t>
    </dgm:pt>
    <dgm:pt modelId="{9F403DC5-F1B3-4F0F-9A7A-64C0EFDD2D6F}">
      <dgm:prSet/>
      <dgm:spPr/>
      <dgm:t>
        <a:bodyPr/>
        <a:lstStyle/>
        <a:p>
          <a:r>
            <a:rPr lang="en-GB"/>
            <a:t>This has seen movement of labour between countries</a:t>
          </a:r>
          <a:endParaRPr lang="en-US"/>
        </a:p>
      </dgm:t>
    </dgm:pt>
    <dgm:pt modelId="{CE5154F1-3A6F-4D58-A756-2D23CDBDDAED}" type="parTrans" cxnId="{6F4E9184-4C87-4446-8CC7-EE15524BEDD9}">
      <dgm:prSet/>
      <dgm:spPr/>
      <dgm:t>
        <a:bodyPr/>
        <a:lstStyle/>
        <a:p>
          <a:endParaRPr lang="en-US"/>
        </a:p>
      </dgm:t>
    </dgm:pt>
    <dgm:pt modelId="{8FEB1522-EC71-41C7-AC51-45094CDC0530}" type="sibTrans" cxnId="{6F4E9184-4C87-4446-8CC7-EE15524BEDD9}">
      <dgm:prSet/>
      <dgm:spPr/>
      <dgm:t>
        <a:bodyPr/>
        <a:lstStyle/>
        <a:p>
          <a:endParaRPr lang="en-US"/>
        </a:p>
      </dgm:t>
    </dgm:pt>
    <dgm:pt modelId="{1C8768E9-D63C-4EE2-863C-4FE03B5E8421}">
      <dgm:prSet/>
      <dgm:spPr/>
      <dgm:t>
        <a:bodyPr/>
        <a:lstStyle/>
        <a:p>
          <a:r>
            <a:rPr lang="en-GB"/>
            <a:t>It has also seen production relocated to other countries, particularly low wage economies</a:t>
          </a:r>
          <a:endParaRPr lang="en-US"/>
        </a:p>
      </dgm:t>
    </dgm:pt>
    <dgm:pt modelId="{5834D0DC-C203-47DE-BCE9-E0A396B20FE3}" type="parTrans" cxnId="{7C6C95A9-F5C1-4FEB-8F60-1E9DB8C4ED0C}">
      <dgm:prSet/>
      <dgm:spPr/>
      <dgm:t>
        <a:bodyPr/>
        <a:lstStyle/>
        <a:p>
          <a:endParaRPr lang="en-US"/>
        </a:p>
      </dgm:t>
    </dgm:pt>
    <dgm:pt modelId="{204DBD3E-F908-45AB-92E9-68DF1F1A55E8}" type="sibTrans" cxnId="{7C6C95A9-F5C1-4FEB-8F60-1E9DB8C4ED0C}">
      <dgm:prSet/>
      <dgm:spPr/>
      <dgm:t>
        <a:bodyPr/>
        <a:lstStyle/>
        <a:p>
          <a:endParaRPr lang="en-US"/>
        </a:p>
      </dgm:t>
    </dgm:pt>
    <dgm:pt modelId="{F29AE79B-E978-4FA2-8356-AF6289FCAB45}">
      <dgm:prSet/>
      <dgm:spPr/>
      <dgm:t>
        <a:bodyPr/>
        <a:lstStyle/>
        <a:p>
          <a:r>
            <a:rPr lang="en-GB"/>
            <a:t>Sometimes, relocation has occurred in order to be closer to a market or to benefit from that market e.g. China</a:t>
          </a:r>
          <a:endParaRPr lang="en-US"/>
        </a:p>
      </dgm:t>
    </dgm:pt>
    <dgm:pt modelId="{E702642B-2B9C-404B-8EDA-93FDEE1511B6}" type="parTrans" cxnId="{7E4BC996-4455-4CB0-8939-A664D2793A65}">
      <dgm:prSet/>
      <dgm:spPr/>
      <dgm:t>
        <a:bodyPr/>
        <a:lstStyle/>
        <a:p>
          <a:endParaRPr lang="en-US"/>
        </a:p>
      </dgm:t>
    </dgm:pt>
    <dgm:pt modelId="{370CD094-952A-44ED-B2AF-534F7784A63C}" type="sibTrans" cxnId="{7E4BC996-4455-4CB0-8939-A664D2793A65}">
      <dgm:prSet/>
      <dgm:spPr/>
      <dgm:t>
        <a:bodyPr/>
        <a:lstStyle/>
        <a:p>
          <a:endParaRPr lang="en-US"/>
        </a:p>
      </dgm:t>
    </dgm:pt>
    <dgm:pt modelId="{DB930C8B-01FA-4743-83A1-8DDA71D0B685}">
      <dgm:prSet/>
      <dgm:spPr/>
      <dgm:t>
        <a:bodyPr/>
        <a:lstStyle/>
        <a:p>
          <a:r>
            <a:rPr lang="en-GB"/>
            <a:t>This has had a dramatic effect on employment patterns throughout the world</a:t>
          </a:r>
          <a:endParaRPr lang="en-US"/>
        </a:p>
      </dgm:t>
    </dgm:pt>
    <dgm:pt modelId="{747FE579-D5C4-4581-AC76-D7BB8C2CE889}" type="parTrans" cxnId="{9C523ED3-81C9-4B72-885A-7EBDC60EC2DD}">
      <dgm:prSet/>
      <dgm:spPr/>
      <dgm:t>
        <a:bodyPr/>
        <a:lstStyle/>
        <a:p>
          <a:endParaRPr lang="en-US"/>
        </a:p>
      </dgm:t>
    </dgm:pt>
    <dgm:pt modelId="{6561E425-6128-4A6C-A778-90E627E95412}" type="sibTrans" cxnId="{9C523ED3-81C9-4B72-885A-7EBDC60EC2DD}">
      <dgm:prSet/>
      <dgm:spPr/>
      <dgm:t>
        <a:bodyPr/>
        <a:lstStyle/>
        <a:p>
          <a:endParaRPr lang="en-US"/>
        </a:p>
      </dgm:t>
    </dgm:pt>
    <dgm:pt modelId="{5FE7E788-D70A-492D-825A-0DCEE495CBDB}" type="pres">
      <dgm:prSet presAssocID="{BA4E2E38-0BDF-432F-9714-539BE0DF213E}" presName="outerComposite" presStyleCnt="0">
        <dgm:presLayoutVars>
          <dgm:chMax val="5"/>
          <dgm:dir/>
          <dgm:resizeHandles val="exact"/>
        </dgm:presLayoutVars>
      </dgm:prSet>
      <dgm:spPr/>
    </dgm:pt>
    <dgm:pt modelId="{F84EDB3F-ECEA-4EC9-A932-CB04D9710A51}" type="pres">
      <dgm:prSet presAssocID="{BA4E2E38-0BDF-432F-9714-539BE0DF213E}" presName="dummyMaxCanvas" presStyleCnt="0">
        <dgm:presLayoutVars/>
      </dgm:prSet>
      <dgm:spPr/>
    </dgm:pt>
    <dgm:pt modelId="{50506227-D2CE-4F9D-BFD2-08BB1ED2EA2D}" type="pres">
      <dgm:prSet presAssocID="{BA4E2E38-0BDF-432F-9714-539BE0DF213E}" presName="FiveNodes_1" presStyleLbl="node1" presStyleIdx="0" presStyleCnt="5">
        <dgm:presLayoutVars>
          <dgm:bulletEnabled val="1"/>
        </dgm:presLayoutVars>
      </dgm:prSet>
      <dgm:spPr/>
    </dgm:pt>
    <dgm:pt modelId="{A006DF77-D46B-4A60-888C-1BAC6161C78F}" type="pres">
      <dgm:prSet presAssocID="{BA4E2E38-0BDF-432F-9714-539BE0DF213E}" presName="FiveNodes_2" presStyleLbl="node1" presStyleIdx="1" presStyleCnt="5">
        <dgm:presLayoutVars>
          <dgm:bulletEnabled val="1"/>
        </dgm:presLayoutVars>
      </dgm:prSet>
      <dgm:spPr/>
    </dgm:pt>
    <dgm:pt modelId="{F2E69746-DD47-45EB-952B-1D8AF131DE40}" type="pres">
      <dgm:prSet presAssocID="{BA4E2E38-0BDF-432F-9714-539BE0DF213E}" presName="FiveNodes_3" presStyleLbl="node1" presStyleIdx="2" presStyleCnt="5">
        <dgm:presLayoutVars>
          <dgm:bulletEnabled val="1"/>
        </dgm:presLayoutVars>
      </dgm:prSet>
      <dgm:spPr/>
    </dgm:pt>
    <dgm:pt modelId="{BCA4AC00-266F-4A34-AA05-085D0FD20C8D}" type="pres">
      <dgm:prSet presAssocID="{BA4E2E38-0BDF-432F-9714-539BE0DF213E}" presName="FiveNodes_4" presStyleLbl="node1" presStyleIdx="3" presStyleCnt="5">
        <dgm:presLayoutVars>
          <dgm:bulletEnabled val="1"/>
        </dgm:presLayoutVars>
      </dgm:prSet>
      <dgm:spPr/>
    </dgm:pt>
    <dgm:pt modelId="{1ED5D8F6-3F7D-4046-BC0E-7BC3EB60F974}" type="pres">
      <dgm:prSet presAssocID="{BA4E2E38-0BDF-432F-9714-539BE0DF213E}" presName="FiveNodes_5" presStyleLbl="node1" presStyleIdx="4" presStyleCnt="5">
        <dgm:presLayoutVars>
          <dgm:bulletEnabled val="1"/>
        </dgm:presLayoutVars>
      </dgm:prSet>
      <dgm:spPr/>
    </dgm:pt>
    <dgm:pt modelId="{806E1CD2-4836-4722-B850-90F767326734}" type="pres">
      <dgm:prSet presAssocID="{BA4E2E38-0BDF-432F-9714-539BE0DF213E}" presName="FiveConn_1-2" presStyleLbl="fgAccFollowNode1" presStyleIdx="0" presStyleCnt="4">
        <dgm:presLayoutVars>
          <dgm:bulletEnabled val="1"/>
        </dgm:presLayoutVars>
      </dgm:prSet>
      <dgm:spPr/>
    </dgm:pt>
    <dgm:pt modelId="{88465B0B-25DF-478A-B071-B99421A8F572}" type="pres">
      <dgm:prSet presAssocID="{BA4E2E38-0BDF-432F-9714-539BE0DF213E}" presName="FiveConn_2-3" presStyleLbl="fgAccFollowNode1" presStyleIdx="1" presStyleCnt="4">
        <dgm:presLayoutVars>
          <dgm:bulletEnabled val="1"/>
        </dgm:presLayoutVars>
      </dgm:prSet>
      <dgm:spPr/>
    </dgm:pt>
    <dgm:pt modelId="{E924244E-828E-4C56-A239-D0D8CE2333A6}" type="pres">
      <dgm:prSet presAssocID="{BA4E2E38-0BDF-432F-9714-539BE0DF213E}" presName="FiveConn_3-4" presStyleLbl="fgAccFollowNode1" presStyleIdx="2" presStyleCnt="4">
        <dgm:presLayoutVars>
          <dgm:bulletEnabled val="1"/>
        </dgm:presLayoutVars>
      </dgm:prSet>
      <dgm:spPr/>
    </dgm:pt>
    <dgm:pt modelId="{7DB9E881-A829-41C7-AC55-D1DC6A61F838}" type="pres">
      <dgm:prSet presAssocID="{BA4E2E38-0BDF-432F-9714-539BE0DF213E}" presName="FiveConn_4-5" presStyleLbl="fgAccFollowNode1" presStyleIdx="3" presStyleCnt="4">
        <dgm:presLayoutVars>
          <dgm:bulletEnabled val="1"/>
        </dgm:presLayoutVars>
      </dgm:prSet>
      <dgm:spPr/>
    </dgm:pt>
    <dgm:pt modelId="{42DC96DC-FF23-4A15-B5FA-6E8011FEBF45}" type="pres">
      <dgm:prSet presAssocID="{BA4E2E38-0BDF-432F-9714-539BE0DF213E}" presName="FiveNodes_1_text" presStyleLbl="node1" presStyleIdx="4" presStyleCnt="5">
        <dgm:presLayoutVars>
          <dgm:bulletEnabled val="1"/>
        </dgm:presLayoutVars>
      </dgm:prSet>
      <dgm:spPr/>
    </dgm:pt>
    <dgm:pt modelId="{D305E797-8027-46AC-85E7-D99A241AAD9F}" type="pres">
      <dgm:prSet presAssocID="{BA4E2E38-0BDF-432F-9714-539BE0DF213E}" presName="FiveNodes_2_text" presStyleLbl="node1" presStyleIdx="4" presStyleCnt="5">
        <dgm:presLayoutVars>
          <dgm:bulletEnabled val="1"/>
        </dgm:presLayoutVars>
      </dgm:prSet>
      <dgm:spPr/>
    </dgm:pt>
    <dgm:pt modelId="{EEDAEBE8-1129-48A7-BF8F-68B8B0AECF59}" type="pres">
      <dgm:prSet presAssocID="{BA4E2E38-0BDF-432F-9714-539BE0DF213E}" presName="FiveNodes_3_text" presStyleLbl="node1" presStyleIdx="4" presStyleCnt="5">
        <dgm:presLayoutVars>
          <dgm:bulletEnabled val="1"/>
        </dgm:presLayoutVars>
      </dgm:prSet>
      <dgm:spPr/>
    </dgm:pt>
    <dgm:pt modelId="{86B8A6FA-4366-4A0E-A04D-7967DF4B6529}" type="pres">
      <dgm:prSet presAssocID="{BA4E2E38-0BDF-432F-9714-539BE0DF213E}" presName="FiveNodes_4_text" presStyleLbl="node1" presStyleIdx="4" presStyleCnt="5">
        <dgm:presLayoutVars>
          <dgm:bulletEnabled val="1"/>
        </dgm:presLayoutVars>
      </dgm:prSet>
      <dgm:spPr/>
    </dgm:pt>
    <dgm:pt modelId="{718E1DA4-4109-462C-8C57-A8D1DDA395C4}" type="pres">
      <dgm:prSet presAssocID="{BA4E2E38-0BDF-432F-9714-539BE0DF213E}" presName="FiveNodes_5_text" presStyleLbl="node1" presStyleIdx="4" presStyleCnt="5">
        <dgm:presLayoutVars>
          <dgm:bulletEnabled val="1"/>
        </dgm:presLayoutVars>
      </dgm:prSet>
      <dgm:spPr/>
    </dgm:pt>
  </dgm:ptLst>
  <dgm:cxnLst>
    <dgm:cxn modelId="{BA807704-910C-43AD-91AD-77D51173B46E}" type="presOf" srcId="{1C8768E9-D63C-4EE2-863C-4FE03B5E8421}" destId="{F2E69746-DD47-45EB-952B-1D8AF131DE40}" srcOrd="0" destOrd="0" presId="urn:microsoft.com/office/officeart/2005/8/layout/vProcess5"/>
    <dgm:cxn modelId="{39BF7A04-A2C2-42A4-A7DE-5BA332A5745B}" type="presOf" srcId="{9F403DC5-F1B3-4F0F-9A7A-64C0EFDD2D6F}" destId="{D305E797-8027-46AC-85E7-D99A241AAD9F}" srcOrd="1" destOrd="0" presId="urn:microsoft.com/office/officeart/2005/8/layout/vProcess5"/>
    <dgm:cxn modelId="{CCA49304-F59A-43F9-ACFB-FE8A041B38B0}" type="presOf" srcId="{DB930C8B-01FA-4743-83A1-8DDA71D0B685}" destId="{718E1DA4-4109-462C-8C57-A8D1DDA395C4}" srcOrd="1" destOrd="0" presId="urn:microsoft.com/office/officeart/2005/8/layout/vProcess5"/>
    <dgm:cxn modelId="{AB279329-A0F9-42D9-8C8B-7DEF21DBF089}" type="presOf" srcId="{769F7AA5-D9F4-4BB2-9C80-417232DF1E61}" destId="{806E1CD2-4836-4722-B850-90F767326734}" srcOrd="0" destOrd="0" presId="urn:microsoft.com/office/officeart/2005/8/layout/vProcess5"/>
    <dgm:cxn modelId="{ACF2CA40-BA33-42D0-ADF7-180D4ED5B0ED}" type="presOf" srcId="{BA4E2E38-0BDF-432F-9714-539BE0DF213E}" destId="{5FE7E788-D70A-492D-825A-0DCEE495CBDB}" srcOrd="0" destOrd="0" presId="urn:microsoft.com/office/officeart/2005/8/layout/vProcess5"/>
    <dgm:cxn modelId="{5700CC49-9442-4DB5-A64F-D2F22BCADD5E}" type="presOf" srcId="{C7F660AB-AADD-40F9-9709-A59465E3D30F}" destId="{42DC96DC-FF23-4A15-B5FA-6E8011FEBF45}" srcOrd="1" destOrd="0" presId="urn:microsoft.com/office/officeart/2005/8/layout/vProcess5"/>
    <dgm:cxn modelId="{7B384651-76B5-4E2B-B7BB-CB73AD378517}" type="presOf" srcId="{F29AE79B-E978-4FA2-8356-AF6289FCAB45}" destId="{BCA4AC00-266F-4A34-AA05-085D0FD20C8D}" srcOrd="0" destOrd="0" presId="urn:microsoft.com/office/officeart/2005/8/layout/vProcess5"/>
    <dgm:cxn modelId="{52457F7B-5AB2-4BD3-B863-5080DF580C64}" type="presOf" srcId="{C7F660AB-AADD-40F9-9709-A59465E3D30F}" destId="{50506227-D2CE-4F9D-BFD2-08BB1ED2EA2D}" srcOrd="0" destOrd="0" presId="urn:microsoft.com/office/officeart/2005/8/layout/vProcess5"/>
    <dgm:cxn modelId="{6F4E9184-4C87-4446-8CC7-EE15524BEDD9}" srcId="{BA4E2E38-0BDF-432F-9714-539BE0DF213E}" destId="{9F403DC5-F1B3-4F0F-9A7A-64C0EFDD2D6F}" srcOrd="1" destOrd="0" parTransId="{CE5154F1-3A6F-4D58-A756-2D23CDBDDAED}" sibTransId="{8FEB1522-EC71-41C7-AC51-45094CDC0530}"/>
    <dgm:cxn modelId="{18166F8B-90F5-46DC-9AE3-BF5F20D6038C}" type="presOf" srcId="{1C8768E9-D63C-4EE2-863C-4FE03B5E8421}" destId="{EEDAEBE8-1129-48A7-BF8F-68B8B0AECF59}" srcOrd="1" destOrd="0" presId="urn:microsoft.com/office/officeart/2005/8/layout/vProcess5"/>
    <dgm:cxn modelId="{7E4BC996-4455-4CB0-8939-A664D2793A65}" srcId="{BA4E2E38-0BDF-432F-9714-539BE0DF213E}" destId="{F29AE79B-E978-4FA2-8356-AF6289FCAB45}" srcOrd="3" destOrd="0" parTransId="{E702642B-2B9C-404B-8EDA-93FDEE1511B6}" sibTransId="{370CD094-952A-44ED-B2AF-534F7784A63C}"/>
    <dgm:cxn modelId="{7C6C95A9-F5C1-4FEB-8F60-1E9DB8C4ED0C}" srcId="{BA4E2E38-0BDF-432F-9714-539BE0DF213E}" destId="{1C8768E9-D63C-4EE2-863C-4FE03B5E8421}" srcOrd="2" destOrd="0" parTransId="{5834D0DC-C203-47DE-BCE9-E0A396B20FE3}" sibTransId="{204DBD3E-F908-45AB-92E9-68DF1F1A55E8}"/>
    <dgm:cxn modelId="{B47047C2-5B82-4865-BB0C-597D2C9A590C}" type="presOf" srcId="{DB930C8B-01FA-4743-83A1-8DDA71D0B685}" destId="{1ED5D8F6-3F7D-4046-BC0E-7BC3EB60F974}" srcOrd="0" destOrd="0" presId="urn:microsoft.com/office/officeart/2005/8/layout/vProcess5"/>
    <dgm:cxn modelId="{3E5E10C5-01B0-461A-81BA-BDE3248D5C7C}" type="presOf" srcId="{8FEB1522-EC71-41C7-AC51-45094CDC0530}" destId="{88465B0B-25DF-478A-B071-B99421A8F572}" srcOrd="0" destOrd="0" presId="urn:microsoft.com/office/officeart/2005/8/layout/vProcess5"/>
    <dgm:cxn modelId="{23037BCD-512A-46F5-A2EE-AEFD5ED41243}" type="presOf" srcId="{204DBD3E-F908-45AB-92E9-68DF1F1A55E8}" destId="{E924244E-828E-4C56-A239-D0D8CE2333A6}" srcOrd="0" destOrd="0" presId="urn:microsoft.com/office/officeart/2005/8/layout/vProcess5"/>
    <dgm:cxn modelId="{9C523ED3-81C9-4B72-885A-7EBDC60EC2DD}" srcId="{BA4E2E38-0BDF-432F-9714-539BE0DF213E}" destId="{DB930C8B-01FA-4743-83A1-8DDA71D0B685}" srcOrd="4" destOrd="0" parTransId="{747FE579-D5C4-4581-AC76-D7BB8C2CE889}" sibTransId="{6561E425-6128-4A6C-A778-90E627E95412}"/>
    <dgm:cxn modelId="{152BBBDF-62F5-48C4-BF12-CDB4E15348BD}" type="presOf" srcId="{F29AE79B-E978-4FA2-8356-AF6289FCAB45}" destId="{86B8A6FA-4366-4A0E-A04D-7967DF4B6529}" srcOrd="1" destOrd="0" presId="urn:microsoft.com/office/officeart/2005/8/layout/vProcess5"/>
    <dgm:cxn modelId="{73ED86F3-9FF9-4D7B-9468-C8C4A26722C4}" type="presOf" srcId="{370CD094-952A-44ED-B2AF-534F7784A63C}" destId="{7DB9E881-A829-41C7-AC55-D1DC6A61F838}" srcOrd="0" destOrd="0" presId="urn:microsoft.com/office/officeart/2005/8/layout/vProcess5"/>
    <dgm:cxn modelId="{D7E96EF5-3398-4613-8045-955935DDDD34}" srcId="{BA4E2E38-0BDF-432F-9714-539BE0DF213E}" destId="{C7F660AB-AADD-40F9-9709-A59465E3D30F}" srcOrd="0" destOrd="0" parTransId="{2E7D06CB-7EB2-4A03-9E98-B5022C7B8342}" sibTransId="{769F7AA5-D9F4-4BB2-9C80-417232DF1E61}"/>
    <dgm:cxn modelId="{F15D79F5-D816-4FB9-A59C-FE607138B0FF}" type="presOf" srcId="{9F403DC5-F1B3-4F0F-9A7A-64C0EFDD2D6F}" destId="{A006DF77-D46B-4A60-888C-1BAC6161C78F}" srcOrd="0" destOrd="0" presId="urn:microsoft.com/office/officeart/2005/8/layout/vProcess5"/>
    <dgm:cxn modelId="{EC85A4FE-EF3A-4D3D-A0E9-115A8228B16E}" type="presParOf" srcId="{5FE7E788-D70A-492D-825A-0DCEE495CBDB}" destId="{F84EDB3F-ECEA-4EC9-A932-CB04D9710A51}" srcOrd="0" destOrd="0" presId="urn:microsoft.com/office/officeart/2005/8/layout/vProcess5"/>
    <dgm:cxn modelId="{922BC8E5-BEFE-4DA3-A81A-D551298112A9}" type="presParOf" srcId="{5FE7E788-D70A-492D-825A-0DCEE495CBDB}" destId="{50506227-D2CE-4F9D-BFD2-08BB1ED2EA2D}" srcOrd="1" destOrd="0" presId="urn:microsoft.com/office/officeart/2005/8/layout/vProcess5"/>
    <dgm:cxn modelId="{5252655A-5088-4CC2-8C48-1CBD62291721}" type="presParOf" srcId="{5FE7E788-D70A-492D-825A-0DCEE495CBDB}" destId="{A006DF77-D46B-4A60-888C-1BAC6161C78F}" srcOrd="2" destOrd="0" presId="urn:microsoft.com/office/officeart/2005/8/layout/vProcess5"/>
    <dgm:cxn modelId="{AD82CCC0-B631-4B7B-9F70-477CA14B7066}" type="presParOf" srcId="{5FE7E788-D70A-492D-825A-0DCEE495CBDB}" destId="{F2E69746-DD47-45EB-952B-1D8AF131DE40}" srcOrd="3" destOrd="0" presId="urn:microsoft.com/office/officeart/2005/8/layout/vProcess5"/>
    <dgm:cxn modelId="{1754849B-1F79-4AF1-9BE8-ADDE29C4E81F}" type="presParOf" srcId="{5FE7E788-D70A-492D-825A-0DCEE495CBDB}" destId="{BCA4AC00-266F-4A34-AA05-085D0FD20C8D}" srcOrd="4" destOrd="0" presId="urn:microsoft.com/office/officeart/2005/8/layout/vProcess5"/>
    <dgm:cxn modelId="{063A86F8-46A6-4400-A85C-CAA84734784E}" type="presParOf" srcId="{5FE7E788-D70A-492D-825A-0DCEE495CBDB}" destId="{1ED5D8F6-3F7D-4046-BC0E-7BC3EB60F974}" srcOrd="5" destOrd="0" presId="urn:microsoft.com/office/officeart/2005/8/layout/vProcess5"/>
    <dgm:cxn modelId="{AC451E75-B29E-44F3-A9DC-8CC1D6FC7CD3}" type="presParOf" srcId="{5FE7E788-D70A-492D-825A-0DCEE495CBDB}" destId="{806E1CD2-4836-4722-B850-90F767326734}" srcOrd="6" destOrd="0" presId="urn:microsoft.com/office/officeart/2005/8/layout/vProcess5"/>
    <dgm:cxn modelId="{37B8A97F-2F84-4138-A63A-0EA50FA1C3CC}" type="presParOf" srcId="{5FE7E788-D70A-492D-825A-0DCEE495CBDB}" destId="{88465B0B-25DF-478A-B071-B99421A8F572}" srcOrd="7" destOrd="0" presId="urn:microsoft.com/office/officeart/2005/8/layout/vProcess5"/>
    <dgm:cxn modelId="{5348553A-B71C-4E6C-B6BD-CFDA3E5B220C}" type="presParOf" srcId="{5FE7E788-D70A-492D-825A-0DCEE495CBDB}" destId="{E924244E-828E-4C56-A239-D0D8CE2333A6}" srcOrd="8" destOrd="0" presId="urn:microsoft.com/office/officeart/2005/8/layout/vProcess5"/>
    <dgm:cxn modelId="{8C41CF66-5038-4C2D-93EB-9E6CD6CDDA99}" type="presParOf" srcId="{5FE7E788-D70A-492D-825A-0DCEE495CBDB}" destId="{7DB9E881-A829-41C7-AC55-D1DC6A61F838}" srcOrd="9" destOrd="0" presId="urn:microsoft.com/office/officeart/2005/8/layout/vProcess5"/>
    <dgm:cxn modelId="{68EF018C-BE79-416F-84B0-DF196F1D3E2B}" type="presParOf" srcId="{5FE7E788-D70A-492D-825A-0DCEE495CBDB}" destId="{42DC96DC-FF23-4A15-B5FA-6E8011FEBF45}" srcOrd="10" destOrd="0" presId="urn:microsoft.com/office/officeart/2005/8/layout/vProcess5"/>
    <dgm:cxn modelId="{304F5498-38E0-4914-9411-BA35ABD24165}" type="presParOf" srcId="{5FE7E788-D70A-492D-825A-0DCEE495CBDB}" destId="{D305E797-8027-46AC-85E7-D99A241AAD9F}" srcOrd="11" destOrd="0" presId="urn:microsoft.com/office/officeart/2005/8/layout/vProcess5"/>
    <dgm:cxn modelId="{A584F5C4-C1D6-4164-BE1F-900F04A790C0}" type="presParOf" srcId="{5FE7E788-D70A-492D-825A-0DCEE495CBDB}" destId="{EEDAEBE8-1129-48A7-BF8F-68B8B0AECF59}" srcOrd="12" destOrd="0" presId="urn:microsoft.com/office/officeart/2005/8/layout/vProcess5"/>
    <dgm:cxn modelId="{F439D951-B985-4CDC-ACE5-F9F61EED0C23}" type="presParOf" srcId="{5FE7E788-D70A-492D-825A-0DCEE495CBDB}" destId="{86B8A6FA-4366-4A0E-A04D-7967DF4B6529}" srcOrd="13" destOrd="0" presId="urn:microsoft.com/office/officeart/2005/8/layout/vProcess5"/>
    <dgm:cxn modelId="{EA5992F9-43A0-4400-9550-02EC30F4CF1B}" type="presParOf" srcId="{5FE7E788-D70A-492D-825A-0DCEE495CBDB}" destId="{718E1DA4-4109-462C-8C57-A8D1DDA395C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6E892-33E8-41CF-A584-FDEFFF635A6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4242DC4-F935-40FD-910A-81C10ADAD96C}">
      <dgm:prSet/>
      <dgm:spPr/>
      <dgm:t>
        <a:bodyPr/>
        <a:lstStyle/>
        <a:p>
          <a:r>
            <a:rPr lang="en-GB"/>
            <a:t>Demographic changes and increased opportunity has led to a growth of the global labour force</a:t>
          </a:r>
          <a:endParaRPr lang="en-US"/>
        </a:p>
      </dgm:t>
    </dgm:pt>
    <dgm:pt modelId="{0EE372E7-E49A-4D7F-B399-F534FC875B22}" type="parTrans" cxnId="{04C11C67-EBD8-4EBF-A143-7C138722CEED}">
      <dgm:prSet/>
      <dgm:spPr/>
      <dgm:t>
        <a:bodyPr/>
        <a:lstStyle/>
        <a:p>
          <a:endParaRPr lang="en-US"/>
        </a:p>
      </dgm:t>
    </dgm:pt>
    <dgm:pt modelId="{771FE1B5-B0FE-4CB9-B168-670A1A30261F}" type="sibTrans" cxnId="{04C11C67-EBD8-4EBF-A143-7C138722CEED}">
      <dgm:prSet/>
      <dgm:spPr/>
      <dgm:t>
        <a:bodyPr/>
        <a:lstStyle/>
        <a:p>
          <a:endParaRPr lang="en-US"/>
        </a:p>
      </dgm:t>
    </dgm:pt>
    <dgm:pt modelId="{54CDF420-F1C5-4376-B388-C195E37108F5}">
      <dgm:prSet/>
      <dgm:spPr/>
      <dgm:t>
        <a:bodyPr/>
        <a:lstStyle/>
        <a:p>
          <a:r>
            <a:rPr lang="en-GB"/>
            <a:t>Industrialisation has led to workers moving from rural to urban areas</a:t>
          </a:r>
          <a:endParaRPr lang="en-US"/>
        </a:p>
      </dgm:t>
    </dgm:pt>
    <dgm:pt modelId="{7462F686-B593-4022-AFF8-6091F181417C}" type="parTrans" cxnId="{BF1D5530-C8E0-4C69-898E-9F5F8B09AB31}">
      <dgm:prSet/>
      <dgm:spPr/>
      <dgm:t>
        <a:bodyPr/>
        <a:lstStyle/>
        <a:p>
          <a:endParaRPr lang="en-US"/>
        </a:p>
      </dgm:t>
    </dgm:pt>
    <dgm:pt modelId="{F28F600D-F66C-4B15-AEA1-5FBFFD1FC7C2}" type="sibTrans" cxnId="{BF1D5530-C8E0-4C69-898E-9F5F8B09AB31}">
      <dgm:prSet/>
      <dgm:spPr/>
      <dgm:t>
        <a:bodyPr/>
        <a:lstStyle/>
        <a:p>
          <a:endParaRPr lang="en-US"/>
        </a:p>
      </dgm:t>
    </dgm:pt>
    <dgm:pt modelId="{5487E039-F170-481F-8894-32B38A5A398F}">
      <dgm:prSet/>
      <dgm:spPr/>
      <dgm:t>
        <a:bodyPr/>
        <a:lstStyle/>
        <a:p>
          <a:r>
            <a:rPr lang="en-GB"/>
            <a:t>This has led to decreases in the labour force working in agriculture and increases in manufacturing </a:t>
          </a:r>
          <a:endParaRPr lang="en-US"/>
        </a:p>
      </dgm:t>
    </dgm:pt>
    <dgm:pt modelId="{FC71BC4D-5A54-4413-9AD0-BAA008AD91F1}" type="parTrans" cxnId="{2B1B2B3A-36D8-4BB6-8A72-C27E53158720}">
      <dgm:prSet/>
      <dgm:spPr/>
      <dgm:t>
        <a:bodyPr/>
        <a:lstStyle/>
        <a:p>
          <a:endParaRPr lang="en-US"/>
        </a:p>
      </dgm:t>
    </dgm:pt>
    <dgm:pt modelId="{053BDD3B-1BCD-45C7-B235-2A432EA8BF38}" type="sibTrans" cxnId="{2B1B2B3A-36D8-4BB6-8A72-C27E53158720}">
      <dgm:prSet/>
      <dgm:spPr/>
      <dgm:t>
        <a:bodyPr/>
        <a:lstStyle/>
        <a:p>
          <a:endParaRPr lang="en-US"/>
        </a:p>
      </dgm:t>
    </dgm:pt>
    <dgm:pt modelId="{CC25F272-2BDC-4866-BD27-AD14BE84336D}" type="pres">
      <dgm:prSet presAssocID="{8CE6E892-33E8-41CF-A584-FDEFFF635A65}" presName="linear" presStyleCnt="0">
        <dgm:presLayoutVars>
          <dgm:animLvl val="lvl"/>
          <dgm:resizeHandles val="exact"/>
        </dgm:presLayoutVars>
      </dgm:prSet>
      <dgm:spPr/>
    </dgm:pt>
    <dgm:pt modelId="{8930EA91-B27B-4504-BDCD-290995A1787C}" type="pres">
      <dgm:prSet presAssocID="{E4242DC4-F935-40FD-910A-81C10ADAD96C}" presName="parentText" presStyleLbl="node1" presStyleIdx="0" presStyleCnt="3">
        <dgm:presLayoutVars>
          <dgm:chMax val="0"/>
          <dgm:bulletEnabled val="1"/>
        </dgm:presLayoutVars>
      </dgm:prSet>
      <dgm:spPr/>
    </dgm:pt>
    <dgm:pt modelId="{74E52524-5F15-4D1C-A62E-F77F84EF0405}" type="pres">
      <dgm:prSet presAssocID="{771FE1B5-B0FE-4CB9-B168-670A1A30261F}" presName="spacer" presStyleCnt="0"/>
      <dgm:spPr/>
    </dgm:pt>
    <dgm:pt modelId="{238FA5DB-183F-4E65-A13A-EC33CA0CD643}" type="pres">
      <dgm:prSet presAssocID="{54CDF420-F1C5-4376-B388-C195E37108F5}" presName="parentText" presStyleLbl="node1" presStyleIdx="1" presStyleCnt="3">
        <dgm:presLayoutVars>
          <dgm:chMax val="0"/>
          <dgm:bulletEnabled val="1"/>
        </dgm:presLayoutVars>
      </dgm:prSet>
      <dgm:spPr/>
    </dgm:pt>
    <dgm:pt modelId="{47EB6822-5836-4685-B8B0-745FFDB272DD}" type="pres">
      <dgm:prSet presAssocID="{F28F600D-F66C-4B15-AEA1-5FBFFD1FC7C2}" presName="spacer" presStyleCnt="0"/>
      <dgm:spPr/>
    </dgm:pt>
    <dgm:pt modelId="{DED08DA0-94E4-46BE-B194-D227E2987A39}" type="pres">
      <dgm:prSet presAssocID="{5487E039-F170-481F-8894-32B38A5A398F}" presName="parentText" presStyleLbl="node1" presStyleIdx="2" presStyleCnt="3">
        <dgm:presLayoutVars>
          <dgm:chMax val="0"/>
          <dgm:bulletEnabled val="1"/>
        </dgm:presLayoutVars>
      </dgm:prSet>
      <dgm:spPr/>
    </dgm:pt>
  </dgm:ptLst>
  <dgm:cxnLst>
    <dgm:cxn modelId="{BF1D5530-C8E0-4C69-898E-9F5F8B09AB31}" srcId="{8CE6E892-33E8-41CF-A584-FDEFFF635A65}" destId="{54CDF420-F1C5-4376-B388-C195E37108F5}" srcOrd="1" destOrd="0" parTransId="{7462F686-B593-4022-AFF8-6091F181417C}" sibTransId="{F28F600D-F66C-4B15-AEA1-5FBFFD1FC7C2}"/>
    <dgm:cxn modelId="{2B1B2B3A-36D8-4BB6-8A72-C27E53158720}" srcId="{8CE6E892-33E8-41CF-A584-FDEFFF635A65}" destId="{5487E039-F170-481F-8894-32B38A5A398F}" srcOrd="2" destOrd="0" parTransId="{FC71BC4D-5A54-4413-9AD0-BAA008AD91F1}" sibTransId="{053BDD3B-1BCD-45C7-B235-2A432EA8BF38}"/>
    <dgm:cxn modelId="{04C11C67-EBD8-4EBF-A143-7C138722CEED}" srcId="{8CE6E892-33E8-41CF-A584-FDEFFF635A65}" destId="{E4242DC4-F935-40FD-910A-81C10ADAD96C}" srcOrd="0" destOrd="0" parTransId="{0EE372E7-E49A-4D7F-B399-F534FC875B22}" sibTransId="{771FE1B5-B0FE-4CB9-B168-670A1A30261F}"/>
    <dgm:cxn modelId="{71C35E7C-BA7D-45FF-B1A9-0D036BBE231E}" type="presOf" srcId="{E4242DC4-F935-40FD-910A-81C10ADAD96C}" destId="{8930EA91-B27B-4504-BDCD-290995A1787C}" srcOrd="0" destOrd="0" presId="urn:microsoft.com/office/officeart/2005/8/layout/vList2"/>
    <dgm:cxn modelId="{9178F589-BCF1-45D0-BCDD-9D7F01950776}" type="presOf" srcId="{5487E039-F170-481F-8894-32B38A5A398F}" destId="{DED08DA0-94E4-46BE-B194-D227E2987A39}" srcOrd="0" destOrd="0" presId="urn:microsoft.com/office/officeart/2005/8/layout/vList2"/>
    <dgm:cxn modelId="{074B8FE6-34E3-46A0-A90A-59E35B68C42C}" type="presOf" srcId="{54CDF420-F1C5-4376-B388-C195E37108F5}" destId="{238FA5DB-183F-4E65-A13A-EC33CA0CD643}" srcOrd="0" destOrd="0" presId="urn:microsoft.com/office/officeart/2005/8/layout/vList2"/>
    <dgm:cxn modelId="{3F9C7BEE-A316-4013-B03B-80CF4429FC53}" type="presOf" srcId="{8CE6E892-33E8-41CF-A584-FDEFFF635A65}" destId="{CC25F272-2BDC-4866-BD27-AD14BE84336D}" srcOrd="0" destOrd="0" presId="urn:microsoft.com/office/officeart/2005/8/layout/vList2"/>
    <dgm:cxn modelId="{761A897B-BC6B-4E61-84F5-75395F83E91F}" type="presParOf" srcId="{CC25F272-2BDC-4866-BD27-AD14BE84336D}" destId="{8930EA91-B27B-4504-BDCD-290995A1787C}" srcOrd="0" destOrd="0" presId="urn:microsoft.com/office/officeart/2005/8/layout/vList2"/>
    <dgm:cxn modelId="{DBE746EB-FF17-4A0D-A091-3868493553EA}" type="presParOf" srcId="{CC25F272-2BDC-4866-BD27-AD14BE84336D}" destId="{74E52524-5F15-4D1C-A62E-F77F84EF0405}" srcOrd="1" destOrd="0" presId="urn:microsoft.com/office/officeart/2005/8/layout/vList2"/>
    <dgm:cxn modelId="{F68143C4-A191-47E1-8142-A96037A05152}" type="presParOf" srcId="{CC25F272-2BDC-4866-BD27-AD14BE84336D}" destId="{238FA5DB-183F-4E65-A13A-EC33CA0CD643}" srcOrd="2" destOrd="0" presId="urn:microsoft.com/office/officeart/2005/8/layout/vList2"/>
    <dgm:cxn modelId="{AB0B0949-4956-4821-B4AF-EE9533297518}" type="presParOf" srcId="{CC25F272-2BDC-4866-BD27-AD14BE84336D}" destId="{47EB6822-5836-4685-B8B0-745FFDB272DD}" srcOrd="3" destOrd="0" presId="urn:microsoft.com/office/officeart/2005/8/layout/vList2"/>
    <dgm:cxn modelId="{CF2F972B-AA80-406A-901D-F3654B5EDAEA}" type="presParOf" srcId="{CC25F272-2BDC-4866-BD27-AD14BE84336D}" destId="{DED08DA0-94E4-46BE-B194-D227E2987A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67F39A-8FFC-4B03-8721-6C10DC0557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52360A0-D075-403B-8ED3-304B6CFA1F09}">
      <dgm:prSet/>
      <dgm:spPr/>
      <dgm:t>
        <a:bodyPr/>
        <a:lstStyle/>
        <a:p>
          <a:r>
            <a:rPr lang="en-GB"/>
            <a:t>Hundreds of millions have escaped absolute poverty as economic growth through manufacturing has led to higher GDP per capita</a:t>
          </a:r>
          <a:endParaRPr lang="en-US"/>
        </a:p>
      </dgm:t>
    </dgm:pt>
    <dgm:pt modelId="{A05FB729-C230-4610-85AB-38B0CF85FE6A}" type="parTrans" cxnId="{B521C5C1-5A87-4B39-A19E-D3DBBF0AC7AE}">
      <dgm:prSet/>
      <dgm:spPr/>
      <dgm:t>
        <a:bodyPr/>
        <a:lstStyle/>
        <a:p>
          <a:endParaRPr lang="en-US"/>
        </a:p>
      </dgm:t>
    </dgm:pt>
    <dgm:pt modelId="{689EC2F2-0036-4180-A2A6-4D1579EE7CA7}" type="sibTrans" cxnId="{B521C5C1-5A87-4B39-A19E-D3DBBF0AC7AE}">
      <dgm:prSet/>
      <dgm:spPr/>
      <dgm:t>
        <a:bodyPr/>
        <a:lstStyle/>
        <a:p>
          <a:endParaRPr lang="en-US"/>
        </a:p>
      </dgm:t>
    </dgm:pt>
    <dgm:pt modelId="{E46B5103-3795-40B0-A0D2-1C2DF15AEBEE}">
      <dgm:prSet/>
      <dgm:spPr/>
      <dgm:t>
        <a:bodyPr/>
        <a:lstStyle/>
        <a:p>
          <a:r>
            <a:rPr lang="en-GB"/>
            <a:t>Developed economies have switched production to low wage economies, creating more jobs in developing economies</a:t>
          </a:r>
          <a:endParaRPr lang="en-US"/>
        </a:p>
      </dgm:t>
    </dgm:pt>
    <dgm:pt modelId="{BD177734-ABF9-4825-9B0D-E9DE53489667}" type="parTrans" cxnId="{7B7D8036-1C7A-400C-BAFF-D4C449F44FC6}">
      <dgm:prSet/>
      <dgm:spPr/>
      <dgm:t>
        <a:bodyPr/>
        <a:lstStyle/>
        <a:p>
          <a:endParaRPr lang="en-US"/>
        </a:p>
      </dgm:t>
    </dgm:pt>
    <dgm:pt modelId="{061E987D-0BE1-4D22-86DA-265E73EA322F}" type="sibTrans" cxnId="{7B7D8036-1C7A-400C-BAFF-D4C449F44FC6}">
      <dgm:prSet/>
      <dgm:spPr/>
      <dgm:t>
        <a:bodyPr/>
        <a:lstStyle/>
        <a:p>
          <a:endParaRPr lang="en-US"/>
        </a:p>
      </dgm:t>
    </dgm:pt>
    <dgm:pt modelId="{B182D3B7-9F0A-4FB7-8D9C-636A4B4DE691}" type="pres">
      <dgm:prSet presAssocID="{8D67F39A-8FFC-4B03-8721-6C10DC055761}" presName="linear" presStyleCnt="0">
        <dgm:presLayoutVars>
          <dgm:animLvl val="lvl"/>
          <dgm:resizeHandles val="exact"/>
        </dgm:presLayoutVars>
      </dgm:prSet>
      <dgm:spPr/>
    </dgm:pt>
    <dgm:pt modelId="{A88F9EEB-1C1C-40CA-8406-44D3BB4A058F}" type="pres">
      <dgm:prSet presAssocID="{852360A0-D075-403B-8ED3-304B6CFA1F09}" presName="parentText" presStyleLbl="node1" presStyleIdx="0" presStyleCnt="2">
        <dgm:presLayoutVars>
          <dgm:chMax val="0"/>
          <dgm:bulletEnabled val="1"/>
        </dgm:presLayoutVars>
      </dgm:prSet>
      <dgm:spPr/>
    </dgm:pt>
    <dgm:pt modelId="{4521D94A-D4D5-4458-B0A6-24C6284D678C}" type="pres">
      <dgm:prSet presAssocID="{689EC2F2-0036-4180-A2A6-4D1579EE7CA7}" presName="spacer" presStyleCnt="0"/>
      <dgm:spPr/>
    </dgm:pt>
    <dgm:pt modelId="{5B016E52-0A36-4E23-B71A-6C35F5E6EB21}" type="pres">
      <dgm:prSet presAssocID="{E46B5103-3795-40B0-A0D2-1C2DF15AEBEE}" presName="parentText" presStyleLbl="node1" presStyleIdx="1" presStyleCnt="2">
        <dgm:presLayoutVars>
          <dgm:chMax val="0"/>
          <dgm:bulletEnabled val="1"/>
        </dgm:presLayoutVars>
      </dgm:prSet>
      <dgm:spPr/>
    </dgm:pt>
  </dgm:ptLst>
  <dgm:cxnLst>
    <dgm:cxn modelId="{7B7D8036-1C7A-400C-BAFF-D4C449F44FC6}" srcId="{8D67F39A-8FFC-4B03-8721-6C10DC055761}" destId="{E46B5103-3795-40B0-A0D2-1C2DF15AEBEE}" srcOrd="1" destOrd="0" parTransId="{BD177734-ABF9-4825-9B0D-E9DE53489667}" sibTransId="{061E987D-0BE1-4D22-86DA-265E73EA322F}"/>
    <dgm:cxn modelId="{F9CCF250-51E0-4F28-BE67-E153A2F546A2}" type="presOf" srcId="{E46B5103-3795-40B0-A0D2-1C2DF15AEBEE}" destId="{5B016E52-0A36-4E23-B71A-6C35F5E6EB21}" srcOrd="0" destOrd="0" presId="urn:microsoft.com/office/officeart/2005/8/layout/vList2"/>
    <dgm:cxn modelId="{D7C48C8B-6384-4E3A-AE68-4C39A4CE1362}" type="presOf" srcId="{8D67F39A-8FFC-4B03-8721-6C10DC055761}" destId="{B182D3B7-9F0A-4FB7-8D9C-636A4B4DE691}" srcOrd="0" destOrd="0" presId="urn:microsoft.com/office/officeart/2005/8/layout/vList2"/>
    <dgm:cxn modelId="{B521C5C1-5A87-4B39-A19E-D3DBBF0AC7AE}" srcId="{8D67F39A-8FFC-4B03-8721-6C10DC055761}" destId="{852360A0-D075-403B-8ED3-304B6CFA1F09}" srcOrd="0" destOrd="0" parTransId="{A05FB729-C230-4610-85AB-38B0CF85FE6A}" sibTransId="{689EC2F2-0036-4180-A2A6-4D1579EE7CA7}"/>
    <dgm:cxn modelId="{3FCB21F4-3598-4547-92CC-1D251C5F6E74}" type="presOf" srcId="{852360A0-D075-403B-8ED3-304B6CFA1F09}" destId="{A88F9EEB-1C1C-40CA-8406-44D3BB4A058F}" srcOrd="0" destOrd="0" presId="urn:microsoft.com/office/officeart/2005/8/layout/vList2"/>
    <dgm:cxn modelId="{DDFBFBBA-5E30-474B-9C6C-F25CA777EF44}" type="presParOf" srcId="{B182D3B7-9F0A-4FB7-8D9C-636A4B4DE691}" destId="{A88F9EEB-1C1C-40CA-8406-44D3BB4A058F}" srcOrd="0" destOrd="0" presId="urn:microsoft.com/office/officeart/2005/8/layout/vList2"/>
    <dgm:cxn modelId="{79B81C60-4B37-4F5E-849E-7040A4E62DF7}" type="presParOf" srcId="{B182D3B7-9F0A-4FB7-8D9C-636A4B4DE691}" destId="{4521D94A-D4D5-4458-B0A6-24C6284D678C}" srcOrd="1" destOrd="0" presId="urn:microsoft.com/office/officeart/2005/8/layout/vList2"/>
    <dgm:cxn modelId="{30A2AA37-21C7-4C09-A701-8BE2BDFD2F79}" type="presParOf" srcId="{B182D3B7-9F0A-4FB7-8D9C-636A4B4DE691}" destId="{5B016E52-0A36-4E23-B71A-6C35F5E6EB2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4FCA2-041B-4DC6-BE97-27F74834AE79}"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A592853D-9B13-4427-BE79-2B74F0FF0869}">
      <dgm:prSet/>
      <dgm:spPr/>
      <dgm:t>
        <a:bodyPr/>
        <a:lstStyle/>
        <a:p>
          <a:r>
            <a:rPr lang="en-GB"/>
            <a:t>Global population growth and more women working has led to a greater supply of labour</a:t>
          </a:r>
          <a:endParaRPr lang="en-US"/>
        </a:p>
      </dgm:t>
    </dgm:pt>
    <dgm:pt modelId="{1E4F6632-7EC7-49B9-9447-BC4D4E609CED}" type="parTrans" cxnId="{A5FEEA3C-8625-426B-B798-AC056DD2D242}">
      <dgm:prSet/>
      <dgm:spPr/>
      <dgm:t>
        <a:bodyPr/>
        <a:lstStyle/>
        <a:p>
          <a:endParaRPr lang="en-US"/>
        </a:p>
      </dgm:t>
    </dgm:pt>
    <dgm:pt modelId="{1994AB80-92A8-4207-AC2A-B8B80C274C29}" type="sibTrans" cxnId="{A5FEEA3C-8625-426B-B798-AC056DD2D242}">
      <dgm:prSet/>
      <dgm:spPr/>
      <dgm:t>
        <a:bodyPr/>
        <a:lstStyle/>
        <a:p>
          <a:endParaRPr lang="en-US"/>
        </a:p>
      </dgm:t>
    </dgm:pt>
    <dgm:pt modelId="{CD4E3997-4AE9-4D60-AD14-2A96515EB3CF}">
      <dgm:prSet/>
      <dgm:spPr/>
      <dgm:t>
        <a:bodyPr/>
        <a:lstStyle/>
        <a:p>
          <a:r>
            <a:rPr lang="en-GB"/>
            <a:t>Many of these workers have emigrated to countries with higher wages and greater job opportunities</a:t>
          </a:r>
          <a:endParaRPr lang="en-US"/>
        </a:p>
      </dgm:t>
    </dgm:pt>
    <dgm:pt modelId="{57AA9777-FFC5-4D21-9D93-5AF96A7E7092}" type="parTrans" cxnId="{652ABAD7-F7F5-4C57-8462-DA597A19535D}">
      <dgm:prSet/>
      <dgm:spPr/>
      <dgm:t>
        <a:bodyPr/>
        <a:lstStyle/>
        <a:p>
          <a:endParaRPr lang="en-US"/>
        </a:p>
      </dgm:t>
    </dgm:pt>
    <dgm:pt modelId="{3D323F87-F520-4B38-9882-A3F24F5FA568}" type="sibTrans" cxnId="{652ABAD7-F7F5-4C57-8462-DA597A19535D}">
      <dgm:prSet/>
      <dgm:spPr/>
      <dgm:t>
        <a:bodyPr/>
        <a:lstStyle/>
        <a:p>
          <a:endParaRPr lang="en-US"/>
        </a:p>
      </dgm:t>
    </dgm:pt>
    <dgm:pt modelId="{D1906AD2-C3CA-4A2E-968B-44A9C14FFDE4}">
      <dgm:prSet/>
      <dgm:spPr/>
      <dgm:t>
        <a:bodyPr/>
        <a:lstStyle/>
        <a:p>
          <a:r>
            <a:rPr lang="en-GB"/>
            <a:t>This has led to improved living standards</a:t>
          </a:r>
          <a:endParaRPr lang="en-US"/>
        </a:p>
      </dgm:t>
    </dgm:pt>
    <dgm:pt modelId="{3A5B20AC-C5BB-4BDC-ACD2-1569044AA3C8}" type="parTrans" cxnId="{E22D56A9-B9AF-4F8C-B43B-7516BD38BDD0}">
      <dgm:prSet/>
      <dgm:spPr/>
      <dgm:t>
        <a:bodyPr/>
        <a:lstStyle/>
        <a:p>
          <a:endParaRPr lang="en-US"/>
        </a:p>
      </dgm:t>
    </dgm:pt>
    <dgm:pt modelId="{719D70BB-BFA0-48ED-87D0-11FF681EF30E}" type="sibTrans" cxnId="{E22D56A9-B9AF-4F8C-B43B-7516BD38BDD0}">
      <dgm:prSet/>
      <dgm:spPr/>
      <dgm:t>
        <a:bodyPr/>
        <a:lstStyle/>
        <a:p>
          <a:endParaRPr lang="en-US"/>
        </a:p>
      </dgm:t>
    </dgm:pt>
    <dgm:pt modelId="{E38646A0-AAA9-43FC-8E77-DCE50A4B0AAD}" type="pres">
      <dgm:prSet presAssocID="{8994FCA2-041B-4DC6-BE97-27F74834AE79}" presName="vert0" presStyleCnt="0">
        <dgm:presLayoutVars>
          <dgm:dir/>
          <dgm:animOne val="branch"/>
          <dgm:animLvl val="lvl"/>
        </dgm:presLayoutVars>
      </dgm:prSet>
      <dgm:spPr/>
    </dgm:pt>
    <dgm:pt modelId="{5680C19C-FA63-414C-8692-BAA14E953B9C}" type="pres">
      <dgm:prSet presAssocID="{A592853D-9B13-4427-BE79-2B74F0FF0869}" presName="thickLine" presStyleLbl="alignNode1" presStyleIdx="0" presStyleCnt="3"/>
      <dgm:spPr/>
    </dgm:pt>
    <dgm:pt modelId="{193AD3BB-5AE3-40DA-B122-1A9EA8B8F648}" type="pres">
      <dgm:prSet presAssocID="{A592853D-9B13-4427-BE79-2B74F0FF0869}" presName="horz1" presStyleCnt="0"/>
      <dgm:spPr/>
    </dgm:pt>
    <dgm:pt modelId="{F61A363E-4C86-40CF-B7D7-44659EC1B79A}" type="pres">
      <dgm:prSet presAssocID="{A592853D-9B13-4427-BE79-2B74F0FF0869}" presName="tx1" presStyleLbl="revTx" presStyleIdx="0" presStyleCnt="3"/>
      <dgm:spPr/>
    </dgm:pt>
    <dgm:pt modelId="{B792C7D7-6BC3-4322-A937-7FE24B2B3B13}" type="pres">
      <dgm:prSet presAssocID="{A592853D-9B13-4427-BE79-2B74F0FF0869}" presName="vert1" presStyleCnt="0"/>
      <dgm:spPr/>
    </dgm:pt>
    <dgm:pt modelId="{FFD2F7D1-7441-411D-89A9-519B05460B6A}" type="pres">
      <dgm:prSet presAssocID="{CD4E3997-4AE9-4D60-AD14-2A96515EB3CF}" presName="thickLine" presStyleLbl="alignNode1" presStyleIdx="1" presStyleCnt="3"/>
      <dgm:spPr/>
    </dgm:pt>
    <dgm:pt modelId="{D95B4A8E-0484-4291-A009-58B080962F7D}" type="pres">
      <dgm:prSet presAssocID="{CD4E3997-4AE9-4D60-AD14-2A96515EB3CF}" presName="horz1" presStyleCnt="0"/>
      <dgm:spPr/>
    </dgm:pt>
    <dgm:pt modelId="{C759A550-3A2C-4B98-824C-428634D72EF2}" type="pres">
      <dgm:prSet presAssocID="{CD4E3997-4AE9-4D60-AD14-2A96515EB3CF}" presName="tx1" presStyleLbl="revTx" presStyleIdx="1" presStyleCnt="3"/>
      <dgm:spPr/>
    </dgm:pt>
    <dgm:pt modelId="{10FE2E22-A463-4C2F-AF90-0DF769FCEC3A}" type="pres">
      <dgm:prSet presAssocID="{CD4E3997-4AE9-4D60-AD14-2A96515EB3CF}" presName="vert1" presStyleCnt="0"/>
      <dgm:spPr/>
    </dgm:pt>
    <dgm:pt modelId="{F7F90CFE-4126-4C39-9D00-65FEB560791F}" type="pres">
      <dgm:prSet presAssocID="{D1906AD2-C3CA-4A2E-968B-44A9C14FFDE4}" presName="thickLine" presStyleLbl="alignNode1" presStyleIdx="2" presStyleCnt="3"/>
      <dgm:spPr/>
    </dgm:pt>
    <dgm:pt modelId="{ADFE8B38-8558-4761-B033-6DBDE74DDB6D}" type="pres">
      <dgm:prSet presAssocID="{D1906AD2-C3CA-4A2E-968B-44A9C14FFDE4}" presName="horz1" presStyleCnt="0"/>
      <dgm:spPr/>
    </dgm:pt>
    <dgm:pt modelId="{14C93E40-006B-42E4-ABCA-21749CE97B92}" type="pres">
      <dgm:prSet presAssocID="{D1906AD2-C3CA-4A2E-968B-44A9C14FFDE4}" presName="tx1" presStyleLbl="revTx" presStyleIdx="2" presStyleCnt="3"/>
      <dgm:spPr/>
    </dgm:pt>
    <dgm:pt modelId="{16EADFEC-5E48-4755-85B6-E7FEA267A936}" type="pres">
      <dgm:prSet presAssocID="{D1906AD2-C3CA-4A2E-968B-44A9C14FFDE4}" presName="vert1" presStyleCnt="0"/>
      <dgm:spPr/>
    </dgm:pt>
  </dgm:ptLst>
  <dgm:cxnLst>
    <dgm:cxn modelId="{33D3FD38-40FE-4728-B514-E35CBADD2F14}" type="presOf" srcId="{D1906AD2-C3CA-4A2E-968B-44A9C14FFDE4}" destId="{14C93E40-006B-42E4-ABCA-21749CE97B92}" srcOrd="0" destOrd="0" presId="urn:microsoft.com/office/officeart/2008/layout/LinedList"/>
    <dgm:cxn modelId="{A5FEEA3C-8625-426B-B798-AC056DD2D242}" srcId="{8994FCA2-041B-4DC6-BE97-27F74834AE79}" destId="{A592853D-9B13-4427-BE79-2B74F0FF0869}" srcOrd="0" destOrd="0" parTransId="{1E4F6632-7EC7-49B9-9447-BC4D4E609CED}" sibTransId="{1994AB80-92A8-4207-AC2A-B8B80C274C29}"/>
    <dgm:cxn modelId="{1D70425E-BAE1-4A7B-B690-2219886CA821}" type="presOf" srcId="{A592853D-9B13-4427-BE79-2B74F0FF0869}" destId="{F61A363E-4C86-40CF-B7D7-44659EC1B79A}" srcOrd="0" destOrd="0" presId="urn:microsoft.com/office/officeart/2008/layout/LinedList"/>
    <dgm:cxn modelId="{0EA8A56D-9C9D-4298-B045-FC6A2F37C679}" type="presOf" srcId="{CD4E3997-4AE9-4D60-AD14-2A96515EB3CF}" destId="{C759A550-3A2C-4B98-824C-428634D72EF2}" srcOrd="0" destOrd="0" presId="urn:microsoft.com/office/officeart/2008/layout/LinedList"/>
    <dgm:cxn modelId="{1461027F-3EDC-4739-8A43-732DD3F545CB}" type="presOf" srcId="{8994FCA2-041B-4DC6-BE97-27F74834AE79}" destId="{E38646A0-AAA9-43FC-8E77-DCE50A4B0AAD}" srcOrd="0" destOrd="0" presId="urn:microsoft.com/office/officeart/2008/layout/LinedList"/>
    <dgm:cxn modelId="{E22D56A9-B9AF-4F8C-B43B-7516BD38BDD0}" srcId="{8994FCA2-041B-4DC6-BE97-27F74834AE79}" destId="{D1906AD2-C3CA-4A2E-968B-44A9C14FFDE4}" srcOrd="2" destOrd="0" parTransId="{3A5B20AC-C5BB-4BDC-ACD2-1569044AA3C8}" sibTransId="{719D70BB-BFA0-48ED-87D0-11FF681EF30E}"/>
    <dgm:cxn modelId="{652ABAD7-F7F5-4C57-8462-DA597A19535D}" srcId="{8994FCA2-041B-4DC6-BE97-27F74834AE79}" destId="{CD4E3997-4AE9-4D60-AD14-2A96515EB3CF}" srcOrd="1" destOrd="0" parTransId="{57AA9777-FFC5-4D21-9D93-5AF96A7E7092}" sibTransId="{3D323F87-F520-4B38-9882-A3F24F5FA568}"/>
    <dgm:cxn modelId="{62732D1D-0D20-4968-9BBF-4505E009703D}" type="presParOf" srcId="{E38646A0-AAA9-43FC-8E77-DCE50A4B0AAD}" destId="{5680C19C-FA63-414C-8692-BAA14E953B9C}" srcOrd="0" destOrd="0" presId="urn:microsoft.com/office/officeart/2008/layout/LinedList"/>
    <dgm:cxn modelId="{473C60F7-E075-46F2-A831-05AE2565E2E6}" type="presParOf" srcId="{E38646A0-AAA9-43FC-8E77-DCE50A4B0AAD}" destId="{193AD3BB-5AE3-40DA-B122-1A9EA8B8F648}" srcOrd="1" destOrd="0" presId="urn:microsoft.com/office/officeart/2008/layout/LinedList"/>
    <dgm:cxn modelId="{42F215A6-90B1-48BF-A971-CB87581FEEF5}" type="presParOf" srcId="{193AD3BB-5AE3-40DA-B122-1A9EA8B8F648}" destId="{F61A363E-4C86-40CF-B7D7-44659EC1B79A}" srcOrd="0" destOrd="0" presId="urn:microsoft.com/office/officeart/2008/layout/LinedList"/>
    <dgm:cxn modelId="{AD342897-14B8-4B14-B345-C025F10179D9}" type="presParOf" srcId="{193AD3BB-5AE3-40DA-B122-1A9EA8B8F648}" destId="{B792C7D7-6BC3-4322-A937-7FE24B2B3B13}" srcOrd="1" destOrd="0" presId="urn:microsoft.com/office/officeart/2008/layout/LinedList"/>
    <dgm:cxn modelId="{1922419A-7C68-42D9-808C-1E0359729AA6}" type="presParOf" srcId="{E38646A0-AAA9-43FC-8E77-DCE50A4B0AAD}" destId="{FFD2F7D1-7441-411D-89A9-519B05460B6A}" srcOrd="2" destOrd="0" presId="urn:microsoft.com/office/officeart/2008/layout/LinedList"/>
    <dgm:cxn modelId="{E0678E7A-33CB-4E57-B17A-E475E73C0CD0}" type="presParOf" srcId="{E38646A0-AAA9-43FC-8E77-DCE50A4B0AAD}" destId="{D95B4A8E-0484-4291-A009-58B080962F7D}" srcOrd="3" destOrd="0" presId="urn:microsoft.com/office/officeart/2008/layout/LinedList"/>
    <dgm:cxn modelId="{7C92648B-711F-4ECA-95A5-30DF9376939A}" type="presParOf" srcId="{D95B4A8E-0484-4291-A009-58B080962F7D}" destId="{C759A550-3A2C-4B98-824C-428634D72EF2}" srcOrd="0" destOrd="0" presId="urn:microsoft.com/office/officeart/2008/layout/LinedList"/>
    <dgm:cxn modelId="{8189293F-1048-495A-93D0-CF24C5F4A90C}" type="presParOf" srcId="{D95B4A8E-0484-4291-A009-58B080962F7D}" destId="{10FE2E22-A463-4C2F-AF90-0DF769FCEC3A}" srcOrd="1" destOrd="0" presId="urn:microsoft.com/office/officeart/2008/layout/LinedList"/>
    <dgm:cxn modelId="{6F6052EE-1FDF-4998-886B-BA78BF1B17BB}" type="presParOf" srcId="{E38646A0-AAA9-43FC-8E77-DCE50A4B0AAD}" destId="{F7F90CFE-4126-4C39-9D00-65FEB560791F}" srcOrd="4" destOrd="0" presId="urn:microsoft.com/office/officeart/2008/layout/LinedList"/>
    <dgm:cxn modelId="{C04D1BB8-21C8-480C-8C0B-620CF10C4E7A}" type="presParOf" srcId="{E38646A0-AAA9-43FC-8E77-DCE50A4B0AAD}" destId="{ADFE8B38-8558-4761-B033-6DBDE74DDB6D}" srcOrd="5" destOrd="0" presId="urn:microsoft.com/office/officeart/2008/layout/LinedList"/>
    <dgm:cxn modelId="{43D613E8-1612-4DA4-A7A4-1C8C722FFA21}" type="presParOf" srcId="{ADFE8B38-8558-4761-B033-6DBDE74DDB6D}" destId="{14C93E40-006B-42E4-ABCA-21749CE97B92}" srcOrd="0" destOrd="0" presId="urn:microsoft.com/office/officeart/2008/layout/LinedList"/>
    <dgm:cxn modelId="{32793FB0-ECF1-46AC-B5B0-9A5D6718C721}" type="presParOf" srcId="{ADFE8B38-8558-4761-B033-6DBDE74DDB6D}" destId="{16EADFEC-5E48-4755-85B6-E7FEA267A9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224503-600A-4217-8D98-879032EC64B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584F337-3BDC-4DA7-8D9B-EA236AD55CE6}">
      <dgm:prSet/>
      <dgm:spPr/>
      <dgm:t>
        <a:bodyPr/>
        <a:lstStyle/>
        <a:p>
          <a:r>
            <a:rPr lang="en-GB"/>
            <a:t>Increased supply of labour has led to increased competition in domestic labour markets</a:t>
          </a:r>
          <a:endParaRPr lang="en-US"/>
        </a:p>
      </dgm:t>
    </dgm:pt>
    <dgm:pt modelId="{05F8542D-F6D6-43CB-859B-E288C8B83E77}" type="parTrans" cxnId="{962A3BF6-A0B5-4360-AC85-A90250F2045B}">
      <dgm:prSet/>
      <dgm:spPr/>
      <dgm:t>
        <a:bodyPr/>
        <a:lstStyle/>
        <a:p>
          <a:endParaRPr lang="en-US"/>
        </a:p>
      </dgm:t>
    </dgm:pt>
    <dgm:pt modelId="{707B24EF-08E3-4466-9A6A-9614BE885B85}" type="sibTrans" cxnId="{962A3BF6-A0B5-4360-AC85-A90250F2045B}">
      <dgm:prSet/>
      <dgm:spPr/>
      <dgm:t>
        <a:bodyPr/>
        <a:lstStyle/>
        <a:p>
          <a:endParaRPr lang="en-US"/>
        </a:p>
      </dgm:t>
    </dgm:pt>
    <dgm:pt modelId="{03345008-CBC1-4D01-AE5F-9B7988035E4B}">
      <dgm:prSet/>
      <dgm:spPr/>
      <dgm:t>
        <a:bodyPr/>
        <a:lstStyle/>
        <a:p>
          <a:r>
            <a:rPr lang="en-GB"/>
            <a:t>This has impacted on the price of labour i.e. the wage rate</a:t>
          </a:r>
          <a:endParaRPr lang="en-US"/>
        </a:p>
      </dgm:t>
    </dgm:pt>
    <dgm:pt modelId="{7FBC6173-56BB-41A2-8759-6CF1454FF652}" type="parTrans" cxnId="{FB21D869-3F4D-4852-B34F-CF9E6B45E54C}">
      <dgm:prSet/>
      <dgm:spPr/>
      <dgm:t>
        <a:bodyPr/>
        <a:lstStyle/>
        <a:p>
          <a:endParaRPr lang="en-US"/>
        </a:p>
      </dgm:t>
    </dgm:pt>
    <dgm:pt modelId="{1E59CDB2-C024-4301-8813-CD9E93292B1B}" type="sibTrans" cxnId="{FB21D869-3F4D-4852-B34F-CF9E6B45E54C}">
      <dgm:prSet/>
      <dgm:spPr/>
      <dgm:t>
        <a:bodyPr/>
        <a:lstStyle/>
        <a:p>
          <a:endParaRPr lang="en-US"/>
        </a:p>
      </dgm:t>
    </dgm:pt>
    <dgm:pt modelId="{64EBD63F-86E7-4011-9F33-8515411633C1}">
      <dgm:prSet/>
      <dgm:spPr/>
      <dgm:t>
        <a:bodyPr/>
        <a:lstStyle/>
        <a:p>
          <a:r>
            <a:rPr lang="en-GB"/>
            <a:t>Both low and high skilled workers have joined new labour markets, allowing for increased capacity and often improved productivity</a:t>
          </a:r>
          <a:endParaRPr lang="en-US"/>
        </a:p>
      </dgm:t>
    </dgm:pt>
    <dgm:pt modelId="{EAC0688F-B641-4188-B7B7-8FE36CE764C6}" type="parTrans" cxnId="{E6A54CB3-F756-4FF5-82B2-45357FF4468D}">
      <dgm:prSet/>
      <dgm:spPr/>
      <dgm:t>
        <a:bodyPr/>
        <a:lstStyle/>
        <a:p>
          <a:endParaRPr lang="en-US"/>
        </a:p>
      </dgm:t>
    </dgm:pt>
    <dgm:pt modelId="{F723AEE8-576C-4AF4-ACB8-7328D783F5F6}" type="sibTrans" cxnId="{E6A54CB3-F756-4FF5-82B2-45357FF4468D}">
      <dgm:prSet/>
      <dgm:spPr/>
      <dgm:t>
        <a:bodyPr/>
        <a:lstStyle/>
        <a:p>
          <a:endParaRPr lang="en-US"/>
        </a:p>
      </dgm:t>
    </dgm:pt>
    <dgm:pt modelId="{7FEB2BD6-F771-415A-935A-EC6B647CA796}" type="pres">
      <dgm:prSet presAssocID="{A1224503-600A-4217-8D98-879032EC64BA}" presName="vert0" presStyleCnt="0">
        <dgm:presLayoutVars>
          <dgm:dir/>
          <dgm:animOne val="branch"/>
          <dgm:animLvl val="lvl"/>
        </dgm:presLayoutVars>
      </dgm:prSet>
      <dgm:spPr/>
    </dgm:pt>
    <dgm:pt modelId="{2ABA2A7F-06B2-45FF-ABF0-F9DABBE2C726}" type="pres">
      <dgm:prSet presAssocID="{E584F337-3BDC-4DA7-8D9B-EA236AD55CE6}" presName="thickLine" presStyleLbl="alignNode1" presStyleIdx="0" presStyleCnt="3"/>
      <dgm:spPr/>
    </dgm:pt>
    <dgm:pt modelId="{8937F7F9-F5A4-4ED1-9025-BFDEBA4978D4}" type="pres">
      <dgm:prSet presAssocID="{E584F337-3BDC-4DA7-8D9B-EA236AD55CE6}" presName="horz1" presStyleCnt="0"/>
      <dgm:spPr/>
    </dgm:pt>
    <dgm:pt modelId="{264EB58E-E690-4DF8-9F35-0488B5BA0F03}" type="pres">
      <dgm:prSet presAssocID="{E584F337-3BDC-4DA7-8D9B-EA236AD55CE6}" presName="tx1" presStyleLbl="revTx" presStyleIdx="0" presStyleCnt="3"/>
      <dgm:spPr/>
    </dgm:pt>
    <dgm:pt modelId="{CDAE8368-F645-43C9-A174-D7D99B92EF88}" type="pres">
      <dgm:prSet presAssocID="{E584F337-3BDC-4DA7-8D9B-EA236AD55CE6}" presName="vert1" presStyleCnt="0"/>
      <dgm:spPr/>
    </dgm:pt>
    <dgm:pt modelId="{9F9AEB72-A804-4EF8-A190-3F048404CC5F}" type="pres">
      <dgm:prSet presAssocID="{03345008-CBC1-4D01-AE5F-9B7988035E4B}" presName="thickLine" presStyleLbl="alignNode1" presStyleIdx="1" presStyleCnt="3"/>
      <dgm:spPr/>
    </dgm:pt>
    <dgm:pt modelId="{29EA93FF-18B5-426A-9A17-51C12AF7F006}" type="pres">
      <dgm:prSet presAssocID="{03345008-CBC1-4D01-AE5F-9B7988035E4B}" presName="horz1" presStyleCnt="0"/>
      <dgm:spPr/>
    </dgm:pt>
    <dgm:pt modelId="{4282B6C4-DE59-4E98-8543-D2FC97C3A101}" type="pres">
      <dgm:prSet presAssocID="{03345008-CBC1-4D01-AE5F-9B7988035E4B}" presName="tx1" presStyleLbl="revTx" presStyleIdx="1" presStyleCnt="3"/>
      <dgm:spPr/>
    </dgm:pt>
    <dgm:pt modelId="{E7B98315-5210-40E3-BA4C-05C8BCE51854}" type="pres">
      <dgm:prSet presAssocID="{03345008-CBC1-4D01-AE5F-9B7988035E4B}" presName="vert1" presStyleCnt="0"/>
      <dgm:spPr/>
    </dgm:pt>
    <dgm:pt modelId="{CEAE585A-D2C4-4131-8C2E-8CF4DB9DD78C}" type="pres">
      <dgm:prSet presAssocID="{64EBD63F-86E7-4011-9F33-8515411633C1}" presName="thickLine" presStyleLbl="alignNode1" presStyleIdx="2" presStyleCnt="3"/>
      <dgm:spPr/>
    </dgm:pt>
    <dgm:pt modelId="{7E97915D-4376-4A87-8C82-822E669CA404}" type="pres">
      <dgm:prSet presAssocID="{64EBD63F-86E7-4011-9F33-8515411633C1}" presName="horz1" presStyleCnt="0"/>
      <dgm:spPr/>
    </dgm:pt>
    <dgm:pt modelId="{B4419110-451F-43C8-A84F-38C5ECC33DF1}" type="pres">
      <dgm:prSet presAssocID="{64EBD63F-86E7-4011-9F33-8515411633C1}" presName="tx1" presStyleLbl="revTx" presStyleIdx="2" presStyleCnt="3"/>
      <dgm:spPr/>
    </dgm:pt>
    <dgm:pt modelId="{05D3EAA7-C199-4C7F-AD7A-13CC79F144C5}" type="pres">
      <dgm:prSet presAssocID="{64EBD63F-86E7-4011-9F33-8515411633C1}" presName="vert1" presStyleCnt="0"/>
      <dgm:spPr/>
    </dgm:pt>
  </dgm:ptLst>
  <dgm:cxnLst>
    <dgm:cxn modelId="{D6ACE216-1F05-4F65-B96A-BF9DF95C2FB8}" type="presOf" srcId="{A1224503-600A-4217-8D98-879032EC64BA}" destId="{7FEB2BD6-F771-415A-935A-EC6B647CA796}" srcOrd="0" destOrd="0" presId="urn:microsoft.com/office/officeart/2008/layout/LinedList"/>
    <dgm:cxn modelId="{FB21D869-3F4D-4852-B34F-CF9E6B45E54C}" srcId="{A1224503-600A-4217-8D98-879032EC64BA}" destId="{03345008-CBC1-4D01-AE5F-9B7988035E4B}" srcOrd="1" destOrd="0" parTransId="{7FBC6173-56BB-41A2-8759-6CF1454FF652}" sibTransId="{1E59CDB2-C024-4301-8813-CD9E93292B1B}"/>
    <dgm:cxn modelId="{D5714C7D-3CAA-4BAB-B37C-101B4CFB9E4B}" type="presOf" srcId="{64EBD63F-86E7-4011-9F33-8515411633C1}" destId="{B4419110-451F-43C8-A84F-38C5ECC33DF1}" srcOrd="0" destOrd="0" presId="urn:microsoft.com/office/officeart/2008/layout/LinedList"/>
    <dgm:cxn modelId="{7A12E288-66BC-4F13-99C0-4DB0106A7A1D}" type="presOf" srcId="{03345008-CBC1-4D01-AE5F-9B7988035E4B}" destId="{4282B6C4-DE59-4E98-8543-D2FC97C3A101}" srcOrd="0" destOrd="0" presId="urn:microsoft.com/office/officeart/2008/layout/LinedList"/>
    <dgm:cxn modelId="{E6A54CB3-F756-4FF5-82B2-45357FF4468D}" srcId="{A1224503-600A-4217-8D98-879032EC64BA}" destId="{64EBD63F-86E7-4011-9F33-8515411633C1}" srcOrd="2" destOrd="0" parTransId="{EAC0688F-B641-4188-B7B7-8FE36CE764C6}" sibTransId="{F723AEE8-576C-4AF4-ACB8-7328D783F5F6}"/>
    <dgm:cxn modelId="{EC4936D9-01C7-4D6F-ABF4-832B29EE3851}" type="presOf" srcId="{E584F337-3BDC-4DA7-8D9B-EA236AD55CE6}" destId="{264EB58E-E690-4DF8-9F35-0488B5BA0F03}" srcOrd="0" destOrd="0" presId="urn:microsoft.com/office/officeart/2008/layout/LinedList"/>
    <dgm:cxn modelId="{962A3BF6-A0B5-4360-AC85-A90250F2045B}" srcId="{A1224503-600A-4217-8D98-879032EC64BA}" destId="{E584F337-3BDC-4DA7-8D9B-EA236AD55CE6}" srcOrd="0" destOrd="0" parTransId="{05F8542D-F6D6-43CB-859B-E288C8B83E77}" sibTransId="{707B24EF-08E3-4466-9A6A-9614BE885B85}"/>
    <dgm:cxn modelId="{FFD4C5A2-5630-437E-9B25-870EBAA5D95B}" type="presParOf" srcId="{7FEB2BD6-F771-415A-935A-EC6B647CA796}" destId="{2ABA2A7F-06B2-45FF-ABF0-F9DABBE2C726}" srcOrd="0" destOrd="0" presId="urn:microsoft.com/office/officeart/2008/layout/LinedList"/>
    <dgm:cxn modelId="{CBAD2A7D-D641-452F-B936-11C4024254C3}" type="presParOf" srcId="{7FEB2BD6-F771-415A-935A-EC6B647CA796}" destId="{8937F7F9-F5A4-4ED1-9025-BFDEBA4978D4}" srcOrd="1" destOrd="0" presId="urn:microsoft.com/office/officeart/2008/layout/LinedList"/>
    <dgm:cxn modelId="{9AF915B1-A84A-4DAD-8E72-994A77D4BDF2}" type="presParOf" srcId="{8937F7F9-F5A4-4ED1-9025-BFDEBA4978D4}" destId="{264EB58E-E690-4DF8-9F35-0488B5BA0F03}" srcOrd="0" destOrd="0" presId="urn:microsoft.com/office/officeart/2008/layout/LinedList"/>
    <dgm:cxn modelId="{D8FE1835-AEE2-4D98-95D3-0EEF81763852}" type="presParOf" srcId="{8937F7F9-F5A4-4ED1-9025-BFDEBA4978D4}" destId="{CDAE8368-F645-43C9-A174-D7D99B92EF88}" srcOrd="1" destOrd="0" presId="urn:microsoft.com/office/officeart/2008/layout/LinedList"/>
    <dgm:cxn modelId="{34FE0C9C-BDF4-4FBD-B0D1-26A984362725}" type="presParOf" srcId="{7FEB2BD6-F771-415A-935A-EC6B647CA796}" destId="{9F9AEB72-A804-4EF8-A190-3F048404CC5F}" srcOrd="2" destOrd="0" presId="urn:microsoft.com/office/officeart/2008/layout/LinedList"/>
    <dgm:cxn modelId="{5B5ED832-2F91-4B09-B5C2-DB008A9C2002}" type="presParOf" srcId="{7FEB2BD6-F771-415A-935A-EC6B647CA796}" destId="{29EA93FF-18B5-426A-9A17-51C12AF7F006}" srcOrd="3" destOrd="0" presId="urn:microsoft.com/office/officeart/2008/layout/LinedList"/>
    <dgm:cxn modelId="{FCA91F11-8059-45E6-BE71-CF0D62E53425}" type="presParOf" srcId="{29EA93FF-18B5-426A-9A17-51C12AF7F006}" destId="{4282B6C4-DE59-4E98-8543-D2FC97C3A101}" srcOrd="0" destOrd="0" presId="urn:microsoft.com/office/officeart/2008/layout/LinedList"/>
    <dgm:cxn modelId="{EA80931F-ED1A-4AFF-AECF-F446474C5DDB}" type="presParOf" srcId="{29EA93FF-18B5-426A-9A17-51C12AF7F006}" destId="{E7B98315-5210-40E3-BA4C-05C8BCE51854}" srcOrd="1" destOrd="0" presId="urn:microsoft.com/office/officeart/2008/layout/LinedList"/>
    <dgm:cxn modelId="{C7BAB188-28D9-4B6E-8795-6C8BB4E6BBCA}" type="presParOf" srcId="{7FEB2BD6-F771-415A-935A-EC6B647CA796}" destId="{CEAE585A-D2C4-4131-8C2E-8CF4DB9DD78C}" srcOrd="4" destOrd="0" presId="urn:microsoft.com/office/officeart/2008/layout/LinedList"/>
    <dgm:cxn modelId="{16342DB8-1775-490B-9218-3D7B305967C3}" type="presParOf" srcId="{7FEB2BD6-F771-415A-935A-EC6B647CA796}" destId="{7E97915D-4376-4A87-8C82-822E669CA404}" srcOrd="5" destOrd="0" presId="urn:microsoft.com/office/officeart/2008/layout/LinedList"/>
    <dgm:cxn modelId="{3AE9523B-96A9-4314-87FB-7325480DF269}" type="presParOf" srcId="{7E97915D-4376-4A87-8C82-822E669CA404}" destId="{B4419110-451F-43C8-A84F-38C5ECC33DF1}" srcOrd="0" destOrd="0" presId="urn:microsoft.com/office/officeart/2008/layout/LinedList"/>
    <dgm:cxn modelId="{085BAE71-1D2E-49DD-9527-83865D438451}" type="presParOf" srcId="{7E97915D-4376-4A87-8C82-822E669CA404}" destId="{05D3EAA7-C199-4C7F-AD7A-13CC79F144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27A9E6-3DAA-49CD-BD2B-380D446E4B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D93198D-481A-4DF3-A7F3-9A24A1A1FAE7}">
      <dgm:prSet/>
      <dgm:spPr/>
      <dgm:t>
        <a:bodyPr/>
        <a:lstStyle/>
        <a:p>
          <a:r>
            <a:rPr lang="en-GB"/>
            <a:t>As developing countries took on more low skilled jobs there was a structural change in their economies</a:t>
          </a:r>
          <a:endParaRPr lang="en-US"/>
        </a:p>
      </dgm:t>
    </dgm:pt>
    <dgm:pt modelId="{DECE511D-281D-40BE-88AA-429DC53F772D}" type="parTrans" cxnId="{1DC73146-8BA9-4E1C-A9A2-28005B8534FF}">
      <dgm:prSet/>
      <dgm:spPr/>
      <dgm:t>
        <a:bodyPr/>
        <a:lstStyle/>
        <a:p>
          <a:endParaRPr lang="en-US"/>
        </a:p>
      </dgm:t>
    </dgm:pt>
    <dgm:pt modelId="{7FF6D2F0-6D6A-4708-9571-A9F60DF24FBB}" type="sibTrans" cxnId="{1DC73146-8BA9-4E1C-A9A2-28005B8534FF}">
      <dgm:prSet/>
      <dgm:spPr/>
      <dgm:t>
        <a:bodyPr/>
        <a:lstStyle/>
        <a:p>
          <a:endParaRPr lang="en-US"/>
        </a:p>
      </dgm:t>
    </dgm:pt>
    <dgm:pt modelId="{362D576C-4127-4CEE-99D9-37D33A6FE768}">
      <dgm:prSet/>
      <dgm:spPr/>
      <dgm:t>
        <a:bodyPr/>
        <a:lstStyle/>
        <a:p>
          <a:r>
            <a:rPr lang="en-GB"/>
            <a:t>Less workers worked in agriculture and less people ran their own farms</a:t>
          </a:r>
          <a:endParaRPr lang="en-US"/>
        </a:p>
      </dgm:t>
    </dgm:pt>
    <dgm:pt modelId="{FD9C01C9-A87D-4871-B993-ADE28574D613}" type="parTrans" cxnId="{FD4CE113-B8A0-4A8A-AB63-97329C08AA99}">
      <dgm:prSet/>
      <dgm:spPr/>
      <dgm:t>
        <a:bodyPr/>
        <a:lstStyle/>
        <a:p>
          <a:endParaRPr lang="en-US"/>
        </a:p>
      </dgm:t>
    </dgm:pt>
    <dgm:pt modelId="{3D4BCA00-A634-4B0F-A6E4-3329EA05289B}" type="sibTrans" cxnId="{FD4CE113-B8A0-4A8A-AB63-97329C08AA99}">
      <dgm:prSet/>
      <dgm:spPr/>
      <dgm:t>
        <a:bodyPr/>
        <a:lstStyle/>
        <a:p>
          <a:endParaRPr lang="en-US"/>
        </a:p>
      </dgm:t>
    </dgm:pt>
    <dgm:pt modelId="{22F1CE25-CB58-4DEC-8D63-0186E929D56F}">
      <dgm:prSet/>
      <dgm:spPr/>
      <dgm:t>
        <a:bodyPr/>
        <a:lstStyle/>
        <a:p>
          <a:r>
            <a:rPr lang="en-GB"/>
            <a:t>Instead, they worked in factories and earned enough money to buy their own food. This helped to reduce poverty</a:t>
          </a:r>
          <a:endParaRPr lang="en-US"/>
        </a:p>
      </dgm:t>
    </dgm:pt>
    <dgm:pt modelId="{64A59715-19F2-4853-B7B5-57266F78A08C}" type="parTrans" cxnId="{7319C1BE-88DC-4355-9884-59CDB18E2FE4}">
      <dgm:prSet/>
      <dgm:spPr/>
      <dgm:t>
        <a:bodyPr/>
        <a:lstStyle/>
        <a:p>
          <a:endParaRPr lang="en-US"/>
        </a:p>
      </dgm:t>
    </dgm:pt>
    <dgm:pt modelId="{D182CFE3-8940-4786-B1A9-9AD16E9562C7}" type="sibTrans" cxnId="{7319C1BE-88DC-4355-9884-59CDB18E2FE4}">
      <dgm:prSet/>
      <dgm:spPr/>
      <dgm:t>
        <a:bodyPr/>
        <a:lstStyle/>
        <a:p>
          <a:endParaRPr lang="en-US"/>
        </a:p>
      </dgm:t>
    </dgm:pt>
    <dgm:pt modelId="{449EAC78-9C13-4EF7-A5C9-545E25870744}" type="pres">
      <dgm:prSet presAssocID="{5527A9E6-3DAA-49CD-BD2B-380D446E4BC4}" presName="linear" presStyleCnt="0">
        <dgm:presLayoutVars>
          <dgm:animLvl val="lvl"/>
          <dgm:resizeHandles val="exact"/>
        </dgm:presLayoutVars>
      </dgm:prSet>
      <dgm:spPr/>
    </dgm:pt>
    <dgm:pt modelId="{A3C75218-1530-419D-BB38-38CC704D9E14}" type="pres">
      <dgm:prSet presAssocID="{9D93198D-481A-4DF3-A7F3-9A24A1A1FAE7}" presName="parentText" presStyleLbl="node1" presStyleIdx="0" presStyleCnt="3">
        <dgm:presLayoutVars>
          <dgm:chMax val="0"/>
          <dgm:bulletEnabled val="1"/>
        </dgm:presLayoutVars>
      </dgm:prSet>
      <dgm:spPr/>
    </dgm:pt>
    <dgm:pt modelId="{36B043FE-4C84-4CAA-B603-89E35419D21E}" type="pres">
      <dgm:prSet presAssocID="{7FF6D2F0-6D6A-4708-9571-A9F60DF24FBB}" presName="spacer" presStyleCnt="0"/>
      <dgm:spPr/>
    </dgm:pt>
    <dgm:pt modelId="{B6FB755A-9A89-42A5-8F30-DE775E039325}" type="pres">
      <dgm:prSet presAssocID="{362D576C-4127-4CEE-99D9-37D33A6FE768}" presName="parentText" presStyleLbl="node1" presStyleIdx="1" presStyleCnt="3">
        <dgm:presLayoutVars>
          <dgm:chMax val="0"/>
          <dgm:bulletEnabled val="1"/>
        </dgm:presLayoutVars>
      </dgm:prSet>
      <dgm:spPr/>
    </dgm:pt>
    <dgm:pt modelId="{4951F706-9F0C-4F40-9188-876EC08A6042}" type="pres">
      <dgm:prSet presAssocID="{3D4BCA00-A634-4B0F-A6E4-3329EA05289B}" presName="spacer" presStyleCnt="0"/>
      <dgm:spPr/>
    </dgm:pt>
    <dgm:pt modelId="{BAC917E2-C83E-4C5F-B2F0-F546B705BF87}" type="pres">
      <dgm:prSet presAssocID="{22F1CE25-CB58-4DEC-8D63-0186E929D56F}" presName="parentText" presStyleLbl="node1" presStyleIdx="2" presStyleCnt="3">
        <dgm:presLayoutVars>
          <dgm:chMax val="0"/>
          <dgm:bulletEnabled val="1"/>
        </dgm:presLayoutVars>
      </dgm:prSet>
      <dgm:spPr/>
    </dgm:pt>
  </dgm:ptLst>
  <dgm:cxnLst>
    <dgm:cxn modelId="{FD4CE113-B8A0-4A8A-AB63-97329C08AA99}" srcId="{5527A9E6-3DAA-49CD-BD2B-380D446E4BC4}" destId="{362D576C-4127-4CEE-99D9-37D33A6FE768}" srcOrd="1" destOrd="0" parTransId="{FD9C01C9-A87D-4871-B993-ADE28574D613}" sibTransId="{3D4BCA00-A634-4B0F-A6E4-3329EA05289B}"/>
    <dgm:cxn modelId="{1DC73146-8BA9-4E1C-A9A2-28005B8534FF}" srcId="{5527A9E6-3DAA-49CD-BD2B-380D446E4BC4}" destId="{9D93198D-481A-4DF3-A7F3-9A24A1A1FAE7}" srcOrd="0" destOrd="0" parTransId="{DECE511D-281D-40BE-88AA-429DC53F772D}" sibTransId="{7FF6D2F0-6D6A-4708-9571-A9F60DF24FBB}"/>
    <dgm:cxn modelId="{8E08FB4C-6E0C-48FB-9EFB-E59D1929A9E5}" type="presOf" srcId="{9D93198D-481A-4DF3-A7F3-9A24A1A1FAE7}" destId="{A3C75218-1530-419D-BB38-38CC704D9E14}" srcOrd="0" destOrd="0" presId="urn:microsoft.com/office/officeart/2005/8/layout/vList2"/>
    <dgm:cxn modelId="{56B3B973-D2F5-4490-826D-55035A3035BF}" type="presOf" srcId="{362D576C-4127-4CEE-99D9-37D33A6FE768}" destId="{B6FB755A-9A89-42A5-8F30-DE775E039325}" srcOrd="0" destOrd="0" presId="urn:microsoft.com/office/officeart/2005/8/layout/vList2"/>
    <dgm:cxn modelId="{7761E773-28A6-4929-90CD-6C4A387A6E43}" type="presOf" srcId="{5527A9E6-3DAA-49CD-BD2B-380D446E4BC4}" destId="{449EAC78-9C13-4EF7-A5C9-545E25870744}" srcOrd="0" destOrd="0" presId="urn:microsoft.com/office/officeart/2005/8/layout/vList2"/>
    <dgm:cxn modelId="{92E4F77F-2117-4DBD-B8D7-93FBC59CB886}" type="presOf" srcId="{22F1CE25-CB58-4DEC-8D63-0186E929D56F}" destId="{BAC917E2-C83E-4C5F-B2F0-F546B705BF87}" srcOrd="0" destOrd="0" presId="urn:microsoft.com/office/officeart/2005/8/layout/vList2"/>
    <dgm:cxn modelId="{7319C1BE-88DC-4355-9884-59CDB18E2FE4}" srcId="{5527A9E6-3DAA-49CD-BD2B-380D446E4BC4}" destId="{22F1CE25-CB58-4DEC-8D63-0186E929D56F}" srcOrd="2" destOrd="0" parTransId="{64A59715-19F2-4853-B7B5-57266F78A08C}" sibTransId="{D182CFE3-8940-4786-B1A9-9AD16E9562C7}"/>
    <dgm:cxn modelId="{2868860C-1918-4554-927F-731A6D1F3FB9}" type="presParOf" srcId="{449EAC78-9C13-4EF7-A5C9-545E25870744}" destId="{A3C75218-1530-419D-BB38-38CC704D9E14}" srcOrd="0" destOrd="0" presId="urn:microsoft.com/office/officeart/2005/8/layout/vList2"/>
    <dgm:cxn modelId="{44A18153-48A9-4A44-BD11-D26C2B00E22E}" type="presParOf" srcId="{449EAC78-9C13-4EF7-A5C9-545E25870744}" destId="{36B043FE-4C84-4CAA-B603-89E35419D21E}" srcOrd="1" destOrd="0" presId="urn:microsoft.com/office/officeart/2005/8/layout/vList2"/>
    <dgm:cxn modelId="{C6004A92-AEC3-40C3-B355-0D004979279F}" type="presParOf" srcId="{449EAC78-9C13-4EF7-A5C9-545E25870744}" destId="{B6FB755A-9A89-42A5-8F30-DE775E039325}" srcOrd="2" destOrd="0" presId="urn:microsoft.com/office/officeart/2005/8/layout/vList2"/>
    <dgm:cxn modelId="{EEAB907A-FE33-4CFB-A227-C093E8A59357}" type="presParOf" srcId="{449EAC78-9C13-4EF7-A5C9-545E25870744}" destId="{4951F706-9F0C-4F40-9188-876EC08A6042}" srcOrd="3" destOrd="0" presId="urn:microsoft.com/office/officeart/2005/8/layout/vList2"/>
    <dgm:cxn modelId="{21B037FD-91F2-4AFB-8831-737B6B94D466}" type="presParOf" srcId="{449EAC78-9C13-4EF7-A5C9-545E25870744}" destId="{BAC917E2-C83E-4C5F-B2F0-F546B705BF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4CC161-EAAD-4A5E-941B-4DE214EC221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5EDB-E1D6-4928-AB74-0E5E8564C3DA}">
      <dgm:prSet/>
      <dgm:spPr/>
      <dgm:t>
        <a:bodyPr/>
        <a:lstStyle/>
        <a:p>
          <a:r>
            <a:rPr lang="en-GB"/>
            <a:t>As developing countries took on more low skilled jobs, advanced countries started to specialise in highly skilled areas </a:t>
          </a:r>
          <a:endParaRPr lang="en-US"/>
        </a:p>
      </dgm:t>
    </dgm:pt>
    <dgm:pt modelId="{7BD095BD-C2A1-40B0-83C3-30DC882772C5}" type="parTrans" cxnId="{D55E06A1-CF97-4153-A599-13122FECA7CC}">
      <dgm:prSet/>
      <dgm:spPr/>
      <dgm:t>
        <a:bodyPr/>
        <a:lstStyle/>
        <a:p>
          <a:endParaRPr lang="en-US"/>
        </a:p>
      </dgm:t>
    </dgm:pt>
    <dgm:pt modelId="{50A51600-13E1-437C-A0A6-E685A83364CD}" type="sibTrans" cxnId="{D55E06A1-CF97-4153-A599-13122FECA7CC}">
      <dgm:prSet/>
      <dgm:spPr/>
      <dgm:t>
        <a:bodyPr/>
        <a:lstStyle/>
        <a:p>
          <a:endParaRPr lang="en-US"/>
        </a:p>
      </dgm:t>
    </dgm:pt>
    <dgm:pt modelId="{08FDF169-B3FD-4A59-9D4A-41EC5CB9B03E}">
      <dgm:prSet/>
      <dgm:spPr/>
      <dgm:t>
        <a:bodyPr/>
        <a:lstStyle/>
        <a:p>
          <a:r>
            <a:rPr lang="en-GB"/>
            <a:t>This led to the deskilling of many workers e.g. textiles and other areas of manufacturing and deindustrialisation</a:t>
          </a:r>
          <a:endParaRPr lang="en-US"/>
        </a:p>
      </dgm:t>
    </dgm:pt>
    <dgm:pt modelId="{666101A4-02DF-4089-B0EF-4D81E59FC07B}" type="parTrans" cxnId="{F57078C8-9DDE-4F80-A745-5463D7C4C406}">
      <dgm:prSet/>
      <dgm:spPr/>
      <dgm:t>
        <a:bodyPr/>
        <a:lstStyle/>
        <a:p>
          <a:endParaRPr lang="en-US"/>
        </a:p>
      </dgm:t>
    </dgm:pt>
    <dgm:pt modelId="{5C10A8AD-0642-471B-B235-9B877F1788C1}" type="sibTrans" cxnId="{F57078C8-9DDE-4F80-A745-5463D7C4C406}">
      <dgm:prSet/>
      <dgm:spPr/>
      <dgm:t>
        <a:bodyPr/>
        <a:lstStyle/>
        <a:p>
          <a:endParaRPr lang="en-US"/>
        </a:p>
      </dgm:t>
    </dgm:pt>
    <dgm:pt modelId="{305A701C-E403-44ED-A9A9-86CE9D88CE9F}">
      <dgm:prSet/>
      <dgm:spPr/>
      <dgm:t>
        <a:bodyPr/>
        <a:lstStyle/>
        <a:p>
          <a:r>
            <a:rPr lang="en-GB"/>
            <a:t>Therefore, reskilling was required as the structure of the economy changed from manufacturing to services</a:t>
          </a:r>
          <a:endParaRPr lang="en-US"/>
        </a:p>
      </dgm:t>
    </dgm:pt>
    <dgm:pt modelId="{343E8E01-3D85-48C5-B950-54B0BCBE26B9}" type="parTrans" cxnId="{20918B3D-5BEE-4389-9F7C-617337E821C2}">
      <dgm:prSet/>
      <dgm:spPr/>
      <dgm:t>
        <a:bodyPr/>
        <a:lstStyle/>
        <a:p>
          <a:endParaRPr lang="en-US"/>
        </a:p>
      </dgm:t>
    </dgm:pt>
    <dgm:pt modelId="{4E06961D-EE2F-42D4-AFB4-FE6C82331A20}" type="sibTrans" cxnId="{20918B3D-5BEE-4389-9F7C-617337E821C2}">
      <dgm:prSet/>
      <dgm:spPr/>
      <dgm:t>
        <a:bodyPr/>
        <a:lstStyle/>
        <a:p>
          <a:endParaRPr lang="en-US"/>
        </a:p>
      </dgm:t>
    </dgm:pt>
    <dgm:pt modelId="{6FB8911A-E0B2-4C4F-9CAA-628619AB861F}" type="pres">
      <dgm:prSet presAssocID="{6E4CC161-EAAD-4A5E-941B-4DE214EC221F}" presName="linear" presStyleCnt="0">
        <dgm:presLayoutVars>
          <dgm:animLvl val="lvl"/>
          <dgm:resizeHandles val="exact"/>
        </dgm:presLayoutVars>
      </dgm:prSet>
      <dgm:spPr/>
    </dgm:pt>
    <dgm:pt modelId="{D81E87F2-7D96-4AEE-ACC0-1A86A52D00F0}" type="pres">
      <dgm:prSet presAssocID="{F3BD5EDB-E1D6-4928-AB74-0E5E8564C3DA}" presName="parentText" presStyleLbl="node1" presStyleIdx="0" presStyleCnt="3">
        <dgm:presLayoutVars>
          <dgm:chMax val="0"/>
          <dgm:bulletEnabled val="1"/>
        </dgm:presLayoutVars>
      </dgm:prSet>
      <dgm:spPr/>
    </dgm:pt>
    <dgm:pt modelId="{CE3941F3-C492-4A1A-892E-D87A831665F6}" type="pres">
      <dgm:prSet presAssocID="{50A51600-13E1-437C-A0A6-E685A83364CD}" presName="spacer" presStyleCnt="0"/>
      <dgm:spPr/>
    </dgm:pt>
    <dgm:pt modelId="{C709A68F-1DE0-4829-BE11-A6E0337AA0E7}" type="pres">
      <dgm:prSet presAssocID="{08FDF169-B3FD-4A59-9D4A-41EC5CB9B03E}" presName="parentText" presStyleLbl="node1" presStyleIdx="1" presStyleCnt="3">
        <dgm:presLayoutVars>
          <dgm:chMax val="0"/>
          <dgm:bulletEnabled val="1"/>
        </dgm:presLayoutVars>
      </dgm:prSet>
      <dgm:spPr/>
    </dgm:pt>
    <dgm:pt modelId="{86AC176F-E7BB-4C8E-8DAC-99B01E4E258D}" type="pres">
      <dgm:prSet presAssocID="{5C10A8AD-0642-471B-B235-9B877F1788C1}" presName="spacer" presStyleCnt="0"/>
      <dgm:spPr/>
    </dgm:pt>
    <dgm:pt modelId="{F8DE8070-F78F-45D4-B31B-AC424995FFB2}" type="pres">
      <dgm:prSet presAssocID="{305A701C-E403-44ED-A9A9-86CE9D88CE9F}" presName="parentText" presStyleLbl="node1" presStyleIdx="2" presStyleCnt="3">
        <dgm:presLayoutVars>
          <dgm:chMax val="0"/>
          <dgm:bulletEnabled val="1"/>
        </dgm:presLayoutVars>
      </dgm:prSet>
      <dgm:spPr/>
    </dgm:pt>
  </dgm:ptLst>
  <dgm:cxnLst>
    <dgm:cxn modelId="{20918B3D-5BEE-4389-9F7C-617337E821C2}" srcId="{6E4CC161-EAAD-4A5E-941B-4DE214EC221F}" destId="{305A701C-E403-44ED-A9A9-86CE9D88CE9F}" srcOrd="2" destOrd="0" parTransId="{343E8E01-3D85-48C5-B950-54B0BCBE26B9}" sibTransId="{4E06961D-EE2F-42D4-AFB4-FE6C82331A20}"/>
    <dgm:cxn modelId="{A350635D-FC9D-4341-AEE2-5BDBEE669AC4}" type="presOf" srcId="{6E4CC161-EAAD-4A5E-941B-4DE214EC221F}" destId="{6FB8911A-E0B2-4C4F-9CAA-628619AB861F}" srcOrd="0" destOrd="0" presId="urn:microsoft.com/office/officeart/2005/8/layout/vList2"/>
    <dgm:cxn modelId="{44391E6E-43A0-40A4-8B0E-C054CBFF814E}" type="presOf" srcId="{305A701C-E403-44ED-A9A9-86CE9D88CE9F}" destId="{F8DE8070-F78F-45D4-B31B-AC424995FFB2}" srcOrd="0" destOrd="0" presId="urn:microsoft.com/office/officeart/2005/8/layout/vList2"/>
    <dgm:cxn modelId="{69A3C653-E256-485A-8DCE-2381A96F5200}" type="presOf" srcId="{F3BD5EDB-E1D6-4928-AB74-0E5E8564C3DA}" destId="{D81E87F2-7D96-4AEE-ACC0-1A86A52D00F0}" srcOrd="0" destOrd="0" presId="urn:microsoft.com/office/officeart/2005/8/layout/vList2"/>
    <dgm:cxn modelId="{D55E06A1-CF97-4153-A599-13122FECA7CC}" srcId="{6E4CC161-EAAD-4A5E-941B-4DE214EC221F}" destId="{F3BD5EDB-E1D6-4928-AB74-0E5E8564C3DA}" srcOrd="0" destOrd="0" parTransId="{7BD095BD-C2A1-40B0-83C3-30DC882772C5}" sibTransId="{50A51600-13E1-437C-A0A6-E685A83364CD}"/>
    <dgm:cxn modelId="{5487AFC4-D141-425A-9A93-5A3E3CA3F6A6}" type="presOf" srcId="{08FDF169-B3FD-4A59-9D4A-41EC5CB9B03E}" destId="{C709A68F-1DE0-4829-BE11-A6E0337AA0E7}" srcOrd="0" destOrd="0" presId="urn:microsoft.com/office/officeart/2005/8/layout/vList2"/>
    <dgm:cxn modelId="{F57078C8-9DDE-4F80-A745-5463D7C4C406}" srcId="{6E4CC161-EAAD-4A5E-941B-4DE214EC221F}" destId="{08FDF169-B3FD-4A59-9D4A-41EC5CB9B03E}" srcOrd="1" destOrd="0" parTransId="{666101A4-02DF-4089-B0EF-4D81E59FC07B}" sibTransId="{5C10A8AD-0642-471B-B235-9B877F1788C1}"/>
    <dgm:cxn modelId="{3CC93229-F36A-40C1-9E20-987002C4ACC1}" type="presParOf" srcId="{6FB8911A-E0B2-4C4F-9CAA-628619AB861F}" destId="{D81E87F2-7D96-4AEE-ACC0-1A86A52D00F0}" srcOrd="0" destOrd="0" presId="urn:microsoft.com/office/officeart/2005/8/layout/vList2"/>
    <dgm:cxn modelId="{8DD8E390-7A85-4340-825F-FEB036B3F7DF}" type="presParOf" srcId="{6FB8911A-E0B2-4C4F-9CAA-628619AB861F}" destId="{CE3941F3-C492-4A1A-892E-D87A831665F6}" srcOrd="1" destOrd="0" presId="urn:microsoft.com/office/officeart/2005/8/layout/vList2"/>
    <dgm:cxn modelId="{5CCD0734-0918-4C53-805B-3216BBAC470F}" type="presParOf" srcId="{6FB8911A-E0B2-4C4F-9CAA-628619AB861F}" destId="{C709A68F-1DE0-4829-BE11-A6E0337AA0E7}" srcOrd="2" destOrd="0" presId="urn:microsoft.com/office/officeart/2005/8/layout/vList2"/>
    <dgm:cxn modelId="{87D3A301-1C88-4A54-BFB3-27AA3B5D18D4}" type="presParOf" srcId="{6FB8911A-E0B2-4C4F-9CAA-628619AB861F}" destId="{86AC176F-E7BB-4C8E-8DAC-99B01E4E258D}" srcOrd="3" destOrd="0" presId="urn:microsoft.com/office/officeart/2005/8/layout/vList2"/>
    <dgm:cxn modelId="{36FF6570-C1F0-44CB-8FB4-24C70E19512D}" type="presParOf" srcId="{6FB8911A-E0B2-4C4F-9CAA-628619AB861F}" destId="{F8DE8070-F78F-45D4-B31B-AC424995FF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C7D603-8B8D-49C5-A272-80B71ED245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5F5E69C-9717-4C0B-B9C9-D400A2093A1D}">
      <dgm:prSet/>
      <dgm:spPr/>
      <dgm:t>
        <a:bodyPr/>
        <a:lstStyle/>
        <a:p>
          <a:r>
            <a:rPr lang="en-GB"/>
            <a:t>Many firms have relocated to low wage economies in order to produce goods</a:t>
          </a:r>
          <a:endParaRPr lang="en-US"/>
        </a:p>
      </dgm:t>
    </dgm:pt>
    <dgm:pt modelId="{3AE448FF-F3A6-4952-8D13-DB4E015AA79B}" type="parTrans" cxnId="{B1164672-C609-45AB-BF3D-53BA3E0B3E61}">
      <dgm:prSet/>
      <dgm:spPr/>
      <dgm:t>
        <a:bodyPr/>
        <a:lstStyle/>
        <a:p>
          <a:endParaRPr lang="en-US"/>
        </a:p>
      </dgm:t>
    </dgm:pt>
    <dgm:pt modelId="{143997E9-2656-4F9A-8F37-740FDCD12716}" type="sibTrans" cxnId="{B1164672-C609-45AB-BF3D-53BA3E0B3E61}">
      <dgm:prSet/>
      <dgm:spPr/>
      <dgm:t>
        <a:bodyPr/>
        <a:lstStyle/>
        <a:p>
          <a:endParaRPr lang="en-US"/>
        </a:p>
      </dgm:t>
    </dgm:pt>
    <dgm:pt modelId="{BA935743-DF2A-42FA-9861-F6A2BA5F1A66}">
      <dgm:prSet/>
      <dgm:spPr/>
      <dgm:t>
        <a:bodyPr/>
        <a:lstStyle/>
        <a:p>
          <a:r>
            <a:rPr lang="en-GB"/>
            <a:t>However, often these goods are designed and finished in the developed economies</a:t>
          </a:r>
          <a:endParaRPr lang="en-US"/>
        </a:p>
      </dgm:t>
    </dgm:pt>
    <dgm:pt modelId="{AAFF5BA3-A779-4890-9C5A-57DB6980A57F}" type="parTrans" cxnId="{C5DB7F6E-6CD3-4128-BF2C-D52D772D2991}">
      <dgm:prSet/>
      <dgm:spPr/>
      <dgm:t>
        <a:bodyPr/>
        <a:lstStyle/>
        <a:p>
          <a:endParaRPr lang="en-US"/>
        </a:p>
      </dgm:t>
    </dgm:pt>
    <dgm:pt modelId="{90E0AD5F-DD90-45A5-8C1F-149F6287A6E1}" type="sibTrans" cxnId="{C5DB7F6E-6CD3-4128-BF2C-D52D772D2991}">
      <dgm:prSet/>
      <dgm:spPr/>
      <dgm:t>
        <a:bodyPr/>
        <a:lstStyle/>
        <a:p>
          <a:endParaRPr lang="en-US"/>
        </a:p>
      </dgm:t>
    </dgm:pt>
    <dgm:pt modelId="{2C865D69-5C28-461E-9155-7FFA5A313526}">
      <dgm:prSet/>
      <dgm:spPr/>
      <dgm:t>
        <a:bodyPr/>
        <a:lstStyle/>
        <a:p>
          <a:r>
            <a:rPr lang="en-GB"/>
            <a:t>For example, the UK car industry might see designers researching and developing new ideas for car components</a:t>
          </a:r>
          <a:endParaRPr lang="en-US"/>
        </a:p>
      </dgm:t>
    </dgm:pt>
    <dgm:pt modelId="{878B5431-6680-4502-8FCA-3569E1DF507E}" type="parTrans" cxnId="{4208BC0E-4B6D-495F-B27C-B8159AB93863}">
      <dgm:prSet/>
      <dgm:spPr/>
      <dgm:t>
        <a:bodyPr/>
        <a:lstStyle/>
        <a:p>
          <a:endParaRPr lang="en-US"/>
        </a:p>
      </dgm:t>
    </dgm:pt>
    <dgm:pt modelId="{DE5439E8-F8ED-4CAA-A072-AC79C62203C3}" type="sibTrans" cxnId="{4208BC0E-4B6D-495F-B27C-B8159AB93863}">
      <dgm:prSet/>
      <dgm:spPr/>
      <dgm:t>
        <a:bodyPr/>
        <a:lstStyle/>
        <a:p>
          <a:endParaRPr lang="en-US"/>
        </a:p>
      </dgm:t>
    </dgm:pt>
    <dgm:pt modelId="{62E35AC9-96E6-4218-982B-B52F778BF468}" type="pres">
      <dgm:prSet presAssocID="{65C7D603-8B8D-49C5-A272-80B71ED245A1}" presName="linear" presStyleCnt="0">
        <dgm:presLayoutVars>
          <dgm:animLvl val="lvl"/>
          <dgm:resizeHandles val="exact"/>
        </dgm:presLayoutVars>
      </dgm:prSet>
      <dgm:spPr/>
    </dgm:pt>
    <dgm:pt modelId="{C00D5ED2-0162-4E72-B8DE-4A984747A310}" type="pres">
      <dgm:prSet presAssocID="{D5F5E69C-9717-4C0B-B9C9-D400A2093A1D}" presName="parentText" presStyleLbl="node1" presStyleIdx="0" presStyleCnt="3">
        <dgm:presLayoutVars>
          <dgm:chMax val="0"/>
          <dgm:bulletEnabled val="1"/>
        </dgm:presLayoutVars>
      </dgm:prSet>
      <dgm:spPr/>
    </dgm:pt>
    <dgm:pt modelId="{40CFEECA-D7D3-488B-9041-6D2B226AA5D5}" type="pres">
      <dgm:prSet presAssocID="{143997E9-2656-4F9A-8F37-740FDCD12716}" presName="spacer" presStyleCnt="0"/>
      <dgm:spPr/>
    </dgm:pt>
    <dgm:pt modelId="{33177D0B-CD02-4732-B102-BC5651DBB17D}" type="pres">
      <dgm:prSet presAssocID="{BA935743-DF2A-42FA-9861-F6A2BA5F1A66}" presName="parentText" presStyleLbl="node1" presStyleIdx="1" presStyleCnt="3">
        <dgm:presLayoutVars>
          <dgm:chMax val="0"/>
          <dgm:bulletEnabled val="1"/>
        </dgm:presLayoutVars>
      </dgm:prSet>
      <dgm:spPr/>
    </dgm:pt>
    <dgm:pt modelId="{CBD97CC7-4B89-4900-A094-9BC6A7D6C867}" type="pres">
      <dgm:prSet presAssocID="{90E0AD5F-DD90-45A5-8C1F-149F6287A6E1}" presName="spacer" presStyleCnt="0"/>
      <dgm:spPr/>
    </dgm:pt>
    <dgm:pt modelId="{ECF3209C-ADD0-40F6-9904-13E3096CA584}" type="pres">
      <dgm:prSet presAssocID="{2C865D69-5C28-461E-9155-7FFA5A313526}" presName="parentText" presStyleLbl="node1" presStyleIdx="2" presStyleCnt="3">
        <dgm:presLayoutVars>
          <dgm:chMax val="0"/>
          <dgm:bulletEnabled val="1"/>
        </dgm:presLayoutVars>
      </dgm:prSet>
      <dgm:spPr/>
    </dgm:pt>
  </dgm:ptLst>
  <dgm:cxnLst>
    <dgm:cxn modelId="{4208BC0E-4B6D-495F-B27C-B8159AB93863}" srcId="{65C7D603-8B8D-49C5-A272-80B71ED245A1}" destId="{2C865D69-5C28-461E-9155-7FFA5A313526}" srcOrd="2" destOrd="0" parTransId="{878B5431-6680-4502-8FCA-3569E1DF507E}" sibTransId="{DE5439E8-F8ED-4CAA-A072-AC79C62203C3}"/>
    <dgm:cxn modelId="{DFA1E92E-E634-4563-BA09-E875A7B60FD8}" type="presOf" srcId="{65C7D603-8B8D-49C5-A272-80B71ED245A1}" destId="{62E35AC9-96E6-4218-982B-B52F778BF468}" srcOrd="0" destOrd="0" presId="urn:microsoft.com/office/officeart/2005/8/layout/vList2"/>
    <dgm:cxn modelId="{A1F7973B-BEAF-4B2A-8D33-809AA540080D}" type="presOf" srcId="{2C865D69-5C28-461E-9155-7FFA5A313526}" destId="{ECF3209C-ADD0-40F6-9904-13E3096CA584}" srcOrd="0" destOrd="0" presId="urn:microsoft.com/office/officeart/2005/8/layout/vList2"/>
    <dgm:cxn modelId="{C50D254D-BD26-445B-AAE4-4D2B3A6F7F2F}" type="presOf" srcId="{BA935743-DF2A-42FA-9861-F6A2BA5F1A66}" destId="{33177D0B-CD02-4732-B102-BC5651DBB17D}" srcOrd="0" destOrd="0" presId="urn:microsoft.com/office/officeart/2005/8/layout/vList2"/>
    <dgm:cxn modelId="{C5DB7F6E-6CD3-4128-BF2C-D52D772D2991}" srcId="{65C7D603-8B8D-49C5-A272-80B71ED245A1}" destId="{BA935743-DF2A-42FA-9861-F6A2BA5F1A66}" srcOrd="1" destOrd="0" parTransId="{AAFF5BA3-A779-4890-9C5A-57DB6980A57F}" sibTransId="{90E0AD5F-DD90-45A5-8C1F-149F6287A6E1}"/>
    <dgm:cxn modelId="{B1164672-C609-45AB-BF3D-53BA3E0B3E61}" srcId="{65C7D603-8B8D-49C5-A272-80B71ED245A1}" destId="{D5F5E69C-9717-4C0B-B9C9-D400A2093A1D}" srcOrd="0" destOrd="0" parTransId="{3AE448FF-F3A6-4952-8D13-DB4E015AA79B}" sibTransId="{143997E9-2656-4F9A-8F37-740FDCD12716}"/>
    <dgm:cxn modelId="{EB3513DA-ECAC-45FF-BAD3-11F918EBDE22}" type="presOf" srcId="{D5F5E69C-9717-4C0B-B9C9-D400A2093A1D}" destId="{C00D5ED2-0162-4E72-B8DE-4A984747A310}" srcOrd="0" destOrd="0" presId="urn:microsoft.com/office/officeart/2005/8/layout/vList2"/>
    <dgm:cxn modelId="{45E50FDB-7D08-47AE-9E85-8514226671AA}" type="presParOf" srcId="{62E35AC9-96E6-4218-982B-B52F778BF468}" destId="{C00D5ED2-0162-4E72-B8DE-4A984747A310}" srcOrd="0" destOrd="0" presId="urn:microsoft.com/office/officeart/2005/8/layout/vList2"/>
    <dgm:cxn modelId="{729C9008-5912-43DF-BAD1-89DFED4A8858}" type="presParOf" srcId="{62E35AC9-96E6-4218-982B-B52F778BF468}" destId="{40CFEECA-D7D3-488B-9041-6D2B226AA5D5}" srcOrd="1" destOrd="0" presId="urn:microsoft.com/office/officeart/2005/8/layout/vList2"/>
    <dgm:cxn modelId="{C8083812-3D3C-48B4-BB8C-3C76BEE77B39}" type="presParOf" srcId="{62E35AC9-96E6-4218-982B-B52F778BF468}" destId="{33177D0B-CD02-4732-B102-BC5651DBB17D}" srcOrd="2" destOrd="0" presId="urn:microsoft.com/office/officeart/2005/8/layout/vList2"/>
    <dgm:cxn modelId="{8B42373C-5D76-4746-9E89-2EF4C870F544}" type="presParOf" srcId="{62E35AC9-96E6-4218-982B-B52F778BF468}" destId="{CBD97CC7-4B89-4900-A094-9BC6A7D6C867}" srcOrd="3" destOrd="0" presId="urn:microsoft.com/office/officeart/2005/8/layout/vList2"/>
    <dgm:cxn modelId="{F4E4F1DA-F6D2-4626-969B-F2C557C5CCFC}" type="presParOf" srcId="{62E35AC9-96E6-4218-982B-B52F778BF468}" destId="{ECF3209C-ADD0-40F6-9904-13E3096CA5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75F94-B560-43A8-80F1-69233116738F}">
      <dsp:nvSpPr>
        <dsp:cNvPr id="0" name=""/>
        <dsp:cNvSpPr/>
      </dsp:nvSpPr>
      <dsp:spPr>
        <a:xfrm>
          <a:off x="9242" y="1346949"/>
          <a:ext cx="2762398" cy="16574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What is self-regulation?</a:t>
          </a:r>
          <a:endParaRPr lang="en-US" sz="2500" kern="1200"/>
        </a:p>
      </dsp:txBody>
      <dsp:txXfrm>
        <a:off x="57787" y="1395494"/>
        <a:ext cx="2665308" cy="1560349"/>
      </dsp:txXfrm>
    </dsp:sp>
    <dsp:sp modelId="{FE14DBA0-B4DE-4140-B6D5-0B44DAC41E8F}">
      <dsp:nvSpPr>
        <dsp:cNvPr id="0" name=""/>
        <dsp:cNvSpPr/>
      </dsp:nvSpPr>
      <dsp:spPr>
        <a:xfrm>
          <a:off x="3014732" y="1833131"/>
          <a:ext cx="585628" cy="68507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014732" y="1970146"/>
        <a:ext cx="409940" cy="411044"/>
      </dsp:txXfrm>
    </dsp:sp>
    <dsp:sp modelId="{18D006C5-7C1C-49FF-9A2E-8991C5F17DCE}">
      <dsp:nvSpPr>
        <dsp:cNvPr id="0" name=""/>
        <dsp:cNvSpPr/>
      </dsp:nvSpPr>
      <dsp:spPr>
        <a:xfrm>
          <a:off x="3876600" y="1346949"/>
          <a:ext cx="2762398" cy="165743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Does self</a:t>
          </a:r>
          <a:r>
            <a:rPr lang="en-US" sz="2500" kern="1200"/>
            <a:t>-regulation work to control MNCs</a:t>
          </a:r>
          <a:r>
            <a:rPr lang="en-US" sz="2500" b="0" i="0" kern="1200" baseline="0"/>
            <a:t>?</a:t>
          </a:r>
          <a:endParaRPr lang="en-US" sz="2500" kern="1200"/>
        </a:p>
      </dsp:txBody>
      <dsp:txXfrm>
        <a:off x="3925145" y="1395494"/>
        <a:ext cx="2665308" cy="1560349"/>
      </dsp:txXfrm>
    </dsp:sp>
    <dsp:sp modelId="{C2A1A9DE-7F3E-4607-9CEA-A366495B1733}">
      <dsp:nvSpPr>
        <dsp:cNvPr id="0" name=""/>
        <dsp:cNvSpPr/>
      </dsp:nvSpPr>
      <dsp:spPr>
        <a:xfrm>
          <a:off x="6882090" y="1833131"/>
          <a:ext cx="585628" cy="68507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82090" y="1970146"/>
        <a:ext cx="409940" cy="411044"/>
      </dsp:txXfrm>
    </dsp:sp>
    <dsp:sp modelId="{BFC91DAE-7B08-479E-84A0-F504570DFE83}">
      <dsp:nvSpPr>
        <dsp:cNvPr id="0" name=""/>
        <dsp:cNvSpPr/>
      </dsp:nvSpPr>
      <dsp:spPr>
        <a:xfrm>
          <a:off x="7743958" y="1346949"/>
          <a:ext cx="2762398" cy="165743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What do</a:t>
          </a:r>
          <a:r>
            <a:rPr lang="en-US" sz="2500" b="0" i="0" kern="1200"/>
            <a:t> you think is the best way to control MNCs?</a:t>
          </a:r>
          <a:endParaRPr lang="en-US" sz="2500" kern="1200"/>
        </a:p>
      </dsp:txBody>
      <dsp:txXfrm>
        <a:off x="7792503" y="1395494"/>
        <a:ext cx="2665308" cy="1560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FFE5E-1283-414B-8A49-324921C9929A}">
      <dsp:nvSpPr>
        <dsp:cNvPr id="0" name=""/>
        <dsp:cNvSpPr/>
      </dsp:nvSpPr>
      <dsp:spPr>
        <a:xfrm>
          <a:off x="0" y="148358"/>
          <a:ext cx="6245265"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These components might then be manufactured in a low skilled economy</a:t>
          </a:r>
          <a:endParaRPr lang="en-US" sz="3100" kern="1200"/>
        </a:p>
      </dsp:txBody>
      <dsp:txXfrm>
        <a:off x="83216" y="231574"/>
        <a:ext cx="6078833" cy="1538258"/>
      </dsp:txXfrm>
    </dsp:sp>
    <dsp:sp modelId="{DC743BF6-7673-4913-8EFA-69538C09B2F6}">
      <dsp:nvSpPr>
        <dsp:cNvPr id="0" name=""/>
        <dsp:cNvSpPr/>
      </dsp:nvSpPr>
      <dsp:spPr>
        <a:xfrm>
          <a:off x="0" y="1942328"/>
          <a:ext cx="6245265" cy="17046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The semi-manufactured parts of the car are then sent back to the UK where the finished car is produced</a:t>
          </a:r>
          <a:endParaRPr lang="en-US" sz="3100" kern="1200"/>
        </a:p>
      </dsp:txBody>
      <dsp:txXfrm>
        <a:off x="83216" y="2025544"/>
        <a:ext cx="6078833" cy="1538258"/>
      </dsp:txXfrm>
    </dsp:sp>
    <dsp:sp modelId="{753910A6-5FB7-4A3E-AEBB-86DC5ED24B17}">
      <dsp:nvSpPr>
        <dsp:cNvPr id="0" name=""/>
        <dsp:cNvSpPr/>
      </dsp:nvSpPr>
      <dsp:spPr>
        <a:xfrm>
          <a:off x="0" y="3736298"/>
          <a:ext cx="6245265" cy="1704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This means UK workers are dependent on workers from other labour markets</a:t>
          </a:r>
          <a:endParaRPr lang="en-US" sz="3100" kern="1200"/>
        </a:p>
      </dsp:txBody>
      <dsp:txXfrm>
        <a:off x="83216" y="3819514"/>
        <a:ext cx="6078833" cy="1538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DFC6D-2693-41CA-A43C-862A3531A1B2}">
      <dsp:nvSpPr>
        <dsp:cNvPr id="0" name=""/>
        <dsp:cNvSpPr/>
      </dsp:nvSpPr>
      <dsp:spPr>
        <a:xfrm>
          <a:off x="0" y="0"/>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4189669-417B-42FD-856E-1BC45D3ECCDE}">
      <dsp:nvSpPr>
        <dsp:cNvPr id="0" name=""/>
        <dsp:cNvSpPr/>
      </dsp:nvSpPr>
      <dsp:spPr>
        <a:xfrm>
          <a:off x="0" y="0"/>
          <a:ext cx="5087172"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Emerging economies such as India and China are now moving into the service sector. This will lead to further changes in global labour markets</a:t>
          </a:r>
          <a:endParaRPr lang="en-US" sz="2300" kern="1200"/>
        </a:p>
      </dsp:txBody>
      <dsp:txXfrm>
        <a:off x="0" y="0"/>
        <a:ext cx="5087172" cy="1804708"/>
      </dsp:txXfrm>
    </dsp:sp>
    <dsp:sp modelId="{5BACB455-F578-4927-94E1-CAE5A1EAE1CF}">
      <dsp:nvSpPr>
        <dsp:cNvPr id="0" name=""/>
        <dsp:cNvSpPr/>
      </dsp:nvSpPr>
      <dsp:spPr>
        <a:xfrm>
          <a:off x="0" y="1804708"/>
          <a:ext cx="50871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E8483D8-8B15-4D40-8804-683BC1DCD7DF}">
      <dsp:nvSpPr>
        <dsp:cNvPr id="0" name=""/>
        <dsp:cNvSpPr/>
      </dsp:nvSpPr>
      <dsp:spPr>
        <a:xfrm>
          <a:off x="0" y="1804708"/>
          <a:ext cx="5087172"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However, the increased demand from emerging economies as they grow richer will lead to new markets being created that countries such as the UK can benefit from e.g. the market for education</a:t>
          </a:r>
          <a:endParaRPr lang="en-US" sz="2300" kern="1200"/>
        </a:p>
      </dsp:txBody>
      <dsp:txXfrm>
        <a:off x="0" y="1804708"/>
        <a:ext cx="5087172" cy="180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6227-D2CE-4F9D-BFD2-08BB1ED2EA2D}">
      <dsp:nvSpPr>
        <dsp:cNvPr id="0" name=""/>
        <dsp:cNvSpPr/>
      </dsp:nvSpPr>
      <dsp:spPr>
        <a:xfrm>
          <a:off x="0" y="0"/>
          <a:ext cx="4152887"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Globalisation has led to greater freedom for firms to operate in different labour markets</a:t>
          </a:r>
          <a:endParaRPr lang="en-US" sz="1400" kern="1200"/>
        </a:p>
      </dsp:txBody>
      <dsp:txXfrm>
        <a:off x="22940" y="22940"/>
        <a:ext cx="3216071" cy="737360"/>
      </dsp:txXfrm>
    </dsp:sp>
    <dsp:sp modelId="{A006DF77-D46B-4A60-888C-1BAC6161C78F}">
      <dsp:nvSpPr>
        <dsp:cNvPr id="0" name=""/>
        <dsp:cNvSpPr/>
      </dsp:nvSpPr>
      <dsp:spPr>
        <a:xfrm>
          <a:off x="310118" y="892024"/>
          <a:ext cx="4152887"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This has seen movement of labour between countries</a:t>
          </a:r>
          <a:endParaRPr lang="en-US" sz="1400" kern="1200"/>
        </a:p>
      </dsp:txBody>
      <dsp:txXfrm>
        <a:off x="333058" y="914964"/>
        <a:ext cx="3287783" cy="737360"/>
      </dsp:txXfrm>
    </dsp:sp>
    <dsp:sp modelId="{F2E69746-DD47-45EB-952B-1D8AF131DE40}">
      <dsp:nvSpPr>
        <dsp:cNvPr id="0" name=""/>
        <dsp:cNvSpPr/>
      </dsp:nvSpPr>
      <dsp:spPr>
        <a:xfrm>
          <a:off x="620236" y="1784048"/>
          <a:ext cx="4152887" cy="7832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 has also seen production relocated to other countries, particularly low wage economies</a:t>
          </a:r>
          <a:endParaRPr lang="en-US" sz="1400" kern="1200"/>
        </a:p>
      </dsp:txBody>
      <dsp:txXfrm>
        <a:off x="643176" y="1806988"/>
        <a:ext cx="3287783" cy="737360"/>
      </dsp:txXfrm>
    </dsp:sp>
    <dsp:sp modelId="{BCA4AC00-266F-4A34-AA05-085D0FD20C8D}">
      <dsp:nvSpPr>
        <dsp:cNvPr id="0" name=""/>
        <dsp:cNvSpPr/>
      </dsp:nvSpPr>
      <dsp:spPr>
        <a:xfrm>
          <a:off x="930354" y="2676072"/>
          <a:ext cx="4152887"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Sometimes, relocation has occurred in order to be closer to a market or to benefit from that market e.g. China</a:t>
          </a:r>
          <a:endParaRPr lang="en-US" sz="1400" kern="1200"/>
        </a:p>
      </dsp:txBody>
      <dsp:txXfrm>
        <a:off x="953294" y="2699012"/>
        <a:ext cx="3287783" cy="737360"/>
      </dsp:txXfrm>
    </dsp:sp>
    <dsp:sp modelId="{1ED5D8F6-3F7D-4046-BC0E-7BC3EB60F974}">
      <dsp:nvSpPr>
        <dsp:cNvPr id="0" name=""/>
        <dsp:cNvSpPr/>
      </dsp:nvSpPr>
      <dsp:spPr>
        <a:xfrm>
          <a:off x="1240473" y="3568097"/>
          <a:ext cx="4152887" cy="783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This has had a dramatic effect on employment patterns throughout the world</a:t>
          </a:r>
          <a:endParaRPr lang="en-US" sz="1400" kern="1200"/>
        </a:p>
      </dsp:txBody>
      <dsp:txXfrm>
        <a:off x="1263413" y="3591037"/>
        <a:ext cx="3287783" cy="737360"/>
      </dsp:txXfrm>
    </dsp:sp>
    <dsp:sp modelId="{806E1CD2-4836-4722-B850-90F767326734}">
      <dsp:nvSpPr>
        <dsp:cNvPr id="0" name=""/>
        <dsp:cNvSpPr/>
      </dsp:nvSpPr>
      <dsp:spPr>
        <a:xfrm>
          <a:off x="3643781"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758330" y="572200"/>
        <a:ext cx="280008" cy="383102"/>
      </dsp:txXfrm>
    </dsp:sp>
    <dsp:sp modelId="{88465B0B-25DF-478A-B071-B99421A8F572}">
      <dsp:nvSpPr>
        <dsp:cNvPr id="0" name=""/>
        <dsp:cNvSpPr/>
      </dsp:nvSpPr>
      <dsp:spPr>
        <a:xfrm>
          <a:off x="3953899"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068448" y="1464225"/>
        <a:ext cx="280008" cy="383102"/>
      </dsp:txXfrm>
    </dsp:sp>
    <dsp:sp modelId="{E924244E-828E-4C56-A239-D0D8CE2333A6}">
      <dsp:nvSpPr>
        <dsp:cNvPr id="0" name=""/>
        <dsp:cNvSpPr/>
      </dsp:nvSpPr>
      <dsp:spPr>
        <a:xfrm>
          <a:off x="4264017"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378566" y="2343195"/>
        <a:ext cx="280008" cy="383102"/>
      </dsp:txXfrm>
    </dsp:sp>
    <dsp:sp modelId="{7DB9E881-A829-41C7-AC55-D1DC6A61F838}">
      <dsp:nvSpPr>
        <dsp:cNvPr id="0" name=""/>
        <dsp:cNvSpPr/>
      </dsp:nvSpPr>
      <dsp:spPr>
        <a:xfrm>
          <a:off x="457413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688685" y="3243922"/>
        <a:ext cx="280008" cy="38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0EA91-B27B-4504-BDCD-290995A1787C}">
      <dsp:nvSpPr>
        <dsp:cNvPr id="0" name=""/>
        <dsp:cNvSpPr/>
      </dsp:nvSpPr>
      <dsp:spPr>
        <a:xfrm>
          <a:off x="0" y="20663"/>
          <a:ext cx="6263640"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Demographic changes and increased opportunity has led to a growth of the global labour force</a:t>
          </a:r>
          <a:endParaRPr lang="en-US" sz="3200" kern="1200"/>
        </a:p>
      </dsp:txBody>
      <dsp:txXfrm>
        <a:off x="85900" y="106563"/>
        <a:ext cx="6091840" cy="1587880"/>
      </dsp:txXfrm>
    </dsp:sp>
    <dsp:sp modelId="{238FA5DB-183F-4E65-A13A-EC33CA0CD643}">
      <dsp:nvSpPr>
        <dsp:cNvPr id="0" name=""/>
        <dsp:cNvSpPr/>
      </dsp:nvSpPr>
      <dsp:spPr>
        <a:xfrm>
          <a:off x="0" y="1872503"/>
          <a:ext cx="6263640"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Industrialisation has led to workers moving from rural to urban areas</a:t>
          </a:r>
          <a:endParaRPr lang="en-US" sz="3200" kern="1200"/>
        </a:p>
      </dsp:txBody>
      <dsp:txXfrm>
        <a:off x="85900" y="1958403"/>
        <a:ext cx="6091840" cy="1587880"/>
      </dsp:txXfrm>
    </dsp:sp>
    <dsp:sp modelId="{DED08DA0-94E4-46BE-B194-D227E2987A39}">
      <dsp:nvSpPr>
        <dsp:cNvPr id="0" name=""/>
        <dsp:cNvSpPr/>
      </dsp:nvSpPr>
      <dsp:spPr>
        <a:xfrm>
          <a:off x="0" y="3724344"/>
          <a:ext cx="6263640"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This has led to decreases in the labour force working in agriculture and increases in manufacturing </a:t>
          </a:r>
          <a:endParaRPr lang="en-US" sz="3200" kern="1200"/>
        </a:p>
      </dsp:txBody>
      <dsp:txXfrm>
        <a:off x="85900" y="3810244"/>
        <a:ext cx="6091840" cy="1587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F9EEB-1C1C-40CA-8406-44D3BB4A058F}">
      <dsp:nvSpPr>
        <dsp:cNvPr id="0" name=""/>
        <dsp:cNvSpPr/>
      </dsp:nvSpPr>
      <dsp:spPr>
        <a:xfrm>
          <a:off x="0" y="422423"/>
          <a:ext cx="6263640" cy="228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Hundreds of millions have escaped absolute poverty as economic growth through manufacturing has led to higher GDP per capita</a:t>
          </a:r>
          <a:endParaRPr lang="en-US" sz="3200" kern="1200"/>
        </a:p>
      </dsp:txBody>
      <dsp:txXfrm>
        <a:off x="111488" y="533911"/>
        <a:ext cx="6040664" cy="2060864"/>
      </dsp:txXfrm>
    </dsp:sp>
    <dsp:sp modelId="{5B016E52-0A36-4E23-B71A-6C35F5E6EB21}">
      <dsp:nvSpPr>
        <dsp:cNvPr id="0" name=""/>
        <dsp:cNvSpPr/>
      </dsp:nvSpPr>
      <dsp:spPr>
        <a:xfrm>
          <a:off x="0" y="2798423"/>
          <a:ext cx="6263640" cy="228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Developed economies have switched production to low wage economies, creating more jobs in developing economies</a:t>
          </a:r>
          <a:endParaRPr lang="en-US" sz="3200" kern="1200"/>
        </a:p>
      </dsp:txBody>
      <dsp:txXfrm>
        <a:off x="111488" y="2909911"/>
        <a:ext cx="6040664" cy="2060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0C19C-FA63-414C-8692-BAA14E953B9C}">
      <dsp:nvSpPr>
        <dsp:cNvPr id="0" name=""/>
        <dsp:cNvSpPr/>
      </dsp:nvSpPr>
      <dsp:spPr>
        <a:xfrm>
          <a:off x="0" y="1762"/>
          <a:ext cx="50871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61A363E-4C86-40CF-B7D7-44659EC1B79A}">
      <dsp:nvSpPr>
        <dsp:cNvPr id="0" name=""/>
        <dsp:cNvSpPr/>
      </dsp:nvSpPr>
      <dsp:spPr>
        <a:xfrm>
          <a:off x="0" y="1762"/>
          <a:ext cx="5087172" cy="120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Global population growth and more women working has led to a greater supply of labour</a:t>
          </a:r>
          <a:endParaRPr lang="en-US" sz="2400" kern="1200"/>
        </a:p>
      </dsp:txBody>
      <dsp:txXfrm>
        <a:off x="0" y="1762"/>
        <a:ext cx="5087172" cy="1201963"/>
      </dsp:txXfrm>
    </dsp:sp>
    <dsp:sp modelId="{FFD2F7D1-7441-411D-89A9-519B05460B6A}">
      <dsp:nvSpPr>
        <dsp:cNvPr id="0" name=""/>
        <dsp:cNvSpPr/>
      </dsp:nvSpPr>
      <dsp:spPr>
        <a:xfrm>
          <a:off x="0" y="1203726"/>
          <a:ext cx="508717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59A550-3A2C-4B98-824C-428634D72EF2}">
      <dsp:nvSpPr>
        <dsp:cNvPr id="0" name=""/>
        <dsp:cNvSpPr/>
      </dsp:nvSpPr>
      <dsp:spPr>
        <a:xfrm>
          <a:off x="0" y="1203726"/>
          <a:ext cx="5087172" cy="120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Many of these workers have emigrated to countries with higher wages and greater job opportunities</a:t>
          </a:r>
          <a:endParaRPr lang="en-US" sz="2400" kern="1200"/>
        </a:p>
      </dsp:txBody>
      <dsp:txXfrm>
        <a:off x="0" y="1203726"/>
        <a:ext cx="5087172" cy="1201963"/>
      </dsp:txXfrm>
    </dsp:sp>
    <dsp:sp modelId="{F7F90CFE-4126-4C39-9D00-65FEB560791F}">
      <dsp:nvSpPr>
        <dsp:cNvPr id="0" name=""/>
        <dsp:cNvSpPr/>
      </dsp:nvSpPr>
      <dsp:spPr>
        <a:xfrm>
          <a:off x="0" y="2405689"/>
          <a:ext cx="508717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4C93E40-006B-42E4-ABCA-21749CE97B92}">
      <dsp:nvSpPr>
        <dsp:cNvPr id="0" name=""/>
        <dsp:cNvSpPr/>
      </dsp:nvSpPr>
      <dsp:spPr>
        <a:xfrm>
          <a:off x="0" y="2405689"/>
          <a:ext cx="5087172" cy="120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This has led to improved living standards</a:t>
          </a:r>
          <a:endParaRPr lang="en-US" sz="2400" kern="1200"/>
        </a:p>
      </dsp:txBody>
      <dsp:txXfrm>
        <a:off x="0" y="2405689"/>
        <a:ext cx="5087172" cy="12019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A2A7F-06B2-45FF-ABF0-F9DABBE2C72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EB58E-E690-4DF8-9F35-0488B5BA0F03}">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Increased supply of labour has led to increased competition in domestic labour markets</a:t>
          </a:r>
          <a:endParaRPr lang="en-US" sz="2600" kern="1200"/>
        </a:p>
      </dsp:txBody>
      <dsp:txXfrm>
        <a:off x="0" y="2492"/>
        <a:ext cx="6492875" cy="1700138"/>
      </dsp:txXfrm>
    </dsp:sp>
    <dsp:sp modelId="{9F9AEB72-A804-4EF8-A190-3F048404CC5F}">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2B6C4-DE59-4E98-8543-D2FC97C3A101}">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This has impacted on the price of labour i.e. the wage rate</a:t>
          </a:r>
          <a:endParaRPr lang="en-US" sz="2600" kern="1200"/>
        </a:p>
      </dsp:txBody>
      <dsp:txXfrm>
        <a:off x="0" y="1702630"/>
        <a:ext cx="6492875" cy="1700138"/>
      </dsp:txXfrm>
    </dsp:sp>
    <dsp:sp modelId="{CEAE585A-D2C4-4131-8C2E-8CF4DB9DD78C}">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19110-451F-43C8-A84F-38C5ECC33DF1}">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Both low and high skilled workers have joined new labour markets, allowing for increased capacity and often improved productivity</a:t>
          </a:r>
          <a:endParaRPr lang="en-US" sz="2600" kern="1200"/>
        </a:p>
      </dsp:txBody>
      <dsp:txXfrm>
        <a:off x="0" y="3402769"/>
        <a:ext cx="6492875" cy="1700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75218-1530-419D-BB38-38CC704D9E14}">
      <dsp:nvSpPr>
        <dsp:cNvPr id="0" name=""/>
        <dsp:cNvSpPr/>
      </dsp:nvSpPr>
      <dsp:spPr>
        <a:xfrm>
          <a:off x="0" y="510513"/>
          <a:ext cx="5029199"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As developing countries took on more low skilled jobs there was a structural change in their economies</a:t>
          </a:r>
          <a:endParaRPr lang="en-US" sz="2300" kern="1200"/>
        </a:p>
      </dsp:txBody>
      <dsp:txXfrm>
        <a:off x="61741" y="572254"/>
        <a:ext cx="4905717" cy="1141288"/>
      </dsp:txXfrm>
    </dsp:sp>
    <dsp:sp modelId="{B6FB755A-9A89-42A5-8F30-DE775E039325}">
      <dsp:nvSpPr>
        <dsp:cNvPr id="0" name=""/>
        <dsp:cNvSpPr/>
      </dsp:nvSpPr>
      <dsp:spPr>
        <a:xfrm>
          <a:off x="0" y="1841523"/>
          <a:ext cx="5029199" cy="12647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Less workers worked in agriculture and less people ran their own farms</a:t>
          </a:r>
          <a:endParaRPr lang="en-US" sz="2300" kern="1200"/>
        </a:p>
      </dsp:txBody>
      <dsp:txXfrm>
        <a:off x="61741" y="1903264"/>
        <a:ext cx="4905717" cy="1141288"/>
      </dsp:txXfrm>
    </dsp:sp>
    <dsp:sp modelId="{BAC917E2-C83E-4C5F-B2F0-F546B705BF87}">
      <dsp:nvSpPr>
        <dsp:cNvPr id="0" name=""/>
        <dsp:cNvSpPr/>
      </dsp:nvSpPr>
      <dsp:spPr>
        <a:xfrm>
          <a:off x="0" y="3172534"/>
          <a:ext cx="5029199"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Instead, they worked in factories and earned enough money to buy their own food. This helped to reduce poverty</a:t>
          </a:r>
          <a:endParaRPr lang="en-US" sz="2300" kern="1200"/>
        </a:p>
      </dsp:txBody>
      <dsp:txXfrm>
        <a:off x="61741" y="3234275"/>
        <a:ext cx="4905717" cy="1141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E87F2-7D96-4AEE-ACC0-1A86A52D00F0}">
      <dsp:nvSpPr>
        <dsp:cNvPr id="0" name=""/>
        <dsp:cNvSpPr/>
      </dsp:nvSpPr>
      <dsp:spPr>
        <a:xfrm>
          <a:off x="0" y="595878"/>
          <a:ext cx="5115491"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As developing countries took on more low skilled jobs, advanced countries started to specialise in highly skilled areas </a:t>
          </a:r>
          <a:endParaRPr lang="en-US" sz="2200" kern="1200"/>
        </a:p>
      </dsp:txBody>
      <dsp:txXfrm>
        <a:off x="59057" y="654935"/>
        <a:ext cx="4997377" cy="1091666"/>
      </dsp:txXfrm>
    </dsp:sp>
    <dsp:sp modelId="{C709A68F-1DE0-4829-BE11-A6E0337AA0E7}">
      <dsp:nvSpPr>
        <dsp:cNvPr id="0" name=""/>
        <dsp:cNvSpPr/>
      </dsp:nvSpPr>
      <dsp:spPr>
        <a:xfrm>
          <a:off x="0" y="1869018"/>
          <a:ext cx="5115491" cy="12097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This led to the deskilling of many workers e.g. textiles and other areas of manufacturing and deindustrialisation</a:t>
          </a:r>
          <a:endParaRPr lang="en-US" sz="2200" kern="1200"/>
        </a:p>
      </dsp:txBody>
      <dsp:txXfrm>
        <a:off x="59057" y="1928075"/>
        <a:ext cx="4997377" cy="1091666"/>
      </dsp:txXfrm>
    </dsp:sp>
    <dsp:sp modelId="{F8DE8070-F78F-45D4-B31B-AC424995FFB2}">
      <dsp:nvSpPr>
        <dsp:cNvPr id="0" name=""/>
        <dsp:cNvSpPr/>
      </dsp:nvSpPr>
      <dsp:spPr>
        <a:xfrm>
          <a:off x="0" y="3142159"/>
          <a:ext cx="5115491" cy="1209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Therefore, reskilling was required as the structure of the economy changed from manufacturing to services</a:t>
          </a:r>
          <a:endParaRPr lang="en-US" sz="2200" kern="1200"/>
        </a:p>
      </dsp:txBody>
      <dsp:txXfrm>
        <a:off x="59057" y="3201216"/>
        <a:ext cx="4997377" cy="1091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D5ED2-0162-4E72-B8DE-4A984747A310}">
      <dsp:nvSpPr>
        <dsp:cNvPr id="0" name=""/>
        <dsp:cNvSpPr/>
      </dsp:nvSpPr>
      <dsp:spPr>
        <a:xfrm>
          <a:off x="0" y="451318"/>
          <a:ext cx="6245265" cy="15103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Many firms have relocated to low wage economies in order to produce goods</a:t>
          </a:r>
          <a:endParaRPr lang="en-US" sz="2700" kern="1200"/>
        </a:p>
      </dsp:txBody>
      <dsp:txXfrm>
        <a:off x="73731" y="525049"/>
        <a:ext cx="6097803" cy="1362934"/>
      </dsp:txXfrm>
    </dsp:sp>
    <dsp:sp modelId="{33177D0B-CD02-4732-B102-BC5651DBB17D}">
      <dsp:nvSpPr>
        <dsp:cNvPr id="0" name=""/>
        <dsp:cNvSpPr/>
      </dsp:nvSpPr>
      <dsp:spPr>
        <a:xfrm>
          <a:off x="0" y="2039475"/>
          <a:ext cx="6245265" cy="151039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However, often these goods are designed and finished in the developed economies</a:t>
          </a:r>
          <a:endParaRPr lang="en-US" sz="2700" kern="1200"/>
        </a:p>
      </dsp:txBody>
      <dsp:txXfrm>
        <a:off x="73731" y="2113206"/>
        <a:ext cx="6097803" cy="1362934"/>
      </dsp:txXfrm>
    </dsp:sp>
    <dsp:sp modelId="{ECF3209C-ADD0-40F6-9904-13E3096CA584}">
      <dsp:nvSpPr>
        <dsp:cNvPr id="0" name=""/>
        <dsp:cNvSpPr/>
      </dsp:nvSpPr>
      <dsp:spPr>
        <a:xfrm>
          <a:off x="0" y="3627631"/>
          <a:ext cx="6245265" cy="151039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For example, the UK car industry might see designers researching and developing new ideas for car components</a:t>
          </a:r>
          <a:endParaRPr lang="en-US" sz="2700" kern="1200"/>
        </a:p>
      </dsp:txBody>
      <dsp:txXfrm>
        <a:off x="73731" y="3701362"/>
        <a:ext cx="6097803" cy="1362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EDBD-AB6F-4B0C-B459-367E877BF7B0}"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8D7-2E95-413A-BD2D-18036D3E0961}" type="slidenum">
              <a:rPr lang="en-GB" smtClean="0"/>
              <a:t>‹#›</a:t>
            </a:fld>
            <a:endParaRPr lang="en-GB"/>
          </a:p>
        </p:txBody>
      </p:sp>
    </p:spTree>
    <p:extLst>
      <p:ext uri="{BB962C8B-B14F-4D97-AF65-F5344CB8AC3E}">
        <p14:creationId xmlns:p14="http://schemas.microsoft.com/office/powerpoint/2010/main" val="323304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487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37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273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531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379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15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252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829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386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296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38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010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266791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hyperlink" Target="http://www.exampaperspractice.co.uk/" TargetMode="Externa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www.exampaperspractice.co.uk/" TargetMode="External"/><Relationship Id="rId4" Type="http://schemas.openxmlformats.org/officeDocument/2006/relationships/diagramLayout" Target="../diagrams/layout11.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picpedia.org/post-it-note/e/employment-contract.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97466" cy="3507340"/>
          </a:xfrm>
        </p:spPr>
        <p:txBody>
          <a:bodyPr anchor="b">
            <a:normAutofit/>
          </a:bodyPr>
          <a:lstStyle/>
          <a:p>
            <a:pPr algn="l"/>
            <a:br>
              <a:rPr lang="en-GB" sz="3000" dirty="0"/>
            </a:br>
            <a:r>
              <a:rPr lang="en-GB" sz="4000" b="1" dirty="0"/>
              <a:t>3.5.1 Employment Patterns</a:t>
            </a:r>
            <a:br>
              <a:rPr lang="en-GB" sz="3100" dirty="0"/>
            </a:br>
            <a:br>
              <a:rPr lang="en-GB" sz="3100" dirty="0"/>
            </a:br>
            <a:r>
              <a:rPr lang="en-GB" sz="3100" dirty="0"/>
              <a:t>3.5 Global labour markets </a:t>
            </a:r>
            <a:br>
              <a:rPr lang="en-GB" sz="3000" b="1" dirty="0"/>
            </a:br>
            <a:endParaRPr lang="en-GB" sz="3000" dirty="0"/>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0296D601-A905-A29E-CB3A-157C74BEC67A}"/>
              </a:ext>
            </a:extLst>
          </p:cNvPr>
          <p:cNvPicPr>
            <a:picLocks noChangeAspect="1"/>
          </p:cNvPicPr>
          <p:nvPr/>
        </p:nvPicPr>
        <p:blipFill rotWithShape="1">
          <a:blip r:embed="rId3"/>
          <a:srcRect r="43350" b="-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3" name="Picture 2">
            <a:extLst>
              <a:ext uri="{FF2B5EF4-FFF2-40B4-BE49-F238E27FC236}">
                <a16:creationId xmlns:a16="http://schemas.microsoft.com/office/drawing/2014/main" id="{D4241F4B-6AC7-298D-3EAE-5DFAC240173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0E86E3FE-AEC6-860D-0CBF-A32A9C044E6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56039B6F-0BCA-D6DB-AE27-9BDA42530E71}"/>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9955BC0-5EB7-BEBA-43FA-40C18A61E3C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Growth of the global labour force</a:t>
            </a:r>
          </a:p>
        </p:txBody>
      </p:sp>
      <p:graphicFrame>
        <p:nvGraphicFramePr>
          <p:cNvPr id="5" name="Content Placeholder 2">
            <a:extLst>
              <a:ext uri="{FF2B5EF4-FFF2-40B4-BE49-F238E27FC236}">
                <a16:creationId xmlns:a16="http://schemas.microsoft.com/office/drawing/2014/main" id="{4F0E4542-2511-1BF2-564A-312E4F15547B}"/>
              </a:ext>
            </a:extLst>
          </p:cNvPr>
          <p:cNvGraphicFramePr>
            <a:graphicFrameLocks noGrp="1"/>
          </p:cNvGraphicFramePr>
          <p:nvPr>
            <p:ph idx="1"/>
            <p:extLst>
              <p:ext uri="{D42A27DB-BD31-4B8C-83A1-F6EECF244321}">
                <p14:modId xmlns:p14="http://schemas.microsoft.com/office/powerpoint/2010/main" val="13566861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D08231A-991E-1AF6-4611-40059A10237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7D5B737D-3FDC-A019-5EE5-32DCA3F1610A}"/>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44D1863-AA5C-4EBB-E78D-AD2A8B6884D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DD4C038-3588-7493-594E-73A1A8D7868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9869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Growth of the global labour force</a:t>
            </a:r>
          </a:p>
        </p:txBody>
      </p:sp>
      <p:graphicFrame>
        <p:nvGraphicFramePr>
          <p:cNvPr id="7" name="Content Placeholder 2">
            <a:extLst>
              <a:ext uri="{FF2B5EF4-FFF2-40B4-BE49-F238E27FC236}">
                <a16:creationId xmlns:a16="http://schemas.microsoft.com/office/drawing/2014/main" id="{93D59CC7-4469-0A6D-DCAA-055AC6F1414C}"/>
              </a:ext>
            </a:extLst>
          </p:cNvPr>
          <p:cNvGraphicFramePr>
            <a:graphicFrameLocks noGrp="1"/>
          </p:cNvGraphicFramePr>
          <p:nvPr>
            <p:ph idx="1"/>
            <p:extLst>
              <p:ext uri="{D42A27DB-BD31-4B8C-83A1-F6EECF244321}">
                <p14:modId xmlns:p14="http://schemas.microsoft.com/office/powerpoint/2010/main" val="228126032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05F938C-A2E4-5086-63C2-16B40172049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459440C5-5559-55A6-5B13-571F4F73BDD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CC44BD7C-C43E-C257-4404-D4FB7D407FC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94F3755-D88D-2160-7614-87A278B6E8E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4917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463040" y="685800"/>
            <a:ext cx="5087172" cy="1692835"/>
          </a:xfrm>
        </p:spPr>
        <p:txBody>
          <a:bodyPr anchor="t">
            <a:normAutofit/>
          </a:bodyPr>
          <a:lstStyle/>
          <a:p>
            <a:r>
              <a:rPr lang="en-GB" sz="5000"/>
              <a:t>Growth of the global labour force</a:t>
            </a:r>
          </a:p>
        </p:txBody>
      </p:sp>
      <p:sp>
        <p:nvSpPr>
          <p:cNvPr id="14" name="Rectangle 13">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0C7773-4052-F5A0-363B-C9DC15281E5D}"/>
              </a:ext>
            </a:extLst>
          </p:cNvPr>
          <p:cNvPicPr>
            <a:picLocks noChangeAspect="1"/>
          </p:cNvPicPr>
          <p:nvPr/>
        </p:nvPicPr>
        <p:blipFill rotWithShape="1">
          <a:blip r:embed="rId2"/>
          <a:srcRect l="8946" r="24305" b="-2"/>
          <a:stretch/>
        </p:blipFill>
        <p:spPr>
          <a:xfrm>
            <a:off x="6860989" y="1048447"/>
            <a:ext cx="4805082" cy="4805082"/>
          </a:xfrm>
          <a:prstGeom prst="rect">
            <a:avLst/>
          </a:prstGeom>
        </p:spPr>
      </p:pic>
      <p:sp>
        <p:nvSpPr>
          <p:cNvPr id="16" name="Rectangle 15">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89964387-F837-4F10-1727-124E0E1D98D4}"/>
              </a:ext>
            </a:extLst>
          </p:cNvPr>
          <p:cNvGraphicFramePr>
            <a:graphicFrameLocks noGrp="1"/>
          </p:cNvGraphicFramePr>
          <p:nvPr>
            <p:ph idx="1"/>
            <p:extLst>
              <p:ext uri="{D42A27DB-BD31-4B8C-83A1-F6EECF244321}">
                <p14:modId xmlns:p14="http://schemas.microsoft.com/office/powerpoint/2010/main" val="3351367562"/>
              </p:ext>
            </p:extLst>
          </p:nvPr>
        </p:nvGraphicFramePr>
        <p:xfrm>
          <a:off x="1463040" y="2562784"/>
          <a:ext cx="5087172" cy="360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FF54910-E8E0-63F2-5474-8200916B18E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5B3A0247-FCC4-1EF5-3168-FEC5F227737F}"/>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FC33DC9E-9EF7-87A9-9206-D698637DC29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5E6DF2-DBCA-AE58-EEA1-9185A0CC9C0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0417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GB"/>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GB"/>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GB"/>
            </a:p>
          </p:txBody>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rPr>
              <a:t>Growth of the global labour force</a:t>
            </a:r>
          </a:p>
        </p:txBody>
      </p:sp>
      <p:graphicFrame>
        <p:nvGraphicFramePr>
          <p:cNvPr id="5" name="Content Placeholder 2">
            <a:extLst>
              <a:ext uri="{FF2B5EF4-FFF2-40B4-BE49-F238E27FC236}">
                <a16:creationId xmlns:a16="http://schemas.microsoft.com/office/drawing/2014/main" id="{604E1E9A-2518-8C59-AEA8-5DBEA0023FF2}"/>
              </a:ext>
            </a:extLst>
          </p:cNvPr>
          <p:cNvGraphicFramePr>
            <a:graphicFrameLocks noGrp="1"/>
          </p:cNvGraphicFramePr>
          <p:nvPr>
            <p:ph idx="1"/>
            <p:extLst>
              <p:ext uri="{D42A27DB-BD31-4B8C-83A1-F6EECF244321}">
                <p14:modId xmlns:p14="http://schemas.microsoft.com/office/powerpoint/2010/main" val="343361538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13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297762" y="329184"/>
            <a:ext cx="6251110" cy="1783080"/>
          </a:xfrm>
          <a:prstGeom prst="roundRect">
            <a:avLst/>
          </a:prstGeom>
        </p:spPr>
        <p:txBody>
          <a:bodyPr vert="horz" lIns="91440" tIns="45720" rIns="91440" bIns="45720" rtlCol="0" anchor="b">
            <a:normAutofit/>
          </a:bodyPr>
          <a:lstStyle/>
          <a:p>
            <a:r>
              <a:rPr lang="en-US" sz="5400"/>
              <a:t>Activity 3</a:t>
            </a:r>
          </a:p>
        </p:txBody>
      </p:sp>
      <p:pic>
        <p:nvPicPr>
          <p:cNvPr id="10" name="Picture 9">
            <a:extLst>
              <a:ext uri="{FF2B5EF4-FFF2-40B4-BE49-F238E27FC236}">
                <a16:creationId xmlns:a16="http://schemas.microsoft.com/office/drawing/2014/main" id="{C7D5E9EC-1003-086C-0B2A-A734128DA6D4}"/>
              </a:ext>
            </a:extLst>
          </p:cNvPr>
          <p:cNvPicPr>
            <a:picLocks noChangeAspect="1"/>
          </p:cNvPicPr>
          <p:nvPr/>
        </p:nvPicPr>
        <p:blipFill rotWithShape="1">
          <a:blip r:embed="rId3"/>
          <a:srcRect l="20905" r="11191" b="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297762" y="2706624"/>
            <a:ext cx="6251110" cy="348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dirty="0">
                <a:ln>
                  <a:noFill/>
                </a:ln>
                <a:effectLst/>
                <a:uLnTx/>
                <a:uFillTx/>
              </a:rPr>
              <a:t>Explain how</a:t>
            </a:r>
            <a:r>
              <a:rPr kumimoji="0" lang="en-US" sz="2200" b="0" i="0" u="none" strike="noStrike" cap="none" spc="0" normalizeH="0" noProof="0" dirty="0">
                <a:ln>
                  <a:noFill/>
                </a:ln>
                <a:effectLst/>
                <a:uLnTx/>
                <a:uFillTx/>
              </a:rPr>
              <a:t> the </a:t>
            </a:r>
            <a:r>
              <a:rPr kumimoji="0" lang="en-US" sz="2200" b="0" i="0" u="none" strike="noStrike" cap="none" spc="0" normalizeH="0" noProof="0" dirty="0" err="1">
                <a:ln>
                  <a:noFill/>
                </a:ln>
                <a:effectLst/>
                <a:uLnTx/>
                <a:uFillTx/>
              </a:rPr>
              <a:t>labour</a:t>
            </a:r>
            <a:r>
              <a:rPr kumimoji="0" lang="en-US" sz="2200" b="0" i="0" u="none" strike="noStrike" cap="none" spc="0" normalizeH="0" noProof="0" dirty="0">
                <a:ln>
                  <a:noFill/>
                </a:ln>
                <a:effectLst/>
                <a:uLnTx/>
                <a:uFillTx/>
              </a:rPr>
              <a:t> force has grown.</a:t>
            </a:r>
          </a:p>
          <a:p>
            <a:pPr marL="228600" marR="0" lvl="0" fontAlgn="auto">
              <a:spcBef>
                <a:spcPts val="1000"/>
              </a:spcBef>
              <a:spcAft>
                <a:spcPts val="0"/>
              </a:spcAft>
              <a:buClrTx/>
              <a:buSzTx/>
              <a:tabLst/>
              <a:defRPr/>
            </a:pPr>
            <a:r>
              <a:rPr kumimoji="0" lang="en-US" sz="2200" b="0" i="0" u="none" strike="noStrike" cap="none" spc="0" normalizeH="0" baseline="0" noProof="0" dirty="0">
                <a:ln>
                  <a:noFill/>
                </a:ln>
                <a:effectLst/>
                <a:uLnTx/>
                <a:uFillTx/>
              </a:rPr>
              <a:t>What have been the effects of the </a:t>
            </a:r>
            <a:r>
              <a:rPr kumimoji="0" lang="en-US" sz="2200" b="0" i="0" u="none" strike="noStrike" cap="none" spc="0" normalizeH="0" baseline="0" noProof="0" dirty="0" err="1">
                <a:ln>
                  <a:noFill/>
                </a:ln>
                <a:effectLst/>
                <a:uLnTx/>
                <a:uFillTx/>
              </a:rPr>
              <a:t>labour</a:t>
            </a:r>
            <a:r>
              <a:rPr kumimoji="0" lang="en-US" sz="2200" b="0" i="0" u="none" strike="noStrike" cap="none" spc="0" normalizeH="0" noProof="0" dirty="0">
                <a:ln>
                  <a:noFill/>
                </a:ln>
                <a:effectLst/>
                <a:uLnTx/>
                <a:uFillTx/>
              </a:rPr>
              <a:t> force growing?</a:t>
            </a:r>
          </a:p>
          <a:p>
            <a:pPr>
              <a:defRPr/>
            </a:pPr>
            <a:r>
              <a:rPr kumimoji="0" lang="en-US" sz="2200" b="0" i="0" u="none" strike="noStrike" cap="none" spc="0" normalizeH="0" baseline="0" noProof="0" dirty="0">
                <a:ln>
                  <a:noFill/>
                </a:ln>
                <a:effectLst/>
                <a:uLnTx/>
                <a:uFillTx/>
              </a:rPr>
              <a:t>Will the</a:t>
            </a:r>
            <a:r>
              <a:rPr kumimoji="0" lang="en-US" sz="2200" b="0" i="0" u="none" strike="noStrike" cap="none" spc="0" normalizeH="0" noProof="0" dirty="0">
                <a:ln>
                  <a:noFill/>
                </a:ln>
                <a:effectLst/>
                <a:uLnTx/>
                <a:uFillTx/>
              </a:rPr>
              <a:t> </a:t>
            </a:r>
            <a:r>
              <a:rPr kumimoji="0" lang="en-US" sz="2200" b="0" i="0" u="none" strike="noStrike" cap="none" spc="0" normalizeH="0" noProof="0" dirty="0" err="1">
                <a:ln>
                  <a:noFill/>
                </a:ln>
                <a:effectLst/>
                <a:uLnTx/>
                <a:uFillTx/>
              </a:rPr>
              <a:t>labour</a:t>
            </a:r>
            <a:r>
              <a:rPr kumimoji="0" lang="en-US" sz="2200" b="0" i="0" u="none" strike="noStrike" cap="none" spc="0" normalizeH="0" noProof="0" dirty="0">
                <a:ln>
                  <a:noFill/>
                </a:ln>
                <a:effectLst/>
                <a:uLnTx/>
                <a:uFillTx/>
              </a:rPr>
              <a:t> force continue to grow in the future?</a:t>
            </a:r>
            <a:endParaRPr kumimoji="0" lang="en-US" sz="22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endParaRPr kumimoji="0" lang="en-US" sz="2200" b="0" i="0" u="none" strike="noStrike" cap="none" spc="0" normalizeH="0" baseline="0" noProof="0" dirty="0">
              <a:ln>
                <a:noFill/>
              </a:ln>
              <a:effectLst/>
              <a:uLnTx/>
              <a:uFillTx/>
            </a:endParaRPr>
          </a:p>
        </p:txBody>
      </p:sp>
      <p:pic>
        <p:nvPicPr>
          <p:cNvPr id="3" name="Picture 2">
            <a:extLst>
              <a:ext uri="{FF2B5EF4-FFF2-40B4-BE49-F238E27FC236}">
                <a16:creationId xmlns:a16="http://schemas.microsoft.com/office/drawing/2014/main" id="{40205F8C-B987-3C71-8BC2-065DB26E629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6A6EB9B-E700-D981-06C7-832C58D607E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53953322-69EC-01B5-EE0E-87ECFC78F0A6}"/>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FE9103-2BA8-849F-9555-24D085FDF786}"/>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34767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4</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Explain the pros </a:t>
            </a:r>
            <a:r>
              <a:rPr kumimoji="0" lang="en-US" sz="2200" b="0" i="0" u="none" strike="noStrike" cap="none" spc="0" normalizeH="0" noProof="0">
                <a:ln>
                  <a:noFill/>
                </a:ln>
                <a:effectLst/>
                <a:uLnTx/>
                <a:uFillTx/>
              </a:rPr>
              <a:t>of the growth of the global labour force. </a:t>
            </a:r>
          </a:p>
          <a:p>
            <a:pPr lvl="0">
              <a:defRPr/>
            </a:pPr>
            <a:r>
              <a:rPr lang="en-US" sz="2200"/>
              <a:t>Explain the cons of the growth of the global labour force.</a:t>
            </a:r>
          </a:p>
          <a:p>
            <a:pPr>
              <a:defRPr/>
            </a:pPr>
            <a:r>
              <a:rPr kumimoji="0" lang="en-US" sz="2200" b="0" i="0" u="none" strike="noStrike" cap="none" spc="0" normalizeH="0" baseline="0" noProof="0">
                <a:ln>
                  <a:noFill/>
                </a:ln>
                <a:effectLst/>
                <a:uLnTx/>
                <a:uFillTx/>
              </a:rPr>
              <a:t>What changes will occur if the labour force</a:t>
            </a:r>
            <a:r>
              <a:rPr kumimoji="0" lang="en-US" sz="2200" b="0" i="0" u="none" strike="noStrike" cap="none" spc="0" normalizeH="0" noProof="0">
                <a:ln>
                  <a:noFill/>
                </a:ln>
                <a:effectLst/>
                <a:uLnTx/>
                <a:uFillTx/>
              </a:rPr>
              <a:t> continues to grow at the same rate?</a:t>
            </a:r>
            <a:r>
              <a:rPr kumimoji="0" lang="en-US" sz="2200" b="0" i="0" u="none" strike="noStrike" cap="none" spc="0" normalizeH="0" baseline="0" noProof="0">
                <a:ln>
                  <a:noFill/>
                </a:ln>
                <a:effectLst/>
                <a:uLnTx/>
                <a:uFillTx/>
              </a:rPr>
              <a:t> </a:t>
            </a:r>
          </a:p>
        </p:txBody>
      </p:sp>
      <p:pic>
        <p:nvPicPr>
          <p:cNvPr id="18" name="Picture 17">
            <a:extLst>
              <a:ext uri="{FF2B5EF4-FFF2-40B4-BE49-F238E27FC236}">
                <a16:creationId xmlns:a16="http://schemas.microsoft.com/office/drawing/2014/main" id="{B75CC66A-23C1-17D1-FAE0-2FC68A4EE8AC}"/>
              </a:ext>
            </a:extLst>
          </p:cNvPr>
          <p:cNvPicPr>
            <a:picLocks noChangeAspect="1"/>
          </p:cNvPicPr>
          <p:nvPr/>
        </p:nvPicPr>
        <p:blipFill rotWithShape="1">
          <a:blip r:embed="rId3"/>
          <a:srcRect l="29179" r="6" b="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Content Placeholder 2"/>
          <p:cNvSpPr txBox="1">
            <a:spLocks/>
          </p:cNvSpPr>
          <p:nvPr/>
        </p:nvSpPr>
        <p:spPr>
          <a:xfrm>
            <a:off x="2316750" y="4382601"/>
            <a:ext cx="8800603" cy="1120424"/>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p:cNvSpPr txBox="1">
            <a:spLocks/>
          </p:cNvSpPr>
          <p:nvPr/>
        </p:nvSpPr>
        <p:spPr>
          <a:xfrm>
            <a:off x="2442320" y="2700714"/>
            <a:ext cx="9256672" cy="546411"/>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US" dirty="0">
              <a:solidFill>
                <a:prstClr val="black"/>
              </a:solidFill>
            </a:endParaRPr>
          </a:p>
        </p:txBody>
      </p:sp>
      <p:pic>
        <p:nvPicPr>
          <p:cNvPr id="3" name="Picture 2">
            <a:extLst>
              <a:ext uri="{FF2B5EF4-FFF2-40B4-BE49-F238E27FC236}">
                <a16:creationId xmlns:a16="http://schemas.microsoft.com/office/drawing/2014/main" id="{037E7CB9-348D-B6AD-3F47-CEFDB7C70E2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7D98F8BB-F96E-1D92-E3DC-883DA16365B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0E87B0B6-A6CA-569D-DAF0-8F711BDFE6C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27E760-03FF-330C-316C-71D93D46281B}"/>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19877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r>
              <a:rPr lang="en-GB" sz="4000">
                <a:solidFill>
                  <a:schemeClr val="tx2"/>
                </a:solidFill>
              </a:rPr>
              <a:t>Structural change</a:t>
            </a:r>
          </a:p>
        </p:txBody>
      </p:sp>
      <p:graphicFrame>
        <p:nvGraphicFramePr>
          <p:cNvPr id="5" name="Content Placeholder 2">
            <a:extLst>
              <a:ext uri="{FF2B5EF4-FFF2-40B4-BE49-F238E27FC236}">
                <a16:creationId xmlns:a16="http://schemas.microsoft.com/office/drawing/2014/main" id="{63F03BDE-07E2-55ED-2A8C-8F78E2D779C5}"/>
              </a:ext>
            </a:extLst>
          </p:cNvPr>
          <p:cNvGraphicFramePr>
            <a:graphicFrameLocks noGrp="1"/>
          </p:cNvGraphicFramePr>
          <p:nvPr>
            <p:ph idx="1"/>
            <p:extLst>
              <p:ext uri="{D42A27DB-BD31-4B8C-83A1-F6EECF244321}">
                <p14:modId xmlns:p14="http://schemas.microsoft.com/office/powerpoint/2010/main" val="2773109821"/>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C9D8AEA-B1B0-FEB2-2FC0-3B0C864E7E1D}"/>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44B294C3-F4EF-FCAD-F4BD-305FF90275B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C15BFB6-9C53-7377-86E6-95487B43E5F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E2C5C2F-8953-3CD9-5123-8F612942CB1B}"/>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79432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AE60ED-C6B2-4E87-95DC-7AB5C589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463040" y="685800"/>
            <a:ext cx="5228046" cy="2267855"/>
          </a:xfrm>
        </p:spPr>
        <p:txBody>
          <a:bodyPr anchor="t">
            <a:normAutofit/>
          </a:bodyPr>
          <a:lstStyle/>
          <a:p>
            <a:r>
              <a:rPr lang="en-GB" sz="5000"/>
              <a:t>Structural change</a:t>
            </a:r>
          </a:p>
        </p:txBody>
      </p:sp>
      <p:sp>
        <p:nvSpPr>
          <p:cNvPr id="14" name="Rectangle 13">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2601761"/>
            <a:ext cx="5228046" cy="3566983"/>
          </a:xfrm>
        </p:spPr>
        <p:txBody>
          <a:bodyPr>
            <a:normAutofit/>
          </a:bodyPr>
          <a:lstStyle/>
          <a:p>
            <a:r>
              <a:rPr lang="en-GB" sz="2400"/>
              <a:t>At the same time, it has led to the rise of mega cities, as millions leave the countryside to work in the city</a:t>
            </a:r>
          </a:p>
          <a:p>
            <a:r>
              <a:rPr lang="en-GB" sz="2400"/>
              <a:t>This has led to workers learning new skills, different from the traditional skills required for working in farming</a:t>
            </a:r>
          </a:p>
          <a:p>
            <a:r>
              <a:rPr lang="en-GB" sz="2400"/>
              <a:t>However, it has also led to increased use of technology, which creates a threat to employment in the future</a:t>
            </a:r>
          </a:p>
        </p:txBody>
      </p:sp>
      <p:sp>
        <p:nvSpPr>
          <p:cNvPr id="16"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7" name="Graphic 6" descr="City">
            <a:extLst>
              <a:ext uri="{FF2B5EF4-FFF2-40B4-BE49-F238E27FC236}">
                <a16:creationId xmlns:a16="http://schemas.microsoft.com/office/drawing/2014/main" id="{D7FF6786-CA81-96A4-234E-1640E34DD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2702" y="914399"/>
            <a:ext cx="5072883" cy="5072883"/>
          </a:xfrm>
          <a:prstGeom prst="rect">
            <a:avLst/>
          </a:prstGeom>
        </p:spPr>
      </p:pic>
      <p:sp>
        <p:nvSpPr>
          <p:cNvPr id="18"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FBEA00-460A-AC9F-C5FC-76A4E90DBF5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D12D0472-04BD-E5E7-E561-DDC72337401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492DBB6B-21D3-DD00-6AF4-EE7BD132ACD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301E83B-A0D2-5100-B366-7332B8832D6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43484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r>
              <a:rPr lang="en-GB" sz="4000">
                <a:solidFill>
                  <a:schemeClr val="tx2"/>
                </a:solidFill>
              </a:rPr>
              <a:t>Structural change</a:t>
            </a:r>
          </a:p>
        </p:txBody>
      </p:sp>
      <p:graphicFrame>
        <p:nvGraphicFramePr>
          <p:cNvPr id="5" name="Content Placeholder 2">
            <a:extLst>
              <a:ext uri="{FF2B5EF4-FFF2-40B4-BE49-F238E27FC236}">
                <a16:creationId xmlns:a16="http://schemas.microsoft.com/office/drawing/2014/main" id="{547C378F-C150-6AC3-5334-3B610A109F9B}"/>
              </a:ext>
            </a:extLst>
          </p:cNvPr>
          <p:cNvGraphicFramePr>
            <a:graphicFrameLocks noGrp="1"/>
          </p:cNvGraphicFramePr>
          <p:nvPr>
            <p:ph idx="1"/>
            <p:extLst>
              <p:ext uri="{D42A27DB-BD31-4B8C-83A1-F6EECF244321}">
                <p14:modId xmlns:p14="http://schemas.microsoft.com/office/powerpoint/2010/main" val="155856048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C66AC36-5E86-C8FF-7AFF-F0F33C15E75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C7190E73-43B1-03CE-9E38-90165632950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53DD4F18-4000-C3F9-1174-D5E519AFDA2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6B52160-6CA5-2F15-A2A0-4AAF60969CF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3315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7200"/>
              <a:t>Structural change</a:t>
            </a:r>
          </a:p>
        </p:txBody>
      </p:sp>
      <p:sp>
        <p:nvSpPr>
          <p:cNvPr id="3" name="Content Placeholder 2"/>
          <p:cNvSpPr>
            <a:spLocks noGrp="1"/>
          </p:cNvSpPr>
          <p:nvPr>
            <p:ph idx="1"/>
          </p:nvPr>
        </p:nvSpPr>
        <p:spPr>
          <a:xfrm>
            <a:off x="1285240" y="2969469"/>
            <a:ext cx="8074815" cy="2800395"/>
          </a:xfrm>
        </p:spPr>
        <p:txBody>
          <a:bodyPr anchor="t">
            <a:normAutofit/>
          </a:bodyPr>
          <a:lstStyle/>
          <a:p>
            <a:r>
              <a:rPr lang="en-GB" sz="2400"/>
              <a:t>As developing economies such as China and India grew they had more money to spend on imports</a:t>
            </a:r>
          </a:p>
          <a:p>
            <a:r>
              <a:rPr lang="en-GB" sz="2400"/>
              <a:t>This has led to an increased demand for specialist skills in advanced economies, partly fuelled by the newly rich emerging economies</a:t>
            </a:r>
          </a:p>
        </p:txBody>
      </p:sp>
      <p:pic>
        <p:nvPicPr>
          <p:cNvPr id="4" name="Picture 3">
            <a:extLst>
              <a:ext uri="{FF2B5EF4-FFF2-40B4-BE49-F238E27FC236}">
                <a16:creationId xmlns:a16="http://schemas.microsoft.com/office/drawing/2014/main" id="{2F51118D-D429-EAC8-039D-5268357AD1E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E216E1F2-782F-E80B-1CC9-33FAE7C5473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44F67FBF-5E41-190D-FD73-2E70031373A4}"/>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27F5BD8-408E-1392-BE9F-AB9668C2DE7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0567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FB1AD3B-216D-5F06-0AFF-4D93404115C7}"/>
              </a:ext>
            </a:extLst>
          </p:cNvPr>
          <p:cNvPicPr>
            <a:picLocks noChangeAspect="1"/>
          </p:cNvPicPr>
          <p:nvPr/>
        </p:nvPicPr>
        <p:blipFill rotWithShape="1">
          <a:blip r:embed="rId3">
            <a:alphaModFix amt="35000"/>
          </a:blip>
          <a:srcRect t="26037" r="-2" b="633"/>
          <a:stretch/>
        </p:blipFill>
        <p:spPr>
          <a:xfrm>
            <a:off x="20" y="10"/>
            <a:ext cx="12191980" cy="6857990"/>
          </a:xfrm>
          <a:prstGeom prst="rect">
            <a:avLst/>
          </a:prstGeom>
        </p:spPr>
      </p:pic>
      <p:sp>
        <p:nvSpPr>
          <p:cNvPr id="2" name="Title 1"/>
          <p:cNvSpPr>
            <a:spLocks noGrp="1"/>
          </p:cNvSpPr>
          <p:nvPr>
            <p:ph type="title" idx="4294967295"/>
          </p:nvPr>
        </p:nvSpPr>
        <p:spPr>
          <a:xfrm>
            <a:off x="838200" y="365125"/>
            <a:ext cx="10515600" cy="1325563"/>
          </a:xfrm>
          <a:prstGeom prst="roundRect">
            <a:avLst/>
          </a:prstGeom>
        </p:spPr>
        <p:txBody>
          <a:bodyPr vert="horz" lIns="91440" tIns="45720" rIns="91440" bIns="45720" rtlCol="0" anchor="ctr">
            <a:normAutofit/>
          </a:bodyPr>
          <a:lstStyle/>
          <a:p>
            <a:r>
              <a:rPr lang="en-US">
                <a:solidFill>
                  <a:srgbClr val="FFFFFF"/>
                </a:solidFill>
              </a:rPr>
              <a:t>Recall Activity</a:t>
            </a:r>
          </a:p>
        </p:txBody>
      </p:sp>
      <p:graphicFrame>
        <p:nvGraphicFramePr>
          <p:cNvPr id="10" name="Content Placeholder 2">
            <a:extLst>
              <a:ext uri="{FF2B5EF4-FFF2-40B4-BE49-F238E27FC236}">
                <a16:creationId xmlns:a16="http://schemas.microsoft.com/office/drawing/2014/main" id="{CD0F2C1E-8B30-624A-3ED9-858DD4AC938F}"/>
              </a:ext>
            </a:extLst>
          </p:cNvPr>
          <p:cNvGraphicFramePr/>
          <p:nvPr>
            <p:extLst>
              <p:ext uri="{D42A27DB-BD31-4B8C-83A1-F6EECF244321}">
                <p14:modId xmlns:p14="http://schemas.microsoft.com/office/powerpoint/2010/main" val="719232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8615EF27-E1BD-F9DD-4E31-D6FD7D59A275}"/>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8" name="Picture 7">
            <a:extLst>
              <a:ext uri="{FF2B5EF4-FFF2-40B4-BE49-F238E27FC236}">
                <a16:creationId xmlns:a16="http://schemas.microsoft.com/office/drawing/2014/main" id="{2C0EAFD7-2911-0190-3787-AA83FF851019}"/>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9" name="Footer Placeholder 2">
            <a:extLst>
              <a:ext uri="{FF2B5EF4-FFF2-40B4-BE49-F238E27FC236}">
                <a16:creationId xmlns:a16="http://schemas.microsoft.com/office/drawing/2014/main" id="{EB2B8143-258A-4553-8CF4-0745493B932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328648B-EB3B-414C-731C-735CD268A9F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482552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5</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200" b="0" i="0" u="none" strike="noStrike" cap="none" spc="0" normalizeH="0" baseline="0" noProof="0">
                <a:ln>
                  <a:noFill/>
                </a:ln>
                <a:effectLst/>
                <a:uLnTx/>
                <a:uFillTx/>
              </a:rPr>
              <a:t>Why has there</a:t>
            </a:r>
            <a:r>
              <a:rPr kumimoji="0" lang="en-US" sz="2200" b="0" i="0" u="none" strike="noStrike" cap="none" spc="0" normalizeH="0" noProof="0">
                <a:ln>
                  <a:noFill/>
                </a:ln>
                <a:effectLst/>
                <a:uLnTx/>
                <a:uFillTx/>
              </a:rPr>
              <a:t> been structural changes in different countries?</a:t>
            </a:r>
            <a:endParaRPr kumimoji="0" lang="en-US" sz="2200" b="0" i="0" u="none" strike="noStrike" cap="none" spc="0" normalizeH="0" baseline="0" noProof="0">
              <a:ln>
                <a:noFill/>
              </a:ln>
              <a:effectLst/>
              <a:uLnTx/>
              <a:uFillTx/>
            </a:endParaRPr>
          </a:p>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What have</a:t>
            </a:r>
            <a:r>
              <a:rPr lang="en-US" sz="2200"/>
              <a:t> the structural changes led to?</a:t>
            </a:r>
          </a:p>
          <a:p>
            <a:pPr>
              <a:defRPr/>
            </a:pPr>
            <a:r>
              <a:rPr kumimoji="0" lang="en-US" sz="2200" b="0" i="0" u="none" strike="noStrike" cap="none" spc="0" normalizeH="0" baseline="0" noProof="0">
                <a:ln>
                  <a:noFill/>
                </a:ln>
                <a:effectLst/>
                <a:uLnTx/>
                <a:uFillTx/>
              </a:rPr>
              <a:t>What are the problems involved</a:t>
            </a:r>
            <a:r>
              <a:rPr kumimoji="0" lang="en-US" sz="2200" b="0" i="0" u="none" strike="noStrike" cap="none" spc="0" normalizeH="0" noProof="0">
                <a:ln>
                  <a:noFill/>
                </a:ln>
                <a:effectLst/>
                <a:uLnTx/>
                <a:uFillTx/>
              </a:rPr>
              <a:t> with reskilling?</a:t>
            </a:r>
            <a:endParaRPr kumimoji="0" lang="en-US" sz="22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200" b="0" i="0" u="none" strike="noStrike" cap="none" spc="0" normalizeH="0" baseline="0" noProof="0">
              <a:ln>
                <a:noFill/>
              </a:ln>
              <a:effectLst/>
              <a:uLnTx/>
              <a:uFillTx/>
            </a:endParaRPr>
          </a:p>
        </p:txBody>
      </p:sp>
      <p:pic>
        <p:nvPicPr>
          <p:cNvPr id="18" name="Picture 17">
            <a:extLst>
              <a:ext uri="{FF2B5EF4-FFF2-40B4-BE49-F238E27FC236}">
                <a16:creationId xmlns:a16="http://schemas.microsoft.com/office/drawing/2014/main" id="{677A08EF-98ED-7386-46A1-0E9901E03F96}"/>
              </a:ext>
            </a:extLst>
          </p:cNvPr>
          <p:cNvPicPr>
            <a:picLocks noChangeAspect="1"/>
          </p:cNvPicPr>
          <p:nvPr/>
        </p:nvPicPr>
        <p:blipFill rotWithShape="1">
          <a:blip r:embed="rId3"/>
          <a:srcRect l="11440" r="12997" b="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Content Placeholder 2"/>
          <p:cNvSpPr txBox="1">
            <a:spLocks/>
          </p:cNvSpPr>
          <p:nvPr/>
        </p:nvSpPr>
        <p:spPr>
          <a:xfrm>
            <a:off x="2462524" y="4382601"/>
            <a:ext cx="8800603" cy="1120424"/>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AB7334B-80F0-8411-FC61-89A736B748A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5FAC8598-B433-D0D6-F6C6-0C95E6A1EC4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78BBA8AC-495F-6167-8351-5FFBA55EA58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B1C6890-9C73-AAFF-77A1-B7DDCBAF27A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11829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4777739"/>
            <a:ext cx="3418990" cy="1412119"/>
          </a:xfrm>
          <a:prstGeom prst="roundRect">
            <a:avLst/>
          </a:prstGeom>
        </p:spPr>
        <p:txBody>
          <a:bodyPr vert="horz" lIns="91440" tIns="45720" rIns="91440" bIns="45720" rtlCol="0" anchor="ctr">
            <a:normAutofit/>
          </a:bodyPr>
          <a:lstStyle/>
          <a:p>
            <a:r>
              <a:rPr lang="en-US" sz="4800"/>
              <a:t>Activity 6</a:t>
            </a:r>
          </a:p>
        </p:txBody>
      </p:sp>
      <p:pic>
        <p:nvPicPr>
          <p:cNvPr id="19" name="Picture 9">
            <a:extLst>
              <a:ext uri="{FF2B5EF4-FFF2-40B4-BE49-F238E27FC236}">
                <a16:creationId xmlns:a16="http://schemas.microsoft.com/office/drawing/2014/main" id="{2876591D-4B61-81BA-439B-34086B15941C}"/>
              </a:ext>
            </a:extLst>
          </p:cNvPr>
          <p:cNvPicPr>
            <a:picLocks noChangeAspect="1"/>
          </p:cNvPicPr>
          <p:nvPr/>
        </p:nvPicPr>
        <p:blipFill rotWithShape="1">
          <a:blip r:embed="rId3"/>
          <a:srcRect t="36290" r="-2" b="753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654294" y="4777739"/>
            <a:ext cx="6897626" cy="13992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1900" b="0" i="0" u="none" strike="noStrike" cap="none" spc="0" normalizeH="0" baseline="0" noProof="0">
                <a:ln>
                  <a:noFill/>
                </a:ln>
                <a:effectLst/>
                <a:uLnTx/>
                <a:uFillTx/>
              </a:rPr>
              <a:t>Explain the benefits</a:t>
            </a:r>
            <a:r>
              <a:rPr kumimoji="0" lang="en-US" sz="1900" b="0" i="0" u="none" strike="noStrike" cap="none" spc="0" normalizeH="0" noProof="0">
                <a:ln>
                  <a:noFill/>
                </a:ln>
                <a:effectLst/>
                <a:uLnTx/>
                <a:uFillTx/>
              </a:rPr>
              <a:t> of global structural change.</a:t>
            </a:r>
          </a:p>
          <a:p>
            <a:pPr lvl="0">
              <a:defRPr/>
            </a:pPr>
            <a:r>
              <a:rPr lang="en-US" sz="1900"/>
              <a:t>Explain the disadvantages of global structural change.</a:t>
            </a:r>
          </a:p>
          <a:p>
            <a:pPr>
              <a:defRPr/>
            </a:pPr>
            <a:r>
              <a:rPr kumimoji="0" lang="en-US" sz="1900" b="0" i="0" u="none" strike="noStrike" cap="none" spc="0" normalizeH="0" baseline="0" noProof="0">
                <a:ln>
                  <a:noFill/>
                </a:ln>
                <a:effectLst/>
                <a:uLnTx/>
                <a:uFillTx/>
              </a:rPr>
              <a:t>Find</a:t>
            </a:r>
            <a:r>
              <a:rPr kumimoji="0" lang="en-US" sz="1900" b="0" i="0" u="none" strike="noStrike" cap="none" spc="0" normalizeH="0" noProof="0">
                <a:ln>
                  <a:noFill/>
                </a:ln>
                <a:effectLst/>
                <a:uLnTx/>
                <a:uFillTx/>
              </a:rPr>
              <a:t> some evidence of how a specific country has gone through a structural change.  </a:t>
            </a:r>
            <a:endParaRPr kumimoji="0" lang="en-US" sz="19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51675BD4-B2A7-53C7-C009-B2B6CA9CF4C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BD34F1BB-4C34-8FF4-53C5-4A5414EFAE7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3177CF77-7866-3563-5FD1-4BD4B039108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DF1F48A-ACCD-DBEA-89D6-B6C6853C0EC2}"/>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40394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3800"/>
              <a:t>Interdependence of labour markets</a:t>
            </a:r>
          </a:p>
        </p:txBody>
      </p:sp>
      <p:cxnSp>
        <p:nvCxnSpPr>
          <p:cNvPr id="14"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BAA96123-7575-DBA6-3211-31F2A9EA7CE9}"/>
              </a:ext>
            </a:extLst>
          </p:cNvPr>
          <p:cNvGraphicFramePr>
            <a:graphicFrameLocks noGrp="1"/>
          </p:cNvGraphicFramePr>
          <p:nvPr>
            <p:ph idx="1"/>
            <p:extLst>
              <p:ext uri="{D42A27DB-BD31-4B8C-83A1-F6EECF244321}">
                <p14:modId xmlns:p14="http://schemas.microsoft.com/office/powerpoint/2010/main" val="356500466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F6A00F4-5CE2-7DB9-F49D-8892432C983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A2E025DA-2D50-D060-2FC8-1DBE00FBBCA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8D9F660C-78A0-FB66-7391-470810B271F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7A7834-8493-CC86-4D61-2D835EFBA338}"/>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14188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3800"/>
              <a:t>Interdependence of labour markets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2DB8BE1-2A1D-4A17-7EB2-FCADABDF7BD0}"/>
              </a:ext>
            </a:extLst>
          </p:cNvPr>
          <p:cNvGraphicFramePr>
            <a:graphicFrameLocks noGrp="1"/>
          </p:cNvGraphicFramePr>
          <p:nvPr>
            <p:ph idx="1"/>
            <p:extLst>
              <p:ext uri="{D42A27DB-BD31-4B8C-83A1-F6EECF244321}">
                <p14:modId xmlns:p14="http://schemas.microsoft.com/office/powerpoint/2010/main" val="162049298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ADB690E-C029-2D26-04DB-E58764B93316}"/>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5905D180-7EAC-5BB9-E609-29F9A3C4AD4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22A0ABC-A1D5-6C70-B8CB-90B7BDD4B41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E0C38BF-6894-49D7-F6FA-4A1485EBBEEC}"/>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1238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GB" sz="3100"/>
              <a:t>Interdependence of labour markets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60" y="1648870"/>
            <a:ext cx="4702848" cy="3560260"/>
          </a:xfrm>
        </p:spPr>
        <p:txBody>
          <a:bodyPr anchor="ctr">
            <a:normAutofit/>
          </a:bodyPr>
          <a:lstStyle/>
          <a:p>
            <a:r>
              <a:rPr lang="en-GB" sz="2200"/>
              <a:t>Many jobs in advanced nations have been transferred to low wage economies</a:t>
            </a:r>
          </a:p>
          <a:p>
            <a:r>
              <a:rPr lang="en-GB" sz="2200"/>
              <a:t>As this has happened jobs have been lost</a:t>
            </a:r>
          </a:p>
          <a:p>
            <a:r>
              <a:rPr lang="en-GB" sz="2200"/>
              <a:t>Some countries responded to this faster than others by facilitating the move from manufacturing to services. However, the process has been painful</a:t>
            </a:r>
          </a:p>
        </p:txBody>
      </p:sp>
      <p:pic>
        <p:nvPicPr>
          <p:cNvPr id="4" name="Picture 3">
            <a:extLst>
              <a:ext uri="{FF2B5EF4-FFF2-40B4-BE49-F238E27FC236}">
                <a16:creationId xmlns:a16="http://schemas.microsoft.com/office/drawing/2014/main" id="{4720376F-D6E1-84DA-104F-7CB2384AAED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C3D19299-1ACF-9F70-AD0C-9354824CA87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8888B94-5FD7-BA5A-E819-8483B20F9126}"/>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2C5252-1172-B154-7531-A19358F6D1B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79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463040" y="685800"/>
            <a:ext cx="5087172" cy="1692835"/>
          </a:xfrm>
        </p:spPr>
        <p:txBody>
          <a:bodyPr anchor="t">
            <a:normAutofit/>
          </a:bodyPr>
          <a:lstStyle/>
          <a:p>
            <a:r>
              <a:rPr lang="en-GB" sz="5000"/>
              <a:t>Interdependence of labour markets</a:t>
            </a:r>
          </a:p>
        </p:txBody>
      </p:sp>
      <p:sp>
        <p:nvSpPr>
          <p:cNvPr id="14" name="Rectangle 13">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9AD003-EDB3-C566-CA42-478E2D88A258}"/>
              </a:ext>
            </a:extLst>
          </p:cNvPr>
          <p:cNvPicPr>
            <a:picLocks noChangeAspect="1"/>
          </p:cNvPicPr>
          <p:nvPr/>
        </p:nvPicPr>
        <p:blipFill rotWithShape="1">
          <a:blip r:embed="rId2"/>
          <a:srcRect l="21056" r="12195" b="-2"/>
          <a:stretch/>
        </p:blipFill>
        <p:spPr>
          <a:xfrm>
            <a:off x="6860989" y="1048447"/>
            <a:ext cx="4805082" cy="4805082"/>
          </a:xfrm>
          <a:prstGeom prst="rect">
            <a:avLst/>
          </a:prstGeom>
        </p:spPr>
      </p:pic>
      <p:sp>
        <p:nvSpPr>
          <p:cNvPr id="16" name="Rectangle 15">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B98228C-BA60-777A-11BC-CFFE46E68D33}"/>
              </a:ext>
            </a:extLst>
          </p:cNvPr>
          <p:cNvGraphicFramePr>
            <a:graphicFrameLocks noGrp="1"/>
          </p:cNvGraphicFramePr>
          <p:nvPr>
            <p:ph idx="1"/>
            <p:extLst>
              <p:ext uri="{D42A27DB-BD31-4B8C-83A1-F6EECF244321}">
                <p14:modId xmlns:p14="http://schemas.microsoft.com/office/powerpoint/2010/main" val="3496819054"/>
              </p:ext>
            </p:extLst>
          </p:nvPr>
        </p:nvGraphicFramePr>
        <p:xfrm>
          <a:off x="1463040" y="2562784"/>
          <a:ext cx="5087172" cy="360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C407A73-1958-B048-5BEE-2F46F5FE7AA0}"/>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8A153FE9-BF1C-9BDF-A941-64F1A5A7CAE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1CD771EC-59B5-9691-2806-46EF35DAB98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C9BE3A-1A29-6D91-0CB7-93BFDDF7C07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0273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7</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Why have labour</a:t>
            </a:r>
            <a:r>
              <a:rPr kumimoji="0" lang="en-US" sz="2200" b="0" i="0" u="none" strike="noStrike" cap="none" spc="0" normalizeH="0" noProof="0">
                <a:ln>
                  <a:noFill/>
                </a:ln>
                <a:effectLst/>
                <a:uLnTx/>
                <a:uFillTx/>
              </a:rPr>
              <a:t> markets become interdependent?</a:t>
            </a:r>
          </a:p>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What are</a:t>
            </a:r>
            <a:r>
              <a:rPr kumimoji="0" lang="en-US" sz="2200" b="0" i="0" u="none" strike="noStrike" cap="none" spc="0" normalizeH="0" noProof="0">
                <a:ln>
                  <a:noFill/>
                </a:ln>
                <a:effectLst/>
                <a:uLnTx/>
                <a:uFillTx/>
              </a:rPr>
              <a:t> the effects from being interdependent?</a:t>
            </a:r>
          </a:p>
          <a:p>
            <a:pPr>
              <a:defRPr/>
            </a:pPr>
            <a:r>
              <a:rPr kumimoji="0" lang="en-US" sz="2200" b="0" i="0" u="none" strike="noStrike" cap="none" spc="0" normalizeH="0" baseline="0" noProof="0">
                <a:ln>
                  <a:noFill/>
                </a:ln>
                <a:effectLst/>
                <a:uLnTx/>
                <a:uFillTx/>
              </a:rPr>
              <a:t>Using</a:t>
            </a:r>
            <a:r>
              <a:rPr kumimoji="0" lang="en-US" sz="2200" b="0" i="0" u="none" strike="noStrike" cap="none" spc="0" normalizeH="0" noProof="0">
                <a:ln>
                  <a:noFill/>
                </a:ln>
                <a:effectLst/>
                <a:uLnTx/>
                <a:uFillTx/>
              </a:rPr>
              <a:t> a specific industry, explain how different economies are interdependent. </a:t>
            </a:r>
            <a:endParaRPr kumimoji="0" lang="en-US" sz="2200" b="0" i="0" u="none" strike="noStrike" cap="none" spc="0" normalizeH="0" baseline="0" noProof="0">
              <a:ln>
                <a:noFill/>
              </a:ln>
              <a:effectLst/>
              <a:uLnTx/>
              <a:uFillTx/>
            </a:endParaRPr>
          </a:p>
        </p:txBody>
      </p:sp>
      <p:pic>
        <p:nvPicPr>
          <p:cNvPr id="25" name="Picture 9">
            <a:extLst>
              <a:ext uri="{FF2B5EF4-FFF2-40B4-BE49-F238E27FC236}">
                <a16:creationId xmlns:a16="http://schemas.microsoft.com/office/drawing/2014/main" id="{D5B267FC-32F4-4EB2-4DE8-5E577D5C1DCA}"/>
              </a:ext>
            </a:extLst>
          </p:cNvPr>
          <p:cNvPicPr>
            <a:picLocks noChangeAspect="1"/>
          </p:cNvPicPr>
          <p:nvPr/>
        </p:nvPicPr>
        <p:blipFill rotWithShape="1">
          <a:blip r:embed="rId3"/>
          <a:srcRect l="24169" r="8923" b="-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942D3929-952C-C734-9B1E-3B345FDD883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90B4203B-EFFA-33BD-3FDD-8A6FA5DCC3A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7D9B7172-0FA7-2E49-B588-B826939E4A3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15C1819-CD69-CAD3-5A15-39CB998138A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63902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4800" dirty="0"/>
              <a:t>Home learning</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dirty="0">
                <a:ln>
                  <a:noFill/>
                </a:ln>
                <a:effectLst/>
                <a:uLnTx/>
                <a:uFillTx/>
              </a:rPr>
              <a:t>Explain the benefits</a:t>
            </a:r>
            <a:r>
              <a:rPr kumimoji="0" lang="en-US" sz="2200" b="0" i="0" u="none" strike="noStrike" cap="none" spc="0" normalizeH="0" noProof="0" dirty="0">
                <a:ln>
                  <a:noFill/>
                </a:ln>
                <a:effectLst/>
                <a:uLnTx/>
                <a:uFillTx/>
              </a:rPr>
              <a:t> of interdependence.</a:t>
            </a:r>
          </a:p>
          <a:p>
            <a:pPr lvl="0">
              <a:defRPr/>
            </a:pPr>
            <a:r>
              <a:rPr lang="en-US" sz="2200" dirty="0"/>
              <a:t>Explain the disadvantages of interdependence.</a:t>
            </a:r>
          </a:p>
          <a:p>
            <a:pPr>
              <a:defRPr/>
            </a:pPr>
            <a:r>
              <a:rPr kumimoji="0" lang="en-US" sz="2200" b="0" i="0" u="none" strike="noStrike" cap="none" spc="0" normalizeH="0" baseline="0" noProof="0" dirty="0">
                <a:ln>
                  <a:noFill/>
                </a:ln>
                <a:effectLst/>
                <a:uLnTx/>
                <a:uFillTx/>
              </a:rPr>
              <a:t>Do you think economies should be more or less interdependent</a:t>
            </a:r>
            <a:r>
              <a:rPr kumimoji="0" lang="en-US" sz="2200" b="0" i="0" u="none" strike="noStrike" cap="none" spc="0" normalizeH="0" noProof="0" dirty="0">
                <a:ln>
                  <a:noFill/>
                </a:ln>
                <a:effectLst/>
                <a:uLnTx/>
                <a:uFillTx/>
              </a:rPr>
              <a:t> and why? </a:t>
            </a:r>
          </a:p>
          <a:p>
            <a:pPr>
              <a:defRPr/>
            </a:pPr>
            <a:r>
              <a:rPr lang="en-US" sz="2200" baseline="0" dirty="0"/>
              <a:t>Use a country to guide your research.</a:t>
            </a:r>
            <a:endParaRPr kumimoji="0" lang="en-US" sz="2200" b="0" i="0" u="none" strike="noStrike" cap="none" spc="0" normalizeH="0" baseline="0" noProof="0" dirty="0">
              <a:ln>
                <a:noFill/>
              </a:ln>
              <a:effectLst/>
              <a:uLnTx/>
              <a:uFillTx/>
            </a:endParaRPr>
          </a:p>
        </p:txBody>
      </p:sp>
      <p:pic>
        <p:nvPicPr>
          <p:cNvPr id="10" name="Picture 9">
            <a:extLst>
              <a:ext uri="{FF2B5EF4-FFF2-40B4-BE49-F238E27FC236}">
                <a16:creationId xmlns:a16="http://schemas.microsoft.com/office/drawing/2014/main" id="{176A9FE3-FFE9-6A50-4E5F-514ACA256D2D}"/>
              </a:ext>
            </a:extLst>
          </p:cNvPr>
          <p:cNvPicPr>
            <a:picLocks noChangeAspect="1"/>
          </p:cNvPicPr>
          <p:nvPr/>
        </p:nvPicPr>
        <p:blipFill rotWithShape="1">
          <a:blip r:embed="rId3"/>
          <a:srcRect l="9589" r="1531" b="1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B8A9C42F-D781-3ECB-47DF-621AD63023C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7DDFD4C2-36D7-8FE4-8ECD-4449F3DCA3C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49BF3180-FDBC-98CF-2081-95D780E65804}"/>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34852C-5E3B-1868-6D76-F1C87713BF8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436474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8881" y="457201"/>
            <a:ext cx="10909640" cy="1832654"/>
          </a:xfrm>
          <a:prstGeom prst="roundRect">
            <a:avLst/>
          </a:prstGeom>
        </p:spPr>
        <p:txBody>
          <a:bodyPr anchor="b">
            <a:normAutofit/>
          </a:bodyPr>
          <a:lstStyle/>
          <a:p>
            <a:r>
              <a:rPr lang="en-GB" sz="6600"/>
              <a:t>Plenary</a:t>
            </a:r>
          </a:p>
        </p:txBody>
      </p:sp>
      <p:sp>
        <p:nvSpPr>
          <p:cNvPr id="3" name="Subtitle 2">
            <a:extLst>
              <a:ext uri="{FF2B5EF4-FFF2-40B4-BE49-F238E27FC236}">
                <a16:creationId xmlns:a16="http://schemas.microsoft.com/office/drawing/2014/main" id="{65E75CEE-701D-487F-97B7-D1995602202C}"/>
              </a:ext>
            </a:extLst>
          </p:cNvPr>
          <p:cNvSpPr>
            <a:spLocks noGrp="1"/>
          </p:cNvSpPr>
          <p:nvPr>
            <p:ph type="subTitle" idx="1"/>
          </p:nvPr>
        </p:nvSpPr>
        <p:spPr>
          <a:xfrm>
            <a:off x="638881" y="2419141"/>
            <a:ext cx="10909643" cy="552659"/>
          </a:xfrm>
        </p:spPr>
        <p:txBody>
          <a:bodyPr anchor="t">
            <a:normAutofit/>
          </a:bodyPr>
          <a:lstStyle/>
          <a:p>
            <a:r>
              <a:rPr kumimoji="0" lang="en-US" b="0" i="0" u="none" strike="noStrike" kern="1200" cap="none" spc="0" normalizeH="0" baseline="0" noProof="0">
                <a:ln>
                  <a:noFill/>
                </a:ln>
                <a:effectLst/>
                <a:uLnTx/>
                <a:uFillTx/>
                <a:latin typeface="Calibri" panose="020F0502020204030204"/>
                <a:ea typeface="+mn-ea"/>
                <a:cs typeface="+mn-cs"/>
              </a:rPr>
              <a:t>Complete the table below to show </a:t>
            </a:r>
            <a:r>
              <a:rPr lang="en-US">
                <a:latin typeface="Calibri" panose="020F0502020204030204"/>
              </a:rPr>
              <a:t>changes in employment patterns</a:t>
            </a:r>
            <a:endParaRPr kumimoji="0" lang="en-GB" b="0" i="0" u="none" strike="noStrike" kern="1200" cap="none" spc="0" normalizeH="0" baseline="0" noProof="0">
              <a:ln>
                <a:noFill/>
              </a:ln>
              <a:effectLst/>
              <a:uLnTx/>
              <a:uFillTx/>
              <a:latin typeface="Calibri" panose="020F0502020204030204"/>
              <a:ea typeface="+mn-ea"/>
              <a:cs typeface="+mn-cs"/>
            </a:endParaRPr>
          </a:p>
        </p:txBody>
      </p:sp>
      <p:sp>
        <p:nvSpPr>
          <p:cNvPr id="11"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442321" y="1234004"/>
            <a:ext cx="9591183" cy="948716"/>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930566420"/>
              </p:ext>
            </p:extLst>
          </p:nvPr>
        </p:nvGraphicFramePr>
        <p:xfrm>
          <a:off x="320040" y="3236894"/>
          <a:ext cx="11548872" cy="2877478"/>
        </p:xfrm>
        <a:graphic>
          <a:graphicData uri="http://schemas.openxmlformats.org/drawingml/2006/table">
            <a:tbl>
              <a:tblPr firstRow="1" bandRow="1">
                <a:tableStyleId>{8799B23B-EC83-4686-B30A-512413B5E67A}</a:tableStyleId>
              </a:tblPr>
              <a:tblGrid>
                <a:gridCol w="5774436">
                  <a:extLst>
                    <a:ext uri="{9D8B030D-6E8A-4147-A177-3AD203B41FA5}">
                      <a16:colId xmlns:a16="http://schemas.microsoft.com/office/drawing/2014/main" val="20000"/>
                    </a:ext>
                  </a:extLst>
                </a:gridCol>
                <a:gridCol w="5774436">
                  <a:extLst>
                    <a:ext uri="{9D8B030D-6E8A-4147-A177-3AD203B41FA5}">
                      <a16:colId xmlns:a16="http://schemas.microsoft.com/office/drawing/2014/main" val="20001"/>
                    </a:ext>
                  </a:extLst>
                </a:gridCol>
              </a:tblGrid>
              <a:tr h="56571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700" b="0">
                          <a:solidFill>
                            <a:schemeClr val="tx1"/>
                          </a:solidFill>
                        </a:rPr>
                        <a:t>Positive changes for the UK</a:t>
                      </a:r>
                    </a:p>
                  </a:txBody>
                  <a:tcPr marL="104762" marR="104762" marT="52381" marB="52381"/>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700" b="0">
                          <a:solidFill>
                            <a:schemeClr val="tx1"/>
                          </a:solidFill>
                        </a:rPr>
                        <a:t>Negative</a:t>
                      </a:r>
                      <a:r>
                        <a:rPr lang="en-GB" sz="2700" b="0" baseline="0">
                          <a:solidFill>
                            <a:schemeClr val="tx1"/>
                          </a:solidFill>
                        </a:rPr>
                        <a:t> changes for the UK</a:t>
                      </a:r>
                      <a:endParaRPr lang="en-GB" sz="2700" b="0">
                        <a:solidFill>
                          <a:schemeClr val="tx1"/>
                        </a:solidFill>
                      </a:endParaRPr>
                    </a:p>
                  </a:txBody>
                  <a:tcPr marL="104762" marR="104762" marT="52381" marB="52381"/>
                </a:tc>
                <a:extLst>
                  <a:ext uri="{0D108BD9-81ED-4DB2-BD59-A6C34878D82A}">
                    <a16:rowId xmlns:a16="http://schemas.microsoft.com/office/drawing/2014/main" val="10000"/>
                  </a:ext>
                </a:extLst>
              </a:tr>
              <a:tr h="66349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700" b="1">
                        <a:solidFill>
                          <a:schemeClr val="bg1"/>
                        </a:solidFill>
                      </a:endParaRPr>
                    </a:p>
                  </a:txBody>
                  <a:tcPr marL="104762" marR="104762" marT="52381" marB="52381"/>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700" b="1">
                        <a:solidFill>
                          <a:schemeClr val="bg1"/>
                        </a:solidFill>
                      </a:endParaRPr>
                    </a:p>
                  </a:txBody>
                  <a:tcPr marL="104762" marR="104762" marT="52381" marB="52381"/>
                </a:tc>
                <a:extLst>
                  <a:ext uri="{0D108BD9-81ED-4DB2-BD59-A6C34878D82A}">
                    <a16:rowId xmlns:a16="http://schemas.microsoft.com/office/drawing/2014/main" val="10001"/>
                  </a:ext>
                </a:extLst>
              </a:tr>
              <a:tr h="984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700"/>
                        <a:t>Positive changes for developing economies</a:t>
                      </a:r>
                      <a:endParaRPr lang="en-GB" sz="2700" b="1">
                        <a:solidFill>
                          <a:schemeClr val="bg1"/>
                        </a:solidFill>
                      </a:endParaRPr>
                    </a:p>
                  </a:txBody>
                  <a:tcPr marL="104762" marR="104762" marT="52381" marB="52381"/>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700"/>
                        <a:t>Negative</a:t>
                      </a:r>
                      <a:r>
                        <a:rPr lang="en-GB" sz="2700" baseline="0"/>
                        <a:t> changes for developing economies</a:t>
                      </a:r>
                      <a:endParaRPr lang="en-GB" sz="2700" b="1">
                        <a:solidFill>
                          <a:schemeClr val="bg1"/>
                        </a:solidFill>
                      </a:endParaRPr>
                    </a:p>
                  </a:txBody>
                  <a:tcPr marL="104762" marR="104762" marT="52381" marB="52381"/>
                </a:tc>
                <a:extLst>
                  <a:ext uri="{0D108BD9-81ED-4DB2-BD59-A6C34878D82A}">
                    <a16:rowId xmlns:a16="http://schemas.microsoft.com/office/drawing/2014/main" val="10002"/>
                  </a:ext>
                </a:extLst>
              </a:tr>
              <a:tr h="66349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700" b="1">
                        <a:solidFill>
                          <a:schemeClr val="bg1"/>
                        </a:solidFill>
                      </a:endParaRPr>
                    </a:p>
                  </a:txBody>
                  <a:tcPr marL="104762" marR="104762" marT="52381" marB="52381"/>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700" b="1" dirty="0">
                        <a:solidFill>
                          <a:schemeClr val="bg1"/>
                        </a:solidFill>
                      </a:endParaRPr>
                    </a:p>
                  </a:txBody>
                  <a:tcPr marL="104762" marR="104762" marT="52381" marB="52381"/>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F8C3CDE0-4826-423C-D861-F69EB61BAF5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0BE756FA-0E58-4F6F-34B6-A071C9BBC8B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6CA3CF26-0DE3-95B1-429E-B9395616D06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AA4B67C-81DB-4D6A-A29F-93ED58ACAA8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93402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FBF572-5313-837F-08BA-4BE8A02CB713}"/>
              </a:ext>
            </a:extLst>
          </p:cNvPr>
          <p:cNvPicPr>
            <a:picLocks noChangeAspect="1"/>
          </p:cNvPicPr>
          <p:nvPr/>
        </p:nvPicPr>
        <p:blipFill rotWithShape="1">
          <a:blip r:embed="rId3">
            <a:alphaModFix amt="35000"/>
          </a:blip>
          <a:srcRect l="11112" r="-4" b="-4"/>
          <a:stretch/>
        </p:blipFill>
        <p:spPr>
          <a:xfrm>
            <a:off x="20" y="10"/>
            <a:ext cx="12191980" cy="6857990"/>
          </a:xfrm>
          <a:prstGeom prst="rect">
            <a:avLst/>
          </a:prstGeom>
        </p:spPr>
      </p:pic>
      <p:sp>
        <p:nvSpPr>
          <p:cNvPr id="2" name="Title 1"/>
          <p:cNvSpPr>
            <a:spLocks noGrp="1"/>
          </p:cNvSpPr>
          <p:nvPr>
            <p:ph type="title" idx="4294967295"/>
          </p:nvPr>
        </p:nvSpPr>
        <p:spPr>
          <a:xfrm>
            <a:off x="838200" y="365125"/>
            <a:ext cx="10515600" cy="1325563"/>
          </a:xfrm>
          <a:prstGeom prst="roundRect">
            <a:avLst/>
          </a:prstGeom>
        </p:spPr>
        <p:txBody>
          <a:bodyPr vert="horz" lIns="91440" tIns="45720" rIns="91440" bIns="45720" rtlCol="0" anchor="ctr">
            <a:normAutofit/>
          </a:bodyPr>
          <a:lstStyle/>
          <a:p>
            <a:r>
              <a:rPr lang="en-US">
                <a:solidFill>
                  <a:srgbClr val="FFFFFF"/>
                </a:solidFill>
              </a:rPr>
              <a:t>Starter</a:t>
            </a: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b="0" i="0" u="none" strike="noStrike" cap="none" spc="0" normalizeH="0" baseline="0" noProof="0">
                <a:ln>
                  <a:noFill/>
                </a:ln>
                <a:solidFill>
                  <a:srgbClr val="FFFFFF"/>
                </a:solidFill>
                <a:effectLst/>
                <a:uLnTx/>
                <a:uFillTx/>
              </a:rPr>
              <a:t>What do we mean by structural</a:t>
            </a:r>
            <a:r>
              <a:rPr lang="en-US">
                <a:solidFill>
                  <a:srgbClr val="FFFFFF"/>
                </a:solidFill>
              </a:rPr>
              <a:t> change</a:t>
            </a:r>
            <a:r>
              <a:rPr kumimoji="0" lang="en-US" b="0" i="0" u="none" strike="noStrike" cap="none" spc="0" normalizeH="0" baseline="0" noProof="0">
                <a:ln>
                  <a:noFill/>
                </a:ln>
                <a:solidFill>
                  <a:srgbClr val="FFFFFF"/>
                </a:solidFill>
                <a:effectLst/>
                <a:uLnTx/>
                <a:uFillTx/>
              </a:rPr>
              <a:t>?</a:t>
            </a:r>
          </a:p>
          <a:p>
            <a:pPr marL="228600" marR="0" lvl="0" fontAlgn="auto">
              <a:spcBef>
                <a:spcPts val="1000"/>
              </a:spcBef>
              <a:spcAft>
                <a:spcPts val="0"/>
              </a:spcAft>
              <a:buClrTx/>
              <a:buSzTx/>
              <a:tabLst/>
              <a:defRPr/>
            </a:pPr>
            <a:r>
              <a:rPr kumimoji="0" lang="en-US" b="0" i="0" u="none" strike="noStrike" cap="none" spc="0" normalizeH="0" baseline="0" noProof="0">
                <a:ln>
                  <a:noFill/>
                </a:ln>
                <a:solidFill>
                  <a:srgbClr val="FFFFFF"/>
                </a:solidFill>
                <a:effectLst/>
                <a:uLnTx/>
                <a:uFillTx/>
              </a:rPr>
              <a:t>What does interdependence</a:t>
            </a:r>
            <a:r>
              <a:rPr kumimoji="0" lang="en-US" b="0" i="0" u="none" strike="noStrike" cap="none" spc="0" normalizeH="0" noProof="0">
                <a:ln>
                  <a:noFill/>
                </a:ln>
                <a:solidFill>
                  <a:srgbClr val="FFFFFF"/>
                </a:solidFill>
                <a:effectLst/>
                <a:uLnTx/>
                <a:uFillTx/>
              </a:rPr>
              <a:t> mean</a:t>
            </a:r>
            <a:r>
              <a:rPr kumimoji="0" lang="en-US" b="0" i="0" u="none" strike="noStrike" cap="none" spc="0" normalizeH="0" baseline="0" noProof="0">
                <a:ln>
                  <a:noFill/>
                </a:ln>
                <a:solidFill>
                  <a:srgbClr val="FFFFFF"/>
                </a:solidFill>
                <a:effectLst/>
                <a:uLnTx/>
                <a:uFillTx/>
              </a:rPr>
              <a:t>?</a:t>
            </a:r>
          </a:p>
          <a:p>
            <a:pPr>
              <a:defRPr/>
            </a:pPr>
            <a:r>
              <a:rPr kumimoji="0" lang="en-US" b="0" i="0" u="none" strike="noStrike" cap="none" spc="0" normalizeH="0" baseline="0" noProof="0">
                <a:ln>
                  <a:noFill/>
                </a:ln>
                <a:solidFill>
                  <a:srgbClr val="FFFFFF"/>
                </a:solidFill>
                <a:effectLst/>
                <a:uLnTx/>
                <a:uFillTx/>
              </a:rPr>
              <a:t>How has the labour force</a:t>
            </a:r>
            <a:r>
              <a:rPr kumimoji="0" lang="en-US" b="0" i="0" u="none" strike="noStrike" cap="none" spc="0" normalizeH="0" noProof="0">
                <a:ln>
                  <a:noFill/>
                </a:ln>
                <a:solidFill>
                  <a:srgbClr val="FFFFFF"/>
                </a:solidFill>
                <a:effectLst/>
                <a:uLnTx/>
                <a:uFillTx/>
              </a:rPr>
              <a:t> changed over the past 100 years?</a:t>
            </a:r>
            <a:endParaRPr kumimoji="0" lang="en-US" b="0" i="0" u="none" strike="noStrike" cap="none" spc="0" normalizeH="0" baseline="0" noProof="0">
              <a:ln>
                <a:noFill/>
              </a:ln>
              <a:solidFill>
                <a:srgbClr val="FFFFFF"/>
              </a:solidFill>
              <a:effectLst/>
              <a:uLnTx/>
              <a:uFillTx/>
            </a:endParaRPr>
          </a:p>
          <a:p>
            <a:pPr marL="228600" marR="0" lvl="0" fontAlgn="auto">
              <a:spcBef>
                <a:spcPts val="1000"/>
              </a:spcBef>
              <a:spcAft>
                <a:spcPts val="0"/>
              </a:spcAft>
              <a:buClrTx/>
              <a:buSzTx/>
              <a:tabLst/>
              <a:defRPr/>
            </a:pPr>
            <a:endParaRPr kumimoji="0" lang="en-US" b="0" i="0" u="none" strike="noStrike" cap="none" spc="0" normalizeH="0" baseline="0" noProof="0">
              <a:ln>
                <a:noFill/>
              </a:ln>
              <a:solidFill>
                <a:srgbClr val="FFFFFF"/>
              </a:solidFill>
              <a:effectLst/>
              <a:uLnTx/>
              <a:uFillTx/>
            </a:endParaRPr>
          </a:p>
          <a:p>
            <a:pPr marL="228600" marR="0" lvl="0" fontAlgn="auto">
              <a:spcBef>
                <a:spcPts val="1000"/>
              </a:spcBef>
              <a:spcAft>
                <a:spcPts val="0"/>
              </a:spcAft>
              <a:buClrTx/>
              <a:buSzTx/>
              <a:tabLst/>
              <a:defRPr/>
            </a:pPr>
            <a:endParaRPr kumimoji="0" lang="en-US" b="0" i="0" u="none" strike="noStrike" cap="none" spc="0" normalizeH="0" baseline="0" noProof="0">
              <a:ln>
                <a:noFill/>
              </a:ln>
              <a:solidFill>
                <a:srgbClr val="FFFFFF"/>
              </a:solidFill>
              <a:effectLst/>
              <a:uLnTx/>
              <a:uFillTx/>
            </a:endParaRPr>
          </a:p>
        </p:txBody>
      </p:sp>
      <p:sp>
        <p:nvSpPr>
          <p:cNvPr id="11" name="Content Placeholder 2"/>
          <p:cNvSpPr txBox="1">
            <a:spLocks/>
          </p:cNvSpPr>
          <p:nvPr/>
        </p:nvSpPr>
        <p:spPr>
          <a:xfrm>
            <a:off x="2289923" y="5231895"/>
            <a:ext cx="8599059" cy="783049"/>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E7BD020-220D-4EC5-A5DB-2654F1B2F78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75B40E8-C6D3-C99B-8E8C-56CBA714C1A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374A7411-8DB7-3E79-970F-4EB0C956E4F8}"/>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9B11EF-D15A-8A1F-D375-38ADD174982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8494309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ADF52A-6760-FD16-BCCA-78500F41B198}"/>
              </a:ext>
            </a:extLst>
          </p:cNvPr>
          <p:cNvPicPr>
            <a:picLocks noChangeAspect="1"/>
          </p:cNvPicPr>
          <p:nvPr/>
        </p:nvPicPr>
        <p:blipFill rotWithShape="1">
          <a:blip r:embed="rId3">
            <a:alphaModFix amt="50000"/>
          </a:blip>
          <a:srcRect l="3038" r="6" b="6"/>
          <a:stretch/>
        </p:blipFill>
        <p:spPr>
          <a:xfrm>
            <a:off x="20" y="1"/>
            <a:ext cx="12191980" cy="6857999"/>
          </a:xfrm>
          <a:prstGeom prst="rect">
            <a:avLst/>
          </a:prstGeom>
        </p:spPr>
      </p:pic>
      <p:sp>
        <p:nvSpPr>
          <p:cNvPr id="5" name="Title 4"/>
          <p:cNvSpPr>
            <a:spLocks noGrp="1"/>
          </p:cNvSpPr>
          <p:nvPr>
            <p:ph type="ctrTitle"/>
          </p:nvPr>
        </p:nvSpPr>
        <p:spPr>
          <a:xfrm>
            <a:off x="1524000" y="1122362"/>
            <a:ext cx="9144000" cy="2900518"/>
          </a:xfrm>
        </p:spPr>
        <p:txBody>
          <a:bodyPr>
            <a:normAutofit/>
          </a:bodyPr>
          <a:lstStyle/>
          <a:p>
            <a:r>
              <a:rPr lang="en-GB">
                <a:solidFill>
                  <a:srgbClr val="FFFFFF"/>
                </a:solidFill>
              </a:rPr>
              <a:t>Learning Objectives</a:t>
            </a:r>
          </a:p>
        </p:txBody>
      </p:sp>
      <p:sp>
        <p:nvSpPr>
          <p:cNvPr id="2" name="Subtitle 1">
            <a:extLst>
              <a:ext uri="{FF2B5EF4-FFF2-40B4-BE49-F238E27FC236}">
                <a16:creationId xmlns:a16="http://schemas.microsoft.com/office/drawing/2014/main" id="{ECF34329-1260-448C-9AAC-1E3B2240AF33}"/>
              </a:ext>
            </a:extLst>
          </p:cNvPr>
          <p:cNvSpPr>
            <a:spLocks noGrp="1"/>
          </p:cNvSpPr>
          <p:nvPr>
            <p:ph type="subTitle" idx="1"/>
          </p:nvPr>
        </p:nvSpPr>
        <p:spPr>
          <a:xfrm>
            <a:off x="1524000" y="4159404"/>
            <a:ext cx="9144000" cy="1098395"/>
          </a:xfrm>
        </p:spPr>
        <p:txBody>
          <a:bodyPr>
            <a:normAutofit/>
          </a:bodyPr>
          <a:lstStyle/>
          <a:p>
            <a:r>
              <a:rPr lang="en-GB" dirty="0">
                <a:solidFill>
                  <a:srgbClr val="FFFFFF"/>
                </a:solidFill>
              </a:rPr>
              <a:t>Are you able to explain why the global workforce has grown so quickly?</a:t>
            </a:r>
          </a:p>
          <a:p>
            <a:r>
              <a:rPr lang="en-GB" dirty="0">
                <a:solidFill>
                  <a:srgbClr val="FFFFFF"/>
                </a:solidFill>
              </a:rPr>
              <a:t>Can you explain what is meant by structural change in the labour force?</a:t>
            </a:r>
          </a:p>
        </p:txBody>
      </p:sp>
      <p:pic>
        <p:nvPicPr>
          <p:cNvPr id="3" name="Picture 2">
            <a:extLst>
              <a:ext uri="{FF2B5EF4-FFF2-40B4-BE49-F238E27FC236}">
                <a16:creationId xmlns:a16="http://schemas.microsoft.com/office/drawing/2014/main" id="{C065B394-1753-3E1B-240F-31AA7C41CB2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A3068506-C619-8C99-CAD8-BD4BFCAC202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F4E5D61-B192-A950-36C6-531D6E103DEA}"/>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D277DC8-0247-97BB-59D1-D800F34CC2D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6090217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10515599" cy="1325563"/>
          </a:xfrm>
        </p:spPr>
        <p:txBody>
          <a:bodyPr>
            <a:normAutofit/>
          </a:bodyPr>
          <a:lstStyle/>
          <a:p>
            <a:r>
              <a:rPr lang="en-GB" dirty="0"/>
              <a:t>Employment patterns</a:t>
            </a:r>
          </a:p>
        </p:txBody>
      </p:sp>
      <p:pic>
        <p:nvPicPr>
          <p:cNvPr id="6" name="Picture 5">
            <a:extLst>
              <a:ext uri="{FF2B5EF4-FFF2-40B4-BE49-F238E27FC236}">
                <a16:creationId xmlns:a16="http://schemas.microsoft.com/office/drawing/2014/main" id="{6EBE14BF-D644-1ED0-4DFD-233EC0174099}"/>
              </a:ext>
            </a:extLst>
          </p:cNvPr>
          <p:cNvPicPr>
            <a:picLocks noChangeAspect="1"/>
          </p:cNvPicPr>
          <p:nvPr/>
        </p:nvPicPr>
        <p:blipFill rotWithShape="1">
          <a:blip r:embed="rId2"/>
          <a:srcRect l="9422" r="19918" b="-8"/>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A72E8C6-BC4F-5447-0A44-B41F5CC7477D}"/>
              </a:ext>
            </a:extLst>
          </p:cNvPr>
          <p:cNvGraphicFramePr>
            <a:graphicFrameLocks noGrp="1"/>
          </p:cNvGraphicFramePr>
          <p:nvPr>
            <p:ph idx="1"/>
            <p:extLst>
              <p:ext uri="{D42A27DB-BD31-4B8C-83A1-F6EECF244321}">
                <p14:modId xmlns:p14="http://schemas.microsoft.com/office/powerpoint/2010/main" val="4293453401"/>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3D4EB34-EC78-4BAC-A55D-DD2A1969059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B09C9F3F-1CB5-383C-D46F-3C6700841B9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9DC92B01-08C3-353F-5257-9788AAE00DC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5EE4DDB-FFE3-8488-9245-5B285F60138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16402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5400"/>
              <a:t>Employment patterns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GB" sz="2200"/>
              <a:t>Increased economic growth has led to improvements in living standards:</a:t>
            </a:r>
          </a:p>
          <a:p>
            <a:pPr lvl="1"/>
            <a:r>
              <a:rPr lang="en-GB" sz="2200"/>
              <a:t>Increased income allows people to spend more on necessities at lower levels of income and more on luxuries at higher income levels</a:t>
            </a:r>
          </a:p>
          <a:p>
            <a:pPr lvl="1"/>
            <a:r>
              <a:rPr lang="en-GB" sz="2200"/>
              <a:t>As real wages increase labour can substitute work for leisure and see dramatic changes in their level of income</a:t>
            </a:r>
          </a:p>
        </p:txBody>
      </p:sp>
      <p:pic>
        <p:nvPicPr>
          <p:cNvPr id="4" name="Picture 4" descr="A picture containing text, table, indoor, electronics&#10;&#10;Description automatically generated">
            <a:extLst>
              <a:ext uri="{FF2B5EF4-FFF2-40B4-BE49-F238E27FC236}">
                <a16:creationId xmlns:a16="http://schemas.microsoft.com/office/drawing/2014/main" id="{12AFAE70-70F1-B245-F5AA-774996D2A40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758" r="13026" b="2"/>
          <a:stretch/>
        </p:blipFill>
        <p:spPr>
          <a:xfrm>
            <a:off x="7675658" y="2093976"/>
            <a:ext cx="3941064" cy="4096512"/>
          </a:xfrm>
          <a:prstGeom prst="rect">
            <a:avLst/>
          </a:prstGeom>
        </p:spPr>
      </p:pic>
      <p:pic>
        <p:nvPicPr>
          <p:cNvPr id="5" name="Picture 4">
            <a:extLst>
              <a:ext uri="{FF2B5EF4-FFF2-40B4-BE49-F238E27FC236}">
                <a16:creationId xmlns:a16="http://schemas.microsoft.com/office/drawing/2014/main" id="{2E07AAB5-691D-FEE7-CAA2-A539D66DBD0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1A0ACD5B-2DB3-2A7C-D13B-0A719620BC9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83845A89-E3C9-9EAE-5059-FD353ED1C4E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3A0281A-E683-C2A8-9E6A-E2790279E42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457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5400"/>
              <a:t>Employment patterns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lvl="1"/>
            <a:r>
              <a:rPr lang="en-GB" sz="2000"/>
              <a:t>At some point, they might wish to substitute leisure for work as, at higher levels of income, they satisfy their financial requirements. This will change employment patterns</a:t>
            </a:r>
          </a:p>
          <a:p>
            <a:pPr lvl="1"/>
            <a:r>
              <a:rPr lang="en-GB" sz="2000"/>
              <a:t>Increased incomes allow workers more free time and the ability to retire, and enjoy the quality of their life, at an earlier age</a:t>
            </a:r>
          </a:p>
        </p:txBody>
      </p:sp>
      <p:pic>
        <p:nvPicPr>
          <p:cNvPr id="15" name="Picture 4" descr="Angled shot of pen on a graph">
            <a:extLst>
              <a:ext uri="{FF2B5EF4-FFF2-40B4-BE49-F238E27FC236}">
                <a16:creationId xmlns:a16="http://schemas.microsoft.com/office/drawing/2014/main" id="{C763058F-0549-CF8B-22BB-33443B9A1C08}"/>
              </a:ext>
            </a:extLst>
          </p:cNvPr>
          <p:cNvPicPr>
            <a:picLocks noChangeAspect="1"/>
          </p:cNvPicPr>
          <p:nvPr/>
        </p:nvPicPr>
        <p:blipFill rotWithShape="1">
          <a:blip r:embed="rId2"/>
          <a:srcRect r="33145"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B2E8A68E-EA78-A42E-2FC2-2B25978465A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606C89E6-130B-4AF7-DAD1-492DA1D04A7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44C5EB3-AA13-4F33-5968-B5D9C7ED21D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CCF5C71-D5D9-7198-360D-404FF5ADCDC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0216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4777739"/>
            <a:ext cx="3418990" cy="1412119"/>
          </a:xfrm>
          <a:prstGeom prst="roundRect">
            <a:avLst/>
          </a:prstGeom>
        </p:spPr>
        <p:txBody>
          <a:bodyPr vert="horz" lIns="91440" tIns="45720" rIns="91440" bIns="45720" rtlCol="0" anchor="ctr">
            <a:normAutofit/>
          </a:bodyPr>
          <a:lstStyle/>
          <a:p>
            <a:r>
              <a:rPr lang="en-US" sz="4800"/>
              <a:t>Activity 1</a:t>
            </a:r>
          </a:p>
        </p:txBody>
      </p:sp>
      <p:pic>
        <p:nvPicPr>
          <p:cNvPr id="27" name="Picture 17">
            <a:extLst>
              <a:ext uri="{FF2B5EF4-FFF2-40B4-BE49-F238E27FC236}">
                <a16:creationId xmlns:a16="http://schemas.microsoft.com/office/drawing/2014/main" id="{E92C007D-C744-9A18-4B11-BD41D5F5726D}"/>
              </a:ext>
            </a:extLst>
          </p:cNvPr>
          <p:cNvPicPr>
            <a:picLocks noChangeAspect="1"/>
          </p:cNvPicPr>
          <p:nvPr/>
        </p:nvPicPr>
        <p:blipFill rotWithShape="1">
          <a:blip r:embed="rId3"/>
          <a:srcRect t="8795" r="-2" b="4135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654294" y="4777739"/>
            <a:ext cx="6897626" cy="13992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Explain how globalisation has</a:t>
            </a:r>
            <a:r>
              <a:rPr kumimoji="0" lang="en-US" sz="2200" b="0" i="0" u="none" strike="noStrike" cap="none" spc="0" normalizeH="0" noProof="0">
                <a:ln>
                  <a:noFill/>
                </a:ln>
                <a:effectLst/>
                <a:uLnTx/>
                <a:uFillTx/>
              </a:rPr>
              <a:t> changed employment patterns. </a:t>
            </a:r>
          </a:p>
          <a:p>
            <a:pPr>
              <a:defRPr/>
            </a:pPr>
            <a:r>
              <a:rPr kumimoji="0" lang="en-US" sz="2200" b="0" i="0" u="none" strike="noStrike" cap="none" spc="0" normalizeH="0" baseline="0" noProof="0">
                <a:ln>
                  <a:noFill/>
                </a:ln>
                <a:effectLst/>
                <a:uLnTx/>
                <a:uFillTx/>
              </a:rPr>
              <a:t>Has globalisation</a:t>
            </a:r>
            <a:r>
              <a:rPr kumimoji="0" lang="en-US" sz="2200" b="0" i="0" u="none" strike="noStrike" cap="none" spc="0" normalizeH="0" noProof="0">
                <a:ln>
                  <a:noFill/>
                </a:ln>
                <a:effectLst/>
                <a:uLnTx/>
                <a:uFillTx/>
              </a:rPr>
              <a:t> been a good thing for employment?</a:t>
            </a:r>
            <a:endParaRPr kumimoji="0" lang="en-US" sz="2200" b="0" i="0" u="none" strike="noStrike" cap="none" spc="0" normalizeH="0" baseline="0" noProof="0">
              <a:ln>
                <a:noFill/>
              </a:ln>
              <a:effectLst/>
              <a:uLnTx/>
              <a:uFillTx/>
            </a:endParaRPr>
          </a:p>
          <a:p>
            <a:pPr marL="0" marR="0" lvl="0" fontAlgn="auto">
              <a:spcBef>
                <a:spcPts val="1000"/>
              </a:spcBef>
              <a:spcAft>
                <a:spcPts val="0"/>
              </a:spcAft>
              <a:buClrTx/>
              <a:buSzTx/>
              <a:tabLst/>
              <a:defRPr/>
            </a:pPr>
            <a:endParaRPr kumimoji="0" lang="en-US" sz="2200" b="0" i="0" u="none" strike="noStrike" cap="none" spc="0" normalizeH="0" baseline="0" noProof="0">
              <a:ln>
                <a:noFill/>
              </a:ln>
              <a:effectLst/>
              <a:uLnTx/>
              <a:uFillTx/>
            </a:endParaRPr>
          </a:p>
        </p:txBody>
      </p:sp>
      <p:sp>
        <p:nvSpPr>
          <p:cNvPr id="16" name="Content Placeholder 2"/>
          <p:cNvSpPr txBox="1">
            <a:spLocks/>
          </p:cNvSpPr>
          <p:nvPr/>
        </p:nvSpPr>
        <p:spPr>
          <a:xfrm>
            <a:off x="2462524" y="4382601"/>
            <a:ext cx="8800603" cy="1120424"/>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05D31AB-BEA5-0268-7E7E-CE611D390A7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B4726635-63C4-A6B5-E4EC-6544D872432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C1FF4861-5FEA-66BC-AF54-87583D8B65E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E7B8694-9F63-EFA5-F4B4-C4F3227A24B5}"/>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78611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4777739"/>
            <a:ext cx="3418990" cy="1412119"/>
          </a:xfrm>
          <a:prstGeom prst="roundRect">
            <a:avLst/>
          </a:prstGeom>
        </p:spPr>
        <p:txBody>
          <a:bodyPr vert="horz" lIns="91440" tIns="45720" rIns="91440" bIns="45720" rtlCol="0" anchor="ctr">
            <a:normAutofit/>
          </a:bodyPr>
          <a:lstStyle/>
          <a:p>
            <a:r>
              <a:rPr lang="en-US" sz="4800"/>
              <a:t>Activity 2</a:t>
            </a:r>
          </a:p>
        </p:txBody>
      </p:sp>
      <p:pic>
        <p:nvPicPr>
          <p:cNvPr id="10" name="Picture 9">
            <a:extLst>
              <a:ext uri="{FF2B5EF4-FFF2-40B4-BE49-F238E27FC236}">
                <a16:creationId xmlns:a16="http://schemas.microsoft.com/office/drawing/2014/main" id="{CA6EA183-0185-B33B-6139-0DF578C75CD6}"/>
              </a:ext>
            </a:extLst>
          </p:cNvPr>
          <p:cNvPicPr>
            <a:picLocks noChangeAspect="1"/>
          </p:cNvPicPr>
          <p:nvPr/>
        </p:nvPicPr>
        <p:blipFill rotWithShape="1">
          <a:blip r:embed="rId3"/>
          <a:srcRect t="6755" r="-2" b="18466"/>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654294" y="4777739"/>
            <a:ext cx="6897626" cy="13992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lang="en-US" sz="1700"/>
              <a:t>How are everyday peopled affected by </a:t>
            </a:r>
            <a:r>
              <a:rPr kumimoji="0" lang="en-US" sz="1700" b="0" i="0" u="none" strike="noStrike" cap="none" spc="0" normalizeH="0" baseline="0" noProof="0">
                <a:ln>
                  <a:noFill/>
                </a:ln>
                <a:effectLst/>
                <a:uLnTx/>
                <a:uFillTx/>
              </a:rPr>
              <a:t>increased economic</a:t>
            </a:r>
            <a:r>
              <a:rPr kumimoji="0" lang="en-US" sz="1700" b="0" i="0" u="none" strike="noStrike" cap="none" spc="0" normalizeH="0" noProof="0">
                <a:ln>
                  <a:noFill/>
                </a:ln>
                <a:effectLst/>
                <a:uLnTx/>
                <a:uFillTx/>
              </a:rPr>
              <a:t> growth?</a:t>
            </a:r>
          </a:p>
          <a:p>
            <a:pPr marL="228600" marR="0" lvl="0" fontAlgn="auto">
              <a:spcBef>
                <a:spcPts val="1000"/>
              </a:spcBef>
              <a:spcAft>
                <a:spcPts val="0"/>
              </a:spcAft>
              <a:buClrTx/>
              <a:buSzTx/>
              <a:tabLst/>
              <a:defRPr/>
            </a:pPr>
            <a:r>
              <a:rPr lang="en-US" sz="1700"/>
              <a:t>Explain how increase economic growth has led to more retired people.</a:t>
            </a:r>
          </a:p>
          <a:p>
            <a:pPr>
              <a:defRPr/>
            </a:pPr>
            <a:r>
              <a:rPr kumimoji="0" lang="en-US" sz="1700" b="0" i="0" u="none" strike="noStrike" cap="none" spc="0" normalizeH="0" baseline="0" noProof="0">
                <a:ln>
                  <a:noFill/>
                </a:ln>
                <a:effectLst/>
                <a:uLnTx/>
                <a:uFillTx/>
              </a:rPr>
              <a:t>Will the</a:t>
            </a:r>
            <a:r>
              <a:rPr kumimoji="0" lang="en-US" sz="1700" b="0" i="0" u="none" strike="noStrike" cap="none" spc="0" normalizeH="0" noProof="0">
                <a:ln>
                  <a:noFill/>
                </a:ln>
                <a:effectLst/>
                <a:uLnTx/>
                <a:uFillTx/>
              </a:rPr>
              <a:t> retirement age keep on increasing forever?</a:t>
            </a:r>
            <a:endParaRPr kumimoji="0" lang="en-US" sz="17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17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C9AC0C5B-535C-5734-841B-2FF8FEFAED1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14857BD2-7763-0DB7-D759-B2A3A5FE807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D325F350-8968-6440-14C9-7FBB879A804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48BD05-BAAE-3FD7-0B6A-F66FAA5C951C}"/>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047089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2E8F46-82C3-47F9-8DB7-BD371AEE4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890D0-B564-4D75-977C-611F35E3700C}">
  <ds:schemaRefs>
    <ds:schemaRef ds:uri="http://schemas.microsoft.com/sharepoint/v3/contenttype/forms"/>
  </ds:schemaRefs>
</ds:datastoreItem>
</file>

<file path=customXml/itemProps3.xml><?xml version="1.0" encoding="utf-8"?>
<ds:datastoreItem xmlns:ds="http://schemas.openxmlformats.org/officeDocument/2006/customXml" ds:itemID="{53AB24C8-451D-4D80-B224-DBF0C2A426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546</TotalTime>
  <Words>1764</Words>
  <Application>Microsoft Office PowerPoint</Application>
  <PresentationFormat>Widescreen</PresentationFormat>
  <Paragraphs>162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gg sans</vt:lpstr>
      <vt:lpstr>Helvetica Neue Medium</vt:lpstr>
      <vt:lpstr>Times New Roman</vt:lpstr>
      <vt:lpstr>Office Theme</vt:lpstr>
      <vt:lpstr> 3.5.1 Employment Patterns  3.5 Global labour markets  </vt:lpstr>
      <vt:lpstr>Recall Activity</vt:lpstr>
      <vt:lpstr>Starter</vt:lpstr>
      <vt:lpstr>Learning Objectives</vt:lpstr>
      <vt:lpstr>Employment patterns</vt:lpstr>
      <vt:lpstr>Employment patterns</vt:lpstr>
      <vt:lpstr>Employment patterns</vt:lpstr>
      <vt:lpstr>Activity 1</vt:lpstr>
      <vt:lpstr>Activity 2</vt:lpstr>
      <vt:lpstr>Growth of the global labour force</vt:lpstr>
      <vt:lpstr>Growth of the global labour force</vt:lpstr>
      <vt:lpstr>Growth of the global labour force</vt:lpstr>
      <vt:lpstr>Growth of the global labour force</vt:lpstr>
      <vt:lpstr>Activity 3</vt:lpstr>
      <vt:lpstr>Activity 4</vt:lpstr>
      <vt:lpstr>Structural change</vt:lpstr>
      <vt:lpstr>Structural change</vt:lpstr>
      <vt:lpstr>Structural change</vt:lpstr>
      <vt:lpstr>Structural change</vt:lpstr>
      <vt:lpstr>Activity 5</vt:lpstr>
      <vt:lpstr>Activity 6</vt:lpstr>
      <vt:lpstr>Interdependence of labour markets</vt:lpstr>
      <vt:lpstr>Interdependence of labour markets</vt:lpstr>
      <vt:lpstr>Interdependence of labour markets</vt:lpstr>
      <vt:lpstr>Interdependence of labour markets</vt:lpstr>
      <vt:lpstr>Activity 7</vt:lpstr>
      <vt:lpstr>Home learning</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109</cp:revision>
  <dcterms:created xsi:type="dcterms:W3CDTF">2019-07-31T17:05:48Z</dcterms:created>
  <dcterms:modified xsi:type="dcterms:W3CDTF">2025-03-18T10:47:57Z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