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notesMasterIdLst>
    <p:notesMasterId r:id="rId26"/>
  </p:notesMasterIdLst>
  <p:sldIdLst>
    <p:sldId id="256" r:id="rId5"/>
    <p:sldId id="268" r:id="rId6"/>
    <p:sldId id="270" r:id="rId7"/>
    <p:sldId id="257" r:id="rId8"/>
    <p:sldId id="271" r:id="rId9"/>
    <p:sldId id="258" r:id="rId10"/>
    <p:sldId id="269" r:id="rId11"/>
    <p:sldId id="259" r:id="rId12"/>
    <p:sldId id="260" r:id="rId13"/>
    <p:sldId id="273" r:id="rId14"/>
    <p:sldId id="261" r:id="rId15"/>
    <p:sldId id="262" r:id="rId16"/>
    <p:sldId id="274" r:id="rId17"/>
    <p:sldId id="272" r:id="rId18"/>
    <p:sldId id="263" r:id="rId19"/>
    <p:sldId id="264" r:id="rId20"/>
    <p:sldId id="265" r:id="rId21"/>
    <p:sldId id="266" r:id="rId22"/>
    <p:sldId id="275" r:id="rId23"/>
    <p:sldId id="267"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6B4AED-8179-4FB5-81C7-F426150DCC62}" v="1" dt="2024-04-16T14:43:32.402"/>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000" autoAdjust="0"/>
  </p:normalViewPr>
  <p:slideViewPr>
    <p:cSldViewPr snapToGrid="0">
      <p:cViewPr varScale="1">
        <p:scale>
          <a:sx n="106" d="100"/>
          <a:sy n="106" d="100"/>
        </p:scale>
        <p:origin x="1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EA6B4AED-8179-4FB5-81C7-F426150DCC62}"/>
    <pc:docChg chg="modSld">
      <pc:chgData name="Max Thrilling" userId="1a0901c82f0d6655" providerId="LiveId" clId="{EA6B4AED-8179-4FB5-81C7-F426150DCC62}" dt="2024-04-16T14:43:32.402" v="0" actId="20577"/>
      <pc:docMkLst>
        <pc:docMk/>
      </pc:docMkLst>
      <pc:sldChg chg="modSp modAnim">
        <pc:chgData name="Max Thrilling" userId="1a0901c82f0d6655" providerId="LiveId" clId="{EA6B4AED-8179-4FB5-81C7-F426150DCC62}" dt="2024-04-16T14:43:32.402" v="0" actId="20577"/>
        <pc:sldMkLst>
          <pc:docMk/>
          <pc:sldMk cId="1841487212" sldId="256"/>
        </pc:sldMkLst>
        <pc:spChg chg="mod">
          <ac:chgData name="Max Thrilling" userId="1a0901c82f0d6655" providerId="LiveId" clId="{EA6B4AED-8179-4FB5-81C7-F426150DCC62}" dt="2024-04-16T14:43:32.402" v="0" actId="20577"/>
          <ac:spMkLst>
            <pc:docMk/>
            <pc:sldMk cId="1841487212" sldId="256"/>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5348D-562D-41DB-981E-A67F6829B82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5166B23-B478-43EB-9D68-98BA21E19C33}">
      <dgm:prSet/>
      <dgm:spPr/>
      <dgm:t>
        <a:bodyPr/>
        <a:lstStyle/>
        <a:p>
          <a:r>
            <a:rPr lang="en-US"/>
            <a:t>List as many management positions as you can (ie CEO)</a:t>
          </a:r>
          <a:r>
            <a:rPr lang="en-US" b="1"/>
            <a:t>:</a:t>
          </a:r>
          <a:endParaRPr lang="en-US"/>
        </a:p>
      </dgm:t>
    </dgm:pt>
    <dgm:pt modelId="{2256C71E-976D-4BC5-B5C1-A1EF06FBF970}" type="parTrans" cxnId="{8FC814E1-5EDE-4C4E-9183-96AA1B5617BF}">
      <dgm:prSet/>
      <dgm:spPr/>
      <dgm:t>
        <a:bodyPr/>
        <a:lstStyle/>
        <a:p>
          <a:endParaRPr lang="en-US"/>
        </a:p>
      </dgm:t>
    </dgm:pt>
    <dgm:pt modelId="{D37057A1-2212-4EC5-8ACC-6A9E0079628D}" type="sibTrans" cxnId="{8FC814E1-5EDE-4C4E-9183-96AA1B5617BF}">
      <dgm:prSet/>
      <dgm:spPr/>
      <dgm:t>
        <a:bodyPr/>
        <a:lstStyle/>
        <a:p>
          <a:endParaRPr lang="en-US"/>
        </a:p>
      </dgm:t>
    </dgm:pt>
    <dgm:pt modelId="{248FE338-3110-4119-B8B3-F7AA97B9AE64}">
      <dgm:prSet/>
      <dgm:spPr/>
      <dgm:t>
        <a:bodyPr/>
        <a:lstStyle/>
        <a:p>
          <a:r>
            <a:rPr lang="en-US"/>
            <a:t>Write a brief job description for the CEO of an MNC of your choice.</a:t>
          </a:r>
        </a:p>
      </dgm:t>
    </dgm:pt>
    <dgm:pt modelId="{F68EA2BE-7143-4FF3-8CD1-209C3F4AAC86}" type="parTrans" cxnId="{F8F6BC48-D0A6-43EB-B3FA-3A02C4FA5E14}">
      <dgm:prSet/>
      <dgm:spPr/>
      <dgm:t>
        <a:bodyPr/>
        <a:lstStyle/>
        <a:p>
          <a:endParaRPr lang="en-US"/>
        </a:p>
      </dgm:t>
    </dgm:pt>
    <dgm:pt modelId="{40C6D2E6-A91A-4BD1-8791-EF9E7CF1E44E}" type="sibTrans" cxnId="{F8F6BC48-D0A6-43EB-B3FA-3A02C4FA5E14}">
      <dgm:prSet/>
      <dgm:spPr/>
      <dgm:t>
        <a:bodyPr/>
        <a:lstStyle/>
        <a:p>
          <a:endParaRPr lang="en-US"/>
        </a:p>
      </dgm:t>
    </dgm:pt>
    <dgm:pt modelId="{3561DDB4-2061-4799-B5B7-07377E6F3F91}" type="pres">
      <dgm:prSet presAssocID="{46E5348D-562D-41DB-981E-A67F6829B82E}" presName="root" presStyleCnt="0">
        <dgm:presLayoutVars>
          <dgm:dir/>
          <dgm:resizeHandles val="exact"/>
        </dgm:presLayoutVars>
      </dgm:prSet>
      <dgm:spPr/>
    </dgm:pt>
    <dgm:pt modelId="{E8AB872C-358A-4898-92E6-A1296FDFE9AC}" type="pres">
      <dgm:prSet presAssocID="{45166B23-B478-43EB-9D68-98BA21E19C33}" presName="compNode" presStyleCnt="0"/>
      <dgm:spPr/>
    </dgm:pt>
    <dgm:pt modelId="{9AA5EFDA-D736-4A7D-8055-226500BDBF22}" type="pres">
      <dgm:prSet presAssocID="{45166B23-B478-43EB-9D68-98BA21E19C3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5222C1D2-42FD-4221-82CB-5EFE29643B3B}" type="pres">
      <dgm:prSet presAssocID="{45166B23-B478-43EB-9D68-98BA21E19C33}" presName="spaceRect" presStyleCnt="0"/>
      <dgm:spPr/>
    </dgm:pt>
    <dgm:pt modelId="{AFB0C5A0-7190-4D85-890A-88B5F7348D8D}" type="pres">
      <dgm:prSet presAssocID="{45166B23-B478-43EB-9D68-98BA21E19C33}" presName="textRect" presStyleLbl="revTx" presStyleIdx="0" presStyleCnt="2">
        <dgm:presLayoutVars>
          <dgm:chMax val="1"/>
          <dgm:chPref val="1"/>
        </dgm:presLayoutVars>
      </dgm:prSet>
      <dgm:spPr/>
    </dgm:pt>
    <dgm:pt modelId="{76911FCE-F1CA-43EE-A571-A099506BEE8F}" type="pres">
      <dgm:prSet presAssocID="{D37057A1-2212-4EC5-8ACC-6A9E0079628D}" presName="sibTrans" presStyleCnt="0"/>
      <dgm:spPr/>
    </dgm:pt>
    <dgm:pt modelId="{670AFAB0-8C9D-4EE1-A137-C350566B08E2}" type="pres">
      <dgm:prSet presAssocID="{248FE338-3110-4119-B8B3-F7AA97B9AE64}" presName="compNode" presStyleCnt="0"/>
      <dgm:spPr/>
    </dgm:pt>
    <dgm:pt modelId="{84F08968-758A-48A0-958F-DCBED17CA3C1}" type="pres">
      <dgm:prSet presAssocID="{248FE338-3110-4119-B8B3-F7AA97B9AE6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2B0398DD-8C7A-4800-83B1-E13B7213674B}" type="pres">
      <dgm:prSet presAssocID="{248FE338-3110-4119-B8B3-F7AA97B9AE64}" presName="spaceRect" presStyleCnt="0"/>
      <dgm:spPr/>
    </dgm:pt>
    <dgm:pt modelId="{BB9B3419-7324-44C3-BF0A-A0F5A990723F}" type="pres">
      <dgm:prSet presAssocID="{248FE338-3110-4119-B8B3-F7AA97B9AE64}" presName="textRect" presStyleLbl="revTx" presStyleIdx="1" presStyleCnt="2">
        <dgm:presLayoutVars>
          <dgm:chMax val="1"/>
          <dgm:chPref val="1"/>
        </dgm:presLayoutVars>
      </dgm:prSet>
      <dgm:spPr/>
    </dgm:pt>
  </dgm:ptLst>
  <dgm:cxnLst>
    <dgm:cxn modelId="{0FC7220F-4703-401A-B417-1D955ABBDD67}" type="presOf" srcId="{45166B23-B478-43EB-9D68-98BA21E19C33}" destId="{AFB0C5A0-7190-4D85-890A-88B5F7348D8D}" srcOrd="0" destOrd="0" presId="urn:microsoft.com/office/officeart/2018/2/layout/IconLabelList"/>
    <dgm:cxn modelId="{EDFC9E1F-3FE6-403E-BA9C-8ADA332A743A}" type="presOf" srcId="{248FE338-3110-4119-B8B3-F7AA97B9AE64}" destId="{BB9B3419-7324-44C3-BF0A-A0F5A990723F}" srcOrd="0" destOrd="0" presId="urn:microsoft.com/office/officeart/2018/2/layout/IconLabelList"/>
    <dgm:cxn modelId="{F8F6BC48-D0A6-43EB-B3FA-3A02C4FA5E14}" srcId="{46E5348D-562D-41DB-981E-A67F6829B82E}" destId="{248FE338-3110-4119-B8B3-F7AA97B9AE64}" srcOrd="1" destOrd="0" parTransId="{F68EA2BE-7143-4FF3-8CD1-209C3F4AAC86}" sibTransId="{40C6D2E6-A91A-4BD1-8791-EF9E7CF1E44E}"/>
    <dgm:cxn modelId="{8213E68B-57E8-43FD-AA33-6A7D3B3F41F7}" type="presOf" srcId="{46E5348D-562D-41DB-981E-A67F6829B82E}" destId="{3561DDB4-2061-4799-B5B7-07377E6F3F91}" srcOrd="0" destOrd="0" presId="urn:microsoft.com/office/officeart/2018/2/layout/IconLabelList"/>
    <dgm:cxn modelId="{8FC814E1-5EDE-4C4E-9183-96AA1B5617BF}" srcId="{46E5348D-562D-41DB-981E-A67F6829B82E}" destId="{45166B23-B478-43EB-9D68-98BA21E19C33}" srcOrd="0" destOrd="0" parTransId="{2256C71E-976D-4BC5-B5C1-A1EF06FBF970}" sibTransId="{D37057A1-2212-4EC5-8ACC-6A9E0079628D}"/>
    <dgm:cxn modelId="{50B8B540-A904-4CCC-BF68-AC7FC684BBE8}" type="presParOf" srcId="{3561DDB4-2061-4799-B5B7-07377E6F3F91}" destId="{E8AB872C-358A-4898-92E6-A1296FDFE9AC}" srcOrd="0" destOrd="0" presId="urn:microsoft.com/office/officeart/2018/2/layout/IconLabelList"/>
    <dgm:cxn modelId="{D561ECA6-7E8E-426D-BDD5-ACE1064E2F70}" type="presParOf" srcId="{E8AB872C-358A-4898-92E6-A1296FDFE9AC}" destId="{9AA5EFDA-D736-4A7D-8055-226500BDBF22}" srcOrd="0" destOrd="0" presId="urn:microsoft.com/office/officeart/2018/2/layout/IconLabelList"/>
    <dgm:cxn modelId="{24F72FE8-351F-4F79-A14D-318A9DDB2395}" type="presParOf" srcId="{E8AB872C-358A-4898-92E6-A1296FDFE9AC}" destId="{5222C1D2-42FD-4221-82CB-5EFE29643B3B}" srcOrd="1" destOrd="0" presId="urn:microsoft.com/office/officeart/2018/2/layout/IconLabelList"/>
    <dgm:cxn modelId="{42577A8A-ADF3-48AA-B4EA-1759C071C150}" type="presParOf" srcId="{E8AB872C-358A-4898-92E6-A1296FDFE9AC}" destId="{AFB0C5A0-7190-4D85-890A-88B5F7348D8D}" srcOrd="2" destOrd="0" presId="urn:microsoft.com/office/officeart/2018/2/layout/IconLabelList"/>
    <dgm:cxn modelId="{D12ED1EC-0C47-43D3-841A-202A499EC24A}" type="presParOf" srcId="{3561DDB4-2061-4799-B5B7-07377E6F3F91}" destId="{76911FCE-F1CA-43EE-A571-A099506BEE8F}" srcOrd="1" destOrd="0" presId="urn:microsoft.com/office/officeart/2018/2/layout/IconLabelList"/>
    <dgm:cxn modelId="{A48C871E-7819-4104-8144-9DBC680F15C4}" type="presParOf" srcId="{3561DDB4-2061-4799-B5B7-07377E6F3F91}" destId="{670AFAB0-8C9D-4EE1-A137-C350566B08E2}" srcOrd="2" destOrd="0" presId="urn:microsoft.com/office/officeart/2018/2/layout/IconLabelList"/>
    <dgm:cxn modelId="{F7C7341F-68D1-48E8-BA5D-94704E34C5D8}" type="presParOf" srcId="{670AFAB0-8C9D-4EE1-A137-C350566B08E2}" destId="{84F08968-758A-48A0-958F-DCBED17CA3C1}" srcOrd="0" destOrd="0" presId="urn:microsoft.com/office/officeart/2018/2/layout/IconLabelList"/>
    <dgm:cxn modelId="{62169356-9790-4C73-8600-388C575D6FE5}" type="presParOf" srcId="{670AFAB0-8C9D-4EE1-A137-C350566B08E2}" destId="{2B0398DD-8C7A-4800-83B1-E13B7213674B}" srcOrd="1" destOrd="0" presId="urn:microsoft.com/office/officeart/2018/2/layout/IconLabelList"/>
    <dgm:cxn modelId="{77ACDCE7-FB38-48A5-A875-C0FA469A1B4A}" type="presParOf" srcId="{670AFAB0-8C9D-4EE1-A137-C350566B08E2}" destId="{BB9B3419-7324-44C3-BF0A-A0F5A990723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D34A21-802E-451E-9B54-B28B7B8621F7}"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370C56AE-9FB5-4DA6-8C89-4EB550D7BA7C}">
      <dgm:prSet/>
      <dgm:spPr/>
      <dgm:t>
        <a:bodyPr/>
        <a:lstStyle/>
        <a:p>
          <a:r>
            <a:rPr lang="en-GB" b="1"/>
            <a:t>Companies are often interested in profit at the expense of the consumer. Multinational companies often have monopoly power.</a:t>
          </a:r>
          <a:endParaRPr lang="en-US"/>
        </a:p>
      </dgm:t>
    </dgm:pt>
    <dgm:pt modelId="{617E5978-33B3-40C4-9AB6-1D1EB16E05CB}" type="parTrans" cxnId="{A29695D2-BD6B-4B40-BDE1-AFED0010C160}">
      <dgm:prSet/>
      <dgm:spPr/>
      <dgm:t>
        <a:bodyPr/>
        <a:lstStyle/>
        <a:p>
          <a:endParaRPr lang="en-US"/>
        </a:p>
      </dgm:t>
    </dgm:pt>
    <dgm:pt modelId="{9FE63D2E-5F0B-4654-B399-07B25E8C196F}" type="sibTrans" cxnId="{A29695D2-BD6B-4B40-BDE1-AFED0010C160}">
      <dgm:prSet/>
      <dgm:spPr/>
      <dgm:t>
        <a:bodyPr/>
        <a:lstStyle/>
        <a:p>
          <a:endParaRPr lang="en-US"/>
        </a:p>
      </dgm:t>
    </dgm:pt>
    <dgm:pt modelId="{F45AD6FD-13A0-4FEA-AFE6-68EF54850844}">
      <dgm:prSet/>
      <dgm:spPr/>
      <dgm:t>
        <a:bodyPr/>
        <a:lstStyle/>
        <a:p>
          <a:r>
            <a:rPr lang="en-GB" b="1"/>
            <a:t>Tax avoidance. </a:t>
          </a:r>
          <a:endParaRPr lang="en-US"/>
        </a:p>
      </dgm:t>
    </dgm:pt>
    <dgm:pt modelId="{ACB9FEEA-CE5B-4B53-800E-86CA51A01FCD}" type="parTrans" cxnId="{1808DC17-AF6E-438F-A45D-D0D78DC92526}">
      <dgm:prSet/>
      <dgm:spPr/>
      <dgm:t>
        <a:bodyPr/>
        <a:lstStyle/>
        <a:p>
          <a:endParaRPr lang="en-US"/>
        </a:p>
      </dgm:t>
    </dgm:pt>
    <dgm:pt modelId="{E81CE40A-68B0-4337-A10F-F1C4DD501795}" type="sibTrans" cxnId="{1808DC17-AF6E-438F-A45D-D0D78DC92526}">
      <dgm:prSet/>
      <dgm:spPr/>
      <dgm:t>
        <a:bodyPr/>
        <a:lstStyle/>
        <a:p>
          <a:endParaRPr lang="en-US"/>
        </a:p>
      </dgm:t>
    </dgm:pt>
    <dgm:pt modelId="{FFA5D9AC-6362-47E2-8A92-36DD9E7BD7CB}">
      <dgm:prSet/>
      <dgm:spPr/>
      <dgm:t>
        <a:bodyPr/>
        <a:lstStyle/>
        <a:p>
          <a:r>
            <a:rPr lang="en-GB" b="1"/>
            <a:t>Cash reserves – Apple has cash reserves of $193bn, 93% of which is overseas. This represents deadweight welfare loss. It is not being used for investment</a:t>
          </a:r>
          <a:endParaRPr lang="en-US"/>
        </a:p>
      </dgm:t>
    </dgm:pt>
    <dgm:pt modelId="{C436A02E-3832-4C7C-922C-D8F957B99DCB}" type="parTrans" cxnId="{68C6F0C7-D9FB-4CD3-AF1F-C906CB2DD1C0}">
      <dgm:prSet/>
      <dgm:spPr/>
      <dgm:t>
        <a:bodyPr/>
        <a:lstStyle/>
        <a:p>
          <a:endParaRPr lang="en-US"/>
        </a:p>
      </dgm:t>
    </dgm:pt>
    <dgm:pt modelId="{FEDDD5EB-8CE6-4AEA-B49D-92988CD5ABAB}" type="sibTrans" cxnId="{68C6F0C7-D9FB-4CD3-AF1F-C906CB2DD1C0}">
      <dgm:prSet/>
      <dgm:spPr/>
      <dgm:t>
        <a:bodyPr/>
        <a:lstStyle/>
        <a:p>
          <a:endParaRPr lang="en-US"/>
        </a:p>
      </dgm:t>
    </dgm:pt>
    <dgm:pt modelId="{7E4E5B4F-00AF-4902-9E78-87FD56C34A59}">
      <dgm:prSet/>
      <dgm:spPr/>
      <dgm:t>
        <a:bodyPr/>
        <a:lstStyle/>
        <a:p>
          <a:r>
            <a:rPr lang="en-GB" b="1"/>
            <a:t>Their market dominance makes it difficult for local small firms to thrive. </a:t>
          </a:r>
          <a:endParaRPr lang="en-US"/>
        </a:p>
      </dgm:t>
    </dgm:pt>
    <dgm:pt modelId="{272F9EDA-0C6F-4383-8F20-7D6D746FFCE0}" type="parTrans" cxnId="{EFE07462-DD5B-4DB2-9D6E-1ECC16194B97}">
      <dgm:prSet/>
      <dgm:spPr/>
      <dgm:t>
        <a:bodyPr/>
        <a:lstStyle/>
        <a:p>
          <a:endParaRPr lang="en-US"/>
        </a:p>
      </dgm:t>
    </dgm:pt>
    <dgm:pt modelId="{9025A124-A485-42EB-89DC-61037F1CA928}" type="sibTrans" cxnId="{EFE07462-DD5B-4DB2-9D6E-1ECC16194B97}">
      <dgm:prSet/>
      <dgm:spPr/>
      <dgm:t>
        <a:bodyPr/>
        <a:lstStyle/>
        <a:p>
          <a:endParaRPr lang="en-US"/>
        </a:p>
      </dgm:t>
    </dgm:pt>
    <dgm:pt modelId="{D281A171-69B3-462D-9454-E80DC0811DE4}">
      <dgm:prSet/>
      <dgm:spPr/>
      <dgm:t>
        <a:bodyPr/>
        <a:lstStyle/>
        <a:p>
          <a:r>
            <a:rPr lang="en-GB" b="1"/>
            <a:t>In developing economies, big multinationals can use their economies of scale to push local firms out of business.</a:t>
          </a:r>
          <a:endParaRPr lang="en-US"/>
        </a:p>
      </dgm:t>
    </dgm:pt>
    <dgm:pt modelId="{8AA2B9DD-422D-4698-9A65-DEAFA4B10707}" type="parTrans" cxnId="{7C1FF2A3-B786-4580-9082-81A7B39838F6}">
      <dgm:prSet/>
      <dgm:spPr/>
      <dgm:t>
        <a:bodyPr/>
        <a:lstStyle/>
        <a:p>
          <a:endParaRPr lang="en-US"/>
        </a:p>
      </dgm:t>
    </dgm:pt>
    <dgm:pt modelId="{106575AE-E95A-4128-A005-DF968A4B1D76}" type="sibTrans" cxnId="{7C1FF2A3-B786-4580-9082-81A7B39838F6}">
      <dgm:prSet/>
      <dgm:spPr/>
      <dgm:t>
        <a:bodyPr/>
        <a:lstStyle/>
        <a:p>
          <a:endParaRPr lang="en-US"/>
        </a:p>
      </dgm:t>
    </dgm:pt>
    <dgm:pt modelId="{0425BA99-B356-49E8-91FB-797846A72F75}">
      <dgm:prSet/>
      <dgm:spPr/>
      <dgm:t>
        <a:bodyPr/>
        <a:lstStyle/>
        <a:p>
          <a:r>
            <a:rPr lang="en-GB" b="1"/>
            <a:t>In the pursuit of profit, multinational companies often contribute to pollution and use of non-renewable resources which is putting the environment under threat.</a:t>
          </a:r>
          <a:endParaRPr lang="en-US"/>
        </a:p>
      </dgm:t>
    </dgm:pt>
    <dgm:pt modelId="{9E7495B9-EE5E-4F6D-B4F5-2AF3C43DAEBB}" type="parTrans" cxnId="{79A02695-3702-4ED1-B879-45B7D70B1070}">
      <dgm:prSet/>
      <dgm:spPr/>
      <dgm:t>
        <a:bodyPr/>
        <a:lstStyle/>
        <a:p>
          <a:endParaRPr lang="en-US"/>
        </a:p>
      </dgm:t>
    </dgm:pt>
    <dgm:pt modelId="{13CFD6F3-E409-42F1-84CC-065C03B9B486}" type="sibTrans" cxnId="{79A02695-3702-4ED1-B879-45B7D70B1070}">
      <dgm:prSet/>
      <dgm:spPr/>
      <dgm:t>
        <a:bodyPr/>
        <a:lstStyle/>
        <a:p>
          <a:endParaRPr lang="en-US"/>
        </a:p>
      </dgm:t>
    </dgm:pt>
    <dgm:pt modelId="{44CC7035-A384-4DF1-9331-69CED87DC372}">
      <dgm:prSet/>
      <dgm:spPr/>
      <dgm:t>
        <a:bodyPr/>
        <a:lstStyle/>
        <a:p>
          <a:r>
            <a:rPr lang="en-GB" b="1"/>
            <a:t>‘Sweat-shop labour’ MNCs have been criticised for using ‘slave labour’.</a:t>
          </a:r>
          <a:endParaRPr lang="en-US"/>
        </a:p>
      </dgm:t>
    </dgm:pt>
    <dgm:pt modelId="{B502772B-1C72-40AC-8EAB-8826B3E0FDBA}" type="parTrans" cxnId="{B066382F-9269-43A2-B230-B63F20FFD91D}">
      <dgm:prSet/>
      <dgm:spPr/>
      <dgm:t>
        <a:bodyPr/>
        <a:lstStyle/>
        <a:p>
          <a:endParaRPr lang="en-US"/>
        </a:p>
      </dgm:t>
    </dgm:pt>
    <dgm:pt modelId="{872F07BD-807A-472A-83E1-404083B7B27E}" type="sibTrans" cxnId="{B066382F-9269-43A2-B230-B63F20FFD91D}">
      <dgm:prSet/>
      <dgm:spPr/>
      <dgm:t>
        <a:bodyPr/>
        <a:lstStyle/>
        <a:p>
          <a:endParaRPr lang="en-US"/>
        </a:p>
      </dgm:t>
    </dgm:pt>
    <dgm:pt modelId="{895798C4-B08D-4E9C-87C3-69FD47D97B9F}">
      <dgm:prSet/>
      <dgm:spPr/>
      <dgm:t>
        <a:bodyPr/>
        <a:lstStyle/>
        <a:p>
          <a:r>
            <a:rPr lang="en-GB" b="1"/>
            <a:t>Outsourcing to cheaper labour-cost economies has caused loss of jobs in the developed world. </a:t>
          </a:r>
          <a:endParaRPr lang="en-US"/>
        </a:p>
      </dgm:t>
    </dgm:pt>
    <dgm:pt modelId="{189D03A1-C4CA-4073-B6A3-DD8F2C816D06}" type="parTrans" cxnId="{2BE3714A-B432-4505-9CCF-B373B26082F1}">
      <dgm:prSet/>
      <dgm:spPr/>
      <dgm:t>
        <a:bodyPr/>
        <a:lstStyle/>
        <a:p>
          <a:endParaRPr lang="en-US"/>
        </a:p>
      </dgm:t>
    </dgm:pt>
    <dgm:pt modelId="{44CC7F96-7FA9-4AD7-AE8F-77AFF6F96276}" type="sibTrans" cxnId="{2BE3714A-B432-4505-9CCF-B373B26082F1}">
      <dgm:prSet/>
      <dgm:spPr/>
      <dgm:t>
        <a:bodyPr/>
        <a:lstStyle/>
        <a:p>
          <a:endParaRPr lang="en-US"/>
        </a:p>
      </dgm:t>
    </dgm:pt>
    <dgm:pt modelId="{F3700CA8-1871-4E9C-8478-E6BAAEF5BE35}" type="pres">
      <dgm:prSet presAssocID="{CCD34A21-802E-451E-9B54-B28B7B8621F7}" presName="diagram" presStyleCnt="0">
        <dgm:presLayoutVars>
          <dgm:dir/>
          <dgm:resizeHandles val="exact"/>
        </dgm:presLayoutVars>
      </dgm:prSet>
      <dgm:spPr/>
    </dgm:pt>
    <dgm:pt modelId="{D2AF6F3F-5062-4575-8FDF-B9503710F306}" type="pres">
      <dgm:prSet presAssocID="{370C56AE-9FB5-4DA6-8C89-4EB550D7BA7C}" presName="node" presStyleLbl="node1" presStyleIdx="0" presStyleCnt="8">
        <dgm:presLayoutVars>
          <dgm:bulletEnabled val="1"/>
        </dgm:presLayoutVars>
      </dgm:prSet>
      <dgm:spPr/>
    </dgm:pt>
    <dgm:pt modelId="{4C998FEC-B51E-47DA-B866-B616D7BC4C5E}" type="pres">
      <dgm:prSet presAssocID="{9FE63D2E-5F0B-4654-B399-07B25E8C196F}" presName="sibTrans" presStyleCnt="0"/>
      <dgm:spPr/>
    </dgm:pt>
    <dgm:pt modelId="{17682CBC-9B93-4B60-BFFE-A24B658A5BE9}" type="pres">
      <dgm:prSet presAssocID="{F45AD6FD-13A0-4FEA-AFE6-68EF54850844}" presName="node" presStyleLbl="node1" presStyleIdx="1" presStyleCnt="8">
        <dgm:presLayoutVars>
          <dgm:bulletEnabled val="1"/>
        </dgm:presLayoutVars>
      </dgm:prSet>
      <dgm:spPr/>
    </dgm:pt>
    <dgm:pt modelId="{B648A2CB-DF24-49D6-B6F0-84422DAEB9D0}" type="pres">
      <dgm:prSet presAssocID="{E81CE40A-68B0-4337-A10F-F1C4DD501795}" presName="sibTrans" presStyleCnt="0"/>
      <dgm:spPr/>
    </dgm:pt>
    <dgm:pt modelId="{7342305C-8521-4324-A6D7-F14A31ECB27F}" type="pres">
      <dgm:prSet presAssocID="{FFA5D9AC-6362-47E2-8A92-36DD9E7BD7CB}" presName="node" presStyleLbl="node1" presStyleIdx="2" presStyleCnt="8">
        <dgm:presLayoutVars>
          <dgm:bulletEnabled val="1"/>
        </dgm:presLayoutVars>
      </dgm:prSet>
      <dgm:spPr/>
    </dgm:pt>
    <dgm:pt modelId="{2009AB1D-1DF6-42F5-BAF2-515515D98BD2}" type="pres">
      <dgm:prSet presAssocID="{FEDDD5EB-8CE6-4AEA-B49D-92988CD5ABAB}" presName="sibTrans" presStyleCnt="0"/>
      <dgm:spPr/>
    </dgm:pt>
    <dgm:pt modelId="{B2766942-1844-4212-8DC7-13070C16B7B0}" type="pres">
      <dgm:prSet presAssocID="{7E4E5B4F-00AF-4902-9E78-87FD56C34A59}" presName="node" presStyleLbl="node1" presStyleIdx="3" presStyleCnt="8">
        <dgm:presLayoutVars>
          <dgm:bulletEnabled val="1"/>
        </dgm:presLayoutVars>
      </dgm:prSet>
      <dgm:spPr/>
    </dgm:pt>
    <dgm:pt modelId="{4DCF915F-8DEF-4301-8B2F-0FA1F0A7AA19}" type="pres">
      <dgm:prSet presAssocID="{9025A124-A485-42EB-89DC-61037F1CA928}" presName="sibTrans" presStyleCnt="0"/>
      <dgm:spPr/>
    </dgm:pt>
    <dgm:pt modelId="{FB56FF0F-CC2C-4637-B6B6-118AA4FF8078}" type="pres">
      <dgm:prSet presAssocID="{D281A171-69B3-462D-9454-E80DC0811DE4}" presName="node" presStyleLbl="node1" presStyleIdx="4" presStyleCnt="8">
        <dgm:presLayoutVars>
          <dgm:bulletEnabled val="1"/>
        </dgm:presLayoutVars>
      </dgm:prSet>
      <dgm:spPr/>
    </dgm:pt>
    <dgm:pt modelId="{D41EE33F-4173-4160-AD4A-2F27D98D506D}" type="pres">
      <dgm:prSet presAssocID="{106575AE-E95A-4128-A005-DF968A4B1D76}" presName="sibTrans" presStyleCnt="0"/>
      <dgm:spPr/>
    </dgm:pt>
    <dgm:pt modelId="{AF9819C4-4B65-40AA-9408-4E0C0B8785B3}" type="pres">
      <dgm:prSet presAssocID="{0425BA99-B356-49E8-91FB-797846A72F75}" presName="node" presStyleLbl="node1" presStyleIdx="5" presStyleCnt="8">
        <dgm:presLayoutVars>
          <dgm:bulletEnabled val="1"/>
        </dgm:presLayoutVars>
      </dgm:prSet>
      <dgm:spPr/>
    </dgm:pt>
    <dgm:pt modelId="{39070ED4-F002-4CBF-A1AE-166C3B5013A3}" type="pres">
      <dgm:prSet presAssocID="{13CFD6F3-E409-42F1-84CC-065C03B9B486}" presName="sibTrans" presStyleCnt="0"/>
      <dgm:spPr/>
    </dgm:pt>
    <dgm:pt modelId="{0798EC15-00D1-44B8-A3F1-A80CED23070C}" type="pres">
      <dgm:prSet presAssocID="{44CC7035-A384-4DF1-9331-69CED87DC372}" presName="node" presStyleLbl="node1" presStyleIdx="6" presStyleCnt="8">
        <dgm:presLayoutVars>
          <dgm:bulletEnabled val="1"/>
        </dgm:presLayoutVars>
      </dgm:prSet>
      <dgm:spPr/>
    </dgm:pt>
    <dgm:pt modelId="{AA65F718-5852-41AF-ACCF-5F8069C7953C}" type="pres">
      <dgm:prSet presAssocID="{872F07BD-807A-472A-83E1-404083B7B27E}" presName="sibTrans" presStyleCnt="0"/>
      <dgm:spPr/>
    </dgm:pt>
    <dgm:pt modelId="{DD747782-A53C-4D6C-BDD9-F399977F3B0E}" type="pres">
      <dgm:prSet presAssocID="{895798C4-B08D-4E9C-87C3-69FD47D97B9F}" presName="node" presStyleLbl="node1" presStyleIdx="7" presStyleCnt="8">
        <dgm:presLayoutVars>
          <dgm:bulletEnabled val="1"/>
        </dgm:presLayoutVars>
      </dgm:prSet>
      <dgm:spPr/>
    </dgm:pt>
  </dgm:ptLst>
  <dgm:cxnLst>
    <dgm:cxn modelId="{CC3FD70F-D933-4D7B-BD32-6E55AC0A847E}" type="presOf" srcId="{0425BA99-B356-49E8-91FB-797846A72F75}" destId="{AF9819C4-4B65-40AA-9408-4E0C0B8785B3}" srcOrd="0" destOrd="0" presId="urn:microsoft.com/office/officeart/2005/8/layout/default"/>
    <dgm:cxn modelId="{1808DC17-AF6E-438F-A45D-D0D78DC92526}" srcId="{CCD34A21-802E-451E-9B54-B28B7B8621F7}" destId="{F45AD6FD-13A0-4FEA-AFE6-68EF54850844}" srcOrd="1" destOrd="0" parTransId="{ACB9FEEA-CE5B-4B53-800E-86CA51A01FCD}" sibTransId="{E81CE40A-68B0-4337-A10F-F1C4DD501795}"/>
    <dgm:cxn modelId="{CC1DE92A-F363-49C4-8442-597054B7A50C}" type="presOf" srcId="{CCD34A21-802E-451E-9B54-B28B7B8621F7}" destId="{F3700CA8-1871-4E9C-8478-E6BAAEF5BE35}" srcOrd="0" destOrd="0" presId="urn:microsoft.com/office/officeart/2005/8/layout/default"/>
    <dgm:cxn modelId="{B066382F-9269-43A2-B230-B63F20FFD91D}" srcId="{CCD34A21-802E-451E-9B54-B28B7B8621F7}" destId="{44CC7035-A384-4DF1-9331-69CED87DC372}" srcOrd="6" destOrd="0" parTransId="{B502772B-1C72-40AC-8EAB-8826B3E0FDBA}" sibTransId="{872F07BD-807A-472A-83E1-404083B7B27E}"/>
    <dgm:cxn modelId="{2436C82F-2643-4EDA-986B-F67D330AB636}" type="presOf" srcId="{370C56AE-9FB5-4DA6-8C89-4EB550D7BA7C}" destId="{D2AF6F3F-5062-4575-8FDF-B9503710F306}" srcOrd="0" destOrd="0" presId="urn:microsoft.com/office/officeart/2005/8/layout/default"/>
    <dgm:cxn modelId="{1141C030-2B42-42B1-AB64-8390221608C4}" type="presOf" srcId="{44CC7035-A384-4DF1-9331-69CED87DC372}" destId="{0798EC15-00D1-44B8-A3F1-A80CED23070C}" srcOrd="0" destOrd="0" presId="urn:microsoft.com/office/officeart/2005/8/layout/default"/>
    <dgm:cxn modelId="{9E94663A-A90F-4E5B-9639-39CD3E7F9DBD}" type="presOf" srcId="{D281A171-69B3-462D-9454-E80DC0811DE4}" destId="{FB56FF0F-CC2C-4637-B6B6-118AA4FF8078}" srcOrd="0" destOrd="0" presId="urn:microsoft.com/office/officeart/2005/8/layout/default"/>
    <dgm:cxn modelId="{EFE07462-DD5B-4DB2-9D6E-1ECC16194B97}" srcId="{CCD34A21-802E-451E-9B54-B28B7B8621F7}" destId="{7E4E5B4F-00AF-4902-9E78-87FD56C34A59}" srcOrd="3" destOrd="0" parTransId="{272F9EDA-0C6F-4383-8F20-7D6D746FFCE0}" sibTransId="{9025A124-A485-42EB-89DC-61037F1CA928}"/>
    <dgm:cxn modelId="{2BE3714A-B432-4505-9CCF-B373B26082F1}" srcId="{CCD34A21-802E-451E-9B54-B28B7B8621F7}" destId="{895798C4-B08D-4E9C-87C3-69FD47D97B9F}" srcOrd="7" destOrd="0" parTransId="{189D03A1-C4CA-4073-B6A3-DD8F2C816D06}" sibTransId="{44CC7F96-7FA9-4AD7-AE8F-77AFF6F96276}"/>
    <dgm:cxn modelId="{7C99576B-8DA4-46F5-B188-FDA4780306BC}" type="presOf" srcId="{7E4E5B4F-00AF-4902-9E78-87FD56C34A59}" destId="{B2766942-1844-4212-8DC7-13070C16B7B0}" srcOrd="0" destOrd="0" presId="urn:microsoft.com/office/officeart/2005/8/layout/default"/>
    <dgm:cxn modelId="{79A02695-3702-4ED1-B879-45B7D70B1070}" srcId="{CCD34A21-802E-451E-9B54-B28B7B8621F7}" destId="{0425BA99-B356-49E8-91FB-797846A72F75}" srcOrd="5" destOrd="0" parTransId="{9E7495B9-EE5E-4F6D-B4F5-2AF3C43DAEBB}" sibTransId="{13CFD6F3-E409-42F1-84CC-065C03B9B486}"/>
    <dgm:cxn modelId="{7C1FF2A3-B786-4580-9082-81A7B39838F6}" srcId="{CCD34A21-802E-451E-9B54-B28B7B8621F7}" destId="{D281A171-69B3-462D-9454-E80DC0811DE4}" srcOrd="4" destOrd="0" parTransId="{8AA2B9DD-422D-4698-9A65-DEAFA4B10707}" sibTransId="{106575AE-E95A-4128-A005-DF968A4B1D76}"/>
    <dgm:cxn modelId="{68C6F0C7-D9FB-4CD3-AF1F-C906CB2DD1C0}" srcId="{CCD34A21-802E-451E-9B54-B28B7B8621F7}" destId="{FFA5D9AC-6362-47E2-8A92-36DD9E7BD7CB}" srcOrd="2" destOrd="0" parTransId="{C436A02E-3832-4C7C-922C-D8F957B99DCB}" sibTransId="{FEDDD5EB-8CE6-4AEA-B49D-92988CD5ABAB}"/>
    <dgm:cxn modelId="{A29695D2-BD6B-4B40-BDE1-AFED0010C160}" srcId="{CCD34A21-802E-451E-9B54-B28B7B8621F7}" destId="{370C56AE-9FB5-4DA6-8C89-4EB550D7BA7C}" srcOrd="0" destOrd="0" parTransId="{617E5978-33B3-40C4-9AB6-1D1EB16E05CB}" sibTransId="{9FE63D2E-5F0B-4654-B399-07B25E8C196F}"/>
    <dgm:cxn modelId="{5A09B1D3-9159-48FA-B1B0-C456F95635EB}" type="presOf" srcId="{F45AD6FD-13A0-4FEA-AFE6-68EF54850844}" destId="{17682CBC-9B93-4B60-BFFE-A24B658A5BE9}" srcOrd="0" destOrd="0" presId="urn:microsoft.com/office/officeart/2005/8/layout/default"/>
    <dgm:cxn modelId="{159560F3-8913-4D04-9311-F2119B01A39F}" type="presOf" srcId="{895798C4-B08D-4E9C-87C3-69FD47D97B9F}" destId="{DD747782-A53C-4D6C-BDD9-F399977F3B0E}" srcOrd="0" destOrd="0" presId="urn:microsoft.com/office/officeart/2005/8/layout/default"/>
    <dgm:cxn modelId="{AA1B47F3-5FDD-4D91-AB8F-7E278AC4FB1B}" type="presOf" srcId="{FFA5D9AC-6362-47E2-8A92-36DD9E7BD7CB}" destId="{7342305C-8521-4324-A6D7-F14A31ECB27F}" srcOrd="0" destOrd="0" presId="urn:microsoft.com/office/officeart/2005/8/layout/default"/>
    <dgm:cxn modelId="{0A6B30AB-B3DB-4443-8B87-DDA1C7EC5A7D}" type="presParOf" srcId="{F3700CA8-1871-4E9C-8478-E6BAAEF5BE35}" destId="{D2AF6F3F-5062-4575-8FDF-B9503710F306}" srcOrd="0" destOrd="0" presId="urn:microsoft.com/office/officeart/2005/8/layout/default"/>
    <dgm:cxn modelId="{630BE13A-CA10-4696-829C-AFC0DA23E02E}" type="presParOf" srcId="{F3700CA8-1871-4E9C-8478-E6BAAEF5BE35}" destId="{4C998FEC-B51E-47DA-B866-B616D7BC4C5E}" srcOrd="1" destOrd="0" presId="urn:microsoft.com/office/officeart/2005/8/layout/default"/>
    <dgm:cxn modelId="{CFE45074-F0B2-4A93-B8D8-90D0872ED99A}" type="presParOf" srcId="{F3700CA8-1871-4E9C-8478-E6BAAEF5BE35}" destId="{17682CBC-9B93-4B60-BFFE-A24B658A5BE9}" srcOrd="2" destOrd="0" presId="urn:microsoft.com/office/officeart/2005/8/layout/default"/>
    <dgm:cxn modelId="{3F371B18-13C0-4808-AB61-770976186460}" type="presParOf" srcId="{F3700CA8-1871-4E9C-8478-E6BAAEF5BE35}" destId="{B648A2CB-DF24-49D6-B6F0-84422DAEB9D0}" srcOrd="3" destOrd="0" presId="urn:microsoft.com/office/officeart/2005/8/layout/default"/>
    <dgm:cxn modelId="{C76D9C8E-652D-427B-BC98-929CD75F04AF}" type="presParOf" srcId="{F3700CA8-1871-4E9C-8478-E6BAAEF5BE35}" destId="{7342305C-8521-4324-A6D7-F14A31ECB27F}" srcOrd="4" destOrd="0" presId="urn:microsoft.com/office/officeart/2005/8/layout/default"/>
    <dgm:cxn modelId="{CE4D11D6-B5A5-48A3-A0E9-D7931B48FCD5}" type="presParOf" srcId="{F3700CA8-1871-4E9C-8478-E6BAAEF5BE35}" destId="{2009AB1D-1DF6-42F5-BAF2-515515D98BD2}" srcOrd="5" destOrd="0" presId="urn:microsoft.com/office/officeart/2005/8/layout/default"/>
    <dgm:cxn modelId="{BB85F8D9-954A-4E47-A579-8758715D0C45}" type="presParOf" srcId="{F3700CA8-1871-4E9C-8478-E6BAAEF5BE35}" destId="{B2766942-1844-4212-8DC7-13070C16B7B0}" srcOrd="6" destOrd="0" presId="urn:microsoft.com/office/officeart/2005/8/layout/default"/>
    <dgm:cxn modelId="{1BD52C88-A3BE-4045-BADC-4674944F27A7}" type="presParOf" srcId="{F3700CA8-1871-4E9C-8478-E6BAAEF5BE35}" destId="{4DCF915F-8DEF-4301-8B2F-0FA1F0A7AA19}" srcOrd="7" destOrd="0" presId="urn:microsoft.com/office/officeart/2005/8/layout/default"/>
    <dgm:cxn modelId="{1F0F0669-0060-4AC8-8E5A-5584AE667A89}" type="presParOf" srcId="{F3700CA8-1871-4E9C-8478-E6BAAEF5BE35}" destId="{FB56FF0F-CC2C-4637-B6B6-118AA4FF8078}" srcOrd="8" destOrd="0" presId="urn:microsoft.com/office/officeart/2005/8/layout/default"/>
    <dgm:cxn modelId="{3231A129-2A71-4FD3-897C-8E7020546A22}" type="presParOf" srcId="{F3700CA8-1871-4E9C-8478-E6BAAEF5BE35}" destId="{D41EE33F-4173-4160-AD4A-2F27D98D506D}" srcOrd="9" destOrd="0" presId="urn:microsoft.com/office/officeart/2005/8/layout/default"/>
    <dgm:cxn modelId="{34950DF3-5041-4453-BC4D-FB071D211AE5}" type="presParOf" srcId="{F3700CA8-1871-4E9C-8478-E6BAAEF5BE35}" destId="{AF9819C4-4B65-40AA-9408-4E0C0B8785B3}" srcOrd="10" destOrd="0" presId="urn:microsoft.com/office/officeart/2005/8/layout/default"/>
    <dgm:cxn modelId="{9EC923D3-A0B5-4225-998A-00C757648FAD}" type="presParOf" srcId="{F3700CA8-1871-4E9C-8478-E6BAAEF5BE35}" destId="{39070ED4-F002-4CBF-A1AE-166C3B5013A3}" srcOrd="11" destOrd="0" presId="urn:microsoft.com/office/officeart/2005/8/layout/default"/>
    <dgm:cxn modelId="{D053B0FC-B857-46C4-91AA-4CEDBC554FF8}" type="presParOf" srcId="{F3700CA8-1871-4E9C-8478-E6BAAEF5BE35}" destId="{0798EC15-00D1-44B8-A3F1-A80CED23070C}" srcOrd="12" destOrd="0" presId="urn:microsoft.com/office/officeart/2005/8/layout/default"/>
    <dgm:cxn modelId="{ED2B98BF-5491-4D71-8819-DF2BDE8AA8E2}" type="presParOf" srcId="{F3700CA8-1871-4E9C-8478-E6BAAEF5BE35}" destId="{AA65F718-5852-41AF-ACCF-5F8069C7953C}" srcOrd="13" destOrd="0" presId="urn:microsoft.com/office/officeart/2005/8/layout/default"/>
    <dgm:cxn modelId="{3C22BA23-2295-4219-82C0-34652D8C43B3}" type="presParOf" srcId="{F3700CA8-1871-4E9C-8478-E6BAAEF5BE35}" destId="{DD747782-A53C-4D6C-BDD9-F399977F3B0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593553-E425-4631-ADEA-21C6D19D325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6A70E44-0A50-48F4-81AF-A5BFB1253C82}">
      <dgm:prSet/>
      <dgm:spPr/>
      <dgm:t>
        <a:bodyPr/>
        <a:lstStyle/>
        <a:p>
          <a:r>
            <a:rPr lang="en-GB"/>
            <a:t>Regulatory controls</a:t>
          </a:r>
          <a:endParaRPr lang="en-US"/>
        </a:p>
      </dgm:t>
    </dgm:pt>
    <dgm:pt modelId="{64008193-9673-469A-A4EB-5C47E6287725}" type="parTrans" cxnId="{D31594CA-129E-4361-A122-3A080AE91E8A}">
      <dgm:prSet/>
      <dgm:spPr/>
      <dgm:t>
        <a:bodyPr/>
        <a:lstStyle/>
        <a:p>
          <a:endParaRPr lang="en-US"/>
        </a:p>
      </dgm:t>
    </dgm:pt>
    <dgm:pt modelId="{856DB1DA-1718-4F3E-90D6-8DD11AA25023}" type="sibTrans" cxnId="{D31594CA-129E-4361-A122-3A080AE91E8A}">
      <dgm:prSet/>
      <dgm:spPr/>
      <dgm:t>
        <a:bodyPr/>
        <a:lstStyle/>
        <a:p>
          <a:endParaRPr lang="en-US"/>
        </a:p>
      </dgm:t>
    </dgm:pt>
    <dgm:pt modelId="{56C6728F-D5B7-4E21-B476-DB53A27BE6B5}">
      <dgm:prSet/>
      <dgm:spPr/>
      <dgm:t>
        <a:bodyPr/>
        <a:lstStyle/>
        <a:p>
          <a:r>
            <a:rPr lang="en-GB"/>
            <a:t>competition policy</a:t>
          </a:r>
          <a:endParaRPr lang="en-US"/>
        </a:p>
      </dgm:t>
    </dgm:pt>
    <dgm:pt modelId="{0328DE10-1345-459E-B453-1D95858B62D4}" type="parTrans" cxnId="{552A40C8-A8AE-4D77-BF03-D3255DA82380}">
      <dgm:prSet/>
      <dgm:spPr/>
      <dgm:t>
        <a:bodyPr/>
        <a:lstStyle/>
        <a:p>
          <a:endParaRPr lang="en-US"/>
        </a:p>
      </dgm:t>
    </dgm:pt>
    <dgm:pt modelId="{41A194F2-FC8D-4C03-ADEE-0D494E6E1365}" type="sibTrans" cxnId="{552A40C8-A8AE-4D77-BF03-D3255DA82380}">
      <dgm:prSet/>
      <dgm:spPr/>
      <dgm:t>
        <a:bodyPr/>
        <a:lstStyle/>
        <a:p>
          <a:endParaRPr lang="en-US"/>
        </a:p>
      </dgm:t>
    </dgm:pt>
    <dgm:pt modelId="{F1AE69CD-D164-4AD4-869E-EF3599AB98C4}">
      <dgm:prSet/>
      <dgm:spPr/>
      <dgm:t>
        <a:bodyPr/>
        <a:lstStyle/>
        <a:p>
          <a:r>
            <a:rPr lang="en-GB"/>
            <a:t>employee legislation</a:t>
          </a:r>
          <a:endParaRPr lang="en-US"/>
        </a:p>
      </dgm:t>
    </dgm:pt>
    <dgm:pt modelId="{21838AAE-91EC-4F29-B388-969D788018A5}" type="parTrans" cxnId="{13288147-CF26-4977-A4E4-E797B6D656DE}">
      <dgm:prSet/>
      <dgm:spPr/>
      <dgm:t>
        <a:bodyPr/>
        <a:lstStyle/>
        <a:p>
          <a:endParaRPr lang="en-US"/>
        </a:p>
      </dgm:t>
    </dgm:pt>
    <dgm:pt modelId="{B808294F-1657-4FAB-BD7F-178EB0B8872C}" type="sibTrans" cxnId="{13288147-CF26-4977-A4E4-E797B6D656DE}">
      <dgm:prSet/>
      <dgm:spPr/>
      <dgm:t>
        <a:bodyPr/>
        <a:lstStyle/>
        <a:p>
          <a:endParaRPr lang="en-US"/>
        </a:p>
      </dgm:t>
    </dgm:pt>
    <dgm:pt modelId="{83FE7C19-999B-48F0-9881-7FF90388B958}">
      <dgm:prSet/>
      <dgm:spPr/>
      <dgm:t>
        <a:bodyPr/>
        <a:lstStyle/>
        <a:p>
          <a:r>
            <a:rPr lang="en-GB"/>
            <a:t>environmental protection</a:t>
          </a:r>
          <a:endParaRPr lang="en-US"/>
        </a:p>
      </dgm:t>
    </dgm:pt>
    <dgm:pt modelId="{187676F4-F88B-4A2B-AA49-38B60713AE85}" type="parTrans" cxnId="{FDC2631B-9CC9-400D-B56A-8BA04FE2CCDD}">
      <dgm:prSet/>
      <dgm:spPr/>
      <dgm:t>
        <a:bodyPr/>
        <a:lstStyle/>
        <a:p>
          <a:endParaRPr lang="en-US"/>
        </a:p>
      </dgm:t>
    </dgm:pt>
    <dgm:pt modelId="{D41C52A9-1FAE-41FA-876A-BEB750BAE5FC}" type="sibTrans" cxnId="{FDC2631B-9CC9-400D-B56A-8BA04FE2CCDD}">
      <dgm:prSet/>
      <dgm:spPr/>
      <dgm:t>
        <a:bodyPr/>
        <a:lstStyle/>
        <a:p>
          <a:endParaRPr lang="en-US"/>
        </a:p>
      </dgm:t>
    </dgm:pt>
    <dgm:pt modelId="{82CBA47C-E73D-4E10-AB29-80CDB0965954}">
      <dgm:prSet/>
      <dgm:spPr/>
      <dgm:t>
        <a:bodyPr/>
        <a:lstStyle/>
        <a:p>
          <a:r>
            <a:rPr lang="en-GB"/>
            <a:t>Taxation rates to influence location decisions</a:t>
          </a:r>
          <a:endParaRPr lang="en-US"/>
        </a:p>
      </dgm:t>
    </dgm:pt>
    <dgm:pt modelId="{8476F5E3-4FF8-431D-A4D4-BB4292BEB1DF}" type="parTrans" cxnId="{0A924CD6-F0C3-4303-A2A4-D544DD47ED16}">
      <dgm:prSet/>
      <dgm:spPr/>
      <dgm:t>
        <a:bodyPr/>
        <a:lstStyle/>
        <a:p>
          <a:endParaRPr lang="en-US"/>
        </a:p>
      </dgm:t>
    </dgm:pt>
    <dgm:pt modelId="{9E2AD066-C729-449F-9BB8-81E91E09B591}" type="sibTrans" cxnId="{0A924CD6-F0C3-4303-A2A4-D544DD47ED16}">
      <dgm:prSet/>
      <dgm:spPr/>
      <dgm:t>
        <a:bodyPr/>
        <a:lstStyle/>
        <a:p>
          <a:endParaRPr lang="en-US"/>
        </a:p>
      </dgm:t>
    </dgm:pt>
    <dgm:pt modelId="{B47CD9DE-4A3F-44E8-BFB8-D7DB5BCAD6B7}">
      <dgm:prSet/>
      <dgm:spPr/>
      <dgm:t>
        <a:bodyPr/>
        <a:lstStyle/>
        <a:p>
          <a:r>
            <a:rPr lang="en-GB"/>
            <a:t>Both vary significantly between countries</a:t>
          </a:r>
          <a:endParaRPr lang="en-US"/>
        </a:p>
      </dgm:t>
    </dgm:pt>
    <dgm:pt modelId="{B2E25B7C-2C73-41A0-B6C4-CD55F6ECB209}" type="parTrans" cxnId="{100DE010-B290-4F3E-9DC3-6AD4B9F39559}">
      <dgm:prSet/>
      <dgm:spPr/>
      <dgm:t>
        <a:bodyPr/>
        <a:lstStyle/>
        <a:p>
          <a:endParaRPr lang="en-US"/>
        </a:p>
      </dgm:t>
    </dgm:pt>
    <dgm:pt modelId="{CFE08AEF-2253-4328-AAE4-40D202BC1CCC}" type="sibTrans" cxnId="{100DE010-B290-4F3E-9DC3-6AD4B9F39559}">
      <dgm:prSet/>
      <dgm:spPr/>
      <dgm:t>
        <a:bodyPr/>
        <a:lstStyle/>
        <a:p>
          <a:endParaRPr lang="en-US"/>
        </a:p>
      </dgm:t>
    </dgm:pt>
    <dgm:pt modelId="{B5F9EF67-F3C9-4B7A-B950-C4FA95536276}" type="pres">
      <dgm:prSet presAssocID="{4B593553-E425-4631-ADEA-21C6D19D325A}" presName="hierChild1" presStyleCnt="0">
        <dgm:presLayoutVars>
          <dgm:chPref val="1"/>
          <dgm:dir/>
          <dgm:animOne val="branch"/>
          <dgm:animLvl val="lvl"/>
          <dgm:resizeHandles/>
        </dgm:presLayoutVars>
      </dgm:prSet>
      <dgm:spPr/>
    </dgm:pt>
    <dgm:pt modelId="{B8B21E44-9E60-437E-96AC-015C40C6A59C}" type="pres">
      <dgm:prSet presAssocID="{F6A70E44-0A50-48F4-81AF-A5BFB1253C82}" presName="hierRoot1" presStyleCnt="0"/>
      <dgm:spPr/>
    </dgm:pt>
    <dgm:pt modelId="{0E5A7B7A-934C-40F5-8E24-A8902B584895}" type="pres">
      <dgm:prSet presAssocID="{F6A70E44-0A50-48F4-81AF-A5BFB1253C82}" presName="composite" presStyleCnt="0"/>
      <dgm:spPr/>
    </dgm:pt>
    <dgm:pt modelId="{721A8501-2300-4CF7-9F83-6386F85C7345}" type="pres">
      <dgm:prSet presAssocID="{F6A70E44-0A50-48F4-81AF-A5BFB1253C82}" presName="background" presStyleLbl="node0" presStyleIdx="0" presStyleCnt="2"/>
      <dgm:spPr/>
    </dgm:pt>
    <dgm:pt modelId="{922E347D-2260-442A-8225-DF1D591F0936}" type="pres">
      <dgm:prSet presAssocID="{F6A70E44-0A50-48F4-81AF-A5BFB1253C82}" presName="text" presStyleLbl="fgAcc0" presStyleIdx="0" presStyleCnt="2">
        <dgm:presLayoutVars>
          <dgm:chPref val="3"/>
        </dgm:presLayoutVars>
      </dgm:prSet>
      <dgm:spPr/>
    </dgm:pt>
    <dgm:pt modelId="{D044F831-62DC-4B8C-84FC-1EF02DB40F95}" type="pres">
      <dgm:prSet presAssocID="{F6A70E44-0A50-48F4-81AF-A5BFB1253C82}" presName="hierChild2" presStyleCnt="0"/>
      <dgm:spPr/>
    </dgm:pt>
    <dgm:pt modelId="{3E5000EF-C7DC-4FC1-8A8C-AD94B12AFD57}" type="pres">
      <dgm:prSet presAssocID="{0328DE10-1345-459E-B453-1D95858B62D4}" presName="Name10" presStyleLbl="parChTrans1D2" presStyleIdx="0" presStyleCnt="4"/>
      <dgm:spPr/>
    </dgm:pt>
    <dgm:pt modelId="{D4907105-ABE6-4B7E-AE01-3DDC065FFEC5}" type="pres">
      <dgm:prSet presAssocID="{56C6728F-D5B7-4E21-B476-DB53A27BE6B5}" presName="hierRoot2" presStyleCnt="0"/>
      <dgm:spPr/>
    </dgm:pt>
    <dgm:pt modelId="{251B8EFD-0755-4E0B-9F7D-6C9533E7A65B}" type="pres">
      <dgm:prSet presAssocID="{56C6728F-D5B7-4E21-B476-DB53A27BE6B5}" presName="composite2" presStyleCnt="0"/>
      <dgm:spPr/>
    </dgm:pt>
    <dgm:pt modelId="{F1B237DD-D927-4212-BF73-76F8E3E932A9}" type="pres">
      <dgm:prSet presAssocID="{56C6728F-D5B7-4E21-B476-DB53A27BE6B5}" presName="background2" presStyleLbl="node2" presStyleIdx="0" presStyleCnt="4"/>
      <dgm:spPr/>
    </dgm:pt>
    <dgm:pt modelId="{DD63D40A-6D81-44B5-88CF-AF6D6E2185ED}" type="pres">
      <dgm:prSet presAssocID="{56C6728F-D5B7-4E21-B476-DB53A27BE6B5}" presName="text2" presStyleLbl="fgAcc2" presStyleIdx="0" presStyleCnt="4">
        <dgm:presLayoutVars>
          <dgm:chPref val="3"/>
        </dgm:presLayoutVars>
      </dgm:prSet>
      <dgm:spPr/>
    </dgm:pt>
    <dgm:pt modelId="{4B1C14C4-5C6F-41C1-8F2C-9B8ED9FAEFE7}" type="pres">
      <dgm:prSet presAssocID="{56C6728F-D5B7-4E21-B476-DB53A27BE6B5}" presName="hierChild3" presStyleCnt="0"/>
      <dgm:spPr/>
    </dgm:pt>
    <dgm:pt modelId="{D39390C2-2574-4473-8C5A-DE847A5D1239}" type="pres">
      <dgm:prSet presAssocID="{21838AAE-91EC-4F29-B388-969D788018A5}" presName="Name10" presStyleLbl="parChTrans1D2" presStyleIdx="1" presStyleCnt="4"/>
      <dgm:spPr/>
    </dgm:pt>
    <dgm:pt modelId="{EC9922D6-0185-457B-A799-9380ABD0D821}" type="pres">
      <dgm:prSet presAssocID="{F1AE69CD-D164-4AD4-869E-EF3599AB98C4}" presName="hierRoot2" presStyleCnt="0"/>
      <dgm:spPr/>
    </dgm:pt>
    <dgm:pt modelId="{6146FB59-0C22-4D0A-9119-F2B3076E60CC}" type="pres">
      <dgm:prSet presAssocID="{F1AE69CD-D164-4AD4-869E-EF3599AB98C4}" presName="composite2" presStyleCnt="0"/>
      <dgm:spPr/>
    </dgm:pt>
    <dgm:pt modelId="{83283911-5C5A-462E-9A33-403429F92AA8}" type="pres">
      <dgm:prSet presAssocID="{F1AE69CD-D164-4AD4-869E-EF3599AB98C4}" presName="background2" presStyleLbl="node2" presStyleIdx="1" presStyleCnt="4"/>
      <dgm:spPr/>
    </dgm:pt>
    <dgm:pt modelId="{DBD998C5-9BE1-4E07-ACCE-5E6DF6922179}" type="pres">
      <dgm:prSet presAssocID="{F1AE69CD-D164-4AD4-869E-EF3599AB98C4}" presName="text2" presStyleLbl="fgAcc2" presStyleIdx="1" presStyleCnt="4">
        <dgm:presLayoutVars>
          <dgm:chPref val="3"/>
        </dgm:presLayoutVars>
      </dgm:prSet>
      <dgm:spPr/>
    </dgm:pt>
    <dgm:pt modelId="{240856C9-EBE4-4C37-A31E-C5B1F41FE265}" type="pres">
      <dgm:prSet presAssocID="{F1AE69CD-D164-4AD4-869E-EF3599AB98C4}" presName="hierChild3" presStyleCnt="0"/>
      <dgm:spPr/>
    </dgm:pt>
    <dgm:pt modelId="{EA0CF8F8-DDC2-4FCA-A01D-0A01B8E3665E}" type="pres">
      <dgm:prSet presAssocID="{187676F4-F88B-4A2B-AA49-38B60713AE85}" presName="Name10" presStyleLbl="parChTrans1D2" presStyleIdx="2" presStyleCnt="4"/>
      <dgm:spPr/>
    </dgm:pt>
    <dgm:pt modelId="{74EC6573-7D73-4CB7-A451-452E8516511C}" type="pres">
      <dgm:prSet presAssocID="{83FE7C19-999B-48F0-9881-7FF90388B958}" presName="hierRoot2" presStyleCnt="0"/>
      <dgm:spPr/>
    </dgm:pt>
    <dgm:pt modelId="{9724344E-C458-4AC6-BCCE-14B87B5BEB10}" type="pres">
      <dgm:prSet presAssocID="{83FE7C19-999B-48F0-9881-7FF90388B958}" presName="composite2" presStyleCnt="0"/>
      <dgm:spPr/>
    </dgm:pt>
    <dgm:pt modelId="{191C14FD-D2CC-4448-B53C-B21F4497BFAE}" type="pres">
      <dgm:prSet presAssocID="{83FE7C19-999B-48F0-9881-7FF90388B958}" presName="background2" presStyleLbl="node2" presStyleIdx="2" presStyleCnt="4"/>
      <dgm:spPr/>
    </dgm:pt>
    <dgm:pt modelId="{42F4787E-2DBE-403C-A19E-9D6FA27E100C}" type="pres">
      <dgm:prSet presAssocID="{83FE7C19-999B-48F0-9881-7FF90388B958}" presName="text2" presStyleLbl="fgAcc2" presStyleIdx="2" presStyleCnt="4">
        <dgm:presLayoutVars>
          <dgm:chPref val="3"/>
        </dgm:presLayoutVars>
      </dgm:prSet>
      <dgm:spPr/>
    </dgm:pt>
    <dgm:pt modelId="{B0D8276A-E6D2-4826-9280-A9B1D36C8EC4}" type="pres">
      <dgm:prSet presAssocID="{83FE7C19-999B-48F0-9881-7FF90388B958}" presName="hierChild3" presStyleCnt="0"/>
      <dgm:spPr/>
    </dgm:pt>
    <dgm:pt modelId="{189E1BCA-1E51-470F-B5EF-F4E2A18A98D4}" type="pres">
      <dgm:prSet presAssocID="{82CBA47C-E73D-4E10-AB29-80CDB0965954}" presName="hierRoot1" presStyleCnt="0"/>
      <dgm:spPr/>
    </dgm:pt>
    <dgm:pt modelId="{53F49677-3888-4F2A-A5CF-D9A6938DB291}" type="pres">
      <dgm:prSet presAssocID="{82CBA47C-E73D-4E10-AB29-80CDB0965954}" presName="composite" presStyleCnt="0"/>
      <dgm:spPr/>
    </dgm:pt>
    <dgm:pt modelId="{CA7BA94F-839C-430F-8260-3C119F85115A}" type="pres">
      <dgm:prSet presAssocID="{82CBA47C-E73D-4E10-AB29-80CDB0965954}" presName="background" presStyleLbl="node0" presStyleIdx="1" presStyleCnt="2"/>
      <dgm:spPr/>
    </dgm:pt>
    <dgm:pt modelId="{8049F4E8-9C86-4380-B0A4-04B94B32B4E8}" type="pres">
      <dgm:prSet presAssocID="{82CBA47C-E73D-4E10-AB29-80CDB0965954}" presName="text" presStyleLbl="fgAcc0" presStyleIdx="1" presStyleCnt="2">
        <dgm:presLayoutVars>
          <dgm:chPref val="3"/>
        </dgm:presLayoutVars>
      </dgm:prSet>
      <dgm:spPr/>
    </dgm:pt>
    <dgm:pt modelId="{B25230E4-44C3-414A-84CF-626CE8A1DE44}" type="pres">
      <dgm:prSet presAssocID="{82CBA47C-E73D-4E10-AB29-80CDB0965954}" presName="hierChild2" presStyleCnt="0"/>
      <dgm:spPr/>
    </dgm:pt>
    <dgm:pt modelId="{C530B572-8B1D-48B3-878B-EDA0131E8178}" type="pres">
      <dgm:prSet presAssocID="{B2E25B7C-2C73-41A0-B6C4-CD55F6ECB209}" presName="Name10" presStyleLbl="parChTrans1D2" presStyleIdx="3" presStyleCnt="4"/>
      <dgm:spPr/>
    </dgm:pt>
    <dgm:pt modelId="{2EF35A86-85E9-4ED0-B23C-B9B38F1BC22D}" type="pres">
      <dgm:prSet presAssocID="{B47CD9DE-4A3F-44E8-BFB8-D7DB5BCAD6B7}" presName="hierRoot2" presStyleCnt="0"/>
      <dgm:spPr/>
    </dgm:pt>
    <dgm:pt modelId="{6E2C40DB-3DE7-4988-92AD-7A96212FD388}" type="pres">
      <dgm:prSet presAssocID="{B47CD9DE-4A3F-44E8-BFB8-D7DB5BCAD6B7}" presName="composite2" presStyleCnt="0"/>
      <dgm:spPr/>
    </dgm:pt>
    <dgm:pt modelId="{4612F472-E882-4E06-8FDF-557D3EE5F5FC}" type="pres">
      <dgm:prSet presAssocID="{B47CD9DE-4A3F-44E8-BFB8-D7DB5BCAD6B7}" presName="background2" presStyleLbl="node2" presStyleIdx="3" presStyleCnt="4"/>
      <dgm:spPr/>
    </dgm:pt>
    <dgm:pt modelId="{7915F106-E9BC-435B-9460-5143BFC04D43}" type="pres">
      <dgm:prSet presAssocID="{B47CD9DE-4A3F-44E8-BFB8-D7DB5BCAD6B7}" presName="text2" presStyleLbl="fgAcc2" presStyleIdx="3" presStyleCnt="4">
        <dgm:presLayoutVars>
          <dgm:chPref val="3"/>
        </dgm:presLayoutVars>
      </dgm:prSet>
      <dgm:spPr/>
    </dgm:pt>
    <dgm:pt modelId="{5A415BB3-B35F-428F-8E5B-DB2F499F5360}" type="pres">
      <dgm:prSet presAssocID="{B47CD9DE-4A3F-44E8-BFB8-D7DB5BCAD6B7}" presName="hierChild3" presStyleCnt="0"/>
      <dgm:spPr/>
    </dgm:pt>
  </dgm:ptLst>
  <dgm:cxnLst>
    <dgm:cxn modelId="{100DE010-B290-4F3E-9DC3-6AD4B9F39559}" srcId="{82CBA47C-E73D-4E10-AB29-80CDB0965954}" destId="{B47CD9DE-4A3F-44E8-BFB8-D7DB5BCAD6B7}" srcOrd="0" destOrd="0" parTransId="{B2E25B7C-2C73-41A0-B6C4-CD55F6ECB209}" sibTransId="{CFE08AEF-2253-4328-AAE4-40D202BC1CCC}"/>
    <dgm:cxn modelId="{DCDF6711-005A-46E1-94C6-F664FD8221F6}" type="presOf" srcId="{B2E25B7C-2C73-41A0-B6C4-CD55F6ECB209}" destId="{C530B572-8B1D-48B3-878B-EDA0131E8178}" srcOrd="0" destOrd="0" presId="urn:microsoft.com/office/officeart/2005/8/layout/hierarchy1"/>
    <dgm:cxn modelId="{FDC2631B-9CC9-400D-B56A-8BA04FE2CCDD}" srcId="{F6A70E44-0A50-48F4-81AF-A5BFB1253C82}" destId="{83FE7C19-999B-48F0-9881-7FF90388B958}" srcOrd="2" destOrd="0" parTransId="{187676F4-F88B-4A2B-AA49-38B60713AE85}" sibTransId="{D41C52A9-1FAE-41FA-876A-BEB750BAE5FC}"/>
    <dgm:cxn modelId="{13288147-CF26-4977-A4E4-E797B6D656DE}" srcId="{F6A70E44-0A50-48F4-81AF-A5BFB1253C82}" destId="{F1AE69CD-D164-4AD4-869E-EF3599AB98C4}" srcOrd="1" destOrd="0" parTransId="{21838AAE-91EC-4F29-B388-969D788018A5}" sibTransId="{B808294F-1657-4FAB-BD7F-178EB0B8872C}"/>
    <dgm:cxn modelId="{63AB524B-3ABB-4A26-A93B-9EB7E93D54D1}" type="presOf" srcId="{F1AE69CD-D164-4AD4-869E-EF3599AB98C4}" destId="{DBD998C5-9BE1-4E07-ACCE-5E6DF6922179}" srcOrd="0" destOrd="0" presId="urn:microsoft.com/office/officeart/2005/8/layout/hierarchy1"/>
    <dgm:cxn modelId="{CD401B80-9280-4E91-B197-285C723F07DF}" type="presOf" srcId="{82CBA47C-E73D-4E10-AB29-80CDB0965954}" destId="{8049F4E8-9C86-4380-B0A4-04B94B32B4E8}" srcOrd="0" destOrd="0" presId="urn:microsoft.com/office/officeart/2005/8/layout/hierarchy1"/>
    <dgm:cxn modelId="{B61C5389-7C0B-434F-BC50-E1F24B664384}" type="presOf" srcId="{0328DE10-1345-459E-B453-1D95858B62D4}" destId="{3E5000EF-C7DC-4FC1-8A8C-AD94B12AFD57}" srcOrd="0" destOrd="0" presId="urn:microsoft.com/office/officeart/2005/8/layout/hierarchy1"/>
    <dgm:cxn modelId="{CA747F91-7C1E-4ED0-8EC2-6099912580D6}" type="presOf" srcId="{4B593553-E425-4631-ADEA-21C6D19D325A}" destId="{B5F9EF67-F3C9-4B7A-B950-C4FA95536276}" srcOrd="0" destOrd="0" presId="urn:microsoft.com/office/officeart/2005/8/layout/hierarchy1"/>
    <dgm:cxn modelId="{1FC1CCC4-CB06-478D-B828-C5BBA5A3BB79}" type="presOf" srcId="{83FE7C19-999B-48F0-9881-7FF90388B958}" destId="{42F4787E-2DBE-403C-A19E-9D6FA27E100C}" srcOrd="0" destOrd="0" presId="urn:microsoft.com/office/officeart/2005/8/layout/hierarchy1"/>
    <dgm:cxn modelId="{552A40C8-A8AE-4D77-BF03-D3255DA82380}" srcId="{F6A70E44-0A50-48F4-81AF-A5BFB1253C82}" destId="{56C6728F-D5B7-4E21-B476-DB53A27BE6B5}" srcOrd="0" destOrd="0" parTransId="{0328DE10-1345-459E-B453-1D95858B62D4}" sibTransId="{41A194F2-FC8D-4C03-ADEE-0D494E6E1365}"/>
    <dgm:cxn modelId="{D31594CA-129E-4361-A122-3A080AE91E8A}" srcId="{4B593553-E425-4631-ADEA-21C6D19D325A}" destId="{F6A70E44-0A50-48F4-81AF-A5BFB1253C82}" srcOrd="0" destOrd="0" parTransId="{64008193-9673-469A-A4EB-5C47E6287725}" sibTransId="{856DB1DA-1718-4F3E-90D6-8DD11AA25023}"/>
    <dgm:cxn modelId="{8DE38DCF-3A4E-4D30-8513-772C6D4051E4}" type="presOf" srcId="{21838AAE-91EC-4F29-B388-969D788018A5}" destId="{D39390C2-2574-4473-8C5A-DE847A5D1239}" srcOrd="0" destOrd="0" presId="urn:microsoft.com/office/officeart/2005/8/layout/hierarchy1"/>
    <dgm:cxn modelId="{3C6192D5-E280-4E22-8B43-3EC7B9D36F00}" type="presOf" srcId="{F6A70E44-0A50-48F4-81AF-A5BFB1253C82}" destId="{922E347D-2260-442A-8225-DF1D591F0936}" srcOrd="0" destOrd="0" presId="urn:microsoft.com/office/officeart/2005/8/layout/hierarchy1"/>
    <dgm:cxn modelId="{0A924CD6-F0C3-4303-A2A4-D544DD47ED16}" srcId="{4B593553-E425-4631-ADEA-21C6D19D325A}" destId="{82CBA47C-E73D-4E10-AB29-80CDB0965954}" srcOrd="1" destOrd="0" parTransId="{8476F5E3-4FF8-431D-A4D4-BB4292BEB1DF}" sibTransId="{9E2AD066-C729-449F-9BB8-81E91E09B591}"/>
    <dgm:cxn modelId="{E68FD5E4-7B0C-4C95-AB94-03F959756FFA}" type="presOf" srcId="{56C6728F-D5B7-4E21-B476-DB53A27BE6B5}" destId="{DD63D40A-6D81-44B5-88CF-AF6D6E2185ED}" srcOrd="0" destOrd="0" presId="urn:microsoft.com/office/officeart/2005/8/layout/hierarchy1"/>
    <dgm:cxn modelId="{CAB490F3-25E8-43CD-AEF2-0F8E0E50E5B3}" type="presOf" srcId="{B47CD9DE-4A3F-44E8-BFB8-D7DB5BCAD6B7}" destId="{7915F106-E9BC-435B-9460-5143BFC04D43}" srcOrd="0" destOrd="0" presId="urn:microsoft.com/office/officeart/2005/8/layout/hierarchy1"/>
    <dgm:cxn modelId="{B4B4AFFE-D6AF-4753-A31E-36C3E2B9EFF1}" type="presOf" srcId="{187676F4-F88B-4A2B-AA49-38B60713AE85}" destId="{EA0CF8F8-DDC2-4FCA-A01D-0A01B8E3665E}" srcOrd="0" destOrd="0" presId="urn:microsoft.com/office/officeart/2005/8/layout/hierarchy1"/>
    <dgm:cxn modelId="{2B15911C-F7AA-46E9-B2DC-09A284A2960D}" type="presParOf" srcId="{B5F9EF67-F3C9-4B7A-B950-C4FA95536276}" destId="{B8B21E44-9E60-437E-96AC-015C40C6A59C}" srcOrd="0" destOrd="0" presId="urn:microsoft.com/office/officeart/2005/8/layout/hierarchy1"/>
    <dgm:cxn modelId="{DB975B7C-3E6B-4237-B6CD-4349DF85CC44}" type="presParOf" srcId="{B8B21E44-9E60-437E-96AC-015C40C6A59C}" destId="{0E5A7B7A-934C-40F5-8E24-A8902B584895}" srcOrd="0" destOrd="0" presId="urn:microsoft.com/office/officeart/2005/8/layout/hierarchy1"/>
    <dgm:cxn modelId="{3449017C-3A44-4E4C-9C01-D6EF1B4B1D0C}" type="presParOf" srcId="{0E5A7B7A-934C-40F5-8E24-A8902B584895}" destId="{721A8501-2300-4CF7-9F83-6386F85C7345}" srcOrd="0" destOrd="0" presId="urn:microsoft.com/office/officeart/2005/8/layout/hierarchy1"/>
    <dgm:cxn modelId="{88F5379E-7BAE-40E1-963D-ED29BFA2ABB7}" type="presParOf" srcId="{0E5A7B7A-934C-40F5-8E24-A8902B584895}" destId="{922E347D-2260-442A-8225-DF1D591F0936}" srcOrd="1" destOrd="0" presId="urn:microsoft.com/office/officeart/2005/8/layout/hierarchy1"/>
    <dgm:cxn modelId="{8B82B2A3-0F88-45D4-8E7A-28FC07C03AB7}" type="presParOf" srcId="{B8B21E44-9E60-437E-96AC-015C40C6A59C}" destId="{D044F831-62DC-4B8C-84FC-1EF02DB40F95}" srcOrd="1" destOrd="0" presId="urn:microsoft.com/office/officeart/2005/8/layout/hierarchy1"/>
    <dgm:cxn modelId="{963EF641-A912-4B36-9F86-5B51FE26C46F}" type="presParOf" srcId="{D044F831-62DC-4B8C-84FC-1EF02DB40F95}" destId="{3E5000EF-C7DC-4FC1-8A8C-AD94B12AFD57}" srcOrd="0" destOrd="0" presId="urn:microsoft.com/office/officeart/2005/8/layout/hierarchy1"/>
    <dgm:cxn modelId="{9908F30D-D11F-419B-B334-61E55C1BF2EE}" type="presParOf" srcId="{D044F831-62DC-4B8C-84FC-1EF02DB40F95}" destId="{D4907105-ABE6-4B7E-AE01-3DDC065FFEC5}" srcOrd="1" destOrd="0" presId="urn:microsoft.com/office/officeart/2005/8/layout/hierarchy1"/>
    <dgm:cxn modelId="{04C13507-D89D-4946-9DB0-16A35F5699A8}" type="presParOf" srcId="{D4907105-ABE6-4B7E-AE01-3DDC065FFEC5}" destId="{251B8EFD-0755-4E0B-9F7D-6C9533E7A65B}" srcOrd="0" destOrd="0" presId="urn:microsoft.com/office/officeart/2005/8/layout/hierarchy1"/>
    <dgm:cxn modelId="{E039BEBD-E296-49CF-BD59-15BE0D523414}" type="presParOf" srcId="{251B8EFD-0755-4E0B-9F7D-6C9533E7A65B}" destId="{F1B237DD-D927-4212-BF73-76F8E3E932A9}" srcOrd="0" destOrd="0" presId="urn:microsoft.com/office/officeart/2005/8/layout/hierarchy1"/>
    <dgm:cxn modelId="{90483EC0-B8BB-4E98-A814-1EB3689284B3}" type="presParOf" srcId="{251B8EFD-0755-4E0B-9F7D-6C9533E7A65B}" destId="{DD63D40A-6D81-44B5-88CF-AF6D6E2185ED}" srcOrd="1" destOrd="0" presId="urn:microsoft.com/office/officeart/2005/8/layout/hierarchy1"/>
    <dgm:cxn modelId="{AC5E5E2B-D184-482D-8EF6-7A35AEDE0232}" type="presParOf" srcId="{D4907105-ABE6-4B7E-AE01-3DDC065FFEC5}" destId="{4B1C14C4-5C6F-41C1-8F2C-9B8ED9FAEFE7}" srcOrd="1" destOrd="0" presId="urn:microsoft.com/office/officeart/2005/8/layout/hierarchy1"/>
    <dgm:cxn modelId="{FF4AF4E1-AA32-4C50-BAE1-644FD29C48FA}" type="presParOf" srcId="{D044F831-62DC-4B8C-84FC-1EF02DB40F95}" destId="{D39390C2-2574-4473-8C5A-DE847A5D1239}" srcOrd="2" destOrd="0" presId="urn:microsoft.com/office/officeart/2005/8/layout/hierarchy1"/>
    <dgm:cxn modelId="{8DB69694-C5D3-408B-A660-CCB2CDCF2437}" type="presParOf" srcId="{D044F831-62DC-4B8C-84FC-1EF02DB40F95}" destId="{EC9922D6-0185-457B-A799-9380ABD0D821}" srcOrd="3" destOrd="0" presId="urn:microsoft.com/office/officeart/2005/8/layout/hierarchy1"/>
    <dgm:cxn modelId="{FD839477-935F-45CF-8214-5E91C9D89553}" type="presParOf" srcId="{EC9922D6-0185-457B-A799-9380ABD0D821}" destId="{6146FB59-0C22-4D0A-9119-F2B3076E60CC}" srcOrd="0" destOrd="0" presId="urn:microsoft.com/office/officeart/2005/8/layout/hierarchy1"/>
    <dgm:cxn modelId="{107A2E6D-A667-43FE-8544-3D140016F970}" type="presParOf" srcId="{6146FB59-0C22-4D0A-9119-F2B3076E60CC}" destId="{83283911-5C5A-462E-9A33-403429F92AA8}" srcOrd="0" destOrd="0" presId="urn:microsoft.com/office/officeart/2005/8/layout/hierarchy1"/>
    <dgm:cxn modelId="{E7AADFF3-7985-4C82-AC02-F1ED4DA8864C}" type="presParOf" srcId="{6146FB59-0C22-4D0A-9119-F2B3076E60CC}" destId="{DBD998C5-9BE1-4E07-ACCE-5E6DF6922179}" srcOrd="1" destOrd="0" presId="urn:microsoft.com/office/officeart/2005/8/layout/hierarchy1"/>
    <dgm:cxn modelId="{0B5279D2-77F8-425D-A25F-CBAF703A0982}" type="presParOf" srcId="{EC9922D6-0185-457B-A799-9380ABD0D821}" destId="{240856C9-EBE4-4C37-A31E-C5B1F41FE265}" srcOrd="1" destOrd="0" presId="urn:microsoft.com/office/officeart/2005/8/layout/hierarchy1"/>
    <dgm:cxn modelId="{1F10F236-10DC-4918-9DA4-8B716FDD21A9}" type="presParOf" srcId="{D044F831-62DC-4B8C-84FC-1EF02DB40F95}" destId="{EA0CF8F8-DDC2-4FCA-A01D-0A01B8E3665E}" srcOrd="4" destOrd="0" presId="urn:microsoft.com/office/officeart/2005/8/layout/hierarchy1"/>
    <dgm:cxn modelId="{4C98F3C1-D7C9-4A88-87A4-D331A9513E90}" type="presParOf" srcId="{D044F831-62DC-4B8C-84FC-1EF02DB40F95}" destId="{74EC6573-7D73-4CB7-A451-452E8516511C}" srcOrd="5" destOrd="0" presId="urn:microsoft.com/office/officeart/2005/8/layout/hierarchy1"/>
    <dgm:cxn modelId="{E00663F7-DDB0-4311-A112-D20BD327AF23}" type="presParOf" srcId="{74EC6573-7D73-4CB7-A451-452E8516511C}" destId="{9724344E-C458-4AC6-BCCE-14B87B5BEB10}" srcOrd="0" destOrd="0" presId="urn:microsoft.com/office/officeart/2005/8/layout/hierarchy1"/>
    <dgm:cxn modelId="{E9D82620-9FCB-4809-B693-3CEAA49CAAFF}" type="presParOf" srcId="{9724344E-C458-4AC6-BCCE-14B87B5BEB10}" destId="{191C14FD-D2CC-4448-B53C-B21F4497BFAE}" srcOrd="0" destOrd="0" presId="urn:microsoft.com/office/officeart/2005/8/layout/hierarchy1"/>
    <dgm:cxn modelId="{A8B40109-3E24-4F09-8163-2D5C3410862E}" type="presParOf" srcId="{9724344E-C458-4AC6-BCCE-14B87B5BEB10}" destId="{42F4787E-2DBE-403C-A19E-9D6FA27E100C}" srcOrd="1" destOrd="0" presId="urn:microsoft.com/office/officeart/2005/8/layout/hierarchy1"/>
    <dgm:cxn modelId="{10143B69-0CC6-409B-B47B-1FB744F7D6AD}" type="presParOf" srcId="{74EC6573-7D73-4CB7-A451-452E8516511C}" destId="{B0D8276A-E6D2-4826-9280-A9B1D36C8EC4}" srcOrd="1" destOrd="0" presId="urn:microsoft.com/office/officeart/2005/8/layout/hierarchy1"/>
    <dgm:cxn modelId="{DC2B2D92-520C-456D-8676-FE4BA02088D4}" type="presParOf" srcId="{B5F9EF67-F3C9-4B7A-B950-C4FA95536276}" destId="{189E1BCA-1E51-470F-B5EF-F4E2A18A98D4}" srcOrd="1" destOrd="0" presId="urn:microsoft.com/office/officeart/2005/8/layout/hierarchy1"/>
    <dgm:cxn modelId="{2902D924-47D8-42D7-A020-3A4267BE75DA}" type="presParOf" srcId="{189E1BCA-1E51-470F-B5EF-F4E2A18A98D4}" destId="{53F49677-3888-4F2A-A5CF-D9A6938DB291}" srcOrd="0" destOrd="0" presId="urn:microsoft.com/office/officeart/2005/8/layout/hierarchy1"/>
    <dgm:cxn modelId="{1AA9AAFA-7ADB-4FB4-9865-5C8C35091D06}" type="presParOf" srcId="{53F49677-3888-4F2A-A5CF-D9A6938DB291}" destId="{CA7BA94F-839C-430F-8260-3C119F85115A}" srcOrd="0" destOrd="0" presId="urn:microsoft.com/office/officeart/2005/8/layout/hierarchy1"/>
    <dgm:cxn modelId="{ACCF3C50-80CF-4DB2-9BB5-DA1FA7A9F017}" type="presParOf" srcId="{53F49677-3888-4F2A-A5CF-D9A6938DB291}" destId="{8049F4E8-9C86-4380-B0A4-04B94B32B4E8}" srcOrd="1" destOrd="0" presId="urn:microsoft.com/office/officeart/2005/8/layout/hierarchy1"/>
    <dgm:cxn modelId="{219FBC89-C124-4C59-9B8E-78CB70B328A4}" type="presParOf" srcId="{189E1BCA-1E51-470F-B5EF-F4E2A18A98D4}" destId="{B25230E4-44C3-414A-84CF-626CE8A1DE44}" srcOrd="1" destOrd="0" presId="urn:microsoft.com/office/officeart/2005/8/layout/hierarchy1"/>
    <dgm:cxn modelId="{16EAEFCC-92A3-48BF-B23C-1ED90C6C2D6A}" type="presParOf" srcId="{B25230E4-44C3-414A-84CF-626CE8A1DE44}" destId="{C530B572-8B1D-48B3-878B-EDA0131E8178}" srcOrd="0" destOrd="0" presId="urn:microsoft.com/office/officeart/2005/8/layout/hierarchy1"/>
    <dgm:cxn modelId="{CAC86FD2-4E0F-4860-A877-3EA92F6C6D33}" type="presParOf" srcId="{B25230E4-44C3-414A-84CF-626CE8A1DE44}" destId="{2EF35A86-85E9-4ED0-B23C-B9B38F1BC22D}" srcOrd="1" destOrd="0" presId="urn:microsoft.com/office/officeart/2005/8/layout/hierarchy1"/>
    <dgm:cxn modelId="{A0089626-2A0C-4BEA-A7EF-85C7CF575B7F}" type="presParOf" srcId="{2EF35A86-85E9-4ED0-B23C-B9B38F1BC22D}" destId="{6E2C40DB-3DE7-4988-92AD-7A96212FD388}" srcOrd="0" destOrd="0" presId="urn:microsoft.com/office/officeart/2005/8/layout/hierarchy1"/>
    <dgm:cxn modelId="{DDD8B9C6-E1FD-4C52-95AD-6B84E024C4D9}" type="presParOf" srcId="{6E2C40DB-3DE7-4988-92AD-7A96212FD388}" destId="{4612F472-E882-4E06-8FDF-557D3EE5F5FC}" srcOrd="0" destOrd="0" presId="urn:microsoft.com/office/officeart/2005/8/layout/hierarchy1"/>
    <dgm:cxn modelId="{589D2E0C-46C1-47AC-A6D7-B77128229782}" type="presParOf" srcId="{6E2C40DB-3DE7-4988-92AD-7A96212FD388}" destId="{7915F106-E9BC-435B-9460-5143BFC04D43}" srcOrd="1" destOrd="0" presId="urn:microsoft.com/office/officeart/2005/8/layout/hierarchy1"/>
    <dgm:cxn modelId="{970ED565-EEDA-468E-B910-56CA7F6C9457}" type="presParOf" srcId="{2EF35A86-85E9-4ED0-B23C-B9B38F1BC22D}" destId="{5A415BB3-B35F-428F-8E5B-DB2F499F53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FA0527-F2A7-475D-9D27-6E82F1E211F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479231B-73A4-4364-84FB-7F490E4D025C}">
      <dgm:prSet/>
      <dgm:spPr/>
      <dgm:t>
        <a:bodyPr/>
        <a:lstStyle/>
        <a:p>
          <a:pPr>
            <a:defRPr cap="all"/>
          </a:pPr>
          <a:r>
            <a:rPr lang="en-US"/>
            <a:t>Identify 3 examples of how </a:t>
          </a:r>
          <a:r>
            <a:rPr lang="en-US" b="1"/>
            <a:t>legal controls </a:t>
          </a:r>
          <a:r>
            <a:rPr lang="en-US"/>
            <a:t>can be used to control MNCs.</a:t>
          </a:r>
        </a:p>
      </dgm:t>
    </dgm:pt>
    <dgm:pt modelId="{ACC62D23-0E7A-43D8-9020-885A3F1F1D6C}" type="parTrans" cxnId="{3752A701-BABE-4A50-BE2F-AA168FB5AEF5}">
      <dgm:prSet/>
      <dgm:spPr/>
      <dgm:t>
        <a:bodyPr/>
        <a:lstStyle/>
        <a:p>
          <a:endParaRPr lang="en-US"/>
        </a:p>
      </dgm:t>
    </dgm:pt>
    <dgm:pt modelId="{098AA45A-C450-43FF-9206-B1EFD9FFDBB8}" type="sibTrans" cxnId="{3752A701-BABE-4A50-BE2F-AA168FB5AEF5}">
      <dgm:prSet/>
      <dgm:spPr/>
      <dgm:t>
        <a:bodyPr/>
        <a:lstStyle/>
        <a:p>
          <a:endParaRPr lang="en-US"/>
        </a:p>
      </dgm:t>
    </dgm:pt>
    <dgm:pt modelId="{0F6CAAF6-1557-4529-8AC3-F53175A20F39}">
      <dgm:prSet/>
      <dgm:spPr/>
      <dgm:t>
        <a:bodyPr/>
        <a:lstStyle/>
        <a:p>
          <a:pPr>
            <a:defRPr cap="all"/>
          </a:pPr>
          <a:r>
            <a:rPr lang="en-US"/>
            <a:t>Explain how legal controls can have a positive effect on the actions of MNCs</a:t>
          </a:r>
        </a:p>
      </dgm:t>
    </dgm:pt>
    <dgm:pt modelId="{4FCBC323-3C25-4745-AB5C-56538A08A7B6}" type="parTrans" cxnId="{17139937-2FE2-4027-8AA0-8E52F8D4EE44}">
      <dgm:prSet/>
      <dgm:spPr/>
      <dgm:t>
        <a:bodyPr/>
        <a:lstStyle/>
        <a:p>
          <a:endParaRPr lang="en-US"/>
        </a:p>
      </dgm:t>
    </dgm:pt>
    <dgm:pt modelId="{F3E33090-ED90-467E-AB4A-CD94238D7765}" type="sibTrans" cxnId="{17139937-2FE2-4027-8AA0-8E52F8D4EE44}">
      <dgm:prSet/>
      <dgm:spPr/>
      <dgm:t>
        <a:bodyPr/>
        <a:lstStyle/>
        <a:p>
          <a:endParaRPr lang="en-US"/>
        </a:p>
      </dgm:t>
    </dgm:pt>
    <dgm:pt modelId="{B92E6C8E-6BAF-4A65-AD20-05C660F7A65F}" type="pres">
      <dgm:prSet presAssocID="{EFFA0527-F2A7-475D-9D27-6E82F1E211F1}" presName="root" presStyleCnt="0">
        <dgm:presLayoutVars>
          <dgm:dir/>
          <dgm:resizeHandles val="exact"/>
        </dgm:presLayoutVars>
      </dgm:prSet>
      <dgm:spPr/>
    </dgm:pt>
    <dgm:pt modelId="{71F23943-FEB2-4EED-9132-0442E8E4295A}" type="pres">
      <dgm:prSet presAssocID="{1479231B-73A4-4364-84FB-7F490E4D025C}" presName="compNode" presStyleCnt="0"/>
      <dgm:spPr/>
    </dgm:pt>
    <dgm:pt modelId="{B075BC42-A935-4DAE-B7F2-E8E51E358B57}" type="pres">
      <dgm:prSet presAssocID="{1479231B-73A4-4364-84FB-7F490E4D025C}" presName="iconBgRect" presStyleLbl="bgShp" presStyleIdx="0" presStyleCnt="2"/>
      <dgm:spPr/>
    </dgm:pt>
    <dgm:pt modelId="{30B4D43A-7AC1-4CBB-928F-5368E23AD143}" type="pres">
      <dgm:prSet presAssocID="{1479231B-73A4-4364-84FB-7F490E4D02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24DC24CA-AB53-4815-B5B3-7A5C357FCEE6}" type="pres">
      <dgm:prSet presAssocID="{1479231B-73A4-4364-84FB-7F490E4D025C}" presName="spaceRect" presStyleCnt="0"/>
      <dgm:spPr/>
    </dgm:pt>
    <dgm:pt modelId="{7B8AF11F-5176-4B8C-9606-4763696815A1}" type="pres">
      <dgm:prSet presAssocID="{1479231B-73A4-4364-84FB-7F490E4D025C}" presName="textRect" presStyleLbl="revTx" presStyleIdx="0" presStyleCnt="2">
        <dgm:presLayoutVars>
          <dgm:chMax val="1"/>
          <dgm:chPref val="1"/>
        </dgm:presLayoutVars>
      </dgm:prSet>
      <dgm:spPr/>
    </dgm:pt>
    <dgm:pt modelId="{861661FF-7003-4408-97FC-EBB19E438588}" type="pres">
      <dgm:prSet presAssocID="{098AA45A-C450-43FF-9206-B1EFD9FFDBB8}" presName="sibTrans" presStyleCnt="0"/>
      <dgm:spPr/>
    </dgm:pt>
    <dgm:pt modelId="{56EF8698-9201-4969-80CF-687743FDEE79}" type="pres">
      <dgm:prSet presAssocID="{0F6CAAF6-1557-4529-8AC3-F53175A20F39}" presName="compNode" presStyleCnt="0"/>
      <dgm:spPr/>
    </dgm:pt>
    <dgm:pt modelId="{7D63A876-F1B8-4D6A-84DA-CFBA274E3012}" type="pres">
      <dgm:prSet presAssocID="{0F6CAAF6-1557-4529-8AC3-F53175A20F39}" presName="iconBgRect" presStyleLbl="bgShp" presStyleIdx="1" presStyleCnt="2"/>
      <dgm:spPr/>
    </dgm:pt>
    <dgm:pt modelId="{C1FD493C-55D6-4BCE-9646-E3305EBF9908}" type="pres">
      <dgm:prSet presAssocID="{0F6CAAF6-1557-4529-8AC3-F53175A20F3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7756EC3-E8ED-4CDE-B58A-938F3AD29EC2}" type="pres">
      <dgm:prSet presAssocID="{0F6CAAF6-1557-4529-8AC3-F53175A20F39}" presName="spaceRect" presStyleCnt="0"/>
      <dgm:spPr/>
    </dgm:pt>
    <dgm:pt modelId="{C719D399-7540-452B-801C-F663D4D62691}" type="pres">
      <dgm:prSet presAssocID="{0F6CAAF6-1557-4529-8AC3-F53175A20F39}" presName="textRect" presStyleLbl="revTx" presStyleIdx="1" presStyleCnt="2">
        <dgm:presLayoutVars>
          <dgm:chMax val="1"/>
          <dgm:chPref val="1"/>
        </dgm:presLayoutVars>
      </dgm:prSet>
      <dgm:spPr/>
    </dgm:pt>
  </dgm:ptLst>
  <dgm:cxnLst>
    <dgm:cxn modelId="{3752A701-BABE-4A50-BE2F-AA168FB5AEF5}" srcId="{EFFA0527-F2A7-475D-9D27-6E82F1E211F1}" destId="{1479231B-73A4-4364-84FB-7F490E4D025C}" srcOrd="0" destOrd="0" parTransId="{ACC62D23-0E7A-43D8-9020-885A3F1F1D6C}" sibTransId="{098AA45A-C450-43FF-9206-B1EFD9FFDBB8}"/>
    <dgm:cxn modelId="{6CFF3216-6335-4FA0-9E2D-1874AC6F8A2E}" type="presOf" srcId="{1479231B-73A4-4364-84FB-7F490E4D025C}" destId="{7B8AF11F-5176-4B8C-9606-4763696815A1}" srcOrd="0" destOrd="0" presId="urn:microsoft.com/office/officeart/2018/5/layout/IconCircleLabelList"/>
    <dgm:cxn modelId="{0F83C31A-D171-4950-A538-DB5187A513E7}" type="presOf" srcId="{EFFA0527-F2A7-475D-9D27-6E82F1E211F1}" destId="{B92E6C8E-6BAF-4A65-AD20-05C660F7A65F}" srcOrd="0" destOrd="0" presId="urn:microsoft.com/office/officeart/2018/5/layout/IconCircleLabelList"/>
    <dgm:cxn modelId="{17139937-2FE2-4027-8AA0-8E52F8D4EE44}" srcId="{EFFA0527-F2A7-475D-9D27-6E82F1E211F1}" destId="{0F6CAAF6-1557-4529-8AC3-F53175A20F39}" srcOrd="1" destOrd="0" parTransId="{4FCBC323-3C25-4745-AB5C-56538A08A7B6}" sibTransId="{F3E33090-ED90-467E-AB4A-CD94238D7765}"/>
    <dgm:cxn modelId="{83F888DD-D0FE-4CAA-912A-831125712D08}" type="presOf" srcId="{0F6CAAF6-1557-4529-8AC3-F53175A20F39}" destId="{C719D399-7540-452B-801C-F663D4D62691}" srcOrd="0" destOrd="0" presId="urn:microsoft.com/office/officeart/2018/5/layout/IconCircleLabelList"/>
    <dgm:cxn modelId="{CD9C0D32-B08B-47CF-B6E6-243E4F3FB703}" type="presParOf" srcId="{B92E6C8E-6BAF-4A65-AD20-05C660F7A65F}" destId="{71F23943-FEB2-4EED-9132-0442E8E4295A}" srcOrd="0" destOrd="0" presId="urn:microsoft.com/office/officeart/2018/5/layout/IconCircleLabelList"/>
    <dgm:cxn modelId="{54D01416-9505-4992-8F29-E5C56542BE93}" type="presParOf" srcId="{71F23943-FEB2-4EED-9132-0442E8E4295A}" destId="{B075BC42-A935-4DAE-B7F2-E8E51E358B57}" srcOrd="0" destOrd="0" presId="urn:microsoft.com/office/officeart/2018/5/layout/IconCircleLabelList"/>
    <dgm:cxn modelId="{1FA6BF08-B06D-4505-B646-AC6E0658593A}" type="presParOf" srcId="{71F23943-FEB2-4EED-9132-0442E8E4295A}" destId="{30B4D43A-7AC1-4CBB-928F-5368E23AD143}" srcOrd="1" destOrd="0" presId="urn:microsoft.com/office/officeart/2018/5/layout/IconCircleLabelList"/>
    <dgm:cxn modelId="{684F64DC-234B-4471-B6F2-792D51AE8326}" type="presParOf" srcId="{71F23943-FEB2-4EED-9132-0442E8E4295A}" destId="{24DC24CA-AB53-4815-B5B3-7A5C357FCEE6}" srcOrd="2" destOrd="0" presId="urn:microsoft.com/office/officeart/2018/5/layout/IconCircleLabelList"/>
    <dgm:cxn modelId="{240D8B89-95C4-4276-9B1C-56300F1F79AC}" type="presParOf" srcId="{71F23943-FEB2-4EED-9132-0442E8E4295A}" destId="{7B8AF11F-5176-4B8C-9606-4763696815A1}" srcOrd="3" destOrd="0" presId="urn:microsoft.com/office/officeart/2018/5/layout/IconCircleLabelList"/>
    <dgm:cxn modelId="{69A1FC84-B745-4060-8F3D-117A6DAFAA6D}" type="presParOf" srcId="{B92E6C8E-6BAF-4A65-AD20-05C660F7A65F}" destId="{861661FF-7003-4408-97FC-EBB19E438588}" srcOrd="1" destOrd="0" presId="urn:microsoft.com/office/officeart/2018/5/layout/IconCircleLabelList"/>
    <dgm:cxn modelId="{4812E511-3BE1-43AB-BB0B-E3EB7D8C47AB}" type="presParOf" srcId="{B92E6C8E-6BAF-4A65-AD20-05C660F7A65F}" destId="{56EF8698-9201-4969-80CF-687743FDEE79}" srcOrd="2" destOrd="0" presId="urn:microsoft.com/office/officeart/2018/5/layout/IconCircleLabelList"/>
    <dgm:cxn modelId="{1B85DB08-9F0E-42C5-AF4B-C6EA3902062D}" type="presParOf" srcId="{56EF8698-9201-4969-80CF-687743FDEE79}" destId="{7D63A876-F1B8-4D6A-84DA-CFBA274E3012}" srcOrd="0" destOrd="0" presId="urn:microsoft.com/office/officeart/2018/5/layout/IconCircleLabelList"/>
    <dgm:cxn modelId="{793BB67C-8DC1-46E9-BB31-C47F5061D6C0}" type="presParOf" srcId="{56EF8698-9201-4969-80CF-687743FDEE79}" destId="{C1FD493C-55D6-4BCE-9646-E3305EBF9908}" srcOrd="1" destOrd="0" presId="urn:microsoft.com/office/officeart/2018/5/layout/IconCircleLabelList"/>
    <dgm:cxn modelId="{8C3015E4-F84C-425A-A27A-8F939389A56B}" type="presParOf" srcId="{56EF8698-9201-4969-80CF-687743FDEE79}" destId="{27756EC3-E8ED-4CDE-B58A-938F3AD29EC2}" srcOrd="2" destOrd="0" presId="urn:microsoft.com/office/officeart/2018/5/layout/IconCircleLabelList"/>
    <dgm:cxn modelId="{A5337B6D-A174-4E5B-AB50-0C21DA9C5286}" type="presParOf" srcId="{56EF8698-9201-4969-80CF-687743FDEE79}" destId="{C719D399-7540-452B-801C-F663D4D626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17289C-6311-484E-A699-E92857A2D318}"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1D5FE6FD-A53C-4617-AD5B-B73133FE694B}">
      <dgm:prSet/>
      <dgm:spPr/>
      <dgm:t>
        <a:bodyPr/>
        <a:lstStyle/>
        <a:p>
          <a:r>
            <a:rPr lang="en-US"/>
            <a:t>Identify 3 examples of how </a:t>
          </a:r>
          <a:r>
            <a:rPr lang="en-US" b="1"/>
            <a:t>political influence </a:t>
          </a:r>
          <a:r>
            <a:rPr lang="en-US"/>
            <a:t>can be used to control MNCs.</a:t>
          </a:r>
        </a:p>
      </dgm:t>
    </dgm:pt>
    <dgm:pt modelId="{C3221CA6-26F2-436F-ABCA-518F9F12A0BD}" type="parTrans" cxnId="{19B64A6F-1179-4E6A-9FFE-6BE7B0A88F4A}">
      <dgm:prSet/>
      <dgm:spPr/>
      <dgm:t>
        <a:bodyPr/>
        <a:lstStyle/>
        <a:p>
          <a:endParaRPr lang="en-US"/>
        </a:p>
      </dgm:t>
    </dgm:pt>
    <dgm:pt modelId="{530DE7BF-7031-4D22-96EE-699038B4B836}" type="sibTrans" cxnId="{19B64A6F-1179-4E6A-9FFE-6BE7B0A88F4A}">
      <dgm:prSet phldrT="01" phldr="0"/>
      <dgm:spPr/>
      <dgm:t>
        <a:bodyPr/>
        <a:lstStyle/>
        <a:p>
          <a:r>
            <a:rPr lang="en-US"/>
            <a:t>01</a:t>
          </a:r>
        </a:p>
      </dgm:t>
    </dgm:pt>
    <dgm:pt modelId="{E96FC26A-EFD2-485F-A868-E36B46546192}">
      <dgm:prSet/>
      <dgm:spPr/>
      <dgm:t>
        <a:bodyPr/>
        <a:lstStyle/>
        <a:p>
          <a:r>
            <a:rPr lang="en-US"/>
            <a:t>Explain how political influence can have a positive effect on the actions of MNCs</a:t>
          </a:r>
        </a:p>
      </dgm:t>
    </dgm:pt>
    <dgm:pt modelId="{20EC1E44-A8CB-41BC-9E09-45FDCA05C580}" type="parTrans" cxnId="{9A6884A8-24A2-4876-A498-10B502DE10C4}">
      <dgm:prSet/>
      <dgm:spPr/>
      <dgm:t>
        <a:bodyPr/>
        <a:lstStyle/>
        <a:p>
          <a:endParaRPr lang="en-US"/>
        </a:p>
      </dgm:t>
    </dgm:pt>
    <dgm:pt modelId="{FF2DFFD9-22A7-4A51-881B-D3F6839CB336}" type="sibTrans" cxnId="{9A6884A8-24A2-4876-A498-10B502DE10C4}">
      <dgm:prSet phldrT="02" phldr="0"/>
      <dgm:spPr/>
      <dgm:t>
        <a:bodyPr/>
        <a:lstStyle/>
        <a:p>
          <a:r>
            <a:rPr lang="en-US"/>
            <a:t>02</a:t>
          </a:r>
        </a:p>
      </dgm:t>
    </dgm:pt>
    <dgm:pt modelId="{AFB512FF-DE7A-480D-AB07-9596CD4851A0}">
      <dgm:prSet/>
      <dgm:spPr/>
      <dgm:t>
        <a:bodyPr/>
        <a:lstStyle/>
        <a:p>
          <a:r>
            <a:rPr lang="en-US"/>
            <a:t>Explain how political influence can have a negative effect on the actions of MNCs</a:t>
          </a:r>
        </a:p>
      </dgm:t>
    </dgm:pt>
    <dgm:pt modelId="{231152C3-6FE2-43CC-BFB8-7449784AB443}" type="parTrans" cxnId="{DAEC4844-8C47-4C71-9EDB-16C24B49CE4F}">
      <dgm:prSet/>
      <dgm:spPr/>
      <dgm:t>
        <a:bodyPr/>
        <a:lstStyle/>
        <a:p>
          <a:endParaRPr lang="en-US"/>
        </a:p>
      </dgm:t>
    </dgm:pt>
    <dgm:pt modelId="{9E07649F-2FA8-47A4-8E80-A9170C99F4CC}" type="sibTrans" cxnId="{DAEC4844-8C47-4C71-9EDB-16C24B49CE4F}">
      <dgm:prSet phldrT="03" phldr="0"/>
      <dgm:spPr/>
      <dgm:t>
        <a:bodyPr/>
        <a:lstStyle/>
        <a:p>
          <a:r>
            <a:rPr lang="en-US"/>
            <a:t>03</a:t>
          </a:r>
        </a:p>
      </dgm:t>
    </dgm:pt>
    <dgm:pt modelId="{56614644-4720-4843-83B2-DFDC5CCA0440}" type="pres">
      <dgm:prSet presAssocID="{CE17289C-6311-484E-A699-E92857A2D318}" presName="Name0" presStyleCnt="0">
        <dgm:presLayoutVars>
          <dgm:animLvl val="lvl"/>
          <dgm:resizeHandles val="exact"/>
        </dgm:presLayoutVars>
      </dgm:prSet>
      <dgm:spPr/>
    </dgm:pt>
    <dgm:pt modelId="{467E50E5-E31D-4520-BA2D-556CBC4CE4A7}" type="pres">
      <dgm:prSet presAssocID="{1D5FE6FD-A53C-4617-AD5B-B73133FE694B}" presName="compositeNode" presStyleCnt="0">
        <dgm:presLayoutVars>
          <dgm:bulletEnabled val="1"/>
        </dgm:presLayoutVars>
      </dgm:prSet>
      <dgm:spPr/>
    </dgm:pt>
    <dgm:pt modelId="{55D80542-C3AE-471E-9C2D-38C8A53DB3F2}" type="pres">
      <dgm:prSet presAssocID="{1D5FE6FD-A53C-4617-AD5B-B73133FE694B}" presName="bgRect" presStyleLbl="alignNode1" presStyleIdx="0" presStyleCnt="3"/>
      <dgm:spPr/>
    </dgm:pt>
    <dgm:pt modelId="{A07B15D0-D090-4557-8816-4A83333C661C}" type="pres">
      <dgm:prSet presAssocID="{530DE7BF-7031-4D22-96EE-699038B4B836}" presName="sibTransNodeRect" presStyleLbl="alignNode1" presStyleIdx="0" presStyleCnt="3">
        <dgm:presLayoutVars>
          <dgm:chMax val="0"/>
          <dgm:bulletEnabled val="1"/>
        </dgm:presLayoutVars>
      </dgm:prSet>
      <dgm:spPr/>
    </dgm:pt>
    <dgm:pt modelId="{CF4DA84A-9379-4C27-B401-65D447C9BBB7}" type="pres">
      <dgm:prSet presAssocID="{1D5FE6FD-A53C-4617-AD5B-B73133FE694B}" presName="nodeRect" presStyleLbl="alignNode1" presStyleIdx="0" presStyleCnt="3">
        <dgm:presLayoutVars>
          <dgm:bulletEnabled val="1"/>
        </dgm:presLayoutVars>
      </dgm:prSet>
      <dgm:spPr/>
    </dgm:pt>
    <dgm:pt modelId="{AD277EE2-0744-412D-B223-5E6074723DB6}" type="pres">
      <dgm:prSet presAssocID="{530DE7BF-7031-4D22-96EE-699038B4B836}" presName="sibTrans" presStyleCnt="0"/>
      <dgm:spPr/>
    </dgm:pt>
    <dgm:pt modelId="{E0A57923-0B0B-469A-83B3-122270E3D2B2}" type="pres">
      <dgm:prSet presAssocID="{E96FC26A-EFD2-485F-A868-E36B46546192}" presName="compositeNode" presStyleCnt="0">
        <dgm:presLayoutVars>
          <dgm:bulletEnabled val="1"/>
        </dgm:presLayoutVars>
      </dgm:prSet>
      <dgm:spPr/>
    </dgm:pt>
    <dgm:pt modelId="{C6A29AA5-F0BA-4629-8E0E-23C5F138B3FA}" type="pres">
      <dgm:prSet presAssocID="{E96FC26A-EFD2-485F-A868-E36B46546192}" presName="bgRect" presStyleLbl="alignNode1" presStyleIdx="1" presStyleCnt="3"/>
      <dgm:spPr/>
    </dgm:pt>
    <dgm:pt modelId="{7007D9F7-E010-43D4-9E84-5840B1E96060}" type="pres">
      <dgm:prSet presAssocID="{FF2DFFD9-22A7-4A51-881B-D3F6839CB336}" presName="sibTransNodeRect" presStyleLbl="alignNode1" presStyleIdx="1" presStyleCnt="3">
        <dgm:presLayoutVars>
          <dgm:chMax val="0"/>
          <dgm:bulletEnabled val="1"/>
        </dgm:presLayoutVars>
      </dgm:prSet>
      <dgm:spPr/>
    </dgm:pt>
    <dgm:pt modelId="{6A053425-4DF0-47C3-BE2A-58B72565272C}" type="pres">
      <dgm:prSet presAssocID="{E96FC26A-EFD2-485F-A868-E36B46546192}" presName="nodeRect" presStyleLbl="alignNode1" presStyleIdx="1" presStyleCnt="3">
        <dgm:presLayoutVars>
          <dgm:bulletEnabled val="1"/>
        </dgm:presLayoutVars>
      </dgm:prSet>
      <dgm:spPr/>
    </dgm:pt>
    <dgm:pt modelId="{E033853C-81CD-4009-87C9-C818E8FDA182}" type="pres">
      <dgm:prSet presAssocID="{FF2DFFD9-22A7-4A51-881B-D3F6839CB336}" presName="sibTrans" presStyleCnt="0"/>
      <dgm:spPr/>
    </dgm:pt>
    <dgm:pt modelId="{EC105CDA-B0CC-480A-8064-4A5D24E403F7}" type="pres">
      <dgm:prSet presAssocID="{AFB512FF-DE7A-480D-AB07-9596CD4851A0}" presName="compositeNode" presStyleCnt="0">
        <dgm:presLayoutVars>
          <dgm:bulletEnabled val="1"/>
        </dgm:presLayoutVars>
      </dgm:prSet>
      <dgm:spPr/>
    </dgm:pt>
    <dgm:pt modelId="{CC114360-9C62-436A-8D07-77B2B118F718}" type="pres">
      <dgm:prSet presAssocID="{AFB512FF-DE7A-480D-AB07-9596CD4851A0}" presName="bgRect" presStyleLbl="alignNode1" presStyleIdx="2" presStyleCnt="3"/>
      <dgm:spPr/>
    </dgm:pt>
    <dgm:pt modelId="{AC915477-D5AE-48EC-AAC3-256B35C8900C}" type="pres">
      <dgm:prSet presAssocID="{9E07649F-2FA8-47A4-8E80-A9170C99F4CC}" presName="sibTransNodeRect" presStyleLbl="alignNode1" presStyleIdx="2" presStyleCnt="3">
        <dgm:presLayoutVars>
          <dgm:chMax val="0"/>
          <dgm:bulletEnabled val="1"/>
        </dgm:presLayoutVars>
      </dgm:prSet>
      <dgm:spPr/>
    </dgm:pt>
    <dgm:pt modelId="{DA630D0C-B869-4332-B694-1B97F43EBEC6}" type="pres">
      <dgm:prSet presAssocID="{AFB512FF-DE7A-480D-AB07-9596CD4851A0}" presName="nodeRect" presStyleLbl="alignNode1" presStyleIdx="2" presStyleCnt="3">
        <dgm:presLayoutVars>
          <dgm:bulletEnabled val="1"/>
        </dgm:presLayoutVars>
      </dgm:prSet>
      <dgm:spPr/>
    </dgm:pt>
  </dgm:ptLst>
  <dgm:cxnLst>
    <dgm:cxn modelId="{76314B09-2E01-4556-81F2-ACB23BCDEA74}" type="presOf" srcId="{CE17289C-6311-484E-A699-E92857A2D318}" destId="{56614644-4720-4843-83B2-DFDC5CCA0440}" srcOrd="0" destOrd="0" presId="urn:microsoft.com/office/officeart/2016/7/layout/LinearBlockProcessNumbered"/>
    <dgm:cxn modelId="{959CAC28-0E82-437A-A392-3CA7655E9499}" type="presOf" srcId="{9E07649F-2FA8-47A4-8E80-A9170C99F4CC}" destId="{AC915477-D5AE-48EC-AAC3-256B35C8900C}" srcOrd="0" destOrd="0" presId="urn:microsoft.com/office/officeart/2016/7/layout/LinearBlockProcessNumbered"/>
    <dgm:cxn modelId="{5DE6903D-3C44-4D8C-AA63-92F11CCF6235}" type="presOf" srcId="{E96FC26A-EFD2-485F-A868-E36B46546192}" destId="{C6A29AA5-F0BA-4629-8E0E-23C5F138B3FA}" srcOrd="0" destOrd="0" presId="urn:microsoft.com/office/officeart/2016/7/layout/LinearBlockProcessNumbered"/>
    <dgm:cxn modelId="{9FBCC75B-26A9-4C42-8F3C-309CE9487A15}" type="presOf" srcId="{530DE7BF-7031-4D22-96EE-699038B4B836}" destId="{A07B15D0-D090-4557-8816-4A83333C661C}" srcOrd="0" destOrd="0" presId="urn:microsoft.com/office/officeart/2016/7/layout/LinearBlockProcessNumbered"/>
    <dgm:cxn modelId="{DAEC4844-8C47-4C71-9EDB-16C24B49CE4F}" srcId="{CE17289C-6311-484E-A699-E92857A2D318}" destId="{AFB512FF-DE7A-480D-AB07-9596CD4851A0}" srcOrd="2" destOrd="0" parTransId="{231152C3-6FE2-43CC-BFB8-7449784AB443}" sibTransId="{9E07649F-2FA8-47A4-8E80-A9170C99F4CC}"/>
    <dgm:cxn modelId="{19B64A6F-1179-4E6A-9FFE-6BE7B0A88F4A}" srcId="{CE17289C-6311-484E-A699-E92857A2D318}" destId="{1D5FE6FD-A53C-4617-AD5B-B73133FE694B}" srcOrd="0" destOrd="0" parTransId="{C3221CA6-26F2-436F-ABCA-518F9F12A0BD}" sibTransId="{530DE7BF-7031-4D22-96EE-699038B4B836}"/>
    <dgm:cxn modelId="{0CEDFA77-80AB-4171-8EF2-A57D0E360379}" type="presOf" srcId="{FF2DFFD9-22A7-4A51-881B-D3F6839CB336}" destId="{7007D9F7-E010-43D4-9E84-5840B1E96060}" srcOrd="0" destOrd="0" presId="urn:microsoft.com/office/officeart/2016/7/layout/LinearBlockProcessNumbered"/>
    <dgm:cxn modelId="{EC6FF998-AE43-4B44-A50D-2249A38BC439}" type="presOf" srcId="{1D5FE6FD-A53C-4617-AD5B-B73133FE694B}" destId="{55D80542-C3AE-471E-9C2D-38C8A53DB3F2}" srcOrd="0" destOrd="0" presId="urn:microsoft.com/office/officeart/2016/7/layout/LinearBlockProcessNumbered"/>
    <dgm:cxn modelId="{A4730BA6-036F-4BD4-881F-ADD7C78745D1}" type="presOf" srcId="{E96FC26A-EFD2-485F-A868-E36B46546192}" destId="{6A053425-4DF0-47C3-BE2A-58B72565272C}" srcOrd="1" destOrd="0" presId="urn:microsoft.com/office/officeart/2016/7/layout/LinearBlockProcessNumbered"/>
    <dgm:cxn modelId="{9A6884A8-24A2-4876-A498-10B502DE10C4}" srcId="{CE17289C-6311-484E-A699-E92857A2D318}" destId="{E96FC26A-EFD2-485F-A868-E36B46546192}" srcOrd="1" destOrd="0" parTransId="{20EC1E44-A8CB-41BC-9E09-45FDCA05C580}" sibTransId="{FF2DFFD9-22A7-4A51-881B-D3F6839CB336}"/>
    <dgm:cxn modelId="{0650C5AC-4897-4F1E-AF46-5F27B1600661}" type="presOf" srcId="{AFB512FF-DE7A-480D-AB07-9596CD4851A0}" destId="{CC114360-9C62-436A-8D07-77B2B118F718}" srcOrd="0" destOrd="0" presId="urn:microsoft.com/office/officeart/2016/7/layout/LinearBlockProcessNumbered"/>
    <dgm:cxn modelId="{CD38ABBF-D5D9-47FE-98A6-7EC403106C77}" type="presOf" srcId="{1D5FE6FD-A53C-4617-AD5B-B73133FE694B}" destId="{CF4DA84A-9379-4C27-B401-65D447C9BBB7}" srcOrd="1" destOrd="0" presId="urn:microsoft.com/office/officeart/2016/7/layout/LinearBlockProcessNumbered"/>
    <dgm:cxn modelId="{1B2617FD-942A-4E1E-95EF-47E49B87605B}" type="presOf" srcId="{AFB512FF-DE7A-480D-AB07-9596CD4851A0}" destId="{DA630D0C-B869-4332-B694-1B97F43EBEC6}" srcOrd="1" destOrd="0" presId="urn:microsoft.com/office/officeart/2016/7/layout/LinearBlockProcessNumbered"/>
    <dgm:cxn modelId="{87CB6C89-99F3-4463-9A5D-55EFB0A53F72}" type="presParOf" srcId="{56614644-4720-4843-83B2-DFDC5CCA0440}" destId="{467E50E5-E31D-4520-BA2D-556CBC4CE4A7}" srcOrd="0" destOrd="0" presId="urn:microsoft.com/office/officeart/2016/7/layout/LinearBlockProcessNumbered"/>
    <dgm:cxn modelId="{35FAF9A9-C29A-46F8-B48B-7E8FAC1BB963}" type="presParOf" srcId="{467E50E5-E31D-4520-BA2D-556CBC4CE4A7}" destId="{55D80542-C3AE-471E-9C2D-38C8A53DB3F2}" srcOrd="0" destOrd="0" presId="urn:microsoft.com/office/officeart/2016/7/layout/LinearBlockProcessNumbered"/>
    <dgm:cxn modelId="{B23C0836-90D2-4C21-93FF-905D14DCD2AE}" type="presParOf" srcId="{467E50E5-E31D-4520-BA2D-556CBC4CE4A7}" destId="{A07B15D0-D090-4557-8816-4A83333C661C}" srcOrd="1" destOrd="0" presId="urn:microsoft.com/office/officeart/2016/7/layout/LinearBlockProcessNumbered"/>
    <dgm:cxn modelId="{B181D439-0F08-4916-8E38-E25ECDB0D67C}" type="presParOf" srcId="{467E50E5-E31D-4520-BA2D-556CBC4CE4A7}" destId="{CF4DA84A-9379-4C27-B401-65D447C9BBB7}" srcOrd="2" destOrd="0" presId="urn:microsoft.com/office/officeart/2016/7/layout/LinearBlockProcessNumbered"/>
    <dgm:cxn modelId="{78DC8B4F-9D69-4BD2-9452-52BB109DA82E}" type="presParOf" srcId="{56614644-4720-4843-83B2-DFDC5CCA0440}" destId="{AD277EE2-0744-412D-B223-5E6074723DB6}" srcOrd="1" destOrd="0" presId="urn:microsoft.com/office/officeart/2016/7/layout/LinearBlockProcessNumbered"/>
    <dgm:cxn modelId="{B174F653-9EFE-452D-9B6D-7F4DD66F332F}" type="presParOf" srcId="{56614644-4720-4843-83B2-DFDC5CCA0440}" destId="{E0A57923-0B0B-469A-83B3-122270E3D2B2}" srcOrd="2" destOrd="0" presId="urn:microsoft.com/office/officeart/2016/7/layout/LinearBlockProcessNumbered"/>
    <dgm:cxn modelId="{C2B242A2-84CF-44CA-9D5E-C1439B5BD3D7}" type="presParOf" srcId="{E0A57923-0B0B-469A-83B3-122270E3D2B2}" destId="{C6A29AA5-F0BA-4629-8E0E-23C5F138B3FA}" srcOrd="0" destOrd="0" presId="urn:microsoft.com/office/officeart/2016/7/layout/LinearBlockProcessNumbered"/>
    <dgm:cxn modelId="{C9BD60EB-B46C-42BB-AD73-BC71C31A1EDC}" type="presParOf" srcId="{E0A57923-0B0B-469A-83B3-122270E3D2B2}" destId="{7007D9F7-E010-43D4-9E84-5840B1E96060}" srcOrd="1" destOrd="0" presId="urn:microsoft.com/office/officeart/2016/7/layout/LinearBlockProcessNumbered"/>
    <dgm:cxn modelId="{315C5F79-02F3-4F61-BE37-226F54B4A952}" type="presParOf" srcId="{E0A57923-0B0B-469A-83B3-122270E3D2B2}" destId="{6A053425-4DF0-47C3-BE2A-58B72565272C}" srcOrd="2" destOrd="0" presId="urn:microsoft.com/office/officeart/2016/7/layout/LinearBlockProcessNumbered"/>
    <dgm:cxn modelId="{9BC1FA36-A783-4D93-BBEB-2CC43E7FD9DB}" type="presParOf" srcId="{56614644-4720-4843-83B2-DFDC5CCA0440}" destId="{E033853C-81CD-4009-87C9-C818E8FDA182}" srcOrd="3" destOrd="0" presId="urn:microsoft.com/office/officeart/2016/7/layout/LinearBlockProcessNumbered"/>
    <dgm:cxn modelId="{E82CCA26-E2F4-4F8F-92AF-6244E70431C3}" type="presParOf" srcId="{56614644-4720-4843-83B2-DFDC5CCA0440}" destId="{EC105CDA-B0CC-480A-8064-4A5D24E403F7}" srcOrd="4" destOrd="0" presId="urn:microsoft.com/office/officeart/2016/7/layout/LinearBlockProcessNumbered"/>
    <dgm:cxn modelId="{293DEDA5-EEFE-4D38-AA88-B52FDD260714}" type="presParOf" srcId="{EC105CDA-B0CC-480A-8064-4A5D24E403F7}" destId="{CC114360-9C62-436A-8D07-77B2B118F718}" srcOrd="0" destOrd="0" presId="urn:microsoft.com/office/officeart/2016/7/layout/LinearBlockProcessNumbered"/>
    <dgm:cxn modelId="{3E61EDEA-979C-493A-BE2F-85342A364F2B}" type="presParOf" srcId="{EC105CDA-B0CC-480A-8064-4A5D24E403F7}" destId="{AC915477-D5AE-48EC-AAC3-256B35C8900C}" srcOrd="1" destOrd="0" presId="urn:microsoft.com/office/officeart/2016/7/layout/LinearBlockProcessNumbered"/>
    <dgm:cxn modelId="{AC5B67E2-BEFC-4F0B-9121-907C284E84F3}" type="presParOf" srcId="{EC105CDA-B0CC-480A-8064-4A5D24E403F7}" destId="{DA630D0C-B869-4332-B694-1B97F43EBEC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0CD61C-9BCC-4FC2-A3FD-A1EC6859779F}" type="doc">
      <dgm:prSet loTypeId="urn:microsoft.com/office/officeart/2005/8/layout/hierarchy3" loCatId="hierarchy" qsTypeId="urn:microsoft.com/office/officeart/2005/8/quickstyle/simple5" qsCatId="simple" csTypeId="urn:microsoft.com/office/officeart/2005/8/colors/colorful1" csCatId="colorful"/>
      <dgm:spPr/>
      <dgm:t>
        <a:bodyPr/>
        <a:lstStyle/>
        <a:p>
          <a:endParaRPr lang="en-US"/>
        </a:p>
      </dgm:t>
    </dgm:pt>
    <dgm:pt modelId="{66B746C3-3B08-4460-AF32-01B8996D8CB1}">
      <dgm:prSet/>
      <dgm:spPr/>
      <dgm:t>
        <a:bodyPr/>
        <a:lstStyle/>
        <a:p>
          <a:r>
            <a:rPr lang="en-US"/>
            <a:t>Define the following terms: Social media, pressure groups, MNC, self-regulation, legal controls</a:t>
          </a:r>
        </a:p>
      </dgm:t>
    </dgm:pt>
    <dgm:pt modelId="{9741F2E7-86F9-4B5A-A439-5B36BB185853}" type="parTrans" cxnId="{6C6CDB3B-B8F9-49BA-B4E1-10D5264A3296}">
      <dgm:prSet/>
      <dgm:spPr/>
      <dgm:t>
        <a:bodyPr/>
        <a:lstStyle/>
        <a:p>
          <a:endParaRPr lang="en-US"/>
        </a:p>
      </dgm:t>
    </dgm:pt>
    <dgm:pt modelId="{E9C16A89-A961-4391-ADA4-C5965CBD0CB5}" type="sibTrans" cxnId="{6C6CDB3B-B8F9-49BA-B4E1-10D5264A3296}">
      <dgm:prSet/>
      <dgm:spPr/>
      <dgm:t>
        <a:bodyPr/>
        <a:lstStyle/>
        <a:p>
          <a:endParaRPr lang="en-US"/>
        </a:p>
      </dgm:t>
    </dgm:pt>
    <dgm:pt modelId="{DCBD7B6F-959F-4554-ADF5-9400409CCEB8}">
      <dgm:prSet/>
      <dgm:spPr/>
      <dgm:t>
        <a:bodyPr/>
        <a:lstStyle/>
        <a:p>
          <a:r>
            <a:rPr lang="en-US"/>
            <a:t>Research a MNC and identify the political influences it has faced in the UK.</a:t>
          </a:r>
        </a:p>
      </dgm:t>
    </dgm:pt>
    <dgm:pt modelId="{202774DA-ADF6-4B4E-94A3-90E4CDD8D302}" type="parTrans" cxnId="{8CEE3730-D0C7-40FE-BC31-A9662883A387}">
      <dgm:prSet/>
      <dgm:spPr/>
      <dgm:t>
        <a:bodyPr/>
        <a:lstStyle/>
        <a:p>
          <a:endParaRPr lang="en-US"/>
        </a:p>
      </dgm:t>
    </dgm:pt>
    <dgm:pt modelId="{B962E414-4CA8-4263-B657-54902B4ACD25}" type="sibTrans" cxnId="{8CEE3730-D0C7-40FE-BC31-A9662883A387}">
      <dgm:prSet/>
      <dgm:spPr/>
      <dgm:t>
        <a:bodyPr/>
        <a:lstStyle/>
        <a:p>
          <a:endParaRPr lang="en-US"/>
        </a:p>
      </dgm:t>
    </dgm:pt>
    <dgm:pt modelId="{B83F8D55-2542-4B55-9FC5-4B47B04A3196}" type="pres">
      <dgm:prSet presAssocID="{0A0CD61C-9BCC-4FC2-A3FD-A1EC6859779F}" presName="diagram" presStyleCnt="0">
        <dgm:presLayoutVars>
          <dgm:chPref val="1"/>
          <dgm:dir/>
          <dgm:animOne val="branch"/>
          <dgm:animLvl val="lvl"/>
          <dgm:resizeHandles/>
        </dgm:presLayoutVars>
      </dgm:prSet>
      <dgm:spPr/>
    </dgm:pt>
    <dgm:pt modelId="{C35FC1C7-DFEF-4131-9751-B3C8F96A841B}" type="pres">
      <dgm:prSet presAssocID="{66B746C3-3B08-4460-AF32-01B8996D8CB1}" presName="root" presStyleCnt="0"/>
      <dgm:spPr/>
    </dgm:pt>
    <dgm:pt modelId="{81D93780-A9AC-4C84-AB4D-823347A5B994}" type="pres">
      <dgm:prSet presAssocID="{66B746C3-3B08-4460-AF32-01B8996D8CB1}" presName="rootComposite" presStyleCnt="0"/>
      <dgm:spPr/>
    </dgm:pt>
    <dgm:pt modelId="{1A7617CA-A12C-48BE-95BA-B58D4D7D8C72}" type="pres">
      <dgm:prSet presAssocID="{66B746C3-3B08-4460-AF32-01B8996D8CB1}" presName="rootText" presStyleLbl="node1" presStyleIdx="0" presStyleCnt="2"/>
      <dgm:spPr/>
    </dgm:pt>
    <dgm:pt modelId="{87744511-AC1D-4FE3-BA71-F5A48126F0C8}" type="pres">
      <dgm:prSet presAssocID="{66B746C3-3B08-4460-AF32-01B8996D8CB1}" presName="rootConnector" presStyleLbl="node1" presStyleIdx="0" presStyleCnt="2"/>
      <dgm:spPr/>
    </dgm:pt>
    <dgm:pt modelId="{74D0B49D-BEB9-47A9-A68E-896D1A6F9EC9}" type="pres">
      <dgm:prSet presAssocID="{66B746C3-3B08-4460-AF32-01B8996D8CB1}" presName="childShape" presStyleCnt="0"/>
      <dgm:spPr/>
    </dgm:pt>
    <dgm:pt modelId="{E7B3FA67-51AD-42A8-B844-94DC93953760}" type="pres">
      <dgm:prSet presAssocID="{DCBD7B6F-959F-4554-ADF5-9400409CCEB8}" presName="root" presStyleCnt="0"/>
      <dgm:spPr/>
    </dgm:pt>
    <dgm:pt modelId="{50E661B9-48F6-41D1-97FA-A5C168633A91}" type="pres">
      <dgm:prSet presAssocID="{DCBD7B6F-959F-4554-ADF5-9400409CCEB8}" presName="rootComposite" presStyleCnt="0"/>
      <dgm:spPr/>
    </dgm:pt>
    <dgm:pt modelId="{6E2C6759-ECEE-48BF-9587-2282C50EFBC3}" type="pres">
      <dgm:prSet presAssocID="{DCBD7B6F-959F-4554-ADF5-9400409CCEB8}" presName="rootText" presStyleLbl="node1" presStyleIdx="1" presStyleCnt="2"/>
      <dgm:spPr/>
    </dgm:pt>
    <dgm:pt modelId="{A60E7BA8-FDB2-45A5-BE85-05B3DC860F8E}" type="pres">
      <dgm:prSet presAssocID="{DCBD7B6F-959F-4554-ADF5-9400409CCEB8}" presName="rootConnector" presStyleLbl="node1" presStyleIdx="1" presStyleCnt="2"/>
      <dgm:spPr/>
    </dgm:pt>
    <dgm:pt modelId="{50E9647D-04FF-4FA4-A1AC-03F34ECECA75}" type="pres">
      <dgm:prSet presAssocID="{DCBD7B6F-959F-4554-ADF5-9400409CCEB8}" presName="childShape" presStyleCnt="0"/>
      <dgm:spPr/>
    </dgm:pt>
  </dgm:ptLst>
  <dgm:cxnLst>
    <dgm:cxn modelId="{8CEE3730-D0C7-40FE-BC31-A9662883A387}" srcId="{0A0CD61C-9BCC-4FC2-A3FD-A1EC6859779F}" destId="{DCBD7B6F-959F-4554-ADF5-9400409CCEB8}" srcOrd="1" destOrd="0" parTransId="{202774DA-ADF6-4B4E-94A3-90E4CDD8D302}" sibTransId="{B962E414-4CA8-4263-B657-54902B4ACD25}"/>
    <dgm:cxn modelId="{6C6CDB3B-B8F9-49BA-B4E1-10D5264A3296}" srcId="{0A0CD61C-9BCC-4FC2-A3FD-A1EC6859779F}" destId="{66B746C3-3B08-4460-AF32-01B8996D8CB1}" srcOrd="0" destOrd="0" parTransId="{9741F2E7-86F9-4B5A-A439-5B36BB185853}" sibTransId="{E9C16A89-A961-4391-ADA4-C5965CBD0CB5}"/>
    <dgm:cxn modelId="{DD2601A9-DE59-46C7-B364-6D53410B5827}" type="presOf" srcId="{66B746C3-3B08-4460-AF32-01B8996D8CB1}" destId="{1A7617CA-A12C-48BE-95BA-B58D4D7D8C72}" srcOrd="0" destOrd="0" presId="urn:microsoft.com/office/officeart/2005/8/layout/hierarchy3"/>
    <dgm:cxn modelId="{5D29CAC1-0252-42FC-B03A-429808E146C5}" type="presOf" srcId="{DCBD7B6F-959F-4554-ADF5-9400409CCEB8}" destId="{6E2C6759-ECEE-48BF-9587-2282C50EFBC3}" srcOrd="0" destOrd="0" presId="urn:microsoft.com/office/officeart/2005/8/layout/hierarchy3"/>
    <dgm:cxn modelId="{1BB79CDF-7940-45DF-AD38-9F2C9CFB411D}" type="presOf" srcId="{DCBD7B6F-959F-4554-ADF5-9400409CCEB8}" destId="{A60E7BA8-FDB2-45A5-BE85-05B3DC860F8E}" srcOrd="1" destOrd="0" presId="urn:microsoft.com/office/officeart/2005/8/layout/hierarchy3"/>
    <dgm:cxn modelId="{B17D42E5-617E-418A-AA5C-042D29F451BC}" type="presOf" srcId="{66B746C3-3B08-4460-AF32-01B8996D8CB1}" destId="{87744511-AC1D-4FE3-BA71-F5A48126F0C8}" srcOrd="1" destOrd="0" presId="urn:microsoft.com/office/officeart/2005/8/layout/hierarchy3"/>
    <dgm:cxn modelId="{EBE314E8-4F1E-436B-BD3A-9152CF64B0DC}" type="presOf" srcId="{0A0CD61C-9BCC-4FC2-A3FD-A1EC6859779F}" destId="{B83F8D55-2542-4B55-9FC5-4B47B04A3196}" srcOrd="0" destOrd="0" presId="urn:microsoft.com/office/officeart/2005/8/layout/hierarchy3"/>
    <dgm:cxn modelId="{64005E2C-353B-4E0B-9AF5-3C95428C42B6}" type="presParOf" srcId="{B83F8D55-2542-4B55-9FC5-4B47B04A3196}" destId="{C35FC1C7-DFEF-4131-9751-B3C8F96A841B}" srcOrd="0" destOrd="0" presId="urn:microsoft.com/office/officeart/2005/8/layout/hierarchy3"/>
    <dgm:cxn modelId="{1DF56FC9-76AD-4C86-AF55-E6491B8B7791}" type="presParOf" srcId="{C35FC1C7-DFEF-4131-9751-B3C8F96A841B}" destId="{81D93780-A9AC-4C84-AB4D-823347A5B994}" srcOrd="0" destOrd="0" presId="urn:microsoft.com/office/officeart/2005/8/layout/hierarchy3"/>
    <dgm:cxn modelId="{9C4916B7-D184-43B6-A848-09E41088EEEA}" type="presParOf" srcId="{81D93780-A9AC-4C84-AB4D-823347A5B994}" destId="{1A7617CA-A12C-48BE-95BA-B58D4D7D8C72}" srcOrd="0" destOrd="0" presId="urn:microsoft.com/office/officeart/2005/8/layout/hierarchy3"/>
    <dgm:cxn modelId="{17148E7E-DD88-44C2-B241-8DA863B341BF}" type="presParOf" srcId="{81D93780-A9AC-4C84-AB4D-823347A5B994}" destId="{87744511-AC1D-4FE3-BA71-F5A48126F0C8}" srcOrd="1" destOrd="0" presId="urn:microsoft.com/office/officeart/2005/8/layout/hierarchy3"/>
    <dgm:cxn modelId="{E15B7020-6B98-4ABC-BC0A-CA8291513811}" type="presParOf" srcId="{C35FC1C7-DFEF-4131-9751-B3C8F96A841B}" destId="{74D0B49D-BEB9-47A9-A68E-896D1A6F9EC9}" srcOrd="1" destOrd="0" presId="urn:microsoft.com/office/officeart/2005/8/layout/hierarchy3"/>
    <dgm:cxn modelId="{552E95DA-6621-4870-A0C4-6A37E17F8DB8}" type="presParOf" srcId="{B83F8D55-2542-4B55-9FC5-4B47B04A3196}" destId="{E7B3FA67-51AD-42A8-B844-94DC93953760}" srcOrd="1" destOrd="0" presId="urn:microsoft.com/office/officeart/2005/8/layout/hierarchy3"/>
    <dgm:cxn modelId="{05C7A5D4-E209-48E3-A9E7-D635EE1E288C}" type="presParOf" srcId="{E7B3FA67-51AD-42A8-B844-94DC93953760}" destId="{50E661B9-48F6-41D1-97FA-A5C168633A91}" srcOrd="0" destOrd="0" presId="urn:microsoft.com/office/officeart/2005/8/layout/hierarchy3"/>
    <dgm:cxn modelId="{B1B15CE8-335B-4C28-B271-4E786755FE68}" type="presParOf" srcId="{50E661B9-48F6-41D1-97FA-A5C168633A91}" destId="{6E2C6759-ECEE-48BF-9587-2282C50EFBC3}" srcOrd="0" destOrd="0" presId="urn:microsoft.com/office/officeart/2005/8/layout/hierarchy3"/>
    <dgm:cxn modelId="{53F9F772-0E83-4797-BA07-8B7E0EC73704}" type="presParOf" srcId="{50E661B9-48F6-41D1-97FA-A5C168633A91}" destId="{A60E7BA8-FDB2-45A5-BE85-05B3DC860F8E}" srcOrd="1" destOrd="0" presId="urn:microsoft.com/office/officeart/2005/8/layout/hierarchy3"/>
    <dgm:cxn modelId="{889805F6-EE60-4B0C-B958-92886CE92547}" type="presParOf" srcId="{E7B3FA67-51AD-42A8-B844-94DC93953760}" destId="{50E9647D-04FF-4FA4-A1AC-03F34ECECA7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5EFDA-D736-4A7D-8055-226500BDBF22}">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B0C5A0-7190-4D85-890A-88B5F7348D8D}">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List as many management positions as you can (ie CEO)</a:t>
          </a:r>
          <a:r>
            <a:rPr lang="en-US" sz="2400" b="1" kern="1200"/>
            <a:t>:</a:t>
          </a:r>
          <a:endParaRPr lang="en-US" sz="2400" kern="1200"/>
        </a:p>
      </dsp:txBody>
      <dsp:txXfrm>
        <a:off x="559800" y="3022743"/>
        <a:ext cx="4320000" cy="720000"/>
      </dsp:txXfrm>
    </dsp:sp>
    <dsp:sp modelId="{84F08968-758A-48A0-958F-DCBED17CA3C1}">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9B3419-7324-44C3-BF0A-A0F5A990723F}">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Write a brief job description for the CEO of an MNC of your choice.</a:t>
          </a:r>
        </a:p>
      </dsp:txBody>
      <dsp:txXfrm>
        <a:off x="5635800" y="3022743"/>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F6F3F-5062-4575-8FDF-B9503710F306}">
      <dsp:nvSpPr>
        <dsp:cNvPr id="0" name=""/>
        <dsp:cNvSpPr/>
      </dsp:nvSpPr>
      <dsp:spPr>
        <a:xfrm>
          <a:off x="3080"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Companies are often interested in profit at the expense of the consumer. Multinational companies often have monopoly power.</a:t>
          </a:r>
          <a:endParaRPr lang="en-US" sz="1400" kern="1200"/>
        </a:p>
      </dsp:txBody>
      <dsp:txXfrm>
        <a:off x="3080" y="587032"/>
        <a:ext cx="2444055" cy="1466433"/>
      </dsp:txXfrm>
    </dsp:sp>
    <dsp:sp modelId="{17682CBC-9B93-4B60-BFFE-A24B658A5BE9}">
      <dsp:nvSpPr>
        <dsp:cNvPr id="0" name=""/>
        <dsp:cNvSpPr/>
      </dsp:nvSpPr>
      <dsp:spPr>
        <a:xfrm>
          <a:off x="2691541" y="587032"/>
          <a:ext cx="2444055" cy="1466433"/>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Tax avoidance. </a:t>
          </a:r>
          <a:endParaRPr lang="en-US" sz="1400" kern="1200"/>
        </a:p>
      </dsp:txBody>
      <dsp:txXfrm>
        <a:off x="2691541" y="587032"/>
        <a:ext cx="2444055" cy="1466433"/>
      </dsp:txXfrm>
    </dsp:sp>
    <dsp:sp modelId="{7342305C-8521-4324-A6D7-F14A31ECB27F}">
      <dsp:nvSpPr>
        <dsp:cNvPr id="0" name=""/>
        <dsp:cNvSpPr/>
      </dsp:nvSpPr>
      <dsp:spPr>
        <a:xfrm>
          <a:off x="5380002" y="587032"/>
          <a:ext cx="2444055" cy="1466433"/>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Cash reserves – Apple has cash reserves of $193bn, 93% of which is overseas. This represents deadweight welfare loss. It is not being used for investment</a:t>
          </a:r>
          <a:endParaRPr lang="en-US" sz="1400" kern="1200"/>
        </a:p>
      </dsp:txBody>
      <dsp:txXfrm>
        <a:off x="5380002" y="587032"/>
        <a:ext cx="2444055" cy="1466433"/>
      </dsp:txXfrm>
    </dsp:sp>
    <dsp:sp modelId="{B2766942-1844-4212-8DC7-13070C16B7B0}">
      <dsp:nvSpPr>
        <dsp:cNvPr id="0" name=""/>
        <dsp:cNvSpPr/>
      </dsp:nvSpPr>
      <dsp:spPr>
        <a:xfrm>
          <a:off x="8068463" y="587032"/>
          <a:ext cx="2444055" cy="1466433"/>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Their market dominance makes it difficult for local small firms to thrive. </a:t>
          </a:r>
          <a:endParaRPr lang="en-US" sz="1400" kern="1200"/>
        </a:p>
      </dsp:txBody>
      <dsp:txXfrm>
        <a:off x="8068463" y="587032"/>
        <a:ext cx="2444055" cy="1466433"/>
      </dsp:txXfrm>
    </dsp:sp>
    <dsp:sp modelId="{FB56FF0F-CC2C-4637-B6B6-118AA4FF8078}">
      <dsp:nvSpPr>
        <dsp:cNvPr id="0" name=""/>
        <dsp:cNvSpPr/>
      </dsp:nvSpPr>
      <dsp:spPr>
        <a:xfrm>
          <a:off x="3080" y="2297871"/>
          <a:ext cx="2444055" cy="1466433"/>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In developing economies, big multinationals can use their economies of scale to push local firms out of business.</a:t>
          </a:r>
          <a:endParaRPr lang="en-US" sz="1400" kern="1200"/>
        </a:p>
      </dsp:txBody>
      <dsp:txXfrm>
        <a:off x="3080" y="2297871"/>
        <a:ext cx="2444055" cy="1466433"/>
      </dsp:txXfrm>
    </dsp:sp>
    <dsp:sp modelId="{AF9819C4-4B65-40AA-9408-4E0C0B8785B3}">
      <dsp:nvSpPr>
        <dsp:cNvPr id="0" name=""/>
        <dsp:cNvSpPr/>
      </dsp:nvSpPr>
      <dsp:spPr>
        <a:xfrm>
          <a:off x="2691541" y="2297871"/>
          <a:ext cx="2444055" cy="1466433"/>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In the pursuit of profit, multinational companies often contribute to pollution and use of non-renewable resources which is putting the environment under threat.</a:t>
          </a:r>
          <a:endParaRPr lang="en-US" sz="1400" kern="1200"/>
        </a:p>
      </dsp:txBody>
      <dsp:txXfrm>
        <a:off x="2691541" y="2297871"/>
        <a:ext cx="2444055" cy="1466433"/>
      </dsp:txXfrm>
    </dsp:sp>
    <dsp:sp modelId="{0798EC15-00D1-44B8-A3F1-A80CED23070C}">
      <dsp:nvSpPr>
        <dsp:cNvPr id="0" name=""/>
        <dsp:cNvSpPr/>
      </dsp:nvSpPr>
      <dsp:spPr>
        <a:xfrm>
          <a:off x="5380002" y="2297871"/>
          <a:ext cx="2444055" cy="1466433"/>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‘Sweat-shop labour’ MNCs have been criticised for using ‘slave labour’.</a:t>
          </a:r>
          <a:endParaRPr lang="en-US" sz="1400" kern="1200"/>
        </a:p>
      </dsp:txBody>
      <dsp:txXfrm>
        <a:off x="5380002" y="2297871"/>
        <a:ext cx="2444055" cy="1466433"/>
      </dsp:txXfrm>
    </dsp:sp>
    <dsp:sp modelId="{DD747782-A53C-4D6C-BDD9-F399977F3B0E}">
      <dsp:nvSpPr>
        <dsp:cNvPr id="0" name=""/>
        <dsp:cNvSpPr/>
      </dsp:nvSpPr>
      <dsp:spPr>
        <a:xfrm>
          <a:off x="8068463" y="2297871"/>
          <a:ext cx="2444055" cy="1466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Outsourcing to cheaper labour-cost economies has caused loss of jobs in the developed world. </a:t>
          </a:r>
          <a:endParaRPr lang="en-US" sz="1400" kern="1200"/>
        </a:p>
      </dsp:txBody>
      <dsp:txXfrm>
        <a:off x="806846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0B572-8B1D-48B3-878B-EDA0131E8178}">
      <dsp:nvSpPr>
        <dsp:cNvPr id="0" name=""/>
        <dsp:cNvSpPr/>
      </dsp:nvSpPr>
      <dsp:spPr>
        <a:xfrm>
          <a:off x="8565141" y="1223491"/>
          <a:ext cx="91440" cy="559759"/>
        </a:xfrm>
        <a:custGeom>
          <a:avLst/>
          <a:gdLst/>
          <a:ahLst/>
          <a:cxnLst/>
          <a:rect l="0" t="0" r="0" b="0"/>
          <a:pathLst>
            <a:path>
              <a:moveTo>
                <a:pt x="45720" y="0"/>
              </a:moveTo>
              <a:lnTo>
                <a:pt x="45720" y="5597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0CF8F8-DDC2-4FCA-A01D-0A01B8E3665E}">
      <dsp:nvSpPr>
        <dsp:cNvPr id="0" name=""/>
        <dsp:cNvSpPr/>
      </dsp:nvSpPr>
      <dsp:spPr>
        <a:xfrm>
          <a:off x="3906104" y="1223491"/>
          <a:ext cx="2352378" cy="559759"/>
        </a:xfrm>
        <a:custGeom>
          <a:avLst/>
          <a:gdLst/>
          <a:ahLst/>
          <a:cxnLst/>
          <a:rect l="0" t="0" r="0" b="0"/>
          <a:pathLst>
            <a:path>
              <a:moveTo>
                <a:pt x="0" y="0"/>
              </a:moveTo>
              <a:lnTo>
                <a:pt x="0" y="381459"/>
              </a:lnTo>
              <a:lnTo>
                <a:pt x="2352378" y="381459"/>
              </a:lnTo>
              <a:lnTo>
                <a:pt x="2352378" y="5597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9390C2-2574-4473-8C5A-DE847A5D1239}">
      <dsp:nvSpPr>
        <dsp:cNvPr id="0" name=""/>
        <dsp:cNvSpPr/>
      </dsp:nvSpPr>
      <dsp:spPr>
        <a:xfrm>
          <a:off x="3860384" y="1223491"/>
          <a:ext cx="91440" cy="559759"/>
        </a:xfrm>
        <a:custGeom>
          <a:avLst/>
          <a:gdLst/>
          <a:ahLst/>
          <a:cxnLst/>
          <a:rect l="0" t="0" r="0" b="0"/>
          <a:pathLst>
            <a:path>
              <a:moveTo>
                <a:pt x="45720" y="0"/>
              </a:moveTo>
              <a:lnTo>
                <a:pt x="45720" y="5597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5000EF-C7DC-4FC1-8A8C-AD94B12AFD57}">
      <dsp:nvSpPr>
        <dsp:cNvPr id="0" name=""/>
        <dsp:cNvSpPr/>
      </dsp:nvSpPr>
      <dsp:spPr>
        <a:xfrm>
          <a:off x="1553725" y="1223491"/>
          <a:ext cx="2352378" cy="559759"/>
        </a:xfrm>
        <a:custGeom>
          <a:avLst/>
          <a:gdLst/>
          <a:ahLst/>
          <a:cxnLst/>
          <a:rect l="0" t="0" r="0" b="0"/>
          <a:pathLst>
            <a:path>
              <a:moveTo>
                <a:pt x="2352378" y="0"/>
              </a:moveTo>
              <a:lnTo>
                <a:pt x="2352378" y="381459"/>
              </a:lnTo>
              <a:lnTo>
                <a:pt x="0" y="381459"/>
              </a:lnTo>
              <a:lnTo>
                <a:pt x="0" y="5597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1A8501-2300-4CF7-9F83-6386F85C7345}">
      <dsp:nvSpPr>
        <dsp:cNvPr id="0" name=""/>
        <dsp:cNvSpPr/>
      </dsp:nvSpPr>
      <dsp:spPr>
        <a:xfrm>
          <a:off x="2943767" y="1323"/>
          <a:ext cx="1924673" cy="12221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E347D-2260-442A-8225-DF1D591F0936}">
      <dsp:nvSpPr>
        <dsp:cNvPr id="0" name=""/>
        <dsp:cNvSpPr/>
      </dsp:nvSpPr>
      <dsp:spPr>
        <a:xfrm>
          <a:off x="3157620" y="204483"/>
          <a:ext cx="1924673" cy="12221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Regulatory controls</a:t>
          </a:r>
          <a:endParaRPr lang="en-US" sz="1800" kern="1200"/>
        </a:p>
      </dsp:txBody>
      <dsp:txXfrm>
        <a:off x="3193416" y="240279"/>
        <a:ext cx="1853081" cy="1150575"/>
      </dsp:txXfrm>
    </dsp:sp>
    <dsp:sp modelId="{F1B237DD-D927-4212-BF73-76F8E3E932A9}">
      <dsp:nvSpPr>
        <dsp:cNvPr id="0" name=""/>
        <dsp:cNvSpPr/>
      </dsp:nvSpPr>
      <dsp:spPr>
        <a:xfrm>
          <a:off x="591388" y="1783250"/>
          <a:ext cx="1924673" cy="12221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3D40A-6D81-44B5-88CF-AF6D6E2185ED}">
      <dsp:nvSpPr>
        <dsp:cNvPr id="0" name=""/>
        <dsp:cNvSpPr/>
      </dsp:nvSpPr>
      <dsp:spPr>
        <a:xfrm>
          <a:off x="805241" y="1986410"/>
          <a:ext cx="1924673" cy="122216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competition policy</a:t>
          </a:r>
          <a:endParaRPr lang="en-US" sz="1800" kern="1200"/>
        </a:p>
      </dsp:txBody>
      <dsp:txXfrm>
        <a:off x="841037" y="2022206"/>
        <a:ext cx="1853081" cy="1150575"/>
      </dsp:txXfrm>
    </dsp:sp>
    <dsp:sp modelId="{83283911-5C5A-462E-9A33-403429F92AA8}">
      <dsp:nvSpPr>
        <dsp:cNvPr id="0" name=""/>
        <dsp:cNvSpPr/>
      </dsp:nvSpPr>
      <dsp:spPr>
        <a:xfrm>
          <a:off x="2943767" y="1783250"/>
          <a:ext cx="1924673" cy="12221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998C5-9BE1-4E07-ACCE-5E6DF6922179}">
      <dsp:nvSpPr>
        <dsp:cNvPr id="0" name=""/>
        <dsp:cNvSpPr/>
      </dsp:nvSpPr>
      <dsp:spPr>
        <a:xfrm>
          <a:off x="3157620" y="1986410"/>
          <a:ext cx="1924673" cy="122216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employee legislation</a:t>
          </a:r>
          <a:endParaRPr lang="en-US" sz="1800" kern="1200"/>
        </a:p>
      </dsp:txBody>
      <dsp:txXfrm>
        <a:off x="3193416" y="2022206"/>
        <a:ext cx="1853081" cy="1150575"/>
      </dsp:txXfrm>
    </dsp:sp>
    <dsp:sp modelId="{191C14FD-D2CC-4448-B53C-B21F4497BFAE}">
      <dsp:nvSpPr>
        <dsp:cNvPr id="0" name=""/>
        <dsp:cNvSpPr/>
      </dsp:nvSpPr>
      <dsp:spPr>
        <a:xfrm>
          <a:off x="5296146" y="1783250"/>
          <a:ext cx="1924673" cy="12221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4787E-2DBE-403C-A19E-9D6FA27E100C}">
      <dsp:nvSpPr>
        <dsp:cNvPr id="0" name=""/>
        <dsp:cNvSpPr/>
      </dsp:nvSpPr>
      <dsp:spPr>
        <a:xfrm>
          <a:off x="5509998" y="1986410"/>
          <a:ext cx="1924673" cy="122216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environmental protection</a:t>
          </a:r>
          <a:endParaRPr lang="en-US" sz="1800" kern="1200"/>
        </a:p>
      </dsp:txBody>
      <dsp:txXfrm>
        <a:off x="5545794" y="2022206"/>
        <a:ext cx="1853081" cy="1150575"/>
      </dsp:txXfrm>
    </dsp:sp>
    <dsp:sp modelId="{CA7BA94F-839C-430F-8260-3C119F85115A}">
      <dsp:nvSpPr>
        <dsp:cNvPr id="0" name=""/>
        <dsp:cNvSpPr/>
      </dsp:nvSpPr>
      <dsp:spPr>
        <a:xfrm>
          <a:off x="7648525" y="1323"/>
          <a:ext cx="1924673" cy="12221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9F4E8-9C86-4380-B0A4-04B94B32B4E8}">
      <dsp:nvSpPr>
        <dsp:cNvPr id="0" name=""/>
        <dsp:cNvSpPr/>
      </dsp:nvSpPr>
      <dsp:spPr>
        <a:xfrm>
          <a:off x="7862377" y="204483"/>
          <a:ext cx="1924673" cy="12221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Taxation rates to influence location decisions</a:t>
          </a:r>
          <a:endParaRPr lang="en-US" sz="1800" kern="1200"/>
        </a:p>
      </dsp:txBody>
      <dsp:txXfrm>
        <a:off x="7898173" y="240279"/>
        <a:ext cx="1853081" cy="1150575"/>
      </dsp:txXfrm>
    </dsp:sp>
    <dsp:sp modelId="{4612F472-E882-4E06-8FDF-557D3EE5F5FC}">
      <dsp:nvSpPr>
        <dsp:cNvPr id="0" name=""/>
        <dsp:cNvSpPr/>
      </dsp:nvSpPr>
      <dsp:spPr>
        <a:xfrm>
          <a:off x="7648525" y="1783250"/>
          <a:ext cx="1924673" cy="12221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5F106-E9BC-435B-9460-5143BFC04D43}">
      <dsp:nvSpPr>
        <dsp:cNvPr id="0" name=""/>
        <dsp:cNvSpPr/>
      </dsp:nvSpPr>
      <dsp:spPr>
        <a:xfrm>
          <a:off x="7862377" y="1986410"/>
          <a:ext cx="1924673" cy="122216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Both vary significantly between countries</a:t>
          </a:r>
          <a:endParaRPr lang="en-US" sz="1800" kern="1200"/>
        </a:p>
      </dsp:txBody>
      <dsp:txXfrm>
        <a:off x="7898173" y="2022206"/>
        <a:ext cx="1853081" cy="1150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5BC42-A935-4DAE-B7F2-E8E51E358B57}">
      <dsp:nvSpPr>
        <dsp:cNvPr id="0" name=""/>
        <dsp:cNvSpPr/>
      </dsp:nvSpPr>
      <dsp:spPr>
        <a:xfrm>
          <a:off x="2044800"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B4D43A-7AC1-4CBB-928F-5368E23AD143}">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8AF11F-5176-4B8C-9606-4763696815A1}">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Identify 3 examples of how </a:t>
          </a:r>
          <a:r>
            <a:rPr lang="en-US" sz="1700" b="1" kern="1200"/>
            <a:t>legal controls </a:t>
          </a:r>
          <a:r>
            <a:rPr lang="en-US" sz="1700" kern="1200"/>
            <a:t>can be used to control MNCs.</a:t>
          </a:r>
        </a:p>
      </dsp:txBody>
      <dsp:txXfrm>
        <a:off x="1342800" y="3255669"/>
        <a:ext cx="3600000" cy="720000"/>
      </dsp:txXfrm>
    </dsp:sp>
    <dsp:sp modelId="{7D63A876-F1B8-4D6A-84DA-CFBA274E3012}">
      <dsp:nvSpPr>
        <dsp:cNvPr id="0" name=""/>
        <dsp:cNvSpPr/>
      </dsp:nvSpPr>
      <dsp:spPr>
        <a:xfrm>
          <a:off x="6274800" y="37566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D493C-55D6-4BCE-9646-E3305EBF9908}">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9D399-7540-452B-801C-F663D4D62691}">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Explain how legal controls can have a positive effect on the actions of MNCs</a:t>
          </a:r>
        </a:p>
      </dsp:txBody>
      <dsp:txXfrm>
        <a:off x="5572800" y="3255669"/>
        <a:ext cx="36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80542-C3AE-471E-9C2D-38C8A53DB3F2}">
      <dsp:nvSpPr>
        <dsp:cNvPr id="0" name=""/>
        <dsp:cNvSpPr/>
      </dsp:nvSpPr>
      <dsp:spPr>
        <a:xfrm>
          <a:off x="821" y="179348"/>
          <a:ext cx="3327201" cy="3992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Identify 3 examples of how </a:t>
          </a:r>
          <a:r>
            <a:rPr lang="en-US" sz="2600" b="1" kern="1200"/>
            <a:t>political influence </a:t>
          </a:r>
          <a:r>
            <a:rPr lang="en-US" sz="2600" kern="1200"/>
            <a:t>can be used to control MNCs.</a:t>
          </a:r>
        </a:p>
      </dsp:txBody>
      <dsp:txXfrm>
        <a:off x="821" y="1776404"/>
        <a:ext cx="3327201" cy="2395585"/>
      </dsp:txXfrm>
    </dsp:sp>
    <dsp:sp modelId="{A07B15D0-D090-4557-8816-4A83333C661C}">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C6A29AA5-F0BA-4629-8E0E-23C5F138B3FA}">
      <dsp:nvSpPr>
        <dsp:cNvPr id="0" name=""/>
        <dsp:cNvSpPr/>
      </dsp:nvSpPr>
      <dsp:spPr>
        <a:xfrm>
          <a:off x="3594199" y="179348"/>
          <a:ext cx="3327201" cy="399264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Explain how political influence can have a positive effect on the actions of MNCs</a:t>
          </a:r>
        </a:p>
      </dsp:txBody>
      <dsp:txXfrm>
        <a:off x="3594199" y="1776404"/>
        <a:ext cx="3327201" cy="2395585"/>
      </dsp:txXfrm>
    </dsp:sp>
    <dsp:sp modelId="{7007D9F7-E010-43D4-9E84-5840B1E96060}">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CC114360-9C62-436A-8D07-77B2B118F718}">
      <dsp:nvSpPr>
        <dsp:cNvPr id="0" name=""/>
        <dsp:cNvSpPr/>
      </dsp:nvSpPr>
      <dsp:spPr>
        <a:xfrm>
          <a:off x="7187576" y="179348"/>
          <a:ext cx="3327201" cy="399264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Explain how political influence can have a negative effect on the actions of MNCs</a:t>
          </a:r>
        </a:p>
      </dsp:txBody>
      <dsp:txXfrm>
        <a:off x="7187576" y="1776404"/>
        <a:ext cx="3327201" cy="2395585"/>
      </dsp:txXfrm>
    </dsp:sp>
    <dsp:sp modelId="{AC915477-D5AE-48EC-AAC3-256B35C8900C}">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617CA-A12C-48BE-95BA-B58D4D7D8C72}">
      <dsp:nvSpPr>
        <dsp:cNvPr id="0" name=""/>
        <dsp:cNvSpPr/>
      </dsp:nvSpPr>
      <dsp:spPr>
        <a:xfrm>
          <a:off x="1283" y="1007554"/>
          <a:ext cx="4672458" cy="233622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a:t>Define the following terms: Social media, pressure groups, MNC, self-regulation, legal controls</a:t>
          </a:r>
        </a:p>
      </dsp:txBody>
      <dsp:txXfrm>
        <a:off x="69709" y="1075980"/>
        <a:ext cx="4535606" cy="2199377"/>
      </dsp:txXfrm>
    </dsp:sp>
    <dsp:sp modelId="{6E2C6759-ECEE-48BF-9587-2282C50EFBC3}">
      <dsp:nvSpPr>
        <dsp:cNvPr id="0" name=""/>
        <dsp:cNvSpPr/>
      </dsp:nvSpPr>
      <dsp:spPr>
        <a:xfrm>
          <a:off x="5841857" y="1007554"/>
          <a:ext cx="4672458" cy="23362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a:t>Research a MNC and identify the political influences it has faced in the UK.</a:t>
          </a:r>
        </a:p>
      </dsp:txBody>
      <dsp:txXfrm>
        <a:off x="5910283" y="1075980"/>
        <a:ext cx="4535606" cy="219937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9EDBD-AB6F-4B0C-B459-367E877BF7B0}"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F38D7-2E95-413A-BD2D-18036D3E0961}" type="slidenum">
              <a:rPr lang="en-GB" smtClean="0"/>
              <a:t>‹#›</a:t>
            </a:fld>
            <a:endParaRPr lang="en-GB"/>
          </a:p>
        </p:txBody>
      </p:sp>
    </p:spTree>
    <p:extLst>
      <p:ext uri="{BB962C8B-B14F-4D97-AF65-F5344CB8AC3E}">
        <p14:creationId xmlns:p14="http://schemas.microsoft.com/office/powerpoint/2010/main" val="323304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BF38D7-2E95-413A-BD2D-18036D3E0961}" type="slidenum">
              <a:rPr lang="en-GB" smtClean="0"/>
              <a:t>2</a:t>
            </a:fld>
            <a:endParaRPr lang="en-GB"/>
          </a:p>
        </p:txBody>
      </p:sp>
    </p:spTree>
    <p:extLst>
      <p:ext uri="{BB962C8B-B14F-4D97-AF65-F5344CB8AC3E}">
        <p14:creationId xmlns:p14="http://schemas.microsoft.com/office/powerpoint/2010/main" val="159815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7101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92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3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93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387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3418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153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446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391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5851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585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00011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www.exampaperspractice.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hyperlink" Target="http://www.exampaperspractice.co.uk/" TargetMode="External"/><Relationship Id="rId4" Type="http://schemas.openxmlformats.org/officeDocument/2006/relationships/diagramLayout" Target="../diagrams/layout6.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olicyoptions.irpp.org/magazines/august-2021/the-impact-of-covid-19-on-canadas-public-service-the-view-from-the-deputy-ministers-office/" TargetMode="External"/><Relationship Id="rId7" Type="http://schemas.openxmlformats.org/officeDocument/2006/relationships/hyperlink" Target="http://www.exampaperspractice.co.uk/"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nd/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a:extLst>
              <a:ext uri="{FF2B5EF4-FFF2-40B4-BE49-F238E27FC236}">
                <a16:creationId xmlns:a16="http://schemas.microsoft.com/office/drawing/2014/main" id="{65AD3EDA-0498-D9B9-8D79-20C5DA7F5625}"/>
              </a:ext>
            </a:extLst>
          </p:cNvPr>
          <p:cNvPicPr>
            <a:picLocks noChangeAspect="1"/>
          </p:cNvPicPr>
          <p:nvPr/>
        </p:nvPicPr>
        <p:blipFill rotWithShape="1">
          <a:blip r:embed="rId3">
            <a:alphaModFix amt="50000"/>
          </a:blip>
          <a:srcRect t="15481" r="-2" b="-2"/>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br>
              <a:rPr lang="en-GB" dirty="0">
                <a:solidFill>
                  <a:srgbClr val="FFFFFF"/>
                </a:solidFill>
              </a:rPr>
            </a:br>
            <a:r>
              <a:rPr lang="en-GB" dirty="0">
                <a:solidFill>
                  <a:srgbClr val="FFFFFF"/>
                </a:solidFill>
              </a:rPr>
              <a:t>3.4.3 Controlling MNCs</a:t>
            </a:r>
          </a:p>
        </p:txBody>
      </p:sp>
      <p:sp>
        <p:nvSpPr>
          <p:cNvPr id="3" name="Subtitle 2"/>
          <p:cNvSpPr>
            <a:spLocks noGrp="1"/>
          </p:cNvSpPr>
          <p:nvPr>
            <p:ph type="subTitle" idx="1"/>
          </p:nvPr>
        </p:nvSpPr>
        <p:spPr>
          <a:xfrm>
            <a:off x="1524000" y="4159404"/>
            <a:ext cx="9144000" cy="1098395"/>
          </a:xfrm>
        </p:spPr>
        <p:txBody>
          <a:bodyPr>
            <a:normAutofit/>
          </a:bodyPr>
          <a:lstStyle/>
          <a:p>
            <a:r>
              <a:rPr lang="en-GB" b="1" dirty="0">
                <a:solidFill>
                  <a:srgbClr val="FFFFFF"/>
                </a:solidFill>
              </a:rPr>
              <a:t>3.4 Impact of globalisation on local and national economies </a:t>
            </a:r>
          </a:p>
        </p:txBody>
      </p:sp>
      <p:pic>
        <p:nvPicPr>
          <p:cNvPr id="4" name="Picture 3">
            <a:extLst>
              <a:ext uri="{FF2B5EF4-FFF2-40B4-BE49-F238E27FC236}">
                <a16:creationId xmlns:a16="http://schemas.microsoft.com/office/drawing/2014/main" id="{487F9AE8-80A6-E040-403A-29F35BFD96E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E58D6211-AA6B-7135-E102-1E0BAFE8CAE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99680F8D-EDFA-550E-FB72-225850F925A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8218F51-B64C-BC43-4BBA-02544ACC3ED3}"/>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ustDataLst>
      <p:tags r:id="rId1"/>
    </p:custDataLst>
    <p:extLst>
      <p:ext uri="{BB962C8B-B14F-4D97-AF65-F5344CB8AC3E}">
        <p14:creationId xmlns:p14="http://schemas.microsoft.com/office/powerpoint/2010/main" val="18414872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584E1A-2445-02BA-9794-2CBBC362DB74}"/>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cs typeface="Calibri Light"/>
              </a:rPr>
              <a:t>Activity</a:t>
            </a:r>
            <a:endParaRPr lang="en-US">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6455831-1B2D-6040-0E66-4C72955AC8D5}"/>
              </a:ext>
            </a:extLst>
          </p:cNvPr>
          <p:cNvGraphicFramePr>
            <a:graphicFrameLocks noGrp="1"/>
          </p:cNvGraphicFramePr>
          <p:nvPr>
            <p:ph idx="1"/>
            <p:extLst>
              <p:ext uri="{D42A27DB-BD31-4B8C-83A1-F6EECF244321}">
                <p14:modId xmlns:p14="http://schemas.microsoft.com/office/powerpoint/2010/main" val="117634256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E2624AC-DFFF-FC3E-C65E-64200F5BCB3E}"/>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0EE9D2C0-1431-62BC-BA0E-45344897D9D2}"/>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F8538D6A-20B0-4222-5CB6-F58B4E2427A1}"/>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45B823B-3CC0-6C69-D750-0DEBD0B1DA40}"/>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91503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5400"/>
              <a:t>Task</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400" b="1"/>
              <a:t>In pairs select one of the following pressure groups</a:t>
            </a:r>
          </a:p>
          <a:p>
            <a:pPr lvl="1"/>
            <a:r>
              <a:rPr lang="en-GB" b="1"/>
              <a:t>Confederation of British Industry</a:t>
            </a:r>
          </a:p>
          <a:p>
            <a:pPr lvl="1"/>
            <a:r>
              <a:rPr lang="en-GB" b="1"/>
              <a:t>Greenpeace</a:t>
            </a:r>
          </a:p>
          <a:p>
            <a:pPr lvl="1"/>
            <a:r>
              <a:rPr lang="en-GB" b="1"/>
              <a:t>Compassion in world farming</a:t>
            </a:r>
          </a:p>
          <a:p>
            <a:pPr lvl="1"/>
            <a:r>
              <a:rPr lang="en-GB" b="1"/>
              <a:t>Corporate Watch</a:t>
            </a:r>
          </a:p>
          <a:p>
            <a:r>
              <a:rPr lang="en-GB" sz="2400" b="1"/>
              <a:t>Draw a mind map to show how the actions of the pressure group contributes towards the control of MNCs</a:t>
            </a:r>
          </a:p>
        </p:txBody>
      </p:sp>
      <p:pic>
        <p:nvPicPr>
          <p:cNvPr id="4" name="Picture 3">
            <a:extLst>
              <a:ext uri="{FF2B5EF4-FFF2-40B4-BE49-F238E27FC236}">
                <a16:creationId xmlns:a16="http://schemas.microsoft.com/office/drawing/2014/main" id="{A7C99B50-1876-CB09-BA9C-B6944A1EB8B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4FA25602-98C7-5883-AF3F-33BAD4E95CF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941DA0C2-4C97-7426-3435-9B99F97E2D35}"/>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26BEDBE-5752-1BB8-755E-0636AE737E6D}"/>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89563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16054" y="1261137"/>
            <a:ext cx="8959893" cy="888360"/>
          </a:xfrm>
        </p:spPr>
        <p:txBody>
          <a:bodyPr anchor="b">
            <a:normAutofit/>
          </a:bodyPr>
          <a:lstStyle/>
          <a:p>
            <a:pPr algn="ctr"/>
            <a:r>
              <a:rPr lang="en-GB" sz="3200">
                <a:solidFill>
                  <a:schemeClr val="tx1">
                    <a:lumMod val="65000"/>
                    <a:lumOff val="35000"/>
                  </a:schemeClr>
                </a:solidFill>
              </a:rPr>
              <a:t>Social media</a:t>
            </a:r>
          </a:p>
        </p:txBody>
      </p:sp>
      <p:sp>
        <p:nvSpPr>
          <p:cNvPr id="3" name="Content Placeholder 2"/>
          <p:cNvSpPr>
            <a:spLocks noGrp="1"/>
          </p:cNvSpPr>
          <p:nvPr>
            <p:ph idx="1"/>
          </p:nvPr>
        </p:nvSpPr>
        <p:spPr>
          <a:xfrm>
            <a:off x="1616054" y="2427383"/>
            <a:ext cx="8959892" cy="3169482"/>
          </a:xfrm>
        </p:spPr>
        <p:txBody>
          <a:bodyPr anchor="t">
            <a:normAutofit/>
          </a:bodyPr>
          <a:lstStyle/>
          <a:p>
            <a:r>
              <a:rPr lang="en-GB" sz="2000">
                <a:solidFill>
                  <a:schemeClr val="tx1">
                    <a:lumMod val="65000"/>
                    <a:lumOff val="35000"/>
                  </a:schemeClr>
                </a:solidFill>
              </a:rPr>
              <a:t>Social media is the use of virtual communities to communicate with actual and potential customers</a:t>
            </a:r>
          </a:p>
          <a:p>
            <a:pPr lvl="1"/>
            <a:r>
              <a:rPr lang="en-GB" sz="2000">
                <a:solidFill>
                  <a:schemeClr val="tx1">
                    <a:lumMod val="65000"/>
                    <a:lumOff val="35000"/>
                  </a:schemeClr>
                </a:solidFill>
              </a:rPr>
              <a:t>e.g. the use of blogs, online forums, viral marketing, podcasts, social networking sites</a:t>
            </a:r>
          </a:p>
          <a:p>
            <a:r>
              <a:rPr lang="en-GB" sz="2000">
                <a:solidFill>
                  <a:schemeClr val="tx1">
                    <a:lumMod val="65000"/>
                    <a:lumOff val="35000"/>
                  </a:schemeClr>
                </a:solidFill>
              </a:rPr>
              <a:t>Reach a wide audience including:</a:t>
            </a:r>
          </a:p>
          <a:p>
            <a:pPr lvl="1"/>
            <a:r>
              <a:rPr lang="en-GB" sz="2000">
                <a:solidFill>
                  <a:schemeClr val="tx1">
                    <a:lumMod val="65000"/>
                    <a:lumOff val="35000"/>
                  </a:schemeClr>
                </a:solidFill>
              </a:rPr>
              <a:t>global reach</a:t>
            </a:r>
          </a:p>
          <a:p>
            <a:pPr lvl="1"/>
            <a:r>
              <a:rPr lang="en-GB" sz="2000">
                <a:solidFill>
                  <a:schemeClr val="tx1">
                    <a:lumMod val="65000"/>
                    <a:lumOff val="35000"/>
                  </a:schemeClr>
                </a:solidFill>
              </a:rPr>
              <a:t>younger demographic</a:t>
            </a:r>
          </a:p>
          <a:p>
            <a:pPr lvl="2"/>
            <a:r>
              <a:rPr lang="en-GB">
                <a:solidFill>
                  <a:schemeClr val="tx1">
                    <a:lumMod val="65000"/>
                    <a:lumOff val="35000"/>
                  </a:schemeClr>
                </a:solidFill>
              </a:rPr>
              <a:t>culture of sharing e.g. like, share, favourite and retweet </a:t>
            </a:r>
          </a:p>
          <a:p>
            <a:r>
              <a:rPr lang="en-GB" sz="2000">
                <a:solidFill>
                  <a:schemeClr val="tx1">
                    <a:lumMod val="65000"/>
                    <a:lumOff val="35000"/>
                  </a:schemeClr>
                </a:solidFill>
              </a:rPr>
              <a:t>Powerful way to raise awareness using a range of media</a:t>
            </a:r>
          </a:p>
          <a:p>
            <a:endParaRPr lang="en-GB" sz="2000">
              <a:solidFill>
                <a:schemeClr val="tx1">
                  <a:lumMod val="65000"/>
                  <a:lumOff val="35000"/>
                </a:schemeClr>
              </a:solidFill>
            </a:endParaRPr>
          </a:p>
        </p:txBody>
      </p:sp>
      <p:pic>
        <p:nvPicPr>
          <p:cNvPr id="4" name="Picture 3">
            <a:extLst>
              <a:ext uri="{FF2B5EF4-FFF2-40B4-BE49-F238E27FC236}">
                <a16:creationId xmlns:a16="http://schemas.microsoft.com/office/drawing/2014/main" id="{54244FB6-6697-6250-1D18-636DAD8DCFA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1E40315B-B534-0163-30FF-DB8738F7B12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F5A70120-3831-93C4-AB2A-D93A8462C482}"/>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D7192BE-999B-27C4-1D8F-2FA6FAB60A70}"/>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65167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4F35D-A468-8D95-A85B-71BFDE94D28C}"/>
              </a:ext>
            </a:extLst>
          </p:cNvPr>
          <p:cNvSpPr>
            <a:spLocks noGrp="1"/>
          </p:cNvSpPr>
          <p:nvPr>
            <p:ph type="title"/>
          </p:nvPr>
        </p:nvSpPr>
        <p:spPr>
          <a:xfrm>
            <a:off x="838200" y="365125"/>
            <a:ext cx="10515600" cy="1325563"/>
          </a:xfrm>
        </p:spPr>
        <p:txBody>
          <a:bodyPr>
            <a:normAutofit/>
          </a:bodyPr>
          <a:lstStyle/>
          <a:p>
            <a:r>
              <a:rPr lang="en-US" sz="5400">
                <a:cs typeface="Calibri Light"/>
              </a:rPr>
              <a:t>Activity</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65052B-7CDB-7E03-F8A4-74B422C06EA1}"/>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a:ea typeface="+mn-lt"/>
                <a:cs typeface="+mn-lt"/>
              </a:rPr>
              <a:t>Explain the link between the success of pressure groups and social media. </a:t>
            </a:r>
            <a:endParaRPr lang="en-US" sz="2200">
              <a:cs typeface="Calibri" panose="020F0502020204030204"/>
            </a:endParaRPr>
          </a:p>
          <a:p>
            <a:r>
              <a:rPr lang="en-US" sz="2200">
                <a:ea typeface="+mn-lt"/>
                <a:cs typeface="+mn-lt"/>
              </a:rPr>
              <a:t>Research an example of how a pressure group has used social media to effect a MNC.</a:t>
            </a:r>
            <a:endParaRPr lang="en-US" sz="2200"/>
          </a:p>
        </p:txBody>
      </p:sp>
      <p:pic>
        <p:nvPicPr>
          <p:cNvPr id="4" name="Picture 3">
            <a:extLst>
              <a:ext uri="{FF2B5EF4-FFF2-40B4-BE49-F238E27FC236}">
                <a16:creationId xmlns:a16="http://schemas.microsoft.com/office/drawing/2014/main" id="{A5D4EF39-2D2D-6333-E412-FCAAB30F03F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042C8FDB-FD98-7667-6836-91E09CB4C8E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67325CF2-9A29-084D-C2D3-B056AD6A2A3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C1AF63-5315-C4EC-CD60-B5390014D50A}"/>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4069911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21382-E0AA-F4FC-CA4E-85333DEE994B}"/>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cs typeface="Calibri Light"/>
              </a:rPr>
              <a:t>Activity</a:t>
            </a:r>
            <a:endParaRPr lang="en-US">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74B316C1-DB95-AD38-4835-346A1FF1AA3A}"/>
              </a:ext>
            </a:extLst>
          </p:cNvPr>
          <p:cNvGraphicFramePr>
            <a:graphicFrameLocks noGrp="1"/>
          </p:cNvGraphicFramePr>
          <p:nvPr>
            <p:ph idx="1"/>
            <p:extLst>
              <p:ext uri="{D42A27DB-BD31-4B8C-83A1-F6EECF244321}">
                <p14:modId xmlns:p14="http://schemas.microsoft.com/office/powerpoint/2010/main" val="323909998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6ED7CF9-7D9E-4A06-FC7A-53F4CEE84849}"/>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4E7347AC-578E-4615-FCBC-74221F460382}"/>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BF01A645-BD43-B447-53D3-A6012BD53C3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549CC49-286E-E872-DCC7-597AF2CEA039}"/>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366742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GB" sz="5400"/>
              <a:t>Self-regulation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r>
              <a:rPr lang="en-GB" sz="2400" dirty="0"/>
              <a:t>Self-regulation occurs when firms in an industry regulate themselves and monitor their own standards </a:t>
            </a:r>
          </a:p>
          <a:p>
            <a:r>
              <a:rPr lang="en-GB" sz="2400" dirty="0"/>
              <a:t>This is less costly and might persuade a business to be morally and ethically upstanding</a:t>
            </a:r>
          </a:p>
          <a:p>
            <a:r>
              <a:rPr lang="en-GB" sz="2400" dirty="0"/>
              <a:t>However, moral hazard suggests that the behaviour of these firms is difficult to police and relies more on individuals within the organisation, especially when standard procedures are not set out in the organisation</a:t>
            </a:r>
          </a:p>
          <a:p>
            <a:r>
              <a:rPr lang="en-GB" sz="2400" dirty="0"/>
              <a:t>Profit maximisation can mean that firms chase profits rather than behave in an ethical manner</a:t>
            </a:r>
          </a:p>
        </p:txBody>
      </p:sp>
      <p:pic>
        <p:nvPicPr>
          <p:cNvPr id="4" name="Picture 3">
            <a:extLst>
              <a:ext uri="{FF2B5EF4-FFF2-40B4-BE49-F238E27FC236}">
                <a16:creationId xmlns:a16="http://schemas.microsoft.com/office/drawing/2014/main" id="{B8176243-399D-A04D-E577-7907443671E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18D3576C-C655-32A0-6DC2-8DCDEAF6EC3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5406BA1F-AAED-C1E4-B876-BEF6AF5558F6}"/>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56F9E3B-73F5-DA27-7377-D7B8716329EB}"/>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190603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72648281"/>
              </p:ext>
            </p:extLst>
          </p:nvPr>
        </p:nvGraphicFramePr>
        <p:xfrm>
          <a:off x="812716" y="643467"/>
          <a:ext cx="10566568" cy="5571066"/>
        </p:xfrm>
        <a:graphic>
          <a:graphicData uri="http://schemas.openxmlformats.org/drawingml/2006/table">
            <a:tbl>
              <a:tblPr firstRow="1" bandRow="1">
                <a:noFill/>
                <a:tableStyleId>{2D5ABB26-0587-4C30-8999-92F81FD0307C}</a:tableStyleId>
              </a:tblPr>
              <a:tblGrid>
                <a:gridCol w="2112259">
                  <a:extLst>
                    <a:ext uri="{9D8B030D-6E8A-4147-A177-3AD203B41FA5}">
                      <a16:colId xmlns:a16="http://schemas.microsoft.com/office/drawing/2014/main" val="2003459380"/>
                    </a:ext>
                  </a:extLst>
                </a:gridCol>
                <a:gridCol w="4244802">
                  <a:extLst>
                    <a:ext uri="{9D8B030D-6E8A-4147-A177-3AD203B41FA5}">
                      <a16:colId xmlns:a16="http://schemas.microsoft.com/office/drawing/2014/main" val="2570115200"/>
                    </a:ext>
                  </a:extLst>
                </a:gridCol>
                <a:gridCol w="4209507">
                  <a:extLst>
                    <a:ext uri="{9D8B030D-6E8A-4147-A177-3AD203B41FA5}">
                      <a16:colId xmlns:a16="http://schemas.microsoft.com/office/drawing/2014/main" val="3829335259"/>
                    </a:ext>
                  </a:extLst>
                </a:gridCol>
              </a:tblGrid>
              <a:tr h="684792">
                <a:tc>
                  <a:txBody>
                    <a:bodyPr/>
                    <a:lstStyle/>
                    <a:p>
                      <a:r>
                        <a:rPr lang="en-GB" sz="2100">
                          <a:solidFill>
                            <a:schemeClr val="tx1">
                              <a:lumMod val="75000"/>
                              <a:lumOff val="25000"/>
                            </a:schemeClr>
                          </a:solidFill>
                        </a:rPr>
                        <a:t>Agent</a:t>
                      </a:r>
                    </a:p>
                  </a:txBody>
                  <a:tcPr marL="267497" marR="160498" marT="160498" marB="160498">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GB" sz="2100">
                          <a:solidFill>
                            <a:schemeClr val="tx1">
                              <a:lumMod val="75000"/>
                              <a:lumOff val="25000"/>
                            </a:schemeClr>
                          </a:solidFill>
                        </a:rPr>
                        <a:t>Description</a:t>
                      </a:r>
                    </a:p>
                  </a:txBody>
                  <a:tcPr marL="267497" marR="160498" marT="160498" marB="160498">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GB" sz="2100">
                          <a:solidFill>
                            <a:schemeClr val="tx1">
                              <a:lumMod val="75000"/>
                              <a:lumOff val="25000"/>
                            </a:schemeClr>
                          </a:solidFill>
                        </a:rPr>
                        <a:t>Example</a:t>
                      </a:r>
                    </a:p>
                  </a:txBody>
                  <a:tcPr marL="267497" marR="160498" marT="160498" marB="160498">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2744849281"/>
                  </a:ext>
                </a:extLst>
              </a:tr>
              <a:tr h="2318305">
                <a:tc>
                  <a:txBody>
                    <a:bodyPr/>
                    <a:lstStyle/>
                    <a:p>
                      <a:r>
                        <a:rPr lang="en-GB" sz="1600">
                          <a:solidFill>
                            <a:schemeClr val="tx1">
                              <a:lumMod val="75000"/>
                              <a:lumOff val="25000"/>
                            </a:schemeClr>
                          </a:solidFill>
                        </a:rPr>
                        <a:t>Public Opinion</a:t>
                      </a:r>
                    </a:p>
                  </a:txBody>
                  <a:tcPr marL="267497" marR="139098" marT="139098" marB="139098">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r>
                        <a:rPr lang="en-GB" sz="1600">
                          <a:solidFill>
                            <a:schemeClr val="tx1">
                              <a:lumMod val="75000"/>
                              <a:lumOff val="25000"/>
                            </a:schemeClr>
                          </a:solidFill>
                        </a:rPr>
                        <a:t>The way people feel about a company</a:t>
                      </a:r>
                      <a:r>
                        <a:rPr lang="en-GB" sz="1600" baseline="0">
                          <a:solidFill>
                            <a:schemeClr val="tx1">
                              <a:lumMod val="75000"/>
                              <a:lumOff val="25000"/>
                            </a:schemeClr>
                          </a:solidFill>
                        </a:rPr>
                        <a:t> can influence its actions. If the public decide not to buy a certain product or brand because they disapprove of the company’s actions it can persuade them to change policies.</a:t>
                      </a:r>
                      <a:endParaRPr lang="en-GB" sz="1600">
                        <a:solidFill>
                          <a:schemeClr val="tx1">
                            <a:lumMod val="75000"/>
                            <a:lumOff val="25000"/>
                          </a:schemeClr>
                        </a:solidFill>
                      </a:endParaRPr>
                    </a:p>
                  </a:txBody>
                  <a:tcPr marL="267497" marR="139098" marT="139098" marB="139098">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r>
                        <a:rPr lang="en-GB" sz="1600">
                          <a:solidFill>
                            <a:schemeClr val="tx1">
                              <a:lumMod val="75000"/>
                              <a:lumOff val="25000"/>
                            </a:schemeClr>
                          </a:solidFill>
                        </a:rPr>
                        <a:t>The boycott</a:t>
                      </a:r>
                      <a:r>
                        <a:rPr lang="en-GB" sz="1600" baseline="0">
                          <a:solidFill>
                            <a:schemeClr val="tx1">
                              <a:lumMod val="75000"/>
                              <a:lumOff val="25000"/>
                            </a:schemeClr>
                          </a:solidFill>
                        </a:rPr>
                        <a:t> of Nestle is the world’s longest running. It began in 1977 in response to aggressive marketing of NESTLE baby milk formula in poorer countries. </a:t>
                      </a:r>
                    </a:p>
                    <a:p>
                      <a:r>
                        <a:rPr lang="en-GB" sz="1600" baseline="0">
                          <a:solidFill>
                            <a:schemeClr val="tx1">
                              <a:lumMod val="75000"/>
                              <a:lumOff val="25000"/>
                            </a:schemeClr>
                          </a:solidFill>
                        </a:rPr>
                        <a:t>Public concern over phone hacking by the media led to the closure of the news of the World.</a:t>
                      </a:r>
                      <a:endParaRPr lang="en-GB" sz="1600">
                        <a:solidFill>
                          <a:schemeClr val="tx1">
                            <a:lumMod val="75000"/>
                            <a:lumOff val="25000"/>
                          </a:schemeClr>
                        </a:solidFill>
                      </a:endParaRPr>
                    </a:p>
                  </a:txBody>
                  <a:tcPr marL="267497" marR="139098" marT="139098" marB="139098">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528352099"/>
                  </a:ext>
                </a:extLst>
              </a:tr>
              <a:tr h="2567969">
                <a:tc>
                  <a:txBody>
                    <a:bodyPr/>
                    <a:lstStyle/>
                    <a:p>
                      <a:r>
                        <a:rPr lang="en-GB" sz="1600">
                          <a:solidFill>
                            <a:schemeClr val="tx1">
                              <a:lumMod val="75000"/>
                              <a:lumOff val="25000"/>
                            </a:schemeClr>
                          </a:solidFill>
                        </a:rPr>
                        <a:t>Pressure Groups</a:t>
                      </a:r>
                    </a:p>
                  </a:txBody>
                  <a:tcPr marL="267497" marR="139098" marT="139098" marB="13909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GB" sz="1600">
                          <a:solidFill>
                            <a:schemeClr val="tx1">
                              <a:lumMod val="75000"/>
                              <a:lumOff val="25000"/>
                            </a:schemeClr>
                          </a:solidFill>
                        </a:rPr>
                        <a:t>An organised group that seeks to influence either the political and legal process or whole industries or individual companies. Pressure groups can organise campaigns,</a:t>
                      </a:r>
                      <a:r>
                        <a:rPr lang="en-GB" sz="1600" baseline="0">
                          <a:solidFill>
                            <a:schemeClr val="tx1">
                              <a:lumMod val="75000"/>
                              <a:lumOff val="25000"/>
                            </a:schemeClr>
                          </a:solidFill>
                        </a:rPr>
                        <a:t> protests or even direct action.</a:t>
                      </a:r>
                      <a:endParaRPr lang="en-GB" sz="1600">
                        <a:solidFill>
                          <a:schemeClr val="tx1">
                            <a:lumMod val="75000"/>
                            <a:lumOff val="25000"/>
                          </a:schemeClr>
                        </a:solidFill>
                      </a:endParaRPr>
                    </a:p>
                  </a:txBody>
                  <a:tcPr marL="267497" marR="139098" marT="139098" marB="13909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en-GB" sz="1600">
                          <a:solidFill>
                            <a:schemeClr val="tx1">
                              <a:lumMod val="75000"/>
                              <a:lumOff val="25000"/>
                            </a:schemeClr>
                          </a:solidFill>
                        </a:rPr>
                        <a:t>Greenpeace campaigns for environmental causes.</a:t>
                      </a:r>
                    </a:p>
                    <a:p>
                      <a:r>
                        <a:rPr lang="en-GB" sz="1600">
                          <a:solidFill>
                            <a:schemeClr val="tx1">
                              <a:lumMod val="75000"/>
                              <a:lumOff val="25000"/>
                            </a:schemeClr>
                          </a:solidFill>
                        </a:rPr>
                        <a:t>Action on smoking and Health is a campaigning public health charity</a:t>
                      </a:r>
                      <a:r>
                        <a:rPr lang="en-GB" sz="1600" baseline="0">
                          <a:solidFill>
                            <a:schemeClr val="tx1">
                              <a:lumMod val="75000"/>
                              <a:lumOff val="25000"/>
                            </a:schemeClr>
                          </a:solidFill>
                        </a:rPr>
                        <a:t> that works to eliminate the harm caused by tobacco.</a:t>
                      </a:r>
                    </a:p>
                    <a:p>
                      <a:r>
                        <a:rPr lang="en-GB" sz="1600" baseline="0">
                          <a:solidFill>
                            <a:schemeClr val="tx1">
                              <a:lumMod val="75000"/>
                              <a:lumOff val="25000"/>
                            </a:schemeClr>
                          </a:solidFill>
                        </a:rPr>
                        <a:t>Tescopoly is concerned with the negative impact of supermarkets power and Tesco in particular.</a:t>
                      </a:r>
                      <a:endParaRPr lang="en-GB" sz="1600">
                        <a:solidFill>
                          <a:schemeClr val="tx1">
                            <a:lumMod val="75000"/>
                            <a:lumOff val="25000"/>
                          </a:schemeClr>
                        </a:solidFill>
                      </a:endParaRPr>
                    </a:p>
                  </a:txBody>
                  <a:tcPr marL="267497" marR="139098" marT="139098" marB="139098">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133305263"/>
                  </a:ext>
                </a:extLst>
              </a:tr>
            </a:tbl>
          </a:graphicData>
        </a:graphic>
      </p:graphicFrame>
      <p:pic>
        <p:nvPicPr>
          <p:cNvPr id="2" name="Picture 1">
            <a:extLst>
              <a:ext uri="{FF2B5EF4-FFF2-40B4-BE49-F238E27FC236}">
                <a16:creationId xmlns:a16="http://schemas.microsoft.com/office/drawing/2014/main" id="{922952C4-1070-7CF6-DDEA-027D1D263E5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FAA103C4-B504-6C1F-924F-3B5784305ED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11EBA549-A919-83D6-83AA-38BC3589FDB7}"/>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C1C4C9A-1E49-CA6B-2D2B-961B28B248B5}"/>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141873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1738683" y="2721789"/>
            <a:ext cx="3618284" cy="1345720"/>
          </a:xfrm>
          <a:noFill/>
        </p:spPr>
        <p:txBody>
          <a:bodyPr vert="horz" lIns="91440" tIns="45720" rIns="91440" bIns="45720" rtlCol="0" anchor="ctr">
            <a:normAutofit/>
          </a:bodyPr>
          <a:lstStyle/>
          <a:p>
            <a:pPr algn="ctr"/>
            <a:r>
              <a:rPr lang="en-US" sz="2800" kern="1200">
                <a:solidFill>
                  <a:srgbClr val="080808"/>
                </a:solidFill>
                <a:latin typeface="+mj-lt"/>
                <a:ea typeface="+mj-ea"/>
                <a:cs typeface="+mj-cs"/>
              </a:rPr>
              <a:t>Task</a:t>
            </a:r>
          </a:p>
        </p:txBody>
      </p:sp>
      <p:sp>
        <p:nvSpPr>
          <p:cNvPr id="3" name="Content Placeholder 2"/>
          <p:cNvSpPr>
            <a:spLocks noGrp="1"/>
          </p:cNvSpPr>
          <p:nvPr>
            <p:ph idx="1"/>
          </p:nvPr>
        </p:nvSpPr>
        <p:spPr>
          <a:xfrm>
            <a:off x="2197353" y="4161701"/>
            <a:ext cx="2700944" cy="659993"/>
          </a:xfrm>
          <a:noFill/>
        </p:spPr>
        <p:txBody>
          <a:bodyPr vert="horz" lIns="91440" tIns="45720" rIns="91440" bIns="45720" rtlCol="0" anchor="t">
            <a:normAutofit/>
          </a:bodyPr>
          <a:lstStyle/>
          <a:p>
            <a:pPr marL="0" indent="0" algn="ctr">
              <a:buNone/>
            </a:pPr>
            <a:r>
              <a:rPr lang="en-GB" sz="1600" kern="1200" dirty="0">
                <a:solidFill>
                  <a:srgbClr val="080808"/>
                </a:solidFill>
                <a:latin typeface="+mn-lt"/>
                <a:ea typeface="+mn-ea"/>
                <a:cs typeface="+mn-cs"/>
              </a:rPr>
              <a:t>What other factors control behaviour of MNC’s?</a:t>
            </a:r>
            <a:endParaRPr lang="en-GB" sz="1600" kern="1200" dirty="0">
              <a:solidFill>
                <a:srgbClr val="080808"/>
              </a:solidFill>
              <a:latin typeface="+mn-lt"/>
              <a:cs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937093463"/>
              </p:ext>
            </p:extLst>
          </p:nvPr>
        </p:nvGraphicFramePr>
        <p:xfrm>
          <a:off x="6879772" y="2509642"/>
          <a:ext cx="4990495" cy="1838716"/>
        </p:xfrm>
        <a:graphic>
          <a:graphicData uri="http://schemas.openxmlformats.org/drawingml/2006/table">
            <a:tbl>
              <a:tblPr firstRow="1" bandRow="1">
                <a:tableStyleId>{2D5ABB26-0587-4C30-8999-92F81FD0307C}</a:tableStyleId>
              </a:tblPr>
              <a:tblGrid>
                <a:gridCol w="1273339">
                  <a:extLst>
                    <a:ext uri="{9D8B030D-6E8A-4147-A177-3AD203B41FA5}">
                      <a16:colId xmlns:a16="http://schemas.microsoft.com/office/drawing/2014/main" val="2003459380"/>
                    </a:ext>
                  </a:extLst>
                </a:gridCol>
                <a:gridCol w="2035923">
                  <a:extLst>
                    <a:ext uri="{9D8B030D-6E8A-4147-A177-3AD203B41FA5}">
                      <a16:colId xmlns:a16="http://schemas.microsoft.com/office/drawing/2014/main" val="2570115200"/>
                    </a:ext>
                  </a:extLst>
                </a:gridCol>
                <a:gridCol w="1681233">
                  <a:extLst>
                    <a:ext uri="{9D8B030D-6E8A-4147-A177-3AD203B41FA5}">
                      <a16:colId xmlns:a16="http://schemas.microsoft.com/office/drawing/2014/main" val="3829335259"/>
                    </a:ext>
                  </a:extLst>
                </a:gridCol>
              </a:tblGrid>
              <a:tr h="561830">
                <a:tc>
                  <a:txBody>
                    <a:bodyPr/>
                    <a:lstStyle/>
                    <a:p>
                      <a:r>
                        <a:rPr lang="en-GB" sz="2500">
                          <a:solidFill>
                            <a:schemeClr val="bg1"/>
                          </a:solidFill>
                        </a:rPr>
                        <a:t>Agent</a:t>
                      </a:r>
                    </a:p>
                  </a:txBody>
                  <a:tcPr marL="127689" marR="127689" marT="63844" marB="638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GB" sz="2500">
                          <a:solidFill>
                            <a:schemeClr val="bg1"/>
                          </a:solidFill>
                        </a:rPr>
                        <a:t>Description</a:t>
                      </a:r>
                    </a:p>
                  </a:txBody>
                  <a:tcPr marL="127689" marR="127689" marT="63844" marB="638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GB" sz="2500">
                          <a:solidFill>
                            <a:schemeClr val="bg1"/>
                          </a:solidFill>
                        </a:rPr>
                        <a:t>Example</a:t>
                      </a:r>
                    </a:p>
                  </a:txBody>
                  <a:tcPr marL="127689" marR="127689" marT="63844" marB="638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44849281"/>
                  </a:ext>
                </a:extLst>
              </a:tr>
              <a:tr h="638443">
                <a:tc>
                  <a:txBody>
                    <a:bodyPr/>
                    <a:lstStyle/>
                    <a:p>
                      <a:endParaRPr lang="en-GB" sz="2500">
                        <a:solidFill>
                          <a:schemeClr val="bg1"/>
                        </a:solidFill>
                      </a:endParaRPr>
                    </a:p>
                  </a:txBody>
                  <a:tcPr marL="127689" marR="127689" marT="63844" marB="638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2500">
                        <a:solidFill>
                          <a:schemeClr val="bg1"/>
                        </a:solidFill>
                      </a:endParaRPr>
                    </a:p>
                  </a:txBody>
                  <a:tcPr marL="127689" marR="127689" marT="63844" marB="638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2500">
                        <a:solidFill>
                          <a:schemeClr val="bg1"/>
                        </a:solidFill>
                      </a:endParaRPr>
                    </a:p>
                  </a:txBody>
                  <a:tcPr marL="127689" marR="127689" marT="63844" marB="638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28352099"/>
                  </a:ext>
                </a:extLst>
              </a:tr>
              <a:tr h="638443">
                <a:tc>
                  <a:txBody>
                    <a:bodyPr/>
                    <a:lstStyle/>
                    <a:p>
                      <a:endParaRPr lang="en-GB" sz="2500">
                        <a:solidFill>
                          <a:schemeClr val="bg1"/>
                        </a:solidFill>
                      </a:endParaRPr>
                    </a:p>
                  </a:txBody>
                  <a:tcPr marL="127689" marR="127689" marT="63844" marB="638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2500">
                        <a:solidFill>
                          <a:schemeClr val="bg1"/>
                        </a:solidFill>
                      </a:endParaRPr>
                    </a:p>
                  </a:txBody>
                  <a:tcPr marL="127689" marR="127689" marT="63844" marB="638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GB" sz="2500">
                        <a:solidFill>
                          <a:schemeClr val="bg1"/>
                        </a:solidFill>
                      </a:endParaRPr>
                    </a:p>
                  </a:txBody>
                  <a:tcPr marL="127689" marR="127689" marT="63844" marB="6384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133305263"/>
                  </a:ext>
                </a:extLst>
              </a:tr>
            </a:tbl>
          </a:graphicData>
        </a:graphic>
      </p:graphicFrame>
      <p:pic>
        <p:nvPicPr>
          <p:cNvPr id="5" name="Picture 4">
            <a:extLst>
              <a:ext uri="{FF2B5EF4-FFF2-40B4-BE49-F238E27FC236}">
                <a16:creationId xmlns:a16="http://schemas.microsoft.com/office/drawing/2014/main" id="{58EAACB9-C3A8-2932-B83B-65A8FFF659E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6" name="Picture 5">
            <a:extLst>
              <a:ext uri="{FF2B5EF4-FFF2-40B4-BE49-F238E27FC236}">
                <a16:creationId xmlns:a16="http://schemas.microsoft.com/office/drawing/2014/main" id="{AB35EBF4-F73F-C22B-85E4-D9C17DB80E2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C1BE2F03-3700-189E-8457-9D537F7F5E35}"/>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388DE7F-40D5-399B-E8B8-29CD7EA2D6BD}"/>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27950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D98D1C-F2EB-49D5-899B-086F7E26F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9849" y="-479"/>
            <a:ext cx="9132151" cy="6858478"/>
          </a:xfrm>
          <a:custGeom>
            <a:avLst/>
            <a:gdLst>
              <a:gd name="connsiteX0" fmla="*/ 5955776 w 9132151"/>
              <a:gd name="connsiteY0" fmla="*/ 0 h 6858478"/>
              <a:gd name="connsiteX1" fmla="*/ 5950199 w 9132151"/>
              <a:gd name="connsiteY1" fmla="*/ 0 h 6858478"/>
              <a:gd name="connsiteX2" fmla="*/ 4883971 w 9132151"/>
              <a:gd name="connsiteY2" fmla="*/ 0 h 6858478"/>
              <a:gd name="connsiteX3" fmla="*/ 0 w 9132151"/>
              <a:gd name="connsiteY3" fmla="*/ 0 h 6858478"/>
              <a:gd name="connsiteX4" fmla="*/ 0 w 9132151"/>
              <a:gd name="connsiteY4" fmla="*/ 6857916 h 6858478"/>
              <a:gd name="connsiteX5" fmla="*/ 1707856 w 9132151"/>
              <a:gd name="connsiteY5" fmla="*/ 6857916 h 6858478"/>
              <a:gd name="connsiteX6" fmla="*/ 1707596 w 9132151"/>
              <a:gd name="connsiteY6" fmla="*/ 6858478 h 6858478"/>
              <a:gd name="connsiteX7" fmla="*/ 9132151 w 9132151"/>
              <a:gd name="connsiteY7" fmla="*/ 6858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2151" h="6858478">
                <a:moveTo>
                  <a:pt x="5955776" y="0"/>
                </a:moveTo>
                <a:lnTo>
                  <a:pt x="5950199" y="0"/>
                </a:lnTo>
                <a:lnTo>
                  <a:pt x="4883971" y="0"/>
                </a:lnTo>
                <a:lnTo>
                  <a:pt x="0" y="0"/>
                </a:lnTo>
                <a:lnTo>
                  <a:pt x="0" y="6857916"/>
                </a:lnTo>
                <a:lnTo>
                  <a:pt x="1707856" y="6857916"/>
                </a:lnTo>
                <a:lnTo>
                  <a:pt x="1707596" y="6858478"/>
                </a:lnTo>
                <a:lnTo>
                  <a:pt x="9132151" y="6858478"/>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B4CA2D6-8008-4CEE-8D65-E6BE5477F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69312" y="-3325"/>
            <a:ext cx="8722688" cy="6861324"/>
          </a:xfrm>
          <a:custGeom>
            <a:avLst/>
            <a:gdLst>
              <a:gd name="connsiteX0" fmla="*/ 5560897 w 8722688"/>
              <a:gd name="connsiteY0" fmla="*/ 0 h 6861324"/>
              <a:gd name="connsiteX1" fmla="*/ 5555346 w 8722688"/>
              <a:gd name="connsiteY1" fmla="*/ 0 h 6861324"/>
              <a:gd name="connsiteX2" fmla="*/ 4494013 w 8722688"/>
              <a:gd name="connsiteY2" fmla="*/ 0 h 6861324"/>
              <a:gd name="connsiteX3" fmla="*/ 681726 w 8722688"/>
              <a:gd name="connsiteY3" fmla="*/ 0 h 6861324"/>
              <a:gd name="connsiteX4" fmla="*/ 681726 w 8722688"/>
              <a:gd name="connsiteY4" fmla="*/ 479 h 6861324"/>
              <a:gd name="connsiteX5" fmla="*/ 0 w 8722688"/>
              <a:gd name="connsiteY5" fmla="*/ 479 h 6861324"/>
              <a:gd name="connsiteX6" fmla="*/ 0 w 8722688"/>
              <a:gd name="connsiteY6" fmla="*/ 6861324 h 6861324"/>
              <a:gd name="connsiteX7" fmla="*/ 2429574 w 8722688"/>
              <a:gd name="connsiteY7" fmla="*/ 6861324 h 6861324"/>
              <a:gd name="connsiteX8" fmla="*/ 2429574 w 8722688"/>
              <a:gd name="connsiteY8" fmla="*/ 6861323 h 6861324"/>
              <a:gd name="connsiteX9" fmla="*/ 8368134 w 8722688"/>
              <a:gd name="connsiteY9" fmla="*/ 6861323 h 6861324"/>
              <a:gd name="connsiteX10" fmla="*/ 8366822 w 8722688"/>
              <a:gd name="connsiteY10" fmla="*/ 6858478 h 6861324"/>
              <a:gd name="connsiteX11" fmla="*/ 8722688 w 8722688"/>
              <a:gd name="connsiteY11" fmla="*/ 6858478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2688" h="6861324">
                <a:moveTo>
                  <a:pt x="5560897" y="0"/>
                </a:moveTo>
                <a:lnTo>
                  <a:pt x="5555346" y="0"/>
                </a:lnTo>
                <a:lnTo>
                  <a:pt x="4494013" y="0"/>
                </a:lnTo>
                <a:lnTo>
                  <a:pt x="681726" y="0"/>
                </a:lnTo>
                <a:lnTo>
                  <a:pt x="681726" y="479"/>
                </a:lnTo>
                <a:lnTo>
                  <a:pt x="0" y="479"/>
                </a:lnTo>
                <a:lnTo>
                  <a:pt x="0" y="6861324"/>
                </a:lnTo>
                <a:lnTo>
                  <a:pt x="2429574" y="6861324"/>
                </a:lnTo>
                <a:lnTo>
                  <a:pt x="2429574" y="6861323"/>
                </a:lnTo>
                <a:lnTo>
                  <a:pt x="8368134" y="6861323"/>
                </a:lnTo>
                <a:lnTo>
                  <a:pt x="8366822" y="6858478"/>
                </a:lnTo>
                <a:lnTo>
                  <a:pt x="8722688"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1248" y="704850"/>
            <a:ext cx="3751697" cy="2978150"/>
          </a:xfrm>
        </p:spPr>
        <p:txBody>
          <a:bodyPr anchor="b">
            <a:normAutofit/>
          </a:bodyPr>
          <a:lstStyle/>
          <a:p>
            <a:r>
              <a:rPr lang="en-GB">
                <a:solidFill>
                  <a:schemeClr val="bg1"/>
                </a:solidFill>
              </a:rPr>
              <a:t>The Balance</a:t>
            </a:r>
          </a:p>
        </p:txBody>
      </p:sp>
      <p:sp>
        <p:nvSpPr>
          <p:cNvPr id="3" name="Content Placeholder 2"/>
          <p:cNvSpPr>
            <a:spLocks noGrp="1"/>
          </p:cNvSpPr>
          <p:nvPr>
            <p:ph idx="1"/>
          </p:nvPr>
        </p:nvSpPr>
        <p:spPr>
          <a:xfrm>
            <a:off x="6121400" y="939800"/>
            <a:ext cx="5232400" cy="4845050"/>
          </a:xfrm>
        </p:spPr>
        <p:txBody>
          <a:bodyPr anchor="ctr">
            <a:normAutofit/>
          </a:bodyPr>
          <a:lstStyle/>
          <a:p>
            <a:r>
              <a:rPr lang="en-GB" sz="2100"/>
              <a:t>How will you run your government?</a:t>
            </a:r>
          </a:p>
          <a:p>
            <a:pPr lvl="1"/>
            <a:r>
              <a:rPr lang="en-GB" sz="2100"/>
              <a:t>Taxation</a:t>
            </a:r>
          </a:p>
          <a:p>
            <a:pPr lvl="1"/>
            <a:r>
              <a:rPr lang="en-GB" sz="2100"/>
              <a:t>Employment</a:t>
            </a:r>
          </a:p>
          <a:p>
            <a:pPr lvl="1"/>
            <a:r>
              <a:rPr lang="en-GB" sz="2100"/>
              <a:t>Skills</a:t>
            </a:r>
          </a:p>
          <a:p>
            <a:pPr lvl="1"/>
            <a:r>
              <a:rPr lang="en-GB" sz="2100"/>
              <a:t>Environment</a:t>
            </a:r>
          </a:p>
          <a:p>
            <a:pPr lvl="1"/>
            <a:r>
              <a:rPr lang="en-GB" sz="2100"/>
              <a:t>Subsidies</a:t>
            </a:r>
          </a:p>
          <a:p>
            <a:pPr lvl="1"/>
            <a:r>
              <a:rPr lang="en-GB" sz="2100"/>
              <a:t>Tariffs</a:t>
            </a:r>
          </a:p>
        </p:txBody>
      </p:sp>
      <p:pic>
        <p:nvPicPr>
          <p:cNvPr id="4" name="Picture 3">
            <a:extLst>
              <a:ext uri="{FF2B5EF4-FFF2-40B4-BE49-F238E27FC236}">
                <a16:creationId xmlns:a16="http://schemas.microsoft.com/office/drawing/2014/main" id="{6FEFFBAF-265D-2068-432E-0DE1CFB5AA5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97B5FD96-6076-18F2-C249-EA6825199548}"/>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F015B8EC-4BE9-1BC1-9846-C3F579B485A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C47E9CC-51A7-83CF-5A12-956DBB29EFC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82210862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E5EE2D-078E-F6A1-2808-E7D449D963D3}"/>
              </a:ext>
            </a:extLst>
          </p:cNvPr>
          <p:cNvPicPr>
            <a:picLocks noChangeAspect="1"/>
          </p:cNvPicPr>
          <p:nvPr/>
        </p:nvPicPr>
        <p:blipFill rotWithShape="1">
          <a:blip r:embed="rId2">
            <a:alphaModFix amt="35000"/>
          </a:blip>
          <a:srcRect t="15605"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E1D812D5-E981-F56A-B91A-B113CEEC2894}"/>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Plenary</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521E74B2-CFDE-8F9F-2AD1-54718B1544E3}"/>
              </a:ext>
            </a:extLst>
          </p:cNvPr>
          <p:cNvGraphicFramePr>
            <a:graphicFrameLocks noGrp="1"/>
          </p:cNvGraphicFramePr>
          <p:nvPr>
            <p:ph idx="1"/>
            <p:extLst>
              <p:ext uri="{D42A27DB-BD31-4B8C-83A1-F6EECF244321}">
                <p14:modId xmlns:p14="http://schemas.microsoft.com/office/powerpoint/2010/main" val="16962292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29E7E42-C7DA-D7FD-54E7-2FF4D0EE505A}"/>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5A258447-CFA7-4AC2-1E52-B31AB75C8226}"/>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536AA8FF-F407-0CDD-0460-316877A05B0A}"/>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A25E0C5-D9F6-C6D7-B164-C68F4590E475}"/>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63219147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Checkmate in a chess game">
            <a:extLst>
              <a:ext uri="{FF2B5EF4-FFF2-40B4-BE49-F238E27FC236}">
                <a16:creationId xmlns:a16="http://schemas.microsoft.com/office/drawing/2014/main" id="{A4512500-D746-936C-9A3C-5C479C2AF1CA}"/>
              </a:ext>
            </a:extLst>
          </p:cNvPr>
          <p:cNvPicPr>
            <a:picLocks noChangeAspect="1"/>
          </p:cNvPicPr>
          <p:nvPr/>
        </p:nvPicPr>
        <p:blipFill rotWithShape="1">
          <a:blip r:embed="rId3">
            <a:alphaModFix amt="40000"/>
          </a:blip>
          <a:srcRect t="25678" r="-2" b="-2"/>
          <a:stretch/>
        </p:blipFill>
        <p:spPr>
          <a:xfrm>
            <a:off x="3" y="10"/>
            <a:ext cx="12191997" cy="6857990"/>
          </a:xfrm>
          <a:prstGeom prst="rect">
            <a:avLst/>
          </a:prstGeom>
        </p:spPr>
      </p:pic>
      <p:sp>
        <p:nvSpPr>
          <p:cNvPr id="2" name="Title 1"/>
          <p:cNvSpPr>
            <a:spLocks noGrp="1"/>
          </p:cNvSpPr>
          <p:nvPr>
            <p:ph type="title"/>
          </p:nvPr>
        </p:nvSpPr>
        <p:spPr>
          <a:xfrm>
            <a:off x="2210936" y="844486"/>
            <a:ext cx="9484225" cy="1461778"/>
          </a:xfrm>
        </p:spPr>
        <p:txBody>
          <a:bodyPr>
            <a:normAutofit/>
          </a:bodyPr>
          <a:lstStyle/>
          <a:p>
            <a:r>
              <a:rPr lang="en-GB" sz="4000" dirty="0"/>
              <a:t>Recall</a:t>
            </a:r>
          </a:p>
        </p:txBody>
      </p:sp>
      <p:grpSp>
        <p:nvGrpSpPr>
          <p:cNvPr id="11" name="Group 10">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12"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Content Placeholder 2"/>
          <p:cNvSpPr>
            <a:spLocks noGrp="1"/>
          </p:cNvSpPr>
          <p:nvPr>
            <p:ph idx="1"/>
          </p:nvPr>
        </p:nvSpPr>
        <p:spPr>
          <a:xfrm>
            <a:off x="2210936" y="2470248"/>
            <a:ext cx="9484235" cy="3052726"/>
          </a:xfrm>
        </p:spPr>
        <p:txBody>
          <a:bodyPr vert="horz" lIns="91440" tIns="45720" rIns="91440" bIns="45720" rtlCol="0" anchor="t">
            <a:normAutofit/>
          </a:bodyPr>
          <a:lstStyle/>
          <a:p>
            <a:r>
              <a:rPr lang="en-GB" sz="2400" b="1" dirty="0"/>
              <a:t>Explain what MNC’S are.</a:t>
            </a:r>
          </a:p>
          <a:p>
            <a:r>
              <a:rPr lang="en-GB" sz="2400" b="1" dirty="0"/>
              <a:t>What are some of the criticisms of MNC's?</a:t>
            </a:r>
          </a:p>
          <a:p>
            <a:r>
              <a:rPr lang="en-GB" sz="2400" b="1" dirty="0">
                <a:ea typeface="+mn-lt"/>
                <a:cs typeface="+mn-lt"/>
              </a:rPr>
              <a:t>Explain 2 ethical considerations for each of the following:</a:t>
            </a:r>
          </a:p>
          <a:p>
            <a:endParaRPr lang="en-GB" sz="2400" b="1" dirty="0">
              <a:cs typeface="Calibri"/>
            </a:endParaRPr>
          </a:p>
        </p:txBody>
      </p:sp>
      <p:graphicFrame>
        <p:nvGraphicFramePr>
          <p:cNvPr id="5" name="Table 4">
            <a:extLst>
              <a:ext uri="{FF2B5EF4-FFF2-40B4-BE49-F238E27FC236}">
                <a16:creationId xmlns:a16="http://schemas.microsoft.com/office/drawing/2014/main" id="{2233B269-1369-3166-CA46-13B2B8E03B1B}"/>
              </a:ext>
            </a:extLst>
          </p:cNvPr>
          <p:cNvGraphicFramePr>
            <a:graphicFrameLocks noGrp="1"/>
          </p:cNvGraphicFramePr>
          <p:nvPr>
            <p:extLst>
              <p:ext uri="{D42A27DB-BD31-4B8C-83A1-F6EECF244321}">
                <p14:modId xmlns:p14="http://schemas.microsoft.com/office/powerpoint/2010/main" val="2090586267"/>
              </p:ext>
            </p:extLst>
          </p:nvPr>
        </p:nvGraphicFramePr>
        <p:xfrm>
          <a:off x="1783031" y="4391447"/>
          <a:ext cx="8577723" cy="1514604"/>
        </p:xfrm>
        <a:graphic>
          <a:graphicData uri="http://schemas.openxmlformats.org/drawingml/2006/table">
            <a:tbl>
              <a:tblPr firstRow="1" bandRow="1">
                <a:tableStyleId>{073A0DAA-6AF3-43AB-8588-CEC1D06C72B9}</a:tableStyleId>
              </a:tblPr>
              <a:tblGrid>
                <a:gridCol w="2859241">
                  <a:extLst>
                    <a:ext uri="{9D8B030D-6E8A-4147-A177-3AD203B41FA5}">
                      <a16:colId xmlns:a16="http://schemas.microsoft.com/office/drawing/2014/main" val="681708691"/>
                    </a:ext>
                  </a:extLst>
                </a:gridCol>
                <a:gridCol w="2859241">
                  <a:extLst>
                    <a:ext uri="{9D8B030D-6E8A-4147-A177-3AD203B41FA5}">
                      <a16:colId xmlns:a16="http://schemas.microsoft.com/office/drawing/2014/main" val="1335822635"/>
                    </a:ext>
                  </a:extLst>
                </a:gridCol>
                <a:gridCol w="2859241">
                  <a:extLst>
                    <a:ext uri="{9D8B030D-6E8A-4147-A177-3AD203B41FA5}">
                      <a16:colId xmlns:a16="http://schemas.microsoft.com/office/drawing/2014/main" val="2557266955"/>
                    </a:ext>
                  </a:extLst>
                </a:gridCol>
              </a:tblGrid>
              <a:tr h="254212">
                <a:tc>
                  <a:txBody>
                    <a:bodyPr/>
                    <a:lstStyle/>
                    <a:p>
                      <a:pPr marL="0" algn="ctr" rtl="0" eaLnBrk="1" latinLnBrk="0" hangingPunct="1">
                        <a:spcBef>
                          <a:spcPts val="0"/>
                        </a:spcBef>
                        <a:spcAft>
                          <a:spcPts val="0"/>
                        </a:spcAft>
                      </a:pPr>
                      <a:r>
                        <a:rPr lang="en-GB" sz="2400" kern="1200" dirty="0">
                          <a:effectLst/>
                        </a:rPr>
                        <a:t>Environmental</a:t>
                      </a:r>
                      <a:endParaRPr lang="en-GB" dirty="0">
                        <a:effectLst/>
                      </a:endParaRPr>
                    </a:p>
                  </a:txBody>
                  <a:tcPr marL="0" marR="0" marT="0" marB="0" anchor="ctr"/>
                </a:tc>
                <a:tc>
                  <a:txBody>
                    <a:bodyPr/>
                    <a:lstStyle/>
                    <a:p>
                      <a:pPr marL="0" algn="ctr" rtl="0" eaLnBrk="1" latinLnBrk="0" hangingPunct="1">
                        <a:spcBef>
                          <a:spcPts val="0"/>
                        </a:spcBef>
                        <a:spcAft>
                          <a:spcPts val="0"/>
                        </a:spcAft>
                      </a:pPr>
                      <a:r>
                        <a:rPr lang="en-GB" sz="2400" kern="1200" dirty="0">
                          <a:effectLst/>
                        </a:rPr>
                        <a:t>Supply Chain</a:t>
                      </a:r>
                      <a:endParaRPr lang="en-GB" dirty="0">
                        <a:effectLst/>
                      </a:endParaRPr>
                    </a:p>
                  </a:txBody>
                  <a:tcPr marL="0" marR="0" marT="0" marB="0" anchor="ctr"/>
                </a:tc>
                <a:tc>
                  <a:txBody>
                    <a:bodyPr/>
                    <a:lstStyle/>
                    <a:p>
                      <a:pPr marL="0" algn="ctr" rtl="0" eaLnBrk="1" latinLnBrk="0" hangingPunct="1">
                        <a:spcBef>
                          <a:spcPts val="0"/>
                        </a:spcBef>
                        <a:spcAft>
                          <a:spcPts val="0"/>
                        </a:spcAft>
                      </a:pPr>
                      <a:r>
                        <a:rPr lang="en-GB" sz="2400" kern="1200" dirty="0">
                          <a:effectLst/>
                        </a:rPr>
                        <a:t>Marketing</a:t>
                      </a:r>
                      <a:endParaRPr lang="en-GB" dirty="0">
                        <a:effectLst/>
                      </a:endParaRPr>
                    </a:p>
                  </a:txBody>
                  <a:tcPr marL="0" marR="0" marT="0" marB="0" anchor="ctr"/>
                </a:tc>
                <a:extLst>
                  <a:ext uri="{0D108BD9-81ED-4DB2-BD59-A6C34878D82A}">
                    <a16:rowId xmlns:a16="http://schemas.microsoft.com/office/drawing/2014/main" val="2840839859"/>
                  </a:ext>
                </a:extLst>
              </a:tr>
              <a:tr h="1148844">
                <a:tc>
                  <a:txBody>
                    <a:bodyPr/>
                    <a:lstStyle/>
                    <a:p>
                      <a:pPr marL="0" algn="ctr" rtl="0" eaLnBrk="1" latinLnBrk="0" hangingPunct="1">
                        <a:spcBef>
                          <a:spcPts val="0"/>
                        </a:spcBef>
                        <a:spcAft>
                          <a:spcPts val="0"/>
                        </a:spcAft>
                      </a:pPr>
                      <a:endParaRPr lang="en-GB">
                        <a:effectLst/>
                      </a:endParaRPr>
                    </a:p>
                  </a:txBody>
                  <a:tcPr marL="0" marR="0" marT="0" marB="0" anchor="ctr"/>
                </a:tc>
                <a:tc>
                  <a:txBody>
                    <a:bodyPr/>
                    <a:lstStyle/>
                    <a:p>
                      <a:pPr marL="0" algn="ctr" rtl="0" eaLnBrk="1" latinLnBrk="0" hangingPunct="1">
                        <a:spcBef>
                          <a:spcPts val="0"/>
                        </a:spcBef>
                        <a:spcAft>
                          <a:spcPts val="0"/>
                        </a:spcAft>
                      </a:pPr>
                      <a:endParaRPr lang="en-GB">
                        <a:effectLst/>
                      </a:endParaRPr>
                    </a:p>
                  </a:txBody>
                  <a:tcPr marL="0" marR="0" marT="0" marB="0" anchor="ctr"/>
                </a:tc>
                <a:tc>
                  <a:txBody>
                    <a:bodyPr/>
                    <a:lstStyle/>
                    <a:p>
                      <a:pPr marL="0" algn="ctr" rtl="0" eaLnBrk="1" latinLnBrk="0" hangingPunct="1">
                        <a:spcBef>
                          <a:spcPts val="0"/>
                        </a:spcBef>
                        <a:spcAft>
                          <a:spcPts val="0"/>
                        </a:spcAft>
                      </a:pPr>
                      <a:endParaRPr lang="en-GB">
                        <a:effectLst/>
                      </a:endParaRPr>
                    </a:p>
                  </a:txBody>
                  <a:tcPr marL="0" marR="0" marT="0" marB="0" anchor="ctr"/>
                </a:tc>
                <a:extLst>
                  <a:ext uri="{0D108BD9-81ED-4DB2-BD59-A6C34878D82A}">
                    <a16:rowId xmlns:a16="http://schemas.microsoft.com/office/drawing/2014/main" val="1010850208"/>
                  </a:ext>
                </a:extLst>
              </a:tr>
            </a:tbl>
          </a:graphicData>
        </a:graphic>
      </p:graphicFrame>
      <p:pic>
        <p:nvPicPr>
          <p:cNvPr id="4" name="Picture 3">
            <a:extLst>
              <a:ext uri="{FF2B5EF4-FFF2-40B4-BE49-F238E27FC236}">
                <a16:creationId xmlns:a16="http://schemas.microsoft.com/office/drawing/2014/main" id="{1EB42EAA-2783-6FBC-79EE-F152FC06D63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6" name="Picture 5">
            <a:extLst>
              <a:ext uri="{FF2B5EF4-FFF2-40B4-BE49-F238E27FC236}">
                <a16:creationId xmlns:a16="http://schemas.microsoft.com/office/drawing/2014/main" id="{B38B5BCA-BAA9-8639-FA84-5672B978EB5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80F59DAE-A25B-3D69-411D-23FA1B79C917}"/>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9F53312-C565-B29D-B408-1FF1B47444CB}"/>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30209334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704088"/>
            <a:ext cx="3529953" cy="2980944"/>
          </a:xfrm>
        </p:spPr>
        <p:txBody>
          <a:bodyPr>
            <a:normAutofit/>
          </a:bodyPr>
          <a:lstStyle/>
          <a:p>
            <a:r>
              <a:rPr lang="en-GB" dirty="0">
                <a:solidFill>
                  <a:schemeClr val="bg1"/>
                </a:solidFill>
              </a:rPr>
              <a:t>Home Learning</a:t>
            </a:r>
            <a:endParaRPr lang="en-US" dirty="0">
              <a:solidFill>
                <a:schemeClr val="bg1"/>
              </a:solidFill>
            </a:endParaRPr>
          </a:p>
        </p:txBody>
      </p:sp>
      <p:sp>
        <p:nvSpPr>
          <p:cNvPr id="3" name="Content Placeholder 2"/>
          <p:cNvSpPr>
            <a:spLocks noGrp="1"/>
          </p:cNvSpPr>
          <p:nvPr>
            <p:ph idx="1"/>
          </p:nvPr>
        </p:nvSpPr>
        <p:spPr>
          <a:xfrm>
            <a:off x="6212410" y="704088"/>
            <a:ext cx="5135293" cy="5248656"/>
          </a:xfrm>
        </p:spPr>
        <p:txBody>
          <a:bodyPr anchor="ctr">
            <a:normAutofit/>
          </a:bodyPr>
          <a:lstStyle/>
          <a:p>
            <a:r>
              <a:rPr lang="en-GB" sz="2400" b="1" dirty="0"/>
              <a:t>A policy for MNC’s in this country</a:t>
            </a:r>
          </a:p>
          <a:p>
            <a:pPr lvl="1"/>
            <a:endParaRPr lang="en-GB" b="1" dirty="0"/>
          </a:p>
          <a:p>
            <a:pPr lvl="1"/>
            <a:r>
              <a:rPr lang="en-GB" b="1" dirty="0"/>
              <a:t>How will you find a balance between encouraging investment in the UK and controlling MNC’s?</a:t>
            </a:r>
          </a:p>
          <a:p>
            <a:endParaRPr lang="en-GB" sz="2400" b="1" dirty="0"/>
          </a:p>
          <a:p>
            <a:pPr lvl="2"/>
            <a:r>
              <a:rPr lang="en-GB" sz="2400" b="1" dirty="0"/>
              <a:t>Use Data</a:t>
            </a:r>
          </a:p>
          <a:p>
            <a:pPr lvl="2"/>
            <a:r>
              <a:rPr lang="en-GB" sz="2400" b="1" dirty="0"/>
              <a:t>Diagrams</a:t>
            </a:r>
          </a:p>
          <a:p>
            <a:pPr lvl="2"/>
            <a:r>
              <a:rPr lang="en-GB" sz="2400" b="1" dirty="0"/>
              <a:t>Evidence</a:t>
            </a:r>
          </a:p>
        </p:txBody>
      </p:sp>
      <p:pic>
        <p:nvPicPr>
          <p:cNvPr id="4" name="Picture 3">
            <a:extLst>
              <a:ext uri="{FF2B5EF4-FFF2-40B4-BE49-F238E27FC236}">
                <a16:creationId xmlns:a16="http://schemas.microsoft.com/office/drawing/2014/main" id="{74C174E1-AE2F-C029-3D49-A055DD8C1FB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9C2F05AC-EC86-29AD-2ADB-47E9D2E1273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520F36F9-FF3C-6D13-572D-9C5DA1A0D222}"/>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2FEDC07-CA0E-6A8F-BAFA-EAD2C5B432A7}"/>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90104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704088"/>
            <a:ext cx="3529953" cy="2980944"/>
          </a:xfrm>
        </p:spPr>
        <p:txBody>
          <a:bodyPr>
            <a:normAutofit/>
          </a:bodyPr>
          <a:lstStyle/>
          <a:p>
            <a:r>
              <a:rPr lang="en-GB" dirty="0">
                <a:solidFill>
                  <a:schemeClr val="bg1"/>
                </a:solidFill>
              </a:rPr>
              <a:t>Home Learning</a:t>
            </a:r>
            <a:endParaRPr lang="en-US" dirty="0">
              <a:solidFill>
                <a:schemeClr val="bg1"/>
              </a:solidFill>
            </a:endParaRPr>
          </a:p>
        </p:txBody>
      </p:sp>
      <p:sp>
        <p:nvSpPr>
          <p:cNvPr id="3" name="Content Placeholder 2"/>
          <p:cNvSpPr>
            <a:spLocks noGrp="1"/>
          </p:cNvSpPr>
          <p:nvPr>
            <p:ph idx="1"/>
          </p:nvPr>
        </p:nvSpPr>
        <p:spPr>
          <a:xfrm>
            <a:off x="6212410" y="704088"/>
            <a:ext cx="5135293" cy="5248656"/>
          </a:xfrm>
        </p:spPr>
        <p:txBody>
          <a:bodyPr anchor="ctr">
            <a:normAutofit/>
          </a:bodyPr>
          <a:lstStyle/>
          <a:p>
            <a:r>
              <a:rPr lang="en-GB" sz="2400" b="1" dirty="0"/>
              <a:t>MNC’s Questions</a:t>
            </a:r>
          </a:p>
        </p:txBody>
      </p:sp>
      <p:pic>
        <p:nvPicPr>
          <p:cNvPr id="4" name="Picture 3">
            <a:extLst>
              <a:ext uri="{FF2B5EF4-FFF2-40B4-BE49-F238E27FC236}">
                <a16:creationId xmlns:a16="http://schemas.microsoft.com/office/drawing/2014/main" id="{8E938AF1-8150-F9E9-8B46-91F9A287E43C}"/>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AB84797E-8666-18C4-EABB-CDE63FF77DB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8CF25686-CA3F-ACED-0483-78D80702086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E104C9D-7B85-9CA7-BC02-FF1630D10B80}"/>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64208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76ECA-CCF4-2989-6D11-EA9D1B551C23}"/>
              </a:ext>
            </a:extLst>
          </p:cNvPr>
          <p:cNvSpPr>
            <a:spLocks noGrp="1"/>
          </p:cNvSpPr>
          <p:nvPr>
            <p:ph type="title"/>
          </p:nvPr>
        </p:nvSpPr>
        <p:spPr>
          <a:xfrm>
            <a:off x="640080" y="325369"/>
            <a:ext cx="4368602" cy="1956841"/>
          </a:xfrm>
        </p:spPr>
        <p:txBody>
          <a:bodyPr anchor="b">
            <a:normAutofit/>
          </a:bodyPr>
          <a:lstStyle/>
          <a:p>
            <a:r>
              <a:rPr lang="en-US" sz="5400">
                <a:cs typeface="Calibri Light"/>
              </a:rPr>
              <a:t>Starter</a:t>
            </a:r>
            <a:endParaRPr lang="en-US" sz="54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B3EAF1-09EB-32FB-A7AD-783D4D310165}"/>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a:cs typeface="Calibri"/>
              </a:rPr>
              <a:t>How may political decisions impact MNC's?</a:t>
            </a:r>
          </a:p>
          <a:p>
            <a:r>
              <a:rPr lang="en-US" sz="2200">
                <a:cs typeface="Calibri"/>
              </a:rPr>
              <a:t>How can legal issues impact an MNC?</a:t>
            </a:r>
          </a:p>
          <a:p>
            <a:r>
              <a:rPr lang="en-US" sz="2200">
                <a:cs typeface="Calibri"/>
              </a:rPr>
              <a:t>How can the public impact an MNC?</a:t>
            </a:r>
          </a:p>
        </p:txBody>
      </p:sp>
      <p:pic>
        <p:nvPicPr>
          <p:cNvPr id="4" name="Picture 4" descr="A picture containing outdoor, building, tall, arch&#10;&#10;Description automatically generated">
            <a:extLst>
              <a:ext uri="{FF2B5EF4-FFF2-40B4-BE49-F238E27FC236}">
                <a16:creationId xmlns:a16="http://schemas.microsoft.com/office/drawing/2014/main" id="{16DBD3E5-3741-2C5B-B1F9-E84F5318FF9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0328" r="726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2AB009D2-6BA7-5213-4911-DB40F4155AFF}"/>
              </a:ext>
            </a:extLst>
          </p:cNvPr>
          <p:cNvSpPr txBox="1"/>
          <p:nvPr/>
        </p:nvSpPr>
        <p:spPr>
          <a:xfrm>
            <a:off x="9851296" y="665794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BY-ND</a:t>
            </a:r>
            <a:r>
              <a:rPr lang="en-US" sz="700">
                <a:solidFill>
                  <a:srgbClr val="FFFFFF"/>
                </a:solidFill>
              </a:rPr>
              <a:t>.</a:t>
            </a:r>
          </a:p>
        </p:txBody>
      </p:sp>
      <p:pic>
        <p:nvPicPr>
          <p:cNvPr id="6" name="Picture 5">
            <a:extLst>
              <a:ext uri="{FF2B5EF4-FFF2-40B4-BE49-F238E27FC236}">
                <a16:creationId xmlns:a16="http://schemas.microsoft.com/office/drawing/2014/main" id="{6E7DFC99-DB11-52CA-744D-C66F783CEDE9}"/>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7" name="Picture 6">
            <a:extLst>
              <a:ext uri="{FF2B5EF4-FFF2-40B4-BE49-F238E27FC236}">
                <a16:creationId xmlns:a16="http://schemas.microsoft.com/office/drawing/2014/main" id="{48383BDA-72A5-4519-3C1E-7C6584D6F498}"/>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8" name="Footer Placeholder 2">
            <a:extLst>
              <a:ext uri="{FF2B5EF4-FFF2-40B4-BE49-F238E27FC236}">
                <a16:creationId xmlns:a16="http://schemas.microsoft.com/office/drawing/2014/main" id="{019F212D-AC9E-C445-6675-186E38096288}"/>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CD0544D-7ADE-9F73-D35C-D14D2E5FA0A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23921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a:solidFill>
                  <a:srgbClr val="FFFFFF"/>
                </a:solidFill>
              </a:rPr>
              <a:t>Learning Objectives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vert="horz" lIns="91440" tIns="45720" rIns="91440" bIns="45720" rtlCol="0" anchor="ctr">
            <a:normAutofit/>
          </a:bodyPr>
          <a:lstStyle/>
          <a:p>
            <a:pPr lvl="1"/>
            <a:r>
              <a:rPr lang="en-GB" dirty="0"/>
              <a:t>Are you able to analyse the factors to consider when controlling MNC's? </a:t>
            </a:r>
            <a:endParaRPr lang="en-US" dirty="0"/>
          </a:p>
          <a:p>
            <a:pPr lvl="1"/>
            <a:endParaRPr lang="en-GB" dirty="0"/>
          </a:p>
          <a:p>
            <a:pPr lvl="1"/>
            <a:r>
              <a:rPr lang="en-GB" dirty="0"/>
              <a:t>Are you able to explain how self-regulation is encouraged with MNC's?</a:t>
            </a:r>
            <a:endParaRPr lang="en-GB" dirty="0">
              <a:cs typeface="Calibri"/>
            </a:endParaRPr>
          </a:p>
        </p:txBody>
      </p:sp>
      <p:pic>
        <p:nvPicPr>
          <p:cNvPr id="4" name="Picture 3">
            <a:extLst>
              <a:ext uri="{FF2B5EF4-FFF2-40B4-BE49-F238E27FC236}">
                <a16:creationId xmlns:a16="http://schemas.microsoft.com/office/drawing/2014/main" id="{8FBE4309-CAE0-43C0-FC2F-F239D22DD6A8}"/>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E66DC5A3-31BF-AAE2-E953-882D2DD7027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1AE79BC1-66E7-B8C4-1E93-62A482736EAD}"/>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9B173E3-D536-7C0F-5145-E0FF3402F3A4}"/>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04752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AAB431-CC30-B531-5FDB-786B0E4F14E6}"/>
              </a:ext>
            </a:extLst>
          </p:cNvPr>
          <p:cNvPicPr>
            <a:picLocks noChangeAspect="1"/>
          </p:cNvPicPr>
          <p:nvPr/>
        </p:nvPicPr>
        <p:blipFill rotWithShape="1">
          <a:blip r:embed="rId2">
            <a:alphaModFix amt="35000"/>
          </a:blip>
          <a:srcRect t="25000"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8DF2642B-E061-EED1-E3E4-0B0FB60466E0}"/>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Task</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50FF10FF-E157-3E18-2065-F57B1FE5F7DF}"/>
              </a:ext>
            </a:extLst>
          </p:cNvPr>
          <p:cNvGraphicFramePr>
            <a:graphicFrameLocks noGrp="1"/>
          </p:cNvGraphicFramePr>
          <p:nvPr>
            <p:ph idx="1"/>
            <p:extLst>
              <p:ext uri="{D42A27DB-BD31-4B8C-83A1-F6EECF244321}">
                <p14:modId xmlns:p14="http://schemas.microsoft.com/office/powerpoint/2010/main" val="29826427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143750B-AF77-E2E5-268F-B2A9345A866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BA5590F0-B7E0-E12C-1B5C-AD083D56E2A7}"/>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78F01F6F-4A4B-19CB-D25C-A2D1C877BC9A}"/>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DB140F1-D9EB-E594-ECA7-97A5F4F16D9C}"/>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135409244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GB" dirty="0"/>
              <a:t>Political influences</a:t>
            </a:r>
            <a:endParaRPr lang="en-GB"/>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GB" sz="2400"/>
              <a:t>Politicians can act to influence the operations and strategies of MNCs</a:t>
            </a:r>
          </a:p>
          <a:p>
            <a:pPr lvl="1"/>
            <a:r>
              <a:rPr lang="en-GB"/>
              <a:t>Trade initiatives and trade delegations</a:t>
            </a:r>
          </a:p>
          <a:p>
            <a:pPr lvl="2"/>
            <a:r>
              <a:rPr lang="en-GB" sz="2400"/>
              <a:t>offering financial and non-financial support</a:t>
            </a:r>
          </a:p>
          <a:p>
            <a:pPr lvl="2"/>
            <a:r>
              <a:rPr lang="en-GB" sz="2400"/>
              <a:t>hosting trade events</a:t>
            </a:r>
          </a:p>
          <a:p>
            <a:pPr lvl="2"/>
            <a:r>
              <a:rPr lang="en-GB" sz="2400"/>
              <a:t>parliamentary visits abroad to promote UK industries</a:t>
            </a:r>
          </a:p>
          <a:p>
            <a:pPr lvl="1"/>
            <a:r>
              <a:rPr lang="en-GB"/>
              <a:t>Subsidies and tax incentives</a:t>
            </a:r>
          </a:p>
          <a:p>
            <a:pPr lvl="1"/>
            <a:r>
              <a:rPr lang="en-GB"/>
              <a:t>Protectionism</a:t>
            </a:r>
          </a:p>
          <a:p>
            <a:pPr lvl="1"/>
            <a:r>
              <a:rPr lang="en-GB"/>
              <a:t>Trading blocs</a:t>
            </a:r>
          </a:p>
        </p:txBody>
      </p:sp>
      <p:pic>
        <p:nvPicPr>
          <p:cNvPr id="4" name="Picture 3">
            <a:extLst>
              <a:ext uri="{FF2B5EF4-FFF2-40B4-BE49-F238E27FC236}">
                <a16:creationId xmlns:a16="http://schemas.microsoft.com/office/drawing/2014/main" id="{4AE2E80C-DAEC-66E2-4291-E6210A8B560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5" name="Picture 4">
            <a:extLst>
              <a:ext uri="{FF2B5EF4-FFF2-40B4-BE49-F238E27FC236}">
                <a16:creationId xmlns:a16="http://schemas.microsoft.com/office/drawing/2014/main" id="{2C64FC74-F67D-C3D3-EDF6-DAE8A40B430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B1BC340E-2F7E-CC99-27DE-8785B72D160F}"/>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A7C1909-C682-71F1-14F5-B93E7E0D15AE}"/>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20671175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B6BFD0-4C06-0A20-EFE2-8F1B740FDA63}"/>
              </a:ext>
            </a:extLst>
          </p:cNvPr>
          <p:cNvPicPr>
            <a:picLocks noChangeAspect="1"/>
          </p:cNvPicPr>
          <p:nvPr/>
        </p:nvPicPr>
        <p:blipFill rotWithShape="1">
          <a:blip r:embed="rId2">
            <a:alphaModFix amt="35000"/>
          </a:blip>
          <a:srcRect t="984" r="-2" b="5279"/>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Criticisms</a:t>
            </a:r>
          </a:p>
        </p:txBody>
      </p:sp>
      <p:graphicFrame>
        <p:nvGraphicFramePr>
          <p:cNvPr id="5" name="Content Placeholder 2">
            <a:extLst>
              <a:ext uri="{FF2B5EF4-FFF2-40B4-BE49-F238E27FC236}">
                <a16:creationId xmlns:a16="http://schemas.microsoft.com/office/drawing/2014/main" id="{E6D4849E-0B6A-E555-0446-090B4321BCF0}"/>
              </a:ext>
            </a:extLst>
          </p:cNvPr>
          <p:cNvGraphicFramePr>
            <a:graphicFrameLocks noGrp="1"/>
          </p:cNvGraphicFramePr>
          <p:nvPr>
            <p:ph idx="1"/>
            <p:extLst>
              <p:ext uri="{D42A27DB-BD31-4B8C-83A1-F6EECF244321}">
                <p14:modId xmlns:p14="http://schemas.microsoft.com/office/powerpoint/2010/main" val="34233937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EE94C10-E1DA-D2E7-01D7-58F63C4A9852}"/>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6986BF71-754E-C446-B9C0-A1EA0818D361}"/>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6533D88A-5EC5-2967-24F6-30DC5ADACAC7}"/>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CE0DD9B-BEF1-134B-E7C4-DAC5A3CCCCC6}"/>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484008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GB" sz="4800"/>
              <a:t>Legal control</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8922110-259A-B249-8D16-334DD044E0F2}"/>
              </a:ext>
            </a:extLst>
          </p:cNvPr>
          <p:cNvGraphicFramePr>
            <a:graphicFrameLocks noGrp="1"/>
          </p:cNvGraphicFramePr>
          <p:nvPr>
            <p:ph idx="1"/>
            <p:extLst>
              <p:ext uri="{D42A27DB-BD31-4B8C-83A1-F6EECF244321}">
                <p14:modId xmlns:p14="http://schemas.microsoft.com/office/powerpoint/2010/main" val="146663170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4CC1A87-4685-5F7C-8EFD-2C829E72BA14}"/>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982C870E-644E-AB1B-67E2-041B70219EC0}"/>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6" name="Footer Placeholder 2">
            <a:extLst>
              <a:ext uri="{FF2B5EF4-FFF2-40B4-BE49-F238E27FC236}">
                <a16:creationId xmlns:a16="http://schemas.microsoft.com/office/drawing/2014/main" id="{09133AD6-8721-3FD6-9BCE-BE7745421C4F}"/>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FDFA766-0D48-BE36-7293-9683B4E07B56}"/>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34134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en-GB" sz="4800"/>
              <a:t>Pressure groups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7"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
          </p:nvPr>
        </p:nvSpPr>
        <p:spPr>
          <a:xfrm>
            <a:off x="5656218" y="1463039"/>
            <a:ext cx="5542387" cy="4300447"/>
          </a:xfrm>
        </p:spPr>
        <p:txBody>
          <a:bodyPr anchor="t">
            <a:normAutofit/>
          </a:bodyPr>
          <a:lstStyle/>
          <a:p>
            <a:r>
              <a:rPr lang="en-GB" sz="2200"/>
              <a:t>Organisations who fight to influence the actions of others for the good of a particular cause</a:t>
            </a:r>
          </a:p>
          <a:p>
            <a:r>
              <a:rPr lang="en-GB" sz="2200"/>
              <a:t>Seek to influence:</a:t>
            </a:r>
          </a:p>
          <a:p>
            <a:pPr lvl="1"/>
            <a:r>
              <a:rPr lang="en-GB" sz="2200"/>
              <a:t>Government policies</a:t>
            </a:r>
          </a:p>
          <a:p>
            <a:pPr lvl="1"/>
            <a:r>
              <a:rPr lang="en-GB" sz="2200"/>
              <a:t>Consumer behaviour</a:t>
            </a:r>
          </a:p>
          <a:p>
            <a:pPr lvl="1"/>
            <a:r>
              <a:rPr lang="en-GB" sz="2200"/>
              <a:t>Business activities</a:t>
            </a:r>
          </a:p>
          <a:p>
            <a:r>
              <a:rPr lang="en-GB" sz="2200"/>
              <a:t>Actions include:</a:t>
            </a:r>
          </a:p>
          <a:p>
            <a:pPr lvl="1"/>
            <a:r>
              <a:rPr lang="en-GB" sz="2200"/>
              <a:t>Media attention</a:t>
            </a:r>
          </a:p>
          <a:p>
            <a:pPr lvl="1"/>
            <a:r>
              <a:rPr lang="en-GB" sz="2200"/>
              <a:t>Protests and lobbying</a:t>
            </a:r>
          </a:p>
          <a:p>
            <a:pPr lvl="1"/>
            <a:r>
              <a:rPr lang="en-GB" sz="2200"/>
              <a:t>Boycotting</a:t>
            </a:r>
          </a:p>
          <a:p>
            <a:endParaRPr lang="en-GB" sz="2200"/>
          </a:p>
        </p:txBody>
      </p:sp>
      <p:pic>
        <p:nvPicPr>
          <p:cNvPr id="3" name="Picture 2">
            <a:extLst>
              <a:ext uri="{FF2B5EF4-FFF2-40B4-BE49-F238E27FC236}">
                <a16:creationId xmlns:a16="http://schemas.microsoft.com/office/drawing/2014/main" id="{11A02E03-E8F1-A636-F2A5-927D55BB919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64A47930-7BAC-6F6D-59D3-DCCF9BD6326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4FA2E677-0AD0-6CEA-C600-9A5F5272A0E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B54A9E9-2F20-00D9-CF45-02B65983E61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38600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D12343-936B-440C-B313-C4C3F46FE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4e1a-4032-4a0b-be1a-b2a6a492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674759-311E-472F-8625-7864C21BB40D}">
  <ds:schemaRefs>
    <ds:schemaRef ds:uri="http://schemas.microsoft.com/sharepoint/v3/contenttype/forms"/>
  </ds:schemaRefs>
</ds:datastoreItem>
</file>

<file path=customXml/itemProps3.xml><?xml version="1.0" encoding="utf-8"?>
<ds:datastoreItem xmlns:ds="http://schemas.openxmlformats.org/officeDocument/2006/customXml" ds:itemID="{AAC7D49A-0CE0-40D9-852A-4A05A1D08E2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769</TotalTime>
  <Words>1392</Words>
  <Application>Microsoft Office PowerPoint</Application>
  <PresentationFormat>Widescreen</PresentationFormat>
  <Paragraphs>170</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gg sans</vt:lpstr>
      <vt:lpstr>Times New Roman</vt:lpstr>
      <vt:lpstr>Office Theme</vt:lpstr>
      <vt:lpstr> 3.4.3 Controlling MNCs</vt:lpstr>
      <vt:lpstr>Recall</vt:lpstr>
      <vt:lpstr>Starter</vt:lpstr>
      <vt:lpstr>Learning Objectives</vt:lpstr>
      <vt:lpstr>Task</vt:lpstr>
      <vt:lpstr>Political influences</vt:lpstr>
      <vt:lpstr>Criticisms</vt:lpstr>
      <vt:lpstr>Legal control</vt:lpstr>
      <vt:lpstr>Pressure groups</vt:lpstr>
      <vt:lpstr>Activity</vt:lpstr>
      <vt:lpstr>Task</vt:lpstr>
      <vt:lpstr>Social media</vt:lpstr>
      <vt:lpstr>Activity</vt:lpstr>
      <vt:lpstr>Activity</vt:lpstr>
      <vt:lpstr>Self-regulation</vt:lpstr>
      <vt:lpstr>PowerPoint Presentation</vt:lpstr>
      <vt:lpstr>Task</vt:lpstr>
      <vt:lpstr>The Balance</vt:lpstr>
      <vt:lpstr>Plenary</vt:lpstr>
      <vt:lpstr>Home Learning</vt:lpstr>
      <vt:lpstr>Home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139</cp:revision>
  <dcterms:created xsi:type="dcterms:W3CDTF">2019-07-31T17:05:48Z</dcterms:created>
  <dcterms:modified xsi:type="dcterms:W3CDTF">2025-03-18T10:49:17Z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