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36"/>
  </p:notesMasterIdLst>
  <p:sldIdLst>
    <p:sldId id="286" r:id="rId6"/>
    <p:sldId id="260" r:id="rId7"/>
    <p:sldId id="258" r:id="rId8"/>
    <p:sldId id="259" r:id="rId9"/>
    <p:sldId id="257" r:id="rId10"/>
    <p:sldId id="287"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rRN1kxxes8J6gDphvK1pkbjaj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2404E-35F5-5132-5B80-803B04E8DFB0}" v="106" dt="2023-02-02T06:58:09.841"/>
    <p1510:client id="{64EDDDEC-A5EA-8013-1D52-235DB0117694}" v="19" dt="2023-02-02T11:24:01.855"/>
    <p1510:client id="{B72DC3E1-ACDA-BDE5-3A59-D60136DEC797}" v="3" dt="2023-02-02T12:23:09.962"/>
  </p1510:revLst>
</p1510:revInfo>
</file>

<file path=ppt/tableStyles.xml><?xml version="1.0" encoding="utf-8"?>
<a:tblStyleLst xmlns:a="http://schemas.openxmlformats.org/drawingml/2006/main" def="{D579B762-B00C-46E4-A4AD-E203823112BD}">
  <a:tblStyle styleId="{D579B762-B00C-46E4-A4AD-E203823112B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53BFD3C-8606-4058-B7A0-310046289C25}"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2729FCB9-803B-4325-BADD-925F5A6E3C71}" styleName="Table_2">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8"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 name="Google Shape;3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c3ba1d7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dc3ba1d7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3"/>
          <p:cNvSpPr>
            <a:spLocks noGrp="1"/>
          </p:cNvSpPr>
          <p:nvPr>
            <p:ph type="pic" idx="2"/>
          </p:nvPr>
        </p:nvSpPr>
        <p:spPr>
          <a:xfrm>
            <a:off x="5183188" y="987425"/>
            <a:ext cx="6172200" cy="4873625"/>
          </a:xfrm>
          <a:prstGeom prst="rect">
            <a:avLst/>
          </a:prstGeom>
          <a:noFill/>
          <a:ln>
            <a:noFill/>
          </a:ln>
        </p:spPr>
      </p:sp>
      <p:sp>
        <p:nvSpPr>
          <p:cNvPr id="66" name="Google Shape;66;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1" name="Google Shape;9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4"/>
        <p:cNvGrpSpPr/>
        <p:nvPr/>
      </p:nvGrpSpPr>
      <p:grpSpPr>
        <a:xfrm>
          <a:off x="0" y="0"/>
          <a:ext cx="0" cy="0"/>
          <a:chOff x="0" y="0"/>
          <a:chExt cx="0" cy="0"/>
        </a:xfrm>
      </p:grpSpPr>
      <p:sp>
        <p:nvSpPr>
          <p:cNvPr id="95" name="Google Shape;95;p36"/>
          <p:cNvSpPr txBox="1">
            <a:spLocks noGrp="1"/>
          </p:cNvSpPr>
          <p:nvPr>
            <p:ph type="body" idx="1"/>
          </p:nvPr>
        </p:nvSpPr>
        <p:spPr>
          <a:xfrm>
            <a:off x="2532992" y="1825625"/>
            <a:ext cx="8820808" cy="4351338"/>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
        <p:cNvGrpSpPr/>
        <p:nvPr/>
      </p:nvGrpSpPr>
      <p:grpSpPr>
        <a:xfrm>
          <a:off x="0" y="0"/>
          <a:ext cx="0" cy="0"/>
          <a:chOff x="0" y="0"/>
          <a:chExt cx="0" cy="0"/>
        </a:xfrm>
      </p:grpSpPr>
      <p:sp>
        <p:nvSpPr>
          <p:cNvPr id="24" name="Google Shape;24;p33"/>
          <p:cNvSpPr txBox="1">
            <a:spLocks noGrp="1"/>
          </p:cNvSpPr>
          <p:nvPr>
            <p:ph type="body" idx="1"/>
          </p:nvPr>
        </p:nvSpPr>
        <p:spPr>
          <a:xfrm>
            <a:off x="2532992" y="1825625"/>
            <a:ext cx="8820808" cy="4351338"/>
          </a:xfrm>
          <a:prstGeom prst="rect">
            <a:avLst/>
          </a:prstGeom>
          <a:noFill/>
          <a:ln w="76200" cap="flat" cmpd="sng">
            <a:solidFill>
              <a:srgbClr val="FF0000"/>
            </a:solidFill>
            <a:prstDash val="solid"/>
            <a:round/>
            <a:headEnd type="none" w="sm" len="sm"/>
            <a:tailEnd type="none" w="sm" len="sm"/>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
        <p:cNvGrpSpPr/>
        <p:nvPr/>
      </p:nvGrpSpPr>
      <p:grpSpPr>
        <a:xfrm>
          <a:off x="0" y="0"/>
          <a:ext cx="0" cy="0"/>
          <a:chOff x="0" y="0"/>
          <a:chExt cx="0" cy="0"/>
        </a:xfrm>
      </p:grpSpPr>
      <p:sp>
        <p:nvSpPr>
          <p:cNvPr id="83" name="Google Shape;8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5" name="Google Shape;8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6" name="Google Shape;8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7" name="Google Shape;8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exampaperspractice.co.u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investopedia.com/terms/c/corp-social-responsibility.asp" TargetMode="Externa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8496D4E3-2042-4A7A-B321-DC561546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3E3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3F013D-5075-DE69-7678-1A06ABF0B082}"/>
              </a:ext>
            </a:extLst>
          </p:cNvPr>
          <p:cNvPicPr>
            <a:picLocks noChangeAspect="1"/>
          </p:cNvPicPr>
          <p:nvPr/>
        </p:nvPicPr>
        <p:blipFill rotWithShape="1">
          <a:blip r:embed="rId2">
            <a:alphaModFix amt="25000"/>
          </a:blip>
          <a:srcRect t="5723" b="21462"/>
          <a:stretch/>
        </p:blipFill>
        <p:spPr>
          <a:xfrm>
            <a:off x="20" y="10"/>
            <a:ext cx="12191980" cy="6857990"/>
          </a:xfrm>
          <a:prstGeom prst="rect">
            <a:avLst/>
          </a:prstGeom>
        </p:spPr>
      </p:pic>
      <p:sp>
        <p:nvSpPr>
          <p:cNvPr id="2" name="Title 1">
            <a:extLst>
              <a:ext uri="{FF2B5EF4-FFF2-40B4-BE49-F238E27FC236}">
                <a16:creationId xmlns:a16="http://schemas.microsoft.com/office/drawing/2014/main" id="{2EDA0AE5-FA3B-B4F6-C068-A67956202833}"/>
              </a:ext>
            </a:extLst>
          </p:cNvPr>
          <p:cNvSpPr>
            <a:spLocks noGrp="1"/>
          </p:cNvSpPr>
          <p:nvPr>
            <p:ph type="ctrTitle"/>
          </p:nvPr>
        </p:nvSpPr>
        <p:spPr>
          <a:xfrm>
            <a:off x="838200" y="812712"/>
            <a:ext cx="6696456" cy="4224232"/>
          </a:xfrm>
        </p:spPr>
        <p:txBody>
          <a:bodyPr>
            <a:normAutofit/>
          </a:bodyPr>
          <a:lstStyle/>
          <a:p>
            <a:pPr algn="l"/>
            <a:r>
              <a:rPr lang="en-US" sz="3800">
                <a:solidFill>
                  <a:srgbClr val="FFFFFF"/>
                </a:solidFill>
              </a:rPr>
              <a:t>3.4.2 Ethical issues</a:t>
            </a:r>
            <a:br>
              <a:rPr lang="en-US" sz="3800">
                <a:solidFill>
                  <a:srgbClr val="FFFFFF"/>
                </a:solidFill>
              </a:rPr>
            </a:br>
            <a:r>
              <a:rPr lang="en-US" sz="3800">
                <a:solidFill>
                  <a:srgbClr val="FFFFFF"/>
                </a:solidFill>
              </a:rPr>
              <a:t>3.4 Impact of globalisation on local and national economies </a:t>
            </a:r>
          </a:p>
        </p:txBody>
      </p:sp>
      <p:sp>
        <p:nvSpPr>
          <p:cNvPr id="3" name="Subtitle 2">
            <a:extLst>
              <a:ext uri="{FF2B5EF4-FFF2-40B4-BE49-F238E27FC236}">
                <a16:creationId xmlns:a16="http://schemas.microsoft.com/office/drawing/2014/main" id="{63A5E31E-DBEF-EBF3-DE0B-EE923D8FCD0B}"/>
              </a:ext>
            </a:extLst>
          </p:cNvPr>
          <p:cNvSpPr>
            <a:spLocks noGrp="1"/>
          </p:cNvSpPr>
          <p:nvPr>
            <p:ph type="subTitle" idx="1"/>
          </p:nvPr>
        </p:nvSpPr>
        <p:spPr>
          <a:xfrm>
            <a:off x="838199" y="5399833"/>
            <a:ext cx="5257791" cy="645456"/>
          </a:xfrm>
        </p:spPr>
        <p:txBody>
          <a:bodyPr>
            <a:normAutofit/>
          </a:bodyPr>
          <a:lstStyle/>
          <a:p>
            <a:pPr algn="l"/>
            <a:endParaRPr lang="en-US" sz="2000">
              <a:solidFill>
                <a:srgbClr val="FFFFFF"/>
              </a:solidFill>
            </a:endParaRPr>
          </a:p>
        </p:txBody>
      </p:sp>
      <p:cxnSp>
        <p:nvCxnSpPr>
          <p:cNvPr id="18" name="Straight Connector 17">
            <a:extLst>
              <a:ext uri="{FF2B5EF4-FFF2-40B4-BE49-F238E27FC236}">
                <a16:creationId xmlns:a16="http://schemas.microsoft.com/office/drawing/2014/main" id="{B44245A4-2E90-4CC3-80EB-0F26D03B9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823" y="5207570"/>
            <a:ext cx="5144167"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16D4A4-983E-561C-F738-6240DBF5EB3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6" name="Picture 5">
            <a:extLst>
              <a:ext uri="{FF2B5EF4-FFF2-40B4-BE49-F238E27FC236}">
                <a16:creationId xmlns:a16="http://schemas.microsoft.com/office/drawing/2014/main" id="{AD4BDE7A-B51C-1F97-3740-D9EB6A200A5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7" name="Footer Placeholder 2">
            <a:extLst>
              <a:ext uri="{FF2B5EF4-FFF2-40B4-BE49-F238E27FC236}">
                <a16:creationId xmlns:a16="http://schemas.microsoft.com/office/drawing/2014/main" id="{9D5D64E2-0546-4F0A-7D84-1101071A7060}"/>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D5A2D97-3BBA-76E4-6B7C-24013268E93F}"/>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32112192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8"/>
          <p:cNvSpPr txBox="1">
            <a:spLocks noGrp="1"/>
          </p:cNvSpPr>
          <p:nvPr>
            <p:ph type="title"/>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Ethical issues</a:t>
            </a:r>
            <a:endParaRPr/>
          </a:p>
        </p:txBody>
      </p:sp>
      <p:sp>
        <p:nvSpPr>
          <p:cNvPr id="195" name="Google Shape;195;p8"/>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8"/>
          <p:cNvSpPr txBox="1">
            <a:spLocks noGrp="1"/>
          </p:cNvSpPr>
          <p:nvPr>
            <p:ph type="body" id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sz="2200" dirty="0"/>
              <a:t>Pay and working conditions</a:t>
            </a:r>
            <a:endParaRPr lang="en-US" sz="2400" dirty="0"/>
          </a:p>
          <a:p>
            <a:pPr marL="0" lvl="0" indent="0" algn="l" rtl="0">
              <a:lnSpc>
                <a:spcPct val="90000"/>
              </a:lnSpc>
              <a:spcBef>
                <a:spcPts val="0"/>
              </a:spcBef>
              <a:spcAft>
                <a:spcPts val="0"/>
              </a:spcAft>
              <a:buClr>
                <a:schemeClr val="dk1"/>
              </a:buClr>
              <a:buSzPts val="2200"/>
              <a:buNone/>
            </a:pPr>
            <a:endParaRPr lang="en-US" sz="2400" dirty="0"/>
          </a:p>
          <a:p>
            <a:pPr marL="0" lvl="0" indent="0" algn="l" rtl="0">
              <a:lnSpc>
                <a:spcPct val="90000"/>
              </a:lnSpc>
              <a:spcBef>
                <a:spcPts val="0"/>
              </a:spcBef>
              <a:spcAft>
                <a:spcPts val="0"/>
              </a:spcAft>
              <a:buClr>
                <a:schemeClr val="dk1"/>
              </a:buClr>
              <a:buSzPts val="2200"/>
              <a:buNone/>
            </a:pPr>
            <a:r>
              <a:rPr lang="en-US" sz="2200" dirty="0"/>
              <a:t>Opportunity for MNCs to exploit local workers with low pay and poor working conditions</a:t>
            </a:r>
            <a:endParaRPr lang="en-US" sz="2400" dirty="0"/>
          </a:p>
          <a:p>
            <a:pPr marL="0" lvl="0" indent="0" algn="l" rtl="0">
              <a:lnSpc>
                <a:spcPct val="90000"/>
              </a:lnSpc>
              <a:spcBef>
                <a:spcPts val="0"/>
              </a:spcBef>
              <a:spcAft>
                <a:spcPts val="0"/>
              </a:spcAft>
              <a:buClr>
                <a:schemeClr val="dk1"/>
              </a:buClr>
              <a:buSzPts val="2200"/>
              <a:buNone/>
            </a:pPr>
            <a:endParaRPr lang="en-US" sz="2400" dirty="0"/>
          </a:p>
          <a:p>
            <a:pPr marL="0" lvl="0" indent="0" algn="l" rtl="0">
              <a:lnSpc>
                <a:spcPct val="90000"/>
              </a:lnSpc>
              <a:spcBef>
                <a:spcPts val="0"/>
              </a:spcBef>
              <a:spcAft>
                <a:spcPts val="0"/>
              </a:spcAft>
              <a:buClr>
                <a:schemeClr val="dk1"/>
              </a:buClr>
              <a:buSzPts val="2200"/>
              <a:buNone/>
            </a:pPr>
            <a:r>
              <a:rPr lang="en-US" sz="2200" dirty="0"/>
              <a:t>However …</a:t>
            </a:r>
            <a:endParaRPr dirty="0"/>
          </a:p>
          <a:p>
            <a:pPr marL="1143000" lvl="2" indent="-228600" algn="l" rtl="0">
              <a:lnSpc>
                <a:spcPct val="90000"/>
              </a:lnSpc>
              <a:spcBef>
                <a:spcPts val="500"/>
              </a:spcBef>
              <a:spcAft>
                <a:spcPts val="0"/>
              </a:spcAft>
              <a:buClr>
                <a:schemeClr val="dk1"/>
              </a:buClr>
              <a:buSzPts val="2200"/>
              <a:buChar char="•"/>
            </a:pPr>
            <a:r>
              <a:rPr lang="en-US" sz="2200" dirty="0"/>
              <a:t>Introduce western standards</a:t>
            </a:r>
            <a:endParaRPr dirty="0"/>
          </a:p>
          <a:p>
            <a:pPr marL="1143000" lvl="2" indent="-228600" algn="l" rtl="0">
              <a:lnSpc>
                <a:spcPct val="90000"/>
              </a:lnSpc>
              <a:spcBef>
                <a:spcPts val="500"/>
              </a:spcBef>
              <a:spcAft>
                <a:spcPts val="0"/>
              </a:spcAft>
              <a:buClr>
                <a:schemeClr val="dk1"/>
              </a:buClr>
              <a:buSzPts val="2200"/>
              <a:buChar char="•"/>
            </a:pPr>
            <a:r>
              <a:rPr lang="en-US" sz="2200" dirty="0"/>
              <a:t>Create jobs</a:t>
            </a:r>
            <a:endParaRPr dirty="0"/>
          </a:p>
        </p:txBody>
      </p:sp>
      <p:pic>
        <p:nvPicPr>
          <p:cNvPr id="197" name="Google Shape;197;p8" descr="Outdoor warehouse"/>
          <p:cNvPicPr preferRelativeResize="0"/>
          <p:nvPr/>
        </p:nvPicPr>
        <p:blipFill rotWithShape="1">
          <a:blip r:embed="rId3">
            <a:alphaModFix/>
          </a:blip>
          <a:srcRect l="12500" r="20698" b="3"/>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Picture 1">
            <a:extLst>
              <a:ext uri="{FF2B5EF4-FFF2-40B4-BE49-F238E27FC236}">
                <a16:creationId xmlns:a16="http://schemas.microsoft.com/office/drawing/2014/main" id="{AB21EC0D-B1BF-6DB4-91BB-B641C1F94CE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567C2E18-318D-F7E8-7BFD-3EFBBABEEE7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1537EDFE-CD16-4F8A-7F44-B7866A4A326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7B67C0D-DD46-DD9F-0E43-F76FD3E9EC2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9"/>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600"/>
              <a:buFont typeface="Calibri"/>
              <a:buNone/>
            </a:pPr>
            <a:r>
              <a:rPr lang="en-US" sz="6600"/>
              <a:t>Ethical issues</a:t>
            </a:r>
            <a:endParaRPr/>
          </a:p>
        </p:txBody>
      </p:sp>
      <p:cxnSp>
        <p:nvCxnSpPr>
          <p:cNvPr id="206" name="Google Shape;206;p9"/>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07" name="Google Shape;207;p9"/>
          <p:cNvSpPr txBox="1">
            <a:spLocks noGrp="1"/>
          </p:cNvSpPr>
          <p:nvPr>
            <p:ph type="body" idx="1"/>
          </p:nvPr>
        </p:nvSpPr>
        <p:spPr>
          <a:xfrm>
            <a:off x="5181605" y="1648870"/>
            <a:ext cx="5997382" cy="42678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400" dirty="0"/>
              <a:t>Environmental considerations</a:t>
            </a:r>
          </a:p>
          <a:p>
            <a:pPr marL="0" lvl="0" indent="0" algn="l" rtl="0">
              <a:lnSpc>
                <a:spcPct val="90000"/>
              </a:lnSpc>
              <a:spcBef>
                <a:spcPts val="0"/>
              </a:spcBef>
              <a:spcAft>
                <a:spcPts val="0"/>
              </a:spcAft>
              <a:buClr>
                <a:schemeClr val="dk1"/>
              </a:buClr>
              <a:buSzPts val="2000"/>
              <a:buNone/>
            </a:pPr>
            <a:endParaRPr lang="en-US" sz="2400" dirty="0"/>
          </a:p>
          <a:p>
            <a:pPr marL="0" lvl="0" indent="0" algn="l" rtl="0">
              <a:lnSpc>
                <a:spcPct val="90000"/>
              </a:lnSpc>
              <a:spcBef>
                <a:spcPts val="0"/>
              </a:spcBef>
              <a:spcAft>
                <a:spcPts val="0"/>
              </a:spcAft>
              <a:buClr>
                <a:schemeClr val="dk1"/>
              </a:buClr>
              <a:buSzPts val="2000"/>
              <a:buNone/>
            </a:pPr>
            <a:r>
              <a:rPr lang="en-US" sz="2400" dirty="0"/>
              <a:t>Emissions and waste disposal</a:t>
            </a:r>
          </a:p>
          <a:p>
            <a:pPr marL="0" lvl="0" indent="0" algn="l" rtl="0">
              <a:lnSpc>
                <a:spcPct val="90000"/>
              </a:lnSpc>
              <a:spcBef>
                <a:spcPts val="0"/>
              </a:spcBef>
              <a:spcAft>
                <a:spcPts val="0"/>
              </a:spcAft>
              <a:buClr>
                <a:schemeClr val="dk1"/>
              </a:buClr>
              <a:buSzPts val="2000"/>
              <a:buNone/>
            </a:pPr>
            <a:endParaRPr lang="en-US" sz="2400" dirty="0"/>
          </a:p>
          <a:p>
            <a:pPr marL="0" lvl="0" indent="0" algn="l" rtl="0">
              <a:lnSpc>
                <a:spcPct val="90000"/>
              </a:lnSpc>
              <a:spcBef>
                <a:spcPts val="0"/>
              </a:spcBef>
              <a:spcAft>
                <a:spcPts val="0"/>
              </a:spcAft>
              <a:buClr>
                <a:schemeClr val="dk1"/>
              </a:buClr>
              <a:buSzPts val="2000"/>
              <a:buNone/>
            </a:pPr>
            <a:r>
              <a:rPr lang="en-US" sz="2400" dirty="0"/>
              <a:t>UK legislation is strict e.g. all </a:t>
            </a:r>
            <a:r>
              <a:rPr lang="en-US" sz="2400" dirty="0" err="1"/>
              <a:t>publically</a:t>
            </a:r>
            <a:r>
              <a:rPr lang="en-US" sz="2400" dirty="0"/>
              <a:t> listed companies have to report their greenhouse gas emissions and abide by laws on how waste is disposed – but is this true in all countries?</a:t>
            </a:r>
          </a:p>
          <a:p>
            <a:pPr marL="0" lvl="0" indent="0" algn="l" rtl="0">
              <a:lnSpc>
                <a:spcPct val="90000"/>
              </a:lnSpc>
              <a:spcBef>
                <a:spcPts val="0"/>
              </a:spcBef>
              <a:spcAft>
                <a:spcPts val="0"/>
              </a:spcAft>
              <a:buClr>
                <a:schemeClr val="dk1"/>
              </a:buClr>
              <a:buSzPts val="2000"/>
              <a:buNone/>
            </a:pPr>
            <a:endParaRPr lang="en-US" sz="2400" dirty="0"/>
          </a:p>
          <a:p>
            <a:pPr marL="0" lvl="0" indent="0" algn="l" rtl="0">
              <a:lnSpc>
                <a:spcPct val="90000"/>
              </a:lnSpc>
              <a:spcBef>
                <a:spcPts val="0"/>
              </a:spcBef>
              <a:spcAft>
                <a:spcPts val="0"/>
              </a:spcAft>
              <a:buClr>
                <a:schemeClr val="dk1"/>
              </a:buClr>
              <a:buSzPts val="2000"/>
              <a:buNone/>
            </a:pPr>
            <a:r>
              <a:rPr lang="en-US" sz="2400" dirty="0"/>
              <a:t>Global impact of industrialization</a:t>
            </a:r>
          </a:p>
          <a:p>
            <a:pPr marL="0" lvl="0" indent="0" algn="l" rtl="0">
              <a:lnSpc>
                <a:spcPct val="90000"/>
              </a:lnSpc>
              <a:spcBef>
                <a:spcPts val="0"/>
              </a:spcBef>
              <a:spcAft>
                <a:spcPts val="0"/>
              </a:spcAft>
              <a:buClr>
                <a:schemeClr val="dk1"/>
              </a:buClr>
              <a:buSzPts val="2000"/>
              <a:buNone/>
            </a:pPr>
            <a:endParaRPr lang="en-US" sz="2400" dirty="0"/>
          </a:p>
          <a:p>
            <a:pPr marL="0" lvl="0" indent="0" algn="l" rtl="0">
              <a:lnSpc>
                <a:spcPct val="90000"/>
              </a:lnSpc>
              <a:spcBef>
                <a:spcPts val="0"/>
              </a:spcBef>
              <a:spcAft>
                <a:spcPts val="0"/>
              </a:spcAft>
              <a:buClr>
                <a:schemeClr val="dk1"/>
              </a:buClr>
              <a:buSzPts val="2000"/>
              <a:buNone/>
            </a:pPr>
            <a:r>
              <a:rPr lang="en-US" sz="2400" dirty="0"/>
              <a:t>Growth of e-waste </a:t>
            </a:r>
            <a:endParaRPr sz="2400" dirty="0"/>
          </a:p>
          <a:p>
            <a:pPr marL="228600" lvl="0" indent="-101600" algn="l" rtl="0">
              <a:lnSpc>
                <a:spcPct val="90000"/>
              </a:lnSpc>
              <a:spcBef>
                <a:spcPts val="1000"/>
              </a:spcBef>
              <a:spcAft>
                <a:spcPts val="0"/>
              </a:spcAft>
              <a:buClr>
                <a:schemeClr val="dk1"/>
              </a:buClr>
              <a:buSzPts val="2000"/>
              <a:buNone/>
            </a:pPr>
            <a:endParaRPr sz="2000" dirty="0"/>
          </a:p>
        </p:txBody>
      </p:sp>
      <p:pic>
        <p:nvPicPr>
          <p:cNvPr id="2" name="Picture 1">
            <a:extLst>
              <a:ext uri="{FF2B5EF4-FFF2-40B4-BE49-F238E27FC236}">
                <a16:creationId xmlns:a16="http://schemas.microsoft.com/office/drawing/2014/main" id="{361F28B4-DDB4-CB3C-B5F2-0278D0DEE37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F028F70A-8B2B-C4DB-D49D-072A3363F3A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FAF5452D-58EF-D0F0-80A2-653AE86AE558}"/>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435F72A-7017-14BB-E5FF-DC3D5816ED35}"/>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10"/>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4" name="Google Shape;214;p10"/>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5" name="Google Shape;215;p10"/>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10"/>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3</a:t>
            </a:r>
            <a:endParaRPr/>
          </a:p>
        </p:txBody>
      </p:sp>
      <p:grpSp>
        <p:nvGrpSpPr>
          <p:cNvPr id="217" name="Google Shape;217;p10"/>
          <p:cNvGrpSpPr/>
          <p:nvPr/>
        </p:nvGrpSpPr>
        <p:grpSpPr>
          <a:xfrm>
            <a:off x="644909" y="2134401"/>
            <a:ext cx="10926121" cy="4149160"/>
            <a:chOff x="853" y="21822"/>
            <a:chExt cx="10926121" cy="4149160"/>
          </a:xfrm>
        </p:grpSpPr>
        <p:sp>
          <p:nvSpPr>
            <p:cNvPr id="218" name="Google Shape;218;p10"/>
            <p:cNvSpPr/>
            <p:nvPr/>
          </p:nvSpPr>
          <p:spPr>
            <a:xfrm>
              <a:off x="853" y="21822"/>
              <a:ext cx="3457633" cy="414916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txBox="1"/>
            <p:nvPr/>
          </p:nvSpPr>
          <p:spPr>
            <a:xfrm>
              <a:off x="853"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Explain an advantage to pay and working conditions that an MNC could bring. </a:t>
              </a:r>
              <a:endParaRPr sz="2500" b="0" i="0" u="none" strike="noStrike" cap="none">
                <a:solidFill>
                  <a:schemeClr val="lt1"/>
                </a:solidFill>
                <a:latin typeface="Calibri"/>
                <a:ea typeface="Calibri"/>
                <a:cs typeface="Calibri"/>
                <a:sym typeface="Calibri"/>
              </a:endParaRPr>
            </a:p>
          </p:txBody>
        </p:sp>
        <p:sp>
          <p:nvSpPr>
            <p:cNvPr id="220" name="Google Shape;220;p10"/>
            <p:cNvSpPr/>
            <p:nvPr/>
          </p:nvSpPr>
          <p:spPr>
            <a:xfrm>
              <a:off x="853"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txBox="1"/>
            <p:nvPr/>
          </p:nvSpPr>
          <p:spPr>
            <a:xfrm>
              <a:off x="853"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01</a:t>
              </a:r>
              <a:endParaRPr/>
            </a:p>
          </p:txBody>
        </p:sp>
        <p:sp>
          <p:nvSpPr>
            <p:cNvPr id="222" name="Google Shape;222;p10"/>
            <p:cNvSpPr/>
            <p:nvPr/>
          </p:nvSpPr>
          <p:spPr>
            <a:xfrm>
              <a:off x="3735097" y="21822"/>
              <a:ext cx="3457633" cy="4149160"/>
            </a:xfrm>
            <a:prstGeom prst="rect">
              <a:avLst/>
            </a:prstGeom>
            <a:solidFill>
              <a:srgbClr val="C47F6E"/>
            </a:solidFill>
            <a:ln w="12700" cap="flat" cmpd="sng">
              <a:solidFill>
                <a:srgbClr val="C47F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3735097"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Explain a disadvantage to pay and working conditions that an MNC could bring. </a:t>
              </a:r>
              <a:endParaRPr/>
            </a:p>
          </p:txBody>
        </p:sp>
        <p:sp>
          <p:nvSpPr>
            <p:cNvPr id="224" name="Google Shape;224;p10"/>
            <p:cNvSpPr/>
            <p:nvPr/>
          </p:nvSpPr>
          <p:spPr>
            <a:xfrm>
              <a:off x="3735097"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3735097"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02</a:t>
              </a:r>
              <a:endParaRPr/>
            </a:p>
          </p:txBody>
        </p:sp>
        <p:sp>
          <p:nvSpPr>
            <p:cNvPr id="226" name="Google Shape;226;p10"/>
            <p:cNvSpPr/>
            <p:nvPr/>
          </p:nvSpPr>
          <p:spPr>
            <a:xfrm>
              <a:off x="7469341" y="21822"/>
              <a:ext cx="3457633" cy="4149160"/>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7469341"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Research a scenario where an MNC has improved working conditions and pay. </a:t>
              </a:r>
              <a:endParaRPr/>
            </a:p>
          </p:txBody>
        </p:sp>
        <p:sp>
          <p:nvSpPr>
            <p:cNvPr id="228" name="Google Shape;228;p10"/>
            <p:cNvSpPr/>
            <p:nvPr/>
          </p:nvSpPr>
          <p:spPr>
            <a:xfrm>
              <a:off x="7469341"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7469341"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03</a:t>
              </a:r>
              <a:endParaRPr/>
            </a:p>
          </p:txBody>
        </p:sp>
      </p:grpSp>
      <p:pic>
        <p:nvPicPr>
          <p:cNvPr id="2" name="Picture 1">
            <a:extLst>
              <a:ext uri="{FF2B5EF4-FFF2-40B4-BE49-F238E27FC236}">
                <a16:creationId xmlns:a16="http://schemas.microsoft.com/office/drawing/2014/main" id="{8B9B3642-E081-B229-07A2-60BC03B2D51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42AE2D50-4FBE-89FF-7281-87681C1A5E1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620BAD27-3A56-6EB0-E394-27B2243439B3}"/>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70813F2-1A4C-65B2-268C-9AE7CFDCC3D8}"/>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11"/>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11"/>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11"/>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1"/>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4</a:t>
            </a:r>
            <a:endParaRPr/>
          </a:p>
        </p:txBody>
      </p:sp>
      <p:grpSp>
        <p:nvGrpSpPr>
          <p:cNvPr id="239" name="Google Shape;239;p11"/>
          <p:cNvGrpSpPr/>
          <p:nvPr/>
        </p:nvGrpSpPr>
        <p:grpSpPr>
          <a:xfrm>
            <a:off x="737501" y="2566481"/>
            <a:ext cx="10740938" cy="3285000"/>
            <a:chOff x="93445" y="453902"/>
            <a:chExt cx="10740938" cy="3285000"/>
          </a:xfrm>
        </p:grpSpPr>
        <p:sp>
          <p:nvSpPr>
            <p:cNvPr id="240" name="Google Shape;240;p11"/>
            <p:cNvSpPr/>
            <p:nvPr/>
          </p:nvSpPr>
          <p:spPr>
            <a:xfrm>
              <a:off x="718664" y="453902"/>
              <a:ext cx="1955812" cy="195581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txBox="1"/>
            <p:nvPr/>
          </p:nvSpPr>
          <p:spPr>
            <a:xfrm>
              <a:off x="93445"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DOES EVERY BUSINESS HAVE AN ENVIRONMENTAL IMPACT. WHY?</a:t>
              </a:r>
              <a:endParaRPr/>
            </a:p>
          </p:txBody>
        </p:sp>
        <p:sp>
          <p:nvSpPr>
            <p:cNvPr id="244" name="Google Shape;244;p11"/>
            <p:cNvSpPr/>
            <p:nvPr/>
          </p:nvSpPr>
          <p:spPr>
            <a:xfrm>
              <a:off x="4486008" y="453902"/>
              <a:ext cx="1955812" cy="195581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txBox="1"/>
            <p:nvPr/>
          </p:nvSpPr>
          <p:spPr>
            <a:xfrm>
              <a:off x="3860789"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EXPLAIN WHY A BUSINESS WOULDN’T CARE ABOUT PROTECTING THE ENVIRONMENT?</a:t>
              </a:r>
              <a:endParaRPr/>
            </a:p>
          </p:txBody>
        </p:sp>
        <p:sp>
          <p:nvSpPr>
            <p:cNvPr id="248" name="Google Shape;248;p11"/>
            <p:cNvSpPr/>
            <p:nvPr/>
          </p:nvSpPr>
          <p:spPr>
            <a:xfrm>
              <a:off x="8253352" y="453902"/>
              <a:ext cx="1955812" cy="195581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RESEARCH A SCENARIO WHERE AN MNC HAS FAVOURED SAVING THE ENVIRONMENT OVER PROFITS. </a:t>
              </a:r>
              <a:endParaRPr/>
            </a:p>
          </p:txBody>
        </p:sp>
      </p:grpSp>
      <p:pic>
        <p:nvPicPr>
          <p:cNvPr id="2" name="Picture 1">
            <a:extLst>
              <a:ext uri="{FF2B5EF4-FFF2-40B4-BE49-F238E27FC236}">
                <a16:creationId xmlns:a16="http://schemas.microsoft.com/office/drawing/2014/main" id="{1D4722CE-7F64-D1C4-D605-00AB159E19F0}"/>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BE6363D8-3B2B-3B29-B84A-333C8C45465F}"/>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D745FEC1-D65D-AC26-97DD-7109EAC56841}"/>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C5FC89-6259-6337-BA0E-1C9A0851E9E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p12"/>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8" name="Google Shape;258;p12"/>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9" name="Google Shape;259;p12"/>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0" name="Google Shape;260;p12"/>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5</a:t>
            </a:r>
            <a:endParaRPr/>
          </a:p>
        </p:txBody>
      </p:sp>
      <p:grpSp>
        <p:nvGrpSpPr>
          <p:cNvPr id="261" name="Google Shape;261;p12"/>
          <p:cNvGrpSpPr/>
          <p:nvPr/>
        </p:nvGrpSpPr>
        <p:grpSpPr>
          <a:xfrm>
            <a:off x="1409970" y="2641873"/>
            <a:ext cx="9396000" cy="3134216"/>
            <a:chOff x="765914" y="529294"/>
            <a:chExt cx="9396000" cy="3134216"/>
          </a:xfrm>
        </p:grpSpPr>
        <p:sp>
          <p:nvSpPr>
            <p:cNvPr id="262" name="Google Shape;262;p12"/>
            <p:cNvSpPr/>
            <p:nvPr/>
          </p:nvSpPr>
          <p:spPr>
            <a:xfrm>
              <a:off x="1953914" y="529294"/>
              <a:ext cx="1944000" cy="1944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2"/>
            <p:cNvSpPr/>
            <p:nvPr/>
          </p:nvSpPr>
          <p:spPr>
            <a:xfrm>
              <a:off x="765914" y="2943510"/>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2"/>
            <p:cNvSpPr txBox="1"/>
            <p:nvPr/>
          </p:nvSpPr>
          <p:spPr>
            <a:xfrm>
              <a:off x="765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State 3 reasons why treating employees in emerging markets in an ethical manner can lead to a competitive advantage.</a:t>
              </a:r>
              <a:endParaRPr sz="1700" b="0" i="0" u="none" strike="noStrike" cap="none">
                <a:solidFill>
                  <a:schemeClr val="dk1"/>
                </a:solidFill>
                <a:latin typeface="Calibri"/>
                <a:ea typeface="Calibri"/>
                <a:cs typeface="Calibri"/>
                <a:sym typeface="Calibri"/>
              </a:endParaRPr>
            </a:p>
          </p:txBody>
        </p:sp>
        <p:sp>
          <p:nvSpPr>
            <p:cNvPr id="265" name="Google Shape;265;p12"/>
            <p:cNvSpPr/>
            <p:nvPr/>
          </p:nvSpPr>
          <p:spPr>
            <a:xfrm>
              <a:off x="7029914" y="529294"/>
              <a:ext cx="1944000" cy="19440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2"/>
            <p:cNvSpPr/>
            <p:nvPr/>
          </p:nvSpPr>
          <p:spPr>
            <a:xfrm>
              <a:off x="5841914" y="2943510"/>
              <a:ext cx="432000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2"/>
            <p:cNvSpPr txBox="1"/>
            <p:nvPr/>
          </p:nvSpPr>
          <p:spPr>
            <a:xfrm>
              <a:off x="5841914" y="2943510"/>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State 3 reasons why looking after the environment can lead to a competitive advantage.</a:t>
              </a:r>
              <a:endParaRPr sz="1700" b="0" i="0" u="none" strike="noStrike" cap="none">
                <a:solidFill>
                  <a:schemeClr val="dk1"/>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4F6DE062-EF7A-66B7-39E0-69D59F1A2972}"/>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C9910791-0BF0-04ED-9F35-CFCF10F36378}"/>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B03652FC-5BDD-E8BC-83F3-51C3BD47CA8E}"/>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4F9B77D-2953-4B51-3C5E-168E8EF6451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1"/>
        <p:cNvGrpSpPr/>
        <p:nvPr/>
      </p:nvGrpSpPr>
      <p:grpSpPr>
        <a:xfrm>
          <a:off x="0" y="0"/>
          <a:ext cx="0" cy="0"/>
          <a:chOff x="0" y="0"/>
          <a:chExt cx="0" cy="0"/>
        </a:xfrm>
      </p:grpSpPr>
      <p:sp>
        <p:nvSpPr>
          <p:cNvPr id="272" name="Google Shape;272;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13"/>
          <p:cNvSpPr>
            <a:spLocks noGrp="1"/>
          </p:cNvSpPr>
          <p:nvPr>
            <p:ph type="title" idx="4294967295"/>
          </p:nvPr>
        </p:nvSpPr>
        <p:spPr>
          <a:xfrm>
            <a:off x="640080" y="325369"/>
            <a:ext cx="4368602" cy="1956841"/>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Activity 6</a:t>
            </a:r>
            <a:endParaRPr/>
          </a:p>
        </p:txBody>
      </p:sp>
      <p:sp>
        <p:nvSpPr>
          <p:cNvPr id="274" name="Google Shape;274;p13"/>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5" name="Google Shape;275;p13"/>
          <p:cNvSpPr txBox="1"/>
          <p:nvPr/>
        </p:nvSpPr>
        <p:spPr>
          <a:xfrm>
            <a:off x="640080" y="2872899"/>
            <a:ext cx="4243589" cy="3320668"/>
          </a:xfrm>
          <a:prstGeom prst="rect">
            <a:avLst/>
          </a:prstGeom>
          <a:noFill/>
          <a:ln>
            <a:noFill/>
          </a:ln>
        </p:spPr>
        <p:txBody>
          <a:bodyPr spcFirstLastPara="1" wrap="square" lIns="91425" tIns="45700" rIns="91425" bIns="45700" anchor="t" anchorCtr="0">
            <a:normAutofit lnSpcReduction="10000"/>
          </a:bodyPr>
          <a:lstStyle/>
          <a:p>
            <a:pPr marR="0" lvl="0" algn="l" rtl="0">
              <a:lnSpc>
                <a:spcPct val="90000"/>
              </a:lnSpc>
              <a:spcBef>
                <a:spcPts val="0"/>
              </a:spcBef>
              <a:spcAft>
                <a:spcPts val="0"/>
              </a:spcAft>
              <a:buClr>
                <a:schemeClr val="dk1"/>
              </a:buClr>
              <a:buSzPts val="2200"/>
            </a:pPr>
            <a:r>
              <a:rPr lang="en-US" sz="2200" b="0" i="0" u="none" strike="noStrike" cap="none" dirty="0">
                <a:solidFill>
                  <a:schemeClr val="dk1"/>
                </a:solidFill>
                <a:latin typeface="Calibri"/>
                <a:ea typeface="Calibri"/>
                <a:cs typeface="Calibri"/>
                <a:sym typeface="Calibri"/>
              </a:rPr>
              <a:t>Explain why it is difficult to reduce carbon emissions quickly. </a:t>
            </a:r>
            <a:endParaRPr dirty="0"/>
          </a:p>
          <a:p>
            <a:pPr marR="0" lvl="0" algn="l" rtl="0">
              <a:lnSpc>
                <a:spcPct val="90000"/>
              </a:lnSpc>
              <a:spcBef>
                <a:spcPts val="1000"/>
              </a:spcBef>
              <a:spcAft>
                <a:spcPts val="0"/>
              </a:spcAft>
              <a:buClr>
                <a:schemeClr val="dk1"/>
              </a:buClr>
              <a:buSzPts val="2200"/>
            </a:pPr>
            <a:endParaRPr lang="en-US" sz="2200" b="0" i="0" u="none" strike="noStrike" cap="none" dirty="0">
              <a:solidFill>
                <a:schemeClr val="dk1"/>
              </a:solidFill>
              <a:latin typeface="Calibri"/>
              <a:ea typeface="Calibri"/>
              <a:cs typeface="Calibri"/>
              <a:sym typeface="Calibri"/>
            </a:endParaRPr>
          </a:p>
          <a:p>
            <a:pPr marR="0" lvl="0" algn="l" rtl="0">
              <a:lnSpc>
                <a:spcPct val="90000"/>
              </a:lnSpc>
              <a:spcBef>
                <a:spcPts val="1000"/>
              </a:spcBef>
              <a:spcAft>
                <a:spcPts val="0"/>
              </a:spcAft>
              <a:buClr>
                <a:schemeClr val="dk1"/>
              </a:buClr>
              <a:buSzPts val="2200"/>
            </a:pPr>
            <a:r>
              <a:rPr lang="en-US" sz="2200" b="0" i="0" u="none" strike="noStrike" cap="none" dirty="0">
                <a:solidFill>
                  <a:schemeClr val="dk1"/>
                </a:solidFill>
                <a:latin typeface="Calibri"/>
                <a:ea typeface="Calibri"/>
                <a:cs typeface="Calibri"/>
                <a:sym typeface="Calibri"/>
              </a:rPr>
              <a:t>Some of the energy used to manufacture Apple products in China will come from coal fired power stations. If China decided to ban the use of coal, how would Apple react and how would customers be affected?</a:t>
            </a:r>
            <a:endParaRPr dirty="0"/>
          </a:p>
          <a:p>
            <a:pPr marL="228600" marR="0" lvl="0" indent="-88900" algn="l" rtl="0">
              <a:lnSpc>
                <a:spcPct val="90000"/>
              </a:lnSpc>
              <a:spcBef>
                <a:spcPts val="1000"/>
              </a:spcBef>
              <a:spcAft>
                <a:spcPts val="0"/>
              </a:spcAft>
              <a:buClr>
                <a:schemeClr val="dk1"/>
              </a:buClr>
              <a:buSzPts val="2200"/>
              <a:buFont typeface="Arial"/>
              <a:buNone/>
            </a:pPr>
            <a:endParaRPr sz="2200" b="0" i="0" u="none" strike="noStrike" cap="none" dirty="0">
              <a:solidFill>
                <a:schemeClr val="dk1"/>
              </a:solidFill>
              <a:latin typeface="Calibri"/>
              <a:ea typeface="Calibri"/>
              <a:cs typeface="Calibri"/>
              <a:sym typeface="Calibri"/>
            </a:endParaRPr>
          </a:p>
        </p:txBody>
      </p:sp>
      <p:pic>
        <p:nvPicPr>
          <p:cNvPr id="276" name="Google Shape;276;p13"/>
          <p:cNvPicPr preferRelativeResize="0"/>
          <p:nvPr/>
        </p:nvPicPr>
        <p:blipFill rotWithShape="1">
          <a:blip r:embed="rId3">
            <a:alphaModFix/>
          </a:blip>
          <a:srcRect l="23923" r="25923" b="-4"/>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Picture 1">
            <a:extLst>
              <a:ext uri="{FF2B5EF4-FFF2-40B4-BE49-F238E27FC236}">
                <a16:creationId xmlns:a16="http://schemas.microsoft.com/office/drawing/2014/main" id="{327449E4-6989-7878-6734-1BC1D59A038A}"/>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3717A0D7-9CE4-D90E-BD18-D11E4AF349E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CFDF98BA-83D8-3751-5BCA-052CB56CB59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2C5CD72-D5D7-817B-7721-945B0E110C67}"/>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4"/>
          <p:cNvSpPr/>
          <p:nvPr/>
        </p:nvSpPr>
        <p:spPr>
          <a:xfrm>
            <a:off x="0" y="0"/>
            <a:ext cx="12188952"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2" name="Google Shape;282;p14"/>
          <p:cNvSpPr/>
          <p:nvPr/>
        </p:nvSpPr>
        <p:spPr>
          <a:xfrm>
            <a:off x="533400" y="465745"/>
            <a:ext cx="11125200" cy="563943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3" name="Google Shape;283;p14"/>
          <p:cNvSpPr txBox="1">
            <a:spLocks noGrp="1"/>
          </p:cNvSpPr>
          <p:nvPr>
            <p:ph type="title"/>
          </p:nvPr>
        </p:nvSpPr>
        <p:spPr>
          <a:xfrm>
            <a:off x="838200" y="894027"/>
            <a:ext cx="3494362" cy="478287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400"/>
              <a:buFont typeface="Calibri"/>
              <a:buNone/>
            </a:pPr>
            <a:r>
              <a:rPr lang="en-US"/>
              <a:t>Ethical issues</a:t>
            </a:r>
            <a:endParaRPr/>
          </a:p>
        </p:txBody>
      </p:sp>
      <p:cxnSp>
        <p:nvCxnSpPr>
          <p:cNvPr id="284" name="Google Shape;284;p14"/>
          <p:cNvCxnSpPr/>
          <p:nvPr/>
        </p:nvCxnSpPr>
        <p:spPr>
          <a:xfrm>
            <a:off x="4654296" y="2057400"/>
            <a:ext cx="0" cy="27432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285" name="Google Shape;285;p14"/>
          <p:cNvSpPr txBox="1">
            <a:spLocks noGrp="1"/>
          </p:cNvSpPr>
          <p:nvPr>
            <p:ph type="body" idx="1"/>
          </p:nvPr>
        </p:nvSpPr>
        <p:spPr>
          <a:xfrm>
            <a:off x="4976032" y="894027"/>
            <a:ext cx="6377768" cy="47828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US" sz="2000" dirty="0"/>
              <a:t>Supply chain considerations:</a:t>
            </a:r>
          </a:p>
          <a:p>
            <a:pPr marL="0" lvl="0" indent="0" algn="l" rtl="0">
              <a:lnSpc>
                <a:spcPct val="90000"/>
              </a:lnSpc>
              <a:spcBef>
                <a:spcPts val="0"/>
              </a:spcBef>
              <a:spcAft>
                <a:spcPts val="0"/>
              </a:spcAft>
              <a:buClr>
                <a:schemeClr val="dk1"/>
              </a:buClr>
              <a:buSzPts val="2400"/>
              <a:buNone/>
            </a:pPr>
            <a:endParaRPr lang="en-US" sz="2000" dirty="0"/>
          </a:p>
          <a:p>
            <a:pPr marL="0" lvl="0" indent="0" algn="l" rtl="0">
              <a:lnSpc>
                <a:spcPct val="90000"/>
              </a:lnSpc>
              <a:spcBef>
                <a:spcPts val="0"/>
              </a:spcBef>
              <a:spcAft>
                <a:spcPts val="0"/>
              </a:spcAft>
              <a:buClr>
                <a:schemeClr val="dk1"/>
              </a:buClr>
              <a:buSzPts val="2400"/>
              <a:buNone/>
            </a:pPr>
            <a:r>
              <a:rPr lang="en-US" sz="2000" dirty="0"/>
              <a:t>Exploitation of </a:t>
            </a:r>
            <a:r>
              <a:rPr lang="en-US" sz="2000" dirty="0" err="1"/>
              <a:t>labour</a:t>
            </a:r>
            <a:endParaRPr lang="en-US" sz="2000" dirty="0"/>
          </a:p>
          <a:p>
            <a:pPr marL="0" lvl="0" indent="0" algn="l" rtl="0">
              <a:lnSpc>
                <a:spcPct val="90000"/>
              </a:lnSpc>
              <a:spcBef>
                <a:spcPts val="0"/>
              </a:spcBef>
              <a:spcAft>
                <a:spcPts val="0"/>
              </a:spcAft>
              <a:buClr>
                <a:schemeClr val="dk1"/>
              </a:buClr>
              <a:buSzPts val="2400"/>
              <a:buNone/>
            </a:pPr>
            <a:endParaRPr lang="en-US" sz="2000" dirty="0"/>
          </a:p>
          <a:p>
            <a:pPr marL="0" lvl="0" indent="0" algn="l" rtl="0">
              <a:lnSpc>
                <a:spcPct val="90000"/>
              </a:lnSpc>
              <a:spcBef>
                <a:spcPts val="0"/>
              </a:spcBef>
              <a:spcAft>
                <a:spcPts val="0"/>
              </a:spcAft>
              <a:buClr>
                <a:schemeClr val="dk1"/>
              </a:buClr>
              <a:buSzPts val="2400"/>
              <a:buNone/>
            </a:pPr>
            <a:r>
              <a:rPr lang="en-US" sz="2000" dirty="0"/>
              <a:t>The International </a:t>
            </a:r>
            <a:r>
              <a:rPr lang="en-US" sz="2000" dirty="0" err="1"/>
              <a:t>Labour</a:t>
            </a:r>
            <a:r>
              <a:rPr lang="en-US" sz="2000" dirty="0"/>
              <a:t> </a:t>
            </a:r>
            <a:r>
              <a:rPr lang="en-US" sz="2000" dirty="0" err="1"/>
              <a:t>Organisation</a:t>
            </a:r>
            <a:r>
              <a:rPr lang="en-US" sz="2000" dirty="0"/>
              <a:t> (ILO) promotes fair and decent work for workers across society</a:t>
            </a:r>
          </a:p>
          <a:p>
            <a:pPr marL="0" lvl="0" indent="0" algn="l" rtl="0">
              <a:lnSpc>
                <a:spcPct val="90000"/>
              </a:lnSpc>
              <a:spcBef>
                <a:spcPts val="0"/>
              </a:spcBef>
              <a:spcAft>
                <a:spcPts val="0"/>
              </a:spcAft>
              <a:buClr>
                <a:schemeClr val="dk1"/>
              </a:buClr>
              <a:buSzPts val="2400"/>
              <a:buNone/>
            </a:pPr>
            <a:endParaRPr lang="en-US" sz="2000" dirty="0"/>
          </a:p>
          <a:p>
            <a:pPr marL="0" lvl="0" indent="0" algn="l" rtl="0">
              <a:lnSpc>
                <a:spcPct val="90000"/>
              </a:lnSpc>
              <a:spcBef>
                <a:spcPts val="0"/>
              </a:spcBef>
              <a:spcAft>
                <a:spcPts val="0"/>
              </a:spcAft>
              <a:buClr>
                <a:schemeClr val="dk1"/>
              </a:buClr>
              <a:buSzPts val="2400"/>
              <a:buNone/>
            </a:pPr>
            <a:r>
              <a:rPr lang="en-US" sz="2000" dirty="0"/>
              <a:t>Pay, choice and working conditions – to achieve social justice</a:t>
            </a:r>
            <a:endParaRPr sz="2000" dirty="0"/>
          </a:p>
          <a:p>
            <a:pPr marL="914400" lvl="2" indent="0" algn="l" rtl="0">
              <a:lnSpc>
                <a:spcPct val="90000"/>
              </a:lnSpc>
              <a:spcBef>
                <a:spcPts val="500"/>
              </a:spcBef>
              <a:spcAft>
                <a:spcPts val="0"/>
              </a:spcAft>
              <a:buClr>
                <a:schemeClr val="dk1"/>
              </a:buClr>
              <a:buSzPts val="2400"/>
              <a:buNone/>
            </a:pPr>
            <a:endParaRPr lang="en-US" dirty="0"/>
          </a:p>
          <a:p>
            <a:pPr marL="0" indent="0">
              <a:buSzPts val="2400"/>
              <a:buNone/>
            </a:pPr>
            <a:r>
              <a:rPr lang="en-US" sz="2000" dirty="0"/>
              <a:t>Responsibility of MNCs throughout the whole supply chain</a:t>
            </a:r>
            <a:endParaRPr sz="2000" dirty="0"/>
          </a:p>
        </p:txBody>
      </p:sp>
      <p:pic>
        <p:nvPicPr>
          <p:cNvPr id="2" name="Picture 1">
            <a:extLst>
              <a:ext uri="{FF2B5EF4-FFF2-40B4-BE49-F238E27FC236}">
                <a16:creationId xmlns:a16="http://schemas.microsoft.com/office/drawing/2014/main" id="{E23C7EDC-905D-617E-5A56-0190F4C740D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9C06D510-8156-BB1A-5278-CBD96B39AA5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F8F55FD9-D431-ED58-9827-994B4963F25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CF230D9-6BD7-D273-C88F-3D9E63A0D51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9"/>
        <p:cNvGrpSpPr/>
        <p:nvPr/>
      </p:nvGrpSpPr>
      <p:grpSpPr>
        <a:xfrm>
          <a:off x="0" y="0"/>
          <a:ext cx="0" cy="0"/>
          <a:chOff x="0" y="0"/>
          <a:chExt cx="0" cy="0"/>
        </a:xfrm>
      </p:grpSpPr>
      <p:sp>
        <p:nvSpPr>
          <p:cNvPr id="290" name="Google Shape;290;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1" name="Google Shape;291;p1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2" name="Google Shape;292;p15"/>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5"/>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600"/>
              <a:buFont typeface="Calibri"/>
              <a:buNone/>
            </a:pPr>
            <a:r>
              <a:rPr lang="en-US" sz="6600"/>
              <a:t>Ethical issues</a:t>
            </a:r>
            <a:endParaRPr/>
          </a:p>
        </p:txBody>
      </p:sp>
      <p:cxnSp>
        <p:nvCxnSpPr>
          <p:cNvPr id="294" name="Google Shape;294;p15"/>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95" name="Google Shape;295;p15"/>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Supply chain considerations:</a:t>
            </a:r>
            <a:endParaRPr/>
          </a:p>
          <a:p>
            <a:pPr marL="685800" lvl="1" indent="-228600" algn="l" rtl="0">
              <a:lnSpc>
                <a:spcPct val="90000"/>
              </a:lnSpc>
              <a:spcBef>
                <a:spcPts val="500"/>
              </a:spcBef>
              <a:spcAft>
                <a:spcPts val="0"/>
              </a:spcAft>
              <a:buClr>
                <a:schemeClr val="dk1"/>
              </a:buClr>
              <a:buSzPts val="2400"/>
              <a:buChar char="•"/>
            </a:pPr>
            <a:r>
              <a:rPr lang="en-US"/>
              <a:t>Child labour</a:t>
            </a:r>
            <a:endParaRPr/>
          </a:p>
          <a:p>
            <a:pPr marL="1143000" lvl="2" indent="-228600" algn="l" rtl="0">
              <a:lnSpc>
                <a:spcPct val="90000"/>
              </a:lnSpc>
              <a:spcBef>
                <a:spcPts val="500"/>
              </a:spcBef>
              <a:spcAft>
                <a:spcPts val="0"/>
              </a:spcAft>
              <a:buClr>
                <a:schemeClr val="dk1"/>
              </a:buClr>
              <a:buSzPts val="2400"/>
              <a:buChar char="•"/>
            </a:pPr>
            <a:r>
              <a:rPr lang="en-US" sz="2400"/>
              <a:t>Exploitation of children who have no power</a:t>
            </a:r>
            <a:endParaRPr/>
          </a:p>
          <a:p>
            <a:pPr marL="1143000" lvl="2" indent="-228600" algn="l" rtl="0">
              <a:lnSpc>
                <a:spcPct val="90000"/>
              </a:lnSpc>
              <a:spcBef>
                <a:spcPts val="500"/>
              </a:spcBef>
              <a:spcAft>
                <a:spcPts val="0"/>
              </a:spcAft>
              <a:buClr>
                <a:schemeClr val="dk1"/>
              </a:buClr>
              <a:buSzPts val="2400"/>
              <a:buChar char="•"/>
            </a:pPr>
            <a:r>
              <a:rPr lang="en-US" sz="2400"/>
              <a:t>Low wages</a:t>
            </a:r>
            <a:endParaRPr/>
          </a:p>
          <a:p>
            <a:pPr marL="1143000" lvl="2" indent="-228600" algn="l" rtl="0">
              <a:lnSpc>
                <a:spcPct val="90000"/>
              </a:lnSpc>
              <a:spcBef>
                <a:spcPts val="500"/>
              </a:spcBef>
              <a:spcAft>
                <a:spcPts val="0"/>
              </a:spcAft>
              <a:buClr>
                <a:schemeClr val="dk1"/>
              </a:buClr>
              <a:buSzPts val="2400"/>
              <a:buChar char="•"/>
            </a:pPr>
            <a:r>
              <a:rPr lang="en-US" sz="2400"/>
              <a:t>Unacceptable conditions</a:t>
            </a:r>
            <a:endParaRPr/>
          </a:p>
          <a:p>
            <a:pPr marL="1143000" lvl="2" indent="-228600" algn="l" rtl="0">
              <a:lnSpc>
                <a:spcPct val="90000"/>
              </a:lnSpc>
              <a:spcBef>
                <a:spcPts val="500"/>
              </a:spcBef>
              <a:spcAft>
                <a:spcPts val="0"/>
              </a:spcAft>
              <a:buClr>
                <a:schemeClr val="dk1"/>
              </a:buClr>
              <a:buSzPts val="2400"/>
              <a:buChar char="•"/>
            </a:pPr>
            <a:r>
              <a:rPr lang="en-US" sz="2400"/>
              <a:t>No education</a:t>
            </a:r>
            <a:endParaRPr/>
          </a:p>
          <a:p>
            <a:pPr marL="1143000" lvl="2" indent="-228600" algn="l" rtl="0">
              <a:lnSpc>
                <a:spcPct val="90000"/>
              </a:lnSpc>
              <a:spcBef>
                <a:spcPts val="500"/>
              </a:spcBef>
              <a:spcAft>
                <a:spcPts val="0"/>
              </a:spcAft>
              <a:buClr>
                <a:schemeClr val="dk1"/>
              </a:buClr>
              <a:buSzPts val="2400"/>
              <a:buChar char="•"/>
            </a:pPr>
            <a:r>
              <a:rPr lang="en-US" sz="2400"/>
              <a:t>Kidnapping from families</a:t>
            </a:r>
            <a:endParaRPr/>
          </a:p>
          <a:p>
            <a:pPr marL="1143000" lvl="2" indent="-228600" algn="l" rtl="0">
              <a:lnSpc>
                <a:spcPct val="90000"/>
              </a:lnSpc>
              <a:spcBef>
                <a:spcPts val="500"/>
              </a:spcBef>
              <a:spcAft>
                <a:spcPts val="0"/>
              </a:spcAft>
              <a:buClr>
                <a:schemeClr val="dk1"/>
              </a:buClr>
              <a:buSzPts val="2400"/>
              <a:buChar char="•"/>
            </a:pPr>
            <a:r>
              <a:rPr lang="en-US" sz="2400"/>
              <a:t>Slavery</a:t>
            </a:r>
            <a:endParaRPr/>
          </a:p>
          <a:p>
            <a:pPr marL="228600" lvl="0" indent="-76200" algn="l" rtl="0">
              <a:lnSpc>
                <a:spcPct val="90000"/>
              </a:lnSpc>
              <a:spcBef>
                <a:spcPts val="1000"/>
              </a:spcBef>
              <a:spcAft>
                <a:spcPts val="0"/>
              </a:spcAft>
              <a:buClr>
                <a:schemeClr val="dk1"/>
              </a:buClr>
              <a:buSzPts val="2400"/>
              <a:buNone/>
            </a:pPr>
            <a:endParaRPr sz="2400"/>
          </a:p>
        </p:txBody>
      </p:sp>
      <p:pic>
        <p:nvPicPr>
          <p:cNvPr id="2" name="Picture 1">
            <a:extLst>
              <a:ext uri="{FF2B5EF4-FFF2-40B4-BE49-F238E27FC236}">
                <a16:creationId xmlns:a16="http://schemas.microsoft.com/office/drawing/2014/main" id="{00370F62-F919-829D-B402-8B603D94468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E385A691-271E-6007-0977-0F2AD201545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83534097-D45B-CD89-7ACD-3B0C0C6B2AA0}"/>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E3CE48C-8B34-B517-745D-62EDBD0C7FB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1" name="Google Shape;301;p16"/>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6"/>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3" name="Google Shape;303;p16"/>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6"/>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7</a:t>
            </a:r>
            <a:endParaRPr/>
          </a:p>
        </p:txBody>
      </p:sp>
      <p:grpSp>
        <p:nvGrpSpPr>
          <p:cNvPr id="305" name="Google Shape;305;p16"/>
          <p:cNvGrpSpPr/>
          <p:nvPr/>
        </p:nvGrpSpPr>
        <p:grpSpPr>
          <a:xfrm>
            <a:off x="644909" y="2134401"/>
            <a:ext cx="10926121" cy="4149160"/>
            <a:chOff x="853" y="21822"/>
            <a:chExt cx="10926121" cy="4149160"/>
          </a:xfrm>
        </p:grpSpPr>
        <p:sp>
          <p:nvSpPr>
            <p:cNvPr id="306" name="Google Shape;306;p16"/>
            <p:cNvSpPr/>
            <p:nvPr/>
          </p:nvSpPr>
          <p:spPr>
            <a:xfrm>
              <a:off x="853" y="21822"/>
              <a:ext cx="3457633" cy="414916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txBox="1"/>
            <p:nvPr/>
          </p:nvSpPr>
          <p:spPr>
            <a:xfrm>
              <a:off x="853"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Explain why an MNC might choose to exploit labour.</a:t>
              </a:r>
              <a:endParaRPr sz="2500" b="0" i="0" u="none" strike="noStrike" cap="none">
                <a:solidFill>
                  <a:schemeClr val="lt1"/>
                </a:solidFill>
                <a:latin typeface="Calibri"/>
                <a:ea typeface="Calibri"/>
                <a:cs typeface="Calibri"/>
                <a:sym typeface="Calibri"/>
              </a:endParaRPr>
            </a:p>
          </p:txBody>
        </p:sp>
        <p:sp>
          <p:nvSpPr>
            <p:cNvPr id="308" name="Google Shape;308;p16"/>
            <p:cNvSpPr/>
            <p:nvPr/>
          </p:nvSpPr>
          <p:spPr>
            <a:xfrm>
              <a:off x="853"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txBox="1"/>
            <p:nvPr/>
          </p:nvSpPr>
          <p:spPr>
            <a:xfrm>
              <a:off x="853"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01</a:t>
              </a:r>
              <a:endParaRPr/>
            </a:p>
          </p:txBody>
        </p:sp>
        <p:sp>
          <p:nvSpPr>
            <p:cNvPr id="310" name="Google Shape;310;p16"/>
            <p:cNvSpPr/>
            <p:nvPr/>
          </p:nvSpPr>
          <p:spPr>
            <a:xfrm>
              <a:off x="3735097" y="21822"/>
              <a:ext cx="3457633" cy="4149160"/>
            </a:xfrm>
            <a:prstGeom prst="rect">
              <a:avLst/>
            </a:prstGeom>
            <a:solidFill>
              <a:srgbClr val="C47F6E"/>
            </a:solidFill>
            <a:ln w="12700" cap="flat" cmpd="sng">
              <a:solidFill>
                <a:srgbClr val="C47F6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txBox="1"/>
            <p:nvPr/>
          </p:nvSpPr>
          <p:spPr>
            <a:xfrm>
              <a:off x="3735097"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Explain the impacts of an MNC choosing to exploit labour.</a:t>
              </a:r>
              <a:endParaRPr/>
            </a:p>
          </p:txBody>
        </p:sp>
        <p:sp>
          <p:nvSpPr>
            <p:cNvPr id="312" name="Google Shape;312;p16"/>
            <p:cNvSpPr/>
            <p:nvPr/>
          </p:nvSpPr>
          <p:spPr>
            <a:xfrm>
              <a:off x="3735097"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txBox="1"/>
            <p:nvPr/>
          </p:nvSpPr>
          <p:spPr>
            <a:xfrm>
              <a:off x="3735097"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02</a:t>
              </a:r>
              <a:endParaRPr/>
            </a:p>
          </p:txBody>
        </p:sp>
        <p:sp>
          <p:nvSpPr>
            <p:cNvPr id="314" name="Google Shape;314;p16"/>
            <p:cNvSpPr/>
            <p:nvPr/>
          </p:nvSpPr>
          <p:spPr>
            <a:xfrm>
              <a:off x="7469341" y="21822"/>
              <a:ext cx="3457633" cy="4149160"/>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txBox="1"/>
            <p:nvPr/>
          </p:nvSpPr>
          <p:spPr>
            <a:xfrm>
              <a:off x="7469341" y="1681486"/>
              <a:ext cx="3457633" cy="2489496"/>
            </a:xfrm>
            <a:prstGeom prst="rect">
              <a:avLst/>
            </a:prstGeom>
            <a:noFill/>
            <a:ln>
              <a:noFill/>
            </a:ln>
          </p:spPr>
          <p:txBody>
            <a:bodyPr spcFirstLastPara="1" wrap="square" lIns="341525" tIns="0" rIns="341525" bIns="33020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Research an example of where an MNC has exploited labour. Explain the consequences that occurred. </a:t>
              </a:r>
              <a:endParaRPr/>
            </a:p>
          </p:txBody>
        </p:sp>
        <p:sp>
          <p:nvSpPr>
            <p:cNvPr id="316" name="Google Shape;316;p16"/>
            <p:cNvSpPr/>
            <p:nvPr/>
          </p:nvSpPr>
          <p:spPr>
            <a:xfrm>
              <a:off x="7469341" y="21822"/>
              <a:ext cx="3457633" cy="165966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txBox="1"/>
            <p:nvPr/>
          </p:nvSpPr>
          <p:spPr>
            <a:xfrm>
              <a:off x="7469341" y="21822"/>
              <a:ext cx="3457633" cy="1659664"/>
            </a:xfrm>
            <a:prstGeom prst="rect">
              <a:avLst/>
            </a:prstGeom>
            <a:noFill/>
            <a:ln>
              <a:noFill/>
            </a:ln>
          </p:spPr>
          <p:txBody>
            <a:bodyPr spcFirstLastPara="1" wrap="square" lIns="341525" tIns="165100" rIns="341525" bIns="165100" anchor="ctr" anchorCtr="0">
              <a:noAutofit/>
            </a:bodyPr>
            <a:lstStyle/>
            <a:p>
              <a:pPr marL="0" marR="0" lvl="0" indent="0" algn="l" rtl="0">
                <a:lnSpc>
                  <a:spcPct val="90000"/>
                </a:lnSpc>
                <a:spcBef>
                  <a:spcPts val="0"/>
                </a:spcBef>
                <a:spcAft>
                  <a:spcPts val="0"/>
                </a:spcAft>
                <a:buClr>
                  <a:schemeClr val="lt1"/>
                </a:buClr>
                <a:buSzPts val="6600"/>
                <a:buFont typeface="Calibri"/>
                <a:buNone/>
              </a:pPr>
              <a:r>
                <a:rPr lang="en-US" sz="6600" b="0" i="0" u="none" strike="noStrike" cap="none">
                  <a:solidFill>
                    <a:schemeClr val="lt1"/>
                  </a:solidFill>
                  <a:latin typeface="Calibri"/>
                  <a:ea typeface="Calibri"/>
                  <a:cs typeface="Calibri"/>
                  <a:sym typeface="Calibri"/>
                </a:rPr>
                <a:t>03</a:t>
              </a:r>
              <a:endParaRPr/>
            </a:p>
          </p:txBody>
        </p:sp>
      </p:grpSp>
      <p:pic>
        <p:nvPicPr>
          <p:cNvPr id="2" name="Picture 1">
            <a:extLst>
              <a:ext uri="{FF2B5EF4-FFF2-40B4-BE49-F238E27FC236}">
                <a16:creationId xmlns:a16="http://schemas.microsoft.com/office/drawing/2014/main" id="{61E50AE9-F9A1-5D80-0075-F6CC9F681F2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9A658C83-2A96-390B-492E-41AE45220B48}"/>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014629D4-BA91-3CFA-1703-82BB0460A44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F955B3B-9405-F993-7B26-BDE396B4769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3" name="Google Shape;323;p17"/>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4" name="Google Shape;324;p17"/>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5" name="Google Shape;325;p17"/>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6" name="Google Shape;326;p17"/>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8</a:t>
            </a:r>
            <a:endParaRPr/>
          </a:p>
        </p:txBody>
      </p:sp>
      <p:grpSp>
        <p:nvGrpSpPr>
          <p:cNvPr id="327" name="Google Shape;327;p17"/>
          <p:cNvGrpSpPr/>
          <p:nvPr/>
        </p:nvGrpSpPr>
        <p:grpSpPr>
          <a:xfrm>
            <a:off x="644056" y="2112579"/>
            <a:ext cx="10927828" cy="4192805"/>
            <a:chOff x="0" y="0"/>
            <a:chExt cx="10927828" cy="4192805"/>
          </a:xfrm>
        </p:grpSpPr>
        <p:sp>
          <p:nvSpPr>
            <p:cNvPr id="328" name="Google Shape;328;p17"/>
            <p:cNvSpPr/>
            <p:nvPr/>
          </p:nvSpPr>
          <p:spPr>
            <a:xfrm>
              <a:off x="0" y="0"/>
              <a:ext cx="3414946" cy="4192805"/>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txBox="1"/>
            <p:nvPr/>
          </p:nvSpPr>
          <p:spPr>
            <a:xfrm>
              <a:off x="0" y="1593265"/>
              <a:ext cx="3414946" cy="2515683"/>
            </a:xfrm>
            <a:prstGeom prst="rect">
              <a:avLst/>
            </a:prstGeom>
            <a:noFill/>
            <a:ln>
              <a:noFill/>
            </a:ln>
          </p:spPr>
          <p:txBody>
            <a:bodyPr spcFirstLastPara="1" wrap="square" lIns="266225" tIns="330200" rIns="2662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Explain who the ILO are.</a:t>
              </a:r>
              <a:endParaRPr sz="2600" b="0" i="0" u="none" strike="noStrike" cap="none">
                <a:solidFill>
                  <a:schemeClr val="dk1"/>
                </a:solidFill>
                <a:latin typeface="Calibri"/>
                <a:ea typeface="Calibri"/>
                <a:cs typeface="Calibri"/>
                <a:sym typeface="Calibri"/>
              </a:endParaRPr>
            </a:p>
          </p:txBody>
        </p:sp>
        <p:sp>
          <p:nvSpPr>
            <p:cNvPr id="330" name="Google Shape;330;p17"/>
            <p:cNvSpPr/>
            <p:nvPr/>
          </p:nvSpPr>
          <p:spPr>
            <a:xfrm>
              <a:off x="1078552" y="419280"/>
              <a:ext cx="1257841" cy="1257841"/>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txBox="1"/>
            <p:nvPr/>
          </p:nvSpPr>
          <p:spPr>
            <a:xfrm>
              <a:off x="1262759" y="603487"/>
              <a:ext cx="889427" cy="889427"/>
            </a:xfrm>
            <a:prstGeom prst="rect">
              <a:avLst/>
            </a:prstGeom>
            <a:noFill/>
            <a:ln>
              <a:noFill/>
            </a:ln>
          </p:spPr>
          <p:txBody>
            <a:bodyPr spcFirstLastPara="1" wrap="square" lIns="98050" tIns="12700" rIns="980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1</a:t>
              </a:r>
              <a:endParaRPr/>
            </a:p>
          </p:txBody>
        </p:sp>
        <p:sp>
          <p:nvSpPr>
            <p:cNvPr id="332" name="Google Shape;332;p17"/>
            <p:cNvSpPr/>
            <p:nvPr/>
          </p:nvSpPr>
          <p:spPr>
            <a:xfrm>
              <a:off x="0" y="4192733"/>
              <a:ext cx="3414946" cy="72"/>
            </a:xfrm>
            <a:prstGeom prst="rect">
              <a:avLst/>
            </a:prstGeom>
            <a:solidFill>
              <a:srgbClr val="DB784A"/>
            </a:solidFill>
            <a:ln w="12700" cap="flat" cmpd="sng">
              <a:solidFill>
                <a:srgbClr val="DB784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3756441" y="0"/>
              <a:ext cx="3414946" cy="4192805"/>
            </a:xfrm>
            <a:prstGeom prst="rect">
              <a:avLst/>
            </a:prstGeom>
            <a:solidFill>
              <a:srgbClr val="EBD6D4">
                <a:alpha val="89803"/>
              </a:srgbClr>
            </a:solidFill>
            <a:ln w="12700" cap="flat" cmpd="sng">
              <a:solidFill>
                <a:srgbClr val="EBD6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txBox="1"/>
            <p:nvPr/>
          </p:nvSpPr>
          <p:spPr>
            <a:xfrm>
              <a:off x="3756441" y="1593265"/>
              <a:ext cx="3414946" cy="2515683"/>
            </a:xfrm>
            <a:prstGeom prst="rect">
              <a:avLst/>
            </a:prstGeom>
            <a:noFill/>
            <a:ln>
              <a:noFill/>
            </a:ln>
          </p:spPr>
          <p:txBody>
            <a:bodyPr spcFirstLastPara="1" wrap="square" lIns="266225" tIns="330200" rIns="2662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Research who are the worst countries currently for child labour. </a:t>
              </a:r>
              <a:endParaRPr/>
            </a:p>
          </p:txBody>
        </p:sp>
        <p:sp>
          <p:nvSpPr>
            <p:cNvPr id="335" name="Google Shape;335;p17"/>
            <p:cNvSpPr/>
            <p:nvPr/>
          </p:nvSpPr>
          <p:spPr>
            <a:xfrm>
              <a:off x="4834993" y="419280"/>
              <a:ext cx="1257841" cy="1257841"/>
            </a:xfrm>
            <a:prstGeom prst="ellipse">
              <a:avLst/>
            </a:prstGeom>
            <a:solidFill>
              <a:srgbClr val="CB7C63"/>
            </a:solidFill>
            <a:ln w="12700" cap="flat" cmpd="sng">
              <a:solidFill>
                <a:srgbClr val="CB7C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txBox="1"/>
            <p:nvPr/>
          </p:nvSpPr>
          <p:spPr>
            <a:xfrm>
              <a:off x="5019200" y="603487"/>
              <a:ext cx="889427" cy="889427"/>
            </a:xfrm>
            <a:prstGeom prst="rect">
              <a:avLst/>
            </a:prstGeom>
            <a:noFill/>
            <a:ln>
              <a:noFill/>
            </a:ln>
          </p:spPr>
          <p:txBody>
            <a:bodyPr spcFirstLastPara="1" wrap="square" lIns="98050" tIns="12700" rIns="980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2</a:t>
              </a:r>
              <a:endParaRPr/>
            </a:p>
          </p:txBody>
        </p:sp>
        <p:sp>
          <p:nvSpPr>
            <p:cNvPr id="337" name="Google Shape;337;p17"/>
            <p:cNvSpPr/>
            <p:nvPr/>
          </p:nvSpPr>
          <p:spPr>
            <a:xfrm>
              <a:off x="3756441" y="4192733"/>
              <a:ext cx="3414946" cy="72"/>
            </a:xfrm>
            <a:prstGeom prst="rect">
              <a:avLst/>
            </a:prstGeom>
            <a:solidFill>
              <a:srgbClr val="BC857A"/>
            </a:solidFill>
            <a:ln w="12700" cap="flat" cmpd="sng">
              <a:solidFill>
                <a:srgbClr val="BC85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7512882" y="0"/>
              <a:ext cx="3414946" cy="4192805"/>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txBox="1"/>
            <p:nvPr/>
          </p:nvSpPr>
          <p:spPr>
            <a:xfrm>
              <a:off x="7512882" y="1593265"/>
              <a:ext cx="3414946" cy="2515683"/>
            </a:xfrm>
            <a:prstGeom prst="rect">
              <a:avLst/>
            </a:prstGeom>
            <a:noFill/>
            <a:ln>
              <a:noFill/>
            </a:ln>
          </p:spPr>
          <p:txBody>
            <a:bodyPr spcFirstLastPara="1" wrap="square" lIns="266225" tIns="330200" rIns="266225" bIns="330200" anchor="t"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Explain the impacts to the children that end up in work. </a:t>
              </a:r>
              <a:endParaRPr/>
            </a:p>
          </p:txBody>
        </p:sp>
        <p:sp>
          <p:nvSpPr>
            <p:cNvPr id="340" name="Google Shape;340;p17"/>
            <p:cNvSpPr/>
            <p:nvPr/>
          </p:nvSpPr>
          <p:spPr>
            <a:xfrm>
              <a:off x="8591434" y="419280"/>
              <a:ext cx="1257841" cy="1257841"/>
            </a:xfrm>
            <a:prstGeom prst="ellipse">
              <a:avLst/>
            </a:prstGeom>
            <a:solidFill>
              <a:srgbClr val="AF9390"/>
            </a:solidFill>
            <a:ln w="12700" cap="flat" cmpd="sng">
              <a:solidFill>
                <a:srgbClr val="AF939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txBox="1"/>
            <p:nvPr/>
          </p:nvSpPr>
          <p:spPr>
            <a:xfrm>
              <a:off x="8775641" y="603487"/>
              <a:ext cx="889427" cy="889427"/>
            </a:xfrm>
            <a:prstGeom prst="rect">
              <a:avLst/>
            </a:prstGeom>
            <a:noFill/>
            <a:ln>
              <a:noFill/>
            </a:ln>
          </p:spPr>
          <p:txBody>
            <a:bodyPr spcFirstLastPara="1" wrap="square" lIns="98050" tIns="12700" rIns="980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3</a:t>
              </a:r>
              <a:endParaRPr/>
            </a:p>
          </p:txBody>
        </p:sp>
        <p:sp>
          <p:nvSpPr>
            <p:cNvPr id="342" name="Google Shape;342;p17"/>
            <p:cNvSpPr/>
            <p:nvPr/>
          </p:nvSpPr>
          <p:spPr>
            <a:xfrm>
              <a:off x="7512882" y="4192733"/>
              <a:ext cx="3414946" cy="72"/>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289CE8CF-7EFA-A014-4615-342873B6037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B3857E00-B13C-A018-3F85-294BB723C79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A912D680-E471-CECD-1660-02D1A8402AF5}"/>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77EC695-C8B6-35C0-C1A1-D3C11D422BA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3"/>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3"/>
          <p:cNvSpPr>
            <a:spLocks noGrp="1"/>
          </p:cNvSpPr>
          <p:nvPr>
            <p:ph type="title" idx="4294967295"/>
          </p:nvPr>
        </p:nvSpPr>
        <p:spPr>
          <a:xfrm>
            <a:off x="836679" y="723898"/>
            <a:ext cx="6002110" cy="1495425"/>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Recall Activity</a:t>
            </a:r>
            <a:endParaRPr/>
          </a:p>
        </p:txBody>
      </p:sp>
      <p:sp>
        <p:nvSpPr>
          <p:cNvPr id="145" name="Google Shape;145;p3"/>
          <p:cNvSpPr txBox="1"/>
          <p:nvPr/>
        </p:nvSpPr>
        <p:spPr>
          <a:xfrm>
            <a:off x="836680" y="2405067"/>
            <a:ext cx="6002110" cy="3729034"/>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1000"/>
              </a:spcBef>
              <a:spcAft>
                <a:spcPts val="0"/>
              </a:spcAft>
              <a:buClr>
                <a:schemeClr val="dk1"/>
              </a:buClr>
              <a:buSzPts val="2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What is an MNC?</a:t>
            </a:r>
            <a:endParaRPr dirty="0"/>
          </a:p>
          <a:p>
            <a:pPr marL="228600" marR="0" lvl="0" indent="-228600" algn="l" rtl="0">
              <a:lnSpc>
                <a:spcPct val="90000"/>
              </a:lnSpc>
              <a:spcBef>
                <a:spcPts val="100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Explain one </a:t>
            </a:r>
            <a:r>
              <a:rPr lang="en-US" sz="2000" dirty="0">
                <a:solidFill>
                  <a:schemeClr val="dk1"/>
                </a:solidFill>
                <a:latin typeface="Calibri"/>
                <a:ea typeface="Calibri"/>
                <a:cs typeface="Calibri"/>
                <a:sym typeface="Calibri"/>
              </a:rPr>
              <a:t>advantage</a:t>
            </a:r>
            <a:r>
              <a:rPr lang="en-US" sz="2000" b="0" i="0" u="none" strike="noStrike" cap="none" dirty="0">
                <a:solidFill>
                  <a:schemeClr val="dk1"/>
                </a:solidFill>
                <a:latin typeface="Calibri"/>
                <a:ea typeface="Calibri"/>
                <a:cs typeface="Calibri"/>
                <a:sym typeface="Calibri"/>
              </a:rPr>
              <a:t> an MNC might have on a national economy</a:t>
            </a:r>
            <a:endParaRPr dirty="0"/>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pic>
        <p:nvPicPr>
          <p:cNvPr id="146" name="Google Shape;146;p3"/>
          <p:cNvPicPr preferRelativeResize="0"/>
          <p:nvPr/>
        </p:nvPicPr>
        <p:blipFill rotWithShape="1">
          <a:blip r:embed="rId3">
            <a:alphaModFix/>
          </a:blip>
          <a:srcRect l="1800" r="25409" b="11"/>
          <a:stretch/>
        </p:blipFill>
        <p:spPr>
          <a:xfrm>
            <a:off x="7199440" y="10"/>
            <a:ext cx="4992560" cy="6857990"/>
          </a:xfrm>
          <a:prstGeom prst="rect">
            <a:avLst/>
          </a:prstGeom>
          <a:noFill/>
          <a:ln>
            <a:noFill/>
          </a:ln>
        </p:spPr>
      </p:pic>
      <p:pic>
        <p:nvPicPr>
          <p:cNvPr id="2" name="Picture 1">
            <a:extLst>
              <a:ext uri="{FF2B5EF4-FFF2-40B4-BE49-F238E27FC236}">
                <a16:creationId xmlns:a16="http://schemas.microsoft.com/office/drawing/2014/main" id="{3448C8AC-E829-9816-3008-845CB95C8936}"/>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8A7A0B63-8A7E-E25A-5D2E-94B5572F513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66B3AF0F-707C-91FC-BB07-504838A92AE8}"/>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215EBF9-10F1-A6E8-B91D-8E997C3CA42F}"/>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1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8" name="Google Shape;348;p18"/>
          <p:cNvSpPr txBox="1">
            <a:spLocks noGrp="1"/>
          </p:cNvSpPr>
          <p:nvPr>
            <p:ph type="title"/>
          </p:nvPr>
        </p:nvSpPr>
        <p:spPr>
          <a:xfrm>
            <a:off x="841248" y="548640"/>
            <a:ext cx="3600860" cy="54315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Ethical issues</a:t>
            </a:r>
            <a:endParaRPr/>
          </a:p>
        </p:txBody>
      </p:sp>
      <p:sp>
        <p:nvSpPr>
          <p:cNvPr id="349" name="Google Shape;349;p18"/>
          <p:cNvSpPr/>
          <p:nvPr/>
        </p:nvSpPr>
        <p:spPr>
          <a:xfrm rot="5400000">
            <a:off x="2543983" y="3258715"/>
            <a:ext cx="4480560" cy="18288"/>
          </a:xfrm>
          <a:custGeom>
            <a:avLst/>
            <a:gdLst/>
            <a:ahLst/>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0" name="Google Shape;350;p18"/>
          <p:cNvSpPr txBox="1">
            <a:spLocks noGrp="1"/>
          </p:cNvSpPr>
          <p:nvPr>
            <p:ph type="body" idx="1"/>
          </p:nvPr>
        </p:nvSpPr>
        <p:spPr>
          <a:xfrm>
            <a:off x="5126418" y="552091"/>
            <a:ext cx="6224335" cy="543153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200"/>
              <a:buChar char="•"/>
            </a:pPr>
            <a:r>
              <a:rPr lang="en-US" sz="2200"/>
              <a:t>Marketing considerations:</a:t>
            </a:r>
            <a:endParaRPr/>
          </a:p>
          <a:p>
            <a:pPr marL="685800" lvl="1" indent="-228600" algn="l" rtl="0">
              <a:lnSpc>
                <a:spcPct val="90000"/>
              </a:lnSpc>
              <a:spcBef>
                <a:spcPts val="500"/>
              </a:spcBef>
              <a:spcAft>
                <a:spcPts val="0"/>
              </a:spcAft>
              <a:buClr>
                <a:schemeClr val="dk1"/>
              </a:buClr>
              <a:buSzPts val="2200"/>
              <a:buChar char="•"/>
            </a:pPr>
            <a:r>
              <a:rPr lang="en-US" sz="2200"/>
              <a:t>Misleading product labelling</a:t>
            </a:r>
            <a:endParaRPr/>
          </a:p>
          <a:p>
            <a:pPr marL="685800" lvl="1" indent="-228600" algn="l" rtl="0">
              <a:lnSpc>
                <a:spcPct val="90000"/>
              </a:lnSpc>
              <a:spcBef>
                <a:spcPts val="500"/>
              </a:spcBef>
              <a:spcAft>
                <a:spcPts val="0"/>
              </a:spcAft>
              <a:buClr>
                <a:schemeClr val="dk1"/>
              </a:buClr>
              <a:buSzPts val="2200"/>
              <a:buChar char="•"/>
            </a:pPr>
            <a:r>
              <a:rPr lang="en-US" sz="2200"/>
              <a:t>In the UK this is governed by the Trade Descriptions Act – but not applicable in other countries</a:t>
            </a:r>
            <a:endParaRPr/>
          </a:p>
          <a:p>
            <a:pPr marL="685800" lvl="1" indent="-228600" algn="l" rtl="0">
              <a:lnSpc>
                <a:spcPct val="90000"/>
              </a:lnSpc>
              <a:spcBef>
                <a:spcPts val="500"/>
              </a:spcBef>
              <a:spcAft>
                <a:spcPts val="0"/>
              </a:spcAft>
              <a:buClr>
                <a:schemeClr val="dk1"/>
              </a:buClr>
              <a:buSzPts val="2200"/>
              <a:buChar char="•"/>
            </a:pPr>
            <a:r>
              <a:rPr lang="en-US" sz="2200"/>
              <a:t>UK legislation includes labelling such as size/quantity, price, ingredients, endorsements, how, where and when made, health claims</a:t>
            </a:r>
            <a:endParaRPr/>
          </a:p>
          <a:p>
            <a:pPr marL="685800" lvl="1" indent="-228600" algn="l" rtl="0">
              <a:lnSpc>
                <a:spcPct val="90000"/>
              </a:lnSpc>
              <a:spcBef>
                <a:spcPts val="500"/>
              </a:spcBef>
              <a:spcAft>
                <a:spcPts val="0"/>
              </a:spcAft>
              <a:buClr>
                <a:schemeClr val="dk1"/>
              </a:buClr>
              <a:buSzPts val="2200"/>
              <a:buChar char="•"/>
            </a:pPr>
            <a:r>
              <a:rPr lang="en-US" sz="2200"/>
              <a:t>Stricter in certain industries e.g. food and pharmaceuticals</a:t>
            </a:r>
            <a:endParaRPr/>
          </a:p>
          <a:p>
            <a:pPr marL="685800" lvl="1" indent="-228600" algn="l" rtl="0">
              <a:lnSpc>
                <a:spcPct val="90000"/>
              </a:lnSpc>
              <a:spcBef>
                <a:spcPts val="500"/>
              </a:spcBef>
              <a:spcAft>
                <a:spcPts val="0"/>
              </a:spcAft>
              <a:buClr>
                <a:schemeClr val="dk1"/>
              </a:buClr>
              <a:buSzPts val="2200"/>
              <a:buChar char="•"/>
            </a:pPr>
            <a:r>
              <a:rPr lang="en-US" sz="2200"/>
              <a:t>Often pursued by pressure groups and consumer organisations such as watchdogs</a:t>
            </a:r>
            <a:endParaRPr/>
          </a:p>
        </p:txBody>
      </p:sp>
      <p:pic>
        <p:nvPicPr>
          <p:cNvPr id="2" name="Picture 1">
            <a:extLst>
              <a:ext uri="{FF2B5EF4-FFF2-40B4-BE49-F238E27FC236}">
                <a16:creationId xmlns:a16="http://schemas.microsoft.com/office/drawing/2014/main" id="{0A749B28-543E-9629-6CD4-ABFB0CF6B70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FF608E5B-FADC-978B-AF4B-D82D340CEAB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65AC95C4-AD51-07D6-F5E2-04748341F14B}"/>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0AB4ADF-1C6B-D6DE-7F9F-1F8A6C95242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6" name="Google Shape;356;p1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7" name="Google Shape;357;p1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8" name="Google Shape;358;p19"/>
          <p:cNvSpPr txBox="1">
            <a:spLocks noGrp="1"/>
          </p:cNvSpPr>
          <p:nvPr>
            <p:ph type="title"/>
          </p:nvPr>
        </p:nvSpPr>
        <p:spPr>
          <a:xfrm>
            <a:off x="1285240" y="1050595"/>
            <a:ext cx="8074815" cy="16184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200"/>
              <a:buFont typeface="Calibri"/>
              <a:buNone/>
            </a:pPr>
            <a:r>
              <a:rPr lang="en-US" sz="7200"/>
              <a:t>Ethical issues</a:t>
            </a:r>
            <a:endParaRPr/>
          </a:p>
        </p:txBody>
      </p:sp>
      <p:sp>
        <p:nvSpPr>
          <p:cNvPr id="359" name="Google Shape;359;p19"/>
          <p:cNvSpPr txBox="1">
            <a:spLocks noGrp="1"/>
          </p:cNvSpPr>
          <p:nvPr>
            <p:ph type="body" idx="1"/>
          </p:nvPr>
        </p:nvSpPr>
        <p:spPr>
          <a:xfrm>
            <a:off x="1285240" y="2969469"/>
            <a:ext cx="8074815" cy="28003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Inappropriate promotional activities</a:t>
            </a:r>
            <a:endParaRPr/>
          </a:p>
          <a:p>
            <a:pPr marL="685800" lvl="1" indent="-228600" algn="l" rtl="0">
              <a:lnSpc>
                <a:spcPct val="90000"/>
              </a:lnSpc>
              <a:spcBef>
                <a:spcPts val="500"/>
              </a:spcBef>
              <a:spcAft>
                <a:spcPts val="0"/>
              </a:spcAft>
              <a:buClr>
                <a:schemeClr val="dk1"/>
              </a:buClr>
              <a:buSzPts val="2400"/>
              <a:buChar char="•"/>
            </a:pPr>
            <a:r>
              <a:rPr lang="en-US"/>
              <a:t>Promoting directly to children</a:t>
            </a:r>
            <a:endParaRPr/>
          </a:p>
          <a:p>
            <a:pPr marL="685800" lvl="1" indent="-228600" algn="l" rtl="0">
              <a:lnSpc>
                <a:spcPct val="90000"/>
              </a:lnSpc>
              <a:spcBef>
                <a:spcPts val="500"/>
              </a:spcBef>
              <a:spcAft>
                <a:spcPts val="0"/>
              </a:spcAft>
              <a:buClr>
                <a:schemeClr val="dk1"/>
              </a:buClr>
              <a:buSzPts val="2400"/>
              <a:buChar char="•"/>
            </a:pPr>
            <a:r>
              <a:rPr lang="en-US"/>
              <a:t>Cultural difference e.g. the culture of gift giving in China</a:t>
            </a:r>
            <a:endParaRPr/>
          </a:p>
          <a:p>
            <a:pPr marL="685800" lvl="1" indent="-228600" algn="l" rtl="0">
              <a:lnSpc>
                <a:spcPct val="90000"/>
              </a:lnSpc>
              <a:spcBef>
                <a:spcPts val="500"/>
              </a:spcBef>
              <a:spcAft>
                <a:spcPts val="0"/>
              </a:spcAft>
              <a:buClr>
                <a:schemeClr val="dk1"/>
              </a:buClr>
              <a:buSzPts val="2400"/>
              <a:buChar char="•"/>
            </a:pPr>
            <a:r>
              <a:rPr lang="en-US"/>
              <a:t>Promoting a life style that goes against cultural or religious difference</a:t>
            </a:r>
            <a:endParaRPr/>
          </a:p>
        </p:txBody>
      </p:sp>
      <p:pic>
        <p:nvPicPr>
          <p:cNvPr id="2" name="Picture 1">
            <a:extLst>
              <a:ext uri="{FF2B5EF4-FFF2-40B4-BE49-F238E27FC236}">
                <a16:creationId xmlns:a16="http://schemas.microsoft.com/office/drawing/2014/main" id="{4454BC39-3573-A484-1E66-AB8AB721342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6A5337FB-C4C2-0082-6DDE-A0D3989ED65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F590829B-3D48-8CC3-FC9F-884D111E28DB}"/>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B35D71D-BC09-3845-E988-FEE45EE93CC9}"/>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5" name="Google Shape;365;p20"/>
          <p:cNvSpPr/>
          <p:nvPr/>
        </p:nvSpPr>
        <p:spPr>
          <a:xfrm flipH="1">
            <a:off x="2" y="0"/>
            <a:ext cx="12191998" cy="1575955"/>
          </a:xfrm>
          <a:prstGeom prst="rect">
            <a:avLst/>
          </a:prstGeom>
          <a:gradFill>
            <a:gsLst>
              <a:gs pos="0">
                <a:srgbClr val="000000">
                  <a:alpha val="95686"/>
                </a:srgbClr>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6" name="Google Shape;366;p20"/>
          <p:cNvSpPr/>
          <p:nvPr/>
        </p:nvSpPr>
        <p:spPr>
          <a:xfrm rot="10800000" flipH="1">
            <a:off x="8128857" y="0"/>
            <a:ext cx="4063143" cy="1576412"/>
          </a:xfrm>
          <a:prstGeom prst="rect">
            <a:avLst/>
          </a:prstGeom>
          <a:gradFill>
            <a:gsLst>
              <a:gs pos="0">
                <a:srgbClr val="1F3864">
                  <a:alpha val="67843"/>
                </a:srgbClr>
              </a:gs>
              <a:gs pos="19000">
                <a:srgbClr val="1F3864">
                  <a:alpha val="67843"/>
                </a:srgbClr>
              </a:gs>
              <a:gs pos="100000">
                <a:srgbClr val="4472C4">
                  <a:alpha val="7882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7" name="Google Shape;367;p20"/>
          <p:cNvSpPr/>
          <p:nvPr/>
        </p:nvSpPr>
        <p:spPr>
          <a:xfrm rot="5400000">
            <a:off x="5307777" y="-5307778"/>
            <a:ext cx="1576446" cy="12192002"/>
          </a:xfrm>
          <a:prstGeom prst="rect">
            <a:avLst/>
          </a:prstGeom>
          <a:gradFill>
            <a:gsLst>
              <a:gs pos="0">
                <a:srgbClr val="4472C4">
                  <a:alpha val="0"/>
                </a:srgbClr>
              </a:gs>
              <a:gs pos="23000">
                <a:srgbClr val="4472C4">
                  <a:alpha val="0"/>
                </a:srgbClr>
              </a:gs>
              <a:gs pos="99000">
                <a:srgbClr val="000000">
                  <a:alpha val="73725"/>
                </a:srgbClr>
              </a:gs>
              <a:gs pos="100000">
                <a:srgbClr val="000000">
                  <a:alpha val="73725"/>
                </a:srgbClr>
              </a:gs>
            </a:gsLst>
            <a:lin ang="203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20"/>
          <p:cNvSpPr>
            <a:spLocks noGrp="1"/>
          </p:cNvSpPr>
          <p:nvPr>
            <p:ph type="title" idx="4294967295"/>
          </p:nvPr>
        </p:nvSpPr>
        <p:spPr>
          <a:xfrm>
            <a:off x="1371597" y="348865"/>
            <a:ext cx="10044023" cy="877729"/>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Activity 9</a:t>
            </a:r>
            <a:endParaRPr/>
          </a:p>
        </p:txBody>
      </p:sp>
      <p:grpSp>
        <p:nvGrpSpPr>
          <p:cNvPr id="369" name="Google Shape;369;p20"/>
          <p:cNvGrpSpPr/>
          <p:nvPr/>
        </p:nvGrpSpPr>
        <p:grpSpPr>
          <a:xfrm>
            <a:off x="737501" y="2566481"/>
            <a:ext cx="10740938" cy="3285000"/>
            <a:chOff x="93445" y="453902"/>
            <a:chExt cx="10740938" cy="3285000"/>
          </a:xfrm>
        </p:grpSpPr>
        <p:sp>
          <p:nvSpPr>
            <p:cNvPr id="370" name="Google Shape;370;p20"/>
            <p:cNvSpPr/>
            <p:nvPr/>
          </p:nvSpPr>
          <p:spPr>
            <a:xfrm>
              <a:off x="718664" y="453902"/>
              <a:ext cx="1955812" cy="195581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1135476" y="870714"/>
              <a:ext cx="1122187" cy="112218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93445"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txBox="1"/>
            <p:nvPr/>
          </p:nvSpPr>
          <p:spPr>
            <a:xfrm>
              <a:off x="93445"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EXPLAIN WHAT THE TRADE DESCRIPTIONS ACT IS.</a:t>
              </a:r>
              <a:endParaRPr sz="1700" b="0" i="0" u="none" strike="noStrike" cap="none">
                <a:solidFill>
                  <a:schemeClr val="dk1"/>
                </a:solidFill>
                <a:latin typeface="Calibri"/>
                <a:ea typeface="Calibri"/>
                <a:cs typeface="Calibri"/>
                <a:sym typeface="Calibri"/>
              </a:endParaRPr>
            </a:p>
          </p:txBody>
        </p:sp>
        <p:sp>
          <p:nvSpPr>
            <p:cNvPr id="374" name="Google Shape;374;p20"/>
            <p:cNvSpPr/>
            <p:nvPr/>
          </p:nvSpPr>
          <p:spPr>
            <a:xfrm>
              <a:off x="4486008" y="453902"/>
              <a:ext cx="1955812" cy="1955812"/>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4902820" y="870714"/>
              <a:ext cx="1122187" cy="112218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3860789"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txBox="1"/>
            <p:nvPr/>
          </p:nvSpPr>
          <p:spPr>
            <a:xfrm>
              <a:off x="3860789"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LIST SOME OF THE IMPACTS THE ACT HAS ON LABELLING.</a:t>
              </a:r>
              <a:endParaRPr/>
            </a:p>
          </p:txBody>
        </p:sp>
        <p:sp>
          <p:nvSpPr>
            <p:cNvPr id="378" name="Google Shape;378;p20"/>
            <p:cNvSpPr/>
            <p:nvPr/>
          </p:nvSpPr>
          <p:spPr>
            <a:xfrm>
              <a:off x="8253352" y="453902"/>
              <a:ext cx="1955812" cy="1955812"/>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8670164" y="870714"/>
              <a:ext cx="1122187" cy="112218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7628133" y="3018902"/>
              <a:ext cx="3206250"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txBox="1"/>
            <p:nvPr/>
          </p:nvSpPr>
          <p:spPr>
            <a:xfrm>
              <a:off x="7628133" y="3018902"/>
              <a:ext cx="320625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700"/>
                <a:buFont typeface="Calibri"/>
                <a:buNone/>
              </a:pPr>
              <a:r>
                <a:rPr lang="en-US" sz="1700" b="0" i="0" u="none" strike="noStrike" cap="none">
                  <a:solidFill>
                    <a:schemeClr val="dk1"/>
                  </a:solidFill>
                  <a:latin typeface="Calibri"/>
                  <a:ea typeface="Calibri"/>
                  <a:cs typeface="Calibri"/>
                  <a:sym typeface="Calibri"/>
                </a:rPr>
                <a:t>RESEARCH AN EXAMPLE OF WHERE AN MNC HAS BROKEN THE TRADE DESCRIPTION ACT. </a:t>
              </a:r>
              <a:endParaRPr/>
            </a:p>
          </p:txBody>
        </p:sp>
      </p:grpSp>
      <p:pic>
        <p:nvPicPr>
          <p:cNvPr id="2" name="Picture 1">
            <a:extLst>
              <a:ext uri="{FF2B5EF4-FFF2-40B4-BE49-F238E27FC236}">
                <a16:creationId xmlns:a16="http://schemas.microsoft.com/office/drawing/2014/main" id="{99246D6D-9F7F-63B5-16BA-DD1ADB3F4CAD}"/>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EE07AA2B-1BE9-9B61-730E-B3D01B3C927D}"/>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6607A809-5D63-141C-B0D8-78C36988D45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C103991-41C7-2223-4282-807138338E1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5"/>
        <p:cNvGrpSpPr/>
        <p:nvPr/>
      </p:nvGrpSpPr>
      <p:grpSpPr>
        <a:xfrm>
          <a:off x="0" y="0"/>
          <a:ext cx="0" cy="0"/>
          <a:chOff x="0" y="0"/>
          <a:chExt cx="0" cy="0"/>
        </a:xfrm>
      </p:grpSpPr>
      <p:sp>
        <p:nvSpPr>
          <p:cNvPr id="386" name="Google Shape;386;p2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7" name="Google Shape;387;p21"/>
          <p:cNvSpPr>
            <a:spLocks noGrp="1"/>
          </p:cNvSpPr>
          <p:nvPr>
            <p:ph type="title" idx="4294967295"/>
          </p:nvPr>
        </p:nvSpPr>
        <p:spPr>
          <a:xfrm>
            <a:off x="640080" y="325369"/>
            <a:ext cx="4368602" cy="1956841"/>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Activity 10</a:t>
            </a:r>
            <a:endParaRPr/>
          </a:p>
        </p:txBody>
      </p:sp>
      <p:sp>
        <p:nvSpPr>
          <p:cNvPr id="388" name="Google Shape;388;p2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9" name="Google Shape;389;p21"/>
          <p:cNvSpPr txBo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Explain why promotional activities should be regulated. </a:t>
            </a:r>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Explain why cultural differences are important in promotion. </a:t>
            </a:r>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Who is the watchdog in charge of inappropriate promotion in the UK? What sort of things are deemed inappropriate by them?</a:t>
            </a:r>
            <a:endParaRPr/>
          </a:p>
        </p:txBody>
      </p:sp>
      <p:pic>
        <p:nvPicPr>
          <p:cNvPr id="390" name="Google Shape;390;p21"/>
          <p:cNvPicPr preferRelativeResize="0"/>
          <p:nvPr/>
        </p:nvPicPr>
        <p:blipFill rotWithShape="1">
          <a:blip r:embed="rId3">
            <a:alphaModFix/>
          </a:blip>
          <a:srcRect l="9692" r="14744" b="8"/>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2" name="Picture 1">
            <a:extLst>
              <a:ext uri="{FF2B5EF4-FFF2-40B4-BE49-F238E27FC236}">
                <a16:creationId xmlns:a16="http://schemas.microsoft.com/office/drawing/2014/main" id="{3A0D22ED-4F45-C297-5483-4EB62A37847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2CE1D5C9-4DB4-F871-9621-A9F4B5081D7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D79FC2A2-6B44-BEC0-0BF5-3562B0536AB7}"/>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1145DA-6212-81BE-74FC-AFCA0D1F3D5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4"/>
        <p:cNvGrpSpPr/>
        <p:nvPr/>
      </p:nvGrpSpPr>
      <p:grpSpPr>
        <a:xfrm>
          <a:off x="0" y="0"/>
          <a:ext cx="0" cy="0"/>
          <a:chOff x="0" y="0"/>
          <a:chExt cx="0" cy="0"/>
        </a:xfrm>
      </p:grpSpPr>
      <p:sp>
        <p:nvSpPr>
          <p:cNvPr id="395" name="Google Shape;395;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6" name="Google Shape;396;p22"/>
          <p:cNvSpPr>
            <a:spLocks noGrp="1"/>
          </p:cNvSpPr>
          <p:nvPr>
            <p:ph type="title" idx="4294967295"/>
          </p:nvPr>
        </p:nvSpPr>
        <p:spPr>
          <a:xfrm>
            <a:off x="630936" y="639520"/>
            <a:ext cx="3429000" cy="1719072"/>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Activity 11</a:t>
            </a:r>
            <a:endParaRPr/>
          </a:p>
        </p:txBody>
      </p:sp>
      <p:sp>
        <p:nvSpPr>
          <p:cNvPr id="397" name="Google Shape;397;p22"/>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8" name="Google Shape;398;p22"/>
          <p:cNvSpPr txBo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Consumers benefit from greater choice or are they exploited!</a:t>
            </a:r>
            <a:endParaRPr/>
          </a:p>
        </p:txBody>
      </p:sp>
      <p:graphicFrame>
        <p:nvGraphicFramePr>
          <p:cNvPr id="399" name="Google Shape;399;p22"/>
          <p:cNvGraphicFramePr/>
          <p:nvPr/>
        </p:nvGraphicFramePr>
        <p:xfrm>
          <a:off x="4654296" y="698150"/>
          <a:ext cx="6903725" cy="5461650"/>
        </p:xfrm>
        <a:graphic>
          <a:graphicData uri="http://schemas.openxmlformats.org/drawingml/2006/table">
            <a:tbl>
              <a:tblPr firstRow="1" bandRow="1">
                <a:solidFill>
                  <a:schemeClr val="lt1"/>
                </a:solidFill>
                <a:tableStyleId>{D579B762-B00C-46E4-A4AD-E203823112BD}</a:tableStyleId>
              </a:tblPr>
              <a:tblGrid>
                <a:gridCol w="2906900">
                  <a:extLst>
                    <a:ext uri="{9D8B030D-6E8A-4147-A177-3AD203B41FA5}">
                      <a16:colId xmlns:a16="http://schemas.microsoft.com/office/drawing/2014/main" val="20000"/>
                    </a:ext>
                  </a:extLst>
                </a:gridCol>
                <a:gridCol w="3996825">
                  <a:extLst>
                    <a:ext uri="{9D8B030D-6E8A-4147-A177-3AD203B41FA5}">
                      <a16:colId xmlns:a16="http://schemas.microsoft.com/office/drawing/2014/main" val="20001"/>
                    </a:ext>
                  </a:extLst>
                </a:gridCol>
              </a:tblGrid>
              <a:tr h="853525">
                <a:tc>
                  <a:txBody>
                    <a:bodyPr/>
                    <a:lstStyle/>
                    <a:p>
                      <a:pPr marL="0" marR="0" lvl="0" indent="0" algn="l" rtl="0">
                        <a:spcBef>
                          <a:spcPts val="0"/>
                        </a:spcBef>
                        <a:spcAft>
                          <a:spcPts val="0"/>
                        </a:spcAft>
                        <a:buNone/>
                      </a:pPr>
                      <a:r>
                        <a:rPr lang="en-US" sz="2800" b="0" u="none" strike="noStrike" cap="none">
                          <a:solidFill>
                            <a:schemeClr val="lt1"/>
                          </a:solidFill>
                        </a:rPr>
                        <a:t>For </a:t>
                      </a:r>
                      <a:endParaRPr/>
                    </a:p>
                  </a:txBody>
                  <a:tcPr marL="234425" marR="180325" marT="180325" marB="180325" anchor="ctr">
                    <a:lnL w="1905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US" sz="2800" b="0" cap="none">
                          <a:solidFill>
                            <a:schemeClr val="lt1"/>
                          </a:solidFill>
                        </a:rPr>
                        <a:t>Against</a:t>
                      </a:r>
                      <a:endParaRPr/>
                    </a:p>
                  </a:txBody>
                  <a:tcPr marL="234425" marR="180325" marT="180325" marB="180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A2F4DEEF-C2A8-79BB-F578-9DF30570CC2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783C3AC1-33ED-6A16-AECF-1FE3E0F4D70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7F9BD96C-4890-984E-97CC-BDD068A96D3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5D5025C-60CE-6347-5F78-F46D3AFE1039}"/>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5" name="Google Shape;405;p23"/>
          <p:cNvSpPr>
            <a:spLocks noGrp="1"/>
          </p:cNvSpPr>
          <p:nvPr>
            <p:ph type="title" idx="4294967295"/>
          </p:nvPr>
        </p:nvSpPr>
        <p:spPr>
          <a:xfrm>
            <a:off x="630936" y="640080"/>
            <a:ext cx="4818888" cy="1481328"/>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Activity 12</a:t>
            </a:r>
            <a:endParaRPr/>
          </a:p>
        </p:txBody>
      </p:sp>
      <p:sp>
        <p:nvSpPr>
          <p:cNvPr id="406" name="Google Shape;406;p23"/>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7" name="Google Shape;407;p23"/>
          <p:cNvSpPr txBo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 </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MNCs reduce the impact on the environment by producing closer to markets or worsen it due to food miles!</a:t>
            </a:r>
            <a:endParaRPr/>
          </a:p>
        </p:txBody>
      </p:sp>
      <p:graphicFrame>
        <p:nvGraphicFramePr>
          <p:cNvPr id="408" name="Google Shape;408;p23"/>
          <p:cNvGraphicFramePr/>
          <p:nvPr/>
        </p:nvGraphicFramePr>
        <p:xfrm>
          <a:off x="6433298" y="1018337"/>
          <a:ext cx="4790475" cy="4821275"/>
        </p:xfrm>
        <a:graphic>
          <a:graphicData uri="http://schemas.openxmlformats.org/drawingml/2006/table">
            <a:tbl>
              <a:tblPr firstRow="1" bandRow="1">
                <a:noFill/>
                <a:tableStyleId>{553BFD3C-8606-4058-B7A0-310046289C25}</a:tableStyleId>
              </a:tblPr>
              <a:tblGrid>
                <a:gridCol w="1883600">
                  <a:extLst>
                    <a:ext uri="{9D8B030D-6E8A-4147-A177-3AD203B41FA5}">
                      <a16:colId xmlns:a16="http://schemas.microsoft.com/office/drawing/2014/main" val="20000"/>
                    </a:ext>
                  </a:extLst>
                </a:gridCol>
                <a:gridCol w="2906875">
                  <a:extLst>
                    <a:ext uri="{9D8B030D-6E8A-4147-A177-3AD203B41FA5}">
                      <a16:colId xmlns:a16="http://schemas.microsoft.com/office/drawing/2014/main" val="20001"/>
                    </a:ext>
                  </a:extLst>
                </a:gridCol>
              </a:tblGrid>
              <a:tr h="714150">
                <a:tc>
                  <a:txBody>
                    <a:bodyPr/>
                    <a:lstStyle/>
                    <a:p>
                      <a:pPr marL="0" marR="0" lvl="0" indent="0" algn="l" rtl="0">
                        <a:spcBef>
                          <a:spcPts val="0"/>
                        </a:spcBef>
                        <a:spcAft>
                          <a:spcPts val="0"/>
                        </a:spcAft>
                        <a:buNone/>
                      </a:pPr>
                      <a:r>
                        <a:rPr lang="en-US" sz="3300"/>
                        <a:t>For </a:t>
                      </a:r>
                      <a:endParaRPr/>
                    </a:p>
                  </a:txBody>
                  <a:tcPr marL="150875" marR="150875" marT="75450" marB="75450"/>
                </a:tc>
                <a:tc>
                  <a:txBody>
                    <a:bodyPr/>
                    <a:lstStyle/>
                    <a:p>
                      <a:pPr marL="0" marR="0" lvl="0" indent="0" algn="l" rtl="0">
                        <a:spcBef>
                          <a:spcPts val="0"/>
                        </a:spcBef>
                        <a:spcAft>
                          <a:spcPts val="0"/>
                        </a:spcAft>
                        <a:buNone/>
                      </a:pPr>
                      <a:r>
                        <a:rPr lang="en-US" sz="3300"/>
                        <a:t>Against</a:t>
                      </a:r>
                      <a:endParaRPr/>
                    </a:p>
                  </a:txBody>
                  <a:tcPr marL="150875" marR="150875" marT="75450" marB="75450"/>
                </a:tc>
                <a:extLst>
                  <a:ext uri="{0D108BD9-81ED-4DB2-BD59-A6C34878D82A}">
                    <a16:rowId xmlns:a16="http://schemas.microsoft.com/office/drawing/2014/main" val="10000"/>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1"/>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2"/>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3"/>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4"/>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5801F251-93F7-6EFB-629F-5A1C55F1EAB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76BA56B6-1982-00CA-C37F-3A27A886C2E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C423E8FD-B1E2-94C7-87AD-1838BC5767E4}"/>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050DFFF-1E36-7DD7-5CCA-EDC7E9DA721A}"/>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2"/>
        <p:cNvGrpSpPr/>
        <p:nvPr/>
      </p:nvGrpSpPr>
      <p:grpSpPr>
        <a:xfrm>
          <a:off x="0" y="0"/>
          <a:ext cx="0" cy="0"/>
          <a:chOff x="0" y="0"/>
          <a:chExt cx="0" cy="0"/>
        </a:xfrm>
      </p:grpSpPr>
      <p:sp>
        <p:nvSpPr>
          <p:cNvPr id="413" name="Google Shape;413;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4" name="Google Shape;414;p24"/>
          <p:cNvSpPr>
            <a:spLocks noGrp="1"/>
          </p:cNvSpPr>
          <p:nvPr>
            <p:ph type="title" idx="4294967295"/>
          </p:nvPr>
        </p:nvSpPr>
        <p:spPr>
          <a:xfrm>
            <a:off x="630936" y="639520"/>
            <a:ext cx="3429000" cy="1719072"/>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Activity 13</a:t>
            </a:r>
            <a:endParaRPr/>
          </a:p>
        </p:txBody>
      </p:sp>
      <p:sp>
        <p:nvSpPr>
          <p:cNvPr id="415" name="Google Shape;415;p24"/>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6" name="Google Shape;416;p24"/>
          <p:cNvSpPr txBo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Employees benefit from greater training and working conditions or are they exploited by powerful businesses!</a:t>
            </a:r>
            <a:endParaRPr/>
          </a:p>
        </p:txBody>
      </p:sp>
      <p:graphicFrame>
        <p:nvGraphicFramePr>
          <p:cNvPr id="417" name="Google Shape;417;p24"/>
          <p:cNvGraphicFramePr/>
          <p:nvPr/>
        </p:nvGraphicFramePr>
        <p:xfrm>
          <a:off x="5162980" y="640080"/>
          <a:ext cx="5886350" cy="5577850"/>
        </p:xfrm>
        <a:graphic>
          <a:graphicData uri="http://schemas.openxmlformats.org/drawingml/2006/table">
            <a:tbl>
              <a:tblPr firstRow="1" bandRow="1">
                <a:solidFill>
                  <a:srgbClr val="404040"/>
                </a:solidFill>
                <a:tableStyleId>{D579B762-B00C-46E4-A4AD-E203823112BD}</a:tableStyleId>
              </a:tblPr>
              <a:tblGrid>
                <a:gridCol w="2385050">
                  <a:extLst>
                    <a:ext uri="{9D8B030D-6E8A-4147-A177-3AD203B41FA5}">
                      <a16:colId xmlns:a16="http://schemas.microsoft.com/office/drawing/2014/main" val="20000"/>
                    </a:ext>
                  </a:extLst>
                </a:gridCol>
                <a:gridCol w="3501300">
                  <a:extLst>
                    <a:ext uri="{9D8B030D-6E8A-4147-A177-3AD203B41FA5}">
                      <a16:colId xmlns:a16="http://schemas.microsoft.com/office/drawing/2014/main" val="20001"/>
                    </a:ext>
                  </a:extLst>
                </a:gridCol>
              </a:tblGrid>
              <a:tr h="1002850">
                <a:tc>
                  <a:txBody>
                    <a:bodyPr/>
                    <a:lstStyle/>
                    <a:p>
                      <a:pPr marL="0" marR="0" lvl="0" indent="0" algn="l" rtl="0">
                        <a:spcBef>
                          <a:spcPts val="0"/>
                        </a:spcBef>
                        <a:spcAft>
                          <a:spcPts val="0"/>
                        </a:spcAft>
                        <a:buNone/>
                      </a:pPr>
                      <a:r>
                        <a:rPr lang="en-US" sz="3800" b="0" cap="none">
                          <a:solidFill>
                            <a:schemeClr val="lt1"/>
                          </a:solidFill>
                        </a:rPr>
                        <a:t>For </a:t>
                      </a:r>
                      <a:endParaRPr/>
                    </a:p>
                  </a:txBody>
                  <a:tcPr marL="219600" marR="219600" marT="219600" marB="109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3800" b="0" cap="none">
                          <a:solidFill>
                            <a:schemeClr val="lt1"/>
                          </a:solidFill>
                        </a:rPr>
                        <a:t>Against</a:t>
                      </a:r>
                      <a:endParaRPr/>
                    </a:p>
                  </a:txBody>
                  <a:tcPr marL="219600" marR="219600" marT="219600" marB="109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915000">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404040"/>
                    </a:solidFill>
                  </a:tcPr>
                </a:tc>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404040"/>
                    </a:solidFill>
                  </a:tcPr>
                </a:tc>
                <a:extLst>
                  <a:ext uri="{0D108BD9-81ED-4DB2-BD59-A6C34878D82A}">
                    <a16:rowId xmlns:a16="http://schemas.microsoft.com/office/drawing/2014/main" val="10001"/>
                  </a:ext>
                </a:extLst>
              </a:tr>
              <a:tr h="915000">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solidFill>
                  </a:tcPr>
                </a:tc>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solidFill>
                  </a:tcPr>
                </a:tc>
                <a:extLst>
                  <a:ext uri="{0D108BD9-81ED-4DB2-BD59-A6C34878D82A}">
                    <a16:rowId xmlns:a16="http://schemas.microsoft.com/office/drawing/2014/main" val="10002"/>
                  </a:ext>
                </a:extLst>
              </a:tr>
              <a:tr h="915000">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404040"/>
                    </a:solidFill>
                  </a:tcPr>
                </a:tc>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solidFill>
                      <a:srgbClr val="404040"/>
                    </a:solidFill>
                  </a:tcPr>
                </a:tc>
                <a:extLst>
                  <a:ext uri="{0D108BD9-81ED-4DB2-BD59-A6C34878D82A}">
                    <a16:rowId xmlns:a16="http://schemas.microsoft.com/office/drawing/2014/main" val="10003"/>
                  </a:ext>
                </a:extLst>
              </a:tr>
              <a:tr h="915000">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solidFill>
                  </a:tcPr>
                </a:tc>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BFBFB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62626"/>
                    </a:solidFill>
                  </a:tcPr>
                </a:tc>
                <a:extLst>
                  <a:ext uri="{0D108BD9-81ED-4DB2-BD59-A6C34878D82A}">
                    <a16:rowId xmlns:a16="http://schemas.microsoft.com/office/drawing/2014/main" val="10004"/>
                  </a:ext>
                </a:extLst>
              </a:tr>
              <a:tr h="915000">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tc>
                  <a:txBody>
                    <a:bodyPr/>
                    <a:lstStyle/>
                    <a:p>
                      <a:pPr marL="0" marR="0" lvl="0" indent="0" algn="l" rtl="0">
                        <a:spcBef>
                          <a:spcPts val="0"/>
                        </a:spcBef>
                        <a:spcAft>
                          <a:spcPts val="0"/>
                        </a:spcAft>
                        <a:buNone/>
                      </a:pPr>
                      <a:endParaRPr sz="2900" cap="none">
                        <a:solidFill>
                          <a:schemeClr val="lt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04040"/>
                    </a:solidFill>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05D43D77-1FB6-73B3-58E3-3A66FCCE017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A5BD71F7-1A73-3595-6937-44C35F3B225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4D7E4784-7D64-D458-CD31-0C80700FCD06}"/>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BBCD71-3305-840D-D5A8-E4204839C50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1"/>
        <p:cNvGrpSpPr/>
        <p:nvPr/>
      </p:nvGrpSpPr>
      <p:grpSpPr>
        <a:xfrm>
          <a:off x="0" y="0"/>
          <a:ext cx="0" cy="0"/>
          <a:chOff x="0" y="0"/>
          <a:chExt cx="0" cy="0"/>
        </a:xfrm>
      </p:grpSpPr>
      <p:sp>
        <p:nvSpPr>
          <p:cNvPr id="422" name="Google Shape;422;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3" name="Google Shape;423;p25"/>
          <p:cNvSpPr>
            <a:spLocks noGrp="1"/>
          </p:cNvSpPr>
          <p:nvPr>
            <p:ph type="title" idx="4294967295"/>
          </p:nvPr>
        </p:nvSpPr>
        <p:spPr>
          <a:xfrm>
            <a:off x="630936" y="640080"/>
            <a:ext cx="4818888" cy="1481328"/>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Activity 14</a:t>
            </a:r>
            <a:endParaRPr/>
          </a:p>
        </p:txBody>
      </p:sp>
      <p:sp>
        <p:nvSpPr>
          <p:cNvPr id="424" name="Google Shape;424;p25"/>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5" name="Google Shape;425;p25"/>
          <p:cNvSpPr txBo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 </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Global industries too powerful!</a:t>
            </a:r>
            <a:endParaRPr/>
          </a:p>
        </p:txBody>
      </p:sp>
      <p:graphicFrame>
        <p:nvGraphicFramePr>
          <p:cNvPr id="426" name="Google Shape;426;p25"/>
          <p:cNvGraphicFramePr/>
          <p:nvPr/>
        </p:nvGraphicFramePr>
        <p:xfrm>
          <a:off x="6433298" y="1018337"/>
          <a:ext cx="4790475" cy="4821275"/>
        </p:xfrm>
        <a:graphic>
          <a:graphicData uri="http://schemas.openxmlformats.org/drawingml/2006/table">
            <a:tbl>
              <a:tblPr firstRow="1" bandRow="1">
                <a:noFill/>
                <a:tableStyleId>{D579B762-B00C-46E4-A4AD-E203823112BD}</a:tableStyleId>
              </a:tblPr>
              <a:tblGrid>
                <a:gridCol w="1883600">
                  <a:extLst>
                    <a:ext uri="{9D8B030D-6E8A-4147-A177-3AD203B41FA5}">
                      <a16:colId xmlns:a16="http://schemas.microsoft.com/office/drawing/2014/main" val="20000"/>
                    </a:ext>
                  </a:extLst>
                </a:gridCol>
                <a:gridCol w="2906875">
                  <a:extLst>
                    <a:ext uri="{9D8B030D-6E8A-4147-A177-3AD203B41FA5}">
                      <a16:colId xmlns:a16="http://schemas.microsoft.com/office/drawing/2014/main" val="20001"/>
                    </a:ext>
                  </a:extLst>
                </a:gridCol>
              </a:tblGrid>
              <a:tr h="714150">
                <a:tc>
                  <a:txBody>
                    <a:bodyPr/>
                    <a:lstStyle/>
                    <a:p>
                      <a:pPr marL="0" marR="0" lvl="0" indent="0" algn="l" rtl="0">
                        <a:spcBef>
                          <a:spcPts val="0"/>
                        </a:spcBef>
                        <a:spcAft>
                          <a:spcPts val="0"/>
                        </a:spcAft>
                        <a:buNone/>
                      </a:pPr>
                      <a:r>
                        <a:rPr lang="en-US" sz="3300"/>
                        <a:t>For </a:t>
                      </a:r>
                      <a:endParaRPr/>
                    </a:p>
                  </a:txBody>
                  <a:tcPr marL="150875" marR="150875" marT="75450" marB="75450"/>
                </a:tc>
                <a:tc>
                  <a:txBody>
                    <a:bodyPr/>
                    <a:lstStyle/>
                    <a:p>
                      <a:pPr marL="0" marR="0" lvl="0" indent="0" algn="l" rtl="0">
                        <a:spcBef>
                          <a:spcPts val="0"/>
                        </a:spcBef>
                        <a:spcAft>
                          <a:spcPts val="0"/>
                        </a:spcAft>
                        <a:buNone/>
                      </a:pPr>
                      <a:r>
                        <a:rPr lang="en-US" sz="3300"/>
                        <a:t>Against</a:t>
                      </a:r>
                      <a:endParaRPr/>
                    </a:p>
                  </a:txBody>
                  <a:tcPr marL="150875" marR="150875" marT="75450" marB="75450"/>
                </a:tc>
                <a:extLst>
                  <a:ext uri="{0D108BD9-81ED-4DB2-BD59-A6C34878D82A}">
                    <a16:rowId xmlns:a16="http://schemas.microsoft.com/office/drawing/2014/main" val="10000"/>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1"/>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2"/>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3"/>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4"/>
                  </a:ext>
                </a:extLst>
              </a:tr>
              <a:tr h="821425">
                <a:tc>
                  <a:txBody>
                    <a:bodyPr/>
                    <a:lstStyle/>
                    <a:p>
                      <a:pPr marL="0" marR="0" lvl="0" indent="0" algn="l" rtl="0">
                        <a:spcBef>
                          <a:spcPts val="0"/>
                        </a:spcBef>
                        <a:spcAft>
                          <a:spcPts val="0"/>
                        </a:spcAft>
                        <a:buNone/>
                      </a:pPr>
                      <a:endParaRPr sz="3300"/>
                    </a:p>
                  </a:txBody>
                  <a:tcPr marL="150875" marR="150875" marT="75450" marB="75450"/>
                </a:tc>
                <a:tc>
                  <a:txBody>
                    <a:bodyPr/>
                    <a:lstStyle/>
                    <a:p>
                      <a:pPr marL="0" marR="0" lvl="0" indent="0" algn="l" rtl="0">
                        <a:spcBef>
                          <a:spcPts val="0"/>
                        </a:spcBef>
                        <a:spcAft>
                          <a:spcPts val="0"/>
                        </a:spcAft>
                        <a:buNone/>
                      </a:pPr>
                      <a:endParaRPr sz="3300"/>
                    </a:p>
                  </a:txBody>
                  <a:tcPr marL="150875" marR="150875" marT="75450" marB="75450"/>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2A3EE81B-B969-DF8A-AA02-EDD6EEE38D9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C5445DB9-C816-D979-394D-828AA629AA2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7C5C0949-6654-7D39-4245-D1195899FEA2}"/>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6A7259F-F996-D8D5-76F7-EDDB609AA83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0"/>
        <p:cNvGrpSpPr/>
        <p:nvPr/>
      </p:nvGrpSpPr>
      <p:grpSpPr>
        <a:xfrm>
          <a:off x="0" y="0"/>
          <a:ext cx="0" cy="0"/>
          <a:chOff x="0" y="0"/>
          <a:chExt cx="0" cy="0"/>
        </a:xfrm>
      </p:grpSpPr>
      <p:sp>
        <p:nvSpPr>
          <p:cNvPr id="431" name="Google Shape;431;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2" name="Google Shape;432;p26"/>
          <p:cNvSpPr>
            <a:spLocks noGrp="1"/>
          </p:cNvSpPr>
          <p:nvPr>
            <p:ph type="title" idx="4294967295"/>
          </p:nvPr>
        </p:nvSpPr>
        <p:spPr>
          <a:xfrm>
            <a:off x="630936" y="639520"/>
            <a:ext cx="3429000" cy="1719072"/>
          </a:xfrm>
          <a:prstGeom prst="roundRect">
            <a:avLst>
              <a:gd name="adj" fmla="val 16667"/>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Homework</a:t>
            </a:r>
            <a:endParaRPr/>
          </a:p>
        </p:txBody>
      </p:sp>
      <p:sp>
        <p:nvSpPr>
          <p:cNvPr id="433" name="Google Shape;433;p26"/>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4" name="Google Shape;434;p26"/>
          <p:cNvSpPr txBo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 </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MNCs uphold standards regardless of the country in which they operate in order to preserve the brand!</a:t>
            </a:r>
            <a:endParaRPr/>
          </a:p>
        </p:txBody>
      </p:sp>
      <p:graphicFrame>
        <p:nvGraphicFramePr>
          <p:cNvPr id="435" name="Google Shape;435;p26"/>
          <p:cNvGraphicFramePr/>
          <p:nvPr/>
        </p:nvGraphicFramePr>
        <p:xfrm>
          <a:off x="5162980" y="640080"/>
          <a:ext cx="5886350" cy="5577850"/>
        </p:xfrm>
        <a:graphic>
          <a:graphicData uri="http://schemas.openxmlformats.org/drawingml/2006/table">
            <a:tbl>
              <a:tblPr firstRow="1" bandRow="1">
                <a:solidFill>
                  <a:srgbClr val="F2F2F2"/>
                </a:solidFill>
                <a:tableStyleId>{D579B762-B00C-46E4-A4AD-E203823112BD}</a:tableStyleId>
              </a:tblPr>
              <a:tblGrid>
                <a:gridCol w="2385050">
                  <a:extLst>
                    <a:ext uri="{9D8B030D-6E8A-4147-A177-3AD203B41FA5}">
                      <a16:colId xmlns:a16="http://schemas.microsoft.com/office/drawing/2014/main" val="20000"/>
                    </a:ext>
                  </a:extLst>
                </a:gridCol>
                <a:gridCol w="3501300">
                  <a:extLst>
                    <a:ext uri="{9D8B030D-6E8A-4147-A177-3AD203B41FA5}">
                      <a16:colId xmlns:a16="http://schemas.microsoft.com/office/drawing/2014/main" val="20001"/>
                    </a:ext>
                  </a:extLst>
                </a:gridCol>
              </a:tblGrid>
              <a:tr h="1002850">
                <a:tc>
                  <a:txBody>
                    <a:bodyPr/>
                    <a:lstStyle/>
                    <a:p>
                      <a:pPr marL="0" marR="0" lvl="0" indent="0" algn="l" rtl="0">
                        <a:spcBef>
                          <a:spcPts val="0"/>
                        </a:spcBef>
                        <a:spcAft>
                          <a:spcPts val="0"/>
                        </a:spcAft>
                        <a:buNone/>
                      </a:pPr>
                      <a:r>
                        <a:rPr lang="en-US" sz="3800" b="0" cap="none">
                          <a:solidFill>
                            <a:schemeClr val="lt1"/>
                          </a:solidFill>
                        </a:rPr>
                        <a:t>For </a:t>
                      </a:r>
                      <a:endParaRPr/>
                    </a:p>
                  </a:txBody>
                  <a:tcPr marL="219600" marR="219600" marT="219600" marB="109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3800" b="0" cap="none">
                          <a:solidFill>
                            <a:schemeClr val="lt1"/>
                          </a:solidFill>
                        </a:rPr>
                        <a:t>Against</a:t>
                      </a:r>
                      <a:endParaRPr/>
                    </a:p>
                  </a:txBody>
                  <a:tcPr marL="219600" marR="219600" marT="219600" marB="109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915000">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915000">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915000">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915000">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r h="915000">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2900" cap="none">
                        <a:solidFill>
                          <a:schemeClr val="dk1"/>
                        </a:solidFill>
                      </a:endParaRPr>
                    </a:p>
                  </a:txBody>
                  <a:tcPr marL="219600" marR="219600" marT="219600" marB="1098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B10AE834-7278-0F5F-2E69-C40758FC5FD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C287E995-BB83-DC67-E920-4AE2CBADF61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06E35037-3A88-9931-2E73-14C339AC492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1551DCA-518A-5DB9-84DD-16B5B509F461}"/>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9"/>
        <p:cNvGrpSpPr/>
        <p:nvPr/>
      </p:nvGrpSpPr>
      <p:grpSpPr>
        <a:xfrm>
          <a:off x="0" y="0"/>
          <a:ext cx="0" cy="0"/>
          <a:chOff x="0" y="0"/>
          <a:chExt cx="0" cy="0"/>
        </a:xfrm>
      </p:grpSpPr>
      <p:sp>
        <p:nvSpPr>
          <p:cNvPr id="440" name="Google Shape;440;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1" name="Google Shape;441;p27"/>
          <p:cNvSpPr>
            <a:spLocks noGrp="1"/>
          </p:cNvSpPr>
          <p:nvPr>
            <p:ph type="title" idx="4294967295"/>
          </p:nvPr>
        </p:nvSpPr>
        <p:spPr>
          <a:xfrm>
            <a:off x="630936" y="639520"/>
            <a:ext cx="3429000" cy="1719072"/>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solidFill>
                  <a:schemeClr val="dk1"/>
                </a:solidFill>
                <a:latin typeface="Calibri"/>
                <a:ea typeface="Calibri"/>
                <a:cs typeface="Calibri"/>
                <a:sym typeface="Calibri"/>
              </a:rPr>
              <a:t>Activity</a:t>
            </a:r>
            <a:endParaRPr/>
          </a:p>
        </p:txBody>
      </p:sp>
      <p:sp>
        <p:nvSpPr>
          <p:cNvPr id="442" name="Google Shape;442;p27"/>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3" name="Google Shape;443;p27"/>
          <p:cNvSpPr txBo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List some arguments that you could use for both for and against the following statement. </a:t>
            </a:r>
            <a:endParaRPr/>
          </a:p>
          <a:p>
            <a:pPr marL="0" marR="0" lvl="0" indent="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Primark is an ethical company!</a:t>
            </a:r>
            <a:endParaRPr/>
          </a:p>
        </p:txBody>
      </p:sp>
      <p:graphicFrame>
        <p:nvGraphicFramePr>
          <p:cNvPr id="444" name="Google Shape;444;p27"/>
          <p:cNvGraphicFramePr/>
          <p:nvPr/>
        </p:nvGraphicFramePr>
        <p:xfrm>
          <a:off x="4654296" y="698150"/>
          <a:ext cx="6903725" cy="5461650"/>
        </p:xfrm>
        <a:graphic>
          <a:graphicData uri="http://schemas.openxmlformats.org/drawingml/2006/table">
            <a:tbl>
              <a:tblPr firstRow="1" bandRow="1">
                <a:solidFill>
                  <a:schemeClr val="lt1"/>
                </a:solidFill>
                <a:tableStyleId>{D579B762-B00C-46E4-A4AD-E203823112BD}</a:tableStyleId>
              </a:tblPr>
              <a:tblGrid>
                <a:gridCol w="2906900">
                  <a:extLst>
                    <a:ext uri="{9D8B030D-6E8A-4147-A177-3AD203B41FA5}">
                      <a16:colId xmlns:a16="http://schemas.microsoft.com/office/drawing/2014/main" val="20000"/>
                    </a:ext>
                  </a:extLst>
                </a:gridCol>
                <a:gridCol w="3996825">
                  <a:extLst>
                    <a:ext uri="{9D8B030D-6E8A-4147-A177-3AD203B41FA5}">
                      <a16:colId xmlns:a16="http://schemas.microsoft.com/office/drawing/2014/main" val="20001"/>
                    </a:ext>
                  </a:extLst>
                </a:gridCol>
              </a:tblGrid>
              <a:tr h="853525">
                <a:tc>
                  <a:txBody>
                    <a:bodyPr/>
                    <a:lstStyle/>
                    <a:p>
                      <a:pPr marL="0" marR="0" lvl="0" indent="0" algn="l" rtl="0">
                        <a:spcBef>
                          <a:spcPts val="0"/>
                        </a:spcBef>
                        <a:spcAft>
                          <a:spcPts val="0"/>
                        </a:spcAft>
                        <a:buNone/>
                      </a:pPr>
                      <a:r>
                        <a:rPr lang="en-US" sz="2800" b="0" cap="none">
                          <a:solidFill>
                            <a:schemeClr val="lt1"/>
                          </a:solidFill>
                        </a:rPr>
                        <a:t>For </a:t>
                      </a:r>
                      <a:endParaRPr/>
                    </a:p>
                  </a:txBody>
                  <a:tcPr marL="234425" marR="180325" marT="180325" marB="180325" anchor="ctr">
                    <a:lnL w="1905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tc>
                  <a:txBody>
                    <a:bodyPr/>
                    <a:lstStyle/>
                    <a:p>
                      <a:pPr marL="0" marR="0" lvl="0" indent="0" algn="l" rtl="0">
                        <a:spcBef>
                          <a:spcPts val="0"/>
                        </a:spcBef>
                        <a:spcAft>
                          <a:spcPts val="0"/>
                        </a:spcAft>
                        <a:buNone/>
                      </a:pPr>
                      <a:r>
                        <a:rPr lang="en-US" sz="2800" b="0" cap="none">
                          <a:solidFill>
                            <a:schemeClr val="lt1"/>
                          </a:solidFill>
                        </a:rPr>
                        <a:t>Against</a:t>
                      </a:r>
                      <a:endParaRPr/>
                    </a:p>
                  </a:txBody>
                  <a:tcPr marL="234425" marR="180325" marT="180325" marB="1803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2"/>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D8D8"/>
                    </a:solidFill>
                  </a:tcPr>
                </a:tc>
                <a:extLst>
                  <a:ext uri="{0D108BD9-81ED-4DB2-BD59-A6C34878D82A}">
                    <a16:rowId xmlns:a16="http://schemas.microsoft.com/office/drawing/2014/main" val="10004"/>
                  </a:ext>
                </a:extLst>
              </a:tr>
              <a:tr h="921625">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19050" cap="flat" cmpd="sng">
                      <a:solidFill>
                        <a:schemeClr val="dk1"/>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2800" cap="none">
                        <a:solidFill>
                          <a:schemeClr val="dk1"/>
                        </a:solidFill>
                      </a:endParaRPr>
                    </a:p>
                  </a:txBody>
                  <a:tcPr marL="234425" marR="180325" marT="180325" marB="180325">
                    <a:lnL w="9525" cap="flat" cmpd="sng">
                      <a:solidFill>
                        <a:srgbClr val="7F7F7F"/>
                      </a:solidFill>
                      <a:prstDash val="solid"/>
                      <a:round/>
                      <a:headEnd type="none" w="sm" len="sm"/>
                      <a:tailEnd type="none" w="sm" len="sm"/>
                    </a:lnL>
                    <a:lnR w="1905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 name="Picture 1">
            <a:extLst>
              <a:ext uri="{FF2B5EF4-FFF2-40B4-BE49-F238E27FC236}">
                <a16:creationId xmlns:a16="http://schemas.microsoft.com/office/drawing/2014/main" id="{44C06D4F-8108-AF4F-3BE3-20EB4C7F9D2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0CCBC941-EB03-E2CA-73CD-D5992B26867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091DAAE6-FF84-97AE-0308-77BFB590CC7C}"/>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2C5E564-F537-999D-5667-8941B61F6E32}"/>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4"/>
          <p:cNvSpPr>
            <a:spLocks noGrp="1"/>
          </p:cNvSpPr>
          <p:nvPr>
            <p:ph type="title" idx="4294967295"/>
          </p:nvPr>
        </p:nvSpPr>
        <p:spPr>
          <a:xfrm>
            <a:off x="640080" y="325369"/>
            <a:ext cx="4368602" cy="1956841"/>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Starter</a:t>
            </a:r>
            <a:endParaRPr/>
          </a:p>
        </p:txBody>
      </p:sp>
      <p:sp>
        <p:nvSpPr>
          <p:cNvPr id="116" name="Google Shape;116;p4"/>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4"/>
          <p:cNvSpPr txBox="1"/>
          <p:nvPr/>
        </p:nvSpPr>
        <p:spPr>
          <a:xfrm>
            <a:off x="640080" y="2872899"/>
            <a:ext cx="4243589" cy="332066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What do we mean by the term ethics?</a:t>
            </a:r>
            <a:endParaRPr sz="22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Who are the stakeholders at Yavneh College?</a:t>
            </a:r>
            <a:endParaRPr/>
          </a:p>
          <a:p>
            <a:pPr marL="228600" marR="0" lvl="0" indent="-228600" algn="l" rtl="0">
              <a:lnSpc>
                <a:spcPct val="90000"/>
              </a:lnSpc>
              <a:spcBef>
                <a:spcPts val="10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Is the shareholder the most important stakeholder? Justify your answer.</a:t>
            </a:r>
            <a:endParaRPr/>
          </a:p>
          <a:p>
            <a:pPr marL="228600" marR="0" lvl="0" indent="-88900" algn="l"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a:p>
            <a:pPr marL="228600" marR="0" lvl="0" indent="-88900" algn="l" rtl="0">
              <a:lnSpc>
                <a:spcPct val="90000"/>
              </a:lnSpc>
              <a:spcBef>
                <a:spcPts val="1000"/>
              </a:spcBef>
              <a:spcAft>
                <a:spcPts val="0"/>
              </a:spcAft>
              <a:buClr>
                <a:schemeClr val="dk1"/>
              </a:buClr>
              <a:buSzPts val="2200"/>
              <a:buFont typeface="Arial"/>
              <a:buNone/>
            </a:pPr>
            <a:endParaRPr sz="2200" b="0" i="0" u="none" strike="noStrike" cap="none">
              <a:solidFill>
                <a:schemeClr val="dk1"/>
              </a:solidFill>
              <a:latin typeface="Calibri"/>
              <a:ea typeface="Calibri"/>
              <a:cs typeface="Calibri"/>
              <a:sym typeface="Calibri"/>
            </a:endParaRPr>
          </a:p>
        </p:txBody>
      </p:sp>
      <p:pic>
        <p:nvPicPr>
          <p:cNvPr id="118" name="Google Shape;118;p4"/>
          <p:cNvPicPr preferRelativeResize="0"/>
          <p:nvPr/>
        </p:nvPicPr>
        <p:blipFill rotWithShape="1">
          <a:blip r:embed="rId3">
            <a:alphaModFix/>
          </a:blip>
          <a:srcRect l="17382" r="15868" b="8"/>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19" name="Google Shape;119;p4"/>
          <p:cNvSpPr txBox="1"/>
          <p:nvPr/>
        </p:nvSpPr>
        <p:spPr>
          <a:xfrm>
            <a:off x="2289923" y="5231895"/>
            <a:ext cx="8599059" cy="783049"/>
          </a:xfrm>
          <a:prstGeom prst="rect">
            <a:avLst/>
          </a:prstGeom>
          <a:noFill/>
          <a:ln>
            <a:noFill/>
          </a:ln>
        </p:spPr>
        <p:txBody>
          <a:bodyPr spcFirstLastPara="1" wrap="square" lIns="91425" tIns="45700" rIns="91425" bIns="45700" anchor="t" anchorCtr="0">
            <a:norm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D0022D8-00A4-FF0B-2F48-B6860CC3A244}"/>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B72EEA84-8444-4568-DBA9-CEDF5EDED87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6825A358-EDE3-B444-E7D6-6D36B6726384}"/>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FFC95F-9177-678D-FCDB-7EF962AE9EC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49" name="Google Shape;449;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0" name="Google Shape;450;p29"/>
          <p:cNvSpPr>
            <a:spLocks noGrp="1"/>
          </p:cNvSpPr>
          <p:nvPr>
            <p:ph type="title"/>
          </p:nvPr>
        </p:nvSpPr>
        <p:spPr>
          <a:xfrm>
            <a:off x="630936" y="639520"/>
            <a:ext cx="3429000" cy="1719072"/>
          </a:xfrm>
          <a:prstGeom prst="roundRect">
            <a:avLst>
              <a:gd name="adj" fmla="val 16667"/>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Plenary</a:t>
            </a:r>
            <a:endParaRPr/>
          </a:p>
        </p:txBody>
      </p:sp>
      <p:sp>
        <p:nvSpPr>
          <p:cNvPr id="451" name="Google Shape;451;p29"/>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2" name="Google Shape;452;p29"/>
          <p:cNvSpPr txBox="1">
            <a:spLocks noGrp="1"/>
          </p:cNvSpPr>
          <p:nvPr>
            <p:ph type="body" idx="1"/>
          </p:nvPr>
        </p:nvSpPr>
        <p:spPr>
          <a:xfrm>
            <a:off x="630936" y="2807208"/>
            <a:ext cx="3429000" cy="34107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Complete the table below to show examples of ethical behavior by category.</a:t>
            </a:r>
            <a:endParaRPr sz="2200"/>
          </a:p>
          <a:p>
            <a:pPr marL="228600" lvl="0" indent="-88900" algn="l" rtl="0">
              <a:lnSpc>
                <a:spcPct val="90000"/>
              </a:lnSpc>
              <a:spcBef>
                <a:spcPts val="1000"/>
              </a:spcBef>
              <a:spcAft>
                <a:spcPts val="0"/>
              </a:spcAft>
              <a:buClr>
                <a:schemeClr val="dk1"/>
              </a:buClr>
              <a:buSzPts val="2200"/>
              <a:buNone/>
            </a:pPr>
            <a:endParaRPr sz="2200"/>
          </a:p>
        </p:txBody>
      </p:sp>
      <p:graphicFrame>
        <p:nvGraphicFramePr>
          <p:cNvPr id="453" name="Google Shape;453;p29"/>
          <p:cNvGraphicFramePr/>
          <p:nvPr/>
        </p:nvGraphicFramePr>
        <p:xfrm>
          <a:off x="4654296" y="721783"/>
          <a:ext cx="6903725" cy="5414425"/>
        </p:xfrm>
        <a:graphic>
          <a:graphicData uri="http://schemas.openxmlformats.org/drawingml/2006/table">
            <a:tbl>
              <a:tblPr firstRow="1" firstCol="1" bandRow="1">
                <a:noFill/>
                <a:tableStyleId>{2729FCB9-803B-4325-BADD-925F5A6E3C71}</a:tableStyleId>
              </a:tblPr>
              <a:tblGrid>
                <a:gridCol w="2452500">
                  <a:extLst>
                    <a:ext uri="{9D8B030D-6E8A-4147-A177-3AD203B41FA5}">
                      <a16:colId xmlns:a16="http://schemas.microsoft.com/office/drawing/2014/main" val="20000"/>
                    </a:ext>
                  </a:extLst>
                </a:gridCol>
                <a:gridCol w="4451225">
                  <a:extLst>
                    <a:ext uri="{9D8B030D-6E8A-4147-A177-3AD203B41FA5}">
                      <a16:colId xmlns:a16="http://schemas.microsoft.com/office/drawing/2014/main" val="20001"/>
                    </a:ext>
                  </a:extLst>
                </a:gridCol>
              </a:tblGrid>
              <a:tr h="449875">
                <a:tc>
                  <a:txBody>
                    <a:bodyPr/>
                    <a:lstStyle/>
                    <a:p>
                      <a:pPr marL="0" marR="0" lvl="0" indent="0" algn="l" rtl="0">
                        <a:spcBef>
                          <a:spcPts val="0"/>
                        </a:spcBef>
                        <a:spcAft>
                          <a:spcPts val="0"/>
                        </a:spcAft>
                        <a:buNone/>
                      </a:pPr>
                      <a:r>
                        <a:rPr lang="en-US" sz="2600"/>
                        <a:t>Consideration</a:t>
                      </a:r>
                      <a:endParaRPr sz="2600">
                        <a:latin typeface="Calibri"/>
                        <a:ea typeface="Calibri"/>
                        <a:cs typeface="Calibri"/>
                        <a:sym typeface="Calibri"/>
                      </a:endParaRPr>
                    </a:p>
                  </a:txBody>
                  <a:tcPr marL="90375" marR="90375" marT="0" marB="0"/>
                </a:tc>
                <a:tc>
                  <a:txBody>
                    <a:bodyPr/>
                    <a:lstStyle/>
                    <a:p>
                      <a:pPr marL="0" marR="0" lvl="0" indent="0" algn="l" rtl="0">
                        <a:spcBef>
                          <a:spcPts val="0"/>
                        </a:spcBef>
                        <a:spcAft>
                          <a:spcPts val="0"/>
                        </a:spcAft>
                        <a:buNone/>
                      </a:pPr>
                      <a:r>
                        <a:rPr lang="en-US" sz="2600"/>
                        <a:t>Ethical behaviour</a:t>
                      </a:r>
                      <a:endParaRPr sz="2600">
                        <a:latin typeface="Calibri"/>
                        <a:ea typeface="Calibri"/>
                        <a:cs typeface="Calibri"/>
                        <a:sym typeface="Calibri"/>
                      </a:endParaRPr>
                    </a:p>
                  </a:txBody>
                  <a:tcPr marL="90375" marR="90375" marT="0" marB="0"/>
                </a:tc>
                <a:extLst>
                  <a:ext uri="{0D108BD9-81ED-4DB2-BD59-A6C34878D82A}">
                    <a16:rowId xmlns:a16="http://schemas.microsoft.com/office/drawing/2014/main" val="10000"/>
                  </a:ext>
                </a:extLst>
              </a:tr>
              <a:tr h="1654850">
                <a:tc>
                  <a:txBody>
                    <a:bodyPr/>
                    <a:lstStyle/>
                    <a:p>
                      <a:pPr marL="0" marR="0" lvl="0" indent="0" algn="l" rtl="0">
                        <a:spcBef>
                          <a:spcPts val="0"/>
                        </a:spcBef>
                        <a:spcAft>
                          <a:spcPts val="0"/>
                        </a:spcAft>
                        <a:buNone/>
                      </a:pPr>
                      <a:r>
                        <a:rPr lang="en-US" sz="2600"/>
                        <a:t>Environmental </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tc>
                  <a:txBody>
                    <a:bodyPr/>
                    <a:lstStyle/>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extLst>
                  <a:ext uri="{0D108BD9-81ED-4DB2-BD59-A6C34878D82A}">
                    <a16:rowId xmlns:a16="http://schemas.microsoft.com/office/drawing/2014/main" val="10001"/>
                  </a:ext>
                </a:extLst>
              </a:tr>
              <a:tr h="1654850">
                <a:tc>
                  <a:txBody>
                    <a:bodyPr/>
                    <a:lstStyle/>
                    <a:p>
                      <a:pPr marL="0" marR="0" lvl="0" indent="0" algn="l" rtl="0">
                        <a:spcBef>
                          <a:spcPts val="0"/>
                        </a:spcBef>
                        <a:spcAft>
                          <a:spcPts val="0"/>
                        </a:spcAft>
                        <a:buNone/>
                      </a:pPr>
                      <a:r>
                        <a:rPr lang="en-US" sz="2600"/>
                        <a:t>Supply chain</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tc>
                  <a:txBody>
                    <a:bodyPr/>
                    <a:lstStyle/>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extLst>
                  <a:ext uri="{0D108BD9-81ED-4DB2-BD59-A6C34878D82A}">
                    <a16:rowId xmlns:a16="http://schemas.microsoft.com/office/drawing/2014/main" val="10002"/>
                  </a:ext>
                </a:extLst>
              </a:tr>
              <a:tr h="1654850">
                <a:tc>
                  <a:txBody>
                    <a:bodyPr/>
                    <a:lstStyle/>
                    <a:p>
                      <a:pPr marL="0" marR="0" lvl="0" indent="0" algn="l" rtl="0">
                        <a:spcBef>
                          <a:spcPts val="0"/>
                        </a:spcBef>
                        <a:spcAft>
                          <a:spcPts val="0"/>
                        </a:spcAft>
                        <a:buNone/>
                      </a:pPr>
                      <a:r>
                        <a:rPr lang="en-US" sz="2600"/>
                        <a:t>Marketing </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p>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tc>
                  <a:txBody>
                    <a:bodyPr/>
                    <a:lstStyle/>
                    <a:p>
                      <a:pPr marL="0" marR="0" lvl="0" indent="0" algn="l" rtl="0">
                        <a:spcBef>
                          <a:spcPts val="0"/>
                        </a:spcBef>
                        <a:spcAft>
                          <a:spcPts val="0"/>
                        </a:spcAft>
                        <a:buNone/>
                      </a:pPr>
                      <a:r>
                        <a:rPr lang="en-US" sz="2600"/>
                        <a:t> </a:t>
                      </a:r>
                      <a:endParaRPr sz="2600">
                        <a:latin typeface="Calibri"/>
                        <a:ea typeface="Calibri"/>
                        <a:cs typeface="Calibri"/>
                        <a:sym typeface="Calibri"/>
                      </a:endParaRPr>
                    </a:p>
                  </a:txBody>
                  <a:tcPr marL="90375" marR="90375" marT="0" marB="0"/>
                </a:tc>
                <a:extLst>
                  <a:ext uri="{0D108BD9-81ED-4DB2-BD59-A6C34878D82A}">
                    <a16:rowId xmlns:a16="http://schemas.microsoft.com/office/drawing/2014/main" val="10003"/>
                  </a:ext>
                </a:extLst>
              </a:tr>
            </a:tbl>
          </a:graphicData>
        </a:graphic>
      </p:graphicFrame>
      <p:pic>
        <p:nvPicPr>
          <p:cNvPr id="2" name="Picture 1">
            <a:extLst>
              <a:ext uri="{FF2B5EF4-FFF2-40B4-BE49-F238E27FC236}">
                <a16:creationId xmlns:a16="http://schemas.microsoft.com/office/drawing/2014/main" id="{420D5632-8077-E181-5651-D25036822C3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31C31EDA-3600-96F8-4D1A-9B42E58237A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8E2D7A7C-2D15-DAE4-78C6-A393F81D98E6}"/>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E089944-7772-4DA7-B79D-A9FAC2DC69F4}"/>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25" name="Google Shape;125;p2"/>
          <p:cNvGrpSpPr/>
          <p:nvPr/>
        </p:nvGrpSpPr>
        <p:grpSpPr>
          <a:xfrm>
            <a:off x="4" y="1216597"/>
            <a:ext cx="731521" cy="673460"/>
            <a:chOff x="3940602" y="308034"/>
            <a:chExt cx="2116791" cy="3428999"/>
          </a:xfrm>
        </p:grpSpPr>
        <p:sp>
          <p:nvSpPr>
            <p:cNvPr id="126" name="Google Shape;126;p2"/>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29" name="Google Shape;129;p2"/>
          <p:cNvSpPr/>
          <p:nvPr/>
        </p:nvSpPr>
        <p:spPr>
          <a:xfrm>
            <a:off x="640079" y="613954"/>
            <a:ext cx="10907487" cy="1894116"/>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
          <p:cNvSpPr txBox="1">
            <a:spLocks noGrp="1"/>
          </p:cNvSpPr>
          <p:nvPr>
            <p:ph type="title"/>
          </p:nvPr>
        </p:nvSpPr>
        <p:spPr>
          <a:xfrm>
            <a:off x="1043631" y="809898"/>
            <a:ext cx="10173010" cy="15544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Learning Objectives</a:t>
            </a:r>
            <a:endParaRPr sz="4800"/>
          </a:p>
        </p:txBody>
      </p:sp>
      <p:cxnSp>
        <p:nvCxnSpPr>
          <p:cNvPr id="131" name="Google Shape;131;p2"/>
          <p:cNvCxnSpPr/>
          <p:nvPr/>
        </p:nvCxnSpPr>
        <p:spPr>
          <a:xfrm rot="10800000">
            <a:off x="838200" y="6485313"/>
            <a:ext cx="10515600" cy="0"/>
          </a:xfrm>
          <a:prstGeom prst="straightConnector1">
            <a:avLst/>
          </a:prstGeom>
          <a:noFill/>
          <a:ln w="57150" cap="flat" cmpd="sng">
            <a:solidFill>
              <a:schemeClr val="accent4"/>
            </a:solidFill>
            <a:prstDash val="solid"/>
            <a:miter lim="800000"/>
            <a:headEnd type="none" w="sm" len="sm"/>
            <a:tailEnd type="none" w="sm" len="sm"/>
          </a:ln>
        </p:spPr>
      </p:cxnSp>
      <p:grpSp>
        <p:nvGrpSpPr>
          <p:cNvPr id="132" name="Google Shape;132;p2"/>
          <p:cNvGrpSpPr/>
          <p:nvPr/>
        </p:nvGrpSpPr>
        <p:grpSpPr>
          <a:xfrm>
            <a:off x="1038893" y="3018131"/>
            <a:ext cx="10109856" cy="3208676"/>
            <a:chOff x="134291" y="612"/>
            <a:chExt cx="10109856" cy="3208676"/>
          </a:xfrm>
        </p:grpSpPr>
        <p:sp>
          <p:nvSpPr>
            <p:cNvPr id="133" name="Google Shape;133;p2"/>
            <p:cNvSpPr/>
            <p:nvPr/>
          </p:nvSpPr>
          <p:spPr>
            <a:xfrm>
              <a:off x="134291" y="612"/>
              <a:ext cx="4332795" cy="2751325"/>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15713" y="457963"/>
              <a:ext cx="4332795" cy="2751325"/>
            </a:xfrm>
            <a:prstGeom prst="roundRect">
              <a:avLst>
                <a:gd name="adj" fmla="val 10000"/>
              </a:avLst>
            </a:prstGeom>
            <a:solidFill>
              <a:schemeClr val="lt2">
                <a:alpha val="89803"/>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txBox="1"/>
            <p:nvPr/>
          </p:nvSpPr>
          <p:spPr>
            <a:xfrm>
              <a:off x="696297" y="538547"/>
              <a:ext cx="4171627" cy="2590157"/>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Are you able to explain what the stakeholder conflict is?</a:t>
              </a:r>
              <a:endParaRPr/>
            </a:p>
          </p:txBody>
        </p:sp>
        <p:sp>
          <p:nvSpPr>
            <p:cNvPr id="136" name="Google Shape;136;p2"/>
            <p:cNvSpPr/>
            <p:nvPr/>
          </p:nvSpPr>
          <p:spPr>
            <a:xfrm>
              <a:off x="5429930" y="612"/>
              <a:ext cx="4332795" cy="2751325"/>
            </a:xfrm>
            <a:prstGeom prst="roundRect">
              <a:avLst>
                <a:gd name="adj" fmla="val 10000"/>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911352" y="457963"/>
              <a:ext cx="4332795" cy="2751325"/>
            </a:xfrm>
            <a:prstGeom prst="roundRect">
              <a:avLst>
                <a:gd name="adj" fmla="val 10000"/>
              </a:avLst>
            </a:prstGeom>
            <a:solidFill>
              <a:schemeClr val="lt2">
                <a:alpha val="89803"/>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txBox="1"/>
            <p:nvPr/>
          </p:nvSpPr>
          <p:spPr>
            <a:xfrm>
              <a:off x="5991936" y="538547"/>
              <a:ext cx="4171627" cy="2590157"/>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chemeClr val="dk1"/>
                </a:buClr>
                <a:buSzPts val="3700"/>
                <a:buFont typeface="Calibri"/>
                <a:buNone/>
              </a:pPr>
              <a:r>
                <a:rPr lang="en-US" sz="3700" b="0" i="0" u="none" strike="noStrike" cap="none">
                  <a:solidFill>
                    <a:schemeClr val="dk1"/>
                  </a:solidFill>
                  <a:latin typeface="Calibri"/>
                  <a:ea typeface="Calibri"/>
                  <a:cs typeface="Calibri"/>
                  <a:sym typeface="Calibri"/>
                </a:rPr>
                <a:t>Are you able to explain environmental and supply chain issues?</a:t>
              </a:r>
              <a:endParaRPr/>
            </a:p>
          </p:txBody>
        </p:sp>
      </p:grpSp>
      <p:pic>
        <p:nvPicPr>
          <p:cNvPr id="2" name="Picture 1">
            <a:extLst>
              <a:ext uri="{FF2B5EF4-FFF2-40B4-BE49-F238E27FC236}">
                <a16:creationId xmlns:a16="http://schemas.microsoft.com/office/drawing/2014/main" id="{CBBDAE7F-DBE8-90D1-D8D1-4AFBCBCFDDB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452B1A9D-72C5-CB3C-25B8-0AB522AD717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9C9CF644-9247-CB27-0CDF-1D1B7D6B15B9}"/>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86A8C28-74A6-77ED-96A2-FF715F1D679D}"/>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g1dc3ba1d787_0_0"/>
          <p:cNvSpPr txBox="1">
            <a:spLocks noGrp="1"/>
          </p:cNvSpPr>
          <p:nvPr>
            <p:ph type="title"/>
          </p:nvPr>
        </p:nvSpPr>
        <p:spPr>
          <a:xfrm>
            <a:off x="1389278" y="1233241"/>
            <a:ext cx="3240506" cy="4064628"/>
          </a:xfrm>
          <a:prstGeom prst="rect">
            <a:avLst/>
          </a:prstGeom>
        </p:spPr>
        <p:txBody>
          <a:bodyPr spcFirstLastPara="1" lIns="91425" tIns="45700" rIns="91425" bIns="45700" anchorCtr="0">
            <a:normAutofit/>
          </a:bodyPr>
          <a:lstStyle/>
          <a:p>
            <a:r>
              <a:rPr lang="en-US" dirty="0">
                <a:solidFill>
                  <a:srgbClr val="FFFFFF"/>
                </a:solidFill>
              </a:rPr>
              <a:t>Economics in Context</a:t>
            </a:r>
          </a:p>
        </p:txBody>
      </p:sp>
      <p:sp>
        <p:nvSpPr>
          <p:cNvPr id="118" name="Freeform: Shape 11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Google Shape;109;g1dc3ba1d787_0_0"/>
          <p:cNvSpPr txBox="1">
            <a:spLocks noGrp="1"/>
          </p:cNvSpPr>
          <p:nvPr>
            <p:ph type="body" idx="1"/>
          </p:nvPr>
        </p:nvSpPr>
        <p:spPr>
          <a:xfrm>
            <a:off x="6096000" y="820880"/>
            <a:ext cx="5257799" cy="4889350"/>
          </a:xfrm>
          <a:prstGeom prst="rect">
            <a:avLst/>
          </a:prstGeom>
        </p:spPr>
        <p:txBody>
          <a:bodyPr spcFirstLastPara="1" lIns="91425" tIns="45700" rIns="91425" bIns="45700" anchor="t" anchorCtr="0">
            <a:normAutofit/>
          </a:bodyPr>
          <a:lstStyle/>
          <a:p>
            <a:pPr marL="0" lvl="0" indent="0">
              <a:spcBef>
                <a:spcPts val="1000"/>
              </a:spcBef>
              <a:spcAft>
                <a:spcPts val="0"/>
              </a:spcAft>
              <a:buNone/>
            </a:pPr>
            <a:r>
              <a:rPr lang="en-US" dirty="0"/>
              <a:t>https://www.itv.com/news/2023-01-30/uk-economy-set-for-sharp-contraction-in-weakest-performance-among-g7-imf</a:t>
            </a:r>
          </a:p>
          <a:p>
            <a:pPr marL="0" lvl="0" indent="0" rtl="0">
              <a:spcBef>
                <a:spcPts val="1000"/>
              </a:spcBef>
              <a:spcAft>
                <a:spcPts val="0"/>
              </a:spcAft>
              <a:buClr>
                <a:schemeClr val="dk1"/>
              </a:buClr>
              <a:buSzPts val="1100"/>
              <a:buFont typeface="Arial"/>
              <a:buNone/>
            </a:pPr>
            <a:endParaRPr lang="en-US" dirty="0">
              <a:latin typeface="Arial"/>
              <a:ea typeface="Arial"/>
              <a:cs typeface="Arial"/>
              <a:sym typeface="Arial"/>
            </a:endParaRPr>
          </a:p>
          <a:p>
            <a:pPr marL="0" lvl="0" indent="0" rtl="0">
              <a:spcBef>
                <a:spcPts val="1000"/>
              </a:spcBef>
              <a:spcAft>
                <a:spcPts val="0"/>
              </a:spcAft>
              <a:buClr>
                <a:schemeClr val="dk1"/>
              </a:buClr>
              <a:buSzPts val="1100"/>
              <a:buFont typeface="Arial"/>
              <a:buNone/>
            </a:pPr>
            <a:r>
              <a:rPr lang="en-US" dirty="0">
                <a:latin typeface="Arial"/>
                <a:ea typeface="Arial"/>
                <a:cs typeface="Arial"/>
                <a:sym typeface="Arial"/>
              </a:rPr>
              <a:t>What is the IMF predicting for the UK economy?</a:t>
            </a:r>
          </a:p>
          <a:p>
            <a:pPr marL="0" lvl="0" indent="0" rtl="0">
              <a:spcBef>
                <a:spcPts val="1000"/>
              </a:spcBef>
              <a:spcAft>
                <a:spcPts val="0"/>
              </a:spcAft>
              <a:buClr>
                <a:schemeClr val="dk1"/>
              </a:buClr>
              <a:buSzPts val="1100"/>
              <a:buFont typeface="Arial"/>
              <a:buNone/>
            </a:pPr>
            <a:endParaRPr lang="en-US" dirty="0">
              <a:latin typeface="Arial"/>
              <a:ea typeface="Arial"/>
              <a:cs typeface="Arial"/>
            </a:endParaRPr>
          </a:p>
          <a:p>
            <a:pPr marL="0" lvl="0" indent="0" rtl="0">
              <a:spcBef>
                <a:spcPts val="1000"/>
              </a:spcBef>
              <a:spcAft>
                <a:spcPts val="0"/>
              </a:spcAft>
              <a:buNone/>
            </a:pPr>
            <a:r>
              <a:rPr lang="en-US" dirty="0">
                <a:latin typeface="Arial"/>
                <a:ea typeface="Arial"/>
                <a:cs typeface="Arial"/>
                <a:sym typeface="Arial"/>
              </a:rPr>
              <a:t>Why is the UK economy likely to go into recession?</a:t>
            </a:r>
            <a:endParaRPr lang="en-US" dirty="0"/>
          </a:p>
        </p:txBody>
      </p:sp>
      <p:sp>
        <p:nvSpPr>
          <p:cNvPr id="124" name="Freeform: Shape 123">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F8B14F35-70FB-E13F-8734-C6AC4A1F5A7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BF27A487-1B53-353C-1571-5D38A8D7469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2D382F6E-25DF-BEA3-4929-768E9A724F2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68189A3-CF81-1AA7-DBC1-B7C6420FD2C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9D7C4F-E03E-38C1-9592-65A31F0B643A}"/>
              </a:ext>
            </a:extLst>
          </p:cNvPr>
          <p:cNvSpPr>
            <a:spLocks noGrp="1"/>
          </p:cNvSpPr>
          <p:nvPr>
            <p:ph type="title"/>
          </p:nvPr>
        </p:nvSpPr>
        <p:spPr>
          <a:xfrm>
            <a:off x="655320" y="365125"/>
            <a:ext cx="5120114" cy="1692794"/>
          </a:xfrm>
        </p:spPr>
        <p:txBody>
          <a:bodyPr>
            <a:normAutofit/>
          </a:bodyPr>
          <a:lstStyle/>
          <a:p>
            <a:r>
              <a:rPr lang="en-US"/>
              <a:t>Corporate Social Responsibility</a:t>
            </a:r>
          </a:p>
        </p:txBody>
      </p:sp>
      <p:cxnSp>
        <p:nvCxnSpPr>
          <p:cNvPr id="34" name="Straight Arrow Connector 2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5" name="Text Placeholder 1">
            <a:extLst>
              <a:ext uri="{FF2B5EF4-FFF2-40B4-BE49-F238E27FC236}">
                <a16:creationId xmlns:a16="http://schemas.microsoft.com/office/drawing/2014/main" id="{9BF29977-EC92-C075-27AE-35A27297CFAE}"/>
              </a:ext>
            </a:extLst>
          </p:cNvPr>
          <p:cNvSpPr>
            <a:spLocks noGrp="1"/>
          </p:cNvSpPr>
          <p:nvPr>
            <p:ph type="body" idx="1"/>
          </p:nvPr>
        </p:nvSpPr>
        <p:spPr>
          <a:xfrm>
            <a:off x="655321" y="2575034"/>
            <a:ext cx="5120113" cy="3462228"/>
          </a:xfrm>
        </p:spPr>
        <p:txBody>
          <a:bodyPr>
            <a:normAutofit/>
          </a:bodyPr>
          <a:lstStyle/>
          <a:p>
            <a:pPr marL="114300" indent="0">
              <a:buNone/>
            </a:pPr>
            <a:r>
              <a:rPr lang="en-US" sz="1800" dirty="0"/>
              <a:t>After watching the video below;</a:t>
            </a:r>
          </a:p>
          <a:p>
            <a:pPr marL="114300" indent="0">
              <a:buNone/>
            </a:pPr>
            <a:endParaRPr lang="en-US" sz="1800" dirty="0"/>
          </a:p>
          <a:p>
            <a:pPr marL="114300" indent="0">
              <a:buNone/>
            </a:pPr>
            <a:r>
              <a:rPr lang="en-US" sz="1800" dirty="0"/>
              <a:t>Define CSR in your own words</a:t>
            </a:r>
          </a:p>
          <a:p>
            <a:pPr marL="114300" indent="0">
              <a:buNone/>
            </a:pPr>
            <a:r>
              <a:rPr lang="en-US" sz="1800" dirty="0"/>
              <a:t>Identify why a company would use CSR business model </a:t>
            </a:r>
          </a:p>
          <a:p>
            <a:pPr marL="114300" indent="0">
              <a:buNone/>
            </a:pPr>
            <a:endParaRPr lang="en-US" sz="1800" dirty="0"/>
          </a:p>
          <a:p>
            <a:pPr marL="114300" indent="0">
              <a:buNone/>
            </a:pPr>
            <a:endParaRPr lang="en-US" sz="1800" dirty="0"/>
          </a:p>
          <a:p>
            <a:pPr marL="114300" indent="0">
              <a:buNone/>
            </a:pPr>
            <a:r>
              <a:rPr lang="en-US" sz="1800" dirty="0">
                <a:hlinkClick r:id="rId2"/>
              </a:rPr>
              <a:t>https://www.investopedia.com/terms/c/corp-social-responsibility.asp</a:t>
            </a:r>
            <a:endParaRPr lang="en-US" dirty="0"/>
          </a:p>
          <a:p>
            <a:pPr marL="114300" indent="0">
              <a:buNone/>
            </a:pPr>
            <a:endParaRPr lang="en-US" sz="1800" dirty="0"/>
          </a:p>
        </p:txBody>
      </p:sp>
      <p:pic>
        <p:nvPicPr>
          <p:cNvPr id="36" name="Picture 23" descr="Person holding a puzzle piece">
            <a:extLst>
              <a:ext uri="{FF2B5EF4-FFF2-40B4-BE49-F238E27FC236}">
                <a16:creationId xmlns:a16="http://schemas.microsoft.com/office/drawing/2014/main" id="{1A272460-705D-520B-04F0-E9026E36B8C7}"/>
              </a:ext>
            </a:extLst>
          </p:cNvPr>
          <p:cNvPicPr>
            <a:picLocks noChangeAspect="1"/>
          </p:cNvPicPr>
          <p:nvPr/>
        </p:nvPicPr>
        <p:blipFill rotWithShape="1">
          <a:blip r:embed="rId3"/>
          <a:srcRect l="18983" r="18768" b="8"/>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2" name="Picture 1">
            <a:extLst>
              <a:ext uri="{FF2B5EF4-FFF2-40B4-BE49-F238E27FC236}">
                <a16:creationId xmlns:a16="http://schemas.microsoft.com/office/drawing/2014/main" id="{DD865007-8CC1-50D4-6B28-C4122A37F667}"/>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4" name="Picture 3">
            <a:extLst>
              <a:ext uri="{FF2B5EF4-FFF2-40B4-BE49-F238E27FC236}">
                <a16:creationId xmlns:a16="http://schemas.microsoft.com/office/drawing/2014/main" id="{8611B611-5BAD-EAD2-B7E9-60542096D6A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5" name="Footer Placeholder 2">
            <a:extLst>
              <a:ext uri="{FF2B5EF4-FFF2-40B4-BE49-F238E27FC236}">
                <a16:creationId xmlns:a16="http://schemas.microsoft.com/office/drawing/2014/main" id="{3A6AF20D-D441-6B65-4C8E-E42BF28FDD7B}"/>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DCDA7DD-258B-6D5D-04A5-B4FB4F83A1D3}"/>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extLst>
      <p:ext uri="{BB962C8B-B14F-4D97-AF65-F5344CB8AC3E}">
        <p14:creationId xmlns:p14="http://schemas.microsoft.com/office/powerpoint/2010/main" val="56641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0"/>
        <p:cNvGrpSpPr/>
        <p:nvPr/>
      </p:nvGrpSpPr>
      <p:grpSpPr>
        <a:xfrm>
          <a:off x="0" y="0"/>
          <a:ext cx="0" cy="0"/>
          <a:chOff x="0" y="0"/>
          <a:chExt cx="0" cy="0"/>
        </a:xfrm>
      </p:grpSpPr>
      <p:sp>
        <p:nvSpPr>
          <p:cNvPr id="151" name="Google Shape;151;p5"/>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2" name="Google Shape;152;p5" descr="Person holding a puzzle piece"/>
          <p:cNvPicPr preferRelativeResize="0"/>
          <p:nvPr/>
        </p:nvPicPr>
        <p:blipFill rotWithShape="1">
          <a:blip r:embed="rId3">
            <a:alphaModFix amt="35000"/>
          </a:blip>
          <a:srcRect t="16823" r="-2" b="-1"/>
          <a:stretch/>
        </p:blipFill>
        <p:spPr>
          <a:xfrm>
            <a:off x="20" y="10"/>
            <a:ext cx="12191980" cy="6857990"/>
          </a:xfrm>
          <a:prstGeom prst="rect">
            <a:avLst/>
          </a:prstGeom>
          <a:noFill/>
          <a:ln>
            <a:noFill/>
          </a:ln>
        </p:spPr>
      </p:pic>
      <p:sp>
        <p:nvSpPr>
          <p:cNvPr id="153" name="Google Shape;15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Ethical issues</a:t>
            </a:r>
            <a:endParaRPr/>
          </a:p>
        </p:txBody>
      </p:sp>
      <p:sp>
        <p:nvSpPr>
          <p:cNvPr id="154" name="Google Shape;154;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FFFF"/>
              </a:buClr>
              <a:buSzPts val="2800"/>
              <a:buNone/>
            </a:pPr>
            <a:r>
              <a:rPr lang="en-US" dirty="0">
                <a:solidFill>
                  <a:srgbClr val="FFFFFF"/>
                </a:solidFill>
              </a:rPr>
              <a:t>Stakeholder conflict</a:t>
            </a:r>
          </a:p>
          <a:p>
            <a:pPr marL="228600" lvl="0" indent="-228600" algn="l" rtl="0">
              <a:lnSpc>
                <a:spcPct val="90000"/>
              </a:lnSpc>
              <a:spcBef>
                <a:spcPts val="0"/>
              </a:spcBef>
              <a:spcAft>
                <a:spcPts val="0"/>
              </a:spcAft>
              <a:buClr>
                <a:srgbClr val="FFFFFF"/>
              </a:buClr>
              <a:buSzPts val="2800"/>
              <a:buChar char="•"/>
            </a:pPr>
            <a:endParaRPr dirty="0"/>
          </a:p>
          <a:p>
            <a:pPr marL="457200" lvl="1" indent="0" algn="l" rtl="0">
              <a:lnSpc>
                <a:spcPct val="90000"/>
              </a:lnSpc>
              <a:spcBef>
                <a:spcPts val="500"/>
              </a:spcBef>
              <a:spcAft>
                <a:spcPts val="0"/>
              </a:spcAft>
              <a:buClr>
                <a:srgbClr val="FFFFFF"/>
              </a:buClr>
              <a:buSzPts val="2400"/>
              <a:buNone/>
            </a:pPr>
            <a:r>
              <a:rPr lang="en-US" dirty="0">
                <a:solidFill>
                  <a:srgbClr val="FFFFFF"/>
                </a:solidFill>
              </a:rPr>
              <a:t>Profit motive (shareholder concept) v. wider motives of other stakeholders (stakeholder concept)</a:t>
            </a:r>
          </a:p>
          <a:p>
            <a:pPr marL="685800" lvl="1" indent="-228600" algn="l" rtl="0">
              <a:lnSpc>
                <a:spcPct val="90000"/>
              </a:lnSpc>
              <a:spcBef>
                <a:spcPts val="500"/>
              </a:spcBef>
              <a:spcAft>
                <a:spcPts val="0"/>
              </a:spcAft>
              <a:buClr>
                <a:srgbClr val="FFFFFF"/>
              </a:buClr>
              <a:buSzPts val="2400"/>
              <a:buChar char="•"/>
            </a:pPr>
            <a:endParaRPr dirty="0"/>
          </a:p>
          <a:p>
            <a:pPr marL="457200" lvl="1" indent="0" algn="l" rtl="0">
              <a:lnSpc>
                <a:spcPct val="90000"/>
              </a:lnSpc>
              <a:spcBef>
                <a:spcPts val="500"/>
              </a:spcBef>
              <a:spcAft>
                <a:spcPts val="0"/>
              </a:spcAft>
              <a:buClr>
                <a:srgbClr val="FFFFFF"/>
              </a:buClr>
              <a:buSzPts val="2400"/>
              <a:buNone/>
            </a:pPr>
            <a:r>
              <a:rPr lang="en-US" dirty="0">
                <a:solidFill>
                  <a:srgbClr val="FFFFFF"/>
                </a:solidFill>
              </a:rPr>
              <a:t>Stakeholders are often protected by Corporate Social Responsibility (CSR) standards</a:t>
            </a:r>
          </a:p>
          <a:p>
            <a:pPr marL="685800" lvl="1" indent="-228600" algn="l" rtl="0">
              <a:lnSpc>
                <a:spcPct val="90000"/>
              </a:lnSpc>
              <a:spcBef>
                <a:spcPts val="500"/>
              </a:spcBef>
              <a:spcAft>
                <a:spcPts val="0"/>
              </a:spcAft>
              <a:buClr>
                <a:srgbClr val="FFFFFF"/>
              </a:buClr>
              <a:buSzPts val="2400"/>
              <a:buChar char="•"/>
            </a:pPr>
            <a:endParaRPr dirty="0"/>
          </a:p>
          <a:p>
            <a:pPr marL="457200" lvl="1" indent="0" algn="l" rtl="0">
              <a:lnSpc>
                <a:spcPct val="90000"/>
              </a:lnSpc>
              <a:spcBef>
                <a:spcPts val="500"/>
              </a:spcBef>
              <a:spcAft>
                <a:spcPts val="0"/>
              </a:spcAft>
              <a:buClr>
                <a:srgbClr val="FFFFFF"/>
              </a:buClr>
              <a:buSzPts val="2400"/>
              <a:buNone/>
            </a:pPr>
            <a:r>
              <a:rPr lang="en-US" dirty="0">
                <a:solidFill>
                  <a:srgbClr val="FFFFFF"/>
                </a:solidFill>
              </a:rPr>
              <a:t>The stakeholder model leads to ethical decision making</a:t>
            </a:r>
            <a:endParaRPr dirty="0"/>
          </a:p>
        </p:txBody>
      </p:sp>
      <p:pic>
        <p:nvPicPr>
          <p:cNvPr id="2" name="Picture 1">
            <a:extLst>
              <a:ext uri="{FF2B5EF4-FFF2-40B4-BE49-F238E27FC236}">
                <a16:creationId xmlns:a16="http://schemas.microsoft.com/office/drawing/2014/main" id="{5E2F1FF5-5C47-EFB5-18AC-C498C2864B55}"/>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8FFB5CBF-DF85-6161-86E8-F8732AC30095}"/>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E891E5BB-0F5B-162D-FEE5-9728F996F48F}"/>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1CB3E5F-6F83-93E3-C5A7-6FB36A363380}"/>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8"/>
        <p:cNvGrpSpPr/>
        <p:nvPr/>
      </p:nvGrpSpPr>
      <p:grpSpPr>
        <a:xfrm>
          <a:off x="0" y="0"/>
          <a:ext cx="0" cy="0"/>
          <a:chOff x="0" y="0"/>
          <a:chExt cx="0" cy="0"/>
        </a:xfrm>
      </p:grpSpPr>
      <p:sp>
        <p:nvSpPr>
          <p:cNvPr id="159" name="Google Shape;159;p6"/>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0" name="Google Shape;160;p6"/>
          <p:cNvPicPr preferRelativeResize="0"/>
          <p:nvPr/>
        </p:nvPicPr>
        <p:blipFill rotWithShape="1">
          <a:blip r:embed="rId3">
            <a:alphaModFix amt="35000"/>
          </a:blip>
          <a:srcRect r="-2" b="6262"/>
          <a:stretch/>
        </p:blipFill>
        <p:spPr>
          <a:xfrm>
            <a:off x="20" y="10"/>
            <a:ext cx="12191980" cy="6857990"/>
          </a:xfrm>
          <a:prstGeom prst="rect">
            <a:avLst/>
          </a:prstGeom>
          <a:noFill/>
          <a:ln>
            <a:noFill/>
          </a:ln>
        </p:spPr>
      </p:pic>
      <p:sp>
        <p:nvSpPr>
          <p:cNvPr id="161" name="Google Shape;161;p6"/>
          <p:cNvSpPr>
            <a:spLocks noGrp="1"/>
          </p:cNvSpPr>
          <p:nvPr>
            <p:ph type="title" idx="4294967295"/>
          </p:nvPr>
        </p:nvSpPr>
        <p:spPr>
          <a:xfrm>
            <a:off x="838200" y="365125"/>
            <a:ext cx="10515600" cy="1325563"/>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Activity 1</a:t>
            </a:r>
            <a:endParaRPr/>
          </a:p>
        </p:txBody>
      </p:sp>
      <p:grpSp>
        <p:nvGrpSpPr>
          <p:cNvPr id="162" name="Google Shape;162;p6"/>
          <p:cNvGrpSpPr/>
          <p:nvPr/>
        </p:nvGrpSpPr>
        <p:grpSpPr>
          <a:xfrm>
            <a:off x="838200" y="1825625"/>
            <a:ext cx="10515600" cy="4351338"/>
            <a:chOff x="0" y="0"/>
            <a:chExt cx="10515600" cy="4351338"/>
          </a:xfrm>
        </p:grpSpPr>
        <p:sp>
          <p:nvSpPr>
            <p:cNvPr id="163" name="Google Shape;163;p6"/>
            <p:cNvSpPr/>
            <p:nvPr/>
          </p:nvSpPr>
          <p:spPr>
            <a:xfrm>
              <a:off x="0" y="0"/>
              <a:ext cx="3286125" cy="4351338"/>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txBox="1"/>
            <p:nvPr/>
          </p:nvSpPr>
          <p:spPr>
            <a:xfrm>
              <a:off x="0"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Explain the difference between the stakeholder and shareholder model</a:t>
              </a:r>
              <a:endParaRPr sz="2600" b="0" i="0" u="none" strike="noStrike" cap="none">
                <a:solidFill>
                  <a:schemeClr val="lt1"/>
                </a:solidFill>
                <a:latin typeface="Calibri"/>
                <a:ea typeface="Calibri"/>
                <a:cs typeface="Calibri"/>
                <a:sym typeface="Calibri"/>
              </a:endParaRPr>
            </a:p>
          </p:txBody>
        </p:sp>
        <p:sp>
          <p:nvSpPr>
            <p:cNvPr id="165" name="Google Shape;165;p6"/>
            <p:cNvSpPr/>
            <p:nvPr/>
          </p:nvSpPr>
          <p:spPr>
            <a:xfrm>
              <a:off x="990361" y="435133"/>
              <a:ext cx="1305401" cy="1305401"/>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txBox="1"/>
            <p:nvPr/>
          </p:nvSpPr>
          <p:spPr>
            <a:xfrm>
              <a:off x="1181533"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1</a:t>
              </a:r>
              <a:endParaRPr/>
            </a:p>
          </p:txBody>
        </p:sp>
        <p:sp>
          <p:nvSpPr>
            <p:cNvPr id="167" name="Google Shape;167;p6"/>
            <p:cNvSpPr/>
            <p:nvPr/>
          </p:nvSpPr>
          <p:spPr>
            <a:xfrm>
              <a:off x="0" y="4351266"/>
              <a:ext cx="3286125" cy="72"/>
            </a:xfrm>
            <a:prstGeom prst="rect">
              <a:avLst/>
            </a:prstGeom>
            <a:solidFill>
              <a:srgbClr val="DB784A"/>
            </a:solidFill>
            <a:ln w="12700" cap="flat" cmpd="sng">
              <a:solidFill>
                <a:srgbClr val="DB784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3614737" y="0"/>
              <a:ext cx="3286125" cy="4351338"/>
            </a:xfrm>
            <a:prstGeom prst="rect">
              <a:avLst/>
            </a:prstGeom>
            <a:solidFill>
              <a:srgbClr val="EBD6D4">
                <a:alpha val="89803"/>
              </a:srgbClr>
            </a:solidFill>
            <a:ln w="12700" cap="flat" cmpd="sng">
              <a:solidFill>
                <a:srgbClr val="EBD6D4">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txBox="1"/>
            <p:nvPr/>
          </p:nvSpPr>
          <p:spPr>
            <a:xfrm>
              <a:off x="3614737"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Explain why the stakeholder model involves ethics. </a:t>
              </a:r>
              <a:endParaRPr/>
            </a:p>
          </p:txBody>
        </p:sp>
        <p:sp>
          <p:nvSpPr>
            <p:cNvPr id="170" name="Google Shape;170;p6"/>
            <p:cNvSpPr/>
            <p:nvPr/>
          </p:nvSpPr>
          <p:spPr>
            <a:xfrm>
              <a:off x="4605099" y="435133"/>
              <a:ext cx="1305401" cy="1305401"/>
            </a:xfrm>
            <a:prstGeom prst="ellipse">
              <a:avLst/>
            </a:prstGeom>
            <a:solidFill>
              <a:srgbClr val="CB7C63"/>
            </a:solidFill>
            <a:ln w="12700" cap="flat" cmpd="sng">
              <a:solidFill>
                <a:srgbClr val="CB7C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4796271"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2</a:t>
              </a:r>
              <a:endParaRPr/>
            </a:p>
          </p:txBody>
        </p:sp>
        <p:sp>
          <p:nvSpPr>
            <p:cNvPr id="172" name="Google Shape;172;p6"/>
            <p:cNvSpPr/>
            <p:nvPr/>
          </p:nvSpPr>
          <p:spPr>
            <a:xfrm>
              <a:off x="3614737" y="4351266"/>
              <a:ext cx="3286125" cy="72"/>
            </a:xfrm>
            <a:prstGeom prst="rect">
              <a:avLst/>
            </a:prstGeom>
            <a:solidFill>
              <a:srgbClr val="BC857A"/>
            </a:solidFill>
            <a:ln w="12700" cap="flat" cmpd="sng">
              <a:solidFill>
                <a:srgbClr val="BC857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7229475" y="0"/>
              <a:ext cx="3286125" cy="4351338"/>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txBox="1"/>
            <p:nvPr/>
          </p:nvSpPr>
          <p:spPr>
            <a:xfrm>
              <a:off x="7229475" y="1653508"/>
              <a:ext cx="3286125" cy="2610802"/>
            </a:xfrm>
            <a:prstGeom prst="rect">
              <a:avLst/>
            </a:prstGeom>
            <a:noFill/>
            <a:ln>
              <a:noFill/>
            </a:ln>
          </p:spPr>
          <p:txBody>
            <a:bodyPr spcFirstLastPara="1" wrap="square" lIns="256175" tIns="330200" rIns="256175" bIns="330200" anchor="t"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Name some companies which should follow each model. </a:t>
              </a:r>
              <a:endParaRPr/>
            </a:p>
          </p:txBody>
        </p:sp>
        <p:sp>
          <p:nvSpPr>
            <p:cNvPr id="175" name="Google Shape;175;p6"/>
            <p:cNvSpPr/>
            <p:nvPr/>
          </p:nvSpPr>
          <p:spPr>
            <a:xfrm>
              <a:off x="8219836" y="435133"/>
              <a:ext cx="1305401" cy="1305401"/>
            </a:xfrm>
            <a:prstGeom prst="ellipse">
              <a:avLst/>
            </a:prstGeom>
            <a:solidFill>
              <a:srgbClr val="AF9390"/>
            </a:solidFill>
            <a:ln w="12700" cap="flat" cmpd="sng">
              <a:solidFill>
                <a:srgbClr val="AF939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p:nvPr/>
          </p:nvSpPr>
          <p:spPr>
            <a:xfrm>
              <a:off x="8411008" y="626305"/>
              <a:ext cx="923057" cy="923057"/>
            </a:xfrm>
            <a:prstGeom prst="rect">
              <a:avLst/>
            </a:prstGeom>
            <a:noFill/>
            <a:ln>
              <a:noFill/>
            </a:ln>
          </p:spPr>
          <p:txBody>
            <a:bodyPr spcFirstLastPara="1" wrap="square" lIns="101750" tIns="12700" rIns="101750" bIns="12700" anchor="ctr" anchorCtr="0">
              <a:noAutofit/>
            </a:bodyPr>
            <a:lstStyle/>
            <a:p>
              <a:pPr marL="0" marR="0" lvl="0" indent="0" algn="ctr" rtl="0">
                <a:lnSpc>
                  <a:spcPct val="90000"/>
                </a:lnSpc>
                <a:spcBef>
                  <a:spcPts val="0"/>
                </a:spcBef>
                <a:spcAft>
                  <a:spcPts val="0"/>
                </a:spcAft>
                <a:buClr>
                  <a:schemeClr val="lt1"/>
                </a:buClr>
                <a:buSzPts val="4800"/>
                <a:buFont typeface="Calibri"/>
                <a:buNone/>
              </a:pPr>
              <a:r>
                <a:rPr lang="en-US" sz="4800" b="0" i="0" u="none" strike="noStrike" cap="none">
                  <a:solidFill>
                    <a:schemeClr val="lt1"/>
                  </a:solidFill>
                  <a:latin typeface="Calibri"/>
                  <a:ea typeface="Calibri"/>
                  <a:cs typeface="Calibri"/>
                  <a:sym typeface="Calibri"/>
                </a:rPr>
                <a:t>3</a:t>
              </a:r>
              <a:endParaRPr/>
            </a:p>
          </p:txBody>
        </p:sp>
        <p:sp>
          <p:nvSpPr>
            <p:cNvPr id="177" name="Google Shape;177;p6"/>
            <p:cNvSpPr/>
            <p:nvPr/>
          </p:nvSpPr>
          <p:spPr>
            <a:xfrm>
              <a:off x="7229475" y="4351266"/>
              <a:ext cx="3286125" cy="72"/>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BE41922-C976-EF47-4841-91D0B6848E4E}"/>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330C5D96-C298-1CA2-EBF7-452E1FFAE74D}"/>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72212468-2BA7-BAAD-4BA4-D4F1A8088AFD}"/>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C793539-87DB-3CE5-67A0-87944C95CD9E}"/>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7"/>
          <p:cNvSpPr/>
          <p:nvPr/>
        </p:nvSpPr>
        <p:spPr>
          <a:xfrm>
            <a:off x="0" y="0"/>
            <a:ext cx="9415165" cy="6858000"/>
          </a:xfrm>
          <a:custGeom>
            <a:avLst/>
            <a:gdLst/>
            <a:ahLst/>
            <a:cxnLst/>
            <a:rect l="l" t="t" r="r" b="b"/>
            <a:pathLst>
              <a:path w="9415165" h="6858000" extrusionOk="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rgbClr val="7F7F7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84" name="Google Shape;184;p7"/>
          <p:cNvGrpSpPr/>
          <p:nvPr/>
        </p:nvGrpSpPr>
        <p:grpSpPr>
          <a:xfrm>
            <a:off x="6169039" y="1090549"/>
            <a:ext cx="5581001" cy="4278755"/>
            <a:chOff x="6169039" y="142050"/>
            <a:chExt cx="5581001" cy="4278755"/>
          </a:xfrm>
        </p:grpSpPr>
        <p:sp>
          <p:nvSpPr>
            <p:cNvPr id="185" name="Google Shape;185;p7"/>
            <p:cNvSpPr/>
            <p:nvPr/>
          </p:nvSpPr>
          <p:spPr>
            <a:xfrm rot="-5400000">
              <a:off x="6820162" y="-509073"/>
              <a:ext cx="4278755" cy="5581001"/>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7"/>
            <p:cNvSpPr/>
            <p:nvPr/>
          </p:nvSpPr>
          <p:spPr>
            <a:xfrm rot="-5400000">
              <a:off x="6902139" y="-425197"/>
              <a:ext cx="4114800" cy="5413248"/>
            </a:xfrm>
            <a:custGeom>
              <a:avLst/>
              <a:gdLst/>
              <a:ahLst/>
              <a:cxnLst/>
              <a:rect l="l" t="t" r="r" b="b"/>
              <a:pathLst>
                <a:path w="4278755" h="5581001" extrusionOk="0">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87" name="Google Shape;187;p7"/>
          <p:cNvSpPr>
            <a:spLocks noGrp="1"/>
          </p:cNvSpPr>
          <p:nvPr>
            <p:ph type="title"/>
          </p:nvPr>
        </p:nvSpPr>
        <p:spPr>
          <a:xfrm>
            <a:off x="6558184" y="1432731"/>
            <a:ext cx="4779647" cy="1240208"/>
          </a:xfrm>
          <a:prstGeom prst="roundRect">
            <a:avLst>
              <a:gd name="adj" fmla="val 16667"/>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a:solidFill>
                  <a:schemeClr val="lt1"/>
                </a:solidFill>
              </a:rPr>
              <a:t>Activity 2</a:t>
            </a:r>
            <a:endParaRPr/>
          </a:p>
        </p:txBody>
      </p:sp>
      <p:sp>
        <p:nvSpPr>
          <p:cNvPr id="188" name="Google Shape;188;p7"/>
          <p:cNvSpPr txBox="1">
            <a:spLocks noGrp="1"/>
          </p:cNvSpPr>
          <p:nvPr>
            <p:ph type="body" idx="1"/>
          </p:nvPr>
        </p:nvSpPr>
        <p:spPr>
          <a:xfrm>
            <a:off x="6559826" y="2754916"/>
            <a:ext cx="4778006" cy="22619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800"/>
              <a:buNone/>
            </a:pPr>
            <a:r>
              <a:rPr lang="en-US" dirty="0">
                <a:solidFill>
                  <a:schemeClr val="lt1"/>
                </a:solidFill>
              </a:rPr>
              <a:t>Explain the link between </a:t>
            </a:r>
          </a:p>
          <a:p>
            <a:pPr marL="0" lvl="0" indent="0" algn="l" rtl="0">
              <a:lnSpc>
                <a:spcPct val="90000"/>
              </a:lnSpc>
              <a:spcBef>
                <a:spcPts val="0"/>
              </a:spcBef>
              <a:spcAft>
                <a:spcPts val="0"/>
              </a:spcAft>
              <a:buClr>
                <a:schemeClr val="lt1"/>
              </a:buClr>
              <a:buSzPts val="2800"/>
              <a:buNone/>
            </a:pPr>
            <a:endParaRPr lang="en-US" dirty="0">
              <a:solidFill>
                <a:schemeClr val="lt1"/>
              </a:solidFill>
            </a:endParaRPr>
          </a:p>
          <a:p>
            <a:pPr marL="0" lvl="0" indent="0" algn="l" rtl="0">
              <a:lnSpc>
                <a:spcPct val="90000"/>
              </a:lnSpc>
              <a:spcBef>
                <a:spcPts val="0"/>
              </a:spcBef>
              <a:spcAft>
                <a:spcPts val="0"/>
              </a:spcAft>
              <a:buClr>
                <a:schemeClr val="lt1"/>
              </a:buClr>
              <a:buSzPts val="2800"/>
              <a:buNone/>
            </a:pPr>
            <a:r>
              <a:rPr lang="en-US" dirty="0">
                <a:solidFill>
                  <a:schemeClr val="lt1"/>
                </a:solidFill>
              </a:rPr>
              <a:t>-    ethics</a:t>
            </a:r>
          </a:p>
          <a:p>
            <a:pPr lvl="0" indent="-457200" algn="l" rtl="0">
              <a:lnSpc>
                <a:spcPct val="90000"/>
              </a:lnSpc>
              <a:spcBef>
                <a:spcPts val="0"/>
              </a:spcBef>
              <a:spcAft>
                <a:spcPts val="0"/>
              </a:spcAft>
              <a:buClr>
                <a:schemeClr val="lt1"/>
              </a:buClr>
              <a:buSzPts val="2800"/>
              <a:buFontTx/>
              <a:buChar char="-"/>
            </a:pPr>
            <a:r>
              <a:rPr lang="en-US" dirty="0">
                <a:solidFill>
                  <a:schemeClr val="lt1"/>
                </a:solidFill>
              </a:rPr>
              <a:t>pressure groups </a:t>
            </a:r>
          </a:p>
          <a:p>
            <a:pPr lvl="0" indent="-457200" algn="l" rtl="0">
              <a:lnSpc>
                <a:spcPct val="90000"/>
              </a:lnSpc>
              <a:spcBef>
                <a:spcPts val="0"/>
              </a:spcBef>
              <a:spcAft>
                <a:spcPts val="0"/>
              </a:spcAft>
              <a:buClr>
                <a:schemeClr val="lt1"/>
              </a:buClr>
              <a:buSzPts val="2800"/>
              <a:buFontTx/>
              <a:buChar char="-"/>
            </a:pPr>
            <a:r>
              <a:rPr lang="en-US" dirty="0">
                <a:solidFill>
                  <a:schemeClr val="lt1"/>
                </a:solidFill>
              </a:rPr>
              <a:t>social media.</a:t>
            </a:r>
            <a:endParaRPr dirty="0">
              <a:solidFill>
                <a:schemeClr val="lt1"/>
              </a:solidFill>
            </a:endParaRPr>
          </a:p>
          <a:p>
            <a:pPr marL="228600" lvl="0" indent="-50800" algn="l" rtl="0">
              <a:lnSpc>
                <a:spcPct val="90000"/>
              </a:lnSpc>
              <a:spcBef>
                <a:spcPts val="1000"/>
              </a:spcBef>
              <a:spcAft>
                <a:spcPts val="0"/>
              </a:spcAft>
              <a:buClr>
                <a:schemeClr val="dk1"/>
              </a:buClr>
              <a:buSzPts val="2800"/>
              <a:buNone/>
            </a:pPr>
            <a:endParaRPr dirty="0">
              <a:solidFill>
                <a:schemeClr val="lt1"/>
              </a:solidFill>
            </a:endParaRPr>
          </a:p>
        </p:txBody>
      </p:sp>
      <p:pic>
        <p:nvPicPr>
          <p:cNvPr id="2" name="Picture 1">
            <a:extLst>
              <a:ext uri="{FF2B5EF4-FFF2-40B4-BE49-F238E27FC236}">
                <a16:creationId xmlns:a16="http://schemas.microsoft.com/office/drawing/2014/main" id="{93875ABB-435A-E61C-C000-319D1017BBA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566701"/>
            <a:ext cx="7695738" cy="3098355"/>
          </a:xfrm>
          <a:prstGeom prst="rect">
            <a:avLst/>
          </a:prstGeom>
        </p:spPr>
      </p:pic>
      <p:pic>
        <p:nvPicPr>
          <p:cNvPr id="3" name="Picture 2">
            <a:extLst>
              <a:ext uri="{FF2B5EF4-FFF2-40B4-BE49-F238E27FC236}">
                <a16:creationId xmlns:a16="http://schemas.microsoft.com/office/drawing/2014/main" id="{38E18811-836F-6511-8580-6F2CA8F63B7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331986" y="128997"/>
            <a:ext cx="933411" cy="375797"/>
          </a:xfrm>
          <a:prstGeom prst="rect">
            <a:avLst/>
          </a:prstGeom>
        </p:spPr>
      </p:pic>
      <p:sp>
        <p:nvSpPr>
          <p:cNvPr id="4" name="Footer Placeholder 2">
            <a:extLst>
              <a:ext uri="{FF2B5EF4-FFF2-40B4-BE49-F238E27FC236}">
                <a16:creationId xmlns:a16="http://schemas.microsoft.com/office/drawing/2014/main" id="{995782BB-7E2B-F88D-ED0A-FC6C2FB70B70}"/>
              </a:ext>
            </a:extLst>
          </p:cNvPr>
          <p:cNvSpPr txBox="1">
            <a:spLocks/>
          </p:cNvSpPr>
          <p:nvPr/>
        </p:nvSpPr>
        <p:spPr>
          <a:xfrm>
            <a:off x="1129091" y="659916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BE92D99-8D9B-3378-4161-5B947B1EF4CF}"/>
              </a:ext>
            </a:extLst>
          </p:cNvPr>
          <p:cNvSpPr txBox="1"/>
          <p:nvPr/>
        </p:nvSpPr>
        <p:spPr>
          <a:xfrm>
            <a:off x="7187001" y="6646673"/>
            <a:ext cx="3048000" cy="230832"/>
          </a:xfrm>
          <a:prstGeom prst="rect">
            <a:avLst/>
          </a:prstGeom>
          <a:noFill/>
        </p:spPr>
        <p:txBody>
          <a:bodyPr wrap="square" rtlCol="0">
            <a:spAutoFit/>
          </a:bodyPr>
          <a:lstStyle/>
          <a:p>
            <a:pPr algn="ctr"/>
            <a:r>
              <a:rPr lang="en-US" sz="900" i="0" dirty="0">
                <a:solidFill>
                  <a:schemeClr val="tx2"/>
                </a:solidFill>
                <a:effectLst/>
                <a:latin typeface="gg sans"/>
              </a:rPr>
              <a:t>© 2025 Exams Papers Practice. All Rights Reserved</a:t>
            </a:r>
            <a:endParaRPr lang="en-PH" sz="900"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984A75E0906B746AD86FFF1C921A020" ma:contentTypeVersion="4" ma:contentTypeDescription="Create a new document." ma:contentTypeScope="" ma:versionID="a850d5f888a9ec41e14e41896a93c94e">
  <xsd:schema xmlns:xsd="http://www.w3.org/2001/XMLSchema" xmlns:xs="http://www.w3.org/2001/XMLSchema" xmlns:p="http://schemas.microsoft.com/office/2006/metadata/properties" xmlns:ns2="9b804e1a-4032-4a0b-be1a-b2a6a492fb65" targetNamespace="http://schemas.microsoft.com/office/2006/metadata/properties" ma:root="true" ma:fieldsID="2a25a19b7db88778982c906852de0dd9" ns2:_="">
    <xsd:import namespace="9b804e1a-4032-4a0b-be1a-b2a6a492fb6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04e1a-4032-4a0b-be1a-b2a6a492fb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65D12-FF06-47F7-8D62-E280C106B33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A0D539D-D2DE-4C6E-A7BB-23D8655B2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804e1a-4032-4a0b-be1a-b2a6a492f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4C89F-D4B2-4747-8683-3DF9276344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1713</Words>
  <Application>Microsoft Office PowerPoint</Application>
  <PresentationFormat>Widescreen</PresentationFormat>
  <Paragraphs>244</Paragraphs>
  <Slides>30</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gg sans</vt:lpstr>
      <vt:lpstr>Times New Roman</vt:lpstr>
      <vt:lpstr>Office Theme</vt:lpstr>
      <vt:lpstr>Office Theme</vt:lpstr>
      <vt:lpstr>3.4.2 Ethical issues 3.4 Impact of globalisation on local and national economies </vt:lpstr>
      <vt:lpstr>Recall Activity</vt:lpstr>
      <vt:lpstr>Starter</vt:lpstr>
      <vt:lpstr>Learning Objectives</vt:lpstr>
      <vt:lpstr>Economics in Context</vt:lpstr>
      <vt:lpstr>Corporate Social Responsibility</vt:lpstr>
      <vt:lpstr>Ethical issues</vt:lpstr>
      <vt:lpstr>Activity 1</vt:lpstr>
      <vt:lpstr>Activity 2</vt:lpstr>
      <vt:lpstr>Ethical issues</vt:lpstr>
      <vt:lpstr>Ethical issues</vt:lpstr>
      <vt:lpstr>Activity 3</vt:lpstr>
      <vt:lpstr>Activity 4</vt:lpstr>
      <vt:lpstr>Activity 5</vt:lpstr>
      <vt:lpstr>Activity 6</vt:lpstr>
      <vt:lpstr>Ethical issues</vt:lpstr>
      <vt:lpstr>Ethical issues</vt:lpstr>
      <vt:lpstr>Activity 7</vt:lpstr>
      <vt:lpstr>Activity 8</vt:lpstr>
      <vt:lpstr>Ethical issues</vt:lpstr>
      <vt:lpstr>Ethical issues</vt:lpstr>
      <vt:lpstr>Activity 9</vt:lpstr>
      <vt:lpstr>Activity 10</vt:lpstr>
      <vt:lpstr>Activity 11</vt:lpstr>
      <vt:lpstr>Activity 12</vt:lpstr>
      <vt:lpstr>Activity 13</vt:lpstr>
      <vt:lpstr>Activity 14</vt:lpstr>
      <vt:lpstr>Homework</vt:lpstr>
      <vt:lpstr>Activity</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3.4.2 Ethical issues   3.4 Impact of globalisation on local and national economies   </dc:title>
  <dc:creator>Mr B Pieters</dc:creator>
  <cp:lastModifiedBy>Chezka Mae Madrona</cp:lastModifiedBy>
  <cp:revision>47</cp:revision>
  <dcterms:created xsi:type="dcterms:W3CDTF">2019-07-31T17:05:48Z</dcterms:created>
  <dcterms:modified xsi:type="dcterms:W3CDTF">2025-03-18T10:50:07Z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0x0101009984A75E0906B746AD86FFF1C921A020</vt:lpwstr>
  </property>
</Properties>
</file>