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3.xml" ContentType="application/vnd.openxmlformats-officedocument.presentationml.tags+xml"/>
  <Override PartName="/ppt/tags/tag4.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9.xml" ContentType="application/vnd.openxmlformats-officedocument.presentationml.tags+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10.xml" ContentType="application/vnd.openxmlformats-officedocument.presentationml.tags+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7" r:id="rId4"/>
  </p:sldMasterIdLst>
  <p:sldIdLst>
    <p:sldId id="256" r:id="rId5"/>
    <p:sldId id="288" r:id="rId6"/>
    <p:sldId id="309" r:id="rId7"/>
    <p:sldId id="257" r:id="rId8"/>
    <p:sldId id="286" r:id="rId9"/>
    <p:sldId id="308" r:id="rId10"/>
    <p:sldId id="280" r:id="rId11"/>
    <p:sldId id="278" r:id="rId12"/>
    <p:sldId id="305" r:id="rId13"/>
    <p:sldId id="310" r:id="rId14"/>
    <p:sldId id="300" r:id="rId15"/>
    <p:sldId id="301" r:id="rId16"/>
    <p:sldId id="302" r:id="rId17"/>
    <p:sldId id="303" r:id="rId18"/>
    <p:sldId id="282" r:id="rId19"/>
    <p:sldId id="281" r:id="rId20"/>
    <p:sldId id="283" r:id="rId21"/>
    <p:sldId id="284" r:id="rId22"/>
    <p:sldId id="285" r:id="rId23"/>
    <p:sldId id="307" r:id="rId24"/>
    <p:sldId id="277" r:id="rId25"/>
    <p:sldId id="289" r:id="rId26"/>
    <p:sldId id="299"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6475B49-50CE-465E-9772-02811D0FEE6A}">
          <p14:sldIdLst>
            <p14:sldId id="256"/>
            <p14:sldId id="288"/>
            <p14:sldId id="309"/>
            <p14:sldId id="257"/>
            <p14:sldId id="286"/>
            <p14:sldId id="308"/>
            <p14:sldId id="280"/>
            <p14:sldId id="278"/>
            <p14:sldId id="305"/>
            <p14:sldId id="310"/>
            <p14:sldId id="300"/>
            <p14:sldId id="301"/>
            <p14:sldId id="302"/>
            <p14:sldId id="303"/>
            <p14:sldId id="282"/>
            <p14:sldId id="281"/>
            <p14:sldId id="283"/>
            <p14:sldId id="284"/>
            <p14:sldId id="285"/>
            <p14:sldId id="307"/>
            <p14:sldId id="277"/>
            <p14:sldId id="289"/>
            <p14:sldId id="29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CD227E4-A2CA-47DD-AE56-75A02FC3E92F}" v="4" dt="2023-11-22T16:22:10.286"/>
  </p1510:revLst>
</p1510:revInfo>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805" autoAdjust="0"/>
    <p:restoredTop sz="94660"/>
  </p:normalViewPr>
  <p:slideViewPr>
    <p:cSldViewPr snapToGrid="0">
      <p:cViewPr varScale="1">
        <p:scale>
          <a:sx n="101" d="100"/>
          <a:sy n="101" d="100"/>
        </p:scale>
        <p:origin x="138" y="6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x Thrilling" userId="1a0901c82f0d6655" providerId="LiveId" clId="{7CD227E4-A2CA-47DD-AE56-75A02FC3E92F}"/>
    <pc:docChg chg="undo redo custSel modSld">
      <pc:chgData name="Max Thrilling" userId="1a0901c82f0d6655" providerId="LiveId" clId="{7CD227E4-A2CA-47DD-AE56-75A02FC3E92F}" dt="2023-11-22T16:22:05.725" v="6" actId="1076"/>
      <pc:docMkLst>
        <pc:docMk/>
      </pc:docMkLst>
      <pc:sldChg chg="modSp">
        <pc:chgData name="Max Thrilling" userId="1a0901c82f0d6655" providerId="LiveId" clId="{7CD227E4-A2CA-47DD-AE56-75A02FC3E92F}" dt="2023-11-22T16:21:59.428" v="4" actId="20578"/>
        <pc:sldMkLst>
          <pc:docMk/>
          <pc:sldMk cId="3761858551" sldId="285"/>
        </pc:sldMkLst>
        <pc:graphicFrameChg chg="mod">
          <ac:chgData name="Max Thrilling" userId="1a0901c82f0d6655" providerId="LiveId" clId="{7CD227E4-A2CA-47DD-AE56-75A02FC3E92F}" dt="2023-11-22T16:21:59.428" v="4" actId="20578"/>
          <ac:graphicFrameMkLst>
            <pc:docMk/>
            <pc:sldMk cId="3761858551" sldId="285"/>
            <ac:graphicFrameMk id="5" creationId="{038E63D8-EC3D-5A6D-58ED-F023C21B9C7B}"/>
          </ac:graphicFrameMkLst>
        </pc:graphicFrameChg>
      </pc:sldChg>
      <pc:sldChg chg="modSp mod">
        <pc:chgData name="Max Thrilling" userId="1a0901c82f0d6655" providerId="LiveId" clId="{7CD227E4-A2CA-47DD-AE56-75A02FC3E92F}" dt="2023-11-22T16:22:05.725" v="6" actId="1076"/>
        <pc:sldMkLst>
          <pc:docMk/>
          <pc:sldMk cId="1831273667" sldId="286"/>
        </pc:sldMkLst>
        <pc:picChg chg="mod modCrop">
          <ac:chgData name="Max Thrilling" userId="1a0901c82f0d6655" providerId="LiveId" clId="{7CD227E4-A2CA-47DD-AE56-75A02FC3E92F}" dt="2023-11-22T16:22:05.725" v="6" actId="1076"/>
          <ac:picMkLst>
            <pc:docMk/>
            <pc:sldMk cId="1831273667" sldId="286"/>
            <ac:picMk id="4" creationId="{42979B6D-467A-2742-6449-395E5DF5FDCF}"/>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F47125-0977-4B01-9AE9-B57BCEB7912B}" type="doc">
      <dgm:prSet loTypeId="urn:microsoft.com/office/officeart/2005/8/layout/hierarchy3" loCatId="hierarchy" qsTypeId="urn:microsoft.com/office/officeart/2005/8/quickstyle/simple4" qsCatId="simple" csTypeId="urn:microsoft.com/office/officeart/2005/8/colors/colorful5" csCatId="colorful"/>
      <dgm:spPr/>
      <dgm:t>
        <a:bodyPr/>
        <a:lstStyle/>
        <a:p>
          <a:endParaRPr lang="en-US"/>
        </a:p>
      </dgm:t>
    </dgm:pt>
    <dgm:pt modelId="{04BD3EA3-1A4E-4E5B-AAAA-FF544D6D7787}">
      <dgm:prSet/>
      <dgm:spPr/>
      <dgm:t>
        <a:bodyPr/>
        <a:lstStyle/>
        <a:p>
          <a:pPr rtl="0"/>
          <a:r>
            <a:rPr lang="en-GB">
              <a:latin typeface="Calibri Light" panose="020F0302020204030204"/>
            </a:rPr>
            <a:t>Are you able to analyse the Impact</a:t>
          </a:r>
          <a:r>
            <a:rPr lang="en-GB"/>
            <a:t> of MNCs on the local economy:</a:t>
          </a:r>
          <a:endParaRPr lang="en-US"/>
        </a:p>
      </dgm:t>
    </dgm:pt>
    <dgm:pt modelId="{4F1356D1-0BF5-4794-9898-BE8BCB9FD663}" type="parTrans" cxnId="{5A22A3E9-225F-4A05-AEEC-DD543CE577E3}">
      <dgm:prSet/>
      <dgm:spPr/>
      <dgm:t>
        <a:bodyPr/>
        <a:lstStyle/>
        <a:p>
          <a:endParaRPr lang="en-US"/>
        </a:p>
      </dgm:t>
    </dgm:pt>
    <dgm:pt modelId="{DE93E94B-084D-47A4-804E-3832592404C4}" type="sibTrans" cxnId="{5A22A3E9-225F-4A05-AEEC-DD543CE577E3}">
      <dgm:prSet/>
      <dgm:spPr/>
      <dgm:t>
        <a:bodyPr/>
        <a:lstStyle/>
        <a:p>
          <a:endParaRPr lang="en-US"/>
        </a:p>
      </dgm:t>
    </dgm:pt>
    <dgm:pt modelId="{D7081D22-AF7F-4916-A4EF-0A6335D34AA8}">
      <dgm:prSet/>
      <dgm:spPr/>
      <dgm:t>
        <a:bodyPr/>
        <a:lstStyle/>
        <a:p>
          <a:pPr rtl="0"/>
          <a:r>
            <a:rPr lang="en-GB"/>
            <a:t>Are you able to analyse the Impact of MNCs on the national economy:</a:t>
          </a:r>
          <a:endParaRPr lang="en-US"/>
        </a:p>
      </dgm:t>
    </dgm:pt>
    <dgm:pt modelId="{DEFC8A38-BC99-4B2A-AB5F-27691FA97428}" type="parTrans" cxnId="{4EB316DE-5674-4149-B426-7784A7890CE7}">
      <dgm:prSet/>
      <dgm:spPr/>
      <dgm:t>
        <a:bodyPr/>
        <a:lstStyle/>
        <a:p>
          <a:endParaRPr lang="en-US"/>
        </a:p>
      </dgm:t>
    </dgm:pt>
    <dgm:pt modelId="{8E530920-3248-46E6-B9B1-CF80BF22C1F8}" type="sibTrans" cxnId="{4EB316DE-5674-4149-B426-7784A7890CE7}">
      <dgm:prSet/>
      <dgm:spPr/>
      <dgm:t>
        <a:bodyPr/>
        <a:lstStyle/>
        <a:p>
          <a:endParaRPr lang="en-US"/>
        </a:p>
      </dgm:t>
    </dgm:pt>
    <dgm:pt modelId="{6D0155E9-DF34-4753-A130-E60D6439E8C6}" type="pres">
      <dgm:prSet presAssocID="{3CF47125-0977-4B01-9AE9-B57BCEB7912B}" presName="diagram" presStyleCnt="0">
        <dgm:presLayoutVars>
          <dgm:chPref val="1"/>
          <dgm:dir/>
          <dgm:animOne val="branch"/>
          <dgm:animLvl val="lvl"/>
          <dgm:resizeHandles/>
        </dgm:presLayoutVars>
      </dgm:prSet>
      <dgm:spPr/>
    </dgm:pt>
    <dgm:pt modelId="{947D9EA5-0019-47FF-A03C-233861C06F27}" type="pres">
      <dgm:prSet presAssocID="{04BD3EA3-1A4E-4E5B-AAAA-FF544D6D7787}" presName="root" presStyleCnt="0"/>
      <dgm:spPr/>
    </dgm:pt>
    <dgm:pt modelId="{D2DA158B-A70C-4CEC-8785-07C20056BED2}" type="pres">
      <dgm:prSet presAssocID="{04BD3EA3-1A4E-4E5B-AAAA-FF544D6D7787}" presName="rootComposite" presStyleCnt="0"/>
      <dgm:spPr/>
    </dgm:pt>
    <dgm:pt modelId="{2A141A21-FED3-44D1-9539-0410D5FEFC4B}" type="pres">
      <dgm:prSet presAssocID="{04BD3EA3-1A4E-4E5B-AAAA-FF544D6D7787}" presName="rootText" presStyleLbl="node1" presStyleIdx="0" presStyleCnt="2"/>
      <dgm:spPr/>
    </dgm:pt>
    <dgm:pt modelId="{DC9F5982-039A-48A4-8EFE-13EDA3D84266}" type="pres">
      <dgm:prSet presAssocID="{04BD3EA3-1A4E-4E5B-AAAA-FF544D6D7787}" presName="rootConnector" presStyleLbl="node1" presStyleIdx="0" presStyleCnt="2"/>
      <dgm:spPr/>
    </dgm:pt>
    <dgm:pt modelId="{A904FF85-2038-413C-99AB-DA442D3E48FF}" type="pres">
      <dgm:prSet presAssocID="{04BD3EA3-1A4E-4E5B-AAAA-FF544D6D7787}" presName="childShape" presStyleCnt="0"/>
      <dgm:spPr/>
    </dgm:pt>
    <dgm:pt modelId="{BE98BBC3-409C-4E8F-B3AF-521B16B074BF}" type="pres">
      <dgm:prSet presAssocID="{D7081D22-AF7F-4916-A4EF-0A6335D34AA8}" presName="root" presStyleCnt="0"/>
      <dgm:spPr/>
    </dgm:pt>
    <dgm:pt modelId="{462C3D1A-7F16-47CD-A08D-B1BFB2C5663C}" type="pres">
      <dgm:prSet presAssocID="{D7081D22-AF7F-4916-A4EF-0A6335D34AA8}" presName="rootComposite" presStyleCnt="0"/>
      <dgm:spPr/>
    </dgm:pt>
    <dgm:pt modelId="{C4B2A6DD-5697-4364-B525-0569A5A7E8BF}" type="pres">
      <dgm:prSet presAssocID="{D7081D22-AF7F-4916-A4EF-0A6335D34AA8}" presName="rootText" presStyleLbl="node1" presStyleIdx="1" presStyleCnt="2"/>
      <dgm:spPr/>
    </dgm:pt>
    <dgm:pt modelId="{5259AD90-E575-4C08-8A3D-2F7ADD6D625F}" type="pres">
      <dgm:prSet presAssocID="{D7081D22-AF7F-4916-A4EF-0A6335D34AA8}" presName="rootConnector" presStyleLbl="node1" presStyleIdx="1" presStyleCnt="2"/>
      <dgm:spPr/>
    </dgm:pt>
    <dgm:pt modelId="{FB286049-A76D-4383-B6B1-1BF2C384D097}" type="pres">
      <dgm:prSet presAssocID="{D7081D22-AF7F-4916-A4EF-0A6335D34AA8}" presName="childShape" presStyleCnt="0"/>
      <dgm:spPr/>
    </dgm:pt>
  </dgm:ptLst>
  <dgm:cxnLst>
    <dgm:cxn modelId="{F2E7AB2A-2BFF-4A39-9D12-88273391F64E}" type="presOf" srcId="{3CF47125-0977-4B01-9AE9-B57BCEB7912B}" destId="{6D0155E9-DF34-4753-A130-E60D6439E8C6}" srcOrd="0" destOrd="0" presId="urn:microsoft.com/office/officeart/2005/8/layout/hierarchy3"/>
    <dgm:cxn modelId="{B6ED5964-DBBD-434A-A056-C74225D80E66}" type="presOf" srcId="{04BD3EA3-1A4E-4E5B-AAAA-FF544D6D7787}" destId="{DC9F5982-039A-48A4-8EFE-13EDA3D84266}" srcOrd="1" destOrd="0" presId="urn:microsoft.com/office/officeart/2005/8/layout/hierarchy3"/>
    <dgm:cxn modelId="{EE44C84C-2112-4886-99B3-F9578AEC8E83}" type="presOf" srcId="{D7081D22-AF7F-4916-A4EF-0A6335D34AA8}" destId="{C4B2A6DD-5697-4364-B525-0569A5A7E8BF}" srcOrd="0" destOrd="0" presId="urn:microsoft.com/office/officeart/2005/8/layout/hierarchy3"/>
    <dgm:cxn modelId="{3AE82178-1202-4042-8854-686CA81830C9}" type="presOf" srcId="{04BD3EA3-1A4E-4E5B-AAAA-FF544D6D7787}" destId="{2A141A21-FED3-44D1-9539-0410D5FEFC4B}" srcOrd="0" destOrd="0" presId="urn:microsoft.com/office/officeart/2005/8/layout/hierarchy3"/>
    <dgm:cxn modelId="{574BA694-DB5B-4B2E-9ECD-C54326AF6940}" type="presOf" srcId="{D7081D22-AF7F-4916-A4EF-0A6335D34AA8}" destId="{5259AD90-E575-4C08-8A3D-2F7ADD6D625F}" srcOrd="1" destOrd="0" presId="urn:microsoft.com/office/officeart/2005/8/layout/hierarchy3"/>
    <dgm:cxn modelId="{4EB316DE-5674-4149-B426-7784A7890CE7}" srcId="{3CF47125-0977-4B01-9AE9-B57BCEB7912B}" destId="{D7081D22-AF7F-4916-A4EF-0A6335D34AA8}" srcOrd="1" destOrd="0" parTransId="{DEFC8A38-BC99-4B2A-AB5F-27691FA97428}" sibTransId="{8E530920-3248-46E6-B9B1-CF80BF22C1F8}"/>
    <dgm:cxn modelId="{5A22A3E9-225F-4A05-AEEC-DD543CE577E3}" srcId="{3CF47125-0977-4B01-9AE9-B57BCEB7912B}" destId="{04BD3EA3-1A4E-4E5B-AAAA-FF544D6D7787}" srcOrd="0" destOrd="0" parTransId="{4F1356D1-0BF5-4794-9898-BE8BCB9FD663}" sibTransId="{DE93E94B-084D-47A4-804E-3832592404C4}"/>
    <dgm:cxn modelId="{19CA7C74-2072-4EA6-9569-5132FEB439B0}" type="presParOf" srcId="{6D0155E9-DF34-4753-A130-E60D6439E8C6}" destId="{947D9EA5-0019-47FF-A03C-233861C06F27}" srcOrd="0" destOrd="0" presId="urn:microsoft.com/office/officeart/2005/8/layout/hierarchy3"/>
    <dgm:cxn modelId="{EAF714D8-4DC8-417B-9248-8B8F39324807}" type="presParOf" srcId="{947D9EA5-0019-47FF-A03C-233861C06F27}" destId="{D2DA158B-A70C-4CEC-8785-07C20056BED2}" srcOrd="0" destOrd="0" presId="urn:microsoft.com/office/officeart/2005/8/layout/hierarchy3"/>
    <dgm:cxn modelId="{ECF8967D-186F-4B7D-A440-078CE535B287}" type="presParOf" srcId="{D2DA158B-A70C-4CEC-8785-07C20056BED2}" destId="{2A141A21-FED3-44D1-9539-0410D5FEFC4B}" srcOrd="0" destOrd="0" presId="urn:microsoft.com/office/officeart/2005/8/layout/hierarchy3"/>
    <dgm:cxn modelId="{CF0DDE2F-BBE9-463C-88FB-C90C93381F2C}" type="presParOf" srcId="{D2DA158B-A70C-4CEC-8785-07C20056BED2}" destId="{DC9F5982-039A-48A4-8EFE-13EDA3D84266}" srcOrd="1" destOrd="0" presId="urn:microsoft.com/office/officeart/2005/8/layout/hierarchy3"/>
    <dgm:cxn modelId="{D80B9C33-7FE3-4B82-9F8E-858EC11FFD1B}" type="presParOf" srcId="{947D9EA5-0019-47FF-A03C-233861C06F27}" destId="{A904FF85-2038-413C-99AB-DA442D3E48FF}" srcOrd="1" destOrd="0" presId="urn:microsoft.com/office/officeart/2005/8/layout/hierarchy3"/>
    <dgm:cxn modelId="{C9B6DA50-90CE-455C-99FB-EF2EF387FA9A}" type="presParOf" srcId="{6D0155E9-DF34-4753-A130-E60D6439E8C6}" destId="{BE98BBC3-409C-4E8F-B3AF-521B16B074BF}" srcOrd="1" destOrd="0" presId="urn:microsoft.com/office/officeart/2005/8/layout/hierarchy3"/>
    <dgm:cxn modelId="{341EDFB3-908D-4FE2-82E5-CB869E9D2069}" type="presParOf" srcId="{BE98BBC3-409C-4E8F-B3AF-521B16B074BF}" destId="{462C3D1A-7F16-47CD-A08D-B1BFB2C5663C}" srcOrd="0" destOrd="0" presId="urn:microsoft.com/office/officeart/2005/8/layout/hierarchy3"/>
    <dgm:cxn modelId="{7B888F48-E7EE-4D13-88BB-7A8DDDE03D95}" type="presParOf" srcId="{462C3D1A-7F16-47CD-A08D-B1BFB2C5663C}" destId="{C4B2A6DD-5697-4364-B525-0569A5A7E8BF}" srcOrd="0" destOrd="0" presId="urn:microsoft.com/office/officeart/2005/8/layout/hierarchy3"/>
    <dgm:cxn modelId="{0F826583-042B-43B5-8FBC-D93C1255636E}" type="presParOf" srcId="{462C3D1A-7F16-47CD-A08D-B1BFB2C5663C}" destId="{5259AD90-E575-4C08-8A3D-2F7ADD6D625F}" srcOrd="1" destOrd="0" presId="urn:microsoft.com/office/officeart/2005/8/layout/hierarchy3"/>
    <dgm:cxn modelId="{41B86FCE-A0C6-4E33-BB21-A581763E6AFA}" type="presParOf" srcId="{BE98BBC3-409C-4E8F-B3AF-521B16B074BF}" destId="{FB286049-A76D-4383-B6B1-1BF2C384D097}" srcOrd="1"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502D36D-762B-427A-B90B-68950970F4FA}" type="doc">
      <dgm:prSet loTypeId="urn:microsoft.com/office/officeart/2005/8/layout/vList5" loCatId="list" qsTypeId="urn:microsoft.com/office/officeart/2005/8/quickstyle/simple1" qsCatId="simple" csTypeId="urn:microsoft.com/office/officeart/2005/8/colors/colorful5" csCatId="colorful"/>
      <dgm:spPr/>
      <dgm:t>
        <a:bodyPr/>
        <a:lstStyle/>
        <a:p>
          <a:endParaRPr lang="en-US"/>
        </a:p>
      </dgm:t>
    </dgm:pt>
    <dgm:pt modelId="{B6077071-88C6-40E0-AF78-03D6D26AABD5}">
      <dgm:prSet/>
      <dgm:spPr/>
      <dgm:t>
        <a:bodyPr/>
        <a:lstStyle/>
        <a:p>
          <a:r>
            <a:rPr lang="en-GB" dirty="0"/>
            <a:t>Local community and environment</a:t>
          </a:r>
          <a:endParaRPr lang="en-US" dirty="0"/>
        </a:p>
      </dgm:t>
    </dgm:pt>
    <dgm:pt modelId="{8C5BACB5-A22B-481B-B39E-1065D126F885}" type="parTrans" cxnId="{9E680F16-F690-40F5-A9E7-C4B03BC529D1}">
      <dgm:prSet/>
      <dgm:spPr/>
      <dgm:t>
        <a:bodyPr/>
        <a:lstStyle/>
        <a:p>
          <a:endParaRPr lang="en-US"/>
        </a:p>
      </dgm:t>
    </dgm:pt>
    <dgm:pt modelId="{2C10A4E2-88C5-4768-9DBA-53F40F99C802}" type="sibTrans" cxnId="{9E680F16-F690-40F5-A9E7-C4B03BC529D1}">
      <dgm:prSet/>
      <dgm:spPr/>
      <dgm:t>
        <a:bodyPr/>
        <a:lstStyle/>
        <a:p>
          <a:endParaRPr lang="en-US"/>
        </a:p>
      </dgm:t>
    </dgm:pt>
    <dgm:pt modelId="{F08E8D65-1B2B-402E-872B-81339C6F6CC9}">
      <dgm:prSet/>
      <dgm:spPr/>
      <dgm:t>
        <a:bodyPr/>
        <a:lstStyle/>
        <a:p>
          <a:r>
            <a:rPr lang="en-GB" dirty="0"/>
            <a:t>Higher employment, less poverty, lower crime</a:t>
          </a:r>
          <a:endParaRPr lang="en-US" dirty="0"/>
        </a:p>
      </dgm:t>
    </dgm:pt>
    <dgm:pt modelId="{E8812FC7-474D-4079-AEE9-ACADF4ECBE98}" type="parTrans" cxnId="{E2ED06A4-5DB0-4D6C-B82E-AE3FF88AF2E2}">
      <dgm:prSet/>
      <dgm:spPr/>
      <dgm:t>
        <a:bodyPr/>
        <a:lstStyle/>
        <a:p>
          <a:endParaRPr lang="en-US"/>
        </a:p>
      </dgm:t>
    </dgm:pt>
    <dgm:pt modelId="{0D4F9F8F-BBE7-46B2-B901-CF8EDEA038B6}" type="sibTrans" cxnId="{E2ED06A4-5DB0-4D6C-B82E-AE3FF88AF2E2}">
      <dgm:prSet/>
      <dgm:spPr/>
      <dgm:t>
        <a:bodyPr/>
        <a:lstStyle/>
        <a:p>
          <a:endParaRPr lang="en-US"/>
        </a:p>
      </dgm:t>
    </dgm:pt>
    <dgm:pt modelId="{7519A5D7-242A-43DF-B218-A985DFDF8C61}">
      <dgm:prSet/>
      <dgm:spPr/>
      <dgm:t>
        <a:bodyPr/>
        <a:lstStyle/>
        <a:p>
          <a:r>
            <a:rPr lang="en-GB" dirty="0"/>
            <a:t>Improved infrastructure e.g. hospitals and roads</a:t>
          </a:r>
          <a:endParaRPr lang="en-US" dirty="0"/>
        </a:p>
      </dgm:t>
    </dgm:pt>
    <dgm:pt modelId="{EF2CA0A4-AC0B-4A78-BF1B-FEFCCB8F9733}" type="parTrans" cxnId="{CACD4A19-3350-4EDD-B297-29986AB16E19}">
      <dgm:prSet/>
      <dgm:spPr/>
      <dgm:t>
        <a:bodyPr/>
        <a:lstStyle/>
        <a:p>
          <a:endParaRPr lang="en-US"/>
        </a:p>
      </dgm:t>
    </dgm:pt>
    <dgm:pt modelId="{D15984E6-CA09-4E89-8F5D-2E1059FE28BA}" type="sibTrans" cxnId="{CACD4A19-3350-4EDD-B297-29986AB16E19}">
      <dgm:prSet/>
      <dgm:spPr/>
      <dgm:t>
        <a:bodyPr/>
        <a:lstStyle/>
        <a:p>
          <a:endParaRPr lang="en-US"/>
        </a:p>
      </dgm:t>
    </dgm:pt>
    <dgm:pt modelId="{CE576652-9C24-40E4-9005-908B4D3F4718}">
      <dgm:prSet/>
      <dgm:spPr/>
      <dgm:t>
        <a:bodyPr/>
        <a:lstStyle/>
        <a:p>
          <a:r>
            <a:rPr lang="en-GB" dirty="0"/>
            <a:t>Improved education</a:t>
          </a:r>
          <a:endParaRPr lang="en-US" dirty="0"/>
        </a:p>
      </dgm:t>
    </dgm:pt>
    <dgm:pt modelId="{7E425C8E-11FC-4F83-97DE-A09AAE774DF5}" type="parTrans" cxnId="{D4D5A410-C256-4FB3-97C7-462D3536376E}">
      <dgm:prSet/>
      <dgm:spPr/>
      <dgm:t>
        <a:bodyPr/>
        <a:lstStyle/>
        <a:p>
          <a:endParaRPr lang="en-US"/>
        </a:p>
      </dgm:t>
    </dgm:pt>
    <dgm:pt modelId="{204CBD4A-2A4C-43E8-92BC-86745FA940E3}" type="sibTrans" cxnId="{D4D5A410-C256-4FB3-97C7-462D3536376E}">
      <dgm:prSet/>
      <dgm:spPr/>
      <dgm:t>
        <a:bodyPr/>
        <a:lstStyle/>
        <a:p>
          <a:endParaRPr lang="en-US"/>
        </a:p>
      </dgm:t>
    </dgm:pt>
    <dgm:pt modelId="{B3DCD650-A1FC-46E3-B43F-C062A6D582E6}">
      <dgm:prSet/>
      <dgm:spPr/>
      <dgm:t>
        <a:bodyPr/>
        <a:lstStyle/>
        <a:p>
          <a:r>
            <a:rPr lang="en-GB" dirty="0"/>
            <a:t>Increased funds for local governments from the payment of taxes</a:t>
          </a:r>
          <a:endParaRPr lang="en-US" dirty="0"/>
        </a:p>
      </dgm:t>
    </dgm:pt>
    <dgm:pt modelId="{C8711133-0C04-410E-8908-552250985149}" type="parTrans" cxnId="{189CC326-A7CF-4C7B-80AC-CF7C6405D87F}">
      <dgm:prSet/>
      <dgm:spPr/>
      <dgm:t>
        <a:bodyPr/>
        <a:lstStyle/>
        <a:p>
          <a:endParaRPr lang="en-US"/>
        </a:p>
      </dgm:t>
    </dgm:pt>
    <dgm:pt modelId="{6D61E895-0A96-4E1D-963C-934591D8314B}" type="sibTrans" cxnId="{189CC326-A7CF-4C7B-80AC-CF7C6405D87F}">
      <dgm:prSet/>
      <dgm:spPr/>
      <dgm:t>
        <a:bodyPr/>
        <a:lstStyle/>
        <a:p>
          <a:endParaRPr lang="en-US"/>
        </a:p>
      </dgm:t>
    </dgm:pt>
    <dgm:pt modelId="{5EB8C481-CC92-4EE5-B651-DAA074F0970B}">
      <dgm:prSet/>
      <dgm:spPr/>
      <dgm:t>
        <a:bodyPr/>
        <a:lstStyle/>
        <a:p>
          <a:r>
            <a:rPr lang="en-GB" dirty="0"/>
            <a:t>Projects to improve environmental standards</a:t>
          </a:r>
          <a:endParaRPr lang="en-US" dirty="0"/>
        </a:p>
      </dgm:t>
    </dgm:pt>
    <dgm:pt modelId="{6618DCC0-E774-4C68-9F0D-D8F6F5A12026}" type="parTrans" cxnId="{F30104FB-2E2F-46F3-A717-0F5906E2411C}">
      <dgm:prSet/>
      <dgm:spPr/>
      <dgm:t>
        <a:bodyPr/>
        <a:lstStyle/>
        <a:p>
          <a:endParaRPr lang="en-US"/>
        </a:p>
      </dgm:t>
    </dgm:pt>
    <dgm:pt modelId="{7E3D4BF9-AE4D-4166-81F6-2EC22F6ED624}" type="sibTrans" cxnId="{F30104FB-2E2F-46F3-A717-0F5906E2411C}">
      <dgm:prSet/>
      <dgm:spPr/>
      <dgm:t>
        <a:bodyPr/>
        <a:lstStyle/>
        <a:p>
          <a:endParaRPr lang="en-US"/>
        </a:p>
      </dgm:t>
    </dgm:pt>
    <dgm:pt modelId="{769A45A1-8F7F-43AD-BB6A-C1AF29C6FCAA}">
      <dgm:prSet/>
      <dgm:spPr/>
      <dgm:t>
        <a:bodyPr/>
        <a:lstStyle/>
        <a:p>
          <a:r>
            <a:rPr lang="en-GB"/>
            <a:t>However potential disadvantages may include:</a:t>
          </a:r>
          <a:endParaRPr lang="en-US"/>
        </a:p>
      </dgm:t>
    </dgm:pt>
    <dgm:pt modelId="{D6D92198-AA81-4E83-BF39-5417472BBD7D}" type="parTrans" cxnId="{5277CCE9-C865-4E6A-9874-F50515632D91}">
      <dgm:prSet/>
      <dgm:spPr/>
      <dgm:t>
        <a:bodyPr/>
        <a:lstStyle/>
        <a:p>
          <a:endParaRPr lang="en-US"/>
        </a:p>
      </dgm:t>
    </dgm:pt>
    <dgm:pt modelId="{BA50E6DA-996B-41A2-9218-E89A0F8A0553}" type="sibTrans" cxnId="{5277CCE9-C865-4E6A-9874-F50515632D91}">
      <dgm:prSet/>
      <dgm:spPr/>
      <dgm:t>
        <a:bodyPr/>
        <a:lstStyle/>
        <a:p>
          <a:endParaRPr lang="en-US"/>
        </a:p>
      </dgm:t>
    </dgm:pt>
    <dgm:pt modelId="{A70FE89F-72AA-4736-B975-56D2E575C315}">
      <dgm:prSet/>
      <dgm:spPr/>
      <dgm:t>
        <a:bodyPr/>
        <a:lstStyle/>
        <a:p>
          <a:r>
            <a:rPr lang="en-GB" dirty="0"/>
            <a:t>Environmental disasters</a:t>
          </a:r>
          <a:endParaRPr lang="en-US" dirty="0"/>
        </a:p>
      </dgm:t>
    </dgm:pt>
    <dgm:pt modelId="{83D32F17-6C8B-4DB3-9AC5-2C7BB77F34A2}" type="parTrans" cxnId="{C65C62D8-AC42-4BB8-A732-AB408F7CA09E}">
      <dgm:prSet/>
      <dgm:spPr/>
      <dgm:t>
        <a:bodyPr/>
        <a:lstStyle/>
        <a:p>
          <a:endParaRPr lang="en-US"/>
        </a:p>
      </dgm:t>
    </dgm:pt>
    <dgm:pt modelId="{DA1995E6-28BD-4B6C-BCF0-62776D34BD41}" type="sibTrans" cxnId="{C65C62D8-AC42-4BB8-A732-AB408F7CA09E}">
      <dgm:prSet/>
      <dgm:spPr/>
      <dgm:t>
        <a:bodyPr/>
        <a:lstStyle/>
        <a:p>
          <a:endParaRPr lang="en-US"/>
        </a:p>
      </dgm:t>
    </dgm:pt>
    <dgm:pt modelId="{3221C638-FF6B-43DF-9E84-AAF57A03407C}">
      <dgm:prSet/>
      <dgm:spPr/>
      <dgm:t>
        <a:bodyPr/>
        <a:lstStyle/>
        <a:p>
          <a:r>
            <a:rPr lang="en-GB" dirty="0"/>
            <a:t>Loss of traditions and cultures</a:t>
          </a:r>
          <a:endParaRPr lang="en-US" dirty="0"/>
        </a:p>
      </dgm:t>
    </dgm:pt>
    <dgm:pt modelId="{55751412-62AF-4383-8522-EA02C3BC0B22}" type="parTrans" cxnId="{E82E51B2-5BD6-461E-82F0-473797308E8D}">
      <dgm:prSet/>
      <dgm:spPr/>
      <dgm:t>
        <a:bodyPr/>
        <a:lstStyle/>
        <a:p>
          <a:endParaRPr lang="en-US"/>
        </a:p>
      </dgm:t>
    </dgm:pt>
    <dgm:pt modelId="{75130833-EC33-4324-A2C2-4BE03918A56F}" type="sibTrans" cxnId="{E82E51B2-5BD6-461E-82F0-473797308E8D}">
      <dgm:prSet/>
      <dgm:spPr/>
      <dgm:t>
        <a:bodyPr/>
        <a:lstStyle/>
        <a:p>
          <a:endParaRPr lang="en-US"/>
        </a:p>
      </dgm:t>
    </dgm:pt>
    <dgm:pt modelId="{1B660025-79D9-41EE-BEC7-6FA07A0F91BD}">
      <dgm:prSet/>
      <dgm:spPr/>
      <dgm:t>
        <a:bodyPr/>
        <a:lstStyle/>
        <a:p>
          <a:r>
            <a:rPr lang="en-GB" dirty="0"/>
            <a:t>Damage to traditional industries e.g. land for farmers</a:t>
          </a:r>
          <a:endParaRPr lang="en-US" dirty="0"/>
        </a:p>
      </dgm:t>
    </dgm:pt>
    <dgm:pt modelId="{60BBD1F2-61E2-4FA6-8C69-C68A736E4CAB}" type="parTrans" cxnId="{F9C140BB-E010-4469-88A1-0613C2EAF9AA}">
      <dgm:prSet/>
      <dgm:spPr/>
      <dgm:t>
        <a:bodyPr/>
        <a:lstStyle/>
        <a:p>
          <a:endParaRPr lang="en-US"/>
        </a:p>
      </dgm:t>
    </dgm:pt>
    <dgm:pt modelId="{903AB6AB-2913-469D-B8AA-072805BEDCEB}" type="sibTrans" cxnId="{F9C140BB-E010-4469-88A1-0613C2EAF9AA}">
      <dgm:prSet/>
      <dgm:spPr/>
      <dgm:t>
        <a:bodyPr/>
        <a:lstStyle/>
        <a:p>
          <a:endParaRPr lang="en-US"/>
        </a:p>
      </dgm:t>
    </dgm:pt>
    <dgm:pt modelId="{A0C970A3-1C67-45D5-8D4E-F7996FD590A5}" type="pres">
      <dgm:prSet presAssocID="{D502D36D-762B-427A-B90B-68950970F4FA}" presName="Name0" presStyleCnt="0">
        <dgm:presLayoutVars>
          <dgm:dir/>
          <dgm:animLvl val="lvl"/>
          <dgm:resizeHandles val="exact"/>
        </dgm:presLayoutVars>
      </dgm:prSet>
      <dgm:spPr/>
    </dgm:pt>
    <dgm:pt modelId="{16B1F417-C6DA-4400-8711-5D8E66170225}" type="pres">
      <dgm:prSet presAssocID="{B6077071-88C6-40E0-AF78-03D6D26AABD5}" presName="linNode" presStyleCnt="0"/>
      <dgm:spPr/>
    </dgm:pt>
    <dgm:pt modelId="{6787E6AE-7D38-410B-AB69-1AEB499A968A}" type="pres">
      <dgm:prSet presAssocID="{B6077071-88C6-40E0-AF78-03D6D26AABD5}" presName="parentText" presStyleLbl="node1" presStyleIdx="0" presStyleCnt="2">
        <dgm:presLayoutVars>
          <dgm:chMax val="1"/>
          <dgm:bulletEnabled val="1"/>
        </dgm:presLayoutVars>
      </dgm:prSet>
      <dgm:spPr/>
    </dgm:pt>
    <dgm:pt modelId="{AF9D8C6D-354B-4D0A-92A8-5FA2A4D0B9B9}" type="pres">
      <dgm:prSet presAssocID="{B6077071-88C6-40E0-AF78-03D6D26AABD5}" presName="descendantText" presStyleLbl="alignAccFollowNode1" presStyleIdx="0" presStyleCnt="2">
        <dgm:presLayoutVars>
          <dgm:bulletEnabled val="1"/>
        </dgm:presLayoutVars>
      </dgm:prSet>
      <dgm:spPr/>
    </dgm:pt>
    <dgm:pt modelId="{1E60B898-C27B-43D1-8230-E7513BB88092}" type="pres">
      <dgm:prSet presAssocID="{2C10A4E2-88C5-4768-9DBA-53F40F99C802}" presName="sp" presStyleCnt="0"/>
      <dgm:spPr/>
    </dgm:pt>
    <dgm:pt modelId="{2277507B-979C-4F3B-9C5C-B3980AF354DF}" type="pres">
      <dgm:prSet presAssocID="{769A45A1-8F7F-43AD-BB6A-C1AF29C6FCAA}" presName="linNode" presStyleCnt="0"/>
      <dgm:spPr/>
    </dgm:pt>
    <dgm:pt modelId="{BEA64C9B-BC1D-4950-BF37-A77825BAFED9}" type="pres">
      <dgm:prSet presAssocID="{769A45A1-8F7F-43AD-BB6A-C1AF29C6FCAA}" presName="parentText" presStyleLbl="node1" presStyleIdx="1" presStyleCnt="2">
        <dgm:presLayoutVars>
          <dgm:chMax val="1"/>
          <dgm:bulletEnabled val="1"/>
        </dgm:presLayoutVars>
      </dgm:prSet>
      <dgm:spPr/>
    </dgm:pt>
    <dgm:pt modelId="{D62C507E-710F-4951-95FA-3D3F2AB9C3D9}" type="pres">
      <dgm:prSet presAssocID="{769A45A1-8F7F-43AD-BB6A-C1AF29C6FCAA}" presName="descendantText" presStyleLbl="alignAccFollowNode1" presStyleIdx="1" presStyleCnt="2">
        <dgm:presLayoutVars>
          <dgm:bulletEnabled val="1"/>
        </dgm:presLayoutVars>
      </dgm:prSet>
      <dgm:spPr/>
    </dgm:pt>
  </dgm:ptLst>
  <dgm:cxnLst>
    <dgm:cxn modelId="{78693F06-2D89-4A50-9CB2-B5C37200E85C}" type="presOf" srcId="{D502D36D-762B-427A-B90B-68950970F4FA}" destId="{A0C970A3-1C67-45D5-8D4E-F7996FD590A5}" srcOrd="0" destOrd="0" presId="urn:microsoft.com/office/officeart/2005/8/layout/vList5"/>
    <dgm:cxn modelId="{CFA06A07-96C4-4A81-9CCA-C5EB931DB8CC}" type="presOf" srcId="{F08E8D65-1B2B-402E-872B-81339C6F6CC9}" destId="{AF9D8C6D-354B-4D0A-92A8-5FA2A4D0B9B9}" srcOrd="0" destOrd="0" presId="urn:microsoft.com/office/officeart/2005/8/layout/vList5"/>
    <dgm:cxn modelId="{D4D5A410-C256-4FB3-97C7-462D3536376E}" srcId="{B6077071-88C6-40E0-AF78-03D6D26AABD5}" destId="{CE576652-9C24-40E4-9005-908B4D3F4718}" srcOrd="2" destOrd="0" parTransId="{7E425C8E-11FC-4F83-97DE-A09AAE774DF5}" sibTransId="{204CBD4A-2A4C-43E8-92BC-86745FA940E3}"/>
    <dgm:cxn modelId="{9E680F16-F690-40F5-A9E7-C4B03BC529D1}" srcId="{D502D36D-762B-427A-B90B-68950970F4FA}" destId="{B6077071-88C6-40E0-AF78-03D6D26AABD5}" srcOrd="0" destOrd="0" parTransId="{8C5BACB5-A22B-481B-B39E-1065D126F885}" sibTransId="{2C10A4E2-88C5-4768-9DBA-53F40F99C802}"/>
    <dgm:cxn modelId="{CACD4A19-3350-4EDD-B297-29986AB16E19}" srcId="{B6077071-88C6-40E0-AF78-03D6D26AABD5}" destId="{7519A5D7-242A-43DF-B218-A985DFDF8C61}" srcOrd="1" destOrd="0" parTransId="{EF2CA0A4-AC0B-4A78-BF1B-FEFCCB8F9733}" sibTransId="{D15984E6-CA09-4E89-8F5D-2E1059FE28BA}"/>
    <dgm:cxn modelId="{51757E25-871C-4930-9CDA-7DDED5330FD8}" type="presOf" srcId="{B6077071-88C6-40E0-AF78-03D6D26AABD5}" destId="{6787E6AE-7D38-410B-AB69-1AEB499A968A}" srcOrd="0" destOrd="0" presId="urn:microsoft.com/office/officeart/2005/8/layout/vList5"/>
    <dgm:cxn modelId="{189CC326-A7CF-4C7B-80AC-CF7C6405D87F}" srcId="{B6077071-88C6-40E0-AF78-03D6D26AABD5}" destId="{B3DCD650-A1FC-46E3-B43F-C062A6D582E6}" srcOrd="3" destOrd="0" parTransId="{C8711133-0C04-410E-8908-552250985149}" sibTransId="{6D61E895-0A96-4E1D-963C-934591D8314B}"/>
    <dgm:cxn modelId="{769B7A62-1022-4C05-A1A6-9A9BC7DC7DF2}" type="presOf" srcId="{3221C638-FF6B-43DF-9E84-AAF57A03407C}" destId="{D62C507E-710F-4951-95FA-3D3F2AB9C3D9}" srcOrd="0" destOrd="1" presId="urn:microsoft.com/office/officeart/2005/8/layout/vList5"/>
    <dgm:cxn modelId="{E5765F55-812C-4F33-93C3-1734A9D9371E}" type="presOf" srcId="{A70FE89F-72AA-4736-B975-56D2E575C315}" destId="{D62C507E-710F-4951-95FA-3D3F2AB9C3D9}" srcOrd="0" destOrd="0" presId="urn:microsoft.com/office/officeart/2005/8/layout/vList5"/>
    <dgm:cxn modelId="{7A3B7F82-4609-4A8E-8CFD-3A3ED3AD9547}" type="presOf" srcId="{769A45A1-8F7F-43AD-BB6A-C1AF29C6FCAA}" destId="{BEA64C9B-BC1D-4950-BF37-A77825BAFED9}" srcOrd="0" destOrd="0" presId="urn:microsoft.com/office/officeart/2005/8/layout/vList5"/>
    <dgm:cxn modelId="{C448C891-AD81-4D1A-8C7A-C441364C5E56}" type="presOf" srcId="{CE576652-9C24-40E4-9005-908B4D3F4718}" destId="{AF9D8C6D-354B-4D0A-92A8-5FA2A4D0B9B9}" srcOrd="0" destOrd="2" presId="urn:microsoft.com/office/officeart/2005/8/layout/vList5"/>
    <dgm:cxn modelId="{2D235894-A87F-4BBF-B5F4-54A9C6D6D3D9}" type="presOf" srcId="{1B660025-79D9-41EE-BEC7-6FA07A0F91BD}" destId="{D62C507E-710F-4951-95FA-3D3F2AB9C3D9}" srcOrd="0" destOrd="2" presId="urn:microsoft.com/office/officeart/2005/8/layout/vList5"/>
    <dgm:cxn modelId="{15D37198-ECF7-4F63-905F-76184E7B7BFD}" type="presOf" srcId="{B3DCD650-A1FC-46E3-B43F-C062A6D582E6}" destId="{AF9D8C6D-354B-4D0A-92A8-5FA2A4D0B9B9}" srcOrd="0" destOrd="3" presId="urn:microsoft.com/office/officeart/2005/8/layout/vList5"/>
    <dgm:cxn modelId="{E2ED06A4-5DB0-4D6C-B82E-AE3FF88AF2E2}" srcId="{B6077071-88C6-40E0-AF78-03D6D26AABD5}" destId="{F08E8D65-1B2B-402E-872B-81339C6F6CC9}" srcOrd="0" destOrd="0" parTransId="{E8812FC7-474D-4079-AEE9-ACADF4ECBE98}" sibTransId="{0D4F9F8F-BBE7-46B2-B901-CF8EDEA038B6}"/>
    <dgm:cxn modelId="{0EEE13AB-5515-4676-B2A2-8420B6F5C8BB}" type="presOf" srcId="{7519A5D7-242A-43DF-B218-A985DFDF8C61}" destId="{AF9D8C6D-354B-4D0A-92A8-5FA2A4D0B9B9}" srcOrd="0" destOrd="1" presId="urn:microsoft.com/office/officeart/2005/8/layout/vList5"/>
    <dgm:cxn modelId="{E82E51B2-5BD6-461E-82F0-473797308E8D}" srcId="{769A45A1-8F7F-43AD-BB6A-C1AF29C6FCAA}" destId="{3221C638-FF6B-43DF-9E84-AAF57A03407C}" srcOrd="1" destOrd="0" parTransId="{55751412-62AF-4383-8522-EA02C3BC0B22}" sibTransId="{75130833-EC33-4324-A2C2-4BE03918A56F}"/>
    <dgm:cxn modelId="{F9C140BB-E010-4469-88A1-0613C2EAF9AA}" srcId="{769A45A1-8F7F-43AD-BB6A-C1AF29C6FCAA}" destId="{1B660025-79D9-41EE-BEC7-6FA07A0F91BD}" srcOrd="2" destOrd="0" parTransId="{60BBD1F2-61E2-4FA6-8C69-C68A736E4CAB}" sibTransId="{903AB6AB-2913-469D-B8AA-072805BEDCEB}"/>
    <dgm:cxn modelId="{E74A88CF-3BC9-401D-8B01-3719D97EFE43}" type="presOf" srcId="{5EB8C481-CC92-4EE5-B651-DAA074F0970B}" destId="{AF9D8C6D-354B-4D0A-92A8-5FA2A4D0B9B9}" srcOrd="0" destOrd="4" presId="urn:microsoft.com/office/officeart/2005/8/layout/vList5"/>
    <dgm:cxn modelId="{C65C62D8-AC42-4BB8-A732-AB408F7CA09E}" srcId="{769A45A1-8F7F-43AD-BB6A-C1AF29C6FCAA}" destId="{A70FE89F-72AA-4736-B975-56D2E575C315}" srcOrd="0" destOrd="0" parTransId="{83D32F17-6C8B-4DB3-9AC5-2C7BB77F34A2}" sibTransId="{DA1995E6-28BD-4B6C-BCF0-62776D34BD41}"/>
    <dgm:cxn modelId="{5277CCE9-C865-4E6A-9874-F50515632D91}" srcId="{D502D36D-762B-427A-B90B-68950970F4FA}" destId="{769A45A1-8F7F-43AD-BB6A-C1AF29C6FCAA}" srcOrd="1" destOrd="0" parTransId="{D6D92198-AA81-4E83-BF39-5417472BBD7D}" sibTransId="{BA50E6DA-996B-41A2-9218-E89A0F8A0553}"/>
    <dgm:cxn modelId="{F30104FB-2E2F-46F3-A717-0F5906E2411C}" srcId="{B6077071-88C6-40E0-AF78-03D6D26AABD5}" destId="{5EB8C481-CC92-4EE5-B651-DAA074F0970B}" srcOrd="4" destOrd="0" parTransId="{6618DCC0-E774-4C68-9F0D-D8F6F5A12026}" sibTransId="{7E3D4BF9-AE4D-4166-81F6-2EC22F6ED624}"/>
    <dgm:cxn modelId="{CB45A7ED-0707-46DB-A611-FCFF1C7FE3DC}" type="presParOf" srcId="{A0C970A3-1C67-45D5-8D4E-F7996FD590A5}" destId="{16B1F417-C6DA-4400-8711-5D8E66170225}" srcOrd="0" destOrd="0" presId="urn:microsoft.com/office/officeart/2005/8/layout/vList5"/>
    <dgm:cxn modelId="{CA26FB43-18E3-46B9-83C9-9EEDC4D67099}" type="presParOf" srcId="{16B1F417-C6DA-4400-8711-5D8E66170225}" destId="{6787E6AE-7D38-410B-AB69-1AEB499A968A}" srcOrd="0" destOrd="0" presId="urn:microsoft.com/office/officeart/2005/8/layout/vList5"/>
    <dgm:cxn modelId="{12A9C1EF-4E96-4784-9176-DB253CA56BC6}" type="presParOf" srcId="{16B1F417-C6DA-4400-8711-5D8E66170225}" destId="{AF9D8C6D-354B-4D0A-92A8-5FA2A4D0B9B9}" srcOrd="1" destOrd="0" presId="urn:microsoft.com/office/officeart/2005/8/layout/vList5"/>
    <dgm:cxn modelId="{750DFB17-68ED-4A77-BBD1-455434C85CF6}" type="presParOf" srcId="{A0C970A3-1C67-45D5-8D4E-F7996FD590A5}" destId="{1E60B898-C27B-43D1-8230-E7513BB88092}" srcOrd="1" destOrd="0" presId="urn:microsoft.com/office/officeart/2005/8/layout/vList5"/>
    <dgm:cxn modelId="{7C47E3D6-F858-4914-A084-D572C4DAF6DB}" type="presParOf" srcId="{A0C970A3-1C67-45D5-8D4E-F7996FD590A5}" destId="{2277507B-979C-4F3B-9C5C-B3980AF354DF}" srcOrd="2" destOrd="0" presId="urn:microsoft.com/office/officeart/2005/8/layout/vList5"/>
    <dgm:cxn modelId="{2CEE5F88-9A88-4C8C-BEAF-4BB275B48F2E}" type="presParOf" srcId="{2277507B-979C-4F3B-9C5C-B3980AF354DF}" destId="{BEA64C9B-BC1D-4950-BF37-A77825BAFED9}" srcOrd="0" destOrd="0" presId="urn:microsoft.com/office/officeart/2005/8/layout/vList5"/>
    <dgm:cxn modelId="{68BA66E8-19B3-4FD2-B164-874B767FBF48}" type="presParOf" srcId="{2277507B-979C-4F3B-9C5C-B3980AF354DF}" destId="{D62C507E-710F-4951-95FA-3D3F2AB9C3D9}"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3F70224-9CA0-4726-B771-F7190AE24E56}" type="doc">
      <dgm:prSet loTypeId="urn:microsoft.com/office/officeart/2005/8/layout/vList5" loCatId="list" qsTypeId="urn:microsoft.com/office/officeart/2005/8/quickstyle/simple1" qsCatId="simple" csTypeId="urn:microsoft.com/office/officeart/2005/8/colors/colorful2" csCatId="colorful"/>
      <dgm:spPr/>
      <dgm:t>
        <a:bodyPr/>
        <a:lstStyle/>
        <a:p>
          <a:endParaRPr lang="en-US"/>
        </a:p>
      </dgm:t>
    </dgm:pt>
    <dgm:pt modelId="{339A1DFC-C9D8-44B5-ADBD-42A7C61E3429}">
      <dgm:prSet/>
      <dgm:spPr/>
      <dgm:t>
        <a:bodyPr/>
        <a:lstStyle/>
        <a:p>
          <a:r>
            <a:rPr lang="en-GB" dirty="0"/>
            <a:t>Local labour, wages, working conditions and job creation</a:t>
          </a:r>
          <a:endParaRPr lang="en-US" dirty="0"/>
        </a:p>
      </dgm:t>
    </dgm:pt>
    <dgm:pt modelId="{393B5841-A7E9-433E-ABA6-A36BC8681457}" type="parTrans" cxnId="{64D19300-B743-4CB5-AE39-029F063D72D1}">
      <dgm:prSet/>
      <dgm:spPr/>
      <dgm:t>
        <a:bodyPr/>
        <a:lstStyle/>
        <a:p>
          <a:endParaRPr lang="en-US"/>
        </a:p>
      </dgm:t>
    </dgm:pt>
    <dgm:pt modelId="{5736B794-574A-4754-AD5A-5D6A0BA97688}" type="sibTrans" cxnId="{64D19300-B743-4CB5-AE39-029F063D72D1}">
      <dgm:prSet/>
      <dgm:spPr/>
      <dgm:t>
        <a:bodyPr/>
        <a:lstStyle/>
        <a:p>
          <a:endParaRPr lang="en-US"/>
        </a:p>
      </dgm:t>
    </dgm:pt>
    <dgm:pt modelId="{75ED29F1-76E2-4A5C-B9AB-D6C748C330A1}">
      <dgm:prSet/>
      <dgm:spPr/>
      <dgm:t>
        <a:bodyPr/>
        <a:lstStyle/>
        <a:p>
          <a:r>
            <a:rPr lang="en-GB" dirty="0"/>
            <a:t>Create jobs with better opportunities e.g. training, shared expertise, full-time, promotions</a:t>
          </a:r>
          <a:endParaRPr lang="en-US" dirty="0"/>
        </a:p>
      </dgm:t>
    </dgm:pt>
    <dgm:pt modelId="{A7BB4F6B-9FC6-4DD1-AA61-5316A67439ED}" type="parTrans" cxnId="{6256A5C9-6C96-40A8-81E8-0419496779D7}">
      <dgm:prSet/>
      <dgm:spPr/>
      <dgm:t>
        <a:bodyPr/>
        <a:lstStyle/>
        <a:p>
          <a:endParaRPr lang="en-US"/>
        </a:p>
      </dgm:t>
    </dgm:pt>
    <dgm:pt modelId="{2BADE53D-ADAF-43EB-B9BC-6975E3EE4A07}" type="sibTrans" cxnId="{6256A5C9-6C96-40A8-81E8-0419496779D7}">
      <dgm:prSet/>
      <dgm:spPr/>
      <dgm:t>
        <a:bodyPr/>
        <a:lstStyle/>
        <a:p>
          <a:endParaRPr lang="en-US"/>
        </a:p>
      </dgm:t>
    </dgm:pt>
    <dgm:pt modelId="{413E49AB-1968-4344-A8A9-1C54FF428255}">
      <dgm:prSet/>
      <dgm:spPr/>
      <dgm:t>
        <a:bodyPr/>
        <a:lstStyle/>
        <a:p>
          <a:r>
            <a:rPr lang="en-GB" dirty="0"/>
            <a:t>Push wages up improving overall standard of living</a:t>
          </a:r>
          <a:endParaRPr lang="en-US" dirty="0"/>
        </a:p>
      </dgm:t>
    </dgm:pt>
    <dgm:pt modelId="{B4A3429F-FC22-4965-A302-B924B7116946}" type="parTrans" cxnId="{22C22DE6-24E5-479A-BC9B-E9125BD1C2A2}">
      <dgm:prSet/>
      <dgm:spPr/>
      <dgm:t>
        <a:bodyPr/>
        <a:lstStyle/>
        <a:p>
          <a:endParaRPr lang="en-US"/>
        </a:p>
      </dgm:t>
    </dgm:pt>
    <dgm:pt modelId="{6E8F8FCD-7CC6-45A3-BED9-53F5122A00D5}" type="sibTrans" cxnId="{22C22DE6-24E5-479A-BC9B-E9125BD1C2A2}">
      <dgm:prSet/>
      <dgm:spPr/>
      <dgm:t>
        <a:bodyPr/>
        <a:lstStyle/>
        <a:p>
          <a:endParaRPr lang="en-US"/>
        </a:p>
      </dgm:t>
    </dgm:pt>
    <dgm:pt modelId="{00D627E8-FF9F-487B-95B7-4B7A6C39873E}">
      <dgm:prSet/>
      <dgm:spPr/>
      <dgm:t>
        <a:bodyPr/>
        <a:lstStyle/>
        <a:p>
          <a:r>
            <a:rPr lang="en-GB" dirty="0"/>
            <a:t>Skills development </a:t>
          </a:r>
          <a:endParaRPr lang="en-US" dirty="0"/>
        </a:p>
      </dgm:t>
    </dgm:pt>
    <dgm:pt modelId="{039D2269-6EC9-4494-BC09-5D8877448FD4}" type="parTrans" cxnId="{6B6B2EFD-62BC-4E8F-BA63-11F872B8C9D5}">
      <dgm:prSet/>
      <dgm:spPr/>
      <dgm:t>
        <a:bodyPr/>
        <a:lstStyle/>
        <a:p>
          <a:endParaRPr lang="en-US"/>
        </a:p>
      </dgm:t>
    </dgm:pt>
    <dgm:pt modelId="{0B5C1CD1-4934-4F6C-80FE-B39E2F2D7FB6}" type="sibTrans" cxnId="{6B6B2EFD-62BC-4E8F-BA63-11F872B8C9D5}">
      <dgm:prSet/>
      <dgm:spPr/>
      <dgm:t>
        <a:bodyPr/>
        <a:lstStyle/>
        <a:p>
          <a:endParaRPr lang="en-US"/>
        </a:p>
      </dgm:t>
    </dgm:pt>
    <dgm:pt modelId="{944C00C6-3995-415C-9196-BCCB59F92066}">
      <dgm:prSet/>
      <dgm:spPr/>
      <dgm:t>
        <a:bodyPr/>
        <a:lstStyle/>
        <a:p>
          <a:r>
            <a:rPr lang="en-GB" dirty="0"/>
            <a:t>Better working conditions as businesses look to maintain their own reputation</a:t>
          </a:r>
          <a:endParaRPr lang="en-US" dirty="0"/>
        </a:p>
      </dgm:t>
    </dgm:pt>
    <dgm:pt modelId="{E71CD421-BFDA-4316-BD7B-C1F9018171BF}" type="parTrans" cxnId="{1ABB8D86-CAC4-4198-B4FF-8711CF1792BC}">
      <dgm:prSet/>
      <dgm:spPr/>
      <dgm:t>
        <a:bodyPr/>
        <a:lstStyle/>
        <a:p>
          <a:endParaRPr lang="en-US"/>
        </a:p>
      </dgm:t>
    </dgm:pt>
    <dgm:pt modelId="{514801E7-B69A-4078-A0AB-FBC519B8E7E0}" type="sibTrans" cxnId="{1ABB8D86-CAC4-4198-B4FF-8711CF1792BC}">
      <dgm:prSet/>
      <dgm:spPr/>
      <dgm:t>
        <a:bodyPr/>
        <a:lstStyle/>
        <a:p>
          <a:endParaRPr lang="en-US"/>
        </a:p>
      </dgm:t>
    </dgm:pt>
    <dgm:pt modelId="{34EF52BF-5CBF-4CCF-B87A-CE1BF0705E56}">
      <dgm:prSet/>
      <dgm:spPr/>
      <dgm:t>
        <a:bodyPr/>
        <a:lstStyle/>
        <a:p>
          <a:r>
            <a:rPr lang="en-GB"/>
            <a:t>However potential disadvantages may include:</a:t>
          </a:r>
          <a:endParaRPr lang="en-US"/>
        </a:p>
      </dgm:t>
    </dgm:pt>
    <dgm:pt modelId="{13E1DCE0-056C-4638-9349-41CD7F637DBA}" type="parTrans" cxnId="{3AAEA405-8DE6-458E-BC25-C9B756F8930C}">
      <dgm:prSet/>
      <dgm:spPr/>
      <dgm:t>
        <a:bodyPr/>
        <a:lstStyle/>
        <a:p>
          <a:endParaRPr lang="en-US"/>
        </a:p>
      </dgm:t>
    </dgm:pt>
    <dgm:pt modelId="{FCDD720C-81A8-4008-AC31-685ED82B3D76}" type="sibTrans" cxnId="{3AAEA405-8DE6-458E-BC25-C9B756F8930C}">
      <dgm:prSet/>
      <dgm:spPr/>
      <dgm:t>
        <a:bodyPr/>
        <a:lstStyle/>
        <a:p>
          <a:endParaRPr lang="en-US"/>
        </a:p>
      </dgm:t>
    </dgm:pt>
    <dgm:pt modelId="{15A147FF-F525-4DC9-81DC-BD20B82AA2F2}">
      <dgm:prSet/>
      <dgm:spPr/>
      <dgm:t>
        <a:bodyPr/>
        <a:lstStyle/>
        <a:p>
          <a:r>
            <a:rPr lang="en-GB" dirty="0"/>
            <a:t>Creates wage inflation for local businesses</a:t>
          </a:r>
          <a:endParaRPr lang="en-US" dirty="0"/>
        </a:p>
      </dgm:t>
    </dgm:pt>
    <dgm:pt modelId="{E075A7A1-DBAC-4758-8FEC-A3492033EF12}" type="parTrans" cxnId="{C65328F8-9357-4C40-8D0E-41A2D2DD4B67}">
      <dgm:prSet/>
      <dgm:spPr/>
      <dgm:t>
        <a:bodyPr/>
        <a:lstStyle/>
        <a:p>
          <a:endParaRPr lang="en-US"/>
        </a:p>
      </dgm:t>
    </dgm:pt>
    <dgm:pt modelId="{FB842325-240A-4353-A133-4CC7FEC071DE}" type="sibTrans" cxnId="{C65328F8-9357-4C40-8D0E-41A2D2DD4B67}">
      <dgm:prSet/>
      <dgm:spPr/>
      <dgm:t>
        <a:bodyPr/>
        <a:lstStyle/>
        <a:p>
          <a:endParaRPr lang="en-US"/>
        </a:p>
      </dgm:t>
    </dgm:pt>
    <dgm:pt modelId="{E097F8F0-FC95-4529-8BED-6F71E4794A34}">
      <dgm:prSet/>
      <dgm:spPr/>
      <dgm:t>
        <a:bodyPr/>
        <a:lstStyle/>
        <a:p>
          <a:r>
            <a:rPr lang="en-GB" dirty="0"/>
            <a:t>May look to exploit cheap workers </a:t>
          </a:r>
          <a:endParaRPr lang="en-US" dirty="0"/>
        </a:p>
      </dgm:t>
    </dgm:pt>
    <dgm:pt modelId="{55B83979-9D09-4544-87CC-66E9587A9CC1}" type="parTrans" cxnId="{B68ABA15-4B26-4927-9AF2-E2ECEE89C430}">
      <dgm:prSet/>
      <dgm:spPr/>
      <dgm:t>
        <a:bodyPr/>
        <a:lstStyle/>
        <a:p>
          <a:endParaRPr lang="en-US"/>
        </a:p>
      </dgm:t>
    </dgm:pt>
    <dgm:pt modelId="{02E8C123-D26F-4E3B-AE93-5D27BEAAA0E4}" type="sibTrans" cxnId="{B68ABA15-4B26-4927-9AF2-E2ECEE89C430}">
      <dgm:prSet/>
      <dgm:spPr/>
      <dgm:t>
        <a:bodyPr/>
        <a:lstStyle/>
        <a:p>
          <a:endParaRPr lang="en-US"/>
        </a:p>
      </dgm:t>
    </dgm:pt>
    <dgm:pt modelId="{AD540F41-4973-4F03-A5EA-9392E9DF3BFF}">
      <dgm:prSet/>
      <dgm:spPr/>
      <dgm:t>
        <a:bodyPr/>
        <a:lstStyle/>
        <a:p>
          <a:r>
            <a:rPr lang="en-GB" dirty="0"/>
            <a:t>Bring in own managers only offering low skilled jobs to workers</a:t>
          </a:r>
          <a:endParaRPr lang="en-US" dirty="0"/>
        </a:p>
      </dgm:t>
    </dgm:pt>
    <dgm:pt modelId="{120ADF20-693F-482A-AE80-488AC8785B46}" type="parTrans" cxnId="{4F0213F3-C2DC-4332-B315-605B2BA16F21}">
      <dgm:prSet/>
      <dgm:spPr/>
      <dgm:t>
        <a:bodyPr/>
        <a:lstStyle/>
        <a:p>
          <a:endParaRPr lang="en-US"/>
        </a:p>
      </dgm:t>
    </dgm:pt>
    <dgm:pt modelId="{13D291AE-83E1-4A44-8D33-6F03B9F8B7EF}" type="sibTrans" cxnId="{4F0213F3-C2DC-4332-B315-605B2BA16F21}">
      <dgm:prSet/>
      <dgm:spPr/>
      <dgm:t>
        <a:bodyPr/>
        <a:lstStyle/>
        <a:p>
          <a:endParaRPr lang="en-US"/>
        </a:p>
      </dgm:t>
    </dgm:pt>
    <dgm:pt modelId="{DD5F92B4-2B3B-412F-A931-E5F04AAFA8D4}">
      <dgm:prSet/>
      <dgm:spPr/>
      <dgm:t>
        <a:bodyPr/>
        <a:lstStyle/>
        <a:p>
          <a:r>
            <a:rPr lang="en-GB" dirty="0"/>
            <a:t>Working conditions may be poor</a:t>
          </a:r>
          <a:endParaRPr lang="en-US" dirty="0"/>
        </a:p>
      </dgm:t>
    </dgm:pt>
    <dgm:pt modelId="{FAD3E96C-EFE3-467A-9996-946EA5447F5C}" type="parTrans" cxnId="{EA3A91DD-88BE-4C34-A46F-A287235D1AB7}">
      <dgm:prSet/>
      <dgm:spPr/>
      <dgm:t>
        <a:bodyPr/>
        <a:lstStyle/>
        <a:p>
          <a:endParaRPr lang="en-US"/>
        </a:p>
      </dgm:t>
    </dgm:pt>
    <dgm:pt modelId="{92EE4066-644E-4011-90E7-7B85299E5FFA}" type="sibTrans" cxnId="{EA3A91DD-88BE-4C34-A46F-A287235D1AB7}">
      <dgm:prSet/>
      <dgm:spPr/>
      <dgm:t>
        <a:bodyPr/>
        <a:lstStyle/>
        <a:p>
          <a:endParaRPr lang="en-US"/>
        </a:p>
      </dgm:t>
    </dgm:pt>
    <dgm:pt modelId="{64BE7933-5177-4F99-91D6-49F098BCD6A5}">
      <dgm:prSet/>
      <dgm:spPr/>
      <dgm:t>
        <a:bodyPr/>
        <a:lstStyle/>
        <a:p>
          <a:r>
            <a:rPr lang="en-GB" dirty="0"/>
            <a:t>Lack of union representation</a:t>
          </a:r>
          <a:endParaRPr lang="en-US" dirty="0"/>
        </a:p>
      </dgm:t>
    </dgm:pt>
    <dgm:pt modelId="{D9F327D4-0748-467F-8866-711A7AF30871}" type="parTrans" cxnId="{EC447E9C-CAD1-4BB5-BD07-B6719DCC679C}">
      <dgm:prSet/>
      <dgm:spPr/>
      <dgm:t>
        <a:bodyPr/>
        <a:lstStyle/>
        <a:p>
          <a:endParaRPr lang="en-US"/>
        </a:p>
      </dgm:t>
    </dgm:pt>
    <dgm:pt modelId="{30B204DF-88EA-48A5-8AC5-BEF98AA263C8}" type="sibTrans" cxnId="{EC447E9C-CAD1-4BB5-BD07-B6719DCC679C}">
      <dgm:prSet/>
      <dgm:spPr/>
      <dgm:t>
        <a:bodyPr/>
        <a:lstStyle/>
        <a:p>
          <a:endParaRPr lang="en-US"/>
        </a:p>
      </dgm:t>
    </dgm:pt>
    <dgm:pt modelId="{D4154C46-37D5-439A-B976-3E92EB0346BD}" type="pres">
      <dgm:prSet presAssocID="{13F70224-9CA0-4726-B771-F7190AE24E56}" presName="Name0" presStyleCnt="0">
        <dgm:presLayoutVars>
          <dgm:dir/>
          <dgm:animLvl val="lvl"/>
          <dgm:resizeHandles val="exact"/>
        </dgm:presLayoutVars>
      </dgm:prSet>
      <dgm:spPr/>
    </dgm:pt>
    <dgm:pt modelId="{DBF6F73D-DDCA-4FDC-A190-D88C3549AB02}" type="pres">
      <dgm:prSet presAssocID="{339A1DFC-C9D8-44B5-ADBD-42A7C61E3429}" presName="linNode" presStyleCnt="0"/>
      <dgm:spPr/>
    </dgm:pt>
    <dgm:pt modelId="{2876DBED-35CE-43FF-9A11-27534BF0AE9C}" type="pres">
      <dgm:prSet presAssocID="{339A1DFC-C9D8-44B5-ADBD-42A7C61E3429}" presName="parentText" presStyleLbl="node1" presStyleIdx="0" presStyleCnt="2">
        <dgm:presLayoutVars>
          <dgm:chMax val="1"/>
          <dgm:bulletEnabled val="1"/>
        </dgm:presLayoutVars>
      </dgm:prSet>
      <dgm:spPr/>
    </dgm:pt>
    <dgm:pt modelId="{472C6698-D909-4A32-A645-BCA20E6691F8}" type="pres">
      <dgm:prSet presAssocID="{339A1DFC-C9D8-44B5-ADBD-42A7C61E3429}" presName="descendantText" presStyleLbl="alignAccFollowNode1" presStyleIdx="0" presStyleCnt="2">
        <dgm:presLayoutVars>
          <dgm:bulletEnabled val="1"/>
        </dgm:presLayoutVars>
      </dgm:prSet>
      <dgm:spPr/>
    </dgm:pt>
    <dgm:pt modelId="{8E522093-2A42-457D-BE64-AB5BC6A178ED}" type="pres">
      <dgm:prSet presAssocID="{5736B794-574A-4754-AD5A-5D6A0BA97688}" presName="sp" presStyleCnt="0"/>
      <dgm:spPr/>
    </dgm:pt>
    <dgm:pt modelId="{824C3634-D6EF-4353-BFD1-2A64E6DD70D8}" type="pres">
      <dgm:prSet presAssocID="{34EF52BF-5CBF-4CCF-B87A-CE1BF0705E56}" presName="linNode" presStyleCnt="0"/>
      <dgm:spPr/>
    </dgm:pt>
    <dgm:pt modelId="{744201D9-F2D7-4E5B-BAE0-FFC1380BD806}" type="pres">
      <dgm:prSet presAssocID="{34EF52BF-5CBF-4CCF-B87A-CE1BF0705E56}" presName="parentText" presStyleLbl="node1" presStyleIdx="1" presStyleCnt="2">
        <dgm:presLayoutVars>
          <dgm:chMax val="1"/>
          <dgm:bulletEnabled val="1"/>
        </dgm:presLayoutVars>
      </dgm:prSet>
      <dgm:spPr/>
    </dgm:pt>
    <dgm:pt modelId="{4C60E0DE-9998-49ED-96B6-C7F9AF9BB930}" type="pres">
      <dgm:prSet presAssocID="{34EF52BF-5CBF-4CCF-B87A-CE1BF0705E56}" presName="descendantText" presStyleLbl="alignAccFollowNode1" presStyleIdx="1" presStyleCnt="2">
        <dgm:presLayoutVars>
          <dgm:bulletEnabled val="1"/>
        </dgm:presLayoutVars>
      </dgm:prSet>
      <dgm:spPr/>
    </dgm:pt>
  </dgm:ptLst>
  <dgm:cxnLst>
    <dgm:cxn modelId="{64D19300-B743-4CB5-AE39-029F063D72D1}" srcId="{13F70224-9CA0-4726-B771-F7190AE24E56}" destId="{339A1DFC-C9D8-44B5-ADBD-42A7C61E3429}" srcOrd="0" destOrd="0" parTransId="{393B5841-A7E9-433E-ABA6-A36BC8681457}" sibTransId="{5736B794-574A-4754-AD5A-5D6A0BA97688}"/>
    <dgm:cxn modelId="{3AAEA405-8DE6-458E-BC25-C9B756F8930C}" srcId="{13F70224-9CA0-4726-B771-F7190AE24E56}" destId="{34EF52BF-5CBF-4CCF-B87A-CE1BF0705E56}" srcOrd="1" destOrd="0" parTransId="{13E1DCE0-056C-4638-9349-41CD7F637DBA}" sibTransId="{FCDD720C-81A8-4008-AC31-685ED82B3D76}"/>
    <dgm:cxn modelId="{3DBB2308-7EF7-4882-8880-BA5A8E295827}" type="presOf" srcId="{75ED29F1-76E2-4A5C-B9AB-D6C748C330A1}" destId="{472C6698-D909-4A32-A645-BCA20E6691F8}" srcOrd="0" destOrd="0" presId="urn:microsoft.com/office/officeart/2005/8/layout/vList5"/>
    <dgm:cxn modelId="{3A9EFB08-4E33-4481-996A-2CE2E1930476}" type="presOf" srcId="{413E49AB-1968-4344-A8A9-1C54FF428255}" destId="{472C6698-D909-4A32-A645-BCA20E6691F8}" srcOrd="0" destOrd="1" presId="urn:microsoft.com/office/officeart/2005/8/layout/vList5"/>
    <dgm:cxn modelId="{B68ABA15-4B26-4927-9AF2-E2ECEE89C430}" srcId="{34EF52BF-5CBF-4CCF-B87A-CE1BF0705E56}" destId="{E097F8F0-FC95-4529-8BED-6F71E4794A34}" srcOrd="1" destOrd="0" parTransId="{55B83979-9D09-4544-87CC-66E9587A9CC1}" sibTransId="{02E8C123-D26F-4E3B-AE93-5D27BEAAA0E4}"/>
    <dgm:cxn modelId="{9AAFC519-E32E-4E07-9D74-F0959825DA4B}" type="presOf" srcId="{339A1DFC-C9D8-44B5-ADBD-42A7C61E3429}" destId="{2876DBED-35CE-43FF-9A11-27534BF0AE9C}" srcOrd="0" destOrd="0" presId="urn:microsoft.com/office/officeart/2005/8/layout/vList5"/>
    <dgm:cxn modelId="{05AEDD2F-700D-4329-90CA-F4C307AF1261}" type="presOf" srcId="{13F70224-9CA0-4726-B771-F7190AE24E56}" destId="{D4154C46-37D5-439A-B976-3E92EB0346BD}" srcOrd="0" destOrd="0" presId="urn:microsoft.com/office/officeart/2005/8/layout/vList5"/>
    <dgm:cxn modelId="{05FC9E36-CA5F-43D1-ABE6-1ABC0E494F18}" type="presOf" srcId="{15A147FF-F525-4DC9-81DC-BD20B82AA2F2}" destId="{4C60E0DE-9998-49ED-96B6-C7F9AF9BB930}" srcOrd="0" destOrd="0" presId="urn:microsoft.com/office/officeart/2005/8/layout/vList5"/>
    <dgm:cxn modelId="{A7EC3C82-6342-44BB-8851-95A016A4AF81}" type="presOf" srcId="{00D627E8-FF9F-487B-95B7-4B7A6C39873E}" destId="{472C6698-D909-4A32-A645-BCA20E6691F8}" srcOrd="0" destOrd="2" presId="urn:microsoft.com/office/officeart/2005/8/layout/vList5"/>
    <dgm:cxn modelId="{A259F783-7B1E-4636-A9BB-E686058C0A42}" type="presOf" srcId="{E097F8F0-FC95-4529-8BED-6F71E4794A34}" destId="{4C60E0DE-9998-49ED-96B6-C7F9AF9BB930}" srcOrd="0" destOrd="1" presId="urn:microsoft.com/office/officeart/2005/8/layout/vList5"/>
    <dgm:cxn modelId="{1F8ECF85-8155-4682-AD1D-D3CEBE4FA698}" type="presOf" srcId="{DD5F92B4-2B3B-412F-A931-E5F04AAFA8D4}" destId="{4C60E0DE-9998-49ED-96B6-C7F9AF9BB930}" srcOrd="0" destOrd="3" presId="urn:microsoft.com/office/officeart/2005/8/layout/vList5"/>
    <dgm:cxn modelId="{1ABB8D86-CAC4-4198-B4FF-8711CF1792BC}" srcId="{339A1DFC-C9D8-44B5-ADBD-42A7C61E3429}" destId="{944C00C6-3995-415C-9196-BCCB59F92066}" srcOrd="3" destOrd="0" parTransId="{E71CD421-BFDA-4316-BD7B-C1F9018171BF}" sibTransId="{514801E7-B69A-4078-A0AB-FBC519B8E7E0}"/>
    <dgm:cxn modelId="{039E1E8B-6D15-4907-81E8-1829DE33DEAC}" type="presOf" srcId="{944C00C6-3995-415C-9196-BCCB59F92066}" destId="{472C6698-D909-4A32-A645-BCA20E6691F8}" srcOrd="0" destOrd="3" presId="urn:microsoft.com/office/officeart/2005/8/layout/vList5"/>
    <dgm:cxn modelId="{EC447E9C-CAD1-4BB5-BD07-B6719DCC679C}" srcId="{34EF52BF-5CBF-4CCF-B87A-CE1BF0705E56}" destId="{64BE7933-5177-4F99-91D6-49F098BCD6A5}" srcOrd="4" destOrd="0" parTransId="{D9F327D4-0748-467F-8866-711A7AF30871}" sibTransId="{30B204DF-88EA-48A5-8AC5-BEF98AA263C8}"/>
    <dgm:cxn modelId="{2D0420B3-F8B4-49B0-BB21-37FFE5206BA1}" type="presOf" srcId="{AD540F41-4973-4F03-A5EA-9392E9DF3BFF}" destId="{4C60E0DE-9998-49ED-96B6-C7F9AF9BB930}" srcOrd="0" destOrd="2" presId="urn:microsoft.com/office/officeart/2005/8/layout/vList5"/>
    <dgm:cxn modelId="{6256A5C9-6C96-40A8-81E8-0419496779D7}" srcId="{339A1DFC-C9D8-44B5-ADBD-42A7C61E3429}" destId="{75ED29F1-76E2-4A5C-B9AB-D6C748C330A1}" srcOrd="0" destOrd="0" parTransId="{A7BB4F6B-9FC6-4DD1-AA61-5316A67439ED}" sibTransId="{2BADE53D-ADAF-43EB-B9BC-6975E3EE4A07}"/>
    <dgm:cxn modelId="{93721CD3-8B9D-47AE-BE1D-FA0383099BB6}" type="presOf" srcId="{34EF52BF-5CBF-4CCF-B87A-CE1BF0705E56}" destId="{744201D9-F2D7-4E5B-BAE0-FFC1380BD806}" srcOrd="0" destOrd="0" presId="urn:microsoft.com/office/officeart/2005/8/layout/vList5"/>
    <dgm:cxn modelId="{EA3A91DD-88BE-4C34-A46F-A287235D1AB7}" srcId="{34EF52BF-5CBF-4CCF-B87A-CE1BF0705E56}" destId="{DD5F92B4-2B3B-412F-A931-E5F04AAFA8D4}" srcOrd="3" destOrd="0" parTransId="{FAD3E96C-EFE3-467A-9996-946EA5447F5C}" sibTransId="{92EE4066-644E-4011-90E7-7B85299E5FFA}"/>
    <dgm:cxn modelId="{22C22DE6-24E5-479A-BC9B-E9125BD1C2A2}" srcId="{339A1DFC-C9D8-44B5-ADBD-42A7C61E3429}" destId="{413E49AB-1968-4344-A8A9-1C54FF428255}" srcOrd="1" destOrd="0" parTransId="{B4A3429F-FC22-4965-A302-B924B7116946}" sibTransId="{6E8F8FCD-7CC6-45A3-BED9-53F5122A00D5}"/>
    <dgm:cxn modelId="{4F0213F3-C2DC-4332-B315-605B2BA16F21}" srcId="{34EF52BF-5CBF-4CCF-B87A-CE1BF0705E56}" destId="{AD540F41-4973-4F03-A5EA-9392E9DF3BFF}" srcOrd="2" destOrd="0" parTransId="{120ADF20-693F-482A-AE80-488AC8785B46}" sibTransId="{13D291AE-83E1-4A44-8D33-6F03B9F8B7EF}"/>
    <dgm:cxn modelId="{C65328F8-9357-4C40-8D0E-41A2D2DD4B67}" srcId="{34EF52BF-5CBF-4CCF-B87A-CE1BF0705E56}" destId="{15A147FF-F525-4DC9-81DC-BD20B82AA2F2}" srcOrd="0" destOrd="0" parTransId="{E075A7A1-DBAC-4758-8FEC-A3492033EF12}" sibTransId="{FB842325-240A-4353-A133-4CC7FEC071DE}"/>
    <dgm:cxn modelId="{07424EF8-ED3C-4671-B400-4155C2CB230C}" type="presOf" srcId="{64BE7933-5177-4F99-91D6-49F098BCD6A5}" destId="{4C60E0DE-9998-49ED-96B6-C7F9AF9BB930}" srcOrd="0" destOrd="4" presId="urn:microsoft.com/office/officeart/2005/8/layout/vList5"/>
    <dgm:cxn modelId="{6B6B2EFD-62BC-4E8F-BA63-11F872B8C9D5}" srcId="{339A1DFC-C9D8-44B5-ADBD-42A7C61E3429}" destId="{00D627E8-FF9F-487B-95B7-4B7A6C39873E}" srcOrd="2" destOrd="0" parTransId="{039D2269-6EC9-4494-BC09-5D8877448FD4}" sibTransId="{0B5C1CD1-4934-4F6C-80FE-B39E2F2D7FB6}"/>
    <dgm:cxn modelId="{87FD03B8-B3E6-4F4D-98E8-2C156033A998}" type="presParOf" srcId="{D4154C46-37D5-439A-B976-3E92EB0346BD}" destId="{DBF6F73D-DDCA-4FDC-A190-D88C3549AB02}" srcOrd="0" destOrd="0" presId="urn:microsoft.com/office/officeart/2005/8/layout/vList5"/>
    <dgm:cxn modelId="{09C60ABF-A1FC-4F1B-82CB-7EA5794403E6}" type="presParOf" srcId="{DBF6F73D-DDCA-4FDC-A190-D88C3549AB02}" destId="{2876DBED-35CE-43FF-9A11-27534BF0AE9C}" srcOrd="0" destOrd="0" presId="urn:microsoft.com/office/officeart/2005/8/layout/vList5"/>
    <dgm:cxn modelId="{5654A043-5888-4CCB-A814-27B838152A16}" type="presParOf" srcId="{DBF6F73D-DDCA-4FDC-A190-D88C3549AB02}" destId="{472C6698-D909-4A32-A645-BCA20E6691F8}" srcOrd="1" destOrd="0" presId="urn:microsoft.com/office/officeart/2005/8/layout/vList5"/>
    <dgm:cxn modelId="{356CD415-D29E-4B16-9AAD-A387921DD42E}" type="presParOf" srcId="{D4154C46-37D5-439A-B976-3E92EB0346BD}" destId="{8E522093-2A42-457D-BE64-AB5BC6A178ED}" srcOrd="1" destOrd="0" presId="urn:microsoft.com/office/officeart/2005/8/layout/vList5"/>
    <dgm:cxn modelId="{02422C92-8DEA-459E-ABD1-63ED7060F15B}" type="presParOf" srcId="{D4154C46-37D5-439A-B976-3E92EB0346BD}" destId="{824C3634-D6EF-4353-BFD1-2A64E6DD70D8}" srcOrd="2" destOrd="0" presId="urn:microsoft.com/office/officeart/2005/8/layout/vList5"/>
    <dgm:cxn modelId="{E1E9FAAF-4F2B-410C-BC94-046FC3E92E96}" type="presParOf" srcId="{824C3634-D6EF-4353-BFD1-2A64E6DD70D8}" destId="{744201D9-F2D7-4E5B-BAE0-FFC1380BD806}" srcOrd="0" destOrd="0" presId="urn:microsoft.com/office/officeart/2005/8/layout/vList5"/>
    <dgm:cxn modelId="{BF0E6CEE-75DA-4648-A005-137E0791B687}" type="presParOf" srcId="{824C3634-D6EF-4353-BFD1-2A64E6DD70D8}" destId="{4C60E0DE-9998-49ED-96B6-C7F9AF9BB930}"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81533E2-A5EF-4474-AF71-22B8B5D8870D}" type="doc">
      <dgm:prSet loTypeId="urn:microsoft.com/office/officeart/2005/8/layout/hList1" loCatId="list" qsTypeId="urn:microsoft.com/office/officeart/2005/8/quickstyle/simple1" qsCatId="simple" csTypeId="urn:microsoft.com/office/officeart/2005/8/colors/colorful2" csCatId="colorful"/>
      <dgm:spPr/>
      <dgm:t>
        <a:bodyPr/>
        <a:lstStyle/>
        <a:p>
          <a:endParaRPr lang="en-US"/>
        </a:p>
      </dgm:t>
    </dgm:pt>
    <dgm:pt modelId="{EA47745A-46F1-4DC4-AA4E-FC15A880A96C}">
      <dgm:prSet/>
      <dgm:spPr/>
      <dgm:t>
        <a:bodyPr/>
        <a:lstStyle/>
        <a:p>
          <a:r>
            <a:rPr lang="en-GB"/>
            <a:t>Technology and skills transfer</a:t>
          </a:r>
          <a:endParaRPr lang="en-US"/>
        </a:p>
      </dgm:t>
    </dgm:pt>
    <dgm:pt modelId="{41FB6695-52F7-41CC-A519-C400FE4DFDBD}" type="parTrans" cxnId="{099ADBED-89BF-4D45-8F71-0B3D981E3035}">
      <dgm:prSet/>
      <dgm:spPr/>
      <dgm:t>
        <a:bodyPr/>
        <a:lstStyle/>
        <a:p>
          <a:endParaRPr lang="en-US"/>
        </a:p>
      </dgm:t>
    </dgm:pt>
    <dgm:pt modelId="{8468DAE6-EC00-40F9-8359-5B643A96962C}" type="sibTrans" cxnId="{099ADBED-89BF-4D45-8F71-0B3D981E3035}">
      <dgm:prSet/>
      <dgm:spPr/>
      <dgm:t>
        <a:bodyPr/>
        <a:lstStyle/>
        <a:p>
          <a:endParaRPr lang="en-US"/>
        </a:p>
      </dgm:t>
    </dgm:pt>
    <dgm:pt modelId="{A10A12EB-00CB-4EAE-B5CA-A3BB2D3A230F}">
      <dgm:prSet/>
      <dgm:spPr/>
      <dgm:t>
        <a:bodyPr/>
        <a:lstStyle/>
        <a:p>
          <a:r>
            <a:rPr lang="en-GB" dirty="0"/>
            <a:t>New technologies and skills will be introduced to the host economies</a:t>
          </a:r>
          <a:endParaRPr lang="en-US" dirty="0"/>
        </a:p>
      </dgm:t>
    </dgm:pt>
    <dgm:pt modelId="{0A868CD2-54FF-41F5-AC5C-960C8B6C5FC9}" type="parTrans" cxnId="{08B629E0-CFB4-4CAB-B288-FD339C906131}">
      <dgm:prSet/>
      <dgm:spPr/>
      <dgm:t>
        <a:bodyPr/>
        <a:lstStyle/>
        <a:p>
          <a:endParaRPr lang="en-US"/>
        </a:p>
      </dgm:t>
    </dgm:pt>
    <dgm:pt modelId="{63A13E52-C1E2-47F7-8575-42CF685CB6B2}" type="sibTrans" cxnId="{08B629E0-CFB4-4CAB-B288-FD339C906131}">
      <dgm:prSet/>
      <dgm:spPr/>
      <dgm:t>
        <a:bodyPr/>
        <a:lstStyle/>
        <a:p>
          <a:endParaRPr lang="en-US"/>
        </a:p>
      </dgm:t>
    </dgm:pt>
    <dgm:pt modelId="{32C48CA7-714B-4922-91B2-0C16E3E6EA14}">
      <dgm:prSet/>
      <dgm:spPr/>
      <dgm:t>
        <a:bodyPr/>
        <a:lstStyle/>
        <a:p>
          <a:r>
            <a:rPr lang="en-GB" dirty="0"/>
            <a:t>Collaborative work between countries to further development</a:t>
          </a:r>
          <a:endParaRPr lang="en-US" dirty="0"/>
        </a:p>
      </dgm:t>
    </dgm:pt>
    <dgm:pt modelId="{A3D52FAA-5243-4810-BE58-51363C4AC935}" type="parTrans" cxnId="{5CD93F06-D172-4ED3-86E6-C0AE8E8C89C8}">
      <dgm:prSet/>
      <dgm:spPr/>
      <dgm:t>
        <a:bodyPr/>
        <a:lstStyle/>
        <a:p>
          <a:endParaRPr lang="en-US"/>
        </a:p>
      </dgm:t>
    </dgm:pt>
    <dgm:pt modelId="{4BB9559A-1E0A-4BB2-B590-E2471A839150}" type="sibTrans" cxnId="{5CD93F06-D172-4ED3-86E6-C0AE8E8C89C8}">
      <dgm:prSet/>
      <dgm:spPr/>
      <dgm:t>
        <a:bodyPr/>
        <a:lstStyle/>
        <a:p>
          <a:endParaRPr lang="en-US"/>
        </a:p>
      </dgm:t>
    </dgm:pt>
    <dgm:pt modelId="{B93C150D-8666-41D4-A180-487B474AF4F9}">
      <dgm:prSet/>
      <dgm:spPr/>
      <dgm:t>
        <a:bodyPr/>
        <a:lstStyle/>
        <a:p>
          <a:r>
            <a:rPr lang="en-GB" dirty="0"/>
            <a:t>Spread of technology and skills across sectors and to domestic companies</a:t>
          </a:r>
          <a:endParaRPr lang="en-US" dirty="0"/>
        </a:p>
      </dgm:t>
    </dgm:pt>
    <dgm:pt modelId="{EC77EB0D-AE59-4CBA-8AC7-B099E284D2D1}" type="parTrans" cxnId="{2C41D364-C72F-4704-B7D4-1DDB5101637F}">
      <dgm:prSet/>
      <dgm:spPr/>
      <dgm:t>
        <a:bodyPr/>
        <a:lstStyle/>
        <a:p>
          <a:endParaRPr lang="en-US"/>
        </a:p>
      </dgm:t>
    </dgm:pt>
    <dgm:pt modelId="{0FFA1824-009F-4242-975F-710A80C95810}" type="sibTrans" cxnId="{2C41D364-C72F-4704-B7D4-1DDB5101637F}">
      <dgm:prSet/>
      <dgm:spPr/>
      <dgm:t>
        <a:bodyPr/>
        <a:lstStyle/>
        <a:p>
          <a:endParaRPr lang="en-US"/>
        </a:p>
      </dgm:t>
    </dgm:pt>
    <dgm:pt modelId="{C17395CF-22C1-4B9C-B7A5-D2AD165E5C1E}">
      <dgm:prSet/>
      <dgm:spPr/>
      <dgm:t>
        <a:bodyPr/>
        <a:lstStyle/>
        <a:p>
          <a:r>
            <a:rPr lang="en-GB" dirty="0"/>
            <a:t>However, may lead to “brain drain”</a:t>
          </a:r>
          <a:endParaRPr lang="en-US" dirty="0"/>
        </a:p>
      </dgm:t>
    </dgm:pt>
    <dgm:pt modelId="{582445EF-F59F-4794-8FB4-D062FD8AECFA}" type="parTrans" cxnId="{16BE6257-B92A-4C50-9770-70684A984D49}">
      <dgm:prSet/>
      <dgm:spPr/>
      <dgm:t>
        <a:bodyPr/>
        <a:lstStyle/>
        <a:p>
          <a:endParaRPr lang="en-US"/>
        </a:p>
      </dgm:t>
    </dgm:pt>
    <dgm:pt modelId="{B745242A-1222-483E-881A-B32B9533AA57}" type="sibTrans" cxnId="{16BE6257-B92A-4C50-9770-70684A984D49}">
      <dgm:prSet/>
      <dgm:spPr/>
      <dgm:t>
        <a:bodyPr/>
        <a:lstStyle/>
        <a:p>
          <a:endParaRPr lang="en-US"/>
        </a:p>
      </dgm:t>
    </dgm:pt>
    <dgm:pt modelId="{9BBFEC16-7DB8-4567-B490-0955ECCDECCE}">
      <dgm:prSet/>
      <dgm:spPr/>
      <dgm:t>
        <a:bodyPr/>
        <a:lstStyle/>
        <a:p>
          <a:r>
            <a:rPr lang="en-GB"/>
            <a:t>Consumers</a:t>
          </a:r>
          <a:endParaRPr lang="en-US"/>
        </a:p>
      </dgm:t>
    </dgm:pt>
    <dgm:pt modelId="{1BFFE4B0-6AE4-4939-9D6B-F43E5BB8E50A}" type="parTrans" cxnId="{FBB70B06-A5C5-45DA-8B9B-B1646040AA6C}">
      <dgm:prSet/>
      <dgm:spPr/>
      <dgm:t>
        <a:bodyPr/>
        <a:lstStyle/>
        <a:p>
          <a:endParaRPr lang="en-US"/>
        </a:p>
      </dgm:t>
    </dgm:pt>
    <dgm:pt modelId="{C93D2E2C-899A-4427-979A-83CC337F8102}" type="sibTrans" cxnId="{FBB70B06-A5C5-45DA-8B9B-B1646040AA6C}">
      <dgm:prSet/>
      <dgm:spPr/>
      <dgm:t>
        <a:bodyPr/>
        <a:lstStyle/>
        <a:p>
          <a:endParaRPr lang="en-US"/>
        </a:p>
      </dgm:t>
    </dgm:pt>
    <dgm:pt modelId="{E8D56DAF-4503-42CA-A4F6-061E0AB728E6}">
      <dgm:prSet/>
      <dgm:spPr/>
      <dgm:t>
        <a:bodyPr/>
        <a:lstStyle/>
        <a:p>
          <a:r>
            <a:rPr lang="en-GB" dirty="0"/>
            <a:t>Wider choice of goods and services</a:t>
          </a:r>
          <a:endParaRPr lang="en-US" dirty="0"/>
        </a:p>
      </dgm:t>
    </dgm:pt>
    <dgm:pt modelId="{3A1B48A1-B674-46EE-AF37-98C0EC0F75AF}" type="parTrans" cxnId="{1C0C9628-B7F6-465F-9CDD-FA79D13563EB}">
      <dgm:prSet/>
      <dgm:spPr/>
      <dgm:t>
        <a:bodyPr/>
        <a:lstStyle/>
        <a:p>
          <a:endParaRPr lang="en-US"/>
        </a:p>
      </dgm:t>
    </dgm:pt>
    <dgm:pt modelId="{8935F67A-8F33-4D30-A704-600191D9D55B}" type="sibTrans" cxnId="{1C0C9628-B7F6-465F-9CDD-FA79D13563EB}">
      <dgm:prSet/>
      <dgm:spPr/>
      <dgm:t>
        <a:bodyPr/>
        <a:lstStyle/>
        <a:p>
          <a:endParaRPr lang="en-US"/>
        </a:p>
      </dgm:t>
    </dgm:pt>
    <dgm:pt modelId="{39D3421A-378D-4EB7-AE0E-A6935BCCED3C}">
      <dgm:prSet/>
      <dgm:spPr/>
      <dgm:t>
        <a:bodyPr/>
        <a:lstStyle/>
        <a:p>
          <a:r>
            <a:rPr lang="en-GB" dirty="0"/>
            <a:t>Access to global brands</a:t>
          </a:r>
          <a:endParaRPr lang="en-US" dirty="0"/>
        </a:p>
      </dgm:t>
    </dgm:pt>
    <dgm:pt modelId="{33DAF4D2-A0AA-4601-81CE-2146E66C0195}" type="parTrans" cxnId="{451C98F4-B58F-4F20-B96C-12A1CE79E997}">
      <dgm:prSet/>
      <dgm:spPr/>
      <dgm:t>
        <a:bodyPr/>
        <a:lstStyle/>
        <a:p>
          <a:endParaRPr lang="en-US"/>
        </a:p>
      </dgm:t>
    </dgm:pt>
    <dgm:pt modelId="{AF021B87-1C5A-4E44-96C0-6F3163A973E5}" type="sibTrans" cxnId="{451C98F4-B58F-4F20-B96C-12A1CE79E997}">
      <dgm:prSet/>
      <dgm:spPr/>
      <dgm:t>
        <a:bodyPr/>
        <a:lstStyle/>
        <a:p>
          <a:endParaRPr lang="en-US"/>
        </a:p>
      </dgm:t>
    </dgm:pt>
    <dgm:pt modelId="{364BB941-DC79-41E3-85FC-75A63F68F1DC}">
      <dgm:prSet/>
      <dgm:spPr/>
      <dgm:t>
        <a:bodyPr/>
        <a:lstStyle/>
        <a:p>
          <a:r>
            <a:rPr lang="en-GB" dirty="0"/>
            <a:t>Better quality products</a:t>
          </a:r>
          <a:endParaRPr lang="en-US" dirty="0"/>
        </a:p>
      </dgm:t>
    </dgm:pt>
    <dgm:pt modelId="{08E0FF8A-5FFB-4755-9B86-6CED4CC5642D}" type="parTrans" cxnId="{E2F6C2EA-40B0-4994-A7A0-28B5B9A5753F}">
      <dgm:prSet/>
      <dgm:spPr/>
      <dgm:t>
        <a:bodyPr/>
        <a:lstStyle/>
        <a:p>
          <a:endParaRPr lang="en-US"/>
        </a:p>
      </dgm:t>
    </dgm:pt>
    <dgm:pt modelId="{58887C3E-52C0-4C63-B3CA-DDA38F55CD0E}" type="sibTrans" cxnId="{E2F6C2EA-40B0-4994-A7A0-28B5B9A5753F}">
      <dgm:prSet/>
      <dgm:spPr/>
      <dgm:t>
        <a:bodyPr/>
        <a:lstStyle/>
        <a:p>
          <a:endParaRPr lang="en-US"/>
        </a:p>
      </dgm:t>
    </dgm:pt>
    <dgm:pt modelId="{C5C71A45-CC18-4925-AE6B-18018010B157}">
      <dgm:prSet/>
      <dgm:spPr/>
      <dgm:t>
        <a:bodyPr/>
        <a:lstStyle/>
        <a:p>
          <a:r>
            <a:rPr lang="en-GB" dirty="0"/>
            <a:t>However, may lose local, more traditional, businesses</a:t>
          </a:r>
          <a:endParaRPr lang="en-US" dirty="0"/>
        </a:p>
      </dgm:t>
    </dgm:pt>
    <dgm:pt modelId="{0112D5BF-79AF-4CED-ACE6-CDF5C8E29F1E}" type="parTrans" cxnId="{169C8556-CCEF-4923-A5C3-353FBF0BEE2B}">
      <dgm:prSet/>
      <dgm:spPr/>
      <dgm:t>
        <a:bodyPr/>
        <a:lstStyle/>
        <a:p>
          <a:endParaRPr lang="en-US"/>
        </a:p>
      </dgm:t>
    </dgm:pt>
    <dgm:pt modelId="{6C90D88A-AAFD-440C-B47F-32D58BACB7ED}" type="sibTrans" cxnId="{169C8556-CCEF-4923-A5C3-353FBF0BEE2B}">
      <dgm:prSet/>
      <dgm:spPr/>
      <dgm:t>
        <a:bodyPr/>
        <a:lstStyle/>
        <a:p>
          <a:endParaRPr lang="en-US"/>
        </a:p>
      </dgm:t>
    </dgm:pt>
    <dgm:pt modelId="{E577C5D9-D3BF-4501-AB4F-53C1CB7051CF}">
      <dgm:prSet/>
      <dgm:spPr/>
      <dgm:t>
        <a:bodyPr/>
        <a:lstStyle/>
        <a:p>
          <a:r>
            <a:rPr lang="en-GB"/>
            <a:t>Business culture</a:t>
          </a:r>
          <a:endParaRPr lang="en-US"/>
        </a:p>
      </dgm:t>
    </dgm:pt>
    <dgm:pt modelId="{6B24A311-58F0-4B14-9FC8-EFA8930951F0}" type="parTrans" cxnId="{0BA7D2D8-3DB6-412D-B682-7ABE9FA108A0}">
      <dgm:prSet/>
      <dgm:spPr/>
      <dgm:t>
        <a:bodyPr/>
        <a:lstStyle/>
        <a:p>
          <a:endParaRPr lang="en-US"/>
        </a:p>
      </dgm:t>
    </dgm:pt>
    <dgm:pt modelId="{189A0EAF-B74C-40C6-B007-D3BA998DD367}" type="sibTrans" cxnId="{0BA7D2D8-3DB6-412D-B682-7ABE9FA108A0}">
      <dgm:prSet/>
      <dgm:spPr/>
      <dgm:t>
        <a:bodyPr/>
        <a:lstStyle/>
        <a:p>
          <a:endParaRPr lang="en-US"/>
        </a:p>
      </dgm:t>
    </dgm:pt>
    <dgm:pt modelId="{4F45EABB-8596-4C6A-BC52-9CF2FF597C96}">
      <dgm:prSet/>
      <dgm:spPr/>
      <dgm:t>
        <a:bodyPr/>
        <a:lstStyle/>
        <a:p>
          <a:r>
            <a:rPr lang="en-GB" dirty="0"/>
            <a:t>May introduce more aggressive cultures based on a profit motive</a:t>
          </a:r>
          <a:endParaRPr lang="en-US" dirty="0"/>
        </a:p>
      </dgm:t>
    </dgm:pt>
    <dgm:pt modelId="{F00A819D-BC55-4B23-975E-87A0B8E02378}" type="parTrans" cxnId="{7CB11DF4-2270-415F-AC2F-8EC0DB25B306}">
      <dgm:prSet/>
      <dgm:spPr/>
      <dgm:t>
        <a:bodyPr/>
        <a:lstStyle/>
        <a:p>
          <a:endParaRPr lang="en-US"/>
        </a:p>
      </dgm:t>
    </dgm:pt>
    <dgm:pt modelId="{C0981E55-09A9-44DB-B891-1CEE049495DD}" type="sibTrans" cxnId="{7CB11DF4-2270-415F-AC2F-8EC0DB25B306}">
      <dgm:prSet/>
      <dgm:spPr/>
      <dgm:t>
        <a:bodyPr/>
        <a:lstStyle/>
        <a:p>
          <a:endParaRPr lang="en-US"/>
        </a:p>
      </dgm:t>
    </dgm:pt>
    <dgm:pt modelId="{31F07315-F6BF-428F-A952-C34303A49961}">
      <dgm:prSet/>
      <dgm:spPr/>
      <dgm:t>
        <a:bodyPr/>
        <a:lstStyle/>
        <a:p>
          <a:r>
            <a:rPr lang="en-GB" dirty="0"/>
            <a:t>Traditional businesses may be more likely to be family based</a:t>
          </a:r>
          <a:endParaRPr lang="en-US" dirty="0"/>
        </a:p>
      </dgm:t>
    </dgm:pt>
    <dgm:pt modelId="{DDC1A53E-51F9-42DC-BC1C-A6058A09BC80}" type="parTrans" cxnId="{D73E9D95-380F-41ED-9521-C20CAFA15F4D}">
      <dgm:prSet/>
      <dgm:spPr/>
      <dgm:t>
        <a:bodyPr/>
        <a:lstStyle/>
        <a:p>
          <a:endParaRPr lang="en-US"/>
        </a:p>
      </dgm:t>
    </dgm:pt>
    <dgm:pt modelId="{E85CFBAB-4703-4142-A2E7-814D27EE5E2A}" type="sibTrans" cxnId="{D73E9D95-380F-41ED-9521-C20CAFA15F4D}">
      <dgm:prSet/>
      <dgm:spPr/>
      <dgm:t>
        <a:bodyPr/>
        <a:lstStyle/>
        <a:p>
          <a:endParaRPr lang="en-US"/>
        </a:p>
      </dgm:t>
    </dgm:pt>
    <dgm:pt modelId="{7FC87DB9-57DC-4F2B-9A0C-DA4C5E906B49}">
      <dgm:prSet/>
      <dgm:spPr/>
      <dgm:t>
        <a:bodyPr/>
        <a:lstStyle/>
        <a:p>
          <a:r>
            <a:rPr lang="en-GB" dirty="0"/>
            <a:t>Encourage enterprise due to recognising capitalism</a:t>
          </a:r>
          <a:endParaRPr lang="en-US" dirty="0"/>
        </a:p>
      </dgm:t>
    </dgm:pt>
    <dgm:pt modelId="{384C7535-6133-466A-AF22-23911E829BDC}" type="parTrans" cxnId="{B48C7EDA-E786-4496-80A7-D0294B735DC5}">
      <dgm:prSet/>
      <dgm:spPr/>
      <dgm:t>
        <a:bodyPr/>
        <a:lstStyle/>
        <a:p>
          <a:endParaRPr lang="en-US"/>
        </a:p>
      </dgm:t>
    </dgm:pt>
    <dgm:pt modelId="{E9DC5E10-760A-488B-9FE2-9BA160473D0B}" type="sibTrans" cxnId="{B48C7EDA-E786-4496-80A7-D0294B735DC5}">
      <dgm:prSet/>
      <dgm:spPr/>
      <dgm:t>
        <a:bodyPr/>
        <a:lstStyle/>
        <a:p>
          <a:endParaRPr lang="en-US"/>
        </a:p>
      </dgm:t>
    </dgm:pt>
    <dgm:pt modelId="{8EBEAC09-6358-48C7-A722-7EA6FCE0FCC2}" type="pres">
      <dgm:prSet presAssocID="{B81533E2-A5EF-4474-AF71-22B8B5D8870D}" presName="Name0" presStyleCnt="0">
        <dgm:presLayoutVars>
          <dgm:dir/>
          <dgm:animLvl val="lvl"/>
          <dgm:resizeHandles val="exact"/>
        </dgm:presLayoutVars>
      </dgm:prSet>
      <dgm:spPr/>
    </dgm:pt>
    <dgm:pt modelId="{2ACAEC45-80F9-48F8-8BB3-EBEB6FE1AAE6}" type="pres">
      <dgm:prSet presAssocID="{EA47745A-46F1-4DC4-AA4E-FC15A880A96C}" presName="composite" presStyleCnt="0"/>
      <dgm:spPr/>
    </dgm:pt>
    <dgm:pt modelId="{24DACCE8-7A0D-482E-A9B3-0D46A3C08A23}" type="pres">
      <dgm:prSet presAssocID="{EA47745A-46F1-4DC4-AA4E-FC15A880A96C}" presName="parTx" presStyleLbl="alignNode1" presStyleIdx="0" presStyleCnt="3">
        <dgm:presLayoutVars>
          <dgm:chMax val="0"/>
          <dgm:chPref val="0"/>
          <dgm:bulletEnabled val="1"/>
        </dgm:presLayoutVars>
      </dgm:prSet>
      <dgm:spPr/>
    </dgm:pt>
    <dgm:pt modelId="{2A1377CC-23DC-45BB-901A-0281EB43442F}" type="pres">
      <dgm:prSet presAssocID="{EA47745A-46F1-4DC4-AA4E-FC15A880A96C}" presName="desTx" presStyleLbl="alignAccFollowNode1" presStyleIdx="0" presStyleCnt="3">
        <dgm:presLayoutVars>
          <dgm:bulletEnabled val="1"/>
        </dgm:presLayoutVars>
      </dgm:prSet>
      <dgm:spPr/>
    </dgm:pt>
    <dgm:pt modelId="{60C3E84A-37F7-4824-A682-E1DDEAC72DB2}" type="pres">
      <dgm:prSet presAssocID="{8468DAE6-EC00-40F9-8359-5B643A96962C}" presName="space" presStyleCnt="0"/>
      <dgm:spPr/>
    </dgm:pt>
    <dgm:pt modelId="{86A79D8B-7322-4139-A439-C078A777ACB5}" type="pres">
      <dgm:prSet presAssocID="{9BBFEC16-7DB8-4567-B490-0955ECCDECCE}" presName="composite" presStyleCnt="0"/>
      <dgm:spPr/>
    </dgm:pt>
    <dgm:pt modelId="{C24E2ADD-A787-464C-84AF-3FB9BFBBA130}" type="pres">
      <dgm:prSet presAssocID="{9BBFEC16-7DB8-4567-B490-0955ECCDECCE}" presName="parTx" presStyleLbl="alignNode1" presStyleIdx="1" presStyleCnt="3">
        <dgm:presLayoutVars>
          <dgm:chMax val="0"/>
          <dgm:chPref val="0"/>
          <dgm:bulletEnabled val="1"/>
        </dgm:presLayoutVars>
      </dgm:prSet>
      <dgm:spPr/>
    </dgm:pt>
    <dgm:pt modelId="{B9302B4B-C8FC-4870-87D5-2A4933751C7C}" type="pres">
      <dgm:prSet presAssocID="{9BBFEC16-7DB8-4567-B490-0955ECCDECCE}" presName="desTx" presStyleLbl="alignAccFollowNode1" presStyleIdx="1" presStyleCnt="3">
        <dgm:presLayoutVars>
          <dgm:bulletEnabled val="1"/>
        </dgm:presLayoutVars>
      </dgm:prSet>
      <dgm:spPr/>
    </dgm:pt>
    <dgm:pt modelId="{57C767D1-3E45-4A87-BC9C-155EEED78C38}" type="pres">
      <dgm:prSet presAssocID="{C93D2E2C-899A-4427-979A-83CC337F8102}" presName="space" presStyleCnt="0"/>
      <dgm:spPr/>
    </dgm:pt>
    <dgm:pt modelId="{29E8E4B4-0321-4D67-9568-54A27DD86183}" type="pres">
      <dgm:prSet presAssocID="{E577C5D9-D3BF-4501-AB4F-53C1CB7051CF}" presName="composite" presStyleCnt="0"/>
      <dgm:spPr/>
    </dgm:pt>
    <dgm:pt modelId="{4B1E1F7D-1845-4524-9790-DB9AF28A88EE}" type="pres">
      <dgm:prSet presAssocID="{E577C5D9-D3BF-4501-AB4F-53C1CB7051CF}" presName="parTx" presStyleLbl="alignNode1" presStyleIdx="2" presStyleCnt="3">
        <dgm:presLayoutVars>
          <dgm:chMax val="0"/>
          <dgm:chPref val="0"/>
          <dgm:bulletEnabled val="1"/>
        </dgm:presLayoutVars>
      </dgm:prSet>
      <dgm:spPr/>
    </dgm:pt>
    <dgm:pt modelId="{FE7B6A78-9BB3-4E97-91C6-FF41B5FD1321}" type="pres">
      <dgm:prSet presAssocID="{E577C5D9-D3BF-4501-AB4F-53C1CB7051CF}" presName="desTx" presStyleLbl="alignAccFollowNode1" presStyleIdx="2" presStyleCnt="3">
        <dgm:presLayoutVars>
          <dgm:bulletEnabled val="1"/>
        </dgm:presLayoutVars>
      </dgm:prSet>
      <dgm:spPr/>
    </dgm:pt>
  </dgm:ptLst>
  <dgm:cxnLst>
    <dgm:cxn modelId="{FBB70B06-A5C5-45DA-8B9B-B1646040AA6C}" srcId="{B81533E2-A5EF-4474-AF71-22B8B5D8870D}" destId="{9BBFEC16-7DB8-4567-B490-0955ECCDECCE}" srcOrd="1" destOrd="0" parTransId="{1BFFE4B0-6AE4-4939-9D6B-F43E5BB8E50A}" sibTransId="{C93D2E2C-899A-4427-979A-83CC337F8102}"/>
    <dgm:cxn modelId="{5CD93F06-D172-4ED3-86E6-C0AE8E8C89C8}" srcId="{EA47745A-46F1-4DC4-AA4E-FC15A880A96C}" destId="{32C48CA7-714B-4922-91B2-0C16E3E6EA14}" srcOrd="1" destOrd="0" parTransId="{A3D52FAA-5243-4810-BE58-51363C4AC935}" sibTransId="{4BB9559A-1E0A-4BB2-B590-E2471A839150}"/>
    <dgm:cxn modelId="{1C0C9628-B7F6-465F-9CDD-FA79D13563EB}" srcId="{9BBFEC16-7DB8-4567-B490-0955ECCDECCE}" destId="{E8D56DAF-4503-42CA-A4F6-061E0AB728E6}" srcOrd="0" destOrd="0" parTransId="{3A1B48A1-B674-46EE-AF37-98C0EC0F75AF}" sibTransId="{8935F67A-8F33-4D30-A704-600191D9D55B}"/>
    <dgm:cxn modelId="{2C41D364-C72F-4704-B7D4-1DDB5101637F}" srcId="{EA47745A-46F1-4DC4-AA4E-FC15A880A96C}" destId="{B93C150D-8666-41D4-A180-487B474AF4F9}" srcOrd="2" destOrd="0" parTransId="{EC77EB0D-AE59-4CBA-8AC7-B099E284D2D1}" sibTransId="{0FFA1824-009F-4242-975F-710A80C95810}"/>
    <dgm:cxn modelId="{B2647C4B-0949-492A-8512-E11C3314AF69}" type="presOf" srcId="{C5C71A45-CC18-4925-AE6B-18018010B157}" destId="{B9302B4B-C8FC-4870-87D5-2A4933751C7C}" srcOrd="0" destOrd="3" presId="urn:microsoft.com/office/officeart/2005/8/layout/hList1"/>
    <dgm:cxn modelId="{75D74F6E-7B0D-4AE2-A435-80AB9F52375D}" type="presOf" srcId="{E8D56DAF-4503-42CA-A4F6-061E0AB728E6}" destId="{B9302B4B-C8FC-4870-87D5-2A4933751C7C}" srcOrd="0" destOrd="0" presId="urn:microsoft.com/office/officeart/2005/8/layout/hList1"/>
    <dgm:cxn modelId="{169C8556-CCEF-4923-A5C3-353FBF0BEE2B}" srcId="{9BBFEC16-7DB8-4567-B490-0955ECCDECCE}" destId="{C5C71A45-CC18-4925-AE6B-18018010B157}" srcOrd="3" destOrd="0" parTransId="{0112D5BF-79AF-4CED-ACE6-CDF5C8E29F1E}" sibTransId="{6C90D88A-AAFD-440C-B47F-32D58BACB7ED}"/>
    <dgm:cxn modelId="{16BE6257-B92A-4C50-9770-70684A984D49}" srcId="{EA47745A-46F1-4DC4-AA4E-FC15A880A96C}" destId="{C17395CF-22C1-4B9C-B7A5-D2AD165E5C1E}" srcOrd="3" destOrd="0" parTransId="{582445EF-F59F-4794-8FB4-D062FD8AECFA}" sibTransId="{B745242A-1222-483E-881A-B32B9533AA57}"/>
    <dgm:cxn modelId="{FC8D9B79-B992-426D-956B-F6A79F85F4E0}" type="presOf" srcId="{7FC87DB9-57DC-4F2B-9A0C-DA4C5E906B49}" destId="{FE7B6A78-9BB3-4E97-91C6-FF41B5FD1321}" srcOrd="0" destOrd="2" presId="urn:microsoft.com/office/officeart/2005/8/layout/hList1"/>
    <dgm:cxn modelId="{7EE09284-64BF-47B8-83AB-78E11134C55F}" type="presOf" srcId="{32C48CA7-714B-4922-91B2-0C16E3E6EA14}" destId="{2A1377CC-23DC-45BB-901A-0281EB43442F}" srcOrd="0" destOrd="1" presId="urn:microsoft.com/office/officeart/2005/8/layout/hList1"/>
    <dgm:cxn modelId="{9469B790-A514-456E-B2DA-4E683B4CB540}" type="presOf" srcId="{B93C150D-8666-41D4-A180-487B474AF4F9}" destId="{2A1377CC-23DC-45BB-901A-0281EB43442F}" srcOrd="0" destOrd="2" presId="urn:microsoft.com/office/officeart/2005/8/layout/hList1"/>
    <dgm:cxn modelId="{90032B93-D37A-4677-813F-561AE8F4CF5A}" type="presOf" srcId="{A10A12EB-00CB-4EAE-B5CA-A3BB2D3A230F}" destId="{2A1377CC-23DC-45BB-901A-0281EB43442F}" srcOrd="0" destOrd="0" presId="urn:microsoft.com/office/officeart/2005/8/layout/hList1"/>
    <dgm:cxn modelId="{D73E9D95-380F-41ED-9521-C20CAFA15F4D}" srcId="{E577C5D9-D3BF-4501-AB4F-53C1CB7051CF}" destId="{31F07315-F6BF-428F-A952-C34303A49961}" srcOrd="1" destOrd="0" parTransId="{DDC1A53E-51F9-42DC-BC1C-A6058A09BC80}" sibTransId="{E85CFBAB-4703-4142-A2E7-814D27EE5E2A}"/>
    <dgm:cxn modelId="{B7C94F9B-54F6-4764-BC7A-A864CDD8558A}" type="presOf" srcId="{364BB941-DC79-41E3-85FC-75A63F68F1DC}" destId="{B9302B4B-C8FC-4870-87D5-2A4933751C7C}" srcOrd="0" destOrd="2" presId="urn:microsoft.com/office/officeart/2005/8/layout/hList1"/>
    <dgm:cxn modelId="{AD6069A5-6174-45BD-AE42-1C53F6886D8E}" type="presOf" srcId="{EA47745A-46F1-4DC4-AA4E-FC15A880A96C}" destId="{24DACCE8-7A0D-482E-A9B3-0D46A3C08A23}" srcOrd="0" destOrd="0" presId="urn:microsoft.com/office/officeart/2005/8/layout/hList1"/>
    <dgm:cxn modelId="{162DAFA7-7BE8-49FF-B9A6-BCAEADC14EAA}" type="presOf" srcId="{39D3421A-378D-4EB7-AE0E-A6935BCCED3C}" destId="{B9302B4B-C8FC-4870-87D5-2A4933751C7C}" srcOrd="0" destOrd="1" presId="urn:microsoft.com/office/officeart/2005/8/layout/hList1"/>
    <dgm:cxn modelId="{549ECFB5-CF5B-4641-9CBE-F3F7661F2B9B}" type="presOf" srcId="{31F07315-F6BF-428F-A952-C34303A49961}" destId="{FE7B6A78-9BB3-4E97-91C6-FF41B5FD1321}" srcOrd="0" destOrd="1" presId="urn:microsoft.com/office/officeart/2005/8/layout/hList1"/>
    <dgm:cxn modelId="{EEDEE1B8-B744-48B4-93F0-9323E6C7775F}" type="presOf" srcId="{B81533E2-A5EF-4474-AF71-22B8B5D8870D}" destId="{8EBEAC09-6358-48C7-A722-7EA6FCE0FCC2}" srcOrd="0" destOrd="0" presId="urn:microsoft.com/office/officeart/2005/8/layout/hList1"/>
    <dgm:cxn modelId="{3CDB3FC5-04EE-48D3-9986-5BE79D6B62E5}" type="presOf" srcId="{4F45EABB-8596-4C6A-BC52-9CF2FF597C96}" destId="{FE7B6A78-9BB3-4E97-91C6-FF41B5FD1321}" srcOrd="0" destOrd="0" presId="urn:microsoft.com/office/officeart/2005/8/layout/hList1"/>
    <dgm:cxn modelId="{96378BC8-2E06-4D9E-8A70-F20E66786111}" type="presOf" srcId="{9BBFEC16-7DB8-4567-B490-0955ECCDECCE}" destId="{C24E2ADD-A787-464C-84AF-3FB9BFBBA130}" srcOrd="0" destOrd="0" presId="urn:microsoft.com/office/officeart/2005/8/layout/hList1"/>
    <dgm:cxn modelId="{0B7637D4-8DE9-4EEB-B872-AA459DF8C982}" type="presOf" srcId="{C17395CF-22C1-4B9C-B7A5-D2AD165E5C1E}" destId="{2A1377CC-23DC-45BB-901A-0281EB43442F}" srcOrd="0" destOrd="3" presId="urn:microsoft.com/office/officeart/2005/8/layout/hList1"/>
    <dgm:cxn modelId="{0BA7D2D8-3DB6-412D-B682-7ABE9FA108A0}" srcId="{B81533E2-A5EF-4474-AF71-22B8B5D8870D}" destId="{E577C5D9-D3BF-4501-AB4F-53C1CB7051CF}" srcOrd="2" destOrd="0" parTransId="{6B24A311-58F0-4B14-9FC8-EFA8930951F0}" sibTransId="{189A0EAF-B74C-40C6-B007-D3BA998DD367}"/>
    <dgm:cxn modelId="{B48C7EDA-E786-4496-80A7-D0294B735DC5}" srcId="{E577C5D9-D3BF-4501-AB4F-53C1CB7051CF}" destId="{7FC87DB9-57DC-4F2B-9A0C-DA4C5E906B49}" srcOrd="2" destOrd="0" parTransId="{384C7535-6133-466A-AF22-23911E829BDC}" sibTransId="{E9DC5E10-760A-488B-9FE2-9BA160473D0B}"/>
    <dgm:cxn modelId="{08B629E0-CFB4-4CAB-B288-FD339C906131}" srcId="{EA47745A-46F1-4DC4-AA4E-FC15A880A96C}" destId="{A10A12EB-00CB-4EAE-B5CA-A3BB2D3A230F}" srcOrd="0" destOrd="0" parTransId="{0A868CD2-54FF-41F5-AC5C-960C8B6C5FC9}" sibTransId="{63A13E52-C1E2-47F7-8575-42CF685CB6B2}"/>
    <dgm:cxn modelId="{DE7A1FE7-3970-4B32-B9A0-AE5489C89F76}" type="presOf" srcId="{E577C5D9-D3BF-4501-AB4F-53C1CB7051CF}" destId="{4B1E1F7D-1845-4524-9790-DB9AF28A88EE}" srcOrd="0" destOrd="0" presId="urn:microsoft.com/office/officeart/2005/8/layout/hList1"/>
    <dgm:cxn modelId="{E2F6C2EA-40B0-4994-A7A0-28B5B9A5753F}" srcId="{9BBFEC16-7DB8-4567-B490-0955ECCDECCE}" destId="{364BB941-DC79-41E3-85FC-75A63F68F1DC}" srcOrd="2" destOrd="0" parTransId="{08E0FF8A-5FFB-4755-9B86-6CED4CC5642D}" sibTransId="{58887C3E-52C0-4C63-B3CA-DDA38F55CD0E}"/>
    <dgm:cxn modelId="{099ADBED-89BF-4D45-8F71-0B3D981E3035}" srcId="{B81533E2-A5EF-4474-AF71-22B8B5D8870D}" destId="{EA47745A-46F1-4DC4-AA4E-FC15A880A96C}" srcOrd="0" destOrd="0" parTransId="{41FB6695-52F7-41CC-A519-C400FE4DFDBD}" sibTransId="{8468DAE6-EC00-40F9-8359-5B643A96962C}"/>
    <dgm:cxn modelId="{7CB11DF4-2270-415F-AC2F-8EC0DB25B306}" srcId="{E577C5D9-D3BF-4501-AB4F-53C1CB7051CF}" destId="{4F45EABB-8596-4C6A-BC52-9CF2FF597C96}" srcOrd="0" destOrd="0" parTransId="{F00A819D-BC55-4B23-975E-87A0B8E02378}" sibTransId="{C0981E55-09A9-44DB-B891-1CEE049495DD}"/>
    <dgm:cxn modelId="{451C98F4-B58F-4F20-B96C-12A1CE79E997}" srcId="{9BBFEC16-7DB8-4567-B490-0955ECCDECCE}" destId="{39D3421A-378D-4EB7-AE0E-A6935BCCED3C}" srcOrd="1" destOrd="0" parTransId="{33DAF4D2-A0AA-4601-81CE-2146E66C0195}" sibTransId="{AF021B87-1C5A-4E44-96C0-6F3163A973E5}"/>
    <dgm:cxn modelId="{CBB3FFC5-A293-44CA-B575-3DD2AE6F4289}" type="presParOf" srcId="{8EBEAC09-6358-48C7-A722-7EA6FCE0FCC2}" destId="{2ACAEC45-80F9-48F8-8BB3-EBEB6FE1AAE6}" srcOrd="0" destOrd="0" presId="urn:microsoft.com/office/officeart/2005/8/layout/hList1"/>
    <dgm:cxn modelId="{55B5A24C-3D1C-42DA-B76A-9A8F2DF111E2}" type="presParOf" srcId="{2ACAEC45-80F9-48F8-8BB3-EBEB6FE1AAE6}" destId="{24DACCE8-7A0D-482E-A9B3-0D46A3C08A23}" srcOrd="0" destOrd="0" presId="urn:microsoft.com/office/officeart/2005/8/layout/hList1"/>
    <dgm:cxn modelId="{EA5DD326-64A1-449B-B005-BCC785627C48}" type="presParOf" srcId="{2ACAEC45-80F9-48F8-8BB3-EBEB6FE1AAE6}" destId="{2A1377CC-23DC-45BB-901A-0281EB43442F}" srcOrd="1" destOrd="0" presId="urn:microsoft.com/office/officeart/2005/8/layout/hList1"/>
    <dgm:cxn modelId="{6F3C6F17-592B-4CD7-BA7A-A60BFA53CF6E}" type="presParOf" srcId="{8EBEAC09-6358-48C7-A722-7EA6FCE0FCC2}" destId="{60C3E84A-37F7-4824-A682-E1DDEAC72DB2}" srcOrd="1" destOrd="0" presId="urn:microsoft.com/office/officeart/2005/8/layout/hList1"/>
    <dgm:cxn modelId="{03C3B6B1-D36D-4907-919A-161225EDA765}" type="presParOf" srcId="{8EBEAC09-6358-48C7-A722-7EA6FCE0FCC2}" destId="{86A79D8B-7322-4139-A439-C078A777ACB5}" srcOrd="2" destOrd="0" presId="urn:microsoft.com/office/officeart/2005/8/layout/hList1"/>
    <dgm:cxn modelId="{8C5FA2BF-F588-415E-8A4C-A624F5116481}" type="presParOf" srcId="{86A79D8B-7322-4139-A439-C078A777ACB5}" destId="{C24E2ADD-A787-464C-84AF-3FB9BFBBA130}" srcOrd="0" destOrd="0" presId="urn:microsoft.com/office/officeart/2005/8/layout/hList1"/>
    <dgm:cxn modelId="{583D5ED9-0303-4ED5-8F0B-306F1F271163}" type="presParOf" srcId="{86A79D8B-7322-4139-A439-C078A777ACB5}" destId="{B9302B4B-C8FC-4870-87D5-2A4933751C7C}" srcOrd="1" destOrd="0" presId="urn:microsoft.com/office/officeart/2005/8/layout/hList1"/>
    <dgm:cxn modelId="{8D98A94D-D70B-4BAF-A264-EC9BA25C242A}" type="presParOf" srcId="{8EBEAC09-6358-48C7-A722-7EA6FCE0FCC2}" destId="{57C767D1-3E45-4A87-BC9C-155EEED78C38}" srcOrd="3" destOrd="0" presId="urn:microsoft.com/office/officeart/2005/8/layout/hList1"/>
    <dgm:cxn modelId="{D3C598CD-F131-4D81-9DFD-A83D66E91DEC}" type="presParOf" srcId="{8EBEAC09-6358-48C7-A722-7EA6FCE0FCC2}" destId="{29E8E4B4-0321-4D67-9568-54A27DD86183}" srcOrd="4" destOrd="0" presId="urn:microsoft.com/office/officeart/2005/8/layout/hList1"/>
    <dgm:cxn modelId="{116770B0-EA2C-4F59-A4F5-C559330EF8EC}" type="presParOf" srcId="{29E8E4B4-0321-4D67-9568-54A27DD86183}" destId="{4B1E1F7D-1845-4524-9790-DB9AF28A88EE}" srcOrd="0" destOrd="0" presId="urn:microsoft.com/office/officeart/2005/8/layout/hList1"/>
    <dgm:cxn modelId="{94843A64-BAB8-4727-BF14-19151E4279D2}" type="presParOf" srcId="{29E8E4B4-0321-4D67-9568-54A27DD86183}" destId="{FE7B6A78-9BB3-4E97-91C6-FF41B5FD1321}"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37ABA30-64AE-4871-92D7-2FAD01564BC3}" type="doc">
      <dgm:prSet loTypeId="urn:microsoft.com/office/officeart/2005/8/layout/vList5" loCatId="list" qsTypeId="urn:microsoft.com/office/officeart/2005/8/quickstyle/simple1" qsCatId="simple" csTypeId="urn:microsoft.com/office/officeart/2005/8/colors/colorful5" csCatId="colorful"/>
      <dgm:spPr/>
      <dgm:t>
        <a:bodyPr/>
        <a:lstStyle/>
        <a:p>
          <a:endParaRPr lang="en-US"/>
        </a:p>
      </dgm:t>
    </dgm:pt>
    <dgm:pt modelId="{B36E8BA6-873B-40A5-A898-B98356058CCA}">
      <dgm:prSet/>
      <dgm:spPr/>
      <dgm:t>
        <a:bodyPr/>
        <a:lstStyle/>
        <a:p>
          <a:r>
            <a:rPr lang="en-GB"/>
            <a:t>Tax revenues and transfer pricing</a:t>
          </a:r>
          <a:endParaRPr lang="en-US"/>
        </a:p>
      </dgm:t>
    </dgm:pt>
    <dgm:pt modelId="{FA494753-B408-4F04-8171-E2EE450B28E2}" type="parTrans" cxnId="{EA000BD0-8F16-4237-A013-AA3636AB13F0}">
      <dgm:prSet/>
      <dgm:spPr/>
      <dgm:t>
        <a:bodyPr/>
        <a:lstStyle/>
        <a:p>
          <a:endParaRPr lang="en-US"/>
        </a:p>
      </dgm:t>
    </dgm:pt>
    <dgm:pt modelId="{E6977087-CFE5-48C8-918C-4BEA89F78D67}" type="sibTrans" cxnId="{EA000BD0-8F16-4237-A013-AA3636AB13F0}">
      <dgm:prSet/>
      <dgm:spPr/>
      <dgm:t>
        <a:bodyPr/>
        <a:lstStyle/>
        <a:p>
          <a:endParaRPr lang="en-US"/>
        </a:p>
      </dgm:t>
    </dgm:pt>
    <dgm:pt modelId="{AD9539BB-D5AA-4A10-BC7D-41FCB29B0222}">
      <dgm:prSet/>
      <dgm:spPr/>
      <dgm:t>
        <a:bodyPr/>
        <a:lstStyle/>
        <a:p>
          <a:r>
            <a:rPr lang="en-GB" dirty="0"/>
            <a:t>Taxes paid within the host country will boost the governments revenue allowing for greater spending on public services such as health care and infrastructure</a:t>
          </a:r>
          <a:endParaRPr lang="en-US" dirty="0"/>
        </a:p>
      </dgm:t>
    </dgm:pt>
    <dgm:pt modelId="{1B37CB33-0BB1-4957-BCF3-6EA61B9C771E}" type="parTrans" cxnId="{73FD5F04-D2A8-452A-8FEC-A45E5FA18C9D}">
      <dgm:prSet/>
      <dgm:spPr/>
      <dgm:t>
        <a:bodyPr/>
        <a:lstStyle/>
        <a:p>
          <a:endParaRPr lang="en-US"/>
        </a:p>
      </dgm:t>
    </dgm:pt>
    <dgm:pt modelId="{AD38F711-BB7F-4E8E-972E-0C471074ED04}" type="sibTrans" cxnId="{73FD5F04-D2A8-452A-8FEC-A45E5FA18C9D}">
      <dgm:prSet/>
      <dgm:spPr/>
      <dgm:t>
        <a:bodyPr/>
        <a:lstStyle/>
        <a:p>
          <a:endParaRPr lang="en-US"/>
        </a:p>
      </dgm:t>
    </dgm:pt>
    <dgm:pt modelId="{7F111816-A8BE-4F60-A699-3514D533E905}">
      <dgm:prSet/>
      <dgm:spPr/>
      <dgm:t>
        <a:bodyPr/>
        <a:lstStyle/>
        <a:p>
          <a:r>
            <a:rPr lang="en-GB" dirty="0"/>
            <a:t>However, MNCs may spread their tax liabilities amongst a number of countries many of which will have different rates of tax</a:t>
          </a:r>
          <a:endParaRPr lang="en-US" dirty="0"/>
        </a:p>
      </dgm:t>
    </dgm:pt>
    <dgm:pt modelId="{F1CC56D6-D138-4DD4-A8E5-7B34DDEB7DC2}" type="parTrans" cxnId="{A9C4607B-DCF7-4C3A-9C2A-42B3BA9B0688}">
      <dgm:prSet/>
      <dgm:spPr/>
      <dgm:t>
        <a:bodyPr/>
        <a:lstStyle/>
        <a:p>
          <a:endParaRPr lang="en-US"/>
        </a:p>
      </dgm:t>
    </dgm:pt>
    <dgm:pt modelId="{DFCDBBB7-A346-4B34-9622-4D4EACDD8909}" type="sibTrans" cxnId="{A9C4607B-DCF7-4C3A-9C2A-42B3BA9B0688}">
      <dgm:prSet/>
      <dgm:spPr/>
      <dgm:t>
        <a:bodyPr/>
        <a:lstStyle/>
        <a:p>
          <a:endParaRPr lang="en-US"/>
        </a:p>
      </dgm:t>
    </dgm:pt>
    <dgm:pt modelId="{176C8B97-648F-42F3-9AD7-A6B6753C70E3}">
      <dgm:prSet/>
      <dgm:spPr/>
      <dgm:t>
        <a:bodyPr/>
        <a:lstStyle/>
        <a:p>
          <a:r>
            <a:rPr lang="en-GB" dirty="0"/>
            <a:t>This allows the MNC to minimise its tax liability</a:t>
          </a:r>
          <a:endParaRPr lang="en-US" dirty="0"/>
        </a:p>
      </dgm:t>
    </dgm:pt>
    <dgm:pt modelId="{E0FE2D7D-3DA3-4BFA-92AC-FF04F61D897C}" type="parTrans" cxnId="{306EEAD9-3A35-49CB-8776-3C4547E18384}">
      <dgm:prSet/>
      <dgm:spPr/>
      <dgm:t>
        <a:bodyPr/>
        <a:lstStyle/>
        <a:p>
          <a:endParaRPr lang="en-US"/>
        </a:p>
      </dgm:t>
    </dgm:pt>
    <dgm:pt modelId="{67C06978-FE57-45D8-8F77-45AE19BFB314}" type="sibTrans" cxnId="{306EEAD9-3A35-49CB-8776-3C4547E18384}">
      <dgm:prSet/>
      <dgm:spPr/>
      <dgm:t>
        <a:bodyPr/>
        <a:lstStyle/>
        <a:p>
          <a:endParaRPr lang="en-US"/>
        </a:p>
      </dgm:t>
    </dgm:pt>
    <dgm:pt modelId="{F85E8DB8-EBD3-4D5F-8C17-36BD48E03B5E}">
      <dgm:prSet/>
      <dgm:spPr/>
      <dgm:t>
        <a:bodyPr/>
        <a:lstStyle/>
        <a:p>
          <a:r>
            <a:rPr lang="en-GB"/>
            <a:t>Transfer pricing</a:t>
          </a:r>
          <a:endParaRPr lang="en-US"/>
        </a:p>
      </dgm:t>
    </dgm:pt>
    <dgm:pt modelId="{80533831-A527-4979-B34B-5C6A7F88859E}" type="parTrans" cxnId="{3D610133-26BF-4881-B74B-C0CD8E0AA1F1}">
      <dgm:prSet/>
      <dgm:spPr/>
      <dgm:t>
        <a:bodyPr/>
        <a:lstStyle/>
        <a:p>
          <a:endParaRPr lang="en-US"/>
        </a:p>
      </dgm:t>
    </dgm:pt>
    <dgm:pt modelId="{3DD49643-2A84-44DE-8D2F-9678EBF317F3}" type="sibTrans" cxnId="{3D610133-26BF-4881-B74B-C0CD8E0AA1F1}">
      <dgm:prSet/>
      <dgm:spPr/>
      <dgm:t>
        <a:bodyPr/>
        <a:lstStyle/>
        <a:p>
          <a:endParaRPr lang="en-US"/>
        </a:p>
      </dgm:t>
    </dgm:pt>
    <dgm:pt modelId="{FECE36D4-DC84-43CB-88BF-5BBE60C9827E}">
      <dgm:prSet/>
      <dgm:spPr/>
      <dgm:t>
        <a:bodyPr/>
        <a:lstStyle/>
        <a:p>
          <a:r>
            <a:rPr lang="en-GB"/>
            <a:t>The price charged by one company to another within the same MNC</a:t>
          </a:r>
          <a:endParaRPr lang="en-US"/>
        </a:p>
      </dgm:t>
    </dgm:pt>
    <dgm:pt modelId="{DF6E8B67-D360-4CA6-A607-8E07239AF184}" type="parTrans" cxnId="{8795AA8C-AE55-4B96-8A6E-53F4F56A024E}">
      <dgm:prSet/>
      <dgm:spPr/>
      <dgm:t>
        <a:bodyPr/>
        <a:lstStyle/>
        <a:p>
          <a:endParaRPr lang="en-US"/>
        </a:p>
      </dgm:t>
    </dgm:pt>
    <dgm:pt modelId="{874CBC4D-DA8A-4057-97E3-C2EFB62D114F}" type="sibTrans" cxnId="{8795AA8C-AE55-4B96-8A6E-53F4F56A024E}">
      <dgm:prSet/>
      <dgm:spPr/>
      <dgm:t>
        <a:bodyPr/>
        <a:lstStyle/>
        <a:p>
          <a:endParaRPr lang="en-US"/>
        </a:p>
      </dgm:t>
    </dgm:pt>
    <dgm:pt modelId="{F927DE0D-EF58-4057-A880-39CFAD0EE728}">
      <dgm:prSet/>
      <dgm:spPr/>
      <dgm:t>
        <a:bodyPr/>
        <a:lstStyle/>
        <a:p>
          <a:r>
            <a:rPr lang="en-GB"/>
            <a:t>Should be appropriate:</a:t>
          </a:r>
          <a:endParaRPr lang="en-US"/>
        </a:p>
      </dgm:t>
    </dgm:pt>
    <dgm:pt modelId="{599FA18E-5D59-4486-B004-DD290737E4B0}" type="parTrans" cxnId="{945191DE-6C86-4A4E-813A-029B6C3716AB}">
      <dgm:prSet/>
      <dgm:spPr/>
      <dgm:t>
        <a:bodyPr/>
        <a:lstStyle/>
        <a:p>
          <a:endParaRPr lang="en-US"/>
        </a:p>
      </dgm:t>
    </dgm:pt>
    <dgm:pt modelId="{DAAE69CE-37F3-4924-938F-89650E77B91B}" type="sibTrans" cxnId="{945191DE-6C86-4A4E-813A-029B6C3716AB}">
      <dgm:prSet/>
      <dgm:spPr/>
      <dgm:t>
        <a:bodyPr/>
        <a:lstStyle/>
        <a:p>
          <a:endParaRPr lang="en-US"/>
        </a:p>
      </dgm:t>
    </dgm:pt>
    <dgm:pt modelId="{50A9430A-FCCA-4769-AC35-5F07924FFCF5}">
      <dgm:prSet/>
      <dgm:spPr/>
      <dgm:t>
        <a:bodyPr/>
        <a:lstStyle/>
        <a:p>
          <a:r>
            <a:rPr lang="en-GB"/>
            <a:t>Price that the supplier would be willing to supply at in the market</a:t>
          </a:r>
          <a:endParaRPr lang="en-US"/>
        </a:p>
      </dgm:t>
    </dgm:pt>
    <dgm:pt modelId="{1605DF3F-E676-4585-A54C-62E5387607AD}" type="parTrans" cxnId="{44FF1AAF-7783-49C4-8409-161D2806F22A}">
      <dgm:prSet/>
      <dgm:spPr/>
      <dgm:t>
        <a:bodyPr/>
        <a:lstStyle/>
        <a:p>
          <a:endParaRPr lang="en-US"/>
        </a:p>
      </dgm:t>
    </dgm:pt>
    <dgm:pt modelId="{324A63CF-545B-415D-91A6-DCC75870E4E7}" type="sibTrans" cxnId="{44FF1AAF-7783-49C4-8409-161D2806F22A}">
      <dgm:prSet/>
      <dgm:spPr/>
      <dgm:t>
        <a:bodyPr/>
        <a:lstStyle/>
        <a:p>
          <a:endParaRPr lang="en-US"/>
        </a:p>
      </dgm:t>
    </dgm:pt>
    <dgm:pt modelId="{FFF0F952-7E31-40DD-B1D9-67420F2CD092}">
      <dgm:prSet/>
      <dgm:spPr/>
      <dgm:t>
        <a:bodyPr/>
        <a:lstStyle/>
        <a:p>
          <a:r>
            <a:rPr lang="en-GB"/>
            <a:t>Price that the buyer would be willing to pay in a market</a:t>
          </a:r>
          <a:endParaRPr lang="en-US"/>
        </a:p>
      </dgm:t>
    </dgm:pt>
    <dgm:pt modelId="{255BDE25-07F1-4295-86B9-6A43F0724950}" type="parTrans" cxnId="{E6F6A678-1DF4-4B80-B3B3-8BF1989BC6E7}">
      <dgm:prSet/>
      <dgm:spPr/>
      <dgm:t>
        <a:bodyPr/>
        <a:lstStyle/>
        <a:p>
          <a:endParaRPr lang="en-US"/>
        </a:p>
      </dgm:t>
    </dgm:pt>
    <dgm:pt modelId="{BA7DBE1D-1DDE-471A-8187-618A52F5F092}" type="sibTrans" cxnId="{E6F6A678-1DF4-4B80-B3B3-8BF1989BC6E7}">
      <dgm:prSet/>
      <dgm:spPr/>
      <dgm:t>
        <a:bodyPr/>
        <a:lstStyle/>
        <a:p>
          <a:endParaRPr lang="en-US"/>
        </a:p>
      </dgm:t>
    </dgm:pt>
    <dgm:pt modelId="{5CC8E088-40D6-4646-BFE0-7C7F1A61387D}">
      <dgm:prSet/>
      <dgm:spPr/>
      <dgm:t>
        <a:bodyPr/>
        <a:lstStyle/>
        <a:p>
          <a:r>
            <a:rPr lang="en-GB"/>
            <a:t>Can be used by MNCs to manipulate profits between subsidiaries and hence tax liabilities</a:t>
          </a:r>
          <a:endParaRPr lang="en-US"/>
        </a:p>
      </dgm:t>
    </dgm:pt>
    <dgm:pt modelId="{20E74741-BB63-4F23-9D34-824F8270DBC8}" type="parTrans" cxnId="{65C176C3-53A9-48DD-A1F2-133DCA9F73E7}">
      <dgm:prSet/>
      <dgm:spPr/>
      <dgm:t>
        <a:bodyPr/>
        <a:lstStyle/>
        <a:p>
          <a:endParaRPr lang="en-US"/>
        </a:p>
      </dgm:t>
    </dgm:pt>
    <dgm:pt modelId="{34544B95-5E1B-4DB5-A8AB-EA94043D99D8}" type="sibTrans" cxnId="{65C176C3-53A9-48DD-A1F2-133DCA9F73E7}">
      <dgm:prSet/>
      <dgm:spPr/>
      <dgm:t>
        <a:bodyPr/>
        <a:lstStyle/>
        <a:p>
          <a:endParaRPr lang="en-US"/>
        </a:p>
      </dgm:t>
    </dgm:pt>
    <dgm:pt modelId="{FF8A65D6-97C4-4667-9E8C-CA1131ED3AF6}">
      <dgm:prSet/>
      <dgm:spPr/>
      <dgm:t>
        <a:bodyPr/>
        <a:lstStyle/>
        <a:p>
          <a:r>
            <a:rPr lang="en-GB"/>
            <a:t>Governed by legislation</a:t>
          </a:r>
          <a:endParaRPr lang="en-US"/>
        </a:p>
      </dgm:t>
    </dgm:pt>
    <dgm:pt modelId="{0C29CFF5-0CB6-4F98-B486-4B0BB1ACBCEC}" type="parTrans" cxnId="{2DB33805-B7F4-44B1-8DD8-B0B7BC8274B0}">
      <dgm:prSet/>
      <dgm:spPr/>
      <dgm:t>
        <a:bodyPr/>
        <a:lstStyle/>
        <a:p>
          <a:endParaRPr lang="en-US"/>
        </a:p>
      </dgm:t>
    </dgm:pt>
    <dgm:pt modelId="{17A736A1-05C3-458F-B1F3-6A6BE395717C}" type="sibTrans" cxnId="{2DB33805-B7F4-44B1-8DD8-B0B7BC8274B0}">
      <dgm:prSet/>
      <dgm:spPr/>
      <dgm:t>
        <a:bodyPr/>
        <a:lstStyle/>
        <a:p>
          <a:endParaRPr lang="en-US"/>
        </a:p>
      </dgm:t>
    </dgm:pt>
    <dgm:pt modelId="{3F78A977-F936-469B-B2D7-9683D4FD67F4}" type="pres">
      <dgm:prSet presAssocID="{337ABA30-64AE-4871-92D7-2FAD01564BC3}" presName="Name0" presStyleCnt="0">
        <dgm:presLayoutVars>
          <dgm:dir/>
          <dgm:animLvl val="lvl"/>
          <dgm:resizeHandles val="exact"/>
        </dgm:presLayoutVars>
      </dgm:prSet>
      <dgm:spPr/>
    </dgm:pt>
    <dgm:pt modelId="{BFCD4BA0-0657-4E7A-A6CF-A0EBC6645724}" type="pres">
      <dgm:prSet presAssocID="{B36E8BA6-873B-40A5-A898-B98356058CCA}" presName="linNode" presStyleCnt="0"/>
      <dgm:spPr/>
    </dgm:pt>
    <dgm:pt modelId="{E6F6B1DC-072E-4CAB-AB0E-B6B44A042E09}" type="pres">
      <dgm:prSet presAssocID="{B36E8BA6-873B-40A5-A898-B98356058CCA}" presName="parentText" presStyleLbl="node1" presStyleIdx="0" presStyleCnt="2">
        <dgm:presLayoutVars>
          <dgm:chMax val="1"/>
          <dgm:bulletEnabled val="1"/>
        </dgm:presLayoutVars>
      </dgm:prSet>
      <dgm:spPr/>
    </dgm:pt>
    <dgm:pt modelId="{43A1CF6C-EF43-425F-B448-09C611BD7781}" type="pres">
      <dgm:prSet presAssocID="{B36E8BA6-873B-40A5-A898-B98356058CCA}" presName="descendantText" presStyleLbl="alignAccFollowNode1" presStyleIdx="0" presStyleCnt="2">
        <dgm:presLayoutVars>
          <dgm:bulletEnabled val="1"/>
        </dgm:presLayoutVars>
      </dgm:prSet>
      <dgm:spPr/>
    </dgm:pt>
    <dgm:pt modelId="{BD43B39C-A0EE-4950-8B59-8E2CAB056AD4}" type="pres">
      <dgm:prSet presAssocID="{E6977087-CFE5-48C8-918C-4BEA89F78D67}" presName="sp" presStyleCnt="0"/>
      <dgm:spPr/>
    </dgm:pt>
    <dgm:pt modelId="{3E255E59-61B7-4252-AC13-FB13B6C1F522}" type="pres">
      <dgm:prSet presAssocID="{F85E8DB8-EBD3-4D5F-8C17-36BD48E03B5E}" presName="linNode" presStyleCnt="0"/>
      <dgm:spPr/>
    </dgm:pt>
    <dgm:pt modelId="{000733C8-5FE6-450F-8B86-151977C752BA}" type="pres">
      <dgm:prSet presAssocID="{F85E8DB8-EBD3-4D5F-8C17-36BD48E03B5E}" presName="parentText" presStyleLbl="node1" presStyleIdx="1" presStyleCnt="2">
        <dgm:presLayoutVars>
          <dgm:chMax val="1"/>
          <dgm:bulletEnabled val="1"/>
        </dgm:presLayoutVars>
      </dgm:prSet>
      <dgm:spPr/>
    </dgm:pt>
    <dgm:pt modelId="{1115E034-A504-4278-933C-020EF983EFB8}" type="pres">
      <dgm:prSet presAssocID="{F85E8DB8-EBD3-4D5F-8C17-36BD48E03B5E}" presName="descendantText" presStyleLbl="alignAccFollowNode1" presStyleIdx="1" presStyleCnt="2">
        <dgm:presLayoutVars>
          <dgm:bulletEnabled val="1"/>
        </dgm:presLayoutVars>
      </dgm:prSet>
      <dgm:spPr/>
    </dgm:pt>
  </dgm:ptLst>
  <dgm:cxnLst>
    <dgm:cxn modelId="{73FD5F04-D2A8-452A-8FEC-A45E5FA18C9D}" srcId="{B36E8BA6-873B-40A5-A898-B98356058CCA}" destId="{AD9539BB-D5AA-4A10-BC7D-41FCB29B0222}" srcOrd="0" destOrd="0" parTransId="{1B37CB33-0BB1-4957-BCF3-6EA61B9C771E}" sibTransId="{AD38F711-BB7F-4E8E-972E-0C471074ED04}"/>
    <dgm:cxn modelId="{2DB33805-B7F4-44B1-8DD8-B0B7BC8274B0}" srcId="{F85E8DB8-EBD3-4D5F-8C17-36BD48E03B5E}" destId="{FF8A65D6-97C4-4667-9E8C-CA1131ED3AF6}" srcOrd="3" destOrd="0" parTransId="{0C29CFF5-0CB6-4F98-B486-4B0BB1ACBCEC}" sibTransId="{17A736A1-05C3-458F-B1F3-6A6BE395717C}"/>
    <dgm:cxn modelId="{3D610133-26BF-4881-B74B-C0CD8E0AA1F1}" srcId="{337ABA30-64AE-4871-92D7-2FAD01564BC3}" destId="{F85E8DB8-EBD3-4D5F-8C17-36BD48E03B5E}" srcOrd="1" destOrd="0" parTransId="{80533831-A527-4979-B34B-5C6A7F88859E}" sibTransId="{3DD49643-2A84-44DE-8D2F-9678EBF317F3}"/>
    <dgm:cxn modelId="{ADE14D77-AB8A-4807-9FC9-5A16DD222D49}" type="presOf" srcId="{50A9430A-FCCA-4769-AC35-5F07924FFCF5}" destId="{1115E034-A504-4278-933C-020EF983EFB8}" srcOrd="0" destOrd="2" presId="urn:microsoft.com/office/officeart/2005/8/layout/vList5"/>
    <dgm:cxn modelId="{E6F6A678-1DF4-4B80-B3B3-8BF1989BC6E7}" srcId="{F927DE0D-EF58-4057-A880-39CFAD0EE728}" destId="{FFF0F952-7E31-40DD-B1D9-67420F2CD092}" srcOrd="1" destOrd="0" parTransId="{255BDE25-07F1-4295-86B9-6A43F0724950}" sibTransId="{BA7DBE1D-1DDE-471A-8187-618A52F5F092}"/>
    <dgm:cxn modelId="{A9C4607B-DCF7-4C3A-9C2A-42B3BA9B0688}" srcId="{B36E8BA6-873B-40A5-A898-B98356058CCA}" destId="{7F111816-A8BE-4F60-A699-3514D533E905}" srcOrd="1" destOrd="0" parTransId="{F1CC56D6-D138-4DD4-A8E5-7B34DDEB7DC2}" sibTransId="{DFCDBBB7-A346-4B34-9622-4D4EACDD8909}"/>
    <dgm:cxn modelId="{B8077D7C-ED58-450F-ABBE-B5F1E8CE3EE2}" type="presOf" srcId="{FF8A65D6-97C4-4667-9E8C-CA1131ED3AF6}" destId="{1115E034-A504-4278-933C-020EF983EFB8}" srcOrd="0" destOrd="5" presId="urn:microsoft.com/office/officeart/2005/8/layout/vList5"/>
    <dgm:cxn modelId="{8795AA8C-AE55-4B96-8A6E-53F4F56A024E}" srcId="{F85E8DB8-EBD3-4D5F-8C17-36BD48E03B5E}" destId="{FECE36D4-DC84-43CB-88BF-5BBE60C9827E}" srcOrd="0" destOrd="0" parTransId="{DF6E8B67-D360-4CA6-A607-8E07239AF184}" sibTransId="{874CBC4D-DA8A-4057-97E3-C2EFB62D114F}"/>
    <dgm:cxn modelId="{E7D49998-C522-4E3E-8208-CBA810EEB152}" type="presOf" srcId="{5CC8E088-40D6-4646-BFE0-7C7F1A61387D}" destId="{1115E034-A504-4278-933C-020EF983EFB8}" srcOrd="0" destOrd="4" presId="urn:microsoft.com/office/officeart/2005/8/layout/vList5"/>
    <dgm:cxn modelId="{1D9ED299-C572-48DD-A75D-AC5AFCA082C0}" type="presOf" srcId="{176C8B97-648F-42F3-9AD7-A6B6753C70E3}" destId="{43A1CF6C-EF43-425F-B448-09C611BD7781}" srcOrd="0" destOrd="2" presId="urn:microsoft.com/office/officeart/2005/8/layout/vList5"/>
    <dgm:cxn modelId="{262CC69E-1181-4CFD-A491-125E9C998648}" type="presOf" srcId="{FECE36D4-DC84-43CB-88BF-5BBE60C9827E}" destId="{1115E034-A504-4278-933C-020EF983EFB8}" srcOrd="0" destOrd="0" presId="urn:microsoft.com/office/officeart/2005/8/layout/vList5"/>
    <dgm:cxn modelId="{760E1AA1-CD25-40B8-ACB7-0BD179EFD311}" type="presOf" srcId="{AD9539BB-D5AA-4A10-BC7D-41FCB29B0222}" destId="{43A1CF6C-EF43-425F-B448-09C611BD7781}" srcOrd="0" destOrd="0" presId="urn:microsoft.com/office/officeart/2005/8/layout/vList5"/>
    <dgm:cxn modelId="{104B4DA4-4AD6-4AF1-8234-9F723DC43282}" type="presOf" srcId="{337ABA30-64AE-4871-92D7-2FAD01564BC3}" destId="{3F78A977-F936-469B-B2D7-9683D4FD67F4}" srcOrd="0" destOrd="0" presId="urn:microsoft.com/office/officeart/2005/8/layout/vList5"/>
    <dgm:cxn modelId="{EB57C3AD-3F8F-404E-A17F-50DB505A474F}" type="presOf" srcId="{FFF0F952-7E31-40DD-B1D9-67420F2CD092}" destId="{1115E034-A504-4278-933C-020EF983EFB8}" srcOrd="0" destOrd="3" presId="urn:microsoft.com/office/officeart/2005/8/layout/vList5"/>
    <dgm:cxn modelId="{44FF1AAF-7783-49C4-8409-161D2806F22A}" srcId="{F927DE0D-EF58-4057-A880-39CFAD0EE728}" destId="{50A9430A-FCCA-4769-AC35-5F07924FFCF5}" srcOrd="0" destOrd="0" parTransId="{1605DF3F-E676-4585-A54C-62E5387607AD}" sibTransId="{324A63CF-545B-415D-91A6-DCC75870E4E7}"/>
    <dgm:cxn modelId="{65C176C3-53A9-48DD-A1F2-133DCA9F73E7}" srcId="{F85E8DB8-EBD3-4D5F-8C17-36BD48E03B5E}" destId="{5CC8E088-40D6-4646-BFE0-7C7F1A61387D}" srcOrd="2" destOrd="0" parTransId="{20E74741-BB63-4F23-9D34-824F8270DBC8}" sibTransId="{34544B95-5E1B-4DB5-A8AB-EA94043D99D8}"/>
    <dgm:cxn modelId="{EA000BD0-8F16-4237-A013-AA3636AB13F0}" srcId="{337ABA30-64AE-4871-92D7-2FAD01564BC3}" destId="{B36E8BA6-873B-40A5-A898-B98356058CCA}" srcOrd="0" destOrd="0" parTransId="{FA494753-B408-4F04-8171-E2EE450B28E2}" sibTransId="{E6977087-CFE5-48C8-918C-4BEA89F78D67}"/>
    <dgm:cxn modelId="{306EEAD9-3A35-49CB-8776-3C4547E18384}" srcId="{7F111816-A8BE-4F60-A699-3514D533E905}" destId="{176C8B97-648F-42F3-9AD7-A6B6753C70E3}" srcOrd="0" destOrd="0" parTransId="{E0FE2D7D-3DA3-4BFA-92AC-FF04F61D897C}" sibTransId="{67C06978-FE57-45D8-8F77-45AE19BFB314}"/>
    <dgm:cxn modelId="{945191DE-6C86-4A4E-813A-029B6C3716AB}" srcId="{F85E8DB8-EBD3-4D5F-8C17-36BD48E03B5E}" destId="{F927DE0D-EF58-4057-A880-39CFAD0EE728}" srcOrd="1" destOrd="0" parTransId="{599FA18E-5D59-4486-B004-DD290737E4B0}" sibTransId="{DAAE69CE-37F3-4924-938F-89650E77B91B}"/>
    <dgm:cxn modelId="{006C63DF-F7B6-41C1-A522-5486A6125CCE}" type="presOf" srcId="{B36E8BA6-873B-40A5-A898-B98356058CCA}" destId="{E6F6B1DC-072E-4CAB-AB0E-B6B44A042E09}" srcOrd="0" destOrd="0" presId="urn:microsoft.com/office/officeart/2005/8/layout/vList5"/>
    <dgm:cxn modelId="{2368E1E6-72EA-4E48-95EC-BB208E7F7DDD}" type="presOf" srcId="{F85E8DB8-EBD3-4D5F-8C17-36BD48E03B5E}" destId="{000733C8-5FE6-450F-8B86-151977C752BA}" srcOrd="0" destOrd="0" presId="urn:microsoft.com/office/officeart/2005/8/layout/vList5"/>
    <dgm:cxn modelId="{2DC03BEE-6767-4185-89B6-2A37615AD75E}" type="presOf" srcId="{F927DE0D-EF58-4057-A880-39CFAD0EE728}" destId="{1115E034-A504-4278-933C-020EF983EFB8}" srcOrd="0" destOrd="1" presId="urn:microsoft.com/office/officeart/2005/8/layout/vList5"/>
    <dgm:cxn modelId="{B6F5E5F8-8C6D-43F1-A3FE-56F351EA47D4}" type="presOf" srcId="{7F111816-A8BE-4F60-A699-3514D533E905}" destId="{43A1CF6C-EF43-425F-B448-09C611BD7781}" srcOrd="0" destOrd="1" presId="urn:microsoft.com/office/officeart/2005/8/layout/vList5"/>
    <dgm:cxn modelId="{A4A4582C-3870-4CC8-8247-85775451AF24}" type="presParOf" srcId="{3F78A977-F936-469B-B2D7-9683D4FD67F4}" destId="{BFCD4BA0-0657-4E7A-A6CF-A0EBC6645724}" srcOrd="0" destOrd="0" presId="urn:microsoft.com/office/officeart/2005/8/layout/vList5"/>
    <dgm:cxn modelId="{2274EF17-E0B1-4A9F-8CB1-8771D6880D20}" type="presParOf" srcId="{BFCD4BA0-0657-4E7A-A6CF-A0EBC6645724}" destId="{E6F6B1DC-072E-4CAB-AB0E-B6B44A042E09}" srcOrd="0" destOrd="0" presId="urn:microsoft.com/office/officeart/2005/8/layout/vList5"/>
    <dgm:cxn modelId="{D7B213D4-9695-48CD-9A1D-0C8F6E069A54}" type="presParOf" srcId="{BFCD4BA0-0657-4E7A-A6CF-A0EBC6645724}" destId="{43A1CF6C-EF43-425F-B448-09C611BD7781}" srcOrd="1" destOrd="0" presId="urn:microsoft.com/office/officeart/2005/8/layout/vList5"/>
    <dgm:cxn modelId="{D2742148-0E99-4BC5-9200-527862740577}" type="presParOf" srcId="{3F78A977-F936-469B-B2D7-9683D4FD67F4}" destId="{BD43B39C-A0EE-4950-8B59-8E2CAB056AD4}" srcOrd="1" destOrd="0" presId="urn:microsoft.com/office/officeart/2005/8/layout/vList5"/>
    <dgm:cxn modelId="{9C198862-D7E5-4567-949C-15DDC44BC374}" type="presParOf" srcId="{3F78A977-F936-469B-B2D7-9683D4FD67F4}" destId="{3E255E59-61B7-4252-AC13-FB13B6C1F522}" srcOrd="2" destOrd="0" presId="urn:microsoft.com/office/officeart/2005/8/layout/vList5"/>
    <dgm:cxn modelId="{AFE8720F-C366-4449-983B-C1626883E532}" type="presParOf" srcId="{3E255E59-61B7-4252-AC13-FB13B6C1F522}" destId="{000733C8-5FE6-450F-8B86-151977C752BA}" srcOrd="0" destOrd="0" presId="urn:microsoft.com/office/officeart/2005/8/layout/vList5"/>
    <dgm:cxn modelId="{06F288A7-8CF4-4DD0-81CF-3CEEE40451A8}" type="presParOf" srcId="{3E255E59-61B7-4252-AC13-FB13B6C1F522}" destId="{1115E034-A504-4278-933C-020EF983EFB8}"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3FED6B0-8CF3-42EC-8095-65F502C57CE2}" type="doc">
      <dgm:prSet loTypeId="urn:microsoft.com/office/officeart/2005/8/layout/hierarchy1" loCatId="hierarchy" qsTypeId="urn:microsoft.com/office/officeart/2005/8/quickstyle/simple1" qsCatId="simple" csTypeId="urn:microsoft.com/office/officeart/2005/8/colors/accent0_3" csCatId="mainScheme"/>
      <dgm:spPr/>
      <dgm:t>
        <a:bodyPr/>
        <a:lstStyle/>
        <a:p>
          <a:endParaRPr lang="en-US"/>
        </a:p>
      </dgm:t>
    </dgm:pt>
    <dgm:pt modelId="{AA8080E7-A8FE-42CF-BE40-901B695443A8}">
      <dgm:prSet/>
      <dgm:spPr/>
      <dgm:t>
        <a:bodyPr/>
        <a:lstStyle/>
        <a:p>
          <a:pPr rtl="0"/>
          <a:r>
            <a:rPr lang="en-GB" dirty="0"/>
            <a:t>Over the past two decades developing countries, such as</a:t>
          </a:r>
          <a:r>
            <a:rPr lang="en-GB" dirty="0">
              <a:latin typeface="Calibri Light" panose="020F0302020204030204"/>
            </a:rPr>
            <a:t> </a:t>
          </a:r>
          <a:r>
            <a:rPr lang="en-GB" dirty="0"/>
            <a:t> India, have seen increased investment from multinational corporations MNC. Explain why an MNC might invest In a </a:t>
          </a:r>
          <a:r>
            <a:rPr lang="en-GB" dirty="0">
              <a:latin typeface="Calibri Light" panose="020F0302020204030204"/>
            </a:rPr>
            <a:t>country</a:t>
          </a:r>
          <a:r>
            <a:rPr lang="en-GB" dirty="0"/>
            <a:t> such as India </a:t>
          </a:r>
          <a:r>
            <a:rPr lang="en-GB" dirty="0">
              <a:latin typeface="Calibri Light" panose="020F0302020204030204"/>
            </a:rPr>
            <a:t>[4]</a:t>
          </a:r>
          <a:endParaRPr lang="en-US" dirty="0"/>
        </a:p>
      </dgm:t>
    </dgm:pt>
    <dgm:pt modelId="{F7DDA99A-C100-47C4-AD1E-83169952D47D}" type="parTrans" cxnId="{EC3CC38B-14A9-4403-BEB2-806F7A9BB07A}">
      <dgm:prSet/>
      <dgm:spPr/>
      <dgm:t>
        <a:bodyPr/>
        <a:lstStyle/>
        <a:p>
          <a:endParaRPr lang="en-US"/>
        </a:p>
      </dgm:t>
    </dgm:pt>
    <dgm:pt modelId="{3EAB9D7F-A344-4EA6-B9D1-8233C61F326B}" type="sibTrans" cxnId="{EC3CC38B-14A9-4403-BEB2-806F7A9BB07A}">
      <dgm:prSet/>
      <dgm:spPr/>
      <dgm:t>
        <a:bodyPr/>
        <a:lstStyle/>
        <a:p>
          <a:endParaRPr lang="en-US"/>
        </a:p>
      </dgm:t>
    </dgm:pt>
    <dgm:pt modelId="{E1233A57-051F-462F-A25C-80243AF6FF57}">
      <dgm:prSet/>
      <dgm:spPr/>
      <dgm:t>
        <a:bodyPr/>
        <a:lstStyle/>
        <a:p>
          <a:r>
            <a:rPr lang="en-US" b="0" i="0" baseline="0" dirty="0"/>
            <a:t>To what extent do you believe that MNC’s have a largely positive or largely negative effect on the national economy when operating in emerging economies? [8]</a:t>
          </a:r>
          <a:endParaRPr lang="en-US" dirty="0"/>
        </a:p>
      </dgm:t>
    </dgm:pt>
    <dgm:pt modelId="{F721372A-554A-4D2F-B43C-129702ED56E8}" type="parTrans" cxnId="{845B5DF4-D673-4D36-9006-72C63211E138}">
      <dgm:prSet/>
      <dgm:spPr/>
      <dgm:t>
        <a:bodyPr/>
        <a:lstStyle/>
        <a:p>
          <a:endParaRPr lang="en-US"/>
        </a:p>
      </dgm:t>
    </dgm:pt>
    <dgm:pt modelId="{968E7E85-BF64-42F9-B36F-0868CD3F5184}" type="sibTrans" cxnId="{845B5DF4-D673-4D36-9006-72C63211E138}">
      <dgm:prSet/>
      <dgm:spPr/>
      <dgm:t>
        <a:bodyPr/>
        <a:lstStyle/>
        <a:p>
          <a:endParaRPr lang="en-US"/>
        </a:p>
      </dgm:t>
    </dgm:pt>
    <dgm:pt modelId="{7B7D68A4-0441-4710-8C2A-772F047256DB}" type="pres">
      <dgm:prSet presAssocID="{E3FED6B0-8CF3-42EC-8095-65F502C57CE2}" presName="hierChild1" presStyleCnt="0">
        <dgm:presLayoutVars>
          <dgm:chPref val="1"/>
          <dgm:dir/>
          <dgm:animOne val="branch"/>
          <dgm:animLvl val="lvl"/>
          <dgm:resizeHandles/>
        </dgm:presLayoutVars>
      </dgm:prSet>
      <dgm:spPr/>
    </dgm:pt>
    <dgm:pt modelId="{7479B041-77BA-4F64-B576-C262452C8A9B}" type="pres">
      <dgm:prSet presAssocID="{AA8080E7-A8FE-42CF-BE40-901B695443A8}" presName="hierRoot1" presStyleCnt="0"/>
      <dgm:spPr/>
    </dgm:pt>
    <dgm:pt modelId="{693D8C50-246F-48AC-8083-ADCACE6FD8F4}" type="pres">
      <dgm:prSet presAssocID="{AA8080E7-A8FE-42CF-BE40-901B695443A8}" presName="composite" presStyleCnt="0"/>
      <dgm:spPr/>
    </dgm:pt>
    <dgm:pt modelId="{6DA2D95A-4607-4AB0-98C1-C0162BF900E3}" type="pres">
      <dgm:prSet presAssocID="{AA8080E7-A8FE-42CF-BE40-901B695443A8}" presName="background" presStyleLbl="node0" presStyleIdx="0" presStyleCnt="2"/>
      <dgm:spPr/>
    </dgm:pt>
    <dgm:pt modelId="{A7F59E91-CEBE-494D-88D4-6305C1BDB387}" type="pres">
      <dgm:prSet presAssocID="{AA8080E7-A8FE-42CF-BE40-901B695443A8}" presName="text" presStyleLbl="fgAcc0" presStyleIdx="0" presStyleCnt="2">
        <dgm:presLayoutVars>
          <dgm:chPref val="3"/>
        </dgm:presLayoutVars>
      </dgm:prSet>
      <dgm:spPr/>
    </dgm:pt>
    <dgm:pt modelId="{DD60354C-7855-41F0-832B-4AD042D19A63}" type="pres">
      <dgm:prSet presAssocID="{AA8080E7-A8FE-42CF-BE40-901B695443A8}" presName="hierChild2" presStyleCnt="0"/>
      <dgm:spPr/>
    </dgm:pt>
    <dgm:pt modelId="{DED327D8-4B50-43C2-ADF5-8042FDFEF291}" type="pres">
      <dgm:prSet presAssocID="{E1233A57-051F-462F-A25C-80243AF6FF57}" presName="hierRoot1" presStyleCnt="0"/>
      <dgm:spPr/>
    </dgm:pt>
    <dgm:pt modelId="{F24EEEC6-CB38-41DD-B198-05C56D251A3C}" type="pres">
      <dgm:prSet presAssocID="{E1233A57-051F-462F-A25C-80243AF6FF57}" presName="composite" presStyleCnt="0"/>
      <dgm:spPr/>
    </dgm:pt>
    <dgm:pt modelId="{06C7AFDF-BB16-4662-ADA2-BADBEB09BA21}" type="pres">
      <dgm:prSet presAssocID="{E1233A57-051F-462F-A25C-80243AF6FF57}" presName="background" presStyleLbl="node0" presStyleIdx="1" presStyleCnt="2"/>
      <dgm:spPr/>
    </dgm:pt>
    <dgm:pt modelId="{AE6D563D-63FC-489B-A36B-891A0DD64568}" type="pres">
      <dgm:prSet presAssocID="{E1233A57-051F-462F-A25C-80243AF6FF57}" presName="text" presStyleLbl="fgAcc0" presStyleIdx="1" presStyleCnt="2">
        <dgm:presLayoutVars>
          <dgm:chPref val="3"/>
        </dgm:presLayoutVars>
      </dgm:prSet>
      <dgm:spPr/>
    </dgm:pt>
    <dgm:pt modelId="{D7CA1AA1-B1D9-4D66-BCC2-F28913E15AD6}" type="pres">
      <dgm:prSet presAssocID="{E1233A57-051F-462F-A25C-80243AF6FF57}" presName="hierChild2" presStyleCnt="0"/>
      <dgm:spPr/>
    </dgm:pt>
  </dgm:ptLst>
  <dgm:cxnLst>
    <dgm:cxn modelId="{EC3CC38B-14A9-4403-BEB2-806F7A9BB07A}" srcId="{E3FED6B0-8CF3-42EC-8095-65F502C57CE2}" destId="{AA8080E7-A8FE-42CF-BE40-901B695443A8}" srcOrd="0" destOrd="0" parTransId="{F7DDA99A-C100-47C4-AD1E-83169952D47D}" sibTransId="{3EAB9D7F-A344-4EA6-B9D1-8233C61F326B}"/>
    <dgm:cxn modelId="{19A3CC90-477F-47F5-86B7-EDFD9CCF3FE7}" type="presOf" srcId="{E1233A57-051F-462F-A25C-80243AF6FF57}" destId="{AE6D563D-63FC-489B-A36B-891A0DD64568}" srcOrd="0" destOrd="0" presId="urn:microsoft.com/office/officeart/2005/8/layout/hierarchy1"/>
    <dgm:cxn modelId="{02F55D97-7ABB-4A59-BE78-9CBA8C21EC50}" type="presOf" srcId="{E3FED6B0-8CF3-42EC-8095-65F502C57CE2}" destId="{7B7D68A4-0441-4710-8C2A-772F047256DB}" srcOrd="0" destOrd="0" presId="urn:microsoft.com/office/officeart/2005/8/layout/hierarchy1"/>
    <dgm:cxn modelId="{FDD91E98-4EDA-4449-9663-19B77270C915}" type="presOf" srcId="{AA8080E7-A8FE-42CF-BE40-901B695443A8}" destId="{A7F59E91-CEBE-494D-88D4-6305C1BDB387}" srcOrd="0" destOrd="0" presId="urn:microsoft.com/office/officeart/2005/8/layout/hierarchy1"/>
    <dgm:cxn modelId="{845B5DF4-D673-4D36-9006-72C63211E138}" srcId="{E3FED6B0-8CF3-42EC-8095-65F502C57CE2}" destId="{E1233A57-051F-462F-A25C-80243AF6FF57}" srcOrd="1" destOrd="0" parTransId="{F721372A-554A-4D2F-B43C-129702ED56E8}" sibTransId="{968E7E85-BF64-42F9-B36F-0868CD3F5184}"/>
    <dgm:cxn modelId="{19850198-AF10-4F41-B19A-F8A00C908CC4}" type="presParOf" srcId="{7B7D68A4-0441-4710-8C2A-772F047256DB}" destId="{7479B041-77BA-4F64-B576-C262452C8A9B}" srcOrd="0" destOrd="0" presId="urn:microsoft.com/office/officeart/2005/8/layout/hierarchy1"/>
    <dgm:cxn modelId="{1167732E-0F5D-403A-8E80-729065F7BB33}" type="presParOf" srcId="{7479B041-77BA-4F64-B576-C262452C8A9B}" destId="{693D8C50-246F-48AC-8083-ADCACE6FD8F4}" srcOrd="0" destOrd="0" presId="urn:microsoft.com/office/officeart/2005/8/layout/hierarchy1"/>
    <dgm:cxn modelId="{1CB031F2-95A3-417D-AB84-7C4CD19CA3BC}" type="presParOf" srcId="{693D8C50-246F-48AC-8083-ADCACE6FD8F4}" destId="{6DA2D95A-4607-4AB0-98C1-C0162BF900E3}" srcOrd="0" destOrd="0" presId="urn:microsoft.com/office/officeart/2005/8/layout/hierarchy1"/>
    <dgm:cxn modelId="{D207EE45-9DF3-4886-9F2A-75ACA5034A97}" type="presParOf" srcId="{693D8C50-246F-48AC-8083-ADCACE6FD8F4}" destId="{A7F59E91-CEBE-494D-88D4-6305C1BDB387}" srcOrd="1" destOrd="0" presId="urn:microsoft.com/office/officeart/2005/8/layout/hierarchy1"/>
    <dgm:cxn modelId="{55D8A80C-EA9B-4E41-AF8C-D8D02EFE2F12}" type="presParOf" srcId="{7479B041-77BA-4F64-B576-C262452C8A9B}" destId="{DD60354C-7855-41F0-832B-4AD042D19A63}" srcOrd="1" destOrd="0" presId="urn:microsoft.com/office/officeart/2005/8/layout/hierarchy1"/>
    <dgm:cxn modelId="{B623B60A-1A56-464E-B388-03DF33200747}" type="presParOf" srcId="{7B7D68A4-0441-4710-8C2A-772F047256DB}" destId="{DED327D8-4B50-43C2-ADF5-8042FDFEF291}" srcOrd="1" destOrd="0" presId="urn:microsoft.com/office/officeart/2005/8/layout/hierarchy1"/>
    <dgm:cxn modelId="{5E842B84-690A-41C1-8698-D8823D34D1FE}" type="presParOf" srcId="{DED327D8-4B50-43C2-ADF5-8042FDFEF291}" destId="{F24EEEC6-CB38-41DD-B198-05C56D251A3C}" srcOrd="0" destOrd="0" presId="urn:microsoft.com/office/officeart/2005/8/layout/hierarchy1"/>
    <dgm:cxn modelId="{6C3B7436-7F01-428B-8C1A-EFB374E406FF}" type="presParOf" srcId="{F24EEEC6-CB38-41DD-B198-05C56D251A3C}" destId="{06C7AFDF-BB16-4662-ADA2-BADBEB09BA21}" srcOrd="0" destOrd="0" presId="urn:microsoft.com/office/officeart/2005/8/layout/hierarchy1"/>
    <dgm:cxn modelId="{EBC73EC0-A0F5-408F-BB46-22F73E6BD68D}" type="presParOf" srcId="{F24EEEC6-CB38-41DD-B198-05C56D251A3C}" destId="{AE6D563D-63FC-489B-A36B-891A0DD64568}" srcOrd="1" destOrd="0" presId="urn:microsoft.com/office/officeart/2005/8/layout/hierarchy1"/>
    <dgm:cxn modelId="{3F3B8041-BB03-44F0-B02B-D255AFA5C2AE}" type="presParOf" srcId="{DED327D8-4B50-43C2-ADF5-8042FDFEF291}" destId="{D7CA1AA1-B1D9-4D66-BCC2-F28913E15AD6}"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6BE8F23-BCA2-4079-9534-18E0CF32F7AD}" type="doc">
      <dgm:prSet loTypeId="urn:microsoft.com/office/officeart/2005/8/layout/chevron1" loCatId="process" qsTypeId="urn:microsoft.com/office/officeart/2005/8/quickstyle/simple1" qsCatId="simple" csTypeId="urn:microsoft.com/office/officeart/2005/8/colors/colorful1" csCatId="colorful"/>
      <dgm:spPr/>
      <dgm:t>
        <a:bodyPr/>
        <a:lstStyle/>
        <a:p>
          <a:endParaRPr lang="en-US"/>
        </a:p>
      </dgm:t>
    </dgm:pt>
    <dgm:pt modelId="{B01C29CC-802B-4519-952B-BF6A5885A371}">
      <dgm:prSet/>
      <dgm:spPr/>
      <dgm:t>
        <a:bodyPr/>
        <a:lstStyle/>
        <a:p>
          <a:r>
            <a:rPr lang="en-GB"/>
            <a:t>A multinational corporation is a business that, although operated from one country, has facilities and assets in more than one country</a:t>
          </a:r>
          <a:endParaRPr lang="en-US"/>
        </a:p>
      </dgm:t>
    </dgm:pt>
    <dgm:pt modelId="{518A3CAB-7C53-454B-A83A-94B70548019D}" type="parTrans" cxnId="{94085B03-D908-44BC-BAB2-9D2231F171A9}">
      <dgm:prSet/>
      <dgm:spPr/>
      <dgm:t>
        <a:bodyPr/>
        <a:lstStyle/>
        <a:p>
          <a:endParaRPr lang="en-US"/>
        </a:p>
      </dgm:t>
    </dgm:pt>
    <dgm:pt modelId="{6D27C56C-3A76-4E89-B6A7-47E54DF8A697}" type="sibTrans" cxnId="{94085B03-D908-44BC-BAB2-9D2231F171A9}">
      <dgm:prSet/>
      <dgm:spPr/>
      <dgm:t>
        <a:bodyPr/>
        <a:lstStyle/>
        <a:p>
          <a:endParaRPr lang="en-US"/>
        </a:p>
      </dgm:t>
    </dgm:pt>
    <dgm:pt modelId="{CFC8E27D-1626-421C-9245-683D375B2F9E}">
      <dgm:prSet/>
      <dgm:spPr/>
      <dgm:t>
        <a:bodyPr/>
        <a:lstStyle/>
        <a:p>
          <a:r>
            <a:rPr lang="en-GB"/>
            <a:t>Production plants</a:t>
          </a:r>
          <a:endParaRPr lang="en-US"/>
        </a:p>
      </dgm:t>
    </dgm:pt>
    <dgm:pt modelId="{3EBF6AD8-9913-423F-8D63-B7F33A5E1FFA}" type="parTrans" cxnId="{398062C3-A433-45C0-A71C-413649973386}">
      <dgm:prSet/>
      <dgm:spPr/>
      <dgm:t>
        <a:bodyPr/>
        <a:lstStyle/>
        <a:p>
          <a:endParaRPr lang="en-US"/>
        </a:p>
      </dgm:t>
    </dgm:pt>
    <dgm:pt modelId="{73861A0F-8724-4604-8F38-67E18723917A}" type="sibTrans" cxnId="{398062C3-A433-45C0-A71C-413649973386}">
      <dgm:prSet/>
      <dgm:spPr/>
      <dgm:t>
        <a:bodyPr/>
        <a:lstStyle/>
        <a:p>
          <a:endParaRPr lang="en-US"/>
        </a:p>
      </dgm:t>
    </dgm:pt>
    <dgm:pt modelId="{9CED681C-0F9E-4138-8FF5-2F0D1148400F}">
      <dgm:prSet/>
      <dgm:spPr/>
      <dgm:t>
        <a:bodyPr/>
        <a:lstStyle/>
        <a:p>
          <a:r>
            <a:rPr lang="en-GB"/>
            <a:t>Sales outlets</a:t>
          </a:r>
          <a:endParaRPr lang="en-US"/>
        </a:p>
      </dgm:t>
    </dgm:pt>
    <dgm:pt modelId="{CB69191F-6137-4C8F-9ADE-807136D9FEF7}" type="parTrans" cxnId="{2DB6C6E3-12A1-4BE0-940A-C4C7E593582D}">
      <dgm:prSet/>
      <dgm:spPr/>
      <dgm:t>
        <a:bodyPr/>
        <a:lstStyle/>
        <a:p>
          <a:endParaRPr lang="en-US"/>
        </a:p>
      </dgm:t>
    </dgm:pt>
    <dgm:pt modelId="{D1D4B540-F37C-44E0-8D6D-C1268E12CA5B}" type="sibTrans" cxnId="{2DB6C6E3-12A1-4BE0-940A-C4C7E593582D}">
      <dgm:prSet/>
      <dgm:spPr/>
      <dgm:t>
        <a:bodyPr/>
        <a:lstStyle/>
        <a:p>
          <a:endParaRPr lang="en-US"/>
        </a:p>
      </dgm:t>
    </dgm:pt>
    <dgm:pt modelId="{1AD4187C-B009-48D1-B670-BC3888EE7554}">
      <dgm:prSet/>
      <dgm:spPr/>
      <dgm:t>
        <a:bodyPr/>
        <a:lstStyle/>
        <a:p>
          <a:r>
            <a:rPr lang="en-GB"/>
            <a:t>Subsidiaries</a:t>
          </a:r>
          <a:endParaRPr lang="en-US"/>
        </a:p>
      </dgm:t>
    </dgm:pt>
    <dgm:pt modelId="{D1D0C973-8A12-43AE-BB30-B1C7EDFAF8BE}" type="parTrans" cxnId="{6F936C1B-A953-4F06-BE72-261DC8697F4E}">
      <dgm:prSet/>
      <dgm:spPr/>
      <dgm:t>
        <a:bodyPr/>
        <a:lstStyle/>
        <a:p>
          <a:endParaRPr lang="en-US"/>
        </a:p>
      </dgm:t>
    </dgm:pt>
    <dgm:pt modelId="{856692EF-1C0E-4500-A243-3E866168A961}" type="sibTrans" cxnId="{6F936C1B-A953-4F06-BE72-261DC8697F4E}">
      <dgm:prSet/>
      <dgm:spPr/>
      <dgm:t>
        <a:bodyPr/>
        <a:lstStyle/>
        <a:p>
          <a:endParaRPr lang="en-US"/>
        </a:p>
      </dgm:t>
    </dgm:pt>
    <dgm:pt modelId="{506776C8-EBAF-4776-9879-E77C0CBA951C}">
      <dgm:prSet/>
      <dgm:spPr/>
      <dgm:t>
        <a:bodyPr/>
        <a:lstStyle/>
        <a:p>
          <a:r>
            <a:rPr lang="en-GB"/>
            <a:t>Characteristics are likely to include:</a:t>
          </a:r>
          <a:endParaRPr lang="en-US"/>
        </a:p>
      </dgm:t>
    </dgm:pt>
    <dgm:pt modelId="{5218958E-38D9-40FF-8DC1-AC9CFDE8F10A}" type="parTrans" cxnId="{6DA69821-07EB-4D22-B47F-8B81D1E4AE4F}">
      <dgm:prSet/>
      <dgm:spPr/>
      <dgm:t>
        <a:bodyPr/>
        <a:lstStyle/>
        <a:p>
          <a:endParaRPr lang="en-US"/>
        </a:p>
      </dgm:t>
    </dgm:pt>
    <dgm:pt modelId="{CCDCA6E6-65D1-405A-A24E-FBCC4A987368}" type="sibTrans" cxnId="{6DA69821-07EB-4D22-B47F-8B81D1E4AE4F}">
      <dgm:prSet/>
      <dgm:spPr/>
      <dgm:t>
        <a:bodyPr/>
        <a:lstStyle/>
        <a:p>
          <a:endParaRPr lang="en-US"/>
        </a:p>
      </dgm:t>
    </dgm:pt>
    <dgm:pt modelId="{9F1A21B5-DBD2-40E1-9A7C-44C8332D7FF9}">
      <dgm:prSet/>
      <dgm:spPr/>
      <dgm:t>
        <a:bodyPr/>
        <a:lstStyle/>
        <a:p>
          <a:r>
            <a:rPr lang="en-GB" dirty="0"/>
            <a:t>Dominant players in the market</a:t>
          </a:r>
          <a:endParaRPr lang="en-US" dirty="0"/>
        </a:p>
      </dgm:t>
    </dgm:pt>
    <dgm:pt modelId="{3C108C4A-7427-4BA2-BC54-6A2D781923E4}" type="parTrans" cxnId="{B1BFF4EE-DFED-4F28-B9F8-6D231F847836}">
      <dgm:prSet/>
      <dgm:spPr/>
      <dgm:t>
        <a:bodyPr/>
        <a:lstStyle/>
        <a:p>
          <a:endParaRPr lang="en-US"/>
        </a:p>
      </dgm:t>
    </dgm:pt>
    <dgm:pt modelId="{E113B908-C57D-4CBF-86F4-3E1207CCE1E3}" type="sibTrans" cxnId="{B1BFF4EE-DFED-4F28-B9F8-6D231F847836}">
      <dgm:prSet/>
      <dgm:spPr/>
      <dgm:t>
        <a:bodyPr/>
        <a:lstStyle/>
        <a:p>
          <a:endParaRPr lang="en-US"/>
        </a:p>
      </dgm:t>
    </dgm:pt>
    <dgm:pt modelId="{A8AFF971-8D2A-4FE6-8E8F-B698BF49A462}">
      <dgm:prSet/>
      <dgm:spPr/>
      <dgm:t>
        <a:bodyPr/>
        <a:lstStyle/>
        <a:p>
          <a:r>
            <a:rPr lang="en-GB" dirty="0"/>
            <a:t>Complex structures, multi site and multi product</a:t>
          </a:r>
          <a:endParaRPr lang="en-US" dirty="0"/>
        </a:p>
      </dgm:t>
    </dgm:pt>
    <dgm:pt modelId="{D9A9F981-BE49-4832-A5B0-827CCCF10D24}" type="parTrans" cxnId="{6C3359C5-799B-453A-BE47-80B2A9FAB4A8}">
      <dgm:prSet/>
      <dgm:spPr/>
      <dgm:t>
        <a:bodyPr/>
        <a:lstStyle/>
        <a:p>
          <a:endParaRPr lang="en-US"/>
        </a:p>
      </dgm:t>
    </dgm:pt>
    <dgm:pt modelId="{8B9C7883-908D-4CB9-ACEC-2C8BB43C1BF9}" type="sibTrans" cxnId="{6C3359C5-799B-453A-BE47-80B2A9FAB4A8}">
      <dgm:prSet/>
      <dgm:spPr/>
      <dgm:t>
        <a:bodyPr/>
        <a:lstStyle/>
        <a:p>
          <a:endParaRPr lang="en-US"/>
        </a:p>
      </dgm:t>
    </dgm:pt>
    <dgm:pt modelId="{8C10A885-46C2-4602-BD15-5682C78EFAF6}">
      <dgm:prSet/>
      <dgm:spPr/>
      <dgm:t>
        <a:bodyPr/>
        <a:lstStyle/>
        <a:p>
          <a:r>
            <a:rPr lang="en-GB" dirty="0"/>
            <a:t>Grown through organic and inorganic growth</a:t>
          </a:r>
          <a:endParaRPr lang="en-US" dirty="0"/>
        </a:p>
      </dgm:t>
    </dgm:pt>
    <dgm:pt modelId="{EA1B984B-1C69-4B2E-8E1A-7C1CD6C4242E}" type="parTrans" cxnId="{3A2AE450-7CEA-4DCC-A48B-CA69C7285517}">
      <dgm:prSet/>
      <dgm:spPr/>
      <dgm:t>
        <a:bodyPr/>
        <a:lstStyle/>
        <a:p>
          <a:endParaRPr lang="en-US"/>
        </a:p>
      </dgm:t>
    </dgm:pt>
    <dgm:pt modelId="{558E66E4-12E5-418B-B0F9-DA03C847D8FF}" type="sibTrans" cxnId="{3A2AE450-7CEA-4DCC-A48B-CA69C7285517}">
      <dgm:prSet/>
      <dgm:spPr/>
      <dgm:t>
        <a:bodyPr/>
        <a:lstStyle/>
        <a:p>
          <a:endParaRPr lang="en-US"/>
        </a:p>
      </dgm:t>
    </dgm:pt>
    <dgm:pt modelId="{DAF28914-F440-4D6D-9E40-3D3922D1BBFD}">
      <dgm:prSet/>
      <dgm:spPr/>
      <dgm:t>
        <a:bodyPr/>
        <a:lstStyle/>
        <a:p>
          <a:r>
            <a:rPr lang="en-GB" dirty="0"/>
            <a:t>Heavy investment in R&amp;D</a:t>
          </a:r>
          <a:endParaRPr lang="en-US" dirty="0"/>
        </a:p>
      </dgm:t>
    </dgm:pt>
    <dgm:pt modelId="{9E2FD75F-470E-4E18-98C1-DD99EE4A66B1}" type="parTrans" cxnId="{F853B04A-78EA-4ECB-BB1C-B9438077B3C9}">
      <dgm:prSet/>
      <dgm:spPr/>
      <dgm:t>
        <a:bodyPr/>
        <a:lstStyle/>
        <a:p>
          <a:endParaRPr lang="en-US"/>
        </a:p>
      </dgm:t>
    </dgm:pt>
    <dgm:pt modelId="{A04F486D-2B00-4042-B135-B3357C58DBEE}" type="sibTrans" cxnId="{F853B04A-78EA-4ECB-BB1C-B9438077B3C9}">
      <dgm:prSet/>
      <dgm:spPr/>
      <dgm:t>
        <a:bodyPr/>
        <a:lstStyle/>
        <a:p>
          <a:endParaRPr lang="en-US"/>
        </a:p>
      </dgm:t>
    </dgm:pt>
    <dgm:pt modelId="{1459B47E-69AA-4484-8734-E6D6FB3E5312}">
      <dgm:prSet/>
      <dgm:spPr/>
      <dgm:t>
        <a:bodyPr/>
        <a:lstStyle/>
        <a:p>
          <a:r>
            <a:rPr lang="en-GB" dirty="0"/>
            <a:t>Globally recognised brands</a:t>
          </a:r>
          <a:endParaRPr lang="en-US" dirty="0"/>
        </a:p>
      </dgm:t>
    </dgm:pt>
    <dgm:pt modelId="{B2DE6864-F07F-4217-A9CA-CEEB96A06996}" type="parTrans" cxnId="{D37EF2FD-5DA7-4DAD-9730-B89E17876B02}">
      <dgm:prSet/>
      <dgm:spPr/>
      <dgm:t>
        <a:bodyPr/>
        <a:lstStyle/>
        <a:p>
          <a:endParaRPr lang="en-US"/>
        </a:p>
      </dgm:t>
    </dgm:pt>
    <dgm:pt modelId="{CD81C766-4BD7-4076-88F6-0D1F7392127F}" type="sibTrans" cxnId="{D37EF2FD-5DA7-4DAD-9730-B89E17876B02}">
      <dgm:prSet/>
      <dgm:spPr/>
      <dgm:t>
        <a:bodyPr/>
        <a:lstStyle/>
        <a:p>
          <a:endParaRPr lang="en-US"/>
        </a:p>
      </dgm:t>
    </dgm:pt>
    <dgm:pt modelId="{100783E4-71BB-4132-BF72-E92FD38D8F37}" type="pres">
      <dgm:prSet presAssocID="{B6BE8F23-BCA2-4079-9534-18E0CF32F7AD}" presName="Name0" presStyleCnt="0">
        <dgm:presLayoutVars>
          <dgm:dir/>
          <dgm:animLvl val="lvl"/>
          <dgm:resizeHandles val="exact"/>
        </dgm:presLayoutVars>
      </dgm:prSet>
      <dgm:spPr/>
    </dgm:pt>
    <dgm:pt modelId="{3F56CE04-184C-4A83-8593-B27B5694C1C5}" type="pres">
      <dgm:prSet presAssocID="{B01C29CC-802B-4519-952B-BF6A5885A371}" presName="composite" presStyleCnt="0"/>
      <dgm:spPr/>
    </dgm:pt>
    <dgm:pt modelId="{350FDA55-1E00-46FD-9C3B-39F6F1B31A8B}" type="pres">
      <dgm:prSet presAssocID="{B01C29CC-802B-4519-952B-BF6A5885A371}" presName="parTx" presStyleLbl="node1" presStyleIdx="0" presStyleCnt="2">
        <dgm:presLayoutVars>
          <dgm:chMax val="0"/>
          <dgm:chPref val="0"/>
          <dgm:bulletEnabled val="1"/>
        </dgm:presLayoutVars>
      </dgm:prSet>
      <dgm:spPr/>
    </dgm:pt>
    <dgm:pt modelId="{3E0ABD79-F18B-4C8C-8818-F3487CA9DAFC}" type="pres">
      <dgm:prSet presAssocID="{B01C29CC-802B-4519-952B-BF6A5885A371}" presName="desTx" presStyleLbl="revTx" presStyleIdx="0" presStyleCnt="2">
        <dgm:presLayoutVars>
          <dgm:bulletEnabled val="1"/>
        </dgm:presLayoutVars>
      </dgm:prSet>
      <dgm:spPr/>
    </dgm:pt>
    <dgm:pt modelId="{D0F36BF2-BC9D-4238-B4AB-FE974F94683F}" type="pres">
      <dgm:prSet presAssocID="{6D27C56C-3A76-4E89-B6A7-47E54DF8A697}" presName="space" presStyleCnt="0"/>
      <dgm:spPr/>
    </dgm:pt>
    <dgm:pt modelId="{F5BF615E-5F17-479D-A918-ED5DE49B0AF8}" type="pres">
      <dgm:prSet presAssocID="{506776C8-EBAF-4776-9879-E77C0CBA951C}" presName="composite" presStyleCnt="0"/>
      <dgm:spPr/>
    </dgm:pt>
    <dgm:pt modelId="{3E1F90B7-45AB-4E75-9698-4C4E2016C385}" type="pres">
      <dgm:prSet presAssocID="{506776C8-EBAF-4776-9879-E77C0CBA951C}" presName="parTx" presStyleLbl="node1" presStyleIdx="1" presStyleCnt="2">
        <dgm:presLayoutVars>
          <dgm:chMax val="0"/>
          <dgm:chPref val="0"/>
          <dgm:bulletEnabled val="1"/>
        </dgm:presLayoutVars>
      </dgm:prSet>
      <dgm:spPr/>
    </dgm:pt>
    <dgm:pt modelId="{19B8ACE0-45E5-4487-A8B6-07538BB0C332}" type="pres">
      <dgm:prSet presAssocID="{506776C8-EBAF-4776-9879-E77C0CBA951C}" presName="desTx" presStyleLbl="revTx" presStyleIdx="1" presStyleCnt="2">
        <dgm:presLayoutVars>
          <dgm:bulletEnabled val="1"/>
        </dgm:presLayoutVars>
      </dgm:prSet>
      <dgm:spPr/>
    </dgm:pt>
  </dgm:ptLst>
  <dgm:cxnLst>
    <dgm:cxn modelId="{94085B03-D908-44BC-BAB2-9D2231F171A9}" srcId="{B6BE8F23-BCA2-4079-9534-18E0CF32F7AD}" destId="{B01C29CC-802B-4519-952B-BF6A5885A371}" srcOrd="0" destOrd="0" parTransId="{518A3CAB-7C53-454B-A83A-94B70548019D}" sibTransId="{6D27C56C-3A76-4E89-B6A7-47E54DF8A697}"/>
    <dgm:cxn modelId="{6F936C1B-A953-4F06-BE72-261DC8697F4E}" srcId="{B01C29CC-802B-4519-952B-BF6A5885A371}" destId="{1AD4187C-B009-48D1-B670-BC3888EE7554}" srcOrd="2" destOrd="0" parTransId="{D1D0C973-8A12-43AE-BB30-B1C7EDFAF8BE}" sibTransId="{856692EF-1C0E-4500-A243-3E866168A961}"/>
    <dgm:cxn modelId="{6DA69821-07EB-4D22-B47F-8B81D1E4AE4F}" srcId="{B6BE8F23-BCA2-4079-9534-18E0CF32F7AD}" destId="{506776C8-EBAF-4776-9879-E77C0CBA951C}" srcOrd="1" destOrd="0" parTransId="{5218958E-38D9-40FF-8DC1-AC9CFDE8F10A}" sibTransId="{CCDCA6E6-65D1-405A-A24E-FBCC4A987368}"/>
    <dgm:cxn modelId="{859F2F24-260B-45E7-8174-B5A7A3B1DE74}" type="presOf" srcId="{9CED681C-0F9E-4138-8FF5-2F0D1148400F}" destId="{3E0ABD79-F18B-4C8C-8818-F3487CA9DAFC}" srcOrd="0" destOrd="1" presId="urn:microsoft.com/office/officeart/2005/8/layout/chevron1"/>
    <dgm:cxn modelId="{41798731-C5D2-49B0-9F60-32E16D14AF62}" type="presOf" srcId="{9F1A21B5-DBD2-40E1-9A7C-44C8332D7FF9}" destId="{19B8ACE0-45E5-4487-A8B6-07538BB0C332}" srcOrd="0" destOrd="0" presId="urn:microsoft.com/office/officeart/2005/8/layout/chevron1"/>
    <dgm:cxn modelId="{BB093967-3884-4BCB-B431-2B5023C61F2A}" type="presOf" srcId="{B6BE8F23-BCA2-4079-9534-18E0CF32F7AD}" destId="{100783E4-71BB-4132-BF72-E92FD38D8F37}" srcOrd="0" destOrd="0" presId="urn:microsoft.com/office/officeart/2005/8/layout/chevron1"/>
    <dgm:cxn modelId="{ECC7D147-382F-478A-A1B3-5185BF5449C8}" type="presOf" srcId="{DAF28914-F440-4D6D-9E40-3D3922D1BBFD}" destId="{19B8ACE0-45E5-4487-A8B6-07538BB0C332}" srcOrd="0" destOrd="3" presId="urn:microsoft.com/office/officeart/2005/8/layout/chevron1"/>
    <dgm:cxn modelId="{F853B04A-78EA-4ECB-BB1C-B9438077B3C9}" srcId="{506776C8-EBAF-4776-9879-E77C0CBA951C}" destId="{DAF28914-F440-4D6D-9E40-3D3922D1BBFD}" srcOrd="3" destOrd="0" parTransId="{9E2FD75F-470E-4E18-98C1-DD99EE4A66B1}" sibTransId="{A04F486D-2B00-4042-B135-B3357C58DBEE}"/>
    <dgm:cxn modelId="{3A2AE450-7CEA-4DCC-A48B-CA69C7285517}" srcId="{506776C8-EBAF-4776-9879-E77C0CBA951C}" destId="{8C10A885-46C2-4602-BD15-5682C78EFAF6}" srcOrd="2" destOrd="0" parTransId="{EA1B984B-1C69-4B2E-8E1A-7C1CD6C4242E}" sibTransId="{558E66E4-12E5-418B-B0F9-DA03C847D8FF}"/>
    <dgm:cxn modelId="{0919DA76-8B28-4061-954E-CC71F619A7A7}" type="presOf" srcId="{B01C29CC-802B-4519-952B-BF6A5885A371}" destId="{350FDA55-1E00-46FD-9C3B-39F6F1B31A8B}" srcOrd="0" destOrd="0" presId="urn:microsoft.com/office/officeart/2005/8/layout/chevron1"/>
    <dgm:cxn modelId="{CAFD9B8B-63DC-4F29-9B48-D159AFFE3D65}" type="presOf" srcId="{CFC8E27D-1626-421C-9245-683D375B2F9E}" destId="{3E0ABD79-F18B-4C8C-8818-F3487CA9DAFC}" srcOrd="0" destOrd="0" presId="urn:microsoft.com/office/officeart/2005/8/layout/chevron1"/>
    <dgm:cxn modelId="{398062C3-A433-45C0-A71C-413649973386}" srcId="{B01C29CC-802B-4519-952B-BF6A5885A371}" destId="{CFC8E27D-1626-421C-9245-683D375B2F9E}" srcOrd="0" destOrd="0" parTransId="{3EBF6AD8-9913-423F-8D63-B7F33A5E1FFA}" sibTransId="{73861A0F-8724-4604-8F38-67E18723917A}"/>
    <dgm:cxn modelId="{6C3359C5-799B-453A-BE47-80B2A9FAB4A8}" srcId="{506776C8-EBAF-4776-9879-E77C0CBA951C}" destId="{A8AFF971-8D2A-4FE6-8E8F-B698BF49A462}" srcOrd="1" destOrd="0" parTransId="{D9A9F981-BE49-4832-A5B0-827CCCF10D24}" sibTransId="{8B9C7883-908D-4CB9-ACEC-2C8BB43C1BF9}"/>
    <dgm:cxn modelId="{44E548D0-8115-46E3-9705-37A5F9043B83}" type="presOf" srcId="{1459B47E-69AA-4484-8734-E6D6FB3E5312}" destId="{19B8ACE0-45E5-4487-A8B6-07538BB0C332}" srcOrd="0" destOrd="4" presId="urn:microsoft.com/office/officeart/2005/8/layout/chevron1"/>
    <dgm:cxn modelId="{CD5D28E2-4A91-4A6B-AF01-D3D948B8EF8E}" type="presOf" srcId="{8C10A885-46C2-4602-BD15-5682C78EFAF6}" destId="{19B8ACE0-45E5-4487-A8B6-07538BB0C332}" srcOrd="0" destOrd="2" presId="urn:microsoft.com/office/officeart/2005/8/layout/chevron1"/>
    <dgm:cxn modelId="{2DB6C6E3-12A1-4BE0-940A-C4C7E593582D}" srcId="{B01C29CC-802B-4519-952B-BF6A5885A371}" destId="{9CED681C-0F9E-4138-8FF5-2F0D1148400F}" srcOrd="1" destOrd="0" parTransId="{CB69191F-6137-4C8F-9ADE-807136D9FEF7}" sibTransId="{D1D4B540-F37C-44E0-8D6D-C1268E12CA5B}"/>
    <dgm:cxn modelId="{131E96E7-E8BC-407A-9C2A-CC2D89768724}" type="presOf" srcId="{506776C8-EBAF-4776-9879-E77C0CBA951C}" destId="{3E1F90B7-45AB-4E75-9698-4C4E2016C385}" srcOrd="0" destOrd="0" presId="urn:microsoft.com/office/officeart/2005/8/layout/chevron1"/>
    <dgm:cxn modelId="{323563EA-2CBA-44A5-9284-7BB098BBD3E4}" type="presOf" srcId="{A8AFF971-8D2A-4FE6-8E8F-B698BF49A462}" destId="{19B8ACE0-45E5-4487-A8B6-07538BB0C332}" srcOrd="0" destOrd="1" presId="urn:microsoft.com/office/officeart/2005/8/layout/chevron1"/>
    <dgm:cxn modelId="{B1BFF4EE-DFED-4F28-B9F8-6D231F847836}" srcId="{506776C8-EBAF-4776-9879-E77C0CBA951C}" destId="{9F1A21B5-DBD2-40E1-9A7C-44C8332D7FF9}" srcOrd="0" destOrd="0" parTransId="{3C108C4A-7427-4BA2-BC54-6A2D781923E4}" sibTransId="{E113B908-C57D-4CBF-86F4-3E1207CCE1E3}"/>
    <dgm:cxn modelId="{95F128FD-786D-4318-A163-E39C5BA6A593}" type="presOf" srcId="{1AD4187C-B009-48D1-B670-BC3888EE7554}" destId="{3E0ABD79-F18B-4C8C-8818-F3487CA9DAFC}" srcOrd="0" destOrd="2" presId="urn:microsoft.com/office/officeart/2005/8/layout/chevron1"/>
    <dgm:cxn modelId="{D37EF2FD-5DA7-4DAD-9730-B89E17876B02}" srcId="{506776C8-EBAF-4776-9879-E77C0CBA951C}" destId="{1459B47E-69AA-4484-8734-E6D6FB3E5312}" srcOrd="4" destOrd="0" parTransId="{B2DE6864-F07F-4217-A9CA-CEEB96A06996}" sibTransId="{CD81C766-4BD7-4076-88F6-0D1F7392127F}"/>
    <dgm:cxn modelId="{6F172C6F-B7D9-406E-B8DB-DB1ACAA9B07D}" type="presParOf" srcId="{100783E4-71BB-4132-BF72-E92FD38D8F37}" destId="{3F56CE04-184C-4A83-8593-B27B5694C1C5}" srcOrd="0" destOrd="0" presId="urn:microsoft.com/office/officeart/2005/8/layout/chevron1"/>
    <dgm:cxn modelId="{BBF0AD3A-ADFE-43BC-B16B-C3C499A792BE}" type="presParOf" srcId="{3F56CE04-184C-4A83-8593-B27B5694C1C5}" destId="{350FDA55-1E00-46FD-9C3B-39F6F1B31A8B}" srcOrd="0" destOrd="0" presId="urn:microsoft.com/office/officeart/2005/8/layout/chevron1"/>
    <dgm:cxn modelId="{E2788269-7A5E-44A4-B982-BA7DFD2DB561}" type="presParOf" srcId="{3F56CE04-184C-4A83-8593-B27B5694C1C5}" destId="{3E0ABD79-F18B-4C8C-8818-F3487CA9DAFC}" srcOrd="1" destOrd="0" presId="urn:microsoft.com/office/officeart/2005/8/layout/chevron1"/>
    <dgm:cxn modelId="{E446BA40-FD5D-40F2-9A67-278B6F97B04F}" type="presParOf" srcId="{100783E4-71BB-4132-BF72-E92FD38D8F37}" destId="{D0F36BF2-BC9D-4238-B4AB-FE974F94683F}" srcOrd="1" destOrd="0" presId="urn:microsoft.com/office/officeart/2005/8/layout/chevron1"/>
    <dgm:cxn modelId="{1E855A3D-EAA3-4C98-8E05-F495508F3F08}" type="presParOf" srcId="{100783E4-71BB-4132-BF72-E92FD38D8F37}" destId="{F5BF615E-5F17-479D-A918-ED5DE49B0AF8}" srcOrd="2" destOrd="0" presId="urn:microsoft.com/office/officeart/2005/8/layout/chevron1"/>
    <dgm:cxn modelId="{D4B589F7-E1D6-4CCC-A2D9-566C7E8C4AF3}" type="presParOf" srcId="{F5BF615E-5F17-479D-A918-ED5DE49B0AF8}" destId="{3E1F90B7-45AB-4E75-9698-4C4E2016C385}" srcOrd="0" destOrd="0" presId="urn:microsoft.com/office/officeart/2005/8/layout/chevron1"/>
    <dgm:cxn modelId="{A99E34C9-4BBA-450B-A9A0-9EDFE1F21C96}" type="presParOf" srcId="{F5BF615E-5F17-479D-A918-ED5DE49B0AF8}" destId="{19B8ACE0-45E5-4487-A8B6-07538BB0C332}" srcOrd="1"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141A21-FED3-44D1-9539-0410D5FEFC4B}">
      <dsp:nvSpPr>
        <dsp:cNvPr id="0" name=""/>
        <dsp:cNvSpPr/>
      </dsp:nvSpPr>
      <dsp:spPr>
        <a:xfrm>
          <a:off x="1283" y="1007554"/>
          <a:ext cx="4672458" cy="2336229"/>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0485" tIns="46990" rIns="70485" bIns="46990" numCol="1" spcCol="1270" anchor="ctr" anchorCtr="0">
          <a:noAutofit/>
        </a:bodyPr>
        <a:lstStyle/>
        <a:p>
          <a:pPr marL="0" lvl="0" indent="0" algn="ctr" defTabSz="1644650" rtl="0">
            <a:lnSpc>
              <a:spcPct val="90000"/>
            </a:lnSpc>
            <a:spcBef>
              <a:spcPct val="0"/>
            </a:spcBef>
            <a:spcAft>
              <a:spcPct val="35000"/>
            </a:spcAft>
            <a:buNone/>
          </a:pPr>
          <a:r>
            <a:rPr lang="en-GB" sz="3700" kern="1200">
              <a:latin typeface="Calibri Light" panose="020F0302020204030204"/>
            </a:rPr>
            <a:t>Are you able to analyse the Impact</a:t>
          </a:r>
          <a:r>
            <a:rPr lang="en-GB" sz="3700" kern="1200"/>
            <a:t> of MNCs on the local economy:</a:t>
          </a:r>
          <a:endParaRPr lang="en-US" sz="3700" kern="1200"/>
        </a:p>
      </dsp:txBody>
      <dsp:txXfrm>
        <a:off x="69709" y="1075980"/>
        <a:ext cx="4535606" cy="2199377"/>
      </dsp:txXfrm>
    </dsp:sp>
    <dsp:sp modelId="{C4B2A6DD-5697-4364-B525-0569A5A7E8BF}">
      <dsp:nvSpPr>
        <dsp:cNvPr id="0" name=""/>
        <dsp:cNvSpPr/>
      </dsp:nvSpPr>
      <dsp:spPr>
        <a:xfrm>
          <a:off x="5841857" y="1007554"/>
          <a:ext cx="4672458" cy="2336229"/>
        </a:xfrm>
        <a:prstGeom prst="roundRect">
          <a:avLst>
            <a:gd name="adj" fmla="val 10000"/>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0485" tIns="46990" rIns="70485" bIns="46990" numCol="1" spcCol="1270" anchor="ctr" anchorCtr="0">
          <a:noAutofit/>
        </a:bodyPr>
        <a:lstStyle/>
        <a:p>
          <a:pPr marL="0" lvl="0" indent="0" algn="ctr" defTabSz="1644650" rtl="0">
            <a:lnSpc>
              <a:spcPct val="90000"/>
            </a:lnSpc>
            <a:spcBef>
              <a:spcPct val="0"/>
            </a:spcBef>
            <a:spcAft>
              <a:spcPct val="35000"/>
            </a:spcAft>
            <a:buNone/>
          </a:pPr>
          <a:r>
            <a:rPr lang="en-GB" sz="3700" kern="1200"/>
            <a:t>Are you able to analyse the Impact of MNCs on the national economy:</a:t>
          </a:r>
          <a:endParaRPr lang="en-US" sz="3700" kern="1200"/>
        </a:p>
      </dsp:txBody>
      <dsp:txXfrm>
        <a:off x="5910283" y="1075980"/>
        <a:ext cx="4535606" cy="21993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9D8C6D-354B-4D0A-92A8-5FA2A4D0B9B9}">
      <dsp:nvSpPr>
        <dsp:cNvPr id="0" name=""/>
        <dsp:cNvSpPr/>
      </dsp:nvSpPr>
      <dsp:spPr>
        <a:xfrm rot="5400000">
          <a:off x="3914093" y="-886002"/>
          <a:ext cx="2452738" cy="4838082"/>
        </a:xfrm>
        <a:prstGeom prst="round2Same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GB" sz="1800" kern="1200" dirty="0"/>
            <a:t>Higher employment, less poverty, lower crime</a:t>
          </a:r>
          <a:endParaRPr lang="en-US" sz="1800" kern="1200" dirty="0"/>
        </a:p>
        <a:p>
          <a:pPr marL="171450" lvl="1" indent="-171450" algn="l" defTabSz="800100">
            <a:lnSpc>
              <a:spcPct val="90000"/>
            </a:lnSpc>
            <a:spcBef>
              <a:spcPct val="0"/>
            </a:spcBef>
            <a:spcAft>
              <a:spcPct val="15000"/>
            </a:spcAft>
            <a:buChar char="•"/>
          </a:pPr>
          <a:r>
            <a:rPr lang="en-GB" sz="1800" kern="1200" dirty="0"/>
            <a:t>Improved infrastructure e.g. hospitals and roads</a:t>
          </a:r>
          <a:endParaRPr lang="en-US" sz="1800" kern="1200" dirty="0"/>
        </a:p>
        <a:p>
          <a:pPr marL="171450" lvl="1" indent="-171450" algn="l" defTabSz="800100">
            <a:lnSpc>
              <a:spcPct val="90000"/>
            </a:lnSpc>
            <a:spcBef>
              <a:spcPct val="0"/>
            </a:spcBef>
            <a:spcAft>
              <a:spcPct val="15000"/>
            </a:spcAft>
            <a:buChar char="•"/>
          </a:pPr>
          <a:r>
            <a:rPr lang="en-GB" sz="1800" kern="1200" dirty="0"/>
            <a:t>Improved education</a:t>
          </a:r>
          <a:endParaRPr lang="en-US" sz="1800" kern="1200" dirty="0"/>
        </a:p>
        <a:p>
          <a:pPr marL="171450" lvl="1" indent="-171450" algn="l" defTabSz="800100">
            <a:lnSpc>
              <a:spcPct val="90000"/>
            </a:lnSpc>
            <a:spcBef>
              <a:spcPct val="0"/>
            </a:spcBef>
            <a:spcAft>
              <a:spcPct val="15000"/>
            </a:spcAft>
            <a:buChar char="•"/>
          </a:pPr>
          <a:r>
            <a:rPr lang="en-GB" sz="1800" kern="1200" dirty="0"/>
            <a:t>Increased funds for local governments from the payment of taxes</a:t>
          </a:r>
          <a:endParaRPr lang="en-US" sz="1800" kern="1200" dirty="0"/>
        </a:p>
        <a:p>
          <a:pPr marL="171450" lvl="1" indent="-171450" algn="l" defTabSz="800100">
            <a:lnSpc>
              <a:spcPct val="90000"/>
            </a:lnSpc>
            <a:spcBef>
              <a:spcPct val="0"/>
            </a:spcBef>
            <a:spcAft>
              <a:spcPct val="15000"/>
            </a:spcAft>
            <a:buChar char="•"/>
          </a:pPr>
          <a:r>
            <a:rPr lang="en-GB" sz="1800" kern="1200" dirty="0"/>
            <a:t>Projects to improve environmental standards</a:t>
          </a:r>
          <a:endParaRPr lang="en-US" sz="1800" kern="1200" dirty="0"/>
        </a:p>
      </dsp:txBody>
      <dsp:txXfrm rot="-5400000">
        <a:off x="2721422" y="426402"/>
        <a:ext cx="4718349" cy="2213272"/>
      </dsp:txXfrm>
    </dsp:sp>
    <dsp:sp modelId="{6787E6AE-7D38-410B-AB69-1AEB499A968A}">
      <dsp:nvSpPr>
        <dsp:cNvPr id="0" name=""/>
        <dsp:cNvSpPr/>
      </dsp:nvSpPr>
      <dsp:spPr>
        <a:xfrm>
          <a:off x="0" y="76"/>
          <a:ext cx="2721421" cy="3065923"/>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en-GB" sz="3000" kern="1200" dirty="0"/>
            <a:t>Local community and environment</a:t>
          </a:r>
          <a:endParaRPr lang="en-US" sz="3000" kern="1200" dirty="0"/>
        </a:p>
      </dsp:txBody>
      <dsp:txXfrm>
        <a:off x="132849" y="132925"/>
        <a:ext cx="2455723" cy="2800225"/>
      </dsp:txXfrm>
    </dsp:sp>
    <dsp:sp modelId="{D62C507E-710F-4951-95FA-3D3F2AB9C3D9}">
      <dsp:nvSpPr>
        <dsp:cNvPr id="0" name=""/>
        <dsp:cNvSpPr/>
      </dsp:nvSpPr>
      <dsp:spPr>
        <a:xfrm rot="5400000">
          <a:off x="3914093" y="2333217"/>
          <a:ext cx="2452738" cy="4838082"/>
        </a:xfrm>
        <a:prstGeom prst="round2Same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GB" sz="1800" kern="1200" dirty="0"/>
            <a:t>Environmental disasters</a:t>
          </a:r>
          <a:endParaRPr lang="en-US" sz="1800" kern="1200" dirty="0"/>
        </a:p>
        <a:p>
          <a:pPr marL="171450" lvl="1" indent="-171450" algn="l" defTabSz="800100">
            <a:lnSpc>
              <a:spcPct val="90000"/>
            </a:lnSpc>
            <a:spcBef>
              <a:spcPct val="0"/>
            </a:spcBef>
            <a:spcAft>
              <a:spcPct val="15000"/>
            </a:spcAft>
            <a:buChar char="•"/>
          </a:pPr>
          <a:r>
            <a:rPr lang="en-GB" sz="1800" kern="1200" dirty="0"/>
            <a:t>Loss of traditions and cultures</a:t>
          </a:r>
          <a:endParaRPr lang="en-US" sz="1800" kern="1200" dirty="0"/>
        </a:p>
        <a:p>
          <a:pPr marL="171450" lvl="1" indent="-171450" algn="l" defTabSz="800100">
            <a:lnSpc>
              <a:spcPct val="90000"/>
            </a:lnSpc>
            <a:spcBef>
              <a:spcPct val="0"/>
            </a:spcBef>
            <a:spcAft>
              <a:spcPct val="15000"/>
            </a:spcAft>
            <a:buChar char="•"/>
          </a:pPr>
          <a:r>
            <a:rPr lang="en-GB" sz="1800" kern="1200" dirty="0"/>
            <a:t>Damage to traditional industries e.g. land for farmers</a:t>
          </a:r>
          <a:endParaRPr lang="en-US" sz="1800" kern="1200" dirty="0"/>
        </a:p>
      </dsp:txBody>
      <dsp:txXfrm rot="-5400000">
        <a:off x="2721422" y="3645622"/>
        <a:ext cx="4718349" cy="2213272"/>
      </dsp:txXfrm>
    </dsp:sp>
    <dsp:sp modelId="{BEA64C9B-BC1D-4950-BF37-A77825BAFED9}">
      <dsp:nvSpPr>
        <dsp:cNvPr id="0" name=""/>
        <dsp:cNvSpPr/>
      </dsp:nvSpPr>
      <dsp:spPr>
        <a:xfrm>
          <a:off x="0" y="3219296"/>
          <a:ext cx="2721421" cy="3065923"/>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en-GB" sz="3000" kern="1200"/>
            <a:t>However potential disadvantages may include:</a:t>
          </a:r>
          <a:endParaRPr lang="en-US" sz="3000" kern="1200"/>
        </a:p>
      </dsp:txBody>
      <dsp:txXfrm>
        <a:off x="132849" y="3352145"/>
        <a:ext cx="2455723" cy="280022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2C6698-D909-4A32-A645-BCA20E6691F8}">
      <dsp:nvSpPr>
        <dsp:cNvPr id="0" name=""/>
        <dsp:cNvSpPr/>
      </dsp:nvSpPr>
      <dsp:spPr>
        <a:xfrm rot="5400000">
          <a:off x="3914093" y="-886002"/>
          <a:ext cx="2452738" cy="4838082"/>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GB" sz="1800" kern="1200" dirty="0"/>
            <a:t>Create jobs with better opportunities e.g. training, shared expertise, full-time, promotions</a:t>
          </a:r>
          <a:endParaRPr lang="en-US" sz="1800" kern="1200" dirty="0"/>
        </a:p>
        <a:p>
          <a:pPr marL="171450" lvl="1" indent="-171450" algn="l" defTabSz="800100">
            <a:lnSpc>
              <a:spcPct val="90000"/>
            </a:lnSpc>
            <a:spcBef>
              <a:spcPct val="0"/>
            </a:spcBef>
            <a:spcAft>
              <a:spcPct val="15000"/>
            </a:spcAft>
            <a:buChar char="•"/>
          </a:pPr>
          <a:r>
            <a:rPr lang="en-GB" sz="1800" kern="1200" dirty="0"/>
            <a:t>Push wages up improving overall standard of living</a:t>
          </a:r>
          <a:endParaRPr lang="en-US" sz="1800" kern="1200" dirty="0"/>
        </a:p>
        <a:p>
          <a:pPr marL="171450" lvl="1" indent="-171450" algn="l" defTabSz="800100">
            <a:lnSpc>
              <a:spcPct val="90000"/>
            </a:lnSpc>
            <a:spcBef>
              <a:spcPct val="0"/>
            </a:spcBef>
            <a:spcAft>
              <a:spcPct val="15000"/>
            </a:spcAft>
            <a:buChar char="•"/>
          </a:pPr>
          <a:r>
            <a:rPr lang="en-GB" sz="1800" kern="1200" dirty="0"/>
            <a:t>Skills development </a:t>
          </a:r>
          <a:endParaRPr lang="en-US" sz="1800" kern="1200" dirty="0"/>
        </a:p>
        <a:p>
          <a:pPr marL="171450" lvl="1" indent="-171450" algn="l" defTabSz="800100">
            <a:lnSpc>
              <a:spcPct val="90000"/>
            </a:lnSpc>
            <a:spcBef>
              <a:spcPct val="0"/>
            </a:spcBef>
            <a:spcAft>
              <a:spcPct val="15000"/>
            </a:spcAft>
            <a:buChar char="•"/>
          </a:pPr>
          <a:r>
            <a:rPr lang="en-GB" sz="1800" kern="1200" dirty="0"/>
            <a:t>Better working conditions as businesses look to maintain their own reputation</a:t>
          </a:r>
          <a:endParaRPr lang="en-US" sz="1800" kern="1200" dirty="0"/>
        </a:p>
      </dsp:txBody>
      <dsp:txXfrm rot="-5400000">
        <a:off x="2721422" y="426402"/>
        <a:ext cx="4718349" cy="2213272"/>
      </dsp:txXfrm>
    </dsp:sp>
    <dsp:sp modelId="{2876DBED-35CE-43FF-9A11-27534BF0AE9C}">
      <dsp:nvSpPr>
        <dsp:cNvPr id="0" name=""/>
        <dsp:cNvSpPr/>
      </dsp:nvSpPr>
      <dsp:spPr>
        <a:xfrm>
          <a:off x="0" y="76"/>
          <a:ext cx="2721421" cy="3065923"/>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en-GB" sz="3000" kern="1200" dirty="0"/>
            <a:t>Local labour, wages, working conditions and job creation</a:t>
          </a:r>
          <a:endParaRPr lang="en-US" sz="3000" kern="1200" dirty="0"/>
        </a:p>
      </dsp:txBody>
      <dsp:txXfrm>
        <a:off x="132849" y="132925"/>
        <a:ext cx="2455723" cy="2800225"/>
      </dsp:txXfrm>
    </dsp:sp>
    <dsp:sp modelId="{4C60E0DE-9998-49ED-96B6-C7F9AF9BB930}">
      <dsp:nvSpPr>
        <dsp:cNvPr id="0" name=""/>
        <dsp:cNvSpPr/>
      </dsp:nvSpPr>
      <dsp:spPr>
        <a:xfrm rot="5400000">
          <a:off x="3914093" y="2333217"/>
          <a:ext cx="2452738" cy="4838082"/>
        </a:xfrm>
        <a:prstGeom prst="round2Same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GB" sz="1800" kern="1200" dirty="0"/>
            <a:t>Creates wage inflation for local businesses</a:t>
          </a:r>
          <a:endParaRPr lang="en-US" sz="1800" kern="1200" dirty="0"/>
        </a:p>
        <a:p>
          <a:pPr marL="171450" lvl="1" indent="-171450" algn="l" defTabSz="800100">
            <a:lnSpc>
              <a:spcPct val="90000"/>
            </a:lnSpc>
            <a:spcBef>
              <a:spcPct val="0"/>
            </a:spcBef>
            <a:spcAft>
              <a:spcPct val="15000"/>
            </a:spcAft>
            <a:buChar char="•"/>
          </a:pPr>
          <a:r>
            <a:rPr lang="en-GB" sz="1800" kern="1200" dirty="0"/>
            <a:t>May look to exploit cheap workers </a:t>
          </a:r>
          <a:endParaRPr lang="en-US" sz="1800" kern="1200" dirty="0"/>
        </a:p>
        <a:p>
          <a:pPr marL="171450" lvl="1" indent="-171450" algn="l" defTabSz="800100">
            <a:lnSpc>
              <a:spcPct val="90000"/>
            </a:lnSpc>
            <a:spcBef>
              <a:spcPct val="0"/>
            </a:spcBef>
            <a:spcAft>
              <a:spcPct val="15000"/>
            </a:spcAft>
            <a:buChar char="•"/>
          </a:pPr>
          <a:r>
            <a:rPr lang="en-GB" sz="1800" kern="1200" dirty="0"/>
            <a:t>Bring in own managers only offering low skilled jobs to workers</a:t>
          </a:r>
          <a:endParaRPr lang="en-US" sz="1800" kern="1200" dirty="0"/>
        </a:p>
        <a:p>
          <a:pPr marL="171450" lvl="1" indent="-171450" algn="l" defTabSz="800100">
            <a:lnSpc>
              <a:spcPct val="90000"/>
            </a:lnSpc>
            <a:spcBef>
              <a:spcPct val="0"/>
            </a:spcBef>
            <a:spcAft>
              <a:spcPct val="15000"/>
            </a:spcAft>
            <a:buChar char="•"/>
          </a:pPr>
          <a:r>
            <a:rPr lang="en-GB" sz="1800" kern="1200" dirty="0"/>
            <a:t>Working conditions may be poor</a:t>
          </a:r>
          <a:endParaRPr lang="en-US" sz="1800" kern="1200" dirty="0"/>
        </a:p>
        <a:p>
          <a:pPr marL="171450" lvl="1" indent="-171450" algn="l" defTabSz="800100">
            <a:lnSpc>
              <a:spcPct val="90000"/>
            </a:lnSpc>
            <a:spcBef>
              <a:spcPct val="0"/>
            </a:spcBef>
            <a:spcAft>
              <a:spcPct val="15000"/>
            </a:spcAft>
            <a:buChar char="•"/>
          </a:pPr>
          <a:r>
            <a:rPr lang="en-GB" sz="1800" kern="1200" dirty="0"/>
            <a:t>Lack of union representation</a:t>
          </a:r>
          <a:endParaRPr lang="en-US" sz="1800" kern="1200" dirty="0"/>
        </a:p>
      </dsp:txBody>
      <dsp:txXfrm rot="-5400000">
        <a:off x="2721422" y="3645622"/>
        <a:ext cx="4718349" cy="2213272"/>
      </dsp:txXfrm>
    </dsp:sp>
    <dsp:sp modelId="{744201D9-F2D7-4E5B-BAE0-FFC1380BD806}">
      <dsp:nvSpPr>
        <dsp:cNvPr id="0" name=""/>
        <dsp:cNvSpPr/>
      </dsp:nvSpPr>
      <dsp:spPr>
        <a:xfrm>
          <a:off x="0" y="3219296"/>
          <a:ext cx="2721421" cy="3065923"/>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en-GB" sz="3000" kern="1200"/>
            <a:t>However potential disadvantages may include:</a:t>
          </a:r>
          <a:endParaRPr lang="en-US" sz="3000" kern="1200"/>
        </a:p>
      </dsp:txBody>
      <dsp:txXfrm>
        <a:off x="132849" y="3352145"/>
        <a:ext cx="2455723" cy="280022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DACCE8-7A0D-482E-A9B3-0D46A3C08A23}">
      <dsp:nvSpPr>
        <dsp:cNvPr id="0" name=""/>
        <dsp:cNvSpPr/>
      </dsp:nvSpPr>
      <dsp:spPr>
        <a:xfrm>
          <a:off x="3414" y="51602"/>
          <a:ext cx="3329572" cy="57600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GB" sz="2000" kern="1200"/>
            <a:t>Technology and skills transfer</a:t>
          </a:r>
          <a:endParaRPr lang="en-US" sz="2000" kern="1200"/>
        </a:p>
      </dsp:txBody>
      <dsp:txXfrm>
        <a:off x="3414" y="51602"/>
        <a:ext cx="3329572" cy="576000"/>
      </dsp:txXfrm>
    </dsp:sp>
    <dsp:sp modelId="{2A1377CC-23DC-45BB-901A-0281EB43442F}">
      <dsp:nvSpPr>
        <dsp:cNvPr id="0" name=""/>
        <dsp:cNvSpPr/>
      </dsp:nvSpPr>
      <dsp:spPr>
        <a:xfrm>
          <a:off x="3414" y="627602"/>
          <a:ext cx="3329572" cy="3513600"/>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GB" sz="2000" kern="1200" dirty="0"/>
            <a:t>New technologies and skills will be introduced to the host economies</a:t>
          </a:r>
          <a:endParaRPr lang="en-US" sz="2000" kern="1200" dirty="0"/>
        </a:p>
        <a:p>
          <a:pPr marL="228600" lvl="1" indent="-228600" algn="l" defTabSz="889000">
            <a:lnSpc>
              <a:spcPct val="90000"/>
            </a:lnSpc>
            <a:spcBef>
              <a:spcPct val="0"/>
            </a:spcBef>
            <a:spcAft>
              <a:spcPct val="15000"/>
            </a:spcAft>
            <a:buChar char="•"/>
          </a:pPr>
          <a:r>
            <a:rPr lang="en-GB" sz="2000" kern="1200" dirty="0"/>
            <a:t>Collaborative work between countries to further development</a:t>
          </a:r>
          <a:endParaRPr lang="en-US" sz="2000" kern="1200" dirty="0"/>
        </a:p>
        <a:p>
          <a:pPr marL="228600" lvl="1" indent="-228600" algn="l" defTabSz="889000">
            <a:lnSpc>
              <a:spcPct val="90000"/>
            </a:lnSpc>
            <a:spcBef>
              <a:spcPct val="0"/>
            </a:spcBef>
            <a:spcAft>
              <a:spcPct val="15000"/>
            </a:spcAft>
            <a:buChar char="•"/>
          </a:pPr>
          <a:r>
            <a:rPr lang="en-GB" sz="2000" kern="1200" dirty="0"/>
            <a:t>Spread of technology and skills across sectors and to domestic companies</a:t>
          </a:r>
          <a:endParaRPr lang="en-US" sz="2000" kern="1200" dirty="0"/>
        </a:p>
        <a:p>
          <a:pPr marL="228600" lvl="1" indent="-228600" algn="l" defTabSz="889000">
            <a:lnSpc>
              <a:spcPct val="90000"/>
            </a:lnSpc>
            <a:spcBef>
              <a:spcPct val="0"/>
            </a:spcBef>
            <a:spcAft>
              <a:spcPct val="15000"/>
            </a:spcAft>
            <a:buChar char="•"/>
          </a:pPr>
          <a:r>
            <a:rPr lang="en-GB" sz="2000" kern="1200" dirty="0"/>
            <a:t>However, may lead to “brain drain”</a:t>
          </a:r>
          <a:endParaRPr lang="en-US" sz="2000" kern="1200" dirty="0"/>
        </a:p>
      </dsp:txBody>
      <dsp:txXfrm>
        <a:off x="3414" y="627602"/>
        <a:ext cx="3329572" cy="3513600"/>
      </dsp:txXfrm>
    </dsp:sp>
    <dsp:sp modelId="{C24E2ADD-A787-464C-84AF-3FB9BFBBA130}">
      <dsp:nvSpPr>
        <dsp:cNvPr id="0" name=""/>
        <dsp:cNvSpPr/>
      </dsp:nvSpPr>
      <dsp:spPr>
        <a:xfrm>
          <a:off x="3799128" y="51602"/>
          <a:ext cx="3329572" cy="576000"/>
        </a:xfrm>
        <a:prstGeom prst="rect">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GB" sz="2000" kern="1200"/>
            <a:t>Consumers</a:t>
          </a:r>
          <a:endParaRPr lang="en-US" sz="2000" kern="1200"/>
        </a:p>
      </dsp:txBody>
      <dsp:txXfrm>
        <a:off x="3799128" y="51602"/>
        <a:ext cx="3329572" cy="576000"/>
      </dsp:txXfrm>
    </dsp:sp>
    <dsp:sp modelId="{B9302B4B-C8FC-4870-87D5-2A4933751C7C}">
      <dsp:nvSpPr>
        <dsp:cNvPr id="0" name=""/>
        <dsp:cNvSpPr/>
      </dsp:nvSpPr>
      <dsp:spPr>
        <a:xfrm>
          <a:off x="3799128" y="627602"/>
          <a:ext cx="3329572" cy="3513600"/>
        </a:xfrm>
        <a:prstGeom prst="rect">
          <a:avLst/>
        </a:prstGeom>
        <a:solidFill>
          <a:schemeClr val="accent2">
            <a:tint val="40000"/>
            <a:alpha val="90000"/>
            <a:hueOff val="-424613"/>
            <a:satOff val="-37673"/>
            <a:lumOff val="-385"/>
            <a:alphaOff val="0"/>
          </a:schemeClr>
        </a:solidFill>
        <a:ln w="12700" cap="flat" cmpd="sng" algn="ctr">
          <a:solidFill>
            <a:schemeClr val="accent2">
              <a:tint val="40000"/>
              <a:alpha val="90000"/>
              <a:hueOff val="-424613"/>
              <a:satOff val="-37673"/>
              <a:lumOff val="-38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GB" sz="2000" kern="1200" dirty="0"/>
            <a:t>Wider choice of goods and services</a:t>
          </a:r>
          <a:endParaRPr lang="en-US" sz="2000" kern="1200" dirty="0"/>
        </a:p>
        <a:p>
          <a:pPr marL="228600" lvl="1" indent="-228600" algn="l" defTabSz="889000">
            <a:lnSpc>
              <a:spcPct val="90000"/>
            </a:lnSpc>
            <a:spcBef>
              <a:spcPct val="0"/>
            </a:spcBef>
            <a:spcAft>
              <a:spcPct val="15000"/>
            </a:spcAft>
            <a:buChar char="•"/>
          </a:pPr>
          <a:r>
            <a:rPr lang="en-GB" sz="2000" kern="1200" dirty="0"/>
            <a:t>Access to global brands</a:t>
          </a:r>
          <a:endParaRPr lang="en-US" sz="2000" kern="1200" dirty="0"/>
        </a:p>
        <a:p>
          <a:pPr marL="228600" lvl="1" indent="-228600" algn="l" defTabSz="889000">
            <a:lnSpc>
              <a:spcPct val="90000"/>
            </a:lnSpc>
            <a:spcBef>
              <a:spcPct val="0"/>
            </a:spcBef>
            <a:spcAft>
              <a:spcPct val="15000"/>
            </a:spcAft>
            <a:buChar char="•"/>
          </a:pPr>
          <a:r>
            <a:rPr lang="en-GB" sz="2000" kern="1200" dirty="0"/>
            <a:t>Better quality products</a:t>
          </a:r>
          <a:endParaRPr lang="en-US" sz="2000" kern="1200" dirty="0"/>
        </a:p>
        <a:p>
          <a:pPr marL="228600" lvl="1" indent="-228600" algn="l" defTabSz="889000">
            <a:lnSpc>
              <a:spcPct val="90000"/>
            </a:lnSpc>
            <a:spcBef>
              <a:spcPct val="0"/>
            </a:spcBef>
            <a:spcAft>
              <a:spcPct val="15000"/>
            </a:spcAft>
            <a:buChar char="•"/>
          </a:pPr>
          <a:r>
            <a:rPr lang="en-GB" sz="2000" kern="1200" dirty="0"/>
            <a:t>However, may lose local, more traditional, businesses</a:t>
          </a:r>
          <a:endParaRPr lang="en-US" sz="2000" kern="1200" dirty="0"/>
        </a:p>
      </dsp:txBody>
      <dsp:txXfrm>
        <a:off x="3799128" y="627602"/>
        <a:ext cx="3329572" cy="3513600"/>
      </dsp:txXfrm>
    </dsp:sp>
    <dsp:sp modelId="{4B1E1F7D-1845-4524-9790-DB9AF28A88EE}">
      <dsp:nvSpPr>
        <dsp:cNvPr id="0" name=""/>
        <dsp:cNvSpPr/>
      </dsp:nvSpPr>
      <dsp:spPr>
        <a:xfrm>
          <a:off x="7594841" y="51602"/>
          <a:ext cx="3329572" cy="576000"/>
        </a:xfrm>
        <a:prstGeom prst="rect">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GB" sz="2000" kern="1200"/>
            <a:t>Business culture</a:t>
          </a:r>
          <a:endParaRPr lang="en-US" sz="2000" kern="1200"/>
        </a:p>
      </dsp:txBody>
      <dsp:txXfrm>
        <a:off x="7594841" y="51602"/>
        <a:ext cx="3329572" cy="576000"/>
      </dsp:txXfrm>
    </dsp:sp>
    <dsp:sp modelId="{FE7B6A78-9BB3-4E97-91C6-FF41B5FD1321}">
      <dsp:nvSpPr>
        <dsp:cNvPr id="0" name=""/>
        <dsp:cNvSpPr/>
      </dsp:nvSpPr>
      <dsp:spPr>
        <a:xfrm>
          <a:off x="7594841" y="627602"/>
          <a:ext cx="3329572" cy="3513600"/>
        </a:xfrm>
        <a:prstGeom prst="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GB" sz="2000" kern="1200" dirty="0"/>
            <a:t>May introduce more aggressive cultures based on a profit motive</a:t>
          </a:r>
          <a:endParaRPr lang="en-US" sz="2000" kern="1200" dirty="0"/>
        </a:p>
        <a:p>
          <a:pPr marL="228600" lvl="1" indent="-228600" algn="l" defTabSz="889000">
            <a:lnSpc>
              <a:spcPct val="90000"/>
            </a:lnSpc>
            <a:spcBef>
              <a:spcPct val="0"/>
            </a:spcBef>
            <a:spcAft>
              <a:spcPct val="15000"/>
            </a:spcAft>
            <a:buChar char="•"/>
          </a:pPr>
          <a:r>
            <a:rPr lang="en-GB" sz="2000" kern="1200" dirty="0"/>
            <a:t>Traditional businesses may be more likely to be family based</a:t>
          </a:r>
          <a:endParaRPr lang="en-US" sz="2000" kern="1200" dirty="0"/>
        </a:p>
        <a:p>
          <a:pPr marL="228600" lvl="1" indent="-228600" algn="l" defTabSz="889000">
            <a:lnSpc>
              <a:spcPct val="90000"/>
            </a:lnSpc>
            <a:spcBef>
              <a:spcPct val="0"/>
            </a:spcBef>
            <a:spcAft>
              <a:spcPct val="15000"/>
            </a:spcAft>
            <a:buChar char="•"/>
          </a:pPr>
          <a:r>
            <a:rPr lang="en-GB" sz="2000" kern="1200" dirty="0"/>
            <a:t>Encourage enterprise due to recognising capitalism</a:t>
          </a:r>
          <a:endParaRPr lang="en-US" sz="2000" kern="1200" dirty="0"/>
        </a:p>
      </dsp:txBody>
      <dsp:txXfrm>
        <a:off x="7594841" y="627602"/>
        <a:ext cx="3329572" cy="35136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A1CF6C-EF43-425F-B448-09C611BD7781}">
      <dsp:nvSpPr>
        <dsp:cNvPr id="0" name=""/>
        <dsp:cNvSpPr/>
      </dsp:nvSpPr>
      <dsp:spPr>
        <a:xfrm rot="5400000">
          <a:off x="6301587" y="-2303662"/>
          <a:ext cx="1698041" cy="6729984"/>
        </a:xfrm>
        <a:prstGeom prst="round2Same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GB" sz="1400" kern="1200" dirty="0"/>
            <a:t>Taxes paid within the host country will boost the governments revenue allowing for greater spending on public services such as health care and infrastructure</a:t>
          </a:r>
          <a:endParaRPr lang="en-US" sz="1400" kern="1200" dirty="0"/>
        </a:p>
        <a:p>
          <a:pPr marL="114300" lvl="1" indent="-114300" algn="l" defTabSz="622300">
            <a:lnSpc>
              <a:spcPct val="90000"/>
            </a:lnSpc>
            <a:spcBef>
              <a:spcPct val="0"/>
            </a:spcBef>
            <a:spcAft>
              <a:spcPct val="15000"/>
            </a:spcAft>
            <a:buChar char="•"/>
          </a:pPr>
          <a:r>
            <a:rPr lang="en-GB" sz="1400" kern="1200" dirty="0"/>
            <a:t>However, MNCs may spread their tax liabilities amongst a number of countries many of which will have different rates of tax</a:t>
          </a:r>
          <a:endParaRPr lang="en-US" sz="1400" kern="1200" dirty="0"/>
        </a:p>
        <a:p>
          <a:pPr marL="228600" lvl="2" indent="-114300" algn="l" defTabSz="622300">
            <a:lnSpc>
              <a:spcPct val="90000"/>
            </a:lnSpc>
            <a:spcBef>
              <a:spcPct val="0"/>
            </a:spcBef>
            <a:spcAft>
              <a:spcPct val="15000"/>
            </a:spcAft>
            <a:buChar char="•"/>
          </a:pPr>
          <a:r>
            <a:rPr lang="en-GB" sz="1400" kern="1200" dirty="0"/>
            <a:t>This allows the MNC to minimise its tax liability</a:t>
          </a:r>
          <a:endParaRPr lang="en-US" sz="1400" kern="1200" dirty="0"/>
        </a:p>
      </dsp:txBody>
      <dsp:txXfrm rot="-5400000">
        <a:off x="3785616" y="295201"/>
        <a:ext cx="6647092" cy="1532257"/>
      </dsp:txXfrm>
    </dsp:sp>
    <dsp:sp modelId="{E6F6B1DC-072E-4CAB-AB0E-B6B44A042E09}">
      <dsp:nvSpPr>
        <dsp:cNvPr id="0" name=""/>
        <dsp:cNvSpPr/>
      </dsp:nvSpPr>
      <dsp:spPr>
        <a:xfrm>
          <a:off x="0" y="53"/>
          <a:ext cx="3785616" cy="2122552"/>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78105" rIns="156210" bIns="78105" numCol="1" spcCol="1270" anchor="ctr" anchorCtr="0">
          <a:noAutofit/>
        </a:bodyPr>
        <a:lstStyle/>
        <a:p>
          <a:pPr marL="0" lvl="0" indent="0" algn="ctr" defTabSz="1822450">
            <a:lnSpc>
              <a:spcPct val="90000"/>
            </a:lnSpc>
            <a:spcBef>
              <a:spcPct val="0"/>
            </a:spcBef>
            <a:spcAft>
              <a:spcPct val="35000"/>
            </a:spcAft>
            <a:buNone/>
          </a:pPr>
          <a:r>
            <a:rPr lang="en-GB" sz="4100" kern="1200"/>
            <a:t>Tax revenues and transfer pricing</a:t>
          </a:r>
          <a:endParaRPr lang="en-US" sz="4100" kern="1200"/>
        </a:p>
      </dsp:txBody>
      <dsp:txXfrm>
        <a:off x="103614" y="103667"/>
        <a:ext cx="3578388" cy="1915324"/>
      </dsp:txXfrm>
    </dsp:sp>
    <dsp:sp modelId="{1115E034-A504-4278-933C-020EF983EFB8}">
      <dsp:nvSpPr>
        <dsp:cNvPr id="0" name=""/>
        <dsp:cNvSpPr/>
      </dsp:nvSpPr>
      <dsp:spPr>
        <a:xfrm rot="5400000">
          <a:off x="6301587" y="-74983"/>
          <a:ext cx="1698041" cy="6729984"/>
        </a:xfrm>
        <a:prstGeom prst="round2Same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GB" sz="1400" kern="1200"/>
            <a:t>The price charged by one company to another within the same MNC</a:t>
          </a:r>
          <a:endParaRPr lang="en-US" sz="1400" kern="1200"/>
        </a:p>
        <a:p>
          <a:pPr marL="114300" lvl="1" indent="-114300" algn="l" defTabSz="622300">
            <a:lnSpc>
              <a:spcPct val="90000"/>
            </a:lnSpc>
            <a:spcBef>
              <a:spcPct val="0"/>
            </a:spcBef>
            <a:spcAft>
              <a:spcPct val="15000"/>
            </a:spcAft>
            <a:buChar char="•"/>
          </a:pPr>
          <a:r>
            <a:rPr lang="en-GB" sz="1400" kern="1200"/>
            <a:t>Should be appropriate:</a:t>
          </a:r>
          <a:endParaRPr lang="en-US" sz="1400" kern="1200"/>
        </a:p>
        <a:p>
          <a:pPr marL="228600" lvl="2" indent="-114300" algn="l" defTabSz="622300">
            <a:lnSpc>
              <a:spcPct val="90000"/>
            </a:lnSpc>
            <a:spcBef>
              <a:spcPct val="0"/>
            </a:spcBef>
            <a:spcAft>
              <a:spcPct val="15000"/>
            </a:spcAft>
            <a:buChar char="•"/>
          </a:pPr>
          <a:r>
            <a:rPr lang="en-GB" sz="1400" kern="1200"/>
            <a:t>Price that the supplier would be willing to supply at in the market</a:t>
          </a:r>
          <a:endParaRPr lang="en-US" sz="1400" kern="1200"/>
        </a:p>
        <a:p>
          <a:pPr marL="228600" lvl="2" indent="-114300" algn="l" defTabSz="622300">
            <a:lnSpc>
              <a:spcPct val="90000"/>
            </a:lnSpc>
            <a:spcBef>
              <a:spcPct val="0"/>
            </a:spcBef>
            <a:spcAft>
              <a:spcPct val="15000"/>
            </a:spcAft>
            <a:buChar char="•"/>
          </a:pPr>
          <a:r>
            <a:rPr lang="en-GB" sz="1400" kern="1200"/>
            <a:t>Price that the buyer would be willing to pay in a market</a:t>
          </a:r>
          <a:endParaRPr lang="en-US" sz="1400" kern="1200"/>
        </a:p>
        <a:p>
          <a:pPr marL="114300" lvl="1" indent="-114300" algn="l" defTabSz="622300">
            <a:lnSpc>
              <a:spcPct val="90000"/>
            </a:lnSpc>
            <a:spcBef>
              <a:spcPct val="0"/>
            </a:spcBef>
            <a:spcAft>
              <a:spcPct val="15000"/>
            </a:spcAft>
            <a:buChar char="•"/>
          </a:pPr>
          <a:r>
            <a:rPr lang="en-GB" sz="1400" kern="1200"/>
            <a:t>Can be used by MNCs to manipulate profits between subsidiaries and hence tax liabilities</a:t>
          </a:r>
          <a:endParaRPr lang="en-US" sz="1400" kern="1200"/>
        </a:p>
        <a:p>
          <a:pPr marL="114300" lvl="1" indent="-114300" algn="l" defTabSz="622300">
            <a:lnSpc>
              <a:spcPct val="90000"/>
            </a:lnSpc>
            <a:spcBef>
              <a:spcPct val="0"/>
            </a:spcBef>
            <a:spcAft>
              <a:spcPct val="15000"/>
            </a:spcAft>
            <a:buChar char="•"/>
          </a:pPr>
          <a:r>
            <a:rPr lang="en-GB" sz="1400" kern="1200"/>
            <a:t>Governed by legislation</a:t>
          </a:r>
          <a:endParaRPr lang="en-US" sz="1400" kern="1200"/>
        </a:p>
      </dsp:txBody>
      <dsp:txXfrm rot="-5400000">
        <a:off x="3785616" y="2523880"/>
        <a:ext cx="6647092" cy="1532257"/>
      </dsp:txXfrm>
    </dsp:sp>
    <dsp:sp modelId="{000733C8-5FE6-450F-8B86-151977C752BA}">
      <dsp:nvSpPr>
        <dsp:cNvPr id="0" name=""/>
        <dsp:cNvSpPr/>
      </dsp:nvSpPr>
      <dsp:spPr>
        <a:xfrm>
          <a:off x="0" y="2228732"/>
          <a:ext cx="3785616" cy="2122552"/>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78105" rIns="156210" bIns="78105" numCol="1" spcCol="1270" anchor="ctr" anchorCtr="0">
          <a:noAutofit/>
        </a:bodyPr>
        <a:lstStyle/>
        <a:p>
          <a:pPr marL="0" lvl="0" indent="0" algn="ctr" defTabSz="1822450">
            <a:lnSpc>
              <a:spcPct val="90000"/>
            </a:lnSpc>
            <a:spcBef>
              <a:spcPct val="0"/>
            </a:spcBef>
            <a:spcAft>
              <a:spcPct val="35000"/>
            </a:spcAft>
            <a:buNone/>
          </a:pPr>
          <a:r>
            <a:rPr lang="en-GB" sz="4100" kern="1200"/>
            <a:t>Transfer pricing</a:t>
          </a:r>
          <a:endParaRPr lang="en-US" sz="4100" kern="1200"/>
        </a:p>
      </dsp:txBody>
      <dsp:txXfrm>
        <a:off x="103614" y="2332346"/>
        <a:ext cx="3578388" cy="191532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A2D95A-4607-4AB0-98C1-C0162BF900E3}">
      <dsp:nvSpPr>
        <dsp:cNvPr id="0" name=""/>
        <dsp:cNvSpPr/>
      </dsp:nvSpPr>
      <dsp:spPr>
        <a:xfrm>
          <a:off x="134291" y="612"/>
          <a:ext cx="4332795" cy="2751325"/>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F59E91-CEBE-494D-88D4-6305C1BDB387}">
      <dsp:nvSpPr>
        <dsp:cNvPr id="0" name=""/>
        <dsp:cNvSpPr/>
      </dsp:nvSpPr>
      <dsp:spPr>
        <a:xfrm>
          <a:off x="615713" y="457963"/>
          <a:ext cx="4332795" cy="2751325"/>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GB" sz="2400" kern="1200" dirty="0"/>
            <a:t>Over the past two decades developing countries, such as</a:t>
          </a:r>
          <a:r>
            <a:rPr lang="en-GB" sz="2400" kern="1200" dirty="0">
              <a:latin typeface="Calibri Light" panose="020F0302020204030204"/>
            </a:rPr>
            <a:t> </a:t>
          </a:r>
          <a:r>
            <a:rPr lang="en-GB" sz="2400" kern="1200" dirty="0"/>
            <a:t> India, have seen increased investment from multinational corporations MNC. Explain why an MNC might invest In a </a:t>
          </a:r>
          <a:r>
            <a:rPr lang="en-GB" sz="2400" kern="1200" dirty="0">
              <a:latin typeface="Calibri Light" panose="020F0302020204030204"/>
            </a:rPr>
            <a:t>country</a:t>
          </a:r>
          <a:r>
            <a:rPr lang="en-GB" sz="2400" kern="1200" dirty="0"/>
            <a:t> such as India </a:t>
          </a:r>
          <a:r>
            <a:rPr lang="en-GB" sz="2400" kern="1200" dirty="0">
              <a:latin typeface="Calibri Light" panose="020F0302020204030204"/>
            </a:rPr>
            <a:t>[4]</a:t>
          </a:r>
          <a:endParaRPr lang="en-US" sz="2400" kern="1200" dirty="0"/>
        </a:p>
      </dsp:txBody>
      <dsp:txXfrm>
        <a:off x="696297" y="538547"/>
        <a:ext cx="4171627" cy="2590157"/>
      </dsp:txXfrm>
    </dsp:sp>
    <dsp:sp modelId="{06C7AFDF-BB16-4662-ADA2-BADBEB09BA21}">
      <dsp:nvSpPr>
        <dsp:cNvPr id="0" name=""/>
        <dsp:cNvSpPr/>
      </dsp:nvSpPr>
      <dsp:spPr>
        <a:xfrm>
          <a:off x="5429930" y="612"/>
          <a:ext cx="4332795" cy="2751325"/>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6D563D-63FC-489B-A36B-891A0DD64568}">
      <dsp:nvSpPr>
        <dsp:cNvPr id="0" name=""/>
        <dsp:cNvSpPr/>
      </dsp:nvSpPr>
      <dsp:spPr>
        <a:xfrm>
          <a:off x="5911352" y="457963"/>
          <a:ext cx="4332795" cy="2751325"/>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i="0" kern="1200" baseline="0" dirty="0"/>
            <a:t>To what extent do you believe that MNC’s have a largely positive or largely negative effect on the national economy when operating in emerging economies? [8]</a:t>
          </a:r>
          <a:endParaRPr lang="en-US" sz="2400" kern="1200" dirty="0"/>
        </a:p>
      </dsp:txBody>
      <dsp:txXfrm>
        <a:off x="5991936" y="538547"/>
        <a:ext cx="4171627" cy="259015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0FDA55-1E00-46FD-9C3B-39F6F1B31A8B}">
      <dsp:nvSpPr>
        <dsp:cNvPr id="0" name=""/>
        <dsp:cNvSpPr/>
      </dsp:nvSpPr>
      <dsp:spPr>
        <a:xfrm>
          <a:off x="5308" y="70183"/>
          <a:ext cx="5360491" cy="1606335"/>
        </a:xfrm>
        <a:prstGeom prst="chevr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n-GB" sz="2200" kern="1200"/>
            <a:t>A multinational corporation is a business that, although operated from one country, has facilities and assets in more than one country</a:t>
          </a:r>
          <a:endParaRPr lang="en-US" sz="2200" kern="1200"/>
        </a:p>
      </dsp:txBody>
      <dsp:txXfrm>
        <a:off x="808476" y="70183"/>
        <a:ext cx="3754156" cy="1606335"/>
      </dsp:txXfrm>
    </dsp:sp>
    <dsp:sp modelId="{3E0ABD79-F18B-4C8C-8818-F3487CA9DAFC}">
      <dsp:nvSpPr>
        <dsp:cNvPr id="0" name=""/>
        <dsp:cNvSpPr/>
      </dsp:nvSpPr>
      <dsp:spPr>
        <a:xfrm>
          <a:off x="5308" y="1877311"/>
          <a:ext cx="4288393" cy="24038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977900">
            <a:lnSpc>
              <a:spcPct val="90000"/>
            </a:lnSpc>
            <a:spcBef>
              <a:spcPct val="0"/>
            </a:spcBef>
            <a:spcAft>
              <a:spcPct val="15000"/>
            </a:spcAft>
            <a:buChar char="•"/>
          </a:pPr>
          <a:r>
            <a:rPr lang="en-GB" sz="2200" kern="1200"/>
            <a:t>Production plants</a:t>
          </a:r>
          <a:endParaRPr lang="en-US" sz="2200" kern="1200"/>
        </a:p>
        <a:p>
          <a:pPr marL="228600" lvl="1" indent="-228600" algn="l" defTabSz="977900">
            <a:lnSpc>
              <a:spcPct val="90000"/>
            </a:lnSpc>
            <a:spcBef>
              <a:spcPct val="0"/>
            </a:spcBef>
            <a:spcAft>
              <a:spcPct val="15000"/>
            </a:spcAft>
            <a:buChar char="•"/>
          </a:pPr>
          <a:r>
            <a:rPr lang="en-GB" sz="2200" kern="1200"/>
            <a:t>Sales outlets</a:t>
          </a:r>
          <a:endParaRPr lang="en-US" sz="2200" kern="1200"/>
        </a:p>
        <a:p>
          <a:pPr marL="228600" lvl="1" indent="-228600" algn="l" defTabSz="977900">
            <a:lnSpc>
              <a:spcPct val="90000"/>
            </a:lnSpc>
            <a:spcBef>
              <a:spcPct val="0"/>
            </a:spcBef>
            <a:spcAft>
              <a:spcPct val="15000"/>
            </a:spcAft>
            <a:buChar char="•"/>
          </a:pPr>
          <a:r>
            <a:rPr lang="en-GB" sz="2200" kern="1200"/>
            <a:t>Subsidiaries</a:t>
          </a:r>
          <a:endParaRPr lang="en-US" sz="2200" kern="1200"/>
        </a:p>
      </dsp:txBody>
      <dsp:txXfrm>
        <a:off x="5308" y="1877311"/>
        <a:ext cx="4288393" cy="2403843"/>
      </dsp:txXfrm>
    </dsp:sp>
    <dsp:sp modelId="{3E1F90B7-45AB-4E75-9698-4C4E2016C385}">
      <dsp:nvSpPr>
        <dsp:cNvPr id="0" name=""/>
        <dsp:cNvSpPr/>
      </dsp:nvSpPr>
      <dsp:spPr>
        <a:xfrm>
          <a:off x="5149800" y="70183"/>
          <a:ext cx="5360491" cy="1606335"/>
        </a:xfrm>
        <a:prstGeom prst="chevron">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n-GB" sz="2200" kern="1200"/>
            <a:t>Characteristics are likely to include:</a:t>
          </a:r>
          <a:endParaRPr lang="en-US" sz="2200" kern="1200"/>
        </a:p>
      </dsp:txBody>
      <dsp:txXfrm>
        <a:off x="5952968" y="70183"/>
        <a:ext cx="3754156" cy="1606335"/>
      </dsp:txXfrm>
    </dsp:sp>
    <dsp:sp modelId="{19B8ACE0-45E5-4487-A8B6-07538BB0C332}">
      <dsp:nvSpPr>
        <dsp:cNvPr id="0" name=""/>
        <dsp:cNvSpPr/>
      </dsp:nvSpPr>
      <dsp:spPr>
        <a:xfrm>
          <a:off x="5149800" y="1877311"/>
          <a:ext cx="4288393" cy="24038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977900">
            <a:lnSpc>
              <a:spcPct val="90000"/>
            </a:lnSpc>
            <a:spcBef>
              <a:spcPct val="0"/>
            </a:spcBef>
            <a:spcAft>
              <a:spcPct val="15000"/>
            </a:spcAft>
            <a:buChar char="•"/>
          </a:pPr>
          <a:r>
            <a:rPr lang="en-GB" sz="2200" kern="1200" dirty="0"/>
            <a:t>Dominant players in the market</a:t>
          </a:r>
          <a:endParaRPr lang="en-US" sz="2200" kern="1200" dirty="0"/>
        </a:p>
        <a:p>
          <a:pPr marL="228600" lvl="1" indent="-228600" algn="l" defTabSz="977900">
            <a:lnSpc>
              <a:spcPct val="90000"/>
            </a:lnSpc>
            <a:spcBef>
              <a:spcPct val="0"/>
            </a:spcBef>
            <a:spcAft>
              <a:spcPct val="15000"/>
            </a:spcAft>
            <a:buChar char="•"/>
          </a:pPr>
          <a:r>
            <a:rPr lang="en-GB" sz="2200" kern="1200" dirty="0"/>
            <a:t>Complex structures, multi site and multi product</a:t>
          </a:r>
          <a:endParaRPr lang="en-US" sz="2200" kern="1200" dirty="0"/>
        </a:p>
        <a:p>
          <a:pPr marL="228600" lvl="1" indent="-228600" algn="l" defTabSz="977900">
            <a:lnSpc>
              <a:spcPct val="90000"/>
            </a:lnSpc>
            <a:spcBef>
              <a:spcPct val="0"/>
            </a:spcBef>
            <a:spcAft>
              <a:spcPct val="15000"/>
            </a:spcAft>
            <a:buChar char="•"/>
          </a:pPr>
          <a:r>
            <a:rPr lang="en-GB" sz="2200" kern="1200" dirty="0"/>
            <a:t>Grown through organic and inorganic growth</a:t>
          </a:r>
          <a:endParaRPr lang="en-US" sz="2200" kern="1200" dirty="0"/>
        </a:p>
        <a:p>
          <a:pPr marL="228600" lvl="1" indent="-228600" algn="l" defTabSz="977900">
            <a:lnSpc>
              <a:spcPct val="90000"/>
            </a:lnSpc>
            <a:spcBef>
              <a:spcPct val="0"/>
            </a:spcBef>
            <a:spcAft>
              <a:spcPct val="15000"/>
            </a:spcAft>
            <a:buChar char="•"/>
          </a:pPr>
          <a:r>
            <a:rPr lang="en-GB" sz="2200" kern="1200" dirty="0"/>
            <a:t>Heavy investment in R&amp;D</a:t>
          </a:r>
          <a:endParaRPr lang="en-US" sz="2200" kern="1200" dirty="0"/>
        </a:p>
        <a:p>
          <a:pPr marL="228600" lvl="1" indent="-228600" algn="l" defTabSz="977900">
            <a:lnSpc>
              <a:spcPct val="90000"/>
            </a:lnSpc>
            <a:spcBef>
              <a:spcPct val="0"/>
            </a:spcBef>
            <a:spcAft>
              <a:spcPct val="15000"/>
            </a:spcAft>
            <a:buChar char="•"/>
          </a:pPr>
          <a:r>
            <a:rPr lang="en-GB" sz="2200" kern="1200" dirty="0"/>
            <a:t>Globally recognised brands</a:t>
          </a:r>
          <a:endParaRPr lang="en-US" sz="2200" kern="1200" dirty="0"/>
        </a:p>
      </dsp:txBody>
      <dsp:txXfrm>
        <a:off x="5149800" y="1877311"/>
        <a:ext cx="4288393" cy="240384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3/18/2025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1562598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3/18/2025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737549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3/18/2025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377316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3/18/2025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156085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3/18/2025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178525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3/18/2025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142034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3/18/2025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651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3/18/2025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1349850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5740930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3/18/2025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259471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3/18/2025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68220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3/18/2025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2190794665"/>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hyperlink" Target="http://www.exampaperspractice.co.uk/" TargetMode="External"/><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rightardia.blogspot.com/2013/02/us-hegemony-and-multinationals.html"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hyperlink" Target="http://www.exampaperspractice.co.uk/"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www.exampaperspractice.co.uk/"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www.exampaperspractice.co.uk/"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www.exampaperspractice.co.uk/" TargetMode="Externa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diagramColors" Target="../diagrams/colors4.xml"/><Relationship Id="rId5" Type="http://schemas.openxmlformats.org/officeDocument/2006/relationships/diagramQuickStyle" Target="../diagrams/quickStyle4.xml"/><Relationship Id="rId10" Type="http://schemas.openxmlformats.org/officeDocument/2006/relationships/hyperlink" Target="http://www.exampaperspractice.co.uk/" TargetMode="External"/><Relationship Id="rId4" Type="http://schemas.openxmlformats.org/officeDocument/2006/relationships/diagramLayout" Target="../diagrams/layout4.xml"/><Relationship Id="rId9" Type="http://schemas.openxmlformats.org/officeDocument/2006/relationships/image" Target="../media/image3.png"/></Relationships>
</file>

<file path=ppt/slides/_rels/slide1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diagramColors" Target="../diagrams/colors5.xml"/><Relationship Id="rId5" Type="http://schemas.openxmlformats.org/officeDocument/2006/relationships/diagramQuickStyle" Target="../diagrams/quickStyle5.xml"/><Relationship Id="rId10" Type="http://schemas.openxmlformats.org/officeDocument/2006/relationships/hyperlink" Target="http://www.exampaperspractice.co.uk/" TargetMode="External"/><Relationship Id="rId4" Type="http://schemas.openxmlformats.org/officeDocument/2006/relationships/diagramLayout" Target="../diagrams/layout5.xml"/><Relationship Id="rId9"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6.xml"/><Relationship Id="rId7" Type="http://schemas.openxmlformats.org/officeDocument/2006/relationships/image" Target="../media/image2.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 Id="rId9" Type="http://schemas.openxmlformats.org/officeDocument/2006/relationships/hyperlink" Target="http://www.exampaperspractice.co.uk/"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diagramColors" Target="../diagrams/colors7.xml"/><Relationship Id="rId5" Type="http://schemas.openxmlformats.org/officeDocument/2006/relationships/diagramQuickStyle" Target="../diagrams/quickStyle7.xml"/><Relationship Id="rId10" Type="http://schemas.openxmlformats.org/officeDocument/2006/relationships/hyperlink" Target="http://www.exampaperspractice.co.uk/" TargetMode="External"/><Relationship Id="rId4" Type="http://schemas.openxmlformats.org/officeDocument/2006/relationships/diagramLayout" Target="../diagrams/layout7.xml"/><Relationship Id="rId9"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www.exampaperspractice.co.uk/"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jpeg"/><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diagramQuickStyle" Target="../diagrams/quickStyle1.xml"/><Relationship Id="rId11" Type="http://schemas.openxmlformats.org/officeDocument/2006/relationships/hyperlink" Target="http://www.exampaperspractice.co.uk/" TargetMode="External"/><Relationship Id="rId5" Type="http://schemas.openxmlformats.org/officeDocument/2006/relationships/diagramLayout" Target="../diagrams/layout1.xml"/><Relationship Id="rId10" Type="http://schemas.openxmlformats.org/officeDocument/2006/relationships/image" Target="../media/image3.png"/><Relationship Id="rId4" Type="http://schemas.openxmlformats.org/officeDocument/2006/relationships/diagramData" Target="../diagrams/data1.xml"/><Relationship Id="rId9"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hyperlink" Target="http://www.exampaperspractice.co.uk/" TargetMode="External"/><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rightardia.blogspot.com/2013/02/us-hegemony-and-multinationals.htm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www.exampaperspractice.co.uk/"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hyperlink" Target="http://www.exampaperspractice.co.uk/" TargetMode="External"/><Relationship Id="rId4" Type="http://schemas.openxmlformats.org/officeDocument/2006/relationships/diagramLayout" Target="../diagrams/layout2.xml"/><Relationship Id="rId9"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3.xml"/><Relationship Id="rId7" Type="http://schemas.openxmlformats.org/officeDocument/2006/relationships/image" Target="../media/image2.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 Id="rId9" Type="http://schemas.openxmlformats.org/officeDocument/2006/relationships/hyperlink" Target="http://www.exampaperspractice.co.uk/"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890338" y="640080"/>
            <a:ext cx="3734014" cy="3566160"/>
          </a:xfrm>
        </p:spPr>
        <p:txBody>
          <a:bodyPr vert="horz" lIns="91440" tIns="45720" rIns="91440" bIns="45720" rtlCol="0" anchor="b">
            <a:normAutofit/>
          </a:bodyPr>
          <a:lstStyle/>
          <a:p>
            <a:pPr algn="l"/>
            <a:r>
              <a:rPr lang="en-US" sz="5400"/>
              <a:t>3.4.1 the Impact of MNC’S</a:t>
            </a:r>
          </a:p>
        </p:txBody>
      </p:sp>
      <p:sp>
        <p:nvSpPr>
          <p:cNvPr id="16"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4" descr="Logo, company name&#10;&#10;Description automatically generated">
            <a:extLst>
              <a:ext uri="{FF2B5EF4-FFF2-40B4-BE49-F238E27FC236}">
                <a16:creationId xmlns:a16="http://schemas.microsoft.com/office/drawing/2014/main" id="{2C1F8851-23A6-FB65-0885-1F91BE481974}"/>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24464" r="4321"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4" name="Rectangle 3"/>
          <p:cNvSpPr/>
          <p:nvPr/>
        </p:nvSpPr>
        <p:spPr>
          <a:xfrm>
            <a:off x="810000" y="1155700"/>
            <a:ext cx="10391400" cy="707886"/>
          </a:xfrm>
          <a:prstGeom prst="rect">
            <a:avLst/>
          </a:prstGeom>
        </p:spPr>
        <p:txBody>
          <a:bodyPr wrap="square">
            <a:spAutoFit/>
          </a:bodyPr>
          <a:lstStyle/>
          <a:p>
            <a:pPr marL="0" marR="0" lvl="0" indent="0" defTabSz="914400" eaLnBrk="1" fontAlgn="auto" latinLnBrk="0" hangingPunct="1">
              <a:spcBef>
                <a:spcPts val="0"/>
              </a:spcBef>
              <a:spcAft>
                <a:spcPts val="600"/>
              </a:spcAft>
              <a:buClrTx/>
              <a:buSzTx/>
              <a:buFontTx/>
              <a:buNone/>
              <a:tabLst/>
              <a:defRPr/>
            </a:pPr>
            <a:r>
              <a:rPr kumimoji="0" lang="en-GB" sz="4000" b="1" i="0" u="none" strike="noStrike" kern="0" cap="small" spc="200" normalizeH="0" baseline="0" noProof="0">
                <a:ln>
                  <a:noFill/>
                </a:ln>
                <a:solidFill>
                  <a:srgbClr val="000000"/>
                </a:solidFill>
                <a:effectLst/>
                <a:uLnTx/>
                <a:uFillTx/>
                <a:latin typeface="Trebuchet MS"/>
              </a:rPr>
              <a:t>Theme 3</a:t>
            </a:r>
            <a:endParaRPr kumimoji="0" lang="en-GB" sz="4000" b="1" i="0" u="none" strike="noStrike" kern="0" cap="none" spc="0" normalizeH="0" baseline="0" noProof="0">
              <a:ln>
                <a:noFill/>
              </a:ln>
              <a:solidFill>
                <a:prstClr val="white"/>
              </a:solidFill>
              <a:effectLst/>
              <a:uLnTx/>
              <a:uFillTx/>
            </a:endParaRPr>
          </a:p>
        </p:txBody>
      </p:sp>
      <p:pic>
        <p:nvPicPr>
          <p:cNvPr id="3" name="Picture 2">
            <a:extLst>
              <a:ext uri="{FF2B5EF4-FFF2-40B4-BE49-F238E27FC236}">
                <a16:creationId xmlns:a16="http://schemas.microsoft.com/office/drawing/2014/main" id="{3ECA109A-B5C2-421D-9332-38B7ACF76576}"/>
              </a:ext>
            </a:extLst>
          </p:cNvPr>
          <p:cNvPicPr>
            <a:picLocks noChangeAspect="1"/>
          </p:cNvPicPr>
          <p:nvPr/>
        </p:nvPicPr>
        <p:blipFill>
          <a:blip r:embed="rId5" cstate="print">
            <a:alphaModFix amt="5000"/>
            <a:extLst>
              <a:ext uri="{28A0092B-C50C-407E-A947-70E740481C1C}">
                <a14:useLocalDpi xmlns:a14="http://schemas.microsoft.com/office/drawing/2010/main" val="0"/>
              </a:ext>
            </a:extLst>
          </a:blip>
          <a:stretch>
            <a:fillRect/>
          </a:stretch>
        </p:blipFill>
        <p:spPr>
          <a:xfrm>
            <a:off x="2248131" y="1566701"/>
            <a:ext cx="7695738" cy="3098355"/>
          </a:xfrm>
          <a:prstGeom prst="rect">
            <a:avLst/>
          </a:prstGeom>
        </p:spPr>
      </p:pic>
      <p:pic>
        <p:nvPicPr>
          <p:cNvPr id="5" name="Picture 4">
            <a:extLst>
              <a:ext uri="{FF2B5EF4-FFF2-40B4-BE49-F238E27FC236}">
                <a16:creationId xmlns:a16="http://schemas.microsoft.com/office/drawing/2014/main" id="{128B66EA-69C1-4DE7-A6E7-3670CAFCC3BF}"/>
              </a:ext>
            </a:extLst>
          </p:cNvPr>
          <p:cNvPicPr>
            <a:picLocks noChangeAspect="1"/>
          </p:cNvPicPr>
          <p:nvPr/>
        </p:nvPicPr>
        <p:blipFill>
          <a:blip r:embed="rId6" cstate="print">
            <a:alphaModFix amt="85000"/>
            <a:extLst>
              <a:ext uri="{28A0092B-C50C-407E-A947-70E740481C1C}">
                <a14:useLocalDpi xmlns:a14="http://schemas.microsoft.com/office/drawing/2010/main" val="0"/>
              </a:ext>
            </a:extLst>
          </a:blip>
          <a:stretch>
            <a:fillRect/>
          </a:stretch>
        </p:blipFill>
        <p:spPr>
          <a:xfrm>
            <a:off x="5331986" y="128997"/>
            <a:ext cx="933411" cy="375797"/>
          </a:xfrm>
          <a:prstGeom prst="rect">
            <a:avLst/>
          </a:prstGeom>
        </p:spPr>
      </p:pic>
      <p:sp>
        <p:nvSpPr>
          <p:cNvPr id="6" name="Footer Placeholder 2">
            <a:extLst>
              <a:ext uri="{FF2B5EF4-FFF2-40B4-BE49-F238E27FC236}">
                <a16:creationId xmlns:a16="http://schemas.microsoft.com/office/drawing/2014/main" id="{8ABA9331-6773-21EF-ED6A-13F5E3CAA4D1}"/>
              </a:ext>
            </a:extLst>
          </p:cNvPr>
          <p:cNvSpPr txBox="1">
            <a:spLocks/>
          </p:cNvSpPr>
          <p:nvPr/>
        </p:nvSpPr>
        <p:spPr>
          <a:xfrm>
            <a:off x="1129091" y="6599167"/>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7">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699A189B-B93E-7439-E935-E0D5199A7F88}"/>
              </a:ext>
            </a:extLst>
          </p:cNvPr>
          <p:cNvSpPr txBox="1"/>
          <p:nvPr/>
        </p:nvSpPr>
        <p:spPr>
          <a:xfrm>
            <a:off x="7187001" y="6646673"/>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custDataLst>
      <p:tags r:id="rId1"/>
    </p:custDataLst>
    <p:extLst>
      <p:ext uri="{BB962C8B-B14F-4D97-AF65-F5344CB8AC3E}">
        <p14:creationId xmlns:p14="http://schemas.microsoft.com/office/powerpoint/2010/main" val="1841487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EF085B8-A2C0-4A6F-B663-CCC56F3CD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3">
            <a:extLst>
              <a:ext uri="{FF2B5EF4-FFF2-40B4-BE49-F238E27FC236}">
                <a16:creationId xmlns:a16="http://schemas.microsoft.com/office/drawing/2014/main" id="{2658F6D6-96E0-421A-96D6-3DF4040085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1">
            <a:extLst>
              <a:ext uri="{FF2B5EF4-FFF2-40B4-BE49-F238E27FC236}">
                <a16:creationId xmlns:a16="http://schemas.microsoft.com/office/drawing/2014/main" id="{3CF62545-93A0-4FD5-9B48-48DCA794CB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62F5286-2AEF-736F-5A2B-EC3AADEF8211}"/>
              </a:ext>
            </a:extLst>
          </p:cNvPr>
          <p:cNvSpPr>
            <a:spLocks noGrp="1"/>
          </p:cNvSpPr>
          <p:nvPr>
            <p:ph type="title"/>
          </p:nvPr>
        </p:nvSpPr>
        <p:spPr>
          <a:xfrm>
            <a:off x="279918" y="1"/>
            <a:ext cx="11073882" cy="1690688"/>
          </a:xfrm>
        </p:spPr>
        <p:txBody>
          <a:bodyPr>
            <a:normAutofit/>
          </a:bodyPr>
          <a:lstStyle/>
          <a:p>
            <a:r>
              <a:rPr lang="en-GB" dirty="0"/>
              <a:t>Model answer – MDS – learning check  </a:t>
            </a:r>
          </a:p>
        </p:txBody>
      </p:sp>
      <p:sp>
        <p:nvSpPr>
          <p:cNvPr id="4" name="Content Placeholder 3">
            <a:extLst>
              <a:ext uri="{FF2B5EF4-FFF2-40B4-BE49-F238E27FC236}">
                <a16:creationId xmlns:a16="http://schemas.microsoft.com/office/drawing/2014/main" id="{529993F2-35F1-5E28-9EDD-E3336B6D9CBD}"/>
              </a:ext>
            </a:extLst>
          </p:cNvPr>
          <p:cNvSpPr>
            <a:spLocks noGrp="1"/>
          </p:cNvSpPr>
          <p:nvPr>
            <p:ph sz="half" idx="1"/>
          </p:nvPr>
        </p:nvSpPr>
        <p:spPr>
          <a:xfrm>
            <a:off x="279918" y="1539550"/>
            <a:ext cx="5690754" cy="5103845"/>
          </a:xfrm>
        </p:spPr>
        <p:txBody>
          <a:bodyPr>
            <a:normAutofit/>
          </a:bodyPr>
          <a:lstStyle/>
          <a:p>
            <a:pPr marL="0" indent="0">
              <a:buNone/>
            </a:pPr>
            <a:r>
              <a:rPr lang="en-GB" sz="1600" b="1" dirty="0"/>
              <a:t>Positive factors </a:t>
            </a:r>
          </a:p>
          <a:p>
            <a:pPr marL="0" indent="0">
              <a:buNone/>
            </a:pPr>
            <a:endParaRPr lang="en-GB" sz="1600" dirty="0"/>
          </a:p>
          <a:p>
            <a:pPr marL="0" indent="0">
              <a:buNone/>
            </a:pPr>
            <a:r>
              <a:rPr lang="en-GB" sz="1600" b="1" dirty="0"/>
              <a:t>Job creation </a:t>
            </a:r>
            <a:r>
              <a:rPr lang="en-GB" sz="1600" dirty="0"/>
              <a:t>- </a:t>
            </a:r>
            <a:r>
              <a:rPr lang="en-GB" sz="1600" b="0" i="0" dirty="0">
                <a:effectLst/>
                <a:latin typeface="Söhne"/>
              </a:rPr>
              <a:t>McDonald's, as a multinational corporation, plays a significant role in job creation within the countries it operates.</a:t>
            </a:r>
            <a:r>
              <a:rPr lang="en-GB" sz="1600" dirty="0"/>
              <a:t> </a:t>
            </a:r>
          </a:p>
          <a:p>
            <a:pPr marL="0" indent="0">
              <a:buNone/>
            </a:pPr>
            <a:endParaRPr lang="en-GB" sz="1600" dirty="0"/>
          </a:p>
          <a:p>
            <a:pPr marL="0" indent="0">
              <a:buNone/>
            </a:pPr>
            <a:r>
              <a:rPr lang="en-GB" sz="1600" b="1" dirty="0"/>
              <a:t>Tax revenue </a:t>
            </a:r>
            <a:r>
              <a:rPr lang="en-GB" sz="1600" dirty="0"/>
              <a:t>- </a:t>
            </a:r>
            <a:r>
              <a:rPr lang="en-GB" sz="1600" b="0" i="0" dirty="0">
                <a:effectLst/>
                <a:latin typeface="Söhne"/>
              </a:rPr>
              <a:t>McDonald's contributes to the government's revenue, which can be used for public services and infrastructure development.</a:t>
            </a:r>
          </a:p>
          <a:p>
            <a:pPr marL="0" indent="0">
              <a:buNone/>
            </a:pPr>
            <a:endParaRPr lang="en-GB" sz="1600" b="0" i="0" dirty="0">
              <a:effectLst/>
              <a:latin typeface="Söhne"/>
            </a:endParaRPr>
          </a:p>
          <a:p>
            <a:pPr marL="0" indent="0">
              <a:buNone/>
            </a:pPr>
            <a:r>
              <a:rPr lang="en-GB" sz="1600" b="1" dirty="0">
                <a:latin typeface="Söhne"/>
              </a:rPr>
              <a:t>GDP </a:t>
            </a:r>
            <a:r>
              <a:rPr lang="en-GB" sz="1600" dirty="0">
                <a:latin typeface="Söhne"/>
              </a:rPr>
              <a:t>– high market share in the fast food market c</a:t>
            </a:r>
            <a:r>
              <a:rPr lang="en-GB" sz="1600" b="0" i="0" dirty="0">
                <a:effectLst/>
                <a:latin typeface="Söhne"/>
              </a:rPr>
              <a:t>ontributes significantly to the Gross Domestic Product (GDP) of the countries it operates in</a:t>
            </a:r>
          </a:p>
          <a:p>
            <a:pPr marL="0" indent="0">
              <a:buNone/>
            </a:pPr>
            <a:endParaRPr lang="en-GB" sz="1600" dirty="0">
              <a:latin typeface="Söhne"/>
            </a:endParaRPr>
          </a:p>
          <a:p>
            <a:pPr marL="0" indent="0">
              <a:buNone/>
            </a:pPr>
            <a:r>
              <a:rPr lang="en-GB" sz="1600" b="1" dirty="0">
                <a:latin typeface="Söhne"/>
              </a:rPr>
              <a:t>Innovation and improvements to supply chain </a:t>
            </a:r>
            <a:r>
              <a:rPr lang="en-GB" sz="1600" dirty="0">
                <a:latin typeface="Söhne"/>
              </a:rPr>
              <a:t>– more innovation drives change and efficiently </a:t>
            </a:r>
            <a:endParaRPr lang="en-GB" sz="1600" dirty="0"/>
          </a:p>
          <a:p>
            <a:pPr marL="0" indent="0">
              <a:buNone/>
            </a:pPr>
            <a:endParaRPr lang="en-GB" sz="1400" dirty="0"/>
          </a:p>
          <a:p>
            <a:pPr marL="0" indent="0">
              <a:buNone/>
            </a:pPr>
            <a:endParaRPr lang="en-GB" sz="1400" dirty="0"/>
          </a:p>
          <a:p>
            <a:pPr marL="0" indent="0">
              <a:buNone/>
            </a:pPr>
            <a:endParaRPr lang="en-GB" sz="1400" dirty="0"/>
          </a:p>
          <a:p>
            <a:pPr marL="0" indent="0">
              <a:buNone/>
            </a:pPr>
            <a:endParaRPr lang="en-GB" sz="1400" dirty="0"/>
          </a:p>
        </p:txBody>
      </p:sp>
      <p:sp>
        <p:nvSpPr>
          <p:cNvPr id="5" name="Content Placeholder 4">
            <a:extLst>
              <a:ext uri="{FF2B5EF4-FFF2-40B4-BE49-F238E27FC236}">
                <a16:creationId xmlns:a16="http://schemas.microsoft.com/office/drawing/2014/main" id="{D77D2680-DDCC-F97B-380F-D4C164C46FF1}"/>
              </a:ext>
            </a:extLst>
          </p:cNvPr>
          <p:cNvSpPr>
            <a:spLocks noGrp="1"/>
          </p:cNvSpPr>
          <p:nvPr>
            <p:ph sz="half" idx="2"/>
          </p:nvPr>
        </p:nvSpPr>
        <p:spPr>
          <a:xfrm>
            <a:off x="6096000" y="1614196"/>
            <a:ext cx="5816082" cy="5029200"/>
          </a:xfrm>
        </p:spPr>
        <p:txBody>
          <a:bodyPr>
            <a:noAutofit/>
          </a:bodyPr>
          <a:lstStyle/>
          <a:p>
            <a:pPr marL="0" indent="0">
              <a:buNone/>
            </a:pPr>
            <a:r>
              <a:rPr lang="en-GB" sz="1600" b="1" dirty="0"/>
              <a:t>Negative factors</a:t>
            </a:r>
          </a:p>
          <a:p>
            <a:pPr marL="0" indent="0">
              <a:buNone/>
            </a:pPr>
            <a:endParaRPr lang="en-GB" sz="1600" dirty="0"/>
          </a:p>
          <a:p>
            <a:pPr marL="0" indent="0">
              <a:buNone/>
            </a:pPr>
            <a:r>
              <a:rPr lang="en-GB" sz="1600" b="1" dirty="0"/>
              <a:t>Healthcare factors </a:t>
            </a:r>
            <a:r>
              <a:rPr lang="en-GB" sz="1600" dirty="0"/>
              <a:t>- </a:t>
            </a:r>
            <a:r>
              <a:rPr lang="en-GB" sz="1600" b="0" i="0" dirty="0">
                <a:effectLst/>
                <a:latin typeface="Söhne"/>
              </a:rPr>
              <a:t>McDonald's is the potential strain on the national healthcare system</a:t>
            </a:r>
            <a:r>
              <a:rPr lang="en-GB" sz="1600" dirty="0"/>
              <a:t> </a:t>
            </a:r>
          </a:p>
          <a:p>
            <a:pPr marL="0" indent="0">
              <a:buNone/>
            </a:pPr>
            <a:endParaRPr lang="en-GB" sz="1600" dirty="0"/>
          </a:p>
          <a:p>
            <a:pPr marL="0" indent="0">
              <a:buNone/>
            </a:pPr>
            <a:r>
              <a:rPr lang="en-GB" sz="1600" b="1" dirty="0"/>
              <a:t>Environmental concerns </a:t>
            </a:r>
            <a:r>
              <a:rPr lang="en-GB" sz="1600" dirty="0"/>
              <a:t>- </a:t>
            </a:r>
            <a:r>
              <a:rPr lang="en-GB" sz="1600" b="0" i="0" dirty="0">
                <a:effectLst/>
                <a:latin typeface="Söhne"/>
              </a:rPr>
              <a:t>McDonald's, is often criticised for its environmental footprint as well as increased litter </a:t>
            </a:r>
          </a:p>
          <a:p>
            <a:pPr marL="0" indent="0">
              <a:buNone/>
            </a:pPr>
            <a:endParaRPr lang="en-GB" sz="1600" dirty="0">
              <a:latin typeface="Söhne"/>
            </a:endParaRPr>
          </a:p>
          <a:p>
            <a:pPr marL="0" indent="0">
              <a:buNone/>
            </a:pPr>
            <a:r>
              <a:rPr lang="en-GB" sz="1600" b="1" i="0" dirty="0">
                <a:effectLst/>
                <a:latin typeface="Söhne"/>
              </a:rPr>
              <a:t>Income Inequality and Low-Wage Employment: - </a:t>
            </a:r>
            <a:r>
              <a:rPr lang="en-GB" sz="1600" b="0" i="0" dirty="0">
                <a:effectLst/>
                <a:latin typeface="Söhne"/>
              </a:rPr>
              <a:t>criticism regarding the wages it pays to its employees, particularly those in entry-level </a:t>
            </a:r>
            <a:r>
              <a:rPr lang="en-GB" sz="1600" i="0" dirty="0">
                <a:effectLst/>
                <a:latin typeface="Söhne"/>
              </a:rPr>
              <a:t>position</a:t>
            </a:r>
            <a:r>
              <a:rPr lang="en-GB" sz="1600" dirty="0">
                <a:latin typeface="Söhne"/>
              </a:rPr>
              <a:t>s </a:t>
            </a:r>
          </a:p>
          <a:p>
            <a:pPr marL="0" indent="0">
              <a:buNone/>
            </a:pPr>
            <a:endParaRPr lang="en-GB" sz="1600" dirty="0">
              <a:latin typeface="Söhne"/>
            </a:endParaRPr>
          </a:p>
          <a:p>
            <a:pPr marL="0" indent="0">
              <a:buNone/>
            </a:pPr>
            <a:r>
              <a:rPr lang="en-GB" sz="1600" b="1" dirty="0" err="1">
                <a:latin typeface="Söhne"/>
              </a:rPr>
              <a:t>Infastructure</a:t>
            </a:r>
            <a:r>
              <a:rPr lang="en-GB" sz="1600" b="1" dirty="0">
                <a:latin typeface="Söhne"/>
              </a:rPr>
              <a:t> strain and competition </a:t>
            </a:r>
            <a:r>
              <a:rPr lang="en-GB" sz="1600" dirty="0">
                <a:latin typeface="Söhne"/>
              </a:rPr>
              <a:t>- </a:t>
            </a:r>
            <a:r>
              <a:rPr lang="en-GB" sz="1600" b="0" i="0" dirty="0">
                <a:effectLst/>
                <a:latin typeface="Söhne"/>
              </a:rPr>
              <a:t>The rapid expansion of McDonald's and other fast-food chains can lead to increased urbanisation and strain on local infrastructure. As well as forcing smaller firms out of the market. </a:t>
            </a:r>
            <a:endParaRPr lang="en-GB" sz="1600" dirty="0"/>
          </a:p>
        </p:txBody>
      </p:sp>
      <p:pic>
        <p:nvPicPr>
          <p:cNvPr id="3" name="Picture 2">
            <a:extLst>
              <a:ext uri="{FF2B5EF4-FFF2-40B4-BE49-F238E27FC236}">
                <a16:creationId xmlns:a16="http://schemas.microsoft.com/office/drawing/2014/main" id="{841C835E-EB11-51D6-3E73-7C3E06B99A22}"/>
              </a:ext>
            </a:extLst>
          </p:cNvPr>
          <p:cNvPicPr>
            <a:picLocks noChangeAspect="1"/>
          </p:cNvPicPr>
          <p:nvPr/>
        </p:nvPicPr>
        <p:blipFill>
          <a:blip r:embed="rId2" cstate="print">
            <a:alphaModFix amt="5000"/>
            <a:extLst>
              <a:ext uri="{28A0092B-C50C-407E-A947-70E740481C1C}">
                <a14:useLocalDpi xmlns:a14="http://schemas.microsoft.com/office/drawing/2010/main" val="0"/>
              </a:ext>
            </a:extLst>
          </a:blip>
          <a:stretch>
            <a:fillRect/>
          </a:stretch>
        </p:blipFill>
        <p:spPr>
          <a:xfrm>
            <a:off x="2248131" y="1566701"/>
            <a:ext cx="7695738" cy="3098355"/>
          </a:xfrm>
          <a:prstGeom prst="rect">
            <a:avLst/>
          </a:prstGeom>
        </p:spPr>
      </p:pic>
      <p:pic>
        <p:nvPicPr>
          <p:cNvPr id="6" name="Picture 5">
            <a:extLst>
              <a:ext uri="{FF2B5EF4-FFF2-40B4-BE49-F238E27FC236}">
                <a16:creationId xmlns:a16="http://schemas.microsoft.com/office/drawing/2014/main" id="{DC007D9F-C698-6429-1CB3-791660039252}"/>
              </a:ext>
            </a:extLst>
          </p:cNvPr>
          <p:cNvPicPr>
            <a:picLocks noChangeAspect="1"/>
          </p:cNvPicPr>
          <p:nvPr/>
        </p:nvPicPr>
        <p:blipFill>
          <a:blip r:embed="rId3" cstate="print">
            <a:alphaModFix amt="85000"/>
            <a:extLst>
              <a:ext uri="{28A0092B-C50C-407E-A947-70E740481C1C}">
                <a14:useLocalDpi xmlns:a14="http://schemas.microsoft.com/office/drawing/2010/main" val="0"/>
              </a:ext>
            </a:extLst>
          </a:blip>
          <a:stretch>
            <a:fillRect/>
          </a:stretch>
        </p:blipFill>
        <p:spPr>
          <a:xfrm>
            <a:off x="5331986" y="128997"/>
            <a:ext cx="933411" cy="375797"/>
          </a:xfrm>
          <a:prstGeom prst="rect">
            <a:avLst/>
          </a:prstGeom>
        </p:spPr>
      </p:pic>
      <p:sp>
        <p:nvSpPr>
          <p:cNvPr id="7" name="Footer Placeholder 2">
            <a:extLst>
              <a:ext uri="{FF2B5EF4-FFF2-40B4-BE49-F238E27FC236}">
                <a16:creationId xmlns:a16="http://schemas.microsoft.com/office/drawing/2014/main" id="{04038BA4-CDE5-4FAD-8096-3AB38898766B}"/>
              </a:ext>
            </a:extLst>
          </p:cNvPr>
          <p:cNvSpPr txBox="1">
            <a:spLocks/>
          </p:cNvSpPr>
          <p:nvPr/>
        </p:nvSpPr>
        <p:spPr>
          <a:xfrm>
            <a:off x="1129091" y="6599167"/>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251F5ED9-9D5E-7271-6B8A-AF4D0B2AA121}"/>
              </a:ext>
            </a:extLst>
          </p:cNvPr>
          <p:cNvSpPr txBox="1"/>
          <p:nvPr/>
        </p:nvSpPr>
        <p:spPr>
          <a:xfrm>
            <a:off x="7187001" y="6646673"/>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extLst>
      <p:ext uri="{BB962C8B-B14F-4D97-AF65-F5344CB8AC3E}">
        <p14:creationId xmlns:p14="http://schemas.microsoft.com/office/powerpoint/2010/main" val="522335828"/>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E31BCA-A139-4EB6-960E-316976B4DA45}"/>
              </a:ext>
            </a:extLst>
          </p:cNvPr>
          <p:cNvSpPr>
            <a:spLocks noGrp="1"/>
          </p:cNvSpPr>
          <p:nvPr>
            <p:ph type="title"/>
          </p:nvPr>
        </p:nvSpPr>
        <p:spPr>
          <a:xfrm>
            <a:off x="572493" y="238539"/>
            <a:ext cx="11018520" cy="1434415"/>
          </a:xfrm>
        </p:spPr>
        <p:txBody>
          <a:bodyPr anchor="b">
            <a:normAutofit/>
          </a:bodyPr>
          <a:lstStyle/>
          <a:p>
            <a:r>
              <a:rPr lang="en-GB" sz="5400"/>
              <a:t>Activity</a:t>
            </a:r>
          </a:p>
        </p:txBody>
      </p:sp>
      <p:sp>
        <p:nvSpPr>
          <p:cNvPr id="103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932FBE7-FC4B-4AA9-89D5-621015C6A2BB}"/>
              </a:ext>
            </a:extLst>
          </p:cNvPr>
          <p:cNvSpPr>
            <a:spLocks noGrp="1"/>
          </p:cNvSpPr>
          <p:nvPr>
            <p:ph idx="1"/>
          </p:nvPr>
        </p:nvSpPr>
        <p:spPr>
          <a:xfrm>
            <a:off x="572493" y="2071316"/>
            <a:ext cx="6713552" cy="4119172"/>
          </a:xfrm>
        </p:spPr>
        <p:txBody>
          <a:bodyPr anchor="t">
            <a:normAutofit/>
          </a:bodyPr>
          <a:lstStyle/>
          <a:p>
            <a:pPr marL="0" indent="0">
              <a:buNone/>
            </a:pPr>
            <a:r>
              <a:rPr lang="en-GB" sz="2200"/>
              <a:t>Company - Shell </a:t>
            </a:r>
          </a:p>
          <a:p>
            <a:pPr marL="0" indent="0">
              <a:buNone/>
            </a:pPr>
            <a:endParaRPr lang="en-GB" sz="2200"/>
          </a:p>
          <a:p>
            <a:pPr marL="0" indent="0">
              <a:buNone/>
            </a:pPr>
            <a:r>
              <a:rPr lang="en-GB" sz="2200"/>
              <a:t>Answer the following questions</a:t>
            </a:r>
            <a:endParaRPr lang="en-GB" sz="2200">
              <a:cs typeface="Calibri"/>
            </a:endParaRPr>
          </a:p>
          <a:p>
            <a:r>
              <a:rPr lang="en-GB" sz="2200"/>
              <a:t>List two positive impacts of Shell on the local economy of the countries it operates in?</a:t>
            </a:r>
            <a:endParaRPr lang="en-GB" sz="2200">
              <a:cs typeface="Calibri"/>
            </a:endParaRPr>
          </a:p>
          <a:p>
            <a:r>
              <a:rPr lang="en-GB" sz="2200"/>
              <a:t>List two negative impact of Shell on the local economy of the countries it operates in?</a:t>
            </a:r>
            <a:endParaRPr lang="en-GB" sz="2200">
              <a:cs typeface="Calibri"/>
            </a:endParaRPr>
          </a:p>
          <a:p>
            <a:endParaRPr lang="en-GB" sz="2200"/>
          </a:p>
          <a:p>
            <a:pPr marL="0" indent="0">
              <a:buNone/>
            </a:pPr>
            <a:r>
              <a:rPr lang="en-GB" sz="2200"/>
              <a:t>Can you include examples and any initiatives</a:t>
            </a:r>
            <a:endParaRPr lang="en-GB" sz="2200">
              <a:cs typeface="Calibri"/>
            </a:endParaRPr>
          </a:p>
          <a:p>
            <a:endParaRPr lang="en-GB" sz="2200"/>
          </a:p>
          <a:p>
            <a:endParaRPr lang="en-GB" sz="2200"/>
          </a:p>
          <a:p>
            <a:endParaRPr lang="en-GB" sz="2200"/>
          </a:p>
          <a:p>
            <a:endParaRPr lang="en-GB" sz="2200"/>
          </a:p>
        </p:txBody>
      </p:sp>
      <p:pic>
        <p:nvPicPr>
          <p:cNvPr id="1026" name="Picture 2" descr="Shell plc - Wikipedia">
            <a:extLst>
              <a:ext uri="{FF2B5EF4-FFF2-40B4-BE49-F238E27FC236}">
                <a16:creationId xmlns:a16="http://schemas.microsoft.com/office/drawing/2014/main" id="{4AAEAC4A-9D48-42AB-A1E5-7F46A977211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394" r="5419" b="-2"/>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6D7BD723-0E6C-C005-B8A1-253BC314C9F2}"/>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2248131" y="1566701"/>
            <a:ext cx="7695738" cy="3098355"/>
          </a:xfrm>
          <a:prstGeom prst="rect">
            <a:avLst/>
          </a:prstGeom>
        </p:spPr>
      </p:pic>
      <p:pic>
        <p:nvPicPr>
          <p:cNvPr id="5" name="Picture 4">
            <a:extLst>
              <a:ext uri="{FF2B5EF4-FFF2-40B4-BE49-F238E27FC236}">
                <a16:creationId xmlns:a16="http://schemas.microsoft.com/office/drawing/2014/main" id="{B776FB20-CDC3-D727-BF2D-A962BBEBF3C9}"/>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5331986" y="128997"/>
            <a:ext cx="933411" cy="375797"/>
          </a:xfrm>
          <a:prstGeom prst="rect">
            <a:avLst/>
          </a:prstGeom>
        </p:spPr>
      </p:pic>
      <p:sp>
        <p:nvSpPr>
          <p:cNvPr id="6" name="Footer Placeholder 2">
            <a:extLst>
              <a:ext uri="{FF2B5EF4-FFF2-40B4-BE49-F238E27FC236}">
                <a16:creationId xmlns:a16="http://schemas.microsoft.com/office/drawing/2014/main" id="{FB2CB8FC-68B2-95C5-B153-26DC7DD76A6D}"/>
              </a:ext>
            </a:extLst>
          </p:cNvPr>
          <p:cNvSpPr txBox="1">
            <a:spLocks/>
          </p:cNvSpPr>
          <p:nvPr/>
        </p:nvSpPr>
        <p:spPr>
          <a:xfrm>
            <a:off x="1129091" y="6599167"/>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8C446DB2-D4A5-8211-1623-B3FAE3133BB0}"/>
              </a:ext>
            </a:extLst>
          </p:cNvPr>
          <p:cNvSpPr txBox="1"/>
          <p:nvPr/>
        </p:nvSpPr>
        <p:spPr>
          <a:xfrm>
            <a:off x="7187001" y="6646673"/>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extLst>
      <p:ext uri="{BB962C8B-B14F-4D97-AF65-F5344CB8AC3E}">
        <p14:creationId xmlns:p14="http://schemas.microsoft.com/office/powerpoint/2010/main" val="33695824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72F816-88F6-48D8-8D7F-F163D52C3752}"/>
              </a:ext>
            </a:extLst>
          </p:cNvPr>
          <p:cNvSpPr>
            <a:spLocks noGrp="1"/>
          </p:cNvSpPr>
          <p:nvPr>
            <p:ph type="title"/>
          </p:nvPr>
        </p:nvSpPr>
        <p:spPr>
          <a:xfrm>
            <a:off x="686834" y="1153572"/>
            <a:ext cx="3200400" cy="4461163"/>
          </a:xfrm>
        </p:spPr>
        <p:txBody>
          <a:bodyPr>
            <a:normAutofit/>
          </a:bodyPr>
          <a:lstStyle/>
          <a:p>
            <a:r>
              <a:rPr lang="en-GB" b="1" dirty="0"/>
              <a:t>Positives on host countries</a:t>
            </a:r>
          </a:p>
        </p:txBody>
      </p:sp>
      <p:sp>
        <p:nvSpPr>
          <p:cNvPr id="26" name="Arc 25">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B19D1134-2A4C-445C-8645-B9DB7DBB4334}"/>
              </a:ext>
            </a:extLst>
          </p:cNvPr>
          <p:cNvSpPr>
            <a:spLocks noGrp="1"/>
          </p:cNvSpPr>
          <p:nvPr>
            <p:ph idx="1"/>
          </p:nvPr>
        </p:nvSpPr>
        <p:spPr>
          <a:xfrm>
            <a:off x="4282752" y="591344"/>
            <a:ext cx="7725746" cy="6052052"/>
          </a:xfrm>
        </p:spPr>
        <p:txBody>
          <a:bodyPr vert="horz" lIns="91440" tIns="45720" rIns="91440" bIns="45720" rtlCol="0" anchor="ctr">
            <a:normAutofit fontScale="92500" lnSpcReduction="10000"/>
          </a:bodyPr>
          <a:lstStyle/>
          <a:p>
            <a:pPr marL="0" indent="0">
              <a:buNone/>
            </a:pPr>
            <a:r>
              <a:rPr lang="en-GB" sz="2000" b="0" i="0" dirty="0">
                <a:effectLst/>
                <a:latin typeface="ClearSans"/>
              </a:rPr>
              <a:t>Discuss with your partner the positives MNS bring to host countries </a:t>
            </a:r>
          </a:p>
          <a:p>
            <a:pPr>
              <a:buFont typeface="Arial" panose="020B0604020202020204" pitchFamily="34" charset="0"/>
              <a:buChar char="•"/>
            </a:pPr>
            <a:endParaRPr lang="en-GB" sz="1500" dirty="0">
              <a:latin typeface="ClearSans"/>
            </a:endParaRPr>
          </a:p>
          <a:p>
            <a:pPr>
              <a:buFont typeface="Arial" panose="020B0604020202020204" pitchFamily="34" charset="0"/>
              <a:buChar char="•"/>
            </a:pPr>
            <a:endParaRPr lang="en-GB" sz="1500" b="0" i="0" dirty="0">
              <a:effectLst/>
              <a:latin typeface="ClearSans"/>
            </a:endParaRPr>
          </a:p>
          <a:p>
            <a:pPr>
              <a:buFont typeface="Arial" panose="020B0604020202020204" pitchFamily="34" charset="0"/>
              <a:buChar char="•"/>
            </a:pPr>
            <a:r>
              <a:rPr lang="en-GB" sz="1800" b="0" i="0" dirty="0">
                <a:solidFill>
                  <a:srgbClr val="00B050"/>
                </a:solidFill>
                <a:effectLst/>
                <a:latin typeface="ClearSans"/>
              </a:rPr>
              <a:t>Provision of significant employment and training to the labour force in the host country</a:t>
            </a:r>
          </a:p>
          <a:p>
            <a:pPr marL="0" indent="0">
              <a:buNone/>
            </a:pPr>
            <a:endParaRPr lang="en-GB" sz="1800" dirty="0">
              <a:solidFill>
                <a:srgbClr val="00B050"/>
              </a:solidFill>
              <a:latin typeface="ClearSans"/>
            </a:endParaRPr>
          </a:p>
          <a:p>
            <a:pPr>
              <a:buFont typeface="Arial" panose="020B0604020202020204" pitchFamily="34" charset="0"/>
              <a:buChar char="•"/>
            </a:pPr>
            <a:r>
              <a:rPr lang="en-GB" sz="1800" b="0" i="0" dirty="0">
                <a:solidFill>
                  <a:srgbClr val="00B050"/>
                </a:solidFill>
                <a:effectLst/>
                <a:latin typeface="ClearSans"/>
              </a:rPr>
              <a:t>Transfer of skills and expertise, helping to develop the quality of the host labour force</a:t>
            </a:r>
          </a:p>
          <a:p>
            <a:endParaRPr lang="en-GB" sz="1800" dirty="0">
              <a:solidFill>
                <a:srgbClr val="00B050"/>
              </a:solidFill>
              <a:latin typeface="ClearSans"/>
            </a:endParaRPr>
          </a:p>
          <a:p>
            <a:pPr>
              <a:buFont typeface="Arial" panose="020B0604020202020204" pitchFamily="34" charset="0"/>
              <a:buChar char="•"/>
            </a:pPr>
            <a:r>
              <a:rPr lang="en-GB" sz="1800" b="0" i="0" dirty="0">
                <a:solidFill>
                  <a:srgbClr val="00B050"/>
                </a:solidFill>
                <a:effectLst/>
                <a:latin typeface="ClearSans"/>
              </a:rPr>
              <a:t>MNCs add to the host country GDP through their spending, for example with local suppliers and through capital investment</a:t>
            </a:r>
          </a:p>
          <a:p>
            <a:endParaRPr lang="en-GB" sz="1800" dirty="0">
              <a:solidFill>
                <a:srgbClr val="00B050"/>
              </a:solidFill>
              <a:latin typeface="ClearSans"/>
            </a:endParaRPr>
          </a:p>
          <a:p>
            <a:pPr>
              <a:buFont typeface="Arial" panose="020B0604020202020204" pitchFamily="34" charset="0"/>
              <a:buChar char="•"/>
            </a:pPr>
            <a:r>
              <a:rPr lang="en-GB" sz="1800" b="0" i="0" dirty="0">
                <a:solidFill>
                  <a:srgbClr val="00B050"/>
                </a:solidFill>
                <a:effectLst/>
                <a:latin typeface="ClearSans"/>
              </a:rPr>
              <a:t>Competition from MNCs acts as an incentive to domestic firms in the host country to improve their competitiveness, perhaps by raising quality and/or efficiency</a:t>
            </a:r>
          </a:p>
          <a:p>
            <a:endParaRPr lang="en-GB" sz="1800" dirty="0">
              <a:solidFill>
                <a:srgbClr val="00B050"/>
              </a:solidFill>
              <a:latin typeface="ClearSans"/>
            </a:endParaRPr>
          </a:p>
          <a:p>
            <a:pPr>
              <a:buFont typeface="Arial" panose="020B0604020202020204" pitchFamily="34" charset="0"/>
              <a:buChar char="•"/>
            </a:pPr>
            <a:r>
              <a:rPr lang="en-GB" sz="1800" b="0" i="0" dirty="0">
                <a:solidFill>
                  <a:srgbClr val="00B050"/>
                </a:solidFill>
                <a:effectLst/>
                <a:latin typeface="ClearSans"/>
              </a:rPr>
              <a:t>MNCs extend consumer and business choice in the host country</a:t>
            </a:r>
          </a:p>
          <a:p>
            <a:endParaRPr lang="en-GB" sz="1800" dirty="0">
              <a:solidFill>
                <a:srgbClr val="00B050"/>
              </a:solidFill>
              <a:latin typeface="ClearSans"/>
            </a:endParaRPr>
          </a:p>
          <a:p>
            <a:pPr>
              <a:buFont typeface="Arial" panose="020B0604020202020204" pitchFamily="34" charset="0"/>
              <a:buChar char="•"/>
            </a:pPr>
            <a:r>
              <a:rPr lang="en-GB" sz="1800" b="0" i="0" dirty="0">
                <a:solidFill>
                  <a:srgbClr val="00B050"/>
                </a:solidFill>
                <a:effectLst/>
                <a:latin typeface="ClearSans"/>
              </a:rPr>
              <a:t>Profitable MNCs are a source of significant tax revenues for the host economy (for example on profits earned as well as payroll and sales-related taxes)</a:t>
            </a:r>
          </a:p>
          <a:p>
            <a:pPr marL="0" indent="0">
              <a:buNone/>
            </a:pPr>
            <a:endParaRPr lang="en-GB" sz="1500" dirty="0"/>
          </a:p>
        </p:txBody>
      </p:sp>
      <p:pic>
        <p:nvPicPr>
          <p:cNvPr id="4" name="Picture 3">
            <a:extLst>
              <a:ext uri="{FF2B5EF4-FFF2-40B4-BE49-F238E27FC236}">
                <a16:creationId xmlns:a16="http://schemas.microsoft.com/office/drawing/2014/main" id="{9782CA84-F745-F9E1-68D3-D74D4CA27313}"/>
              </a:ext>
            </a:extLst>
          </p:cNvPr>
          <p:cNvPicPr>
            <a:picLocks noChangeAspect="1"/>
          </p:cNvPicPr>
          <p:nvPr/>
        </p:nvPicPr>
        <p:blipFill>
          <a:blip r:embed="rId2" cstate="print">
            <a:alphaModFix amt="5000"/>
            <a:extLst>
              <a:ext uri="{28A0092B-C50C-407E-A947-70E740481C1C}">
                <a14:useLocalDpi xmlns:a14="http://schemas.microsoft.com/office/drawing/2010/main" val="0"/>
              </a:ext>
            </a:extLst>
          </a:blip>
          <a:stretch>
            <a:fillRect/>
          </a:stretch>
        </p:blipFill>
        <p:spPr>
          <a:xfrm>
            <a:off x="2248131" y="1566701"/>
            <a:ext cx="7695738" cy="3098355"/>
          </a:xfrm>
          <a:prstGeom prst="rect">
            <a:avLst/>
          </a:prstGeom>
        </p:spPr>
      </p:pic>
      <p:pic>
        <p:nvPicPr>
          <p:cNvPr id="5" name="Picture 4">
            <a:extLst>
              <a:ext uri="{FF2B5EF4-FFF2-40B4-BE49-F238E27FC236}">
                <a16:creationId xmlns:a16="http://schemas.microsoft.com/office/drawing/2014/main" id="{54A50EE3-FDF5-5FFB-CD16-1719A98C86C1}"/>
              </a:ext>
            </a:extLst>
          </p:cNvPr>
          <p:cNvPicPr>
            <a:picLocks noChangeAspect="1"/>
          </p:cNvPicPr>
          <p:nvPr/>
        </p:nvPicPr>
        <p:blipFill>
          <a:blip r:embed="rId3" cstate="print">
            <a:alphaModFix amt="85000"/>
            <a:extLst>
              <a:ext uri="{28A0092B-C50C-407E-A947-70E740481C1C}">
                <a14:useLocalDpi xmlns:a14="http://schemas.microsoft.com/office/drawing/2010/main" val="0"/>
              </a:ext>
            </a:extLst>
          </a:blip>
          <a:stretch>
            <a:fillRect/>
          </a:stretch>
        </p:blipFill>
        <p:spPr>
          <a:xfrm>
            <a:off x="5331986" y="128997"/>
            <a:ext cx="933411" cy="375797"/>
          </a:xfrm>
          <a:prstGeom prst="rect">
            <a:avLst/>
          </a:prstGeom>
        </p:spPr>
      </p:pic>
      <p:sp>
        <p:nvSpPr>
          <p:cNvPr id="6" name="Footer Placeholder 2">
            <a:extLst>
              <a:ext uri="{FF2B5EF4-FFF2-40B4-BE49-F238E27FC236}">
                <a16:creationId xmlns:a16="http://schemas.microsoft.com/office/drawing/2014/main" id="{8F72A193-9A32-4943-CB6A-7D030CFAFD15}"/>
              </a:ext>
            </a:extLst>
          </p:cNvPr>
          <p:cNvSpPr txBox="1">
            <a:spLocks/>
          </p:cNvSpPr>
          <p:nvPr/>
        </p:nvSpPr>
        <p:spPr>
          <a:xfrm>
            <a:off x="1129091" y="6599167"/>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B57DF47B-1637-CA36-47EE-278E9B38DC07}"/>
              </a:ext>
            </a:extLst>
          </p:cNvPr>
          <p:cNvSpPr txBox="1"/>
          <p:nvPr/>
        </p:nvSpPr>
        <p:spPr>
          <a:xfrm>
            <a:off x="7187001" y="6646673"/>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extLst>
      <p:ext uri="{BB962C8B-B14F-4D97-AF65-F5344CB8AC3E}">
        <p14:creationId xmlns:p14="http://schemas.microsoft.com/office/powerpoint/2010/main" val="34259299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A06227-53B1-4D95-9D87-C848AA601CB1}"/>
              </a:ext>
            </a:extLst>
          </p:cNvPr>
          <p:cNvSpPr>
            <a:spLocks noGrp="1"/>
          </p:cNvSpPr>
          <p:nvPr>
            <p:ph type="title"/>
          </p:nvPr>
        </p:nvSpPr>
        <p:spPr>
          <a:xfrm>
            <a:off x="686834" y="1153572"/>
            <a:ext cx="3200400" cy="4461163"/>
          </a:xfrm>
        </p:spPr>
        <p:txBody>
          <a:bodyPr>
            <a:normAutofit/>
          </a:bodyPr>
          <a:lstStyle/>
          <a:p>
            <a:r>
              <a:rPr lang="en-GB" dirty="0">
                <a:solidFill>
                  <a:srgbClr val="FFFFFF"/>
                </a:solidFill>
              </a:rPr>
              <a:t>Negatives</a:t>
            </a:r>
            <a:br>
              <a:rPr lang="en-GB" dirty="0">
                <a:solidFill>
                  <a:srgbClr val="FFFFFF"/>
                </a:solidFill>
              </a:rPr>
            </a:br>
            <a:r>
              <a:rPr lang="en-GB" dirty="0">
                <a:solidFill>
                  <a:srgbClr val="FFFFFF"/>
                </a:solidFill>
              </a:rPr>
              <a:t>on host countries </a:t>
            </a:r>
          </a:p>
        </p:txBody>
      </p:sp>
      <p:sp>
        <p:nvSpPr>
          <p:cNvPr id="26" name="Arc 25">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CEBF47CE-A3D9-44D4-908C-09AD316FEFAB}"/>
              </a:ext>
            </a:extLst>
          </p:cNvPr>
          <p:cNvSpPr>
            <a:spLocks noGrp="1"/>
          </p:cNvSpPr>
          <p:nvPr>
            <p:ph idx="1"/>
          </p:nvPr>
        </p:nvSpPr>
        <p:spPr>
          <a:xfrm>
            <a:off x="4447308" y="591344"/>
            <a:ext cx="6906491" cy="5585619"/>
          </a:xfrm>
        </p:spPr>
        <p:txBody>
          <a:bodyPr vert="horz" lIns="91440" tIns="45720" rIns="91440" bIns="45720" rtlCol="0" anchor="ctr">
            <a:normAutofit/>
          </a:bodyPr>
          <a:lstStyle/>
          <a:p>
            <a:pPr>
              <a:buFont typeface="Arial" panose="020B0604020202020204" pitchFamily="34" charset="0"/>
              <a:buChar char="•"/>
            </a:pPr>
            <a:r>
              <a:rPr lang="en-GB" sz="1800" b="0" i="0" dirty="0">
                <a:effectLst/>
                <a:latin typeface="ClearSans"/>
              </a:rPr>
              <a:t>Domestic businesses may not be able to compete with MNCs and some will fail</a:t>
            </a:r>
          </a:p>
          <a:p>
            <a:pPr marL="0" indent="0">
              <a:buNone/>
            </a:pPr>
            <a:endParaRPr lang="en-GB" sz="1800" dirty="0">
              <a:latin typeface="ClearSans"/>
            </a:endParaRPr>
          </a:p>
          <a:p>
            <a:pPr>
              <a:buFont typeface="Arial" panose="020B0604020202020204" pitchFamily="34" charset="0"/>
              <a:buChar char="•"/>
            </a:pPr>
            <a:r>
              <a:rPr lang="en-GB" sz="1800" b="0" i="0" dirty="0">
                <a:effectLst/>
                <a:latin typeface="ClearSans"/>
              </a:rPr>
              <a:t>MNCs may not feel that they need to meet the host country expectations for acting ethically and/or in a socially-responsible way</a:t>
            </a:r>
          </a:p>
          <a:p>
            <a:pPr marL="0" indent="0">
              <a:buNone/>
            </a:pPr>
            <a:endParaRPr lang="en-GB" sz="1800" dirty="0">
              <a:latin typeface="ClearSans"/>
            </a:endParaRPr>
          </a:p>
          <a:p>
            <a:pPr>
              <a:buFont typeface="Arial" panose="020B0604020202020204" pitchFamily="34" charset="0"/>
              <a:buChar char="•"/>
            </a:pPr>
            <a:r>
              <a:rPr lang="en-GB" sz="1800" b="0" i="0" dirty="0">
                <a:effectLst/>
                <a:latin typeface="ClearSans"/>
              </a:rPr>
              <a:t>MNCs may be accused of imposing their culture on the host country, perhaps at the expense of the richness of local culture. Might MNCs reduce cultural diversity around the world as they continue to expand, particularly into less developed or developing countries?</a:t>
            </a:r>
          </a:p>
          <a:p>
            <a:endParaRPr lang="en-GB" sz="1800" dirty="0">
              <a:latin typeface="ClearSans"/>
            </a:endParaRPr>
          </a:p>
          <a:p>
            <a:pPr>
              <a:buFont typeface="Arial" panose="020B0604020202020204" pitchFamily="34" charset="0"/>
              <a:buChar char="•"/>
            </a:pPr>
            <a:r>
              <a:rPr lang="en-GB" sz="1800" b="0" i="0" dirty="0">
                <a:effectLst/>
                <a:latin typeface="ClearSans"/>
              </a:rPr>
              <a:t>Profits earned by MNCs may be remitted back to the MNC's base country rather than reinvested in the host economy.</a:t>
            </a:r>
          </a:p>
          <a:p>
            <a:endParaRPr lang="en-GB" sz="1800" dirty="0">
              <a:latin typeface="ClearSans"/>
            </a:endParaRPr>
          </a:p>
          <a:p>
            <a:pPr>
              <a:buFont typeface="Arial" panose="020B0604020202020204" pitchFamily="34" charset="0"/>
              <a:buChar char="•"/>
            </a:pPr>
            <a:r>
              <a:rPr lang="en-GB" sz="1800" b="0" i="0" dirty="0">
                <a:effectLst/>
                <a:latin typeface="ClearSans"/>
              </a:rPr>
              <a:t>MNCs may make use of </a:t>
            </a:r>
            <a:r>
              <a:rPr lang="en-GB" sz="1800" b="1" i="0" dirty="0">
                <a:effectLst/>
                <a:latin typeface="ClearSans"/>
              </a:rPr>
              <a:t>transfer pricing</a:t>
            </a:r>
            <a:r>
              <a:rPr lang="en-GB" sz="1800" b="0" i="0" dirty="0">
                <a:effectLst/>
                <a:latin typeface="ClearSans"/>
              </a:rPr>
              <a:t> and other </a:t>
            </a:r>
            <a:r>
              <a:rPr lang="en-GB" sz="1800" b="1" i="0" dirty="0">
                <a:effectLst/>
                <a:latin typeface="ClearSans"/>
              </a:rPr>
              <a:t>tax avoidance</a:t>
            </a:r>
            <a:r>
              <a:rPr lang="en-GB" sz="1800" b="0" i="0" dirty="0">
                <a:effectLst/>
                <a:latin typeface="ClearSans"/>
              </a:rPr>
              <a:t> measures</a:t>
            </a:r>
            <a:endParaRPr lang="en-GB" sz="1800" dirty="0"/>
          </a:p>
        </p:txBody>
      </p:sp>
      <p:pic>
        <p:nvPicPr>
          <p:cNvPr id="4" name="Picture 3">
            <a:extLst>
              <a:ext uri="{FF2B5EF4-FFF2-40B4-BE49-F238E27FC236}">
                <a16:creationId xmlns:a16="http://schemas.microsoft.com/office/drawing/2014/main" id="{0003C052-D6DD-AF75-FE12-0598D4FA46DE}"/>
              </a:ext>
            </a:extLst>
          </p:cNvPr>
          <p:cNvPicPr>
            <a:picLocks noChangeAspect="1"/>
          </p:cNvPicPr>
          <p:nvPr/>
        </p:nvPicPr>
        <p:blipFill>
          <a:blip r:embed="rId2" cstate="print">
            <a:alphaModFix amt="5000"/>
            <a:extLst>
              <a:ext uri="{28A0092B-C50C-407E-A947-70E740481C1C}">
                <a14:useLocalDpi xmlns:a14="http://schemas.microsoft.com/office/drawing/2010/main" val="0"/>
              </a:ext>
            </a:extLst>
          </a:blip>
          <a:stretch>
            <a:fillRect/>
          </a:stretch>
        </p:blipFill>
        <p:spPr>
          <a:xfrm>
            <a:off x="2248131" y="1566701"/>
            <a:ext cx="7695738" cy="3098355"/>
          </a:xfrm>
          <a:prstGeom prst="rect">
            <a:avLst/>
          </a:prstGeom>
        </p:spPr>
      </p:pic>
      <p:pic>
        <p:nvPicPr>
          <p:cNvPr id="5" name="Picture 4">
            <a:extLst>
              <a:ext uri="{FF2B5EF4-FFF2-40B4-BE49-F238E27FC236}">
                <a16:creationId xmlns:a16="http://schemas.microsoft.com/office/drawing/2014/main" id="{F909F7A8-34F2-0F3A-0A23-0DCDDA8F228D}"/>
              </a:ext>
            </a:extLst>
          </p:cNvPr>
          <p:cNvPicPr>
            <a:picLocks noChangeAspect="1"/>
          </p:cNvPicPr>
          <p:nvPr/>
        </p:nvPicPr>
        <p:blipFill>
          <a:blip r:embed="rId3" cstate="print">
            <a:alphaModFix amt="85000"/>
            <a:extLst>
              <a:ext uri="{28A0092B-C50C-407E-A947-70E740481C1C}">
                <a14:useLocalDpi xmlns:a14="http://schemas.microsoft.com/office/drawing/2010/main" val="0"/>
              </a:ext>
            </a:extLst>
          </a:blip>
          <a:stretch>
            <a:fillRect/>
          </a:stretch>
        </p:blipFill>
        <p:spPr>
          <a:xfrm>
            <a:off x="5331986" y="128997"/>
            <a:ext cx="933411" cy="375797"/>
          </a:xfrm>
          <a:prstGeom prst="rect">
            <a:avLst/>
          </a:prstGeom>
        </p:spPr>
      </p:pic>
      <p:sp>
        <p:nvSpPr>
          <p:cNvPr id="6" name="Footer Placeholder 2">
            <a:extLst>
              <a:ext uri="{FF2B5EF4-FFF2-40B4-BE49-F238E27FC236}">
                <a16:creationId xmlns:a16="http://schemas.microsoft.com/office/drawing/2014/main" id="{FCBC2B07-C292-79B0-DF2B-D64AF0151022}"/>
              </a:ext>
            </a:extLst>
          </p:cNvPr>
          <p:cNvSpPr txBox="1">
            <a:spLocks/>
          </p:cNvSpPr>
          <p:nvPr/>
        </p:nvSpPr>
        <p:spPr>
          <a:xfrm>
            <a:off x="1129091" y="6599167"/>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D8B50838-9106-82B6-5F14-83EDFE45DE4E}"/>
              </a:ext>
            </a:extLst>
          </p:cNvPr>
          <p:cNvSpPr txBox="1"/>
          <p:nvPr/>
        </p:nvSpPr>
        <p:spPr>
          <a:xfrm>
            <a:off x="7187001" y="6646673"/>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extLst>
      <p:ext uri="{BB962C8B-B14F-4D97-AF65-F5344CB8AC3E}">
        <p14:creationId xmlns:p14="http://schemas.microsoft.com/office/powerpoint/2010/main" val="28529735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564B4C69-51F9-488A-B07C-57C55BF14C18}"/>
              </a:ext>
            </a:extLst>
          </p:cNvPr>
          <p:cNvGraphicFramePr>
            <a:graphicFrameLocks noGrp="1"/>
          </p:cNvGraphicFramePr>
          <p:nvPr>
            <p:ph idx="1"/>
            <p:extLst>
              <p:ext uri="{D42A27DB-BD31-4B8C-83A1-F6EECF244321}">
                <p14:modId xmlns:p14="http://schemas.microsoft.com/office/powerpoint/2010/main" val="2828718619"/>
              </p:ext>
            </p:extLst>
          </p:nvPr>
        </p:nvGraphicFramePr>
        <p:xfrm>
          <a:off x="268941" y="89647"/>
          <a:ext cx="11842377" cy="6517341"/>
        </p:xfrm>
        <a:graphic>
          <a:graphicData uri="http://schemas.openxmlformats.org/drawingml/2006/table">
            <a:tbl>
              <a:tblPr firstRow="1" firstCol="1" bandRow="1">
                <a:tableStyleId>{5C22544A-7EE6-4342-B048-85BDC9FD1C3A}</a:tableStyleId>
              </a:tblPr>
              <a:tblGrid>
                <a:gridCol w="1573238">
                  <a:extLst>
                    <a:ext uri="{9D8B030D-6E8A-4147-A177-3AD203B41FA5}">
                      <a16:colId xmlns:a16="http://schemas.microsoft.com/office/drawing/2014/main" val="2851355239"/>
                    </a:ext>
                  </a:extLst>
                </a:gridCol>
                <a:gridCol w="5034806">
                  <a:extLst>
                    <a:ext uri="{9D8B030D-6E8A-4147-A177-3AD203B41FA5}">
                      <a16:colId xmlns:a16="http://schemas.microsoft.com/office/drawing/2014/main" val="2961960953"/>
                    </a:ext>
                  </a:extLst>
                </a:gridCol>
                <a:gridCol w="5234333">
                  <a:extLst>
                    <a:ext uri="{9D8B030D-6E8A-4147-A177-3AD203B41FA5}">
                      <a16:colId xmlns:a16="http://schemas.microsoft.com/office/drawing/2014/main" val="2600613371"/>
                    </a:ext>
                  </a:extLst>
                </a:gridCol>
              </a:tblGrid>
              <a:tr h="358753">
                <a:tc>
                  <a:txBody>
                    <a:bodyPr/>
                    <a:lstStyle/>
                    <a:p>
                      <a:pPr algn="ctr">
                        <a:spcAft>
                          <a:spcPts val="1000"/>
                        </a:spcAft>
                      </a:pPr>
                      <a:r>
                        <a:rPr lang="en-GB" sz="2000">
                          <a:effectLst/>
                        </a:rPr>
                        <a:t> </a:t>
                      </a:r>
                      <a:endParaRPr lang="en-GB"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spcAft>
                          <a:spcPts val="1000"/>
                        </a:spcAft>
                      </a:pPr>
                      <a:r>
                        <a:rPr lang="en-GB" sz="2000">
                          <a:effectLst/>
                        </a:rPr>
                        <a:t>Positive</a:t>
                      </a:r>
                      <a:endParaRPr lang="en-GB"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spcAft>
                          <a:spcPts val="1000"/>
                        </a:spcAft>
                      </a:pPr>
                      <a:r>
                        <a:rPr lang="en-GB" sz="2000">
                          <a:effectLst/>
                        </a:rPr>
                        <a:t>Negative</a:t>
                      </a:r>
                      <a:endParaRPr lang="en-GB"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233079367"/>
                  </a:ext>
                </a:extLst>
              </a:tr>
              <a:tr h="3617424">
                <a:tc>
                  <a:txBody>
                    <a:bodyPr/>
                    <a:lstStyle/>
                    <a:p>
                      <a:pPr>
                        <a:spcAft>
                          <a:spcPts val="1000"/>
                        </a:spcAft>
                      </a:pPr>
                      <a:r>
                        <a:rPr lang="en-GB" sz="2000">
                          <a:effectLst/>
                        </a:rPr>
                        <a:t>Local economy</a:t>
                      </a:r>
                    </a:p>
                    <a:p>
                      <a:pPr>
                        <a:spcAft>
                          <a:spcPts val="1000"/>
                        </a:spcAft>
                      </a:pPr>
                      <a:r>
                        <a:rPr lang="en-GB" sz="2000">
                          <a:effectLst/>
                        </a:rPr>
                        <a:t> </a:t>
                      </a:r>
                    </a:p>
                    <a:p>
                      <a:pPr>
                        <a:spcAft>
                          <a:spcPts val="1000"/>
                        </a:spcAft>
                      </a:pPr>
                      <a:r>
                        <a:rPr lang="en-GB" sz="2000">
                          <a:effectLst/>
                        </a:rPr>
                        <a:t> </a:t>
                      </a:r>
                      <a:endParaRPr lang="en-GB"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spcAft>
                          <a:spcPts val="1000"/>
                        </a:spcAft>
                      </a:pPr>
                      <a:r>
                        <a:rPr lang="en-GB" sz="2000">
                          <a:effectLst/>
                        </a:rPr>
                        <a:t>Create jobs with better opportunities e.g. training, shared expertise, full-time, promotions</a:t>
                      </a:r>
                    </a:p>
                    <a:p>
                      <a:pPr>
                        <a:spcAft>
                          <a:spcPts val="1000"/>
                        </a:spcAft>
                      </a:pPr>
                      <a:r>
                        <a:rPr lang="en-GB" sz="2000">
                          <a:effectLst/>
                        </a:rPr>
                        <a:t>Push wages up improving overall standard of living</a:t>
                      </a:r>
                    </a:p>
                    <a:p>
                      <a:pPr>
                        <a:spcAft>
                          <a:spcPts val="1000"/>
                        </a:spcAft>
                      </a:pPr>
                      <a:r>
                        <a:rPr lang="en-GB" sz="2000">
                          <a:effectLst/>
                        </a:rPr>
                        <a:t>Skills development </a:t>
                      </a:r>
                    </a:p>
                    <a:p>
                      <a:pPr>
                        <a:spcAft>
                          <a:spcPts val="1000"/>
                        </a:spcAft>
                      </a:pPr>
                      <a:r>
                        <a:rPr lang="en-GB" sz="2000">
                          <a:effectLst/>
                        </a:rPr>
                        <a:t>Better working conditions as businesses look to maintain their own reputation</a:t>
                      </a:r>
                      <a:endParaRPr lang="en-GB"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spcAft>
                          <a:spcPts val="1000"/>
                        </a:spcAft>
                      </a:pPr>
                      <a:r>
                        <a:rPr lang="en-GB" sz="2000" dirty="0">
                          <a:effectLst/>
                        </a:rPr>
                        <a:t>Creates wage inflation for local businesses</a:t>
                      </a:r>
                    </a:p>
                    <a:p>
                      <a:pPr>
                        <a:spcAft>
                          <a:spcPts val="1000"/>
                        </a:spcAft>
                      </a:pPr>
                      <a:r>
                        <a:rPr lang="en-GB" sz="2000" dirty="0">
                          <a:effectLst/>
                        </a:rPr>
                        <a:t>May look to exploit cheap workers </a:t>
                      </a:r>
                    </a:p>
                    <a:p>
                      <a:pPr>
                        <a:spcAft>
                          <a:spcPts val="1000"/>
                        </a:spcAft>
                      </a:pPr>
                      <a:r>
                        <a:rPr lang="en-GB" sz="2000" dirty="0">
                          <a:effectLst/>
                        </a:rPr>
                        <a:t>Bring in own managers only offering low skilled jobs to workers</a:t>
                      </a:r>
                    </a:p>
                    <a:p>
                      <a:pPr>
                        <a:spcAft>
                          <a:spcPts val="1000"/>
                        </a:spcAft>
                      </a:pPr>
                      <a:r>
                        <a:rPr lang="en-GB" sz="2000" dirty="0">
                          <a:effectLst/>
                        </a:rPr>
                        <a:t>Working conditions may be poor</a:t>
                      </a:r>
                    </a:p>
                    <a:p>
                      <a:pPr>
                        <a:spcAft>
                          <a:spcPts val="1000"/>
                        </a:spcAft>
                      </a:pPr>
                      <a:r>
                        <a:rPr lang="en-GB" sz="2000" dirty="0">
                          <a:effectLst/>
                        </a:rPr>
                        <a:t>Lack of union representation</a:t>
                      </a:r>
                      <a:endParaRPr lang="en-GB"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947212163"/>
                  </a:ext>
                </a:extLst>
              </a:tr>
              <a:tr h="2541164">
                <a:tc>
                  <a:txBody>
                    <a:bodyPr/>
                    <a:lstStyle/>
                    <a:p>
                      <a:pPr>
                        <a:spcAft>
                          <a:spcPts val="1000"/>
                        </a:spcAft>
                      </a:pPr>
                      <a:r>
                        <a:rPr lang="en-GB" sz="2000">
                          <a:effectLst/>
                        </a:rPr>
                        <a:t>National economy</a:t>
                      </a:r>
                    </a:p>
                    <a:p>
                      <a:pPr>
                        <a:spcAft>
                          <a:spcPts val="1000"/>
                        </a:spcAft>
                      </a:pPr>
                      <a:r>
                        <a:rPr lang="en-GB" sz="2000">
                          <a:effectLst/>
                        </a:rPr>
                        <a:t> </a:t>
                      </a:r>
                    </a:p>
                    <a:p>
                      <a:pPr>
                        <a:spcAft>
                          <a:spcPts val="1000"/>
                        </a:spcAft>
                      </a:pPr>
                      <a:r>
                        <a:rPr lang="en-GB" sz="2000">
                          <a:effectLst/>
                        </a:rPr>
                        <a:t> </a:t>
                      </a:r>
                      <a:endParaRPr lang="en-GB"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spcAft>
                          <a:spcPts val="1000"/>
                        </a:spcAft>
                      </a:pPr>
                      <a:r>
                        <a:rPr lang="en-GB" sz="2000" dirty="0">
                          <a:effectLst/>
                        </a:rPr>
                        <a:t>An injection into the host economy (FDI)</a:t>
                      </a:r>
                    </a:p>
                    <a:p>
                      <a:pPr>
                        <a:spcAft>
                          <a:spcPts val="1000"/>
                        </a:spcAft>
                      </a:pPr>
                      <a:r>
                        <a:rPr lang="en-GB" sz="2000" dirty="0">
                          <a:effectLst/>
                        </a:rPr>
                        <a:t>Economic growth (GDP)</a:t>
                      </a:r>
                    </a:p>
                    <a:p>
                      <a:pPr>
                        <a:spcAft>
                          <a:spcPts val="1000"/>
                        </a:spcAft>
                      </a:pPr>
                      <a:r>
                        <a:rPr lang="en-GB" sz="2000" dirty="0">
                          <a:effectLst/>
                        </a:rPr>
                        <a:t>Generation of revenue for the local government</a:t>
                      </a:r>
                    </a:p>
                    <a:p>
                      <a:pPr>
                        <a:spcAft>
                          <a:spcPts val="1000"/>
                        </a:spcAft>
                      </a:pPr>
                      <a:r>
                        <a:rPr lang="en-GB" sz="2000" dirty="0">
                          <a:effectLst/>
                        </a:rPr>
                        <a:t>Job creation and related wealth</a:t>
                      </a:r>
                      <a:endParaRPr lang="en-GB"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spcAft>
                          <a:spcPts val="1000"/>
                        </a:spcAft>
                      </a:pPr>
                      <a:r>
                        <a:rPr lang="en-GB" sz="2000" dirty="0">
                          <a:effectLst/>
                        </a:rPr>
                        <a:t>May lead to “brain drain”</a:t>
                      </a:r>
                    </a:p>
                    <a:p>
                      <a:pPr>
                        <a:spcAft>
                          <a:spcPts val="1000"/>
                        </a:spcAft>
                      </a:pPr>
                      <a:r>
                        <a:rPr lang="en-GB" sz="2000" dirty="0">
                          <a:effectLst/>
                        </a:rPr>
                        <a:t>Loss of local, more traditional, businesses</a:t>
                      </a:r>
                    </a:p>
                    <a:p>
                      <a:pPr>
                        <a:spcAft>
                          <a:spcPts val="1000"/>
                        </a:spcAft>
                      </a:pPr>
                      <a:r>
                        <a:rPr lang="en-GB" sz="2000" dirty="0">
                          <a:effectLst/>
                        </a:rPr>
                        <a:t>May introduce more aggressive cultures based on a profit motive</a:t>
                      </a:r>
                      <a:endParaRPr lang="en-GB"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198253673"/>
                  </a:ext>
                </a:extLst>
              </a:tr>
            </a:tbl>
          </a:graphicData>
        </a:graphic>
      </p:graphicFrame>
      <p:pic>
        <p:nvPicPr>
          <p:cNvPr id="2" name="Picture 1">
            <a:extLst>
              <a:ext uri="{FF2B5EF4-FFF2-40B4-BE49-F238E27FC236}">
                <a16:creationId xmlns:a16="http://schemas.microsoft.com/office/drawing/2014/main" id="{39951625-9D28-61FC-B839-C40027F80B3B}"/>
              </a:ext>
            </a:extLst>
          </p:cNvPr>
          <p:cNvPicPr>
            <a:picLocks noChangeAspect="1"/>
          </p:cNvPicPr>
          <p:nvPr/>
        </p:nvPicPr>
        <p:blipFill>
          <a:blip r:embed="rId2" cstate="print">
            <a:alphaModFix amt="5000"/>
            <a:extLst>
              <a:ext uri="{28A0092B-C50C-407E-A947-70E740481C1C}">
                <a14:useLocalDpi xmlns:a14="http://schemas.microsoft.com/office/drawing/2010/main" val="0"/>
              </a:ext>
            </a:extLst>
          </a:blip>
          <a:stretch>
            <a:fillRect/>
          </a:stretch>
        </p:blipFill>
        <p:spPr>
          <a:xfrm>
            <a:off x="2248131" y="1566701"/>
            <a:ext cx="7695738" cy="3098355"/>
          </a:xfrm>
          <a:prstGeom prst="rect">
            <a:avLst/>
          </a:prstGeom>
        </p:spPr>
      </p:pic>
      <p:pic>
        <p:nvPicPr>
          <p:cNvPr id="3" name="Picture 2">
            <a:extLst>
              <a:ext uri="{FF2B5EF4-FFF2-40B4-BE49-F238E27FC236}">
                <a16:creationId xmlns:a16="http://schemas.microsoft.com/office/drawing/2014/main" id="{B38727EF-6B7D-D6AB-A349-83898E5358CA}"/>
              </a:ext>
            </a:extLst>
          </p:cNvPr>
          <p:cNvPicPr>
            <a:picLocks noChangeAspect="1"/>
          </p:cNvPicPr>
          <p:nvPr/>
        </p:nvPicPr>
        <p:blipFill>
          <a:blip r:embed="rId3" cstate="print">
            <a:alphaModFix amt="85000"/>
            <a:extLst>
              <a:ext uri="{28A0092B-C50C-407E-A947-70E740481C1C}">
                <a14:useLocalDpi xmlns:a14="http://schemas.microsoft.com/office/drawing/2010/main" val="0"/>
              </a:ext>
            </a:extLst>
          </a:blip>
          <a:stretch>
            <a:fillRect/>
          </a:stretch>
        </p:blipFill>
        <p:spPr>
          <a:xfrm>
            <a:off x="5331986" y="128997"/>
            <a:ext cx="933411" cy="375797"/>
          </a:xfrm>
          <a:prstGeom prst="rect">
            <a:avLst/>
          </a:prstGeom>
        </p:spPr>
      </p:pic>
      <p:sp>
        <p:nvSpPr>
          <p:cNvPr id="5" name="Footer Placeholder 2">
            <a:extLst>
              <a:ext uri="{FF2B5EF4-FFF2-40B4-BE49-F238E27FC236}">
                <a16:creationId xmlns:a16="http://schemas.microsoft.com/office/drawing/2014/main" id="{94DC3035-7658-AFDF-98FD-5E310DB6AAB0}"/>
              </a:ext>
            </a:extLst>
          </p:cNvPr>
          <p:cNvSpPr txBox="1">
            <a:spLocks/>
          </p:cNvSpPr>
          <p:nvPr/>
        </p:nvSpPr>
        <p:spPr>
          <a:xfrm>
            <a:off x="1129091" y="6599167"/>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2CAF2FA3-49B6-DA54-825E-06F900795651}"/>
              </a:ext>
            </a:extLst>
          </p:cNvPr>
          <p:cNvSpPr txBox="1"/>
          <p:nvPr/>
        </p:nvSpPr>
        <p:spPr>
          <a:xfrm>
            <a:off x="7187001" y="6646673"/>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extLst>
      <p:ext uri="{BB962C8B-B14F-4D97-AF65-F5344CB8AC3E}">
        <p14:creationId xmlns:p14="http://schemas.microsoft.com/office/powerpoint/2010/main" val="35726672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AD21898E-86C0-4C8A-A76C-DF33E844C8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542" y="0"/>
            <a:ext cx="10432916" cy="6858000"/>
          </a:xfrm>
          <a:custGeom>
            <a:avLst/>
            <a:gdLst>
              <a:gd name="connsiteX0" fmla="*/ 1287962 w 10432916"/>
              <a:gd name="connsiteY0" fmla="*/ 0 h 6858000"/>
              <a:gd name="connsiteX1" fmla="*/ 9144956 w 10432916"/>
              <a:gd name="connsiteY1" fmla="*/ 0 h 6858000"/>
              <a:gd name="connsiteX2" fmla="*/ 9241731 w 10432916"/>
              <a:gd name="connsiteY2" fmla="*/ 111692 h 6858000"/>
              <a:gd name="connsiteX3" fmla="*/ 10432916 w 10432916"/>
              <a:gd name="connsiteY3" fmla="*/ 3429001 h 6858000"/>
              <a:gd name="connsiteX4" fmla="*/ 9241730 w 10432916"/>
              <a:gd name="connsiteY4" fmla="*/ 6746310 h 6858000"/>
              <a:gd name="connsiteX5" fmla="*/ 9144957 w 10432916"/>
              <a:gd name="connsiteY5" fmla="*/ 6858000 h 6858000"/>
              <a:gd name="connsiteX6" fmla="*/ 1287959 w 10432916"/>
              <a:gd name="connsiteY6" fmla="*/ 6858000 h 6858000"/>
              <a:gd name="connsiteX7" fmla="*/ 1191186 w 10432916"/>
              <a:gd name="connsiteY7" fmla="*/ 6746310 h 6858000"/>
              <a:gd name="connsiteX8" fmla="*/ 0 w 10432916"/>
              <a:gd name="connsiteY8" fmla="*/ 3429001 h 6858000"/>
              <a:gd name="connsiteX9" fmla="*/ 1191186 w 10432916"/>
              <a:gd name="connsiteY9" fmla="*/ 11169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32916" h="6858000">
                <a:moveTo>
                  <a:pt x="1287962" y="0"/>
                </a:moveTo>
                <a:lnTo>
                  <a:pt x="9144956" y="0"/>
                </a:lnTo>
                <a:lnTo>
                  <a:pt x="9241731" y="111692"/>
                </a:lnTo>
                <a:cubicBezTo>
                  <a:pt x="9985889" y="1013175"/>
                  <a:pt x="10432916" y="2168897"/>
                  <a:pt x="10432916" y="3429001"/>
                </a:cubicBezTo>
                <a:cubicBezTo>
                  <a:pt x="10432916" y="4689105"/>
                  <a:pt x="9985889" y="5844827"/>
                  <a:pt x="9241730" y="6746310"/>
                </a:cubicBezTo>
                <a:lnTo>
                  <a:pt x="9144957" y="6858000"/>
                </a:lnTo>
                <a:lnTo>
                  <a:pt x="1287959" y="6858000"/>
                </a:lnTo>
                <a:lnTo>
                  <a:pt x="1191186" y="6746310"/>
                </a:lnTo>
                <a:cubicBezTo>
                  <a:pt x="447027" y="5844827"/>
                  <a:pt x="0" y="4689105"/>
                  <a:pt x="0" y="3429001"/>
                </a:cubicBezTo>
                <a:cubicBezTo>
                  <a:pt x="0" y="2168897"/>
                  <a:pt x="447027" y="1013175"/>
                  <a:pt x="1191186" y="11169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5C8F04BD-D093-45D0-B54C-50FDB308B4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4942" y="0"/>
            <a:ext cx="9922116" cy="6858000"/>
          </a:xfrm>
          <a:custGeom>
            <a:avLst/>
            <a:gdLst>
              <a:gd name="connsiteX0" fmla="*/ 1378575 w 9922116"/>
              <a:gd name="connsiteY0" fmla="*/ 0 h 6858000"/>
              <a:gd name="connsiteX1" fmla="*/ 8543542 w 9922116"/>
              <a:gd name="connsiteY1" fmla="*/ 0 h 6858000"/>
              <a:gd name="connsiteX2" fmla="*/ 8633323 w 9922116"/>
              <a:gd name="connsiteY2" fmla="*/ 94145 h 6858000"/>
              <a:gd name="connsiteX3" fmla="*/ 9922116 w 9922116"/>
              <a:gd name="connsiteY3" fmla="*/ 3429001 h 6858000"/>
              <a:gd name="connsiteX4" fmla="*/ 8633323 w 9922116"/>
              <a:gd name="connsiteY4" fmla="*/ 6763858 h 6858000"/>
              <a:gd name="connsiteX5" fmla="*/ 8543544 w 9922116"/>
              <a:gd name="connsiteY5" fmla="*/ 6858000 h 6858000"/>
              <a:gd name="connsiteX6" fmla="*/ 1378573 w 9922116"/>
              <a:gd name="connsiteY6" fmla="*/ 6858000 h 6858000"/>
              <a:gd name="connsiteX7" fmla="*/ 1288793 w 9922116"/>
              <a:gd name="connsiteY7" fmla="*/ 6763858 h 6858000"/>
              <a:gd name="connsiteX8" fmla="*/ 0 w 9922116"/>
              <a:gd name="connsiteY8" fmla="*/ 3429001 h 6858000"/>
              <a:gd name="connsiteX9" fmla="*/ 1288793 w 9922116"/>
              <a:gd name="connsiteY9" fmla="*/ 941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2116" h="6858000">
                <a:moveTo>
                  <a:pt x="1378575" y="0"/>
                </a:moveTo>
                <a:lnTo>
                  <a:pt x="8543542" y="0"/>
                </a:lnTo>
                <a:lnTo>
                  <a:pt x="8633323" y="94145"/>
                </a:lnTo>
                <a:cubicBezTo>
                  <a:pt x="9434072" y="974941"/>
                  <a:pt x="9922116" y="2144991"/>
                  <a:pt x="9922116" y="3429001"/>
                </a:cubicBezTo>
                <a:cubicBezTo>
                  <a:pt x="9922116" y="4713011"/>
                  <a:pt x="9434072" y="5883061"/>
                  <a:pt x="8633323" y="6763858"/>
                </a:cubicBezTo>
                <a:lnTo>
                  <a:pt x="8543544" y="6858000"/>
                </a:lnTo>
                <a:lnTo>
                  <a:pt x="1378573" y="6858000"/>
                </a:lnTo>
                <a:lnTo>
                  <a:pt x="1288793" y="6763858"/>
                </a:lnTo>
                <a:cubicBezTo>
                  <a:pt x="488044" y="5883061"/>
                  <a:pt x="0" y="4713011"/>
                  <a:pt x="0" y="3429001"/>
                </a:cubicBezTo>
                <a:cubicBezTo>
                  <a:pt x="0" y="2144991"/>
                  <a:pt x="488044" y="974941"/>
                  <a:pt x="1288793" y="94145"/>
                </a:cubicBez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311147" y="365760"/>
            <a:ext cx="7569706" cy="1288238"/>
          </a:xfrm>
        </p:spPr>
        <p:txBody>
          <a:bodyPr anchor="ctr">
            <a:normAutofit/>
          </a:bodyPr>
          <a:lstStyle/>
          <a:p>
            <a:pPr algn="ctr"/>
            <a:r>
              <a:rPr lang="en-GB" sz="4100"/>
              <a:t>Impact of MNCs on the national economy</a:t>
            </a:r>
          </a:p>
        </p:txBody>
      </p:sp>
      <p:sp>
        <p:nvSpPr>
          <p:cNvPr id="3" name="Content Placeholder 2"/>
          <p:cNvSpPr>
            <a:spLocks noGrp="1"/>
          </p:cNvSpPr>
          <p:nvPr>
            <p:ph idx="1"/>
          </p:nvPr>
        </p:nvSpPr>
        <p:spPr>
          <a:xfrm>
            <a:off x="2165569" y="1956816"/>
            <a:ext cx="7860863" cy="4024884"/>
          </a:xfrm>
        </p:spPr>
        <p:txBody>
          <a:bodyPr anchor="t">
            <a:normAutofit/>
          </a:bodyPr>
          <a:lstStyle/>
          <a:p>
            <a:pPr marL="0" indent="0">
              <a:buNone/>
            </a:pPr>
            <a:r>
              <a:rPr lang="en-GB" sz="2000" dirty="0"/>
              <a:t>FDI flows</a:t>
            </a:r>
          </a:p>
          <a:p>
            <a:pPr lvl="1"/>
            <a:r>
              <a:rPr lang="en-GB" sz="2000" dirty="0"/>
              <a:t>The costs associated with setting up operations abroad is likely to be substantial</a:t>
            </a:r>
          </a:p>
          <a:p>
            <a:pPr lvl="1"/>
            <a:endParaRPr lang="en-GB" sz="2000" dirty="0"/>
          </a:p>
          <a:p>
            <a:pPr marL="0" indent="0">
              <a:buNone/>
            </a:pPr>
            <a:r>
              <a:rPr lang="en-GB" sz="2400" dirty="0"/>
              <a:t>An injection into the host economy </a:t>
            </a:r>
          </a:p>
          <a:p>
            <a:pPr lvl="2"/>
            <a:r>
              <a:rPr lang="en-GB" dirty="0"/>
              <a:t>Economic growth (GDP)</a:t>
            </a:r>
          </a:p>
          <a:p>
            <a:pPr lvl="2"/>
            <a:r>
              <a:rPr lang="en-GB" dirty="0"/>
              <a:t>Generation of revenue for the local government</a:t>
            </a:r>
          </a:p>
          <a:p>
            <a:pPr lvl="2"/>
            <a:r>
              <a:rPr lang="en-GB" dirty="0"/>
              <a:t>Job creation and related wealth</a:t>
            </a:r>
          </a:p>
          <a:p>
            <a:endParaRPr lang="en-GB" sz="2000" dirty="0"/>
          </a:p>
          <a:p>
            <a:pPr marL="0" indent="0">
              <a:buNone/>
            </a:pPr>
            <a:r>
              <a:rPr lang="en-GB" sz="2400" dirty="0"/>
              <a:t>However following the initial investment a lot of the profits are likely to flow back to the domestic economy</a:t>
            </a:r>
          </a:p>
          <a:p>
            <a:endParaRPr lang="en-GB" sz="2000" dirty="0"/>
          </a:p>
        </p:txBody>
      </p:sp>
    </p:spTree>
    <p:custDataLst>
      <p:tags r:id="rId1"/>
    </p:custDataLst>
    <p:extLst>
      <p:ext uri="{BB962C8B-B14F-4D97-AF65-F5344CB8AC3E}">
        <p14:creationId xmlns:p14="http://schemas.microsoft.com/office/powerpoint/2010/main" val="2428889552"/>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838200" y="365125"/>
            <a:ext cx="10515600" cy="1325563"/>
          </a:xfrm>
        </p:spPr>
        <p:txBody>
          <a:bodyPr>
            <a:normAutofit/>
          </a:bodyPr>
          <a:lstStyle/>
          <a:p>
            <a:r>
              <a:rPr lang="en-GB"/>
              <a:t>Impact of MNCs on the national economy</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p:cNvSpPr>
            <a:spLocks noGrp="1"/>
          </p:cNvSpPr>
          <p:nvPr>
            <p:ph idx="1"/>
          </p:nvPr>
        </p:nvSpPr>
        <p:spPr>
          <a:xfrm>
            <a:off x="838200" y="1825625"/>
            <a:ext cx="10515600" cy="4351338"/>
          </a:xfrm>
        </p:spPr>
        <p:txBody>
          <a:bodyPr>
            <a:normAutofit/>
          </a:bodyPr>
          <a:lstStyle/>
          <a:p>
            <a:pPr marL="0" indent="0">
              <a:buNone/>
            </a:pPr>
            <a:r>
              <a:rPr lang="en-GB" dirty="0"/>
              <a:t>Economic growth</a:t>
            </a:r>
          </a:p>
          <a:p>
            <a:pPr lvl="1"/>
            <a:r>
              <a:rPr lang="en-GB" dirty="0"/>
              <a:t>Rising GDP in both the domestic and host countries</a:t>
            </a:r>
          </a:p>
          <a:p>
            <a:pPr lvl="1"/>
            <a:r>
              <a:rPr lang="en-GB" dirty="0"/>
              <a:t>This leads to increased demand and employment</a:t>
            </a:r>
          </a:p>
          <a:p>
            <a:pPr lvl="1"/>
            <a:r>
              <a:rPr lang="en-GB" dirty="0"/>
              <a:t>Tax revenues increase allowing for reinvestment into infrastructure and on welfare</a:t>
            </a:r>
          </a:p>
          <a:p>
            <a:pPr lvl="1"/>
            <a:r>
              <a:rPr lang="en-GB" dirty="0"/>
              <a:t>As individuals earn more and the profits of local firms increase there is more finance available for investment, further increasing economic growth in the future</a:t>
            </a:r>
          </a:p>
          <a:p>
            <a:pPr lvl="1"/>
            <a:r>
              <a:rPr lang="en-GB" dirty="0"/>
              <a:t>However, inflationary pressure can occur if the economy has little spare productive capacity</a:t>
            </a:r>
          </a:p>
          <a:p>
            <a:pPr lvl="1"/>
            <a:r>
              <a:rPr lang="en-GB" dirty="0"/>
              <a:t>Resources are used up and negative externalities may occur</a:t>
            </a:r>
          </a:p>
        </p:txBody>
      </p:sp>
      <p:pic>
        <p:nvPicPr>
          <p:cNvPr id="4" name="Picture 3">
            <a:extLst>
              <a:ext uri="{FF2B5EF4-FFF2-40B4-BE49-F238E27FC236}">
                <a16:creationId xmlns:a16="http://schemas.microsoft.com/office/drawing/2014/main" id="{A7CB8126-2E80-3B2A-A783-CD88ECD52743}"/>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2248131" y="1566701"/>
            <a:ext cx="7695738" cy="3098355"/>
          </a:xfrm>
          <a:prstGeom prst="rect">
            <a:avLst/>
          </a:prstGeom>
        </p:spPr>
      </p:pic>
      <p:pic>
        <p:nvPicPr>
          <p:cNvPr id="5" name="Picture 4">
            <a:extLst>
              <a:ext uri="{FF2B5EF4-FFF2-40B4-BE49-F238E27FC236}">
                <a16:creationId xmlns:a16="http://schemas.microsoft.com/office/drawing/2014/main" id="{3734A0FE-836F-1707-6F15-1C564FFE63AE}"/>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5331986" y="128997"/>
            <a:ext cx="933411" cy="375797"/>
          </a:xfrm>
          <a:prstGeom prst="rect">
            <a:avLst/>
          </a:prstGeom>
        </p:spPr>
      </p:pic>
      <p:sp>
        <p:nvSpPr>
          <p:cNvPr id="6" name="Footer Placeholder 2">
            <a:extLst>
              <a:ext uri="{FF2B5EF4-FFF2-40B4-BE49-F238E27FC236}">
                <a16:creationId xmlns:a16="http://schemas.microsoft.com/office/drawing/2014/main" id="{62983152-65C3-1410-BAC8-039C84021B83}"/>
              </a:ext>
            </a:extLst>
          </p:cNvPr>
          <p:cNvSpPr txBox="1">
            <a:spLocks/>
          </p:cNvSpPr>
          <p:nvPr/>
        </p:nvSpPr>
        <p:spPr>
          <a:xfrm>
            <a:off x="1129091" y="6599167"/>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70B26473-9294-67ED-6CAE-B48743107C61}"/>
              </a:ext>
            </a:extLst>
          </p:cNvPr>
          <p:cNvSpPr txBox="1"/>
          <p:nvPr/>
        </p:nvSpPr>
        <p:spPr>
          <a:xfrm>
            <a:off x="7187001" y="6646673"/>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custDataLst>
      <p:tags r:id="rId1"/>
    </p:custDataLst>
    <p:extLst>
      <p:ext uri="{BB962C8B-B14F-4D97-AF65-F5344CB8AC3E}">
        <p14:creationId xmlns:p14="http://schemas.microsoft.com/office/powerpoint/2010/main" val="11208748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10515600" cy="1325563"/>
          </a:xfrm>
        </p:spPr>
        <p:txBody>
          <a:bodyPr>
            <a:normAutofit/>
          </a:bodyPr>
          <a:lstStyle/>
          <a:p>
            <a:r>
              <a:rPr lang="en-GB" sz="4600">
                <a:solidFill>
                  <a:srgbClr val="FFFFFF"/>
                </a:solidFill>
              </a:rPr>
              <a:t>Impact of MNCs on the national economy</a:t>
            </a:r>
          </a:p>
        </p:txBody>
      </p:sp>
      <p:sp>
        <p:nvSpPr>
          <p:cNvPr id="3" name="Content Placeholder 2"/>
          <p:cNvSpPr>
            <a:spLocks noGrp="1"/>
          </p:cNvSpPr>
          <p:nvPr>
            <p:ph idx="1"/>
          </p:nvPr>
        </p:nvSpPr>
        <p:spPr>
          <a:xfrm>
            <a:off x="838200" y="2438400"/>
            <a:ext cx="10515600" cy="3738562"/>
          </a:xfrm>
        </p:spPr>
        <p:txBody>
          <a:bodyPr>
            <a:normAutofit/>
          </a:bodyPr>
          <a:lstStyle/>
          <a:p>
            <a:r>
              <a:rPr lang="en-GB" sz="2000" dirty="0"/>
              <a:t>Balance of payments</a:t>
            </a:r>
          </a:p>
          <a:p>
            <a:r>
              <a:rPr lang="en-GB" sz="2000" dirty="0"/>
              <a:t>A record of a country’s trade/transactions with the rest of the world</a:t>
            </a:r>
          </a:p>
          <a:p>
            <a:pPr lvl="1"/>
            <a:r>
              <a:rPr lang="en-GB" sz="2000" dirty="0"/>
              <a:t>A surplus is when the sum of exports of goods, services, investment income and transfers is greater than imports</a:t>
            </a:r>
          </a:p>
          <a:p>
            <a:pPr lvl="1"/>
            <a:r>
              <a:rPr lang="en-GB" sz="2000" dirty="0"/>
              <a:t>A deficit is when the sum of exports of goods, services, investment income and transfers is less than imports</a:t>
            </a:r>
          </a:p>
          <a:p>
            <a:r>
              <a:rPr lang="en-GB" sz="2000" dirty="0"/>
              <a:t>FDI represents a flow of investment into the host country and will therefore improve the </a:t>
            </a:r>
            <a:r>
              <a:rPr lang="en-GB" sz="2000" dirty="0" err="1"/>
              <a:t>BoP</a:t>
            </a:r>
            <a:endParaRPr lang="en-GB" sz="2000" dirty="0"/>
          </a:p>
          <a:p>
            <a:r>
              <a:rPr lang="en-GB" sz="2000" dirty="0"/>
              <a:t>Exports sold from the MNC will also represent an inward flow of cash</a:t>
            </a:r>
          </a:p>
          <a:p>
            <a:r>
              <a:rPr lang="en-GB" sz="2000" dirty="0"/>
              <a:t>However, if materials and services are imported to support the MNC in the host country this represents an outward flow and will have a negative impact on the </a:t>
            </a:r>
            <a:r>
              <a:rPr lang="en-GB" sz="2000" dirty="0" err="1"/>
              <a:t>BoP</a:t>
            </a:r>
            <a:endParaRPr lang="en-GB" sz="2000" dirty="0"/>
          </a:p>
          <a:p>
            <a:endParaRPr lang="en-GB" sz="2000" dirty="0"/>
          </a:p>
        </p:txBody>
      </p:sp>
      <p:pic>
        <p:nvPicPr>
          <p:cNvPr id="4" name="Picture 3">
            <a:extLst>
              <a:ext uri="{FF2B5EF4-FFF2-40B4-BE49-F238E27FC236}">
                <a16:creationId xmlns:a16="http://schemas.microsoft.com/office/drawing/2014/main" id="{ED083FED-AD7D-BCEE-F20A-FDCCC7F162F7}"/>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2248131" y="1566701"/>
            <a:ext cx="7695738" cy="3098355"/>
          </a:xfrm>
          <a:prstGeom prst="rect">
            <a:avLst/>
          </a:prstGeom>
        </p:spPr>
      </p:pic>
      <p:pic>
        <p:nvPicPr>
          <p:cNvPr id="5" name="Picture 4">
            <a:extLst>
              <a:ext uri="{FF2B5EF4-FFF2-40B4-BE49-F238E27FC236}">
                <a16:creationId xmlns:a16="http://schemas.microsoft.com/office/drawing/2014/main" id="{DDC7CD7D-C11B-28B8-F33E-393710A02C27}"/>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5331986" y="128997"/>
            <a:ext cx="933411" cy="375797"/>
          </a:xfrm>
          <a:prstGeom prst="rect">
            <a:avLst/>
          </a:prstGeom>
        </p:spPr>
      </p:pic>
      <p:sp>
        <p:nvSpPr>
          <p:cNvPr id="6" name="Footer Placeholder 2">
            <a:extLst>
              <a:ext uri="{FF2B5EF4-FFF2-40B4-BE49-F238E27FC236}">
                <a16:creationId xmlns:a16="http://schemas.microsoft.com/office/drawing/2014/main" id="{CF9DD2B3-4349-6F60-26D8-EF527E2AB363}"/>
              </a:ext>
            </a:extLst>
          </p:cNvPr>
          <p:cNvSpPr txBox="1">
            <a:spLocks/>
          </p:cNvSpPr>
          <p:nvPr/>
        </p:nvSpPr>
        <p:spPr>
          <a:xfrm>
            <a:off x="1129091" y="6599167"/>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8C75427D-2739-07D3-2952-87EFDD994358}"/>
              </a:ext>
            </a:extLst>
          </p:cNvPr>
          <p:cNvSpPr txBox="1"/>
          <p:nvPr/>
        </p:nvSpPr>
        <p:spPr>
          <a:xfrm>
            <a:off x="7187001" y="6646673"/>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custDataLst>
      <p:tags r:id="rId1"/>
    </p:custDataLst>
    <p:extLst>
      <p:ext uri="{BB962C8B-B14F-4D97-AF65-F5344CB8AC3E}">
        <p14:creationId xmlns:p14="http://schemas.microsoft.com/office/powerpoint/2010/main" val="5755387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371597" y="348865"/>
            <a:ext cx="10044023" cy="877729"/>
          </a:xfrm>
        </p:spPr>
        <p:txBody>
          <a:bodyPr anchor="ctr">
            <a:normAutofit/>
          </a:bodyPr>
          <a:lstStyle/>
          <a:p>
            <a:r>
              <a:rPr lang="en-GB" sz="4000">
                <a:solidFill>
                  <a:srgbClr val="FFFFFF"/>
                </a:solidFill>
              </a:rPr>
              <a:t>Impact of MNCs on the national economy</a:t>
            </a:r>
          </a:p>
        </p:txBody>
      </p:sp>
      <p:graphicFrame>
        <p:nvGraphicFramePr>
          <p:cNvPr id="5" name="Content Placeholder 2">
            <a:extLst>
              <a:ext uri="{FF2B5EF4-FFF2-40B4-BE49-F238E27FC236}">
                <a16:creationId xmlns:a16="http://schemas.microsoft.com/office/drawing/2014/main" id="{BF871543-8B68-47A3-6A88-1AD9F91DF937}"/>
              </a:ext>
            </a:extLst>
          </p:cNvPr>
          <p:cNvGraphicFramePr>
            <a:graphicFrameLocks noGrp="1"/>
          </p:cNvGraphicFramePr>
          <p:nvPr>
            <p:ph idx="1"/>
            <p:extLst>
              <p:ext uri="{D42A27DB-BD31-4B8C-83A1-F6EECF244321}">
                <p14:modId xmlns:p14="http://schemas.microsoft.com/office/powerpoint/2010/main" val="1390565856"/>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046E2CDA-EAF6-A85B-0830-F0F908E89B10}"/>
              </a:ext>
            </a:extLst>
          </p:cNvPr>
          <p:cNvPicPr>
            <a:picLocks noChangeAspect="1"/>
          </p:cNvPicPr>
          <p:nvPr/>
        </p:nvPicPr>
        <p:blipFill>
          <a:blip r:embed="rId8" cstate="print">
            <a:alphaModFix amt="5000"/>
            <a:extLst>
              <a:ext uri="{28A0092B-C50C-407E-A947-70E740481C1C}">
                <a14:useLocalDpi xmlns:a14="http://schemas.microsoft.com/office/drawing/2010/main" val="0"/>
              </a:ext>
            </a:extLst>
          </a:blip>
          <a:stretch>
            <a:fillRect/>
          </a:stretch>
        </p:blipFill>
        <p:spPr>
          <a:xfrm>
            <a:off x="2248131" y="1566701"/>
            <a:ext cx="7695738" cy="3098355"/>
          </a:xfrm>
          <a:prstGeom prst="rect">
            <a:avLst/>
          </a:prstGeom>
        </p:spPr>
      </p:pic>
      <p:pic>
        <p:nvPicPr>
          <p:cNvPr id="4" name="Picture 3">
            <a:extLst>
              <a:ext uri="{FF2B5EF4-FFF2-40B4-BE49-F238E27FC236}">
                <a16:creationId xmlns:a16="http://schemas.microsoft.com/office/drawing/2014/main" id="{C32D361C-5786-5925-80EA-08A09CA4F44A}"/>
              </a:ext>
            </a:extLst>
          </p:cNvPr>
          <p:cNvPicPr>
            <a:picLocks noChangeAspect="1"/>
          </p:cNvPicPr>
          <p:nvPr/>
        </p:nvPicPr>
        <p:blipFill>
          <a:blip r:embed="rId9" cstate="print">
            <a:alphaModFix amt="85000"/>
            <a:extLst>
              <a:ext uri="{28A0092B-C50C-407E-A947-70E740481C1C}">
                <a14:useLocalDpi xmlns:a14="http://schemas.microsoft.com/office/drawing/2010/main" val="0"/>
              </a:ext>
            </a:extLst>
          </a:blip>
          <a:stretch>
            <a:fillRect/>
          </a:stretch>
        </p:blipFill>
        <p:spPr>
          <a:xfrm>
            <a:off x="5331986" y="128997"/>
            <a:ext cx="933411" cy="375797"/>
          </a:xfrm>
          <a:prstGeom prst="rect">
            <a:avLst/>
          </a:prstGeom>
        </p:spPr>
      </p:pic>
      <p:sp>
        <p:nvSpPr>
          <p:cNvPr id="6" name="Footer Placeholder 2">
            <a:extLst>
              <a:ext uri="{FF2B5EF4-FFF2-40B4-BE49-F238E27FC236}">
                <a16:creationId xmlns:a16="http://schemas.microsoft.com/office/drawing/2014/main" id="{D508BF8D-2B88-0FCF-73A7-18A403374235}"/>
              </a:ext>
            </a:extLst>
          </p:cNvPr>
          <p:cNvSpPr txBox="1">
            <a:spLocks/>
          </p:cNvSpPr>
          <p:nvPr/>
        </p:nvSpPr>
        <p:spPr>
          <a:xfrm>
            <a:off x="1129091" y="6599167"/>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0">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C967DE1D-1F8A-ADF3-EEDC-00C50C12FC87}"/>
              </a:ext>
            </a:extLst>
          </p:cNvPr>
          <p:cNvSpPr txBox="1"/>
          <p:nvPr/>
        </p:nvSpPr>
        <p:spPr>
          <a:xfrm>
            <a:off x="7187001" y="6646673"/>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custDataLst>
      <p:tags r:id="rId1"/>
    </p:custDataLst>
    <p:extLst>
      <p:ext uri="{BB962C8B-B14F-4D97-AF65-F5344CB8AC3E}">
        <p14:creationId xmlns:p14="http://schemas.microsoft.com/office/powerpoint/2010/main" val="34651118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459863"/>
            <a:ext cx="10515600" cy="1004594"/>
          </a:xfrm>
        </p:spPr>
        <p:txBody>
          <a:bodyPr>
            <a:normAutofit/>
          </a:bodyPr>
          <a:lstStyle/>
          <a:p>
            <a:pPr algn="ctr"/>
            <a:r>
              <a:rPr lang="en-GB">
                <a:solidFill>
                  <a:srgbClr val="FFFFFF"/>
                </a:solidFill>
              </a:rPr>
              <a:t>Impact of MNCs on the national economy</a:t>
            </a:r>
          </a:p>
        </p:txBody>
      </p:sp>
      <p:sp>
        <p:nvSpPr>
          <p:cNvPr id="11" name="Rectangle: Rounded Corners 10">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496" y="1587970"/>
            <a:ext cx="11033008"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038E63D8-EC3D-5A6D-58ED-F023C21B9C7B}"/>
              </a:ext>
            </a:extLst>
          </p:cNvPr>
          <p:cNvGraphicFramePr>
            <a:graphicFrameLocks noGrp="1"/>
          </p:cNvGraphicFramePr>
          <p:nvPr>
            <p:ph idx="1"/>
            <p:extLst>
              <p:ext uri="{D42A27DB-BD31-4B8C-83A1-F6EECF244321}">
                <p14:modId xmlns:p14="http://schemas.microsoft.com/office/powerpoint/2010/main" val="1983665873"/>
              </p:ext>
            </p:extLst>
          </p:nvPr>
        </p:nvGraphicFramePr>
        <p:xfrm>
          <a:off x="838200" y="1800911"/>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43D05B45-F79E-4F45-73AD-999D17F135A5}"/>
              </a:ext>
            </a:extLst>
          </p:cNvPr>
          <p:cNvPicPr>
            <a:picLocks noChangeAspect="1"/>
          </p:cNvPicPr>
          <p:nvPr/>
        </p:nvPicPr>
        <p:blipFill>
          <a:blip r:embed="rId8" cstate="print">
            <a:alphaModFix amt="5000"/>
            <a:extLst>
              <a:ext uri="{28A0092B-C50C-407E-A947-70E740481C1C}">
                <a14:useLocalDpi xmlns:a14="http://schemas.microsoft.com/office/drawing/2010/main" val="0"/>
              </a:ext>
            </a:extLst>
          </a:blip>
          <a:stretch>
            <a:fillRect/>
          </a:stretch>
        </p:blipFill>
        <p:spPr>
          <a:xfrm>
            <a:off x="2248131" y="1566701"/>
            <a:ext cx="7695738" cy="3098355"/>
          </a:xfrm>
          <a:prstGeom prst="rect">
            <a:avLst/>
          </a:prstGeom>
        </p:spPr>
      </p:pic>
      <p:pic>
        <p:nvPicPr>
          <p:cNvPr id="4" name="Picture 3">
            <a:extLst>
              <a:ext uri="{FF2B5EF4-FFF2-40B4-BE49-F238E27FC236}">
                <a16:creationId xmlns:a16="http://schemas.microsoft.com/office/drawing/2014/main" id="{AD4B7BFA-3B12-7CCF-C64E-F62CA6069481}"/>
              </a:ext>
            </a:extLst>
          </p:cNvPr>
          <p:cNvPicPr>
            <a:picLocks noChangeAspect="1"/>
          </p:cNvPicPr>
          <p:nvPr/>
        </p:nvPicPr>
        <p:blipFill>
          <a:blip r:embed="rId9" cstate="print">
            <a:alphaModFix amt="85000"/>
            <a:extLst>
              <a:ext uri="{28A0092B-C50C-407E-A947-70E740481C1C}">
                <a14:useLocalDpi xmlns:a14="http://schemas.microsoft.com/office/drawing/2010/main" val="0"/>
              </a:ext>
            </a:extLst>
          </a:blip>
          <a:stretch>
            <a:fillRect/>
          </a:stretch>
        </p:blipFill>
        <p:spPr>
          <a:xfrm>
            <a:off x="5331986" y="128997"/>
            <a:ext cx="933411" cy="375797"/>
          </a:xfrm>
          <a:prstGeom prst="rect">
            <a:avLst/>
          </a:prstGeom>
        </p:spPr>
      </p:pic>
      <p:sp>
        <p:nvSpPr>
          <p:cNvPr id="6" name="Footer Placeholder 2">
            <a:extLst>
              <a:ext uri="{FF2B5EF4-FFF2-40B4-BE49-F238E27FC236}">
                <a16:creationId xmlns:a16="http://schemas.microsoft.com/office/drawing/2014/main" id="{2BAB4401-E5E9-B661-4519-5E8D14C9E518}"/>
              </a:ext>
            </a:extLst>
          </p:cNvPr>
          <p:cNvSpPr txBox="1">
            <a:spLocks/>
          </p:cNvSpPr>
          <p:nvPr/>
        </p:nvSpPr>
        <p:spPr>
          <a:xfrm>
            <a:off x="1129091" y="6599167"/>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0">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F2DC03C0-A2DA-BEA7-A117-776904C5C26B}"/>
              </a:ext>
            </a:extLst>
          </p:cNvPr>
          <p:cNvSpPr txBox="1"/>
          <p:nvPr/>
        </p:nvSpPr>
        <p:spPr>
          <a:xfrm>
            <a:off x="7187001" y="6646673"/>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custDataLst>
      <p:tags r:id="rId1"/>
    </p:custDataLst>
    <p:extLst>
      <p:ext uri="{BB962C8B-B14F-4D97-AF65-F5344CB8AC3E}">
        <p14:creationId xmlns:p14="http://schemas.microsoft.com/office/powerpoint/2010/main" val="37618585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0E7D2E-B8F4-4BC7-964F-BB859E879285}"/>
              </a:ext>
            </a:extLst>
          </p:cNvPr>
          <p:cNvSpPr>
            <a:spLocks noGrp="1"/>
          </p:cNvSpPr>
          <p:nvPr>
            <p:ph type="title"/>
          </p:nvPr>
        </p:nvSpPr>
        <p:spPr>
          <a:xfrm>
            <a:off x="640080" y="325369"/>
            <a:ext cx="4368602" cy="1956841"/>
          </a:xfrm>
        </p:spPr>
        <p:txBody>
          <a:bodyPr anchor="b">
            <a:normAutofit/>
          </a:bodyPr>
          <a:lstStyle/>
          <a:p>
            <a:r>
              <a:rPr lang="en-GB" sz="5400" dirty="0"/>
              <a:t>Recall</a:t>
            </a:r>
          </a:p>
        </p:txBody>
      </p:sp>
      <p:sp>
        <p:nvSpPr>
          <p:cNvPr id="2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36719761-EDC5-4264-989E-D5D441BB0130}"/>
              </a:ext>
            </a:extLst>
          </p:cNvPr>
          <p:cNvSpPr>
            <a:spLocks noGrp="1"/>
          </p:cNvSpPr>
          <p:nvPr>
            <p:ph idx="1"/>
          </p:nvPr>
        </p:nvSpPr>
        <p:spPr>
          <a:xfrm>
            <a:off x="640080" y="2872899"/>
            <a:ext cx="4243589" cy="3320668"/>
          </a:xfrm>
        </p:spPr>
        <p:txBody>
          <a:bodyPr vert="horz" lIns="91440" tIns="45720" rIns="91440" bIns="45720" rtlCol="0" anchor="t">
            <a:normAutofit/>
          </a:bodyPr>
          <a:lstStyle/>
          <a:p>
            <a:endParaRPr lang="en-GB" sz="2200" dirty="0"/>
          </a:p>
          <a:p>
            <a:r>
              <a:rPr lang="en-GB" sz="2200" dirty="0">
                <a:ea typeface="Calibri" panose="020F0502020204030204" pitchFamily="34" charset="0"/>
                <a:cs typeface="Arial"/>
              </a:rPr>
              <a:t>What is meant by cultural differences?</a:t>
            </a:r>
          </a:p>
          <a:p>
            <a:endParaRPr lang="en-GB" sz="2200" dirty="0">
              <a:cs typeface="Arial"/>
            </a:endParaRPr>
          </a:p>
          <a:p>
            <a:r>
              <a:rPr lang="en-GB" sz="2200" dirty="0"/>
              <a:t>How has the Chinese culture impacted on Western values?</a:t>
            </a:r>
            <a:endParaRPr lang="en-GB" sz="2200" dirty="0">
              <a:cs typeface="Calibri"/>
            </a:endParaRPr>
          </a:p>
        </p:txBody>
      </p:sp>
      <p:pic>
        <p:nvPicPr>
          <p:cNvPr id="6" name="Picture 5">
            <a:extLst>
              <a:ext uri="{FF2B5EF4-FFF2-40B4-BE49-F238E27FC236}">
                <a16:creationId xmlns:a16="http://schemas.microsoft.com/office/drawing/2014/main" id="{5894032C-2002-BB8D-3C86-B1798069E1A8}"/>
              </a:ext>
            </a:extLst>
          </p:cNvPr>
          <p:cNvPicPr>
            <a:picLocks noChangeAspect="1"/>
          </p:cNvPicPr>
          <p:nvPr/>
        </p:nvPicPr>
        <p:blipFill rotWithShape="1">
          <a:blip r:embed="rId2"/>
          <a:srcRect l="15312" r="17735"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3" name="Picture 2">
            <a:extLst>
              <a:ext uri="{FF2B5EF4-FFF2-40B4-BE49-F238E27FC236}">
                <a16:creationId xmlns:a16="http://schemas.microsoft.com/office/drawing/2014/main" id="{2706670C-739E-186C-E372-C17261E930C1}"/>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2248131" y="1566701"/>
            <a:ext cx="7695738" cy="3098355"/>
          </a:xfrm>
          <a:prstGeom prst="rect">
            <a:avLst/>
          </a:prstGeom>
        </p:spPr>
      </p:pic>
      <p:pic>
        <p:nvPicPr>
          <p:cNvPr id="5" name="Picture 4">
            <a:extLst>
              <a:ext uri="{FF2B5EF4-FFF2-40B4-BE49-F238E27FC236}">
                <a16:creationId xmlns:a16="http://schemas.microsoft.com/office/drawing/2014/main" id="{4DDA34AE-1746-F932-9614-CA0FB82C69FA}"/>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5331986" y="128997"/>
            <a:ext cx="933411" cy="375797"/>
          </a:xfrm>
          <a:prstGeom prst="rect">
            <a:avLst/>
          </a:prstGeom>
        </p:spPr>
      </p:pic>
      <p:sp>
        <p:nvSpPr>
          <p:cNvPr id="7" name="Footer Placeholder 2">
            <a:extLst>
              <a:ext uri="{FF2B5EF4-FFF2-40B4-BE49-F238E27FC236}">
                <a16:creationId xmlns:a16="http://schemas.microsoft.com/office/drawing/2014/main" id="{7049A9FA-29DE-86C2-13A5-78AE1076DE7F}"/>
              </a:ext>
            </a:extLst>
          </p:cNvPr>
          <p:cNvSpPr txBox="1">
            <a:spLocks/>
          </p:cNvSpPr>
          <p:nvPr/>
        </p:nvSpPr>
        <p:spPr>
          <a:xfrm>
            <a:off x="1129091" y="6599167"/>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7372826B-817B-B013-F383-DB8FBFEBE21E}"/>
              </a:ext>
            </a:extLst>
          </p:cNvPr>
          <p:cNvSpPr txBox="1"/>
          <p:nvPr/>
        </p:nvSpPr>
        <p:spPr>
          <a:xfrm>
            <a:off x="7187001" y="6646673"/>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extLst>
      <p:ext uri="{BB962C8B-B14F-4D97-AF65-F5344CB8AC3E}">
        <p14:creationId xmlns:p14="http://schemas.microsoft.com/office/powerpoint/2010/main" val="42612077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E65280-BC2F-486F-AB92-49EC93F33FF1}"/>
              </a:ext>
            </a:extLst>
          </p:cNvPr>
          <p:cNvSpPr>
            <a:spLocks noGrp="1"/>
          </p:cNvSpPr>
          <p:nvPr>
            <p:ph type="title"/>
          </p:nvPr>
        </p:nvSpPr>
        <p:spPr>
          <a:xfrm>
            <a:off x="1043631" y="809898"/>
            <a:ext cx="10173010" cy="1554480"/>
          </a:xfrm>
        </p:spPr>
        <p:txBody>
          <a:bodyPr anchor="ctr">
            <a:normAutofit/>
          </a:bodyPr>
          <a:lstStyle/>
          <a:p>
            <a:r>
              <a:rPr lang="en-GB" sz="4800"/>
              <a:t>Task – Practice questions</a:t>
            </a:r>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22422CF9-3CD3-4E29-717A-CC8C48B4F729}"/>
              </a:ext>
            </a:extLst>
          </p:cNvPr>
          <p:cNvGraphicFramePr>
            <a:graphicFrameLocks noGrp="1"/>
          </p:cNvGraphicFramePr>
          <p:nvPr>
            <p:ph idx="1"/>
            <p:extLst>
              <p:ext uri="{D42A27DB-BD31-4B8C-83A1-F6EECF244321}">
                <p14:modId xmlns:p14="http://schemas.microsoft.com/office/powerpoint/2010/main" val="63418501"/>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a16="http://schemas.microsoft.com/office/drawing/2014/main" id="{50F3B177-233A-50AA-EFCA-9EE0F9B0701D}"/>
              </a:ext>
            </a:extLst>
          </p:cNvPr>
          <p:cNvPicPr>
            <a:picLocks noChangeAspect="1"/>
          </p:cNvPicPr>
          <p:nvPr/>
        </p:nvPicPr>
        <p:blipFill>
          <a:blip r:embed="rId7" cstate="print">
            <a:alphaModFix amt="5000"/>
            <a:extLst>
              <a:ext uri="{28A0092B-C50C-407E-A947-70E740481C1C}">
                <a14:useLocalDpi xmlns:a14="http://schemas.microsoft.com/office/drawing/2010/main" val="0"/>
              </a:ext>
            </a:extLst>
          </a:blip>
          <a:stretch>
            <a:fillRect/>
          </a:stretch>
        </p:blipFill>
        <p:spPr>
          <a:xfrm>
            <a:off x="2248131" y="1566701"/>
            <a:ext cx="7695738" cy="3098355"/>
          </a:xfrm>
          <a:prstGeom prst="rect">
            <a:avLst/>
          </a:prstGeom>
        </p:spPr>
      </p:pic>
      <p:pic>
        <p:nvPicPr>
          <p:cNvPr id="4" name="Picture 3">
            <a:extLst>
              <a:ext uri="{FF2B5EF4-FFF2-40B4-BE49-F238E27FC236}">
                <a16:creationId xmlns:a16="http://schemas.microsoft.com/office/drawing/2014/main" id="{7B8D1451-31FD-14CC-2510-7FC69A3379C2}"/>
              </a:ext>
            </a:extLst>
          </p:cNvPr>
          <p:cNvPicPr>
            <a:picLocks noChangeAspect="1"/>
          </p:cNvPicPr>
          <p:nvPr/>
        </p:nvPicPr>
        <p:blipFill>
          <a:blip r:embed="rId8" cstate="print">
            <a:alphaModFix amt="85000"/>
            <a:extLst>
              <a:ext uri="{28A0092B-C50C-407E-A947-70E740481C1C}">
                <a14:useLocalDpi xmlns:a14="http://schemas.microsoft.com/office/drawing/2010/main" val="0"/>
              </a:ext>
            </a:extLst>
          </a:blip>
          <a:stretch>
            <a:fillRect/>
          </a:stretch>
        </p:blipFill>
        <p:spPr>
          <a:xfrm>
            <a:off x="5331986" y="128997"/>
            <a:ext cx="933411" cy="375797"/>
          </a:xfrm>
          <a:prstGeom prst="rect">
            <a:avLst/>
          </a:prstGeom>
        </p:spPr>
      </p:pic>
      <p:sp>
        <p:nvSpPr>
          <p:cNvPr id="6" name="Footer Placeholder 2">
            <a:extLst>
              <a:ext uri="{FF2B5EF4-FFF2-40B4-BE49-F238E27FC236}">
                <a16:creationId xmlns:a16="http://schemas.microsoft.com/office/drawing/2014/main" id="{B8BCE052-E559-7544-B407-5D84E453A4FC}"/>
              </a:ext>
            </a:extLst>
          </p:cNvPr>
          <p:cNvSpPr txBox="1">
            <a:spLocks/>
          </p:cNvSpPr>
          <p:nvPr/>
        </p:nvSpPr>
        <p:spPr>
          <a:xfrm>
            <a:off x="1129091" y="6599167"/>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9">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8A63C1A8-F471-CCEF-335A-FAE7D186F375}"/>
              </a:ext>
            </a:extLst>
          </p:cNvPr>
          <p:cNvSpPr txBox="1"/>
          <p:nvPr/>
        </p:nvSpPr>
        <p:spPr>
          <a:xfrm>
            <a:off x="7187001" y="6646673"/>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extLst>
      <p:ext uri="{BB962C8B-B14F-4D97-AF65-F5344CB8AC3E}">
        <p14:creationId xmlns:p14="http://schemas.microsoft.com/office/powerpoint/2010/main" val="39823991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459863"/>
            <a:ext cx="10515600" cy="1004594"/>
          </a:xfrm>
        </p:spPr>
        <p:txBody>
          <a:bodyPr>
            <a:normAutofit/>
          </a:bodyPr>
          <a:lstStyle/>
          <a:p>
            <a:pPr algn="ctr"/>
            <a:r>
              <a:rPr lang="en-GB">
                <a:solidFill>
                  <a:srgbClr val="FFFFFF"/>
                </a:solidFill>
              </a:rPr>
              <a:t>Multinational corporations</a:t>
            </a:r>
          </a:p>
        </p:txBody>
      </p:sp>
      <p:sp>
        <p:nvSpPr>
          <p:cNvPr id="11" name="Rectangle: Rounded Corners 10">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496" y="1587970"/>
            <a:ext cx="11033008"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2A47DBF2-3751-B27D-0215-A24F631F7DED}"/>
              </a:ext>
            </a:extLst>
          </p:cNvPr>
          <p:cNvGraphicFramePr>
            <a:graphicFrameLocks noGrp="1"/>
          </p:cNvGraphicFramePr>
          <p:nvPr>
            <p:ph idx="1"/>
            <p:extLst>
              <p:ext uri="{D42A27DB-BD31-4B8C-83A1-F6EECF244321}">
                <p14:modId xmlns:p14="http://schemas.microsoft.com/office/powerpoint/2010/main" val="2671502061"/>
              </p:ext>
            </p:extLst>
          </p:nvPr>
        </p:nvGraphicFramePr>
        <p:xfrm>
          <a:off x="838200" y="1800911"/>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D7C9ED92-B348-A007-A3B1-832D0D3712D9}"/>
              </a:ext>
            </a:extLst>
          </p:cNvPr>
          <p:cNvPicPr>
            <a:picLocks noChangeAspect="1"/>
          </p:cNvPicPr>
          <p:nvPr/>
        </p:nvPicPr>
        <p:blipFill>
          <a:blip r:embed="rId8" cstate="print">
            <a:alphaModFix amt="5000"/>
            <a:extLst>
              <a:ext uri="{28A0092B-C50C-407E-A947-70E740481C1C}">
                <a14:useLocalDpi xmlns:a14="http://schemas.microsoft.com/office/drawing/2010/main" val="0"/>
              </a:ext>
            </a:extLst>
          </a:blip>
          <a:stretch>
            <a:fillRect/>
          </a:stretch>
        </p:blipFill>
        <p:spPr>
          <a:xfrm>
            <a:off x="2248131" y="1566701"/>
            <a:ext cx="7695738" cy="3098355"/>
          </a:xfrm>
          <a:prstGeom prst="rect">
            <a:avLst/>
          </a:prstGeom>
        </p:spPr>
      </p:pic>
      <p:pic>
        <p:nvPicPr>
          <p:cNvPr id="4" name="Picture 3">
            <a:extLst>
              <a:ext uri="{FF2B5EF4-FFF2-40B4-BE49-F238E27FC236}">
                <a16:creationId xmlns:a16="http://schemas.microsoft.com/office/drawing/2014/main" id="{64EE61A7-6A17-D8EB-2898-5393D26C2E46}"/>
              </a:ext>
            </a:extLst>
          </p:cNvPr>
          <p:cNvPicPr>
            <a:picLocks noChangeAspect="1"/>
          </p:cNvPicPr>
          <p:nvPr/>
        </p:nvPicPr>
        <p:blipFill>
          <a:blip r:embed="rId9" cstate="print">
            <a:alphaModFix amt="85000"/>
            <a:extLst>
              <a:ext uri="{28A0092B-C50C-407E-A947-70E740481C1C}">
                <a14:useLocalDpi xmlns:a14="http://schemas.microsoft.com/office/drawing/2010/main" val="0"/>
              </a:ext>
            </a:extLst>
          </a:blip>
          <a:stretch>
            <a:fillRect/>
          </a:stretch>
        </p:blipFill>
        <p:spPr>
          <a:xfrm>
            <a:off x="5331986" y="128997"/>
            <a:ext cx="933411" cy="375797"/>
          </a:xfrm>
          <a:prstGeom prst="rect">
            <a:avLst/>
          </a:prstGeom>
        </p:spPr>
      </p:pic>
      <p:sp>
        <p:nvSpPr>
          <p:cNvPr id="6" name="Footer Placeholder 2">
            <a:extLst>
              <a:ext uri="{FF2B5EF4-FFF2-40B4-BE49-F238E27FC236}">
                <a16:creationId xmlns:a16="http://schemas.microsoft.com/office/drawing/2014/main" id="{DA0BF8F1-F13C-C694-8D0E-239BA28A01FE}"/>
              </a:ext>
            </a:extLst>
          </p:cNvPr>
          <p:cNvSpPr txBox="1">
            <a:spLocks/>
          </p:cNvSpPr>
          <p:nvPr/>
        </p:nvSpPr>
        <p:spPr>
          <a:xfrm>
            <a:off x="1129091" y="6599167"/>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0">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924A90A6-B4D2-6853-7CE1-8123C91D3693}"/>
              </a:ext>
            </a:extLst>
          </p:cNvPr>
          <p:cNvSpPr txBox="1"/>
          <p:nvPr/>
        </p:nvSpPr>
        <p:spPr>
          <a:xfrm>
            <a:off x="7187001" y="6646673"/>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custDataLst>
      <p:tags r:id="rId1"/>
    </p:custDataLst>
    <p:extLst>
      <p:ext uri="{BB962C8B-B14F-4D97-AF65-F5344CB8AC3E}">
        <p14:creationId xmlns:p14="http://schemas.microsoft.com/office/powerpoint/2010/main" val="8335804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B51B7E-AA76-4E7B-A057-621EAD0C8A32}"/>
              </a:ext>
            </a:extLst>
          </p:cNvPr>
          <p:cNvSpPr>
            <a:spLocks noGrp="1"/>
          </p:cNvSpPr>
          <p:nvPr>
            <p:ph type="title"/>
          </p:nvPr>
        </p:nvSpPr>
        <p:spPr>
          <a:xfrm>
            <a:off x="638882" y="639193"/>
            <a:ext cx="3571810" cy="3573516"/>
          </a:xfrm>
        </p:spPr>
        <p:txBody>
          <a:bodyPr vert="horz" lIns="91440" tIns="45720" rIns="91440" bIns="45720" rtlCol="0" anchor="b">
            <a:normAutofit/>
          </a:bodyPr>
          <a:lstStyle/>
          <a:p>
            <a:r>
              <a:rPr lang="en-US" sz="6600" kern="1200">
                <a:solidFill>
                  <a:schemeClr val="tx1"/>
                </a:solidFill>
                <a:latin typeface="+mj-lt"/>
                <a:ea typeface="+mj-ea"/>
                <a:cs typeface="+mj-cs"/>
              </a:rPr>
              <a:t>Plenary</a:t>
            </a:r>
          </a:p>
        </p:txBody>
      </p:sp>
      <p:sp>
        <p:nvSpPr>
          <p:cNvPr id="45"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able 4">
            <a:extLst>
              <a:ext uri="{FF2B5EF4-FFF2-40B4-BE49-F238E27FC236}">
                <a16:creationId xmlns:a16="http://schemas.microsoft.com/office/drawing/2014/main" id="{EF098B3C-CA86-2C75-3637-B45D8BA310F9}"/>
              </a:ext>
            </a:extLst>
          </p:cNvPr>
          <p:cNvGraphicFramePr>
            <a:graphicFrameLocks noGrp="1"/>
          </p:cNvGraphicFramePr>
          <p:nvPr>
            <p:extLst>
              <p:ext uri="{D42A27DB-BD31-4B8C-83A1-F6EECF244321}">
                <p14:modId xmlns:p14="http://schemas.microsoft.com/office/powerpoint/2010/main" val="3649174945"/>
              </p:ext>
            </p:extLst>
          </p:nvPr>
        </p:nvGraphicFramePr>
        <p:xfrm>
          <a:off x="5462397" y="941168"/>
          <a:ext cx="5598414" cy="4948233"/>
        </p:xfrm>
        <a:graphic>
          <a:graphicData uri="http://schemas.openxmlformats.org/drawingml/2006/table">
            <a:tbl>
              <a:tblPr firstRow="1" bandRow="1">
                <a:tableStyleId>{8799B23B-EC83-4686-B30A-512413B5E67A}</a:tableStyleId>
              </a:tblPr>
              <a:tblGrid>
                <a:gridCol w="5598414">
                  <a:extLst>
                    <a:ext uri="{9D8B030D-6E8A-4147-A177-3AD203B41FA5}">
                      <a16:colId xmlns:a16="http://schemas.microsoft.com/office/drawing/2014/main" val="2944125918"/>
                    </a:ext>
                  </a:extLst>
                </a:gridCol>
              </a:tblGrid>
              <a:tr h="1984691">
                <a:tc>
                  <a:txBody>
                    <a:bodyPr/>
                    <a:lstStyle/>
                    <a:p>
                      <a:pPr algn="l" rtl="0" fontAlgn="base"/>
                      <a:r>
                        <a:rPr lang="en-GB" sz="3300" b="0" cap="none" spc="0">
                          <a:solidFill>
                            <a:schemeClr val="tx1"/>
                          </a:solidFill>
                          <a:effectLst/>
                        </a:rPr>
                        <a:t>Explain what a multinational company is?​</a:t>
                      </a:r>
                      <a:endParaRPr lang="en-GB" sz="3300" b="0" i="0" cap="none" spc="0">
                        <a:solidFill>
                          <a:schemeClr val="tx1"/>
                        </a:solidFill>
                        <a:effectLst/>
                      </a:endParaRPr>
                    </a:p>
                  </a:txBody>
                  <a:tcPr marL="280297" marR="321513" marT="215613" marB="215613" anchor="ctr"/>
                </a:tc>
                <a:extLst>
                  <a:ext uri="{0D108BD9-81ED-4DB2-BD59-A6C34878D82A}">
                    <a16:rowId xmlns:a16="http://schemas.microsoft.com/office/drawing/2014/main" val="2089481778"/>
                  </a:ext>
                </a:extLst>
              </a:tr>
              <a:tr h="1481771">
                <a:tc>
                  <a:txBody>
                    <a:bodyPr/>
                    <a:lstStyle/>
                    <a:p>
                      <a:pPr algn="l" rtl="0" fontAlgn="base"/>
                      <a:r>
                        <a:rPr lang="en-GB" sz="3300" b="0" cap="none" spc="0">
                          <a:solidFill>
                            <a:schemeClr val="tx1"/>
                          </a:solidFill>
                          <a:effectLst/>
                        </a:rPr>
                        <a:t>What is meant by the balance of payments?​</a:t>
                      </a:r>
                      <a:endParaRPr lang="en-GB" sz="3300" b="0" i="0" cap="none" spc="0">
                        <a:solidFill>
                          <a:schemeClr val="tx1"/>
                        </a:solidFill>
                        <a:effectLst/>
                      </a:endParaRPr>
                    </a:p>
                  </a:txBody>
                  <a:tcPr marL="280297" marR="321513" marT="215613" marB="215613"/>
                </a:tc>
                <a:extLst>
                  <a:ext uri="{0D108BD9-81ED-4DB2-BD59-A6C34878D82A}">
                    <a16:rowId xmlns:a16="http://schemas.microsoft.com/office/drawing/2014/main" val="1170472388"/>
                  </a:ext>
                </a:extLst>
              </a:tr>
              <a:tr h="1481771">
                <a:tc>
                  <a:txBody>
                    <a:bodyPr/>
                    <a:lstStyle/>
                    <a:p>
                      <a:pPr algn="l" rtl="0" fontAlgn="base"/>
                      <a:r>
                        <a:rPr lang="en-GB" sz="3300" b="0" cap="none" spc="0">
                          <a:solidFill>
                            <a:schemeClr val="tx1"/>
                          </a:solidFill>
                          <a:effectLst/>
                        </a:rPr>
                        <a:t>Explain what transfer pricing is.​</a:t>
                      </a:r>
                      <a:endParaRPr lang="en-GB" sz="3300" b="0" i="0" cap="none" spc="0">
                        <a:solidFill>
                          <a:schemeClr val="tx1"/>
                        </a:solidFill>
                        <a:effectLst/>
                      </a:endParaRPr>
                    </a:p>
                  </a:txBody>
                  <a:tcPr marL="280297" marR="321513" marT="215613" marB="215613"/>
                </a:tc>
                <a:extLst>
                  <a:ext uri="{0D108BD9-81ED-4DB2-BD59-A6C34878D82A}">
                    <a16:rowId xmlns:a16="http://schemas.microsoft.com/office/drawing/2014/main" val="1165581262"/>
                  </a:ext>
                </a:extLst>
              </a:tr>
            </a:tbl>
          </a:graphicData>
        </a:graphic>
      </p:graphicFrame>
      <p:pic>
        <p:nvPicPr>
          <p:cNvPr id="3" name="Picture 2">
            <a:extLst>
              <a:ext uri="{FF2B5EF4-FFF2-40B4-BE49-F238E27FC236}">
                <a16:creationId xmlns:a16="http://schemas.microsoft.com/office/drawing/2014/main" id="{1AD5EA4D-E69B-C8AA-F78A-F38FF8CF6929}"/>
              </a:ext>
            </a:extLst>
          </p:cNvPr>
          <p:cNvPicPr>
            <a:picLocks noChangeAspect="1"/>
          </p:cNvPicPr>
          <p:nvPr/>
        </p:nvPicPr>
        <p:blipFill>
          <a:blip r:embed="rId2" cstate="print">
            <a:alphaModFix amt="5000"/>
            <a:extLst>
              <a:ext uri="{28A0092B-C50C-407E-A947-70E740481C1C}">
                <a14:useLocalDpi xmlns:a14="http://schemas.microsoft.com/office/drawing/2010/main" val="0"/>
              </a:ext>
            </a:extLst>
          </a:blip>
          <a:stretch>
            <a:fillRect/>
          </a:stretch>
        </p:blipFill>
        <p:spPr>
          <a:xfrm>
            <a:off x="2248131" y="1566701"/>
            <a:ext cx="7695738" cy="3098355"/>
          </a:xfrm>
          <a:prstGeom prst="rect">
            <a:avLst/>
          </a:prstGeom>
        </p:spPr>
      </p:pic>
      <p:pic>
        <p:nvPicPr>
          <p:cNvPr id="4" name="Picture 3">
            <a:extLst>
              <a:ext uri="{FF2B5EF4-FFF2-40B4-BE49-F238E27FC236}">
                <a16:creationId xmlns:a16="http://schemas.microsoft.com/office/drawing/2014/main" id="{B73FC35C-B313-683E-C565-2CA52B7003D0}"/>
              </a:ext>
            </a:extLst>
          </p:cNvPr>
          <p:cNvPicPr>
            <a:picLocks noChangeAspect="1"/>
          </p:cNvPicPr>
          <p:nvPr/>
        </p:nvPicPr>
        <p:blipFill>
          <a:blip r:embed="rId3" cstate="print">
            <a:alphaModFix amt="85000"/>
            <a:extLst>
              <a:ext uri="{28A0092B-C50C-407E-A947-70E740481C1C}">
                <a14:useLocalDpi xmlns:a14="http://schemas.microsoft.com/office/drawing/2010/main" val="0"/>
              </a:ext>
            </a:extLst>
          </a:blip>
          <a:stretch>
            <a:fillRect/>
          </a:stretch>
        </p:blipFill>
        <p:spPr>
          <a:xfrm>
            <a:off x="5331986" y="128997"/>
            <a:ext cx="933411" cy="375797"/>
          </a:xfrm>
          <a:prstGeom prst="rect">
            <a:avLst/>
          </a:prstGeom>
        </p:spPr>
      </p:pic>
      <p:sp>
        <p:nvSpPr>
          <p:cNvPr id="6" name="Footer Placeholder 2">
            <a:extLst>
              <a:ext uri="{FF2B5EF4-FFF2-40B4-BE49-F238E27FC236}">
                <a16:creationId xmlns:a16="http://schemas.microsoft.com/office/drawing/2014/main" id="{9D97EA54-A573-7003-D428-CB3EDE0F5063}"/>
              </a:ext>
            </a:extLst>
          </p:cNvPr>
          <p:cNvSpPr txBox="1">
            <a:spLocks/>
          </p:cNvSpPr>
          <p:nvPr/>
        </p:nvSpPr>
        <p:spPr>
          <a:xfrm>
            <a:off x="1129091" y="6599167"/>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D415D247-80F1-F73E-F4A0-4F42D593E5C1}"/>
              </a:ext>
            </a:extLst>
          </p:cNvPr>
          <p:cNvSpPr txBox="1"/>
          <p:nvPr/>
        </p:nvSpPr>
        <p:spPr>
          <a:xfrm>
            <a:off x="7187001" y="6646673"/>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extLst>
      <p:ext uri="{BB962C8B-B14F-4D97-AF65-F5344CB8AC3E}">
        <p14:creationId xmlns:p14="http://schemas.microsoft.com/office/powerpoint/2010/main" val="19425827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alculator, pen, compass, money and a paper with graphs printed on it">
            <a:extLst>
              <a:ext uri="{FF2B5EF4-FFF2-40B4-BE49-F238E27FC236}">
                <a16:creationId xmlns:a16="http://schemas.microsoft.com/office/drawing/2014/main" id="{379EFD85-25FA-13D5-638B-2599006868E1}"/>
              </a:ext>
            </a:extLst>
          </p:cNvPr>
          <p:cNvPicPr>
            <a:picLocks noChangeAspect="1"/>
          </p:cNvPicPr>
          <p:nvPr/>
        </p:nvPicPr>
        <p:blipFill rotWithShape="1">
          <a:blip r:embed="rId2"/>
          <a:srcRect l="20384" r="19087" b="8"/>
          <a:stretch/>
        </p:blipFill>
        <p:spPr>
          <a:xfrm>
            <a:off x="5313225"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3" name="Content Placeholder 2">
            <a:extLst>
              <a:ext uri="{FF2B5EF4-FFF2-40B4-BE49-F238E27FC236}">
                <a16:creationId xmlns:a16="http://schemas.microsoft.com/office/drawing/2014/main" id="{1FDD9214-43F9-4E36-A8FD-1DB374C6CD5F}"/>
              </a:ext>
            </a:extLst>
          </p:cNvPr>
          <p:cNvSpPr>
            <a:spLocks noGrp="1"/>
          </p:cNvSpPr>
          <p:nvPr>
            <p:ph idx="1"/>
          </p:nvPr>
        </p:nvSpPr>
        <p:spPr>
          <a:xfrm>
            <a:off x="640080" y="1190848"/>
            <a:ext cx="10789920" cy="5341784"/>
          </a:xfrm>
          <a:solidFill>
            <a:schemeClr val="bg1"/>
          </a:solidFill>
        </p:spPr>
        <p:txBody>
          <a:bodyPr>
            <a:normAutofit/>
          </a:bodyPr>
          <a:lstStyle/>
          <a:p>
            <a:r>
              <a:rPr lang="en-GB" sz="2000"/>
              <a:t>Explain the role of multinational corporations in the global economy and their impact on trade and investment.</a:t>
            </a:r>
          </a:p>
          <a:p>
            <a:r>
              <a:rPr lang="en-GB" sz="2000"/>
              <a:t>Analyse the advantages and disadvantages of multinational corporations for host countries.</a:t>
            </a:r>
          </a:p>
          <a:p>
            <a:r>
              <a:rPr lang="en-GB" sz="2000"/>
              <a:t>Evaluate the effectiveness of government policies aimed at regulating the activities of multinational corporations.</a:t>
            </a:r>
          </a:p>
          <a:p>
            <a:r>
              <a:rPr lang="en-GB" sz="2000"/>
              <a:t>Discuss the impact of multinational corporations on labour markets and wages in host countries.</a:t>
            </a:r>
          </a:p>
          <a:p>
            <a:r>
              <a:rPr lang="en-GB" sz="2000"/>
              <a:t>Analyse the effects of foreign direct investment by multinational corporations on economic growth and development.</a:t>
            </a:r>
          </a:p>
          <a:p>
            <a:r>
              <a:rPr lang="en-GB" sz="2000"/>
              <a:t>Evaluate the role of multinational corporations in the transfer of technology and knowledge.</a:t>
            </a:r>
          </a:p>
          <a:p>
            <a:r>
              <a:rPr lang="en-GB" sz="2000"/>
              <a:t>Discuss the ethical and social responsibilities of multinational corporations in host countries.</a:t>
            </a:r>
          </a:p>
          <a:p>
            <a:r>
              <a:rPr lang="en-GB" sz="2000"/>
              <a:t>Analyse the impact of multinational corporations on the balance of payments and exchange rates.</a:t>
            </a:r>
          </a:p>
          <a:p>
            <a:r>
              <a:rPr lang="en-GB" sz="2000"/>
              <a:t>Evaluate the role of multinational corporations in the global spread of consumer culture.</a:t>
            </a:r>
          </a:p>
          <a:p>
            <a:r>
              <a:rPr lang="en-GB" sz="2000"/>
              <a:t>Discuss the challenges faced by multinational corporations in managing a global supply chain and the strategies they use to overcome them.</a:t>
            </a:r>
          </a:p>
        </p:txBody>
      </p:sp>
      <p:sp>
        <p:nvSpPr>
          <p:cNvPr id="2" name="Title 1">
            <a:extLst>
              <a:ext uri="{FF2B5EF4-FFF2-40B4-BE49-F238E27FC236}">
                <a16:creationId xmlns:a16="http://schemas.microsoft.com/office/drawing/2014/main" id="{30092380-0FC5-43F1-AF46-421725102E2D}"/>
              </a:ext>
            </a:extLst>
          </p:cNvPr>
          <p:cNvSpPr>
            <a:spLocks noGrp="1"/>
          </p:cNvSpPr>
          <p:nvPr>
            <p:ph type="title"/>
          </p:nvPr>
        </p:nvSpPr>
        <p:spPr>
          <a:xfrm>
            <a:off x="640080" y="118859"/>
            <a:ext cx="6451836" cy="953140"/>
          </a:xfrm>
        </p:spPr>
        <p:txBody>
          <a:bodyPr anchor="b">
            <a:normAutofit/>
          </a:bodyPr>
          <a:lstStyle/>
          <a:p>
            <a:r>
              <a:rPr lang="en-GB" sz="5400"/>
              <a:t>Questions to focus on</a:t>
            </a:r>
          </a:p>
        </p:txBody>
      </p:sp>
      <p:pic>
        <p:nvPicPr>
          <p:cNvPr id="4" name="Picture 3">
            <a:extLst>
              <a:ext uri="{FF2B5EF4-FFF2-40B4-BE49-F238E27FC236}">
                <a16:creationId xmlns:a16="http://schemas.microsoft.com/office/drawing/2014/main" id="{988D7BCF-179D-0258-85BC-916173202777}"/>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2248131" y="1566701"/>
            <a:ext cx="7695738" cy="3098355"/>
          </a:xfrm>
          <a:prstGeom prst="rect">
            <a:avLst/>
          </a:prstGeom>
        </p:spPr>
      </p:pic>
      <p:pic>
        <p:nvPicPr>
          <p:cNvPr id="6" name="Picture 5">
            <a:extLst>
              <a:ext uri="{FF2B5EF4-FFF2-40B4-BE49-F238E27FC236}">
                <a16:creationId xmlns:a16="http://schemas.microsoft.com/office/drawing/2014/main" id="{8D51D8B6-04A1-A819-AB1F-E716FFDC3119}"/>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5331986" y="128997"/>
            <a:ext cx="933411" cy="375797"/>
          </a:xfrm>
          <a:prstGeom prst="rect">
            <a:avLst/>
          </a:prstGeom>
        </p:spPr>
      </p:pic>
      <p:sp>
        <p:nvSpPr>
          <p:cNvPr id="7" name="Footer Placeholder 2">
            <a:extLst>
              <a:ext uri="{FF2B5EF4-FFF2-40B4-BE49-F238E27FC236}">
                <a16:creationId xmlns:a16="http://schemas.microsoft.com/office/drawing/2014/main" id="{5AAB80A6-BD2A-4366-7853-3BFD7C6E0211}"/>
              </a:ext>
            </a:extLst>
          </p:cNvPr>
          <p:cNvSpPr txBox="1">
            <a:spLocks/>
          </p:cNvSpPr>
          <p:nvPr/>
        </p:nvSpPr>
        <p:spPr>
          <a:xfrm>
            <a:off x="1129091" y="6599167"/>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B19C13BB-B454-8BCE-274D-DA6D21F30B1C}"/>
              </a:ext>
            </a:extLst>
          </p:cNvPr>
          <p:cNvSpPr txBox="1"/>
          <p:nvPr/>
        </p:nvSpPr>
        <p:spPr>
          <a:xfrm>
            <a:off x="7187001" y="6646673"/>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extLst>
      <p:ext uri="{BB962C8B-B14F-4D97-AF65-F5344CB8AC3E}">
        <p14:creationId xmlns:p14="http://schemas.microsoft.com/office/powerpoint/2010/main" val="22472816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0E7D2E-B8F4-4BC7-964F-BB859E879285}"/>
              </a:ext>
            </a:extLst>
          </p:cNvPr>
          <p:cNvSpPr>
            <a:spLocks noGrp="1"/>
          </p:cNvSpPr>
          <p:nvPr>
            <p:ph type="title"/>
          </p:nvPr>
        </p:nvSpPr>
        <p:spPr>
          <a:xfrm>
            <a:off x="640080" y="325369"/>
            <a:ext cx="4368602" cy="1956841"/>
          </a:xfrm>
        </p:spPr>
        <p:txBody>
          <a:bodyPr anchor="b">
            <a:normAutofit/>
          </a:bodyPr>
          <a:lstStyle/>
          <a:p>
            <a:r>
              <a:rPr lang="en-GB" sz="5400"/>
              <a:t>Starter</a:t>
            </a:r>
          </a:p>
        </p:txBody>
      </p:sp>
      <p:sp>
        <p:nvSpPr>
          <p:cNvPr id="2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36719761-EDC5-4264-989E-D5D441BB0130}"/>
              </a:ext>
            </a:extLst>
          </p:cNvPr>
          <p:cNvSpPr>
            <a:spLocks noGrp="1"/>
          </p:cNvSpPr>
          <p:nvPr>
            <p:ph idx="1"/>
          </p:nvPr>
        </p:nvSpPr>
        <p:spPr>
          <a:xfrm>
            <a:off x="640080" y="2872899"/>
            <a:ext cx="4243589" cy="3320668"/>
          </a:xfrm>
        </p:spPr>
        <p:txBody>
          <a:bodyPr vert="horz" lIns="91440" tIns="45720" rIns="91440" bIns="45720" rtlCol="0" anchor="t">
            <a:normAutofit/>
          </a:bodyPr>
          <a:lstStyle/>
          <a:p>
            <a:endParaRPr lang="en-GB" sz="2200" dirty="0"/>
          </a:p>
          <a:p>
            <a:r>
              <a:rPr lang="en-GB" sz="2200" dirty="0">
                <a:ea typeface="Calibri" panose="020F0502020204030204" pitchFamily="34" charset="0"/>
                <a:cs typeface="Arial"/>
              </a:rPr>
              <a:t>What</a:t>
            </a:r>
            <a:r>
              <a:rPr lang="en-GB" sz="2200" dirty="0">
                <a:effectLst/>
                <a:ea typeface="Calibri" panose="020F0502020204030204" pitchFamily="34" charset="0"/>
                <a:cs typeface="Arial"/>
              </a:rPr>
              <a:t> is meant by a multinational business</a:t>
            </a:r>
          </a:p>
          <a:p>
            <a:endParaRPr lang="en-GB" sz="2200" dirty="0">
              <a:cs typeface="Arial"/>
            </a:endParaRPr>
          </a:p>
          <a:p>
            <a:r>
              <a:rPr lang="en-GB" sz="2200" dirty="0"/>
              <a:t>Identify four reasons why a MNC exists</a:t>
            </a:r>
            <a:endParaRPr lang="en-GB" sz="2200" dirty="0">
              <a:cs typeface="Calibri"/>
            </a:endParaRPr>
          </a:p>
        </p:txBody>
      </p:sp>
      <p:pic>
        <p:nvPicPr>
          <p:cNvPr id="6" name="Picture 5">
            <a:extLst>
              <a:ext uri="{FF2B5EF4-FFF2-40B4-BE49-F238E27FC236}">
                <a16:creationId xmlns:a16="http://schemas.microsoft.com/office/drawing/2014/main" id="{5894032C-2002-BB8D-3C86-B1798069E1A8}"/>
              </a:ext>
            </a:extLst>
          </p:cNvPr>
          <p:cNvPicPr>
            <a:picLocks noChangeAspect="1"/>
          </p:cNvPicPr>
          <p:nvPr/>
        </p:nvPicPr>
        <p:blipFill rotWithShape="1">
          <a:blip r:embed="rId2"/>
          <a:srcRect l="15312" r="17735"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3" name="Picture 2">
            <a:extLst>
              <a:ext uri="{FF2B5EF4-FFF2-40B4-BE49-F238E27FC236}">
                <a16:creationId xmlns:a16="http://schemas.microsoft.com/office/drawing/2014/main" id="{F764827E-0A03-0C39-34FD-2584FF26750F}"/>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2248131" y="1566701"/>
            <a:ext cx="7695738" cy="3098355"/>
          </a:xfrm>
          <a:prstGeom prst="rect">
            <a:avLst/>
          </a:prstGeom>
        </p:spPr>
      </p:pic>
      <p:pic>
        <p:nvPicPr>
          <p:cNvPr id="5" name="Picture 4">
            <a:extLst>
              <a:ext uri="{FF2B5EF4-FFF2-40B4-BE49-F238E27FC236}">
                <a16:creationId xmlns:a16="http://schemas.microsoft.com/office/drawing/2014/main" id="{6B1A7635-F6FA-9BF9-FF35-3985C0E4C0FC}"/>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5331986" y="128997"/>
            <a:ext cx="933411" cy="375797"/>
          </a:xfrm>
          <a:prstGeom prst="rect">
            <a:avLst/>
          </a:prstGeom>
        </p:spPr>
      </p:pic>
      <p:sp>
        <p:nvSpPr>
          <p:cNvPr id="7" name="Footer Placeholder 2">
            <a:extLst>
              <a:ext uri="{FF2B5EF4-FFF2-40B4-BE49-F238E27FC236}">
                <a16:creationId xmlns:a16="http://schemas.microsoft.com/office/drawing/2014/main" id="{D93F8F75-723C-1B07-CBD1-E6CAE6255EBE}"/>
              </a:ext>
            </a:extLst>
          </p:cNvPr>
          <p:cNvSpPr txBox="1">
            <a:spLocks/>
          </p:cNvSpPr>
          <p:nvPr/>
        </p:nvSpPr>
        <p:spPr>
          <a:xfrm>
            <a:off x="1129091" y="6599167"/>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FE9D960E-CBFF-B094-4DA7-441525106703}"/>
              </a:ext>
            </a:extLst>
          </p:cNvPr>
          <p:cNvSpPr txBox="1"/>
          <p:nvPr/>
        </p:nvSpPr>
        <p:spPr>
          <a:xfrm>
            <a:off x="7187001" y="6646673"/>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extLst>
      <p:ext uri="{BB962C8B-B14F-4D97-AF65-F5344CB8AC3E}">
        <p14:creationId xmlns:p14="http://schemas.microsoft.com/office/powerpoint/2010/main" val="3212423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7B115848-883A-41B4-7E5F-ED47EA944320}"/>
              </a:ext>
            </a:extLst>
          </p:cNvPr>
          <p:cNvPicPr>
            <a:picLocks noChangeAspect="1"/>
          </p:cNvPicPr>
          <p:nvPr/>
        </p:nvPicPr>
        <p:blipFill rotWithShape="1">
          <a:blip r:embed="rId3">
            <a:alphaModFix amt="35000"/>
          </a:blip>
          <a:srcRect l="17029" r="1466" b="7"/>
          <a:stretch/>
        </p:blipFill>
        <p:spPr>
          <a:xfrm>
            <a:off x="20" y="10"/>
            <a:ext cx="12191980" cy="6857990"/>
          </a:xfrm>
          <a:prstGeom prst="rect">
            <a:avLst/>
          </a:prstGeom>
        </p:spPr>
      </p:pic>
      <p:sp>
        <p:nvSpPr>
          <p:cNvPr id="2" name="Title 1"/>
          <p:cNvSpPr>
            <a:spLocks noGrp="1"/>
          </p:cNvSpPr>
          <p:nvPr>
            <p:ph type="title"/>
          </p:nvPr>
        </p:nvSpPr>
        <p:spPr>
          <a:xfrm>
            <a:off x="838200" y="365125"/>
            <a:ext cx="10515600" cy="1325563"/>
          </a:xfrm>
        </p:spPr>
        <p:txBody>
          <a:bodyPr>
            <a:normAutofit/>
          </a:bodyPr>
          <a:lstStyle/>
          <a:p>
            <a:r>
              <a:rPr lang="en-GB">
                <a:solidFill>
                  <a:srgbClr val="FFFFFF"/>
                </a:solidFill>
              </a:rPr>
              <a:t>Learning Objectives</a:t>
            </a:r>
            <a:endParaRPr lang="en-US">
              <a:solidFill>
                <a:srgbClr val="FFFFFF"/>
              </a:solidFill>
            </a:endParaRPr>
          </a:p>
        </p:txBody>
      </p:sp>
      <p:graphicFrame>
        <p:nvGraphicFramePr>
          <p:cNvPr id="5" name="Content Placeholder 2">
            <a:extLst>
              <a:ext uri="{FF2B5EF4-FFF2-40B4-BE49-F238E27FC236}">
                <a16:creationId xmlns:a16="http://schemas.microsoft.com/office/drawing/2014/main" id="{E5B036C0-80B4-E1D1-9D1B-36A49C7ED642}"/>
              </a:ext>
            </a:extLst>
          </p:cNvPr>
          <p:cNvGraphicFramePr>
            <a:graphicFrameLocks noGrp="1"/>
          </p:cNvGraphicFramePr>
          <p:nvPr>
            <p:ph idx="1"/>
            <p:extLst>
              <p:ext uri="{D42A27DB-BD31-4B8C-83A1-F6EECF244321}">
                <p14:modId xmlns:p14="http://schemas.microsoft.com/office/powerpoint/2010/main" val="34497323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Picture 2">
            <a:extLst>
              <a:ext uri="{FF2B5EF4-FFF2-40B4-BE49-F238E27FC236}">
                <a16:creationId xmlns:a16="http://schemas.microsoft.com/office/drawing/2014/main" id="{0AC12E6C-2F13-4B61-EB7F-F909F6EA76FF}"/>
              </a:ext>
            </a:extLst>
          </p:cNvPr>
          <p:cNvPicPr>
            <a:picLocks noChangeAspect="1"/>
          </p:cNvPicPr>
          <p:nvPr/>
        </p:nvPicPr>
        <p:blipFill>
          <a:blip r:embed="rId9" cstate="print">
            <a:alphaModFix amt="5000"/>
            <a:extLst>
              <a:ext uri="{28A0092B-C50C-407E-A947-70E740481C1C}">
                <a14:useLocalDpi xmlns:a14="http://schemas.microsoft.com/office/drawing/2010/main" val="0"/>
              </a:ext>
            </a:extLst>
          </a:blip>
          <a:stretch>
            <a:fillRect/>
          </a:stretch>
        </p:blipFill>
        <p:spPr>
          <a:xfrm>
            <a:off x="2248131" y="1566701"/>
            <a:ext cx="7695738" cy="3098355"/>
          </a:xfrm>
          <a:prstGeom prst="rect">
            <a:avLst/>
          </a:prstGeom>
        </p:spPr>
      </p:pic>
      <p:pic>
        <p:nvPicPr>
          <p:cNvPr id="4" name="Picture 3">
            <a:extLst>
              <a:ext uri="{FF2B5EF4-FFF2-40B4-BE49-F238E27FC236}">
                <a16:creationId xmlns:a16="http://schemas.microsoft.com/office/drawing/2014/main" id="{2D742D8F-CF1E-784F-602E-A330E3DA46D3}"/>
              </a:ext>
            </a:extLst>
          </p:cNvPr>
          <p:cNvPicPr>
            <a:picLocks noChangeAspect="1"/>
          </p:cNvPicPr>
          <p:nvPr/>
        </p:nvPicPr>
        <p:blipFill>
          <a:blip r:embed="rId10" cstate="print">
            <a:alphaModFix amt="85000"/>
            <a:extLst>
              <a:ext uri="{28A0092B-C50C-407E-A947-70E740481C1C}">
                <a14:useLocalDpi xmlns:a14="http://schemas.microsoft.com/office/drawing/2010/main" val="0"/>
              </a:ext>
            </a:extLst>
          </a:blip>
          <a:stretch>
            <a:fillRect/>
          </a:stretch>
        </p:blipFill>
        <p:spPr>
          <a:xfrm>
            <a:off x="5331986" y="128997"/>
            <a:ext cx="933411" cy="375797"/>
          </a:xfrm>
          <a:prstGeom prst="rect">
            <a:avLst/>
          </a:prstGeom>
        </p:spPr>
      </p:pic>
      <p:sp>
        <p:nvSpPr>
          <p:cNvPr id="6" name="Footer Placeholder 2">
            <a:extLst>
              <a:ext uri="{FF2B5EF4-FFF2-40B4-BE49-F238E27FC236}">
                <a16:creationId xmlns:a16="http://schemas.microsoft.com/office/drawing/2014/main" id="{94F66457-8A2D-2C96-CD70-BFFC3347E409}"/>
              </a:ext>
            </a:extLst>
          </p:cNvPr>
          <p:cNvSpPr txBox="1">
            <a:spLocks/>
          </p:cNvSpPr>
          <p:nvPr/>
        </p:nvSpPr>
        <p:spPr>
          <a:xfrm>
            <a:off x="1129091" y="6599167"/>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1">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BC312ED4-33B6-D6EE-E2E0-9333253ECF62}"/>
              </a:ext>
            </a:extLst>
          </p:cNvPr>
          <p:cNvSpPr txBox="1"/>
          <p:nvPr/>
        </p:nvSpPr>
        <p:spPr>
          <a:xfrm>
            <a:off x="7187001" y="6646673"/>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custDataLst>
      <p:tags r:id="rId1"/>
    </p:custDataLst>
    <p:extLst>
      <p:ext uri="{BB962C8B-B14F-4D97-AF65-F5344CB8AC3E}">
        <p14:creationId xmlns:p14="http://schemas.microsoft.com/office/powerpoint/2010/main" val="1995817891"/>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9" name="Arc 18">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p:cNvSpPr>
            <a:spLocks noGrp="1"/>
          </p:cNvSpPr>
          <p:nvPr>
            <p:ph type="title"/>
          </p:nvPr>
        </p:nvSpPr>
        <p:spPr>
          <a:xfrm>
            <a:off x="5894962" y="479493"/>
            <a:ext cx="5458838" cy="1325563"/>
          </a:xfrm>
        </p:spPr>
        <p:txBody>
          <a:bodyPr>
            <a:normAutofit/>
          </a:bodyPr>
          <a:lstStyle/>
          <a:p>
            <a:r>
              <a:rPr lang="en-GB" dirty="0">
                <a:cs typeface="Calibri Light"/>
              </a:rPr>
              <a:t>DEFINITION</a:t>
            </a:r>
            <a:endParaRPr lang="en-GB" dirty="0"/>
          </a:p>
        </p:txBody>
      </p:sp>
      <p:sp>
        <p:nvSpPr>
          <p:cNvPr id="21" name="Freeform: Shape 20">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4" descr="Logo, company name&#10;&#10;Description automatically generated">
            <a:extLst>
              <a:ext uri="{FF2B5EF4-FFF2-40B4-BE49-F238E27FC236}">
                <a16:creationId xmlns:a16="http://schemas.microsoft.com/office/drawing/2014/main" id="{42979B6D-467A-2742-6449-395E5DF5FDCF}"/>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3596" r="34417" b="58732"/>
          <a:stretch/>
        </p:blipFill>
        <p:spPr>
          <a:xfrm>
            <a:off x="606874" y="1964908"/>
            <a:ext cx="4158343" cy="1965584"/>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3" name="Content Placeholder 2"/>
          <p:cNvSpPr>
            <a:spLocks noGrp="1"/>
          </p:cNvSpPr>
          <p:nvPr>
            <p:ph idx="1"/>
          </p:nvPr>
        </p:nvSpPr>
        <p:spPr>
          <a:xfrm>
            <a:off x="5894962" y="1984443"/>
            <a:ext cx="5458838" cy="4192520"/>
          </a:xfrm>
        </p:spPr>
        <p:txBody>
          <a:bodyPr>
            <a:normAutofit/>
          </a:bodyPr>
          <a:lstStyle/>
          <a:p>
            <a:pPr marL="0" indent="0">
              <a:buNone/>
            </a:pPr>
            <a:r>
              <a:rPr lang="en-GB" dirty="0"/>
              <a:t>A multinational corporation (MNC) has facilities and other assets in at least one country other than its home country.</a:t>
            </a:r>
          </a:p>
          <a:p>
            <a:pPr marL="0" indent="0">
              <a:buNone/>
            </a:pPr>
            <a:endParaRPr lang="en-GB" dirty="0"/>
          </a:p>
          <a:p>
            <a:pPr marL="0" indent="0">
              <a:buNone/>
            </a:pPr>
            <a:r>
              <a:rPr lang="en-GB" dirty="0"/>
              <a:t> A multinational company generally has offices and/or factories in different countries and a centralised head office where they coordinate global management</a:t>
            </a:r>
          </a:p>
        </p:txBody>
      </p:sp>
      <p:pic>
        <p:nvPicPr>
          <p:cNvPr id="5" name="Picture 4">
            <a:extLst>
              <a:ext uri="{FF2B5EF4-FFF2-40B4-BE49-F238E27FC236}">
                <a16:creationId xmlns:a16="http://schemas.microsoft.com/office/drawing/2014/main" id="{33A3554C-A0CA-B5B3-3190-4BF62F22A938}"/>
              </a:ext>
            </a:extLst>
          </p:cNvPr>
          <p:cNvPicPr>
            <a:picLocks noChangeAspect="1"/>
          </p:cNvPicPr>
          <p:nvPr/>
        </p:nvPicPr>
        <p:blipFill>
          <a:blip r:embed="rId5" cstate="print">
            <a:alphaModFix amt="5000"/>
            <a:extLst>
              <a:ext uri="{28A0092B-C50C-407E-A947-70E740481C1C}">
                <a14:useLocalDpi xmlns:a14="http://schemas.microsoft.com/office/drawing/2010/main" val="0"/>
              </a:ext>
            </a:extLst>
          </a:blip>
          <a:stretch>
            <a:fillRect/>
          </a:stretch>
        </p:blipFill>
        <p:spPr>
          <a:xfrm>
            <a:off x="2248131" y="1566701"/>
            <a:ext cx="7695738" cy="3098355"/>
          </a:xfrm>
          <a:prstGeom prst="rect">
            <a:avLst/>
          </a:prstGeom>
        </p:spPr>
      </p:pic>
      <p:pic>
        <p:nvPicPr>
          <p:cNvPr id="6" name="Picture 5">
            <a:extLst>
              <a:ext uri="{FF2B5EF4-FFF2-40B4-BE49-F238E27FC236}">
                <a16:creationId xmlns:a16="http://schemas.microsoft.com/office/drawing/2014/main" id="{A5443AF2-442E-EA1C-0E6B-EA4DC9621D86}"/>
              </a:ext>
            </a:extLst>
          </p:cNvPr>
          <p:cNvPicPr>
            <a:picLocks noChangeAspect="1"/>
          </p:cNvPicPr>
          <p:nvPr/>
        </p:nvPicPr>
        <p:blipFill>
          <a:blip r:embed="rId6" cstate="print">
            <a:alphaModFix amt="85000"/>
            <a:extLst>
              <a:ext uri="{28A0092B-C50C-407E-A947-70E740481C1C}">
                <a14:useLocalDpi xmlns:a14="http://schemas.microsoft.com/office/drawing/2010/main" val="0"/>
              </a:ext>
            </a:extLst>
          </a:blip>
          <a:stretch>
            <a:fillRect/>
          </a:stretch>
        </p:blipFill>
        <p:spPr>
          <a:xfrm>
            <a:off x="5331986" y="128997"/>
            <a:ext cx="933411" cy="375797"/>
          </a:xfrm>
          <a:prstGeom prst="rect">
            <a:avLst/>
          </a:prstGeom>
        </p:spPr>
      </p:pic>
      <p:sp>
        <p:nvSpPr>
          <p:cNvPr id="7" name="Footer Placeholder 2">
            <a:extLst>
              <a:ext uri="{FF2B5EF4-FFF2-40B4-BE49-F238E27FC236}">
                <a16:creationId xmlns:a16="http://schemas.microsoft.com/office/drawing/2014/main" id="{8E60E9EB-6A94-8465-53D8-81C3C409C43C}"/>
              </a:ext>
            </a:extLst>
          </p:cNvPr>
          <p:cNvSpPr txBox="1">
            <a:spLocks/>
          </p:cNvSpPr>
          <p:nvPr/>
        </p:nvSpPr>
        <p:spPr>
          <a:xfrm>
            <a:off x="1129091" y="6599167"/>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7">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10119928-2067-4B09-E589-CFC86EC56FB9}"/>
              </a:ext>
            </a:extLst>
          </p:cNvPr>
          <p:cNvSpPr txBox="1"/>
          <p:nvPr/>
        </p:nvSpPr>
        <p:spPr>
          <a:xfrm>
            <a:off x="7187001" y="6646673"/>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custDataLst>
      <p:tags r:id="rId1"/>
    </p:custDataLst>
    <p:extLst>
      <p:ext uri="{BB962C8B-B14F-4D97-AF65-F5344CB8AC3E}">
        <p14:creationId xmlns:p14="http://schemas.microsoft.com/office/powerpoint/2010/main" val="18312736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3" name="Rectangle 12">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775EDAE-D85E-B3EA-1707-65C58B9D0FF4}"/>
              </a:ext>
            </a:extLst>
          </p:cNvPr>
          <p:cNvSpPr>
            <a:spLocks noGrp="1"/>
          </p:cNvSpPr>
          <p:nvPr>
            <p:ph type="title"/>
          </p:nvPr>
        </p:nvSpPr>
        <p:spPr>
          <a:xfrm>
            <a:off x="1043631" y="809898"/>
            <a:ext cx="10173010" cy="748314"/>
          </a:xfrm>
        </p:spPr>
        <p:txBody>
          <a:bodyPr anchor="ctr">
            <a:normAutofit fontScale="90000"/>
          </a:bodyPr>
          <a:lstStyle/>
          <a:p>
            <a:r>
              <a:rPr lang="en-US" sz="4800" dirty="0">
                <a:cs typeface="Calibri Light"/>
              </a:rPr>
              <a:t>Activity - MNC'S Host country</a:t>
            </a:r>
            <a:br>
              <a:rPr lang="en-US" sz="4800" dirty="0">
                <a:cs typeface="Calibri Light"/>
              </a:rPr>
            </a:br>
            <a:endParaRPr lang="en-US" sz="4800" dirty="0"/>
          </a:p>
        </p:txBody>
      </p:sp>
      <p:cxnSp>
        <p:nvCxnSpPr>
          <p:cNvPr id="19" name="Straight Connector 18">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4">
            <a:extLst>
              <a:ext uri="{FF2B5EF4-FFF2-40B4-BE49-F238E27FC236}">
                <a16:creationId xmlns:a16="http://schemas.microsoft.com/office/drawing/2014/main" id="{56D733B0-6C75-4188-AABA-B399EC9B8F77}"/>
              </a:ext>
            </a:extLst>
          </p:cNvPr>
          <p:cNvGraphicFramePr>
            <a:graphicFrameLocks noGrp="1"/>
          </p:cNvGraphicFramePr>
          <p:nvPr>
            <p:ph idx="1"/>
            <p:extLst>
              <p:ext uri="{D42A27DB-BD31-4B8C-83A1-F6EECF244321}">
                <p14:modId xmlns:p14="http://schemas.microsoft.com/office/powerpoint/2010/main" val="3103440694"/>
              </p:ext>
            </p:extLst>
          </p:nvPr>
        </p:nvGraphicFramePr>
        <p:xfrm>
          <a:off x="1305366" y="3017519"/>
          <a:ext cx="9576913" cy="3209903"/>
        </p:xfrm>
        <a:graphic>
          <a:graphicData uri="http://schemas.openxmlformats.org/drawingml/2006/table">
            <a:tbl>
              <a:tblPr firstRow="1" firstCol="1" bandRow="1">
                <a:tableStyleId>{5C22544A-7EE6-4342-B048-85BDC9FD1C3A}</a:tableStyleId>
              </a:tblPr>
              <a:tblGrid>
                <a:gridCol w="2145803">
                  <a:extLst>
                    <a:ext uri="{9D8B030D-6E8A-4147-A177-3AD203B41FA5}">
                      <a16:colId xmlns:a16="http://schemas.microsoft.com/office/drawing/2014/main" val="2401615805"/>
                    </a:ext>
                  </a:extLst>
                </a:gridCol>
                <a:gridCol w="3458000">
                  <a:extLst>
                    <a:ext uri="{9D8B030D-6E8A-4147-A177-3AD203B41FA5}">
                      <a16:colId xmlns:a16="http://schemas.microsoft.com/office/drawing/2014/main" val="3331018810"/>
                    </a:ext>
                  </a:extLst>
                </a:gridCol>
                <a:gridCol w="3973110">
                  <a:extLst>
                    <a:ext uri="{9D8B030D-6E8A-4147-A177-3AD203B41FA5}">
                      <a16:colId xmlns:a16="http://schemas.microsoft.com/office/drawing/2014/main" val="611589617"/>
                    </a:ext>
                  </a:extLst>
                </a:gridCol>
              </a:tblGrid>
              <a:tr h="209075">
                <a:tc>
                  <a:txBody>
                    <a:bodyPr/>
                    <a:lstStyle/>
                    <a:p>
                      <a:endParaRPr lang="en-US" sz="1200">
                        <a:effectLst/>
                      </a:endParaRPr>
                    </a:p>
                  </a:txBody>
                  <a:tcPr marL="46119" marR="46119" marT="0" marB="0"/>
                </a:tc>
                <a:tc>
                  <a:txBody>
                    <a:bodyPr/>
                    <a:lstStyle/>
                    <a:p>
                      <a:r>
                        <a:rPr lang="en-US" sz="1200">
                          <a:effectLst/>
                        </a:rPr>
                        <a:t>Positives/ Advantages</a:t>
                      </a:r>
                    </a:p>
                  </a:txBody>
                  <a:tcPr marL="46119" marR="46119" marT="0" marB="0"/>
                </a:tc>
                <a:tc>
                  <a:txBody>
                    <a:bodyPr/>
                    <a:lstStyle/>
                    <a:p>
                      <a:r>
                        <a:rPr lang="en-US" sz="1200">
                          <a:effectLst/>
                        </a:rPr>
                        <a:t>Negatives/ Disadvantages</a:t>
                      </a:r>
                    </a:p>
                  </a:txBody>
                  <a:tcPr marL="46119" marR="46119" marT="0" marB="0"/>
                </a:tc>
                <a:extLst>
                  <a:ext uri="{0D108BD9-81ED-4DB2-BD59-A6C34878D82A}">
                    <a16:rowId xmlns:a16="http://schemas.microsoft.com/office/drawing/2014/main" val="884291395"/>
                  </a:ext>
                </a:extLst>
              </a:tr>
              <a:tr h="1684891">
                <a:tc>
                  <a:txBody>
                    <a:bodyPr/>
                    <a:lstStyle/>
                    <a:p>
                      <a:r>
                        <a:rPr lang="en-US" sz="1200">
                          <a:effectLst/>
                        </a:rPr>
                        <a:t>Local Economy</a:t>
                      </a:r>
                    </a:p>
                  </a:txBody>
                  <a:tcPr marL="46119" marR="46119" marT="0" marB="0"/>
                </a:tc>
                <a:tc>
                  <a:txBody>
                    <a:bodyPr/>
                    <a:lstStyle/>
                    <a:p>
                      <a:endParaRPr lang="en-US" sz="1200">
                        <a:effectLst/>
                      </a:endParaRPr>
                    </a:p>
                    <a:p>
                      <a:endParaRPr lang="en-US" sz="1200">
                        <a:effectLst/>
                      </a:endParaRPr>
                    </a:p>
                    <a:p>
                      <a:endParaRPr lang="en-US" sz="1200">
                        <a:effectLst/>
                      </a:endParaRPr>
                    </a:p>
                    <a:p>
                      <a:endParaRPr lang="en-US" sz="1200">
                        <a:effectLst/>
                      </a:endParaRPr>
                    </a:p>
                    <a:p>
                      <a:endParaRPr lang="en-US" sz="1200">
                        <a:effectLst/>
                      </a:endParaRPr>
                    </a:p>
                    <a:p>
                      <a:endParaRPr lang="en-US" sz="1200">
                        <a:effectLst/>
                      </a:endParaRPr>
                    </a:p>
                    <a:p>
                      <a:endParaRPr lang="en-US" sz="1200">
                        <a:effectLst/>
                      </a:endParaRPr>
                    </a:p>
                    <a:p>
                      <a:endParaRPr lang="en-US" sz="1200">
                        <a:effectLst/>
                      </a:endParaRPr>
                    </a:p>
                    <a:p>
                      <a:endParaRPr lang="en-US" sz="1200">
                        <a:effectLst/>
                      </a:endParaRPr>
                    </a:p>
                  </a:txBody>
                  <a:tcPr marL="46119" marR="46119" marT="0" marB="0"/>
                </a:tc>
                <a:tc>
                  <a:txBody>
                    <a:bodyPr/>
                    <a:lstStyle/>
                    <a:p>
                      <a:endParaRPr lang="en-US" sz="1200">
                        <a:effectLst/>
                      </a:endParaRPr>
                    </a:p>
                  </a:txBody>
                  <a:tcPr marL="46119" marR="46119" marT="0" marB="0"/>
                </a:tc>
                <a:extLst>
                  <a:ext uri="{0D108BD9-81ED-4DB2-BD59-A6C34878D82A}">
                    <a16:rowId xmlns:a16="http://schemas.microsoft.com/office/drawing/2014/main" val="162057088"/>
                  </a:ext>
                </a:extLst>
              </a:tr>
              <a:tr h="1315937">
                <a:tc>
                  <a:txBody>
                    <a:bodyPr/>
                    <a:lstStyle/>
                    <a:p>
                      <a:r>
                        <a:rPr lang="en-US" sz="1200">
                          <a:effectLst/>
                        </a:rPr>
                        <a:t>National Economy</a:t>
                      </a:r>
                    </a:p>
                  </a:txBody>
                  <a:tcPr marL="46119" marR="46119" marT="0" marB="0"/>
                </a:tc>
                <a:tc>
                  <a:txBody>
                    <a:bodyPr/>
                    <a:lstStyle/>
                    <a:p>
                      <a:endParaRPr lang="en-US" sz="1200">
                        <a:effectLst/>
                      </a:endParaRPr>
                    </a:p>
                    <a:p>
                      <a:endParaRPr lang="en-US" sz="1200">
                        <a:effectLst/>
                      </a:endParaRPr>
                    </a:p>
                    <a:p>
                      <a:endParaRPr lang="en-US" sz="1200">
                        <a:effectLst/>
                      </a:endParaRPr>
                    </a:p>
                    <a:p>
                      <a:endParaRPr lang="en-US" sz="1200">
                        <a:effectLst/>
                      </a:endParaRPr>
                    </a:p>
                    <a:p>
                      <a:endParaRPr lang="en-US" sz="1200">
                        <a:effectLst/>
                      </a:endParaRPr>
                    </a:p>
                    <a:p>
                      <a:endParaRPr lang="en-US" sz="1200">
                        <a:effectLst/>
                      </a:endParaRPr>
                    </a:p>
                    <a:p>
                      <a:endParaRPr lang="en-US" sz="1200">
                        <a:effectLst/>
                      </a:endParaRPr>
                    </a:p>
                  </a:txBody>
                  <a:tcPr marL="46119" marR="46119" marT="0" marB="0"/>
                </a:tc>
                <a:tc>
                  <a:txBody>
                    <a:bodyPr/>
                    <a:lstStyle/>
                    <a:p>
                      <a:endParaRPr lang="en-US" sz="1200">
                        <a:effectLst/>
                      </a:endParaRPr>
                    </a:p>
                  </a:txBody>
                  <a:tcPr marL="46119" marR="46119" marT="0" marB="0"/>
                </a:tc>
                <a:extLst>
                  <a:ext uri="{0D108BD9-81ED-4DB2-BD59-A6C34878D82A}">
                    <a16:rowId xmlns:a16="http://schemas.microsoft.com/office/drawing/2014/main" val="3047638572"/>
                  </a:ext>
                </a:extLst>
              </a:tr>
            </a:tbl>
          </a:graphicData>
        </a:graphic>
      </p:graphicFrame>
      <p:pic>
        <p:nvPicPr>
          <p:cNvPr id="3" name="Picture 2">
            <a:extLst>
              <a:ext uri="{FF2B5EF4-FFF2-40B4-BE49-F238E27FC236}">
                <a16:creationId xmlns:a16="http://schemas.microsoft.com/office/drawing/2014/main" id="{75FE2FE1-8489-0792-231C-1D90DA901F16}"/>
              </a:ext>
            </a:extLst>
          </p:cNvPr>
          <p:cNvPicPr>
            <a:picLocks noChangeAspect="1"/>
          </p:cNvPicPr>
          <p:nvPr/>
        </p:nvPicPr>
        <p:blipFill>
          <a:blip r:embed="rId2" cstate="print">
            <a:alphaModFix amt="5000"/>
            <a:extLst>
              <a:ext uri="{28A0092B-C50C-407E-A947-70E740481C1C}">
                <a14:useLocalDpi xmlns:a14="http://schemas.microsoft.com/office/drawing/2010/main" val="0"/>
              </a:ext>
            </a:extLst>
          </a:blip>
          <a:stretch>
            <a:fillRect/>
          </a:stretch>
        </p:blipFill>
        <p:spPr>
          <a:xfrm>
            <a:off x="2248131" y="1566701"/>
            <a:ext cx="7695738" cy="3098355"/>
          </a:xfrm>
          <a:prstGeom prst="rect">
            <a:avLst/>
          </a:prstGeom>
        </p:spPr>
      </p:pic>
      <p:pic>
        <p:nvPicPr>
          <p:cNvPr id="4" name="Picture 3">
            <a:extLst>
              <a:ext uri="{FF2B5EF4-FFF2-40B4-BE49-F238E27FC236}">
                <a16:creationId xmlns:a16="http://schemas.microsoft.com/office/drawing/2014/main" id="{C636F055-F922-D57D-377F-FCDAF41385DA}"/>
              </a:ext>
            </a:extLst>
          </p:cNvPr>
          <p:cNvPicPr>
            <a:picLocks noChangeAspect="1"/>
          </p:cNvPicPr>
          <p:nvPr/>
        </p:nvPicPr>
        <p:blipFill>
          <a:blip r:embed="rId3" cstate="print">
            <a:alphaModFix amt="85000"/>
            <a:extLst>
              <a:ext uri="{28A0092B-C50C-407E-A947-70E740481C1C}">
                <a14:useLocalDpi xmlns:a14="http://schemas.microsoft.com/office/drawing/2010/main" val="0"/>
              </a:ext>
            </a:extLst>
          </a:blip>
          <a:stretch>
            <a:fillRect/>
          </a:stretch>
        </p:blipFill>
        <p:spPr>
          <a:xfrm>
            <a:off x="5331986" y="128997"/>
            <a:ext cx="933411" cy="375797"/>
          </a:xfrm>
          <a:prstGeom prst="rect">
            <a:avLst/>
          </a:prstGeom>
        </p:spPr>
      </p:pic>
      <p:sp>
        <p:nvSpPr>
          <p:cNvPr id="6" name="Footer Placeholder 2">
            <a:extLst>
              <a:ext uri="{FF2B5EF4-FFF2-40B4-BE49-F238E27FC236}">
                <a16:creationId xmlns:a16="http://schemas.microsoft.com/office/drawing/2014/main" id="{16CE080A-E573-FB83-AE9B-58B947B5FD63}"/>
              </a:ext>
            </a:extLst>
          </p:cNvPr>
          <p:cNvSpPr txBox="1">
            <a:spLocks/>
          </p:cNvSpPr>
          <p:nvPr/>
        </p:nvSpPr>
        <p:spPr>
          <a:xfrm>
            <a:off x="1129091" y="6599167"/>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DEE2797E-3ED7-D3BD-1FC6-4ECCC8FD78A1}"/>
              </a:ext>
            </a:extLst>
          </p:cNvPr>
          <p:cNvSpPr txBox="1"/>
          <p:nvPr/>
        </p:nvSpPr>
        <p:spPr>
          <a:xfrm>
            <a:off x="7187001" y="6646673"/>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extLst>
      <p:ext uri="{BB962C8B-B14F-4D97-AF65-F5344CB8AC3E}">
        <p14:creationId xmlns:p14="http://schemas.microsoft.com/office/powerpoint/2010/main" val="40425303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CB49665F-0298-4449-8D2D-209989CB9E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lor 2">
            <a:extLst>
              <a:ext uri="{FF2B5EF4-FFF2-40B4-BE49-F238E27FC236}">
                <a16:creationId xmlns:a16="http://schemas.microsoft.com/office/drawing/2014/main" id="{A71EEC14-174A-46FA-B046-474750457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EEB6CB95-E653-4C6C-AE51-62FD848E8D5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89" y="-2"/>
            <a:ext cx="3468234" cy="6858000"/>
            <a:chOff x="651279" y="598259"/>
            <a:chExt cx="10889442" cy="5680742"/>
          </a:xfrm>
        </p:grpSpPr>
        <p:sp>
          <p:nvSpPr>
            <p:cNvPr id="14" name="Color">
              <a:extLst>
                <a:ext uri="{FF2B5EF4-FFF2-40B4-BE49-F238E27FC236}">
                  <a16:creationId xmlns:a16="http://schemas.microsoft.com/office/drawing/2014/main" id="{BDD3CB8E-ABA7-4F37-BB2C-64FFD19813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lor">
              <a:extLst>
                <a:ext uri="{FF2B5EF4-FFF2-40B4-BE49-F238E27FC236}">
                  <a16:creationId xmlns:a16="http://schemas.microsoft.com/office/drawing/2014/main" id="{C2CA788A-B2FD-494C-BED0-83E31F6DF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8"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p:cNvSpPr>
            <a:spLocks noGrp="1"/>
          </p:cNvSpPr>
          <p:nvPr>
            <p:ph type="title"/>
          </p:nvPr>
        </p:nvSpPr>
        <p:spPr>
          <a:xfrm rot="16200000">
            <a:off x="-1325880" y="1947672"/>
            <a:ext cx="5961888" cy="2788920"/>
          </a:xfrm>
        </p:spPr>
        <p:txBody>
          <a:bodyPr anchor="ctr">
            <a:normAutofit/>
          </a:bodyPr>
          <a:lstStyle/>
          <a:p>
            <a:r>
              <a:rPr lang="en-GB" sz="4800" dirty="0">
                <a:solidFill>
                  <a:schemeClr val="bg1"/>
                </a:solidFill>
              </a:rPr>
              <a:t>Impact of MNCs on the local economy</a:t>
            </a:r>
          </a:p>
        </p:txBody>
      </p:sp>
      <p:graphicFrame>
        <p:nvGraphicFramePr>
          <p:cNvPr id="5" name="Content Placeholder 2">
            <a:extLst>
              <a:ext uri="{FF2B5EF4-FFF2-40B4-BE49-F238E27FC236}">
                <a16:creationId xmlns:a16="http://schemas.microsoft.com/office/drawing/2014/main" id="{A9FA6CAC-8B0E-9026-1A6F-0E841968082A}"/>
              </a:ext>
            </a:extLst>
          </p:cNvPr>
          <p:cNvGraphicFramePr>
            <a:graphicFrameLocks noGrp="1"/>
          </p:cNvGraphicFramePr>
          <p:nvPr>
            <p:ph idx="1"/>
            <p:extLst>
              <p:ext uri="{D42A27DB-BD31-4B8C-83A1-F6EECF244321}">
                <p14:modId xmlns:p14="http://schemas.microsoft.com/office/powerpoint/2010/main" val="1095763270"/>
              </p:ext>
            </p:extLst>
          </p:nvPr>
        </p:nvGraphicFramePr>
        <p:xfrm>
          <a:off x="3794296" y="288758"/>
          <a:ext cx="7559504" cy="62852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7E2A727A-B114-78F8-310C-00754B74C1B2}"/>
              </a:ext>
            </a:extLst>
          </p:cNvPr>
          <p:cNvPicPr>
            <a:picLocks noChangeAspect="1"/>
          </p:cNvPicPr>
          <p:nvPr/>
        </p:nvPicPr>
        <p:blipFill>
          <a:blip r:embed="rId8" cstate="print">
            <a:alphaModFix amt="5000"/>
            <a:extLst>
              <a:ext uri="{28A0092B-C50C-407E-A947-70E740481C1C}">
                <a14:useLocalDpi xmlns:a14="http://schemas.microsoft.com/office/drawing/2010/main" val="0"/>
              </a:ext>
            </a:extLst>
          </a:blip>
          <a:stretch>
            <a:fillRect/>
          </a:stretch>
        </p:blipFill>
        <p:spPr>
          <a:xfrm>
            <a:off x="2248131" y="1566701"/>
            <a:ext cx="7695738" cy="3098355"/>
          </a:xfrm>
          <a:prstGeom prst="rect">
            <a:avLst/>
          </a:prstGeom>
        </p:spPr>
      </p:pic>
      <p:pic>
        <p:nvPicPr>
          <p:cNvPr id="4" name="Picture 3">
            <a:extLst>
              <a:ext uri="{FF2B5EF4-FFF2-40B4-BE49-F238E27FC236}">
                <a16:creationId xmlns:a16="http://schemas.microsoft.com/office/drawing/2014/main" id="{26B79108-5D3B-593A-4C41-370129979AC0}"/>
              </a:ext>
            </a:extLst>
          </p:cNvPr>
          <p:cNvPicPr>
            <a:picLocks noChangeAspect="1"/>
          </p:cNvPicPr>
          <p:nvPr/>
        </p:nvPicPr>
        <p:blipFill>
          <a:blip r:embed="rId9" cstate="print">
            <a:alphaModFix amt="85000"/>
            <a:extLst>
              <a:ext uri="{28A0092B-C50C-407E-A947-70E740481C1C}">
                <a14:useLocalDpi xmlns:a14="http://schemas.microsoft.com/office/drawing/2010/main" val="0"/>
              </a:ext>
            </a:extLst>
          </a:blip>
          <a:stretch>
            <a:fillRect/>
          </a:stretch>
        </p:blipFill>
        <p:spPr>
          <a:xfrm>
            <a:off x="5331986" y="128997"/>
            <a:ext cx="933411" cy="375797"/>
          </a:xfrm>
          <a:prstGeom prst="rect">
            <a:avLst/>
          </a:prstGeom>
        </p:spPr>
      </p:pic>
      <p:sp>
        <p:nvSpPr>
          <p:cNvPr id="6" name="Footer Placeholder 2">
            <a:extLst>
              <a:ext uri="{FF2B5EF4-FFF2-40B4-BE49-F238E27FC236}">
                <a16:creationId xmlns:a16="http://schemas.microsoft.com/office/drawing/2014/main" id="{F8CFBCFD-C922-6704-1F74-AD59F63C9253}"/>
              </a:ext>
            </a:extLst>
          </p:cNvPr>
          <p:cNvSpPr txBox="1">
            <a:spLocks/>
          </p:cNvSpPr>
          <p:nvPr/>
        </p:nvSpPr>
        <p:spPr>
          <a:xfrm>
            <a:off x="1129091" y="6599167"/>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0">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88B43027-E5B0-E738-3E6C-48E80BFBC1D7}"/>
              </a:ext>
            </a:extLst>
          </p:cNvPr>
          <p:cNvSpPr txBox="1"/>
          <p:nvPr/>
        </p:nvSpPr>
        <p:spPr>
          <a:xfrm>
            <a:off x="7187001" y="6646673"/>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custDataLst>
      <p:tags r:id="rId1"/>
    </p:custDataLst>
    <p:extLst>
      <p:ext uri="{BB962C8B-B14F-4D97-AF65-F5344CB8AC3E}">
        <p14:creationId xmlns:p14="http://schemas.microsoft.com/office/powerpoint/2010/main" val="12218574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CB49665F-0298-4449-8D2D-209989CB9E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lor 2">
            <a:extLst>
              <a:ext uri="{FF2B5EF4-FFF2-40B4-BE49-F238E27FC236}">
                <a16:creationId xmlns:a16="http://schemas.microsoft.com/office/drawing/2014/main" id="{A71EEC14-174A-46FA-B046-474750457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EEB6CB95-E653-4C6C-AE51-62FD848E8D5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89" y="-2"/>
            <a:ext cx="3468234" cy="6858000"/>
            <a:chOff x="651279" y="598259"/>
            <a:chExt cx="10889442" cy="5680742"/>
          </a:xfrm>
        </p:grpSpPr>
        <p:sp>
          <p:nvSpPr>
            <p:cNvPr id="14" name="Color">
              <a:extLst>
                <a:ext uri="{FF2B5EF4-FFF2-40B4-BE49-F238E27FC236}">
                  <a16:creationId xmlns:a16="http://schemas.microsoft.com/office/drawing/2014/main" id="{BDD3CB8E-ABA7-4F37-BB2C-64FFD19813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lor">
              <a:extLst>
                <a:ext uri="{FF2B5EF4-FFF2-40B4-BE49-F238E27FC236}">
                  <a16:creationId xmlns:a16="http://schemas.microsoft.com/office/drawing/2014/main" id="{C2CA788A-B2FD-494C-BED0-83E31F6DF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8"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p:cNvSpPr>
            <a:spLocks noGrp="1"/>
          </p:cNvSpPr>
          <p:nvPr>
            <p:ph type="title"/>
          </p:nvPr>
        </p:nvSpPr>
        <p:spPr>
          <a:xfrm rot="16200000">
            <a:off x="-1325880" y="1947672"/>
            <a:ext cx="5961888" cy="2788920"/>
          </a:xfrm>
        </p:spPr>
        <p:txBody>
          <a:bodyPr anchor="ctr">
            <a:normAutofit/>
          </a:bodyPr>
          <a:lstStyle/>
          <a:p>
            <a:r>
              <a:rPr lang="en-GB" sz="4800">
                <a:solidFill>
                  <a:schemeClr val="bg1"/>
                </a:solidFill>
              </a:rPr>
              <a:t>Impact of MNCs on the local economy</a:t>
            </a:r>
          </a:p>
        </p:txBody>
      </p:sp>
      <p:graphicFrame>
        <p:nvGraphicFramePr>
          <p:cNvPr id="5" name="Content Placeholder 2">
            <a:extLst>
              <a:ext uri="{FF2B5EF4-FFF2-40B4-BE49-F238E27FC236}">
                <a16:creationId xmlns:a16="http://schemas.microsoft.com/office/drawing/2014/main" id="{DD4B7D0E-E2D5-AAD6-4E8C-6AE91E58F98C}"/>
              </a:ext>
            </a:extLst>
          </p:cNvPr>
          <p:cNvGraphicFramePr>
            <a:graphicFrameLocks noGrp="1"/>
          </p:cNvGraphicFramePr>
          <p:nvPr>
            <p:ph idx="1"/>
            <p:extLst>
              <p:ext uri="{D42A27DB-BD31-4B8C-83A1-F6EECF244321}">
                <p14:modId xmlns:p14="http://schemas.microsoft.com/office/powerpoint/2010/main" val="379602885"/>
              </p:ext>
            </p:extLst>
          </p:nvPr>
        </p:nvGraphicFramePr>
        <p:xfrm>
          <a:off x="3794296" y="288758"/>
          <a:ext cx="7559504" cy="62852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a16="http://schemas.microsoft.com/office/drawing/2014/main" id="{A2F3841A-1E43-D1BC-A8FD-429A965147F2}"/>
              </a:ext>
            </a:extLst>
          </p:cNvPr>
          <p:cNvPicPr>
            <a:picLocks noChangeAspect="1"/>
          </p:cNvPicPr>
          <p:nvPr/>
        </p:nvPicPr>
        <p:blipFill>
          <a:blip r:embed="rId7" cstate="print">
            <a:alphaModFix amt="5000"/>
            <a:extLst>
              <a:ext uri="{28A0092B-C50C-407E-A947-70E740481C1C}">
                <a14:useLocalDpi xmlns:a14="http://schemas.microsoft.com/office/drawing/2010/main" val="0"/>
              </a:ext>
            </a:extLst>
          </a:blip>
          <a:stretch>
            <a:fillRect/>
          </a:stretch>
        </p:blipFill>
        <p:spPr>
          <a:xfrm>
            <a:off x="2248131" y="1566701"/>
            <a:ext cx="7695738" cy="3098355"/>
          </a:xfrm>
          <a:prstGeom prst="rect">
            <a:avLst/>
          </a:prstGeom>
        </p:spPr>
      </p:pic>
      <p:pic>
        <p:nvPicPr>
          <p:cNvPr id="4" name="Picture 3">
            <a:extLst>
              <a:ext uri="{FF2B5EF4-FFF2-40B4-BE49-F238E27FC236}">
                <a16:creationId xmlns:a16="http://schemas.microsoft.com/office/drawing/2014/main" id="{6F8D3A86-1F8A-2007-EB59-7FE4BD5A69F3}"/>
              </a:ext>
            </a:extLst>
          </p:cNvPr>
          <p:cNvPicPr>
            <a:picLocks noChangeAspect="1"/>
          </p:cNvPicPr>
          <p:nvPr/>
        </p:nvPicPr>
        <p:blipFill>
          <a:blip r:embed="rId8" cstate="print">
            <a:alphaModFix amt="85000"/>
            <a:extLst>
              <a:ext uri="{28A0092B-C50C-407E-A947-70E740481C1C}">
                <a14:useLocalDpi xmlns:a14="http://schemas.microsoft.com/office/drawing/2010/main" val="0"/>
              </a:ext>
            </a:extLst>
          </a:blip>
          <a:stretch>
            <a:fillRect/>
          </a:stretch>
        </p:blipFill>
        <p:spPr>
          <a:xfrm>
            <a:off x="5331986" y="128997"/>
            <a:ext cx="933411" cy="375797"/>
          </a:xfrm>
          <a:prstGeom prst="rect">
            <a:avLst/>
          </a:prstGeom>
        </p:spPr>
      </p:pic>
      <p:sp>
        <p:nvSpPr>
          <p:cNvPr id="6" name="Footer Placeholder 2">
            <a:extLst>
              <a:ext uri="{FF2B5EF4-FFF2-40B4-BE49-F238E27FC236}">
                <a16:creationId xmlns:a16="http://schemas.microsoft.com/office/drawing/2014/main" id="{8F4E9209-253D-CEC1-14C1-2C1FAA147709}"/>
              </a:ext>
            </a:extLst>
          </p:cNvPr>
          <p:cNvSpPr txBox="1">
            <a:spLocks/>
          </p:cNvSpPr>
          <p:nvPr/>
        </p:nvSpPr>
        <p:spPr>
          <a:xfrm>
            <a:off x="1129091" y="6599167"/>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9">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6489404D-160A-D1BB-4A40-577F9E14B100}"/>
              </a:ext>
            </a:extLst>
          </p:cNvPr>
          <p:cNvSpPr txBox="1"/>
          <p:nvPr/>
        </p:nvSpPr>
        <p:spPr>
          <a:xfrm>
            <a:off x="7187001" y="6646673"/>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extLst>
      <p:ext uri="{BB962C8B-B14F-4D97-AF65-F5344CB8AC3E}">
        <p14:creationId xmlns:p14="http://schemas.microsoft.com/office/powerpoint/2010/main" val="15374589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E31BCA-A139-4EB6-960E-316976B4DA45}"/>
              </a:ext>
            </a:extLst>
          </p:cNvPr>
          <p:cNvSpPr>
            <a:spLocks noGrp="1"/>
          </p:cNvSpPr>
          <p:nvPr>
            <p:ph type="title"/>
          </p:nvPr>
        </p:nvSpPr>
        <p:spPr>
          <a:xfrm>
            <a:off x="572493" y="238539"/>
            <a:ext cx="11018520" cy="1434415"/>
          </a:xfrm>
        </p:spPr>
        <p:txBody>
          <a:bodyPr anchor="b">
            <a:normAutofit/>
          </a:bodyPr>
          <a:lstStyle/>
          <a:p>
            <a:r>
              <a:rPr lang="en-GB" sz="5400"/>
              <a:t>Activity</a:t>
            </a:r>
          </a:p>
        </p:txBody>
      </p:sp>
      <p:sp>
        <p:nvSpPr>
          <p:cNvPr id="4105"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932FBE7-FC4B-4AA9-89D5-621015C6A2BB}"/>
              </a:ext>
            </a:extLst>
          </p:cNvPr>
          <p:cNvSpPr>
            <a:spLocks noGrp="1"/>
          </p:cNvSpPr>
          <p:nvPr>
            <p:ph idx="1"/>
          </p:nvPr>
        </p:nvSpPr>
        <p:spPr>
          <a:xfrm>
            <a:off x="572493" y="2071316"/>
            <a:ext cx="6713552" cy="4119172"/>
          </a:xfrm>
        </p:spPr>
        <p:txBody>
          <a:bodyPr anchor="t">
            <a:normAutofit/>
          </a:bodyPr>
          <a:lstStyle/>
          <a:p>
            <a:pPr marL="0" indent="0">
              <a:buNone/>
            </a:pPr>
            <a:r>
              <a:rPr lang="en-GB" sz="2200" dirty="0"/>
              <a:t>Company – Mc Donald's </a:t>
            </a:r>
          </a:p>
          <a:p>
            <a:pPr marL="0" indent="0">
              <a:buNone/>
            </a:pPr>
            <a:endParaRPr lang="en-GB" sz="2200" dirty="0"/>
          </a:p>
          <a:p>
            <a:pPr marL="0" indent="0">
              <a:buNone/>
            </a:pPr>
            <a:r>
              <a:rPr lang="en-GB" sz="2200" dirty="0"/>
              <a:t>Answer the following questions</a:t>
            </a:r>
          </a:p>
          <a:p>
            <a:pPr marL="0" indent="0">
              <a:buNone/>
            </a:pPr>
            <a:endParaRPr lang="en-GB" sz="2200" dirty="0">
              <a:cs typeface="Calibri"/>
            </a:endParaRPr>
          </a:p>
          <a:p>
            <a:r>
              <a:rPr lang="en-GB" sz="2200" dirty="0"/>
              <a:t>List 2 factors  positive impact factors of Mc Donald’s on the national economy of the countries it operates in?</a:t>
            </a:r>
            <a:endParaRPr lang="en-GB" sz="2200" dirty="0">
              <a:cs typeface="Calibri"/>
            </a:endParaRPr>
          </a:p>
          <a:p>
            <a:r>
              <a:rPr lang="en-GB" sz="2200" dirty="0"/>
              <a:t>List 2 negative impact factors  of Mc Donald’s on the national economy of the countries it operates in?</a:t>
            </a:r>
            <a:endParaRPr lang="en-GB" sz="2200" dirty="0">
              <a:cs typeface="Calibri"/>
            </a:endParaRPr>
          </a:p>
          <a:p>
            <a:endParaRPr lang="en-GB" sz="2200" dirty="0"/>
          </a:p>
          <a:p>
            <a:pPr marL="0" indent="0">
              <a:buNone/>
            </a:pPr>
            <a:r>
              <a:rPr lang="en-GB" sz="2200" dirty="0"/>
              <a:t>Can you include examples and any initiatives</a:t>
            </a:r>
            <a:endParaRPr lang="en-GB" sz="2200" dirty="0">
              <a:cs typeface="Calibri"/>
            </a:endParaRPr>
          </a:p>
          <a:p>
            <a:endParaRPr lang="en-GB" sz="2200" dirty="0"/>
          </a:p>
          <a:p>
            <a:endParaRPr lang="en-GB" sz="2200" dirty="0"/>
          </a:p>
          <a:p>
            <a:endParaRPr lang="en-GB" sz="2200" dirty="0"/>
          </a:p>
          <a:p>
            <a:endParaRPr lang="en-GB" sz="2200" dirty="0"/>
          </a:p>
        </p:txBody>
      </p:sp>
      <p:pic>
        <p:nvPicPr>
          <p:cNvPr id="4098" name="Picture 2" descr="McDonald's (@McDonalds) / Twitter">
            <a:extLst>
              <a:ext uri="{FF2B5EF4-FFF2-40B4-BE49-F238E27FC236}">
                <a16:creationId xmlns:a16="http://schemas.microsoft.com/office/drawing/2014/main" id="{77992C65-E774-498A-8248-6C593E25B47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42" r="1850" b="-3"/>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C1227A1F-EC83-14E3-43DB-A2B19A6C733F}"/>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2248131" y="1566701"/>
            <a:ext cx="7695738" cy="3098355"/>
          </a:xfrm>
          <a:prstGeom prst="rect">
            <a:avLst/>
          </a:prstGeom>
        </p:spPr>
      </p:pic>
      <p:pic>
        <p:nvPicPr>
          <p:cNvPr id="5" name="Picture 4">
            <a:extLst>
              <a:ext uri="{FF2B5EF4-FFF2-40B4-BE49-F238E27FC236}">
                <a16:creationId xmlns:a16="http://schemas.microsoft.com/office/drawing/2014/main" id="{A3BAD4C6-CBED-A02A-F076-AB419DBA0186}"/>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5331986" y="128997"/>
            <a:ext cx="933411" cy="375797"/>
          </a:xfrm>
          <a:prstGeom prst="rect">
            <a:avLst/>
          </a:prstGeom>
        </p:spPr>
      </p:pic>
      <p:sp>
        <p:nvSpPr>
          <p:cNvPr id="6" name="Footer Placeholder 2">
            <a:extLst>
              <a:ext uri="{FF2B5EF4-FFF2-40B4-BE49-F238E27FC236}">
                <a16:creationId xmlns:a16="http://schemas.microsoft.com/office/drawing/2014/main" id="{D7D6D4F4-8D0E-0562-235E-8331198AF487}"/>
              </a:ext>
            </a:extLst>
          </p:cNvPr>
          <p:cNvSpPr txBox="1">
            <a:spLocks/>
          </p:cNvSpPr>
          <p:nvPr/>
        </p:nvSpPr>
        <p:spPr>
          <a:xfrm>
            <a:off x="1129091" y="6599167"/>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C5464706-A6C2-5B03-389E-230DAF4EA57D}"/>
              </a:ext>
            </a:extLst>
          </p:cNvPr>
          <p:cNvSpPr txBox="1"/>
          <p:nvPr/>
        </p:nvSpPr>
        <p:spPr>
          <a:xfrm>
            <a:off x="7187001" y="6646673"/>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extLst>
      <p:ext uri="{BB962C8B-B14F-4D97-AF65-F5344CB8AC3E}">
        <p14:creationId xmlns:p14="http://schemas.microsoft.com/office/powerpoint/2010/main" val="367230292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984A75E0906B746AD86FFF1C921A020" ma:contentTypeVersion="4" ma:contentTypeDescription="Create a new document." ma:contentTypeScope="" ma:versionID="a850d5f888a9ec41e14e41896a93c94e">
  <xsd:schema xmlns:xsd="http://www.w3.org/2001/XMLSchema" xmlns:xs="http://www.w3.org/2001/XMLSchema" xmlns:p="http://schemas.microsoft.com/office/2006/metadata/properties" xmlns:ns2="9b804e1a-4032-4a0b-be1a-b2a6a492fb65" targetNamespace="http://schemas.microsoft.com/office/2006/metadata/properties" ma:root="true" ma:fieldsID="2a25a19b7db88778982c906852de0dd9" ns2:_="">
    <xsd:import namespace="9b804e1a-4032-4a0b-be1a-b2a6a492fb6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804e1a-4032-4a0b-be1a-b2a6a492fb6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46681E2-50D0-479E-A1B6-C1D32196CA0F}">
  <ds:schemaRefs>
    <ds:schemaRef ds:uri="http://schemas.microsoft.com/sharepoint/v3/contenttype/forms"/>
  </ds:schemaRefs>
</ds:datastoreItem>
</file>

<file path=customXml/itemProps2.xml><?xml version="1.0" encoding="utf-8"?>
<ds:datastoreItem xmlns:ds="http://schemas.openxmlformats.org/officeDocument/2006/customXml" ds:itemID="{90D120ED-098F-4046-9E92-558F70FF016F}">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BFC7C936-1FE5-4995-A050-59C493CE049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b804e1a-4032-4a0b-be1a-b2a6a492fb6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TM03457503[[fn=Quotable]]</Template>
  <TotalTime>218</TotalTime>
  <Words>2266</Words>
  <Application>Microsoft Office PowerPoint</Application>
  <PresentationFormat>Widescreen</PresentationFormat>
  <Paragraphs>277</Paragraphs>
  <Slides>23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Arial</vt:lpstr>
      <vt:lpstr>Calibri</vt:lpstr>
      <vt:lpstr>Calibri Light</vt:lpstr>
      <vt:lpstr>ClearSans</vt:lpstr>
      <vt:lpstr>gg sans</vt:lpstr>
      <vt:lpstr>Söhne</vt:lpstr>
      <vt:lpstr>Times New Roman</vt:lpstr>
      <vt:lpstr>Trebuchet MS</vt:lpstr>
      <vt:lpstr>Office Theme</vt:lpstr>
      <vt:lpstr>3.4.1 the Impact of MNC’S</vt:lpstr>
      <vt:lpstr>Recall</vt:lpstr>
      <vt:lpstr>Starter</vt:lpstr>
      <vt:lpstr>Learning Objectives</vt:lpstr>
      <vt:lpstr>DEFINITION</vt:lpstr>
      <vt:lpstr>Activity - MNC'S Host country </vt:lpstr>
      <vt:lpstr>Impact of MNCs on the local economy</vt:lpstr>
      <vt:lpstr>Impact of MNCs on the local economy</vt:lpstr>
      <vt:lpstr>Activity</vt:lpstr>
      <vt:lpstr>Model answer – MDS – learning check  </vt:lpstr>
      <vt:lpstr>Activity</vt:lpstr>
      <vt:lpstr>Positives on host countries</vt:lpstr>
      <vt:lpstr>Negatives on host countries </vt:lpstr>
      <vt:lpstr>PowerPoint Presentation</vt:lpstr>
      <vt:lpstr>Impact of MNCs on the national economy</vt:lpstr>
      <vt:lpstr>Impact of MNCs on the national economy</vt:lpstr>
      <vt:lpstr>Impact of MNCs on the national economy</vt:lpstr>
      <vt:lpstr>Impact of MNCs on the national economy</vt:lpstr>
      <vt:lpstr>Impact of MNCs on the national economy</vt:lpstr>
      <vt:lpstr>Task – Practice questions</vt:lpstr>
      <vt:lpstr>Multinational corporations</vt:lpstr>
      <vt:lpstr>Plenary</vt:lpstr>
      <vt:lpstr>Questions to focus 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1.1.1 The economic problem</dc:title>
  <dc:creator>Mr B Pieters</dc:creator>
  <cp:lastModifiedBy>Chezka Mae Madrona</cp:lastModifiedBy>
  <cp:revision>44</cp:revision>
  <dcterms:created xsi:type="dcterms:W3CDTF">2019-07-31T17:05:48Z</dcterms:created>
  <dcterms:modified xsi:type="dcterms:W3CDTF">2025-03-18T10:52:03Z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0x0101009984A75E0906B746AD86FFF1C921A020</vt:lpwstr>
  </property>
</Properties>
</file>