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5.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sldIdLst>
    <p:sldId id="256" r:id="rId5"/>
    <p:sldId id="270" r:id="rId6"/>
    <p:sldId id="271" r:id="rId7"/>
    <p:sldId id="269" r:id="rId8"/>
    <p:sldId id="258" r:id="rId9"/>
    <p:sldId id="259" r:id="rId10"/>
    <p:sldId id="272" r:id="rId11"/>
    <p:sldId id="273" r:id="rId12"/>
    <p:sldId id="260" r:id="rId13"/>
    <p:sldId id="261" r:id="rId14"/>
    <p:sldId id="262" r:id="rId15"/>
    <p:sldId id="263" r:id="rId16"/>
    <p:sldId id="274" r:id="rId17"/>
    <p:sldId id="264" r:id="rId18"/>
    <p:sldId id="265" r:id="rId19"/>
    <p:sldId id="266" r:id="rId20"/>
    <p:sldId id="267" r:id="rId21"/>
    <p:sldId id="275" r:id="rId22"/>
    <p:sldId id="268"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902C33D7-0E03-486A-AA61-662E73B60DF8}"/>
    <pc:docChg chg="modSld">
      <pc:chgData name="Max Thrilling" userId="1a0901c82f0d6655" providerId="LiveId" clId="{902C33D7-0E03-486A-AA61-662E73B60DF8}" dt="2024-04-16T14:43:51.755" v="0" actId="20577"/>
      <pc:docMkLst>
        <pc:docMk/>
      </pc:docMkLst>
      <pc:sldChg chg="modSp mod">
        <pc:chgData name="Max Thrilling" userId="1a0901c82f0d6655" providerId="LiveId" clId="{902C33D7-0E03-486A-AA61-662E73B60DF8}" dt="2024-04-16T14:43:51.755" v="0" actId="20577"/>
        <pc:sldMkLst>
          <pc:docMk/>
          <pc:sldMk cId="1841487212" sldId="256"/>
        </pc:sldMkLst>
        <pc:spChg chg="mod">
          <ac:chgData name="Max Thrilling" userId="1a0901c82f0d6655" providerId="LiveId" clId="{902C33D7-0E03-486A-AA61-662E73B60DF8}" dt="2024-04-16T14:43:51.755" v="0" actId="20577"/>
          <ac:spMkLst>
            <pc:docMk/>
            <pc:sldMk cId="1841487212" sldId="25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90AC9-E1DD-4523-A540-876DB98828AF}"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98880A83-4FAF-48FD-8C32-B576EA7E8D56}">
      <dgm:prSet/>
      <dgm:spPr/>
      <dgm:t>
        <a:bodyPr/>
        <a:lstStyle/>
        <a:p>
          <a:r>
            <a:rPr lang="en-US" dirty="0"/>
            <a:t>Are you able to explain the difference between g</a:t>
          </a:r>
          <a:r>
            <a:rPr lang="en-GB" dirty="0" err="1"/>
            <a:t>lobalisation</a:t>
          </a:r>
          <a:r>
            <a:rPr lang="en-GB" dirty="0"/>
            <a:t> vs </a:t>
          </a:r>
          <a:r>
            <a:rPr lang="en-GB" dirty="0" err="1"/>
            <a:t>glocalisation</a:t>
          </a:r>
          <a:r>
            <a:rPr lang="en-GB" dirty="0"/>
            <a:t>?</a:t>
          </a:r>
          <a:endParaRPr lang="en-US" dirty="0"/>
        </a:p>
      </dgm:t>
    </dgm:pt>
    <dgm:pt modelId="{814C8AF2-E1C1-4E0E-8731-298AD7F56A55}" type="parTrans" cxnId="{649823BC-0B9B-41C7-AEB5-BE6AECDE56C1}">
      <dgm:prSet/>
      <dgm:spPr/>
      <dgm:t>
        <a:bodyPr/>
        <a:lstStyle/>
        <a:p>
          <a:endParaRPr lang="en-US"/>
        </a:p>
      </dgm:t>
    </dgm:pt>
    <dgm:pt modelId="{0BAC9AE9-A16B-492B-8D22-A2C26A32B670}" type="sibTrans" cxnId="{649823BC-0B9B-41C7-AEB5-BE6AECDE56C1}">
      <dgm:prSet/>
      <dgm:spPr/>
      <dgm:t>
        <a:bodyPr/>
        <a:lstStyle/>
        <a:p>
          <a:endParaRPr lang="en-US"/>
        </a:p>
      </dgm:t>
    </dgm:pt>
    <dgm:pt modelId="{0C0A6A57-CAFA-4615-A7AA-6279E63F36E2}">
      <dgm:prSet/>
      <dgm:spPr/>
      <dgm:t>
        <a:bodyPr/>
        <a:lstStyle/>
        <a:p>
          <a:r>
            <a:rPr lang="en-GB" dirty="0"/>
            <a:t>Are you able to explain the different approached to global markets?</a:t>
          </a:r>
          <a:endParaRPr lang="en-US" dirty="0"/>
        </a:p>
      </dgm:t>
    </dgm:pt>
    <dgm:pt modelId="{F3CD2E0F-C01D-4B48-9ED3-255FB2603334}" type="parTrans" cxnId="{8815E41A-1106-4DD5-AA6A-52D00CE8D117}">
      <dgm:prSet/>
      <dgm:spPr/>
      <dgm:t>
        <a:bodyPr/>
        <a:lstStyle/>
        <a:p>
          <a:endParaRPr lang="en-US"/>
        </a:p>
      </dgm:t>
    </dgm:pt>
    <dgm:pt modelId="{CABFA2CE-155B-41D3-A987-038FB827FA43}" type="sibTrans" cxnId="{8815E41A-1106-4DD5-AA6A-52D00CE8D117}">
      <dgm:prSet/>
      <dgm:spPr/>
      <dgm:t>
        <a:bodyPr/>
        <a:lstStyle/>
        <a:p>
          <a:endParaRPr lang="en-US"/>
        </a:p>
      </dgm:t>
    </dgm:pt>
    <dgm:pt modelId="{FBDEBFA3-87AC-4130-91E3-382856D53D3E}">
      <dgm:prSet/>
      <dgm:spPr/>
      <dgm:t>
        <a:bodyPr/>
        <a:lstStyle/>
        <a:p>
          <a:r>
            <a:rPr lang="en-GB" dirty="0"/>
            <a:t>Are you able to analyse price and non-price competition?</a:t>
          </a:r>
          <a:endParaRPr lang="en-US" dirty="0"/>
        </a:p>
      </dgm:t>
    </dgm:pt>
    <dgm:pt modelId="{91964F40-6887-4DC9-939C-B69A4D9DF4B3}" type="parTrans" cxnId="{F4312E47-601D-4A37-A649-861A5BE1FD08}">
      <dgm:prSet/>
      <dgm:spPr/>
      <dgm:t>
        <a:bodyPr/>
        <a:lstStyle/>
        <a:p>
          <a:endParaRPr lang="en-US"/>
        </a:p>
      </dgm:t>
    </dgm:pt>
    <dgm:pt modelId="{C7A790B0-9A20-4990-87EB-D048F58749BB}" type="sibTrans" cxnId="{F4312E47-601D-4A37-A649-861A5BE1FD08}">
      <dgm:prSet/>
      <dgm:spPr/>
      <dgm:t>
        <a:bodyPr/>
        <a:lstStyle/>
        <a:p>
          <a:endParaRPr lang="en-US"/>
        </a:p>
      </dgm:t>
    </dgm:pt>
    <dgm:pt modelId="{C5AF2575-7167-49F3-B7B4-32812C450A7F}" type="pres">
      <dgm:prSet presAssocID="{1C690AC9-E1DD-4523-A540-876DB98828AF}" presName="hierChild1" presStyleCnt="0">
        <dgm:presLayoutVars>
          <dgm:chPref val="1"/>
          <dgm:dir/>
          <dgm:animOne val="branch"/>
          <dgm:animLvl val="lvl"/>
          <dgm:resizeHandles/>
        </dgm:presLayoutVars>
      </dgm:prSet>
      <dgm:spPr/>
    </dgm:pt>
    <dgm:pt modelId="{F70D08A5-69A2-4688-90CB-467322CD389D}" type="pres">
      <dgm:prSet presAssocID="{98880A83-4FAF-48FD-8C32-B576EA7E8D56}" presName="hierRoot1" presStyleCnt="0"/>
      <dgm:spPr/>
    </dgm:pt>
    <dgm:pt modelId="{A6FB5A21-0F0C-4E5C-B98F-2478E4CEBB81}" type="pres">
      <dgm:prSet presAssocID="{98880A83-4FAF-48FD-8C32-B576EA7E8D56}" presName="composite" presStyleCnt="0"/>
      <dgm:spPr/>
    </dgm:pt>
    <dgm:pt modelId="{B324153E-30A5-4CC6-B7CC-3579E934C0E2}" type="pres">
      <dgm:prSet presAssocID="{98880A83-4FAF-48FD-8C32-B576EA7E8D56}" presName="background" presStyleLbl="node0" presStyleIdx="0" presStyleCnt="3"/>
      <dgm:spPr/>
    </dgm:pt>
    <dgm:pt modelId="{9C7D5DC7-DA76-4A40-B01A-C5E375A9F4AB}" type="pres">
      <dgm:prSet presAssocID="{98880A83-4FAF-48FD-8C32-B576EA7E8D56}" presName="text" presStyleLbl="fgAcc0" presStyleIdx="0" presStyleCnt="3">
        <dgm:presLayoutVars>
          <dgm:chPref val="3"/>
        </dgm:presLayoutVars>
      </dgm:prSet>
      <dgm:spPr/>
    </dgm:pt>
    <dgm:pt modelId="{69FDD7CF-ED98-4D43-A307-7E08A9E25D05}" type="pres">
      <dgm:prSet presAssocID="{98880A83-4FAF-48FD-8C32-B576EA7E8D56}" presName="hierChild2" presStyleCnt="0"/>
      <dgm:spPr/>
    </dgm:pt>
    <dgm:pt modelId="{0661F9B7-CBD8-4060-BB57-68232D52E1EF}" type="pres">
      <dgm:prSet presAssocID="{0C0A6A57-CAFA-4615-A7AA-6279E63F36E2}" presName="hierRoot1" presStyleCnt="0"/>
      <dgm:spPr/>
    </dgm:pt>
    <dgm:pt modelId="{8FF63D93-F2D4-44AF-AC7F-30DD9CCB82C1}" type="pres">
      <dgm:prSet presAssocID="{0C0A6A57-CAFA-4615-A7AA-6279E63F36E2}" presName="composite" presStyleCnt="0"/>
      <dgm:spPr/>
    </dgm:pt>
    <dgm:pt modelId="{27BF90DB-2FB8-4321-A164-E30E5B04F632}" type="pres">
      <dgm:prSet presAssocID="{0C0A6A57-CAFA-4615-A7AA-6279E63F36E2}" presName="background" presStyleLbl="node0" presStyleIdx="1" presStyleCnt="3"/>
      <dgm:spPr/>
    </dgm:pt>
    <dgm:pt modelId="{2791D2ED-9316-49A8-B005-A884F6BEE599}" type="pres">
      <dgm:prSet presAssocID="{0C0A6A57-CAFA-4615-A7AA-6279E63F36E2}" presName="text" presStyleLbl="fgAcc0" presStyleIdx="1" presStyleCnt="3">
        <dgm:presLayoutVars>
          <dgm:chPref val="3"/>
        </dgm:presLayoutVars>
      </dgm:prSet>
      <dgm:spPr/>
    </dgm:pt>
    <dgm:pt modelId="{A1132643-5359-4CEC-9A98-0C20D64FA8C7}" type="pres">
      <dgm:prSet presAssocID="{0C0A6A57-CAFA-4615-A7AA-6279E63F36E2}" presName="hierChild2" presStyleCnt="0"/>
      <dgm:spPr/>
    </dgm:pt>
    <dgm:pt modelId="{7A64C289-547A-4AE5-A2C7-0CFD41815663}" type="pres">
      <dgm:prSet presAssocID="{FBDEBFA3-87AC-4130-91E3-382856D53D3E}" presName="hierRoot1" presStyleCnt="0"/>
      <dgm:spPr/>
    </dgm:pt>
    <dgm:pt modelId="{68ABEE58-4DD4-4651-825C-F5F5E0F9C6E9}" type="pres">
      <dgm:prSet presAssocID="{FBDEBFA3-87AC-4130-91E3-382856D53D3E}" presName="composite" presStyleCnt="0"/>
      <dgm:spPr/>
    </dgm:pt>
    <dgm:pt modelId="{7BE5BAA2-1D61-4451-BD8A-A9F677FCDC6A}" type="pres">
      <dgm:prSet presAssocID="{FBDEBFA3-87AC-4130-91E3-382856D53D3E}" presName="background" presStyleLbl="node0" presStyleIdx="2" presStyleCnt="3"/>
      <dgm:spPr/>
    </dgm:pt>
    <dgm:pt modelId="{F88B8331-1F5F-405F-858A-89BBB91F0634}" type="pres">
      <dgm:prSet presAssocID="{FBDEBFA3-87AC-4130-91E3-382856D53D3E}" presName="text" presStyleLbl="fgAcc0" presStyleIdx="2" presStyleCnt="3">
        <dgm:presLayoutVars>
          <dgm:chPref val="3"/>
        </dgm:presLayoutVars>
      </dgm:prSet>
      <dgm:spPr/>
    </dgm:pt>
    <dgm:pt modelId="{B4594F85-2DFF-481D-8288-B60F5CC60774}" type="pres">
      <dgm:prSet presAssocID="{FBDEBFA3-87AC-4130-91E3-382856D53D3E}" presName="hierChild2" presStyleCnt="0"/>
      <dgm:spPr/>
    </dgm:pt>
  </dgm:ptLst>
  <dgm:cxnLst>
    <dgm:cxn modelId="{8815E41A-1106-4DD5-AA6A-52D00CE8D117}" srcId="{1C690AC9-E1DD-4523-A540-876DB98828AF}" destId="{0C0A6A57-CAFA-4615-A7AA-6279E63F36E2}" srcOrd="1" destOrd="0" parTransId="{F3CD2E0F-C01D-4B48-9ED3-255FB2603334}" sibTransId="{CABFA2CE-155B-41D3-A987-038FB827FA43}"/>
    <dgm:cxn modelId="{7653CD5E-4209-423F-9A7A-E955CCC644B2}" type="presOf" srcId="{0C0A6A57-CAFA-4615-A7AA-6279E63F36E2}" destId="{2791D2ED-9316-49A8-B005-A884F6BEE599}" srcOrd="0" destOrd="0" presId="urn:microsoft.com/office/officeart/2005/8/layout/hierarchy1"/>
    <dgm:cxn modelId="{F4312E47-601D-4A37-A649-861A5BE1FD08}" srcId="{1C690AC9-E1DD-4523-A540-876DB98828AF}" destId="{FBDEBFA3-87AC-4130-91E3-382856D53D3E}" srcOrd="2" destOrd="0" parTransId="{91964F40-6887-4DC9-939C-B69A4D9DF4B3}" sibTransId="{C7A790B0-9A20-4990-87EB-D048F58749BB}"/>
    <dgm:cxn modelId="{1565F470-FF4F-47DB-8D4C-48688DBA3F2B}" type="presOf" srcId="{1C690AC9-E1DD-4523-A540-876DB98828AF}" destId="{C5AF2575-7167-49F3-B7B4-32812C450A7F}" srcOrd="0" destOrd="0" presId="urn:microsoft.com/office/officeart/2005/8/layout/hierarchy1"/>
    <dgm:cxn modelId="{9B7DAE73-21AF-45A4-AE63-B48754757CF0}" type="presOf" srcId="{98880A83-4FAF-48FD-8C32-B576EA7E8D56}" destId="{9C7D5DC7-DA76-4A40-B01A-C5E375A9F4AB}" srcOrd="0" destOrd="0" presId="urn:microsoft.com/office/officeart/2005/8/layout/hierarchy1"/>
    <dgm:cxn modelId="{70C09194-38C0-4DD3-B61D-EF1D0E0DCD2B}" type="presOf" srcId="{FBDEBFA3-87AC-4130-91E3-382856D53D3E}" destId="{F88B8331-1F5F-405F-858A-89BBB91F0634}" srcOrd="0" destOrd="0" presId="urn:microsoft.com/office/officeart/2005/8/layout/hierarchy1"/>
    <dgm:cxn modelId="{649823BC-0B9B-41C7-AEB5-BE6AECDE56C1}" srcId="{1C690AC9-E1DD-4523-A540-876DB98828AF}" destId="{98880A83-4FAF-48FD-8C32-B576EA7E8D56}" srcOrd="0" destOrd="0" parTransId="{814C8AF2-E1C1-4E0E-8731-298AD7F56A55}" sibTransId="{0BAC9AE9-A16B-492B-8D22-A2C26A32B670}"/>
    <dgm:cxn modelId="{D0A90CC7-24AA-405F-8F5F-7E84C0CCB4C0}" type="presParOf" srcId="{C5AF2575-7167-49F3-B7B4-32812C450A7F}" destId="{F70D08A5-69A2-4688-90CB-467322CD389D}" srcOrd="0" destOrd="0" presId="urn:microsoft.com/office/officeart/2005/8/layout/hierarchy1"/>
    <dgm:cxn modelId="{5BF8DB90-EA6D-4E09-99D6-E7FA10E4E335}" type="presParOf" srcId="{F70D08A5-69A2-4688-90CB-467322CD389D}" destId="{A6FB5A21-0F0C-4E5C-B98F-2478E4CEBB81}" srcOrd="0" destOrd="0" presId="urn:microsoft.com/office/officeart/2005/8/layout/hierarchy1"/>
    <dgm:cxn modelId="{6F1610A0-1AC5-4FB4-9DBD-99ED2349B21A}" type="presParOf" srcId="{A6FB5A21-0F0C-4E5C-B98F-2478E4CEBB81}" destId="{B324153E-30A5-4CC6-B7CC-3579E934C0E2}" srcOrd="0" destOrd="0" presId="urn:microsoft.com/office/officeart/2005/8/layout/hierarchy1"/>
    <dgm:cxn modelId="{CBD8DA5A-7850-4FCF-960D-1A3993481325}" type="presParOf" srcId="{A6FB5A21-0F0C-4E5C-B98F-2478E4CEBB81}" destId="{9C7D5DC7-DA76-4A40-B01A-C5E375A9F4AB}" srcOrd="1" destOrd="0" presId="urn:microsoft.com/office/officeart/2005/8/layout/hierarchy1"/>
    <dgm:cxn modelId="{E254062D-1C40-4C3A-B197-3230FF39E70C}" type="presParOf" srcId="{F70D08A5-69A2-4688-90CB-467322CD389D}" destId="{69FDD7CF-ED98-4D43-A307-7E08A9E25D05}" srcOrd="1" destOrd="0" presId="urn:microsoft.com/office/officeart/2005/8/layout/hierarchy1"/>
    <dgm:cxn modelId="{44540B76-541D-4E4A-A8F5-CB1ABAE0D726}" type="presParOf" srcId="{C5AF2575-7167-49F3-B7B4-32812C450A7F}" destId="{0661F9B7-CBD8-4060-BB57-68232D52E1EF}" srcOrd="1" destOrd="0" presId="urn:microsoft.com/office/officeart/2005/8/layout/hierarchy1"/>
    <dgm:cxn modelId="{2010CBD9-36C4-48D0-B4BD-81FEC4B737C1}" type="presParOf" srcId="{0661F9B7-CBD8-4060-BB57-68232D52E1EF}" destId="{8FF63D93-F2D4-44AF-AC7F-30DD9CCB82C1}" srcOrd="0" destOrd="0" presId="urn:microsoft.com/office/officeart/2005/8/layout/hierarchy1"/>
    <dgm:cxn modelId="{5B0EA4ED-4F18-451A-B25F-AB92044E4D5E}" type="presParOf" srcId="{8FF63D93-F2D4-44AF-AC7F-30DD9CCB82C1}" destId="{27BF90DB-2FB8-4321-A164-E30E5B04F632}" srcOrd="0" destOrd="0" presId="urn:microsoft.com/office/officeart/2005/8/layout/hierarchy1"/>
    <dgm:cxn modelId="{F83D970D-1869-496B-93C9-0BC0710C8699}" type="presParOf" srcId="{8FF63D93-F2D4-44AF-AC7F-30DD9CCB82C1}" destId="{2791D2ED-9316-49A8-B005-A884F6BEE599}" srcOrd="1" destOrd="0" presId="urn:microsoft.com/office/officeart/2005/8/layout/hierarchy1"/>
    <dgm:cxn modelId="{3C2CA80B-D7A6-46E5-87D3-BF0FDC15185A}" type="presParOf" srcId="{0661F9B7-CBD8-4060-BB57-68232D52E1EF}" destId="{A1132643-5359-4CEC-9A98-0C20D64FA8C7}" srcOrd="1" destOrd="0" presId="urn:microsoft.com/office/officeart/2005/8/layout/hierarchy1"/>
    <dgm:cxn modelId="{CCFFCD44-97DF-4BF8-A223-24D0BA0F354F}" type="presParOf" srcId="{C5AF2575-7167-49F3-B7B4-32812C450A7F}" destId="{7A64C289-547A-4AE5-A2C7-0CFD41815663}" srcOrd="2" destOrd="0" presId="urn:microsoft.com/office/officeart/2005/8/layout/hierarchy1"/>
    <dgm:cxn modelId="{C8B50CAF-2487-4B8B-9C41-29615326E01E}" type="presParOf" srcId="{7A64C289-547A-4AE5-A2C7-0CFD41815663}" destId="{68ABEE58-4DD4-4651-825C-F5F5E0F9C6E9}" srcOrd="0" destOrd="0" presId="urn:microsoft.com/office/officeart/2005/8/layout/hierarchy1"/>
    <dgm:cxn modelId="{C40B3ACD-4145-4C2A-9A46-E4C125C083A4}" type="presParOf" srcId="{68ABEE58-4DD4-4651-825C-F5F5E0F9C6E9}" destId="{7BE5BAA2-1D61-4451-BD8A-A9F677FCDC6A}" srcOrd="0" destOrd="0" presId="urn:microsoft.com/office/officeart/2005/8/layout/hierarchy1"/>
    <dgm:cxn modelId="{CF638365-D222-491D-A345-226D519042E2}" type="presParOf" srcId="{68ABEE58-4DD4-4651-825C-F5F5E0F9C6E9}" destId="{F88B8331-1F5F-405F-858A-89BBB91F0634}" srcOrd="1" destOrd="0" presId="urn:microsoft.com/office/officeart/2005/8/layout/hierarchy1"/>
    <dgm:cxn modelId="{2DA5E7A3-D1AF-45E1-A488-5C5134CEBFC9}" type="presParOf" srcId="{7A64C289-547A-4AE5-A2C7-0CFD41815663}" destId="{B4594F85-2DFF-481D-8288-B60F5CC6077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C1F50B-CAA7-4F1F-838D-7E71F6E3E75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1858A4D-4FC2-4266-AE0A-D065759472CE}">
      <dgm:prSet/>
      <dgm:spPr/>
      <dgm:t>
        <a:bodyPr/>
        <a:lstStyle/>
        <a:p>
          <a:r>
            <a:rPr lang="en-GB"/>
            <a:t>Global branding ensures that multinational corporations can sell there products in all countries</a:t>
          </a:r>
          <a:endParaRPr lang="en-US"/>
        </a:p>
      </dgm:t>
    </dgm:pt>
    <dgm:pt modelId="{CA120247-48E7-4185-BE56-0A56B4DA5529}" type="parTrans" cxnId="{9D6E6E39-B4A1-4D0C-ABA7-BF6845C3772E}">
      <dgm:prSet/>
      <dgm:spPr/>
      <dgm:t>
        <a:bodyPr/>
        <a:lstStyle/>
        <a:p>
          <a:endParaRPr lang="en-US"/>
        </a:p>
      </dgm:t>
    </dgm:pt>
    <dgm:pt modelId="{3D06C446-B1E5-477C-8BA0-3CD990614FBB}" type="sibTrans" cxnId="{9D6E6E39-B4A1-4D0C-ABA7-BF6845C3772E}">
      <dgm:prSet/>
      <dgm:spPr/>
      <dgm:t>
        <a:bodyPr/>
        <a:lstStyle/>
        <a:p>
          <a:endParaRPr lang="en-US"/>
        </a:p>
      </dgm:t>
    </dgm:pt>
    <dgm:pt modelId="{1171B426-C00D-456B-BBC9-1516DCABF8B8}">
      <dgm:prSet/>
      <dgm:spPr/>
      <dgm:t>
        <a:bodyPr/>
        <a:lstStyle/>
        <a:p>
          <a:r>
            <a:rPr lang="en-GB"/>
            <a:t>Firms such as Apple, Coca Cola and McDonalds use their marketing power to impact on the globe as one market. This can be seen in their marketing through global events such as the Olympics and World Cup</a:t>
          </a:r>
          <a:endParaRPr lang="en-US"/>
        </a:p>
      </dgm:t>
    </dgm:pt>
    <dgm:pt modelId="{24D17E0A-BDB1-4911-9941-84F169E17B49}" type="parTrans" cxnId="{E9DE7963-CF32-4E83-BDE7-7F26088CA42D}">
      <dgm:prSet/>
      <dgm:spPr/>
      <dgm:t>
        <a:bodyPr/>
        <a:lstStyle/>
        <a:p>
          <a:endParaRPr lang="en-US"/>
        </a:p>
      </dgm:t>
    </dgm:pt>
    <dgm:pt modelId="{9195DA8E-738E-4922-B631-741609EBF029}" type="sibTrans" cxnId="{E9DE7963-CF32-4E83-BDE7-7F26088CA42D}">
      <dgm:prSet/>
      <dgm:spPr/>
      <dgm:t>
        <a:bodyPr/>
        <a:lstStyle/>
        <a:p>
          <a:endParaRPr lang="en-US"/>
        </a:p>
      </dgm:t>
    </dgm:pt>
    <dgm:pt modelId="{B41E08C7-AE5A-4947-9282-6255A751F15D}">
      <dgm:prSet/>
      <dgm:spPr/>
      <dgm:t>
        <a:bodyPr/>
        <a:lstStyle/>
        <a:p>
          <a:r>
            <a:rPr lang="en-GB"/>
            <a:t>However, these brands still need to differentiate themselves in order to compete as markets differ e.g. geographically or based on socio-economic factors</a:t>
          </a:r>
          <a:endParaRPr lang="en-US"/>
        </a:p>
      </dgm:t>
    </dgm:pt>
    <dgm:pt modelId="{E316EB3B-CC87-44C4-9FFD-FFAAB31242A5}" type="parTrans" cxnId="{F13EB928-C420-4307-A5FF-2C380CB51DAE}">
      <dgm:prSet/>
      <dgm:spPr/>
      <dgm:t>
        <a:bodyPr/>
        <a:lstStyle/>
        <a:p>
          <a:endParaRPr lang="en-US"/>
        </a:p>
      </dgm:t>
    </dgm:pt>
    <dgm:pt modelId="{9D32051E-FE4D-4FBE-9744-06E09D902D68}" type="sibTrans" cxnId="{F13EB928-C420-4307-A5FF-2C380CB51DAE}">
      <dgm:prSet/>
      <dgm:spPr/>
      <dgm:t>
        <a:bodyPr/>
        <a:lstStyle/>
        <a:p>
          <a:endParaRPr lang="en-US"/>
        </a:p>
      </dgm:t>
    </dgm:pt>
    <dgm:pt modelId="{87BA0010-495E-4160-BF82-9CD8F1ECE125}">
      <dgm:prSet/>
      <dgm:spPr/>
      <dgm:t>
        <a:bodyPr/>
        <a:lstStyle/>
        <a:p>
          <a:r>
            <a:rPr lang="en-GB"/>
            <a:t>One factor that does stand out though, is quality. This means the ability to meet customer expectations and is a key differentiator between the global brands and less successful one</a:t>
          </a:r>
          <a:endParaRPr lang="en-US"/>
        </a:p>
      </dgm:t>
    </dgm:pt>
    <dgm:pt modelId="{B27E3779-0F80-4FF8-8997-AAEC85B5A020}" type="parTrans" cxnId="{B3BFF0E9-EC16-4B56-9734-F0BF71A460D4}">
      <dgm:prSet/>
      <dgm:spPr/>
      <dgm:t>
        <a:bodyPr/>
        <a:lstStyle/>
        <a:p>
          <a:endParaRPr lang="en-US"/>
        </a:p>
      </dgm:t>
    </dgm:pt>
    <dgm:pt modelId="{564841E3-4195-4BFC-9382-473E4AED365F}" type="sibTrans" cxnId="{B3BFF0E9-EC16-4B56-9734-F0BF71A460D4}">
      <dgm:prSet/>
      <dgm:spPr/>
      <dgm:t>
        <a:bodyPr/>
        <a:lstStyle/>
        <a:p>
          <a:endParaRPr lang="en-US"/>
        </a:p>
      </dgm:t>
    </dgm:pt>
    <dgm:pt modelId="{4F9EF249-912E-4126-847C-178215A2EF9F}" type="pres">
      <dgm:prSet presAssocID="{4CC1F50B-CAA7-4F1F-838D-7E71F6E3E75B}" presName="linear" presStyleCnt="0">
        <dgm:presLayoutVars>
          <dgm:animLvl val="lvl"/>
          <dgm:resizeHandles val="exact"/>
        </dgm:presLayoutVars>
      </dgm:prSet>
      <dgm:spPr/>
    </dgm:pt>
    <dgm:pt modelId="{7F397BC9-D494-40D9-A8A7-D51F0664FA5D}" type="pres">
      <dgm:prSet presAssocID="{A1858A4D-4FC2-4266-AE0A-D065759472CE}" presName="parentText" presStyleLbl="node1" presStyleIdx="0" presStyleCnt="4">
        <dgm:presLayoutVars>
          <dgm:chMax val="0"/>
          <dgm:bulletEnabled val="1"/>
        </dgm:presLayoutVars>
      </dgm:prSet>
      <dgm:spPr/>
    </dgm:pt>
    <dgm:pt modelId="{87C8E47B-BDA3-44E5-84E1-F0B2C05C2131}" type="pres">
      <dgm:prSet presAssocID="{3D06C446-B1E5-477C-8BA0-3CD990614FBB}" presName="spacer" presStyleCnt="0"/>
      <dgm:spPr/>
    </dgm:pt>
    <dgm:pt modelId="{21A8A835-AF09-46FE-865F-2B1A32BDBE12}" type="pres">
      <dgm:prSet presAssocID="{1171B426-C00D-456B-BBC9-1516DCABF8B8}" presName="parentText" presStyleLbl="node1" presStyleIdx="1" presStyleCnt="4">
        <dgm:presLayoutVars>
          <dgm:chMax val="0"/>
          <dgm:bulletEnabled val="1"/>
        </dgm:presLayoutVars>
      </dgm:prSet>
      <dgm:spPr/>
    </dgm:pt>
    <dgm:pt modelId="{32ECA394-679B-4FF4-B925-28A20229DC32}" type="pres">
      <dgm:prSet presAssocID="{9195DA8E-738E-4922-B631-741609EBF029}" presName="spacer" presStyleCnt="0"/>
      <dgm:spPr/>
    </dgm:pt>
    <dgm:pt modelId="{8580333E-A857-4D48-9E0C-9EDBC8AAE38B}" type="pres">
      <dgm:prSet presAssocID="{B41E08C7-AE5A-4947-9282-6255A751F15D}" presName="parentText" presStyleLbl="node1" presStyleIdx="2" presStyleCnt="4">
        <dgm:presLayoutVars>
          <dgm:chMax val="0"/>
          <dgm:bulletEnabled val="1"/>
        </dgm:presLayoutVars>
      </dgm:prSet>
      <dgm:spPr/>
    </dgm:pt>
    <dgm:pt modelId="{7553CC26-DCB3-4215-85A5-1485B632955C}" type="pres">
      <dgm:prSet presAssocID="{9D32051E-FE4D-4FBE-9744-06E09D902D68}" presName="spacer" presStyleCnt="0"/>
      <dgm:spPr/>
    </dgm:pt>
    <dgm:pt modelId="{5BBE0AC9-3776-4B20-BCE0-3D24563FDF5A}" type="pres">
      <dgm:prSet presAssocID="{87BA0010-495E-4160-BF82-9CD8F1ECE125}" presName="parentText" presStyleLbl="node1" presStyleIdx="3" presStyleCnt="4">
        <dgm:presLayoutVars>
          <dgm:chMax val="0"/>
          <dgm:bulletEnabled val="1"/>
        </dgm:presLayoutVars>
      </dgm:prSet>
      <dgm:spPr/>
    </dgm:pt>
  </dgm:ptLst>
  <dgm:cxnLst>
    <dgm:cxn modelId="{7CE39716-BCD3-47FC-971E-5DD7E87AB32F}" type="presOf" srcId="{B41E08C7-AE5A-4947-9282-6255A751F15D}" destId="{8580333E-A857-4D48-9E0C-9EDBC8AAE38B}" srcOrd="0" destOrd="0" presId="urn:microsoft.com/office/officeart/2005/8/layout/vList2"/>
    <dgm:cxn modelId="{F13EB928-C420-4307-A5FF-2C380CB51DAE}" srcId="{4CC1F50B-CAA7-4F1F-838D-7E71F6E3E75B}" destId="{B41E08C7-AE5A-4947-9282-6255A751F15D}" srcOrd="2" destOrd="0" parTransId="{E316EB3B-CC87-44C4-9FFD-FFAAB31242A5}" sibTransId="{9D32051E-FE4D-4FBE-9744-06E09D902D68}"/>
    <dgm:cxn modelId="{9D6E6E39-B4A1-4D0C-ABA7-BF6845C3772E}" srcId="{4CC1F50B-CAA7-4F1F-838D-7E71F6E3E75B}" destId="{A1858A4D-4FC2-4266-AE0A-D065759472CE}" srcOrd="0" destOrd="0" parTransId="{CA120247-48E7-4185-BE56-0A56B4DA5529}" sibTransId="{3D06C446-B1E5-477C-8BA0-3CD990614FBB}"/>
    <dgm:cxn modelId="{F853B061-8809-4A24-B845-3304ABE3870B}" type="presOf" srcId="{A1858A4D-4FC2-4266-AE0A-D065759472CE}" destId="{7F397BC9-D494-40D9-A8A7-D51F0664FA5D}" srcOrd="0" destOrd="0" presId="urn:microsoft.com/office/officeart/2005/8/layout/vList2"/>
    <dgm:cxn modelId="{E9DE7963-CF32-4E83-BDE7-7F26088CA42D}" srcId="{4CC1F50B-CAA7-4F1F-838D-7E71F6E3E75B}" destId="{1171B426-C00D-456B-BBC9-1516DCABF8B8}" srcOrd="1" destOrd="0" parTransId="{24D17E0A-BDB1-4911-9941-84F169E17B49}" sibTransId="{9195DA8E-738E-4922-B631-741609EBF029}"/>
    <dgm:cxn modelId="{F3188574-2051-474C-9E21-F858BF2EB8F2}" type="presOf" srcId="{1171B426-C00D-456B-BBC9-1516DCABF8B8}" destId="{21A8A835-AF09-46FE-865F-2B1A32BDBE12}" srcOrd="0" destOrd="0" presId="urn:microsoft.com/office/officeart/2005/8/layout/vList2"/>
    <dgm:cxn modelId="{B3BFF0E9-EC16-4B56-9734-F0BF71A460D4}" srcId="{4CC1F50B-CAA7-4F1F-838D-7E71F6E3E75B}" destId="{87BA0010-495E-4160-BF82-9CD8F1ECE125}" srcOrd="3" destOrd="0" parTransId="{B27E3779-0F80-4FF8-8997-AAEC85B5A020}" sibTransId="{564841E3-4195-4BFC-9382-473E4AED365F}"/>
    <dgm:cxn modelId="{472B7AF6-EF29-4613-906B-BA2D972A87C0}" type="presOf" srcId="{87BA0010-495E-4160-BF82-9CD8F1ECE125}" destId="{5BBE0AC9-3776-4B20-BCE0-3D24563FDF5A}" srcOrd="0" destOrd="0" presId="urn:microsoft.com/office/officeart/2005/8/layout/vList2"/>
    <dgm:cxn modelId="{C59280F7-37F6-4288-AF69-5080B9B8DFDE}" type="presOf" srcId="{4CC1F50B-CAA7-4F1F-838D-7E71F6E3E75B}" destId="{4F9EF249-912E-4126-847C-178215A2EF9F}" srcOrd="0" destOrd="0" presId="urn:microsoft.com/office/officeart/2005/8/layout/vList2"/>
    <dgm:cxn modelId="{C7987712-50C8-4CC9-BC3A-2F33EEEE7E72}" type="presParOf" srcId="{4F9EF249-912E-4126-847C-178215A2EF9F}" destId="{7F397BC9-D494-40D9-A8A7-D51F0664FA5D}" srcOrd="0" destOrd="0" presId="urn:microsoft.com/office/officeart/2005/8/layout/vList2"/>
    <dgm:cxn modelId="{A52CB12E-9B87-44EC-A210-37EB276C427F}" type="presParOf" srcId="{4F9EF249-912E-4126-847C-178215A2EF9F}" destId="{87C8E47B-BDA3-44E5-84E1-F0B2C05C2131}" srcOrd="1" destOrd="0" presId="urn:microsoft.com/office/officeart/2005/8/layout/vList2"/>
    <dgm:cxn modelId="{A8E9EE53-3165-4191-B6C8-557F09ACEFA1}" type="presParOf" srcId="{4F9EF249-912E-4126-847C-178215A2EF9F}" destId="{21A8A835-AF09-46FE-865F-2B1A32BDBE12}" srcOrd="2" destOrd="0" presId="urn:microsoft.com/office/officeart/2005/8/layout/vList2"/>
    <dgm:cxn modelId="{9A9445AB-DF32-4B6D-B113-05603955FB1A}" type="presParOf" srcId="{4F9EF249-912E-4126-847C-178215A2EF9F}" destId="{32ECA394-679B-4FF4-B925-28A20229DC32}" srcOrd="3" destOrd="0" presId="urn:microsoft.com/office/officeart/2005/8/layout/vList2"/>
    <dgm:cxn modelId="{612E6FB6-2A84-41B8-A43E-D617E73CE33B}" type="presParOf" srcId="{4F9EF249-912E-4126-847C-178215A2EF9F}" destId="{8580333E-A857-4D48-9E0C-9EDBC8AAE38B}" srcOrd="4" destOrd="0" presId="urn:microsoft.com/office/officeart/2005/8/layout/vList2"/>
    <dgm:cxn modelId="{FD83411A-DCB7-441F-916F-A19ABA1EBB0B}" type="presParOf" srcId="{4F9EF249-912E-4126-847C-178215A2EF9F}" destId="{7553CC26-DCB3-4215-85A5-1485B632955C}" srcOrd="5" destOrd="0" presId="urn:microsoft.com/office/officeart/2005/8/layout/vList2"/>
    <dgm:cxn modelId="{983AA124-D28D-4012-A65D-6D8E8FB9B736}" type="presParOf" srcId="{4F9EF249-912E-4126-847C-178215A2EF9F}" destId="{5BBE0AC9-3776-4B20-BCE0-3D24563FDF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D5D76-FCA7-4AE2-AAF6-EDDA41F14001}"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3E006C32-02AA-40A6-BEB9-4CC0CAAFDFF3}">
      <dgm:prSet custT="1"/>
      <dgm:spPr/>
      <dgm:t>
        <a:bodyPr/>
        <a:lstStyle/>
        <a:p>
          <a:r>
            <a:rPr lang="en-GB" sz="2400" dirty="0"/>
            <a:t>A global marketing strategy is the adaptation of a marketing strategy to target all markets on a worldwide scale.</a:t>
          </a:r>
          <a:endParaRPr lang="en-US" sz="2400" dirty="0"/>
        </a:p>
      </dgm:t>
    </dgm:pt>
    <dgm:pt modelId="{9B548870-8389-4269-978F-75A09B076B4D}" type="parTrans" cxnId="{F8947F71-CDC3-4C5E-8C62-32E914EF41F4}">
      <dgm:prSet/>
      <dgm:spPr/>
      <dgm:t>
        <a:bodyPr/>
        <a:lstStyle/>
        <a:p>
          <a:endParaRPr lang="en-US"/>
        </a:p>
      </dgm:t>
    </dgm:pt>
    <dgm:pt modelId="{CE311BE6-AAED-4051-B095-253573477380}" type="sibTrans" cxnId="{F8947F71-CDC3-4C5E-8C62-32E914EF41F4}">
      <dgm:prSet/>
      <dgm:spPr/>
      <dgm:t>
        <a:bodyPr/>
        <a:lstStyle/>
        <a:p>
          <a:endParaRPr lang="en-US"/>
        </a:p>
      </dgm:t>
    </dgm:pt>
    <dgm:pt modelId="{54AA45B2-218A-457C-BBC1-9A121CF1CA79}">
      <dgm:prSet custT="1"/>
      <dgm:spPr/>
      <dgm:t>
        <a:bodyPr/>
        <a:lstStyle/>
        <a:p>
          <a:r>
            <a:rPr lang="en-GB" sz="2400" dirty="0"/>
            <a:t>This has evolved from national and international marketing where businesses market their products in the domestic market or in another country or group of countries.</a:t>
          </a:r>
          <a:endParaRPr lang="en-US" sz="2400" dirty="0"/>
        </a:p>
      </dgm:t>
    </dgm:pt>
    <dgm:pt modelId="{BF91C33B-5D4E-4471-BB6F-0C49D92A7EE3}" type="parTrans" cxnId="{02FD867C-C29D-427E-9712-0D7575616718}">
      <dgm:prSet/>
      <dgm:spPr/>
      <dgm:t>
        <a:bodyPr/>
        <a:lstStyle/>
        <a:p>
          <a:endParaRPr lang="en-US"/>
        </a:p>
      </dgm:t>
    </dgm:pt>
    <dgm:pt modelId="{62811F14-14DA-4642-A144-DF77BC2FDE92}" type="sibTrans" cxnId="{02FD867C-C29D-427E-9712-0D7575616718}">
      <dgm:prSet/>
      <dgm:spPr/>
      <dgm:t>
        <a:bodyPr/>
        <a:lstStyle/>
        <a:p>
          <a:endParaRPr lang="en-US"/>
        </a:p>
      </dgm:t>
    </dgm:pt>
    <dgm:pt modelId="{F83446B0-1195-447B-8B0D-B1A8E27AFCD2}">
      <dgm:prSet custT="1"/>
      <dgm:spPr/>
      <dgm:t>
        <a:bodyPr/>
        <a:lstStyle/>
        <a:p>
          <a:r>
            <a:rPr lang="en-GB" sz="2400"/>
            <a:t>The traditional marketing mix or 4Ps is used with the aim of sending an identical message to all countries.</a:t>
          </a:r>
          <a:endParaRPr lang="en-US" sz="2400"/>
        </a:p>
      </dgm:t>
    </dgm:pt>
    <dgm:pt modelId="{73599F63-8CAA-4871-8EC5-3A31627E1663}" type="parTrans" cxnId="{43D7EC89-49F4-4DE1-B4B2-88F68A9754EC}">
      <dgm:prSet/>
      <dgm:spPr/>
      <dgm:t>
        <a:bodyPr/>
        <a:lstStyle/>
        <a:p>
          <a:endParaRPr lang="en-US"/>
        </a:p>
      </dgm:t>
    </dgm:pt>
    <dgm:pt modelId="{0EC864DE-CCF3-4B58-B2D5-E19F3ABAA603}" type="sibTrans" cxnId="{43D7EC89-49F4-4DE1-B4B2-88F68A9754EC}">
      <dgm:prSet/>
      <dgm:spPr/>
      <dgm:t>
        <a:bodyPr/>
        <a:lstStyle/>
        <a:p>
          <a:endParaRPr lang="en-US"/>
        </a:p>
      </dgm:t>
    </dgm:pt>
    <dgm:pt modelId="{F8BA7680-14C0-4A96-99C6-AA607679679B}">
      <dgm:prSet custT="1"/>
      <dgm:spPr/>
      <dgm:t>
        <a:bodyPr/>
        <a:lstStyle/>
        <a:p>
          <a:r>
            <a:rPr lang="en-GB" sz="2400" dirty="0"/>
            <a:t>This will have to be adapted e.g. in terms of language or religion but changes are kept to a minimum in each market.</a:t>
          </a:r>
          <a:endParaRPr lang="en-US" sz="2400" dirty="0"/>
        </a:p>
      </dgm:t>
    </dgm:pt>
    <dgm:pt modelId="{0CC85B0B-1129-407E-AB32-80E738042442}" type="parTrans" cxnId="{9FEB760B-FD58-4B42-8691-9A98B2404C7F}">
      <dgm:prSet/>
      <dgm:spPr/>
      <dgm:t>
        <a:bodyPr/>
        <a:lstStyle/>
        <a:p>
          <a:endParaRPr lang="en-US"/>
        </a:p>
      </dgm:t>
    </dgm:pt>
    <dgm:pt modelId="{31DF2779-267D-4B24-B645-D86FD6FDFB6C}" type="sibTrans" cxnId="{9FEB760B-FD58-4B42-8691-9A98B2404C7F}">
      <dgm:prSet/>
      <dgm:spPr/>
      <dgm:t>
        <a:bodyPr/>
        <a:lstStyle/>
        <a:p>
          <a:endParaRPr lang="en-US"/>
        </a:p>
      </dgm:t>
    </dgm:pt>
    <dgm:pt modelId="{E8379F49-4179-4DEB-B083-9FCDADE3B5E5}" type="pres">
      <dgm:prSet presAssocID="{D9DD5D76-FCA7-4AE2-AAF6-EDDA41F14001}" presName="diagram" presStyleCnt="0">
        <dgm:presLayoutVars>
          <dgm:dir/>
          <dgm:resizeHandles val="exact"/>
        </dgm:presLayoutVars>
      </dgm:prSet>
      <dgm:spPr/>
    </dgm:pt>
    <dgm:pt modelId="{841BA477-5EF4-40D0-A938-4FA252607010}" type="pres">
      <dgm:prSet presAssocID="{3E006C32-02AA-40A6-BEB9-4CC0CAAFDFF3}" presName="node" presStyleLbl="node1" presStyleIdx="0" presStyleCnt="4">
        <dgm:presLayoutVars>
          <dgm:bulletEnabled val="1"/>
        </dgm:presLayoutVars>
      </dgm:prSet>
      <dgm:spPr/>
    </dgm:pt>
    <dgm:pt modelId="{6ED84325-B77C-4700-AFB8-CB52FB686EEE}" type="pres">
      <dgm:prSet presAssocID="{CE311BE6-AAED-4051-B095-253573477380}" presName="sibTrans" presStyleCnt="0"/>
      <dgm:spPr/>
    </dgm:pt>
    <dgm:pt modelId="{54AE078C-57E8-4133-A358-B2569ACF4C29}" type="pres">
      <dgm:prSet presAssocID="{54AA45B2-218A-457C-BBC1-9A121CF1CA79}" presName="node" presStyleLbl="node1" presStyleIdx="1" presStyleCnt="4">
        <dgm:presLayoutVars>
          <dgm:bulletEnabled val="1"/>
        </dgm:presLayoutVars>
      </dgm:prSet>
      <dgm:spPr/>
    </dgm:pt>
    <dgm:pt modelId="{9C5CAE8F-4E39-42FF-BF99-198C27902A0A}" type="pres">
      <dgm:prSet presAssocID="{62811F14-14DA-4642-A144-DF77BC2FDE92}" presName="sibTrans" presStyleCnt="0"/>
      <dgm:spPr/>
    </dgm:pt>
    <dgm:pt modelId="{F2B6B7B9-1567-4EA8-AA79-350F6091BC14}" type="pres">
      <dgm:prSet presAssocID="{F83446B0-1195-447B-8B0D-B1A8E27AFCD2}" presName="node" presStyleLbl="node1" presStyleIdx="2" presStyleCnt="4">
        <dgm:presLayoutVars>
          <dgm:bulletEnabled val="1"/>
        </dgm:presLayoutVars>
      </dgm:prSet>
      <dgm:spPr/>
    </dgm:pt>
    <dgm:pt modelId="{AA1659C6-ECFC-45C5-AD98-85F22FB72F58}" type="pres">
      <dgm:prSet presAssocID="{0EC864DE-CCF3-4B58-B2D5-E19F3ABAA603}" presName="sibTrans" presStyleCnt="0"/>
      <dgm:spPr/>
    </dgm:pt>
    <dgm:pt modelId="{840A9C82-F8B4-4B76-8018-2B10EECB33C2}" type="pres">
      <dgm:prSet presAssocID="{F8BA7680-14C0-4A96-99C6-AA607679679B}" presName="node" presStyleLbl="node1" presStyleIdx="3" presStyleCnt="4">
        <dgm:presLayoutVars>
          <dgm:bulletEnabled val="1"/>
        </dgm:presLayoutVars>
      </dgm:prSet>
      <dgm:spPr/>
    </dgm:pt>
  </dgm:ptLst>
  <dgm:cxnLst>
    <dgm:cxn modelId="{9FEB760B-FD58-4B42-8691-9A98B2404C7F}" srcId="{D9DD5D76-FCA7-4AE2-AAF6-EDDA41F14001}" destId="{F8BA7680-14C0-4A96-99C6-AA607679679B}" srcOrd="3" destOrd="0" parTransId="{0CC85B0B-1129-407E-AB32-80E738042442}" sibTransId="{31DF2779-267D-4B24-B645-D86FD6FDFB6C}"/>
    <dgm:cxn modelId="{A21E7820-5905-4295-867C-9F7029F2EA7C}" type="presOf" srcId="{F83446B0-1195-447B-8B0D-B1A8E27AFCD2}" destId="{F2B6B7B9-1567-4EA8-AA79-350F6091BC14}" srcOrd="0" destOrd="0" presId="urn:microsoft.com/office/officeart/2005/8/layout/default"/>
    <dgm:cxn modelId="{D3D29220-E36E-4748-BA71-2403F1D280D7}" type="presOf" srcId="{D9DD5D76-FCA7-4AE2-AAF6-EDDA41F14001}" destId="{E8379F49-4179-4DEB-B083-9FCDADE3B5E5}" srcOrd="0" destOrd="0" presId="urn:microsoft.com/office/officeart/2005/8/layout/default"/>
    <dgm:cxn modelId="{2AC3B040-4932-409B-A9B0-0847537509E7}" type="presOf" srcId="{54AA45B2-218A-457C-BBC1-9A121CF1CA79}" destId="{54AE078C-57E8-4133-A358-B2569ACF4C29}" srcOrd="0" destOrd="0" presId="urn:microsoft.com/office/officeart/2005/8/layout/default"/>
    <dgm:cxn modelId="{F8947F71-CDC3-4C5E-8C62-32E914EF41F4}" srcId="{D9DD5D76-FCA7-4AE2-AAF6-EDDA41F14001}" destId="{3E006C32-02AA-40A6-BEB9-4CC0CAAFDFF3}" srcOrd="0" destOrd="0" parTransId="{9B548870-8389-4269-978F-75A09B076B4D}" sibTransId="{CE311BE6-AAED-4051-B095-253573477380}"/>
    <dgm:cxn modelId="{02FD867C-C29D-427E-9712-0D7575616718}" srcId="{D9DD5D76-FCA7-4AE2-AAF6-EDDA41F14001}" destId="{54AA45B2-218A-457C-BBC1-9A121CF1CA79}" srcOrd="1" destOrd="0" parTransId="{BF91C33B-5D4E-4471-BB6F-0C49D92A7EE3}" sibTransId="{62811F14-14DA-4642-A144-DF77BC2FDE92}"/>
    <dgm:cxn modelId="{43D7EC89-49F4-4DE1-B4B2-88F68A9754EC}" srcId="{D9DD5D76-FCA7-4AE2-AAF6-EDDA41F14001}" destId="{F83446B0-1195-447B-8B0D-B1A8E27AFCD2}" srcOrd="2" destOrd="0" parTransId="{73599F63-8CAA-4871-8EC5-3A31627E1663}" sibTransId="{0EC864DE-CCF3-4B58-B2D5-E19F3ABAA603}"/>
    <dgm:cxn modelId="{07F9028A-D291-4281-9547-AD874131C570}" type="presOf" srcId="{F8BA7680-14C0-4A96-99C6-AA607679679B}" destId="{840A9C82-F8B4-4B76-8018-2B10EECB33C2}" srcOrd="0" destOrd="0" presId="urn:microsoft.com/office/officeart/2005/8/layout/default"/>
    <dgm:cxn modelId="{3430BEDB-618A-45C2-AFC9-A0748368D3DC}" type="presOf" srcId="{3E006C32-02AA-40A6-BEB9-4CC0CAAFDFF3}" destId="{841BA477-5EF4-40D0-A938-4FA252607010}" srcOrd="0" destOrd="0" presId="urn:microsoft.com/office/officeart/2005/8/layout/default"/>
    <dgm:cxn modelId="{26BE0348-0170-4C03-B55E-19C6C8CD7A9B}" type="presParOf" srcId="{E8379F49-4179-4DEB-B083-9FCDADE3B5E5}" destId="{841BA477-5EF4-40D0-A938-4FA252607010}" srcOrd="0" destOrd="0" presId="urn:microsoft.com/office/officeart/2005/8/layout/default"/>
    <dgm:cxn modelId="{EAA8523C-9557-4694-BAB6-92DA0754263C}" type="presParOf" srcId="{E8379F49-4179-4DEB-B083-9FCDADE3B5E5}" destId="{6ED84325-B77C-4700-AFB8-CB52FB686EEE}" srcOrd="1" destOrd="0" presId="urn:microsoft.com/office/officeart/2005/8/layout/default"/>
    <dgm:cxn modelId="{0701DCED-5727-402A-BB07-BD0115753C3F}" type="presParOf" srcId="{E8379F49-4179-4DEB-B083-9FCDADE3B5E5}" destId="{54AE078C-57E8-4133-A358-B2569ACF4C29}" srcOrd="2" destOrd="0" presId="urn:microsoft.com/office/officeart/2005/8/layout/default"/>
    <dgm:cxn modelId="{E2974549-AE93-44DD-8AA5-FF4A1D5DEFA6}" type="presParOf" srcId="{E8379F49-4179-4DEB-B083-9FCDADE3B5E5}" destId="{9C5CAE8F-4E39-42FF-BF99-198C27902A0A}" srcOrd="3" destOrd="0" presId="urn:microsoft.com/office/officeart/2005/8/layout/default"/>
    <dgm:cxn modelId="{FC4356CE-7F41-4ACC-8D7F-265C27E730C2}" type="presParOf" srcId="{E8379F49-4179-4DEB-B083-9FCDADE3B5E5}" destId="{F2B6B7B9-1567-4EA8-AA79-350F6091BC14}" srcOrd="4" destOrd="0" presId="urn:microsoft.com/office/officeart/2005/8/layout/default"/>
    <dgm:cxn modelId="{C1C77027-6396-4B30-9BEB-D33B9D5F1449}" type="presParOf" srcId="{E8379F49-4179-4DEB-B083-9FCDADE3B5E5}" destId="{AA1659C6-ECFC-45C5-AD98-85F22FB72F58}" srcOrd="5" destOrd="0" presId="urn:microsoft.com/office/officeart/2005/8/layout/default"/>
    <dgm:cxn modelId="{836637AA-C89C-4CA9-90FA-75E6C169509B}" type="presParOf" srcId="{E8379F49-4179-4DEB-B083-9FCDADE3B5E5}" destId="{840A9C82-F8B4-4B76-8018-2B10EECB33C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1FF3F-3739-4274-A04F-6ED0247F47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FBA8459-AA4B-4D81-8E16-FFC5BA0C56F3}">
      <dgm:prSet custT="1"/>
      <dgm:spPr/>
      <dgm:t>
        <a:bodyPr/>
        <a:lstStyle/>
        <a:p>
          <a:r>
            <a:rPr lang="en-GB" sz="2400">
              <a:solidFill>
                <a:schemeClr val="bg1"/>
              </a:solidFill>
            </a:rPr>
            <a:t>Glocalisation is the adaptation of a global marketing strategy in order to meet the requirements of local geographic markets. The term is a mix of globalisation and localisation.</a:t>
          </a:r>
          <a:endParaRPr lang="en-US" sz="2400">
            <a:solidFill>
              <a:schemeClr val="bg1"/>
            </a:solidFill>
          </a:endParaRPr>
        </a:p>
      </dgm:t>
    </dgm:pt>
    <dgm:pt modelId="{7C211FEB-4D06-4C0F-BC18-F304C287C9B7}" type="parTrans" cxnId="{39E38A24-D1BB-4323-9E9A-B4A388A38C22}">
      <dgm:prSet/>
      <dgm:spPr/>
      <dgm:t>
        <a:bodyPr/>
        <a:lstStyle/>
        <a:p>
          <a:endParaRPr lang="en-US"/>
        </a:p>
      </dgm:t>
    </dgm:pt>
    <dgm:pt modelId="{B81A51C9-542A-4FD8-AF10-352071343234}" type="sibTrans" cxnId="{39E38A24-D1BB-4323-9E9A-B4A388A38C22}">
      <dgm:prSet/>
      <dgm:spPr/>
      <dgm:t>
        <a:bodyPr/>
        <a:lstStyle/>
        <a:p>
          <a:endParaRPr lang="en-US"/>
        </a:p>
      </dgm:t>
    </dgm:pt>
    <dgm:pt modelId="{140C46DF-AB83-4324-83EE-E67E58D989A5}">
      <dgm:prSet custT="1"/>
      <dgm:spPr/>
      <dgm:t>
        <a:bodyPr/>
        <a:lstStyle/>
        <a:p>
          <a:r>
            <a:rPr lang="en-GB" sz="2400" dirty="0">
              <a:solidFill>
                <a:schemeClr val="bg1"/>
              </a:solidFill>
            </a:rPr>
            <a:t>A business is more likely to be successful if its global product can meet local requirements and fit in with the customs and religions of the geographic area. </a:t>
          </a:r>
          <a:endParaRPr lang="en-US" sz="2400" dirty="0">
            <a:solidFill>
              <a:schemeClr val="bg1"/>
            </a:solidFill>
          </a:endParaRPr>
        </a:p>
      </dgm:t>
    </dgm:pt>
    <dgm:pt modelId="{E38D6752-20AE-4016-8C00-B2125D8B8806}" type="parTrans" cxnId="{57ECD55E-7715-408A-A1AC-DA8039E9B807}">
      <dgm:prSet/>
      <dgm:spPr/>
      <dgm:t>
        <a:bodyPr/>
        <a:lstStyle/>
        <a:p>
          <a:endParaRPr lang="en-US"/>
        </a:p>
      </dgm:t>
    </dgm:pt>
    <dgm:pt modelId="{FED13C7A-A5A4-44F4-B033-EBC843B472B3}" type="sibTrans" cxnId="{57ECD55E-7715-408A-A1AC-DA8039E9B807}">
      <dgm:prSet/>
      <dgm:spPr/>
      <dgm:t>
        <a:bodyPr/>
        <a:lstStyle/>
        <a:p>
          <a:endParaRPr lang="en-US"/>
        </a:p>
      </dgm:t>
    </dgm:pt>
    <dgm:pt modelId="{F3310F48-ECFD-4F35-BDF8-BF28CA46AADE}">
      <dgm:prSet custT="1"/>
      <dgm:spPr/>
      <dgm:t>
        <a:bodyPr/>
        <a:lstStyle/>
        <a:p>
          <a:r>
            <a:rPr lang="en-GB" sz="2400">
              <a:solidFill>
                <a:schemeClr val="bg1"/>
              </a:solidFill>
            </a:rPr>
            <a:t>Although global companies would like to sell a standard product in a global market it requires significant investment in market research in order to understand local requirements.</a:t>
          </a:r>
          <a:endParaRPr lang="en-US" sz="2400">
            <a:solidFill>
              <a:schemeClr val="bg1"/>
            </a:solidFill>
          </a:endParaRPr>
        </a:p>
      </dgm:t>
    </dgm:pt>
    <dgm:pt modelId="{9465B940-7D36-4CD2-90D6-4EABBA9C3CD3}" type="parTrans" cxnId="{81939605-07C3-4E49-BAF1-D990C8FF473B}">
      <dgm:prSet/>
      <dgm:spPr/>
      <dgm:t>
        <a:bodyPr/>
        <a:lstStyle/>
        <a:p>
          <a:endParaRPr lang="en-US"/>
        </a:p>
      </dgm:t>
    </dgm:pt>
    <dgm:pt modelId="{EA032E57-F5B7-4739-9967-DE9F52B3F632}" type="sibTrans" cxnId="{81939605-07C3-4E49-BAF1-D990C8FF473B}">
      <dgm:prSet/>
      <dgm:spPr/>
      <dgm:t>
        <a:bodyPr/>
        <a:lstStyle/>
        <a:p>
          <a:endParaRPr lang="en-US"/>
        </a:p>
      </dgm:t>
    </dgm:pt>
    <dgm:pt modelId="{C107E2C2-7FE9-4D7A-AF32-BE313B2295FD}">
      <dgm:prSet custT="1"/>
      <dgm:spPr/>
      <dgm:t>
        <a:bodyPr/>
        <a:lstStyle/>
        <a:p>
          <a:r>
            <a:rPr lang="en-GB" sz="2400" dirty="0">
              <a:solidFill>
                <a:schemeClr val="bg1"/>
              </a:solidFill>
            </a:rPr>
            <a:t>Often, it is the local people and practices that create the </a:t>
          </a:r>
          <a:r>
            <a:rPr lang="en-GB" sz="2400" dirty="0" err="1">
              <a:solidFill>
                <a:schemeClr val="bg1"/>
              </a:solidFill>
            </a:rPr>
            <a:t>glocalisation</a:t>
          </a:r>
          <a:r>
            <a:rPr lang="en-GB" sz="2400" dirty="0">
              <a:solidFill>
                <a:schemeClr val="bg1"/>
              </a:solidFill>
            </a:rPr>
            <a:t> rather than the business. In China, McDonald’s is seen as a place for young couples to have their first date!</a:t>
          </a:r>
          <a:endParaRPr lang="en-US" sz="2400" dirty="0">
            <a:solidFill>
              <a:schemeClr val="bg1"/>
            </a:solidFill>
          </a:endParaRPr>
        </a:p>
      </dgm:t>
    </dgm:pt>
    <dgm:pt modelId="{EBC7B8F8-79BA-4F3D-B436-2ACC0DA6A1E4}" type="parTrans" cxnId="{89A465A3-0BEF-4C0D-BFD4-4D4B1DB3E740}">
      <dgm:prSet/>
      <dgm:spPr/>
      <dgm:t>
        <a:bodyPr/>
        <a:lstStyle/>
        <a:p>
          <a:endParaRPr lang="en-US"/>
        </a:p>
      </dgm:t>
    </dgm:pt>
    <dgm:pt modelId="{3FC7477E-CA8D-4631-BFA6-E2BC4E700530}" type="sibTrans" cxnId="{89A465A3-0BEF-4C0D-BFD4-4D4B1DB3E740}">
      <dgm:prSet/>
      <dgm:spPr/>
      <dgm:t>
        <a:bodyPr/>
        <a:lstStyle/>
        <a:p>
          <a:endParaRPr lang="en-US"/>
        </a:p>
      </dgm:t>
    </dgm:pt>
    <dgm:pt modelId="{4416592C-80A2-45A9-81A2-B276E58E3FC6}" type="pres">
      <dgm:prSet presAssocID="{85F1FF3F-3739-4274-A04F-6ED0247F47DC}" presName="linear" presStyleCnt="0">
        <dgm:presLayoutVars>
          <dgm:animLvl val="lvl"/>
          <dgm:resizeHandles val="exact"/>
        </dgm:presLayoutVars>
      </dgm:prSet>
      <dgm:spPr/>
    </dgm:pt>
    <dgm:pt modelId="{BE14BCFD-63F9-4DA6-BFE7-CECCF0D3BB13}" type="pres">
      <dgm:prSet presAssocID="{DFBA8459-AA4B-4D81-8E16-FFC5BA0C56F3}" presName="parentText" presStyleLbl="node1" presStyleIdx="0" presStyleCnt="4">
        <dgm:presLayoutVars>
          <dgm:chMax val="0"/>
          <dgm:bulletEnabled val="1"/>
        </dgm:presLayoutVars>
      </dgm:prSet>
      <dgm:spPr/>
    </dgm:pt>
    <dgm:pt modelId="{20AF8AD6-6559-4907-BFA8-BD97048BB15A}" type="pres">
      <dgm:prSet presAssocID="{B81A51C9-542A-4FD8-AF10-352071343234}" presName="spacer" presStyleCnt="0"/>
      <dgm:spPr/>
    </dgm:pt>
    <dgm:pt modelId="{4E933FE6-2A9A-44DF-A89D-4C8863FF49E6}" type="pres">
      <dgm:prSet presAssocID="{140C46DF-AB83-4324-83EE-E67E58D989A5}" presName="parentText" presStyleLbl="node1" presStyleIdx="1" presStyleCnt="4">
        <dgm:presLayoutVars>
          <dgm:chMax val="0"/>
          <dgm:bulletEnabled val="1"/>
        </dgm:presLayoutVars>
      </dgm:prSet>
      <dgm:spPr/>
    </dgm:pt>
    <dgm:pt modelId="{7F30E933-968C-471B-8DFB-4BC1C2DAB0C5}" type="pres">
      <dgm:prSet presAssocID="{FED13C7A-A5A4-44F4-B033-EBC843B472B3}" presName="spacer" presStyleCnt="0"/>
      <dgm:spPr/>
    </dgm:pt>
    <dgm:pt modelId="{F5A489EE-A6EE-48F7-B9B6-691FE5EFDA0A}" type="pres">
      <dgm:prSet presAssocID="{F3310F48-ECFD-4F35-BDF8-BF28CA46AADE}" presName="parentText" presStyleLbl="node1" presStyleIdx="2" presStyleCnt="4">
        <dgm:presLayoutVars>
          <dgm:chMax val="0"/>
          <dgm:bulletEnabled val="1"/>
        </dgm:presLayoutVars>
      </dgm:prSet>
      <dgm:spPr/>
    </dgm:pt>
    <dgm:pt modelId="{867F292E-4A16-4B99-AE46-1A1EFB1868DA}" type="pres">
      <dgm:prSet presAssocID="{EA032E57-F5B7-4739-9967-DE9F52B3F632}" presName="spacer" presStyleCnt="0"/>
      <dgm:spPr/>
    </dgm:pt>
    <dgm:pt modelId="{90800E4D-91F1-40C0-9181-D4EA9E270D74}" type="pres">
      <dgm:prSet presAssocID="{C107E2C2-7FE9-4D7A-AF32-BE313B2295FD}" presName="parentText" presStyleLbl="node1" presStyleIdx="3" presStyleCnt="4">
        <dgm:presLayoutVars>
          <dgm:chMax val="0"/>
          <dgm:bulletEnabled val="1"/>
        </dgm:presLayoutVars>
      </dgm:prSet>
      <dgm:spPr/>
    </dgm:pt>
  </dgm:ptLst>
  <dgm:cxnLst>
    <dgm:cxn modelId="{81939605-07C3-4E49-BAF1-D990C8FF473B}" srcId="{85F1FF3F-3739-4274-A04F-6ED0247F47DC}" destId="{F3310F48-ECFD-4F35-BDF8-BF28CA46AADE}" srcOrd="2" destOrd="0" parTransId="{9465B940-7D36-4CD2-90D6-4EABBA9C3CD3}" sibTransId="{EA032E57-F5B7-4739-9967-DE9F52B3F632}"/>
    <dgm:cxn modelId="{39E38A24-D1BB-4323-9E9A-B4A388A38C22}" srcId="{85F1FF3F-3739-4274-A04F-6ED0247F47DC}" destId="{DFBA8459-AA4B-4D81-8E16-FFC5BA0C56F3}" srcOrd="0" destOrd="0" parTransId="{7C211FEB-4D06-4C0F-BC18-F304C287C9B7}" sibTransId="{B81A51C9-542A-4FD8-AF10-352071343234}"/>
    <dgm:cxn modelId="{4C37123B-3727-450D-AC5F-6D5786BB7390}" type="presOf" srcId="{85F1FF3F-3739-4274-A04F-6ED0247F47DC}" destId="{4416592C-80A2-45A9-81A2-B276E58E3FC6}" srcOrd="0" destOrd="0" presId="urn:microsoft.com/office/officeart/2005/8/layout/vList2"/>
    <dgm:cxn modelId="{57ECD55E-7715-408A-A1AC-DA8039E9B807}" srcId="{85F1FF3F-3739-4274-A04F-6ED0247F47DC}" destId="{140C46DF-AB83-4324-83EE-E67E58D989A5}" srcOrd="1" destOrd="0" parTransId="{E38D6752-20AE-4016-8C00-B2125D8B8806}" sibTransId="{FED13C7A-A5A4-44F4-B033-EBC843B472B3}"/>
    <dgm:cxn modelId="{EBFE9B44-7E96-485C-97D3-031C3FCE9E8B}" type="presOf" srcId="{DFBA8459-AA4B-4D81-8E16-FFC5BA0C56F3}" destId="{BE14BCFD-63F9-4DA6-BFE7-CECCF0D3BB13}" srcOrd="0" destOrd="0" presId="urn:microsoft.com/office/officeart/2005/8/layout/vList2"/>
    <dgm:cxn modelId="{30DBB3A1-D949-4CC4-B942-4B7BAE0BD477}" type="presOf" srcId="{F3310F48-ECFD-4F35-BDF8-BF28CA46AADE}" destId="{F5A489EE-A6EE-48F7-B9B6-691FE5EFDA0A}" srcOrd="0" destOrd="0" presId="urn:microsoft.com/office/officeart/2005/8/layout/vList2"/>
    <dgm:cxn modelId="{89A465A3-0BEF-4C0D-BFD4-4D4B1DB3E740}" srcId="{85F1FF3F-3739-4274-A04F-6ED0247F47DC}" destId="{C107E2C2-7FE9-4D7A-AF32-BE313B2295FD}" srcOrd="3" destOrd="0" parTransId="{EBC7B8F8-79BA-4F3D-B436-2ACC0DA6A1E4}" sibTransId="{3FC7477E-CA8D-4631-BFA6-E2BC4E700530}"/>
    <dgm:cxn modelId="{C7E6B3C1-4EFD-4C41-A53C-3A0912FA0560}" type="presOf" srcId="{140C46DF-AB83-4324-83EE-E67E58D989A5}" destId="{4E933FE6-2A9A-44DF-A89D-4C8863FF49E6}" srcOrd="0" destOrd="0" presId="urn:microsoft.com/office/officeart/2005/8/layout/vList2"/>
    <dgm:cxn modelId="{C48A90FE-CB90-43E6-BA9B-4DB9EC9B0D64}" type="presOf" srcId="{C107E2C2-7FE9-4D7A-AF32-BE313B2295FD}" destId="{90800E4D-91F1-40C0-9181-D4EA9E270D74}" srcOrd="0" destOrd="0" presId="urn:microsoft.com/office/officeart/2005/8/layout/vList2"/>
    <dgm:cxn modelId="{0A9784A9-9C3E-4867-8433-1D6B30F1D0E5}" type="presParOf" srcId="{4416592C-80A2-45A9-81A2-B276E58E3FC6}" destId="{BE14BCFD-63F9-4DA6-BFE7-CECCF0D3BB13}" srcOrd="0" destOrd="0" presId="urn:microsoft.com/office/officeart/2005/8/layout/vList2"/>
    <dgm:cxn modelId="{EDDFCAC2-1799-4BB3-96E0-57FCD9C1DEAF}" type="presParOf" srcId="{4416592C-80A2-45A9-81A2-B276E58E3FC6}" destId="{20AF8AD6-6559-4907-BFA8-BD97048BB15A}" srcOrd="1" destOrd="0" presId="urn:microsoft.com/office/officeart/2005/8/layout/vList2"/>
    <dgm:cxn modelId="{87A55DB3-CC89-400C-9F44-89B5761348A5}" type="presParOf" srcId="{4416592C-80A2-45A9-81A2-B276E58E3FC6}" destId="{4E933FE6-2A9A-44DF-A89D-4C8863FF49E6}" srcOrd="2" destOrd="0" presId="urn:microsoft.com/office/officeart/2005/8/layout/vList2"/>
    <dgm:cxn modelId="{D6D91A28-35DF-477D-9F42-C34588AD9E5D}" type="presParOf" srcId="{4416592C-80A2-45A9-81A2-B276E58E3FC6}" destId="{7F30E933-968C-471B-8DFB-4BC1C2DAB0C5}" srcOrd="3" destOrd="0" presId="urn:microsoft.com/office/officeart/2005/8/layout/vList2"/>
    <dgm:cxn modelId="{4B550E35-40EF-47BA-AFED-77364D666B5E}" type="presParOf" srcId="{4416592C-80A2-45A9-81A2-B276E58E3FC6}" destId="{F5A489EE-A6EE-48F7-B9B6-691FE5EFDA0A}" srcOrd="4" destOrd="0" presId="urn:microsoft.com/office/officeart/2005/8/layout/vList2"/>
    <dgm:cxn modelId="{11166A56-126D-4CE6-81DE-C9DA7CE456C1}" type="presParOf" srcId="{4416592C-80A2-45A9-81A2-B276E58E3FC6}" destId="{867F292E-4A16-4B99-AE46-1A1EFB1868DA}" srcOrd="5" destOrd="0" presId="urn:microsoft.com/office/officeart/2005/8/layout/vList2"/>
    <dgm:cxn modelId="{FB40FFCE-70A5-448B-9061-D953D23C0AD6}" type="presParOf" srcId="{4416592C-80A2-45A9-81A2-B276E58E3FC6}" destId="{90800E4D-91F1-40C0-9181-D4EA9E270D7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F28F25-B4C8-420F-8954-8CB720753071}"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CBDB08D9-3EB6-4352-971C-97C997794837}">
      <dgm:prSet/>
      <dgm:spPr/>
      <dgm:t>
        <a:bodyPr/>
        <a:lstStyle/>
        <a:p>
          <a:r>
            <a:rPr lang="en-US"/>
            <a:t>Identify</a:t>
          </a:r>
        </a:p>
      </dgm:t>
    </dgm:pt>
    <dgm:pt modelId="{14A7AFF6-1DBE-48A0-AB33-D267FCFCFAC5}" type="parTrans" cxnId="{FF069D5D-0825-48E8-8EAC-788E702CA9A8}">
      <dgm:prSet/>
      <dgm:spPr/>
      <dgm:t>
        <a:bodyPr/>
        <a:lstStyle/>
        <a:p>
          <a:endParaRPr lang="en-US"/>
        </a:p>
      </dgm:t>
    </dgm:pt>
    <dgm:pt modelId="{5F9058AC-C9B2-4DAD-90C7-3EFF5E8FAC33}" type="sibTrans" cxnId="{FF069D5D-0825-48E8-8EAC-788E702CA9A8}">
      <dgm:prSet/>
      <dgm:spPr/>
      <dgm:t>
        <a:bodyPr/>
        <a:lstStyle/>
        <a:p>
          <a:endParaRPr lang="en-US"/>
        </a:p>
      </dgm:t>
    </dgm:pt>
    <dgm:pt modelId="{947AF5D2-25C3-4926-825B-16ECD1DF4648}">
      <dgm:prSet/>
      <dgm:spPr/>
      <dgm:t>
        <a:bodyPr/>
        <a:lstStyle/>
        <a:p>
          <a:r>
            <a:rPr lang="en-US"/>
            <a:t>Identify 2 risks of glocalisation </a:t>
          </a:r>
        </a:p>
      </dgm:t>
    </dgm:pt>
    <dgm:pt modelId="{7097AEA5-4340-4806-A62C-315AA2AE7472}" type="parTrans" cxnId="{22A2473C-5920-4A00-A0A4-D9DDB612A494}">
      <dgm:prSet/>
      <dgm:spPr/>
      <dgm:t>
        <a:bodyPr/>
        <a:lstStyle/>
        <a:p>
          <a:endParaRPr lang="en-US"/>
        </a:p>
      </dgm:t>
    </dgm:pt>
    <dgm:pt modelId="{7B3A05B6-5336-42E1-9257-9B4B0176A4AA}" type="sibTrans" cxnId="{22A2473C-5920-4A00-A0A4-D9DDB612A494}">
      <dgm:prSet/>
      <dgm:spPr/>
      <dgm:t>
        <a:bodyPr/>
        <a:lstStyle/>
        <a:p>
          <a:endParaRPr lang="en-US"/>
        </a:p>
      </dgm:t>
    </dgm:pt>
    <dgm:pt modelId="{823685B8-8EAA-4A1D-98B2-2E4ACF796868}">
      <dgm:prSet/>
      <dgm:spPr/>
      <dgm:t>
        <a:bodyPr/>
        <a:lstStyle/>
        <a:p>
          <a:r>
            <a:rPr lang="en-US"/>
            <a:t>Identify</a:t>
          </a:r>
        </a:p>
      </dgm:t>
    </dgm:pt>
    <dgm:pt modelId="{3FD8843A-A4DB-4AC3-B31E-0CC9EC064413}" type="parTrans" cxnId="{46C832F8-81F8-4392-A2AD-0D04B8EDDCB0}">
      <dgm:prSet/>
      <dgm:spPr/>
      <dgm:t>
        <a:bodyPr/>
        <a:lstStyle/>
        <a:p>
          <a:endParaRPr lang="en-US"/>
        </a:p>
      </dgm:t>
    </dgm:pt>
    <dgm:pt modelId="{77204A0D-E11E-4DCF-BBD9-AC786480858D}" type="sibTrans" cxnId="{46C832F8-81F8-4392-A2AD-0D04B8EDDCB0}">
      <dgm:prSet/>
      <dgm:spPr/>
      <dgm:t>
        <a:bodyPr/>
        <a:lstStyle/>
        <a:p>
          <a:endParaRPr lang="en-US"/>
        </a:p>
      </dgm:t>
    </dgm:pt>
    <dgm:pt modelId="{0FFC10E2-C1B5-4A31-9D27-2E32737F39B4}">
      <dgm:prSet/>
      <dgm:spPr/>
      <dgm:t>
        <a:bodyPr/>
        <a:lstStyle/>
        <a:p>
          <a:r>
            <a:rPr lang="en-US"/>
            <a:t>Identify 2 reasons for glocalistaion</a:t>
          </a:r>
        </a:p>
      </dgm:t>
    </dgm:pt>
    <dgm:pt modelId="{B4F6E3A6-A9A0-4D51-801C-AE058B2F775B}" type="parTrans" cxnId="{E717892B-734D-4A0F-BB7F-9169A71D73C6}">
      <dgm:prSet/>
      <dgm:spPr/>
      <dgm:t>
        <a:bodyPr/>
        <a:lstStyle/>
        <a:p>
          <a:endParaRPr lang="en-US"/>
        </a:p>
      </dgm:t>
    </dgm:pt>
    <dgm:pt modelId="{42CD9314-3E93-4A31-94F4-A67693D9D137}" type="sibTrans" cxnId="{E717892B-734D-4A0F-BB7F-9169A71D73C6}">
      <dgm:prSet/>
      <dgm:spPr/>
      <dgm:t>
        <a:bodyPr/>
        <a:lstStyle/>
        <a:p>
          <a:endParaRPr lang="en-US"/>
        </a:p>
      </dgm:t>
    </dgm:pt>
    <dgm:pt modelId="{B3F2518B-A2F9-4F2A-B9B6-09D0318CD342}">
      <dgm:prSet/>
      <dgm:spPr/>
      <dgm:t>
        <a:bodyPr/>
        <a:lstStyle/>
        <a:p>
          <a:r>
            <a:rPr lang="en-US"/>
            <a:t>Identify</a:t>
          </a:r>
        </a:p>
      </dgm:t>
    </dgm:pt>
    <dgm:pt modelId="{F757A3F8-0A5E-4B07-96EC-0F05B8B0C88D}" type="parTrans" cxnId="{4EA134BF-C78F-4CC3-9246-FA4C554DE940}">
      <dgm:prSet/>
      <dgm:spPr/>
      <dgm:t>
        <a:bodyPr/>
        <a:lstStyle/>
        <a:p>
          <a:endParaRPr lang="en-US"/>
        </a:p>
      </dgm:t>
    </dgm:pt>
    <dgm:pt modelId="{2C541FEE-0559-4C91-8E1D-072BA884E386}" type="sibTrans" cxnId="{4EA134BF-C78F-4CC3-9246-FA4C554DE940}">
      <dgm:prSet/>
      <dgm:spPr/>
      <dgm:t>
        <a:bodyPr/>
        <a:lstStyle/>
        <a:p>
          <a:endParaRPr lang="en-US"/>
        </a:p>
      </dgm:t>
    </dgm:pt>
    <dgm:pt modelId="{820914B3-848C-4B5F-9DD9-39B2B6BD0EEE}">
      <dgm:prSet/>
      <dgm:spPr/>
      <dgm:t>
        <a:bodyPr/>
        <a:lstStyle/>
        <a:p>
          <a:r>
            <a:rPr lang="en-US"/>
            <a:t>Identify 2 risks of globalisation </a:t>
          </a:r>
        </a:p>
      </dgm:t>
    </dgm:pt>
    <dgm:pt modelId="{A036A182-618D-4302-8E48-1A0B0A952E07}" type="parTrans" cxnId="{E3B7C4F5-DF1B-48DF-976E-3BD582AB85D9}">
      <dgm:prSet/>
      <dgm:spPr/>
      <dgm:t>
        <a:bodyPr/>
        <a:lstStyle/>
        <a:p>
          <a:endParaRPr lang="en-US"/>
        </a:p>
      </dgm:t>
    </dgm:pt>
    <dgm:pt modelId="{C12FCE09-7C1F-4A8A-A668-6621D952D63E}" type="sibTrans" cxnId="{E3B7C4F5-DF1B-48DF-976E-3BD582AB85D9}">
      <dgm:prSet/>
      <dgm:spPr/>
      <dgm:t>
        <a:bodyPr/>
        <a:lstStyle/>
        <a:p>
          <a:endParaRPr lang="en-US"/>
        </a:p>
      </dgm:t>
    </dgm:pt>
    <dgm:pt modelId="{16E1799F-777E-4F59-BE26-13B3207A2485}">
      <dgm:prSet/>
      <dgm:spPr/>
      <dgm:t>
        <a:bodyPr/>
        <a:lstStyle/>
        <a:p>
          <a:r>
            <a:rPr lang="en-US"/>
            <a:t>Identify</a:t>
          </a:r>
        </a:p>
      </dgm:t>
    </dgm:pt>
    <dgm:pt modelId="{D32EA9CE-981F-48AE-9AB5-098DB43816AB}" type="parTrans" cxnId="{803807A8-C450-4F46-8D9C-D31B2A8BB346}">
      <dgm:prSet/>
      <dgm:spPr/>
      <dgm:t>
        <a:bodyPr/>
        <a:lstStyle/>
        <a:p>
          <a:endParaRPr lang="en-US"/>
        </a:p>
      </dgm:t>
    </dgm:pt>
    <dgm:pt modelId="{FBD1AF70-5DB9-43E3-A917-6BFAF67D420E}" type="sibTrans" cxnId="{803807A8-C450-4F46-8D9C-D31B2A8BB346}">
      <dgm:prSet/>
      <dgm:spPr/>
      <dgm:t>
        <a:bodyPr/>
        <a:lstStyle/>
        <a:p>
          <a:endParaRPr lang="en-US"/>
        </a:p>
      </dgm:t>
    </dgm:pt>
    <dgm:pt modelId="{39747D9A-11D7-4E72-98EA-F2B42FEBE0C3}">
      <dgm:prSet/>
      <dgm:spPr/>
      <dgm:t>
        <a:bodyPr/>
        <a:lstStyle/>
        <a:p>
          <a:r>
            <a:rPr lang="en-US"/>
            <a:t>Identify 2 reasons for globalistaion </a:t>
          </a:r>
        </a:p>
      </dgm:t>
    </dgm:pt>
    <dgm:pt modelId="{BE02206F-FBE4-47B8-84B5-DBB9B1DB1228}" type="parTrans" cxnId="{D317211A-9EC9-4CAB-AA50-8A86F831A32D}">
      <dgm:prSet/>
      <dgm:spPr/>
      <dgm:t>
        <a:bodyPr/>
        <a:lstStyle/>
        <a:p>
          <a:endParaRPr lang="en-US"/>
        </a:p>
      </dgm:t>
    </dgm:pt>
    <dgm:pt modelId="{396E7773-8FAA-42E6-B4FB-E415C431BC41}" type="sibTrans" cxnId="{D317211A-9EC9-4CAB-AA50-8A86F831A32D}">
      <dgm:prSet/>
      <dgm:spPr/>
      <dgm:t>
        <a:bodyPr/>
        <a:lstStyle/>
        <a:p>
          <a:endParaRPr lang="en-US"/>
        </a:p>
      </dgm:t>
    </dgm:pt>
    <dgm:pt modelId="{207E490D-FBF0-4C55-BD72-DCDB8DFD9472}" type="pres">
      <dgm:prSet presAssocID="{7BF28F25-B4C8-420F-8954-8CB720753071}" presName="Name0" presStyleCnt="0">
        <dgm:presLayoutVars>
          <dgm:dir/>
          <dgm:animLvl val="lvl"/>
          <dgm:resizeHandles val="exact"/>
        </dgm:presLayoutVars>
      </dgm:prSet>
      <dgm:spPr/>
    </dgm:pt>
    <dgm:pt modelId="{1E5C7D6C-B9EE-43EF-A84B-AABBB4BD0264}" type="pres">
      <dgm:prSet presAssocID="{16E1799F-777E-4F59-BE26-13B3207A2485}" presName="boxAndChildren" presStyleCnt="0"/>
      <dgm:spPr/>
    </dgm:pt>
    <dgm:pt modelId="{C3DF7A78-07CE-48F8-ACFD-387B12106323}" type="pres">
      <dgm:prSet presAssocID="{16E1799F-777E-4F59-BE26-13B3207A2485}" presName="parentTextBox" presStyleLbl="alignNode1" presStyleIdx="0" presStyleCnt="4"/>
      <dgm:spPr/>
    </dgm:pt>
    <dgm:pt modelId="{29796D13-534D-46ED-AC66-F280C7B5702B}" type="pres">
      <dgm:prSet presAssocID="{16E1799F-777E-4F59-BE26-13B3207A2485}" presName="descendantBox" presStyleLbl="bgAccFollowNode1" presStyleIdx="0" presStyleCnt="4"/>
      <dgm:spPr/>
    </dgm:pt>
    <dgm:pt modelId="{FD5725E7-7E17-4256-816F-7BAF804111D3}" type="pres">
      <dgm:prSet presAssocID="{2C541FEE-0559-4C91-8E1D-072BA884E386}" presName="sp" presStyleCnt="0"/>
      <dgm:spPr/>
    </dgm:pt>
    <dgm:pt modelId="{F7161F9A-C7AA-475F-BD03-E28D52B89011}" type="pres">
      <dgm:prSet presAssocID="{B3F2518B-A2F9-4F2A-B9B6-09D0318CD342}" presName="arrowAndChildren" presStyleCnt="0"/>
      <dgm:spPr/>
    </dgm:pt>
    <dgm:pt modelId="{367F7994-FDC7-47C5-A678-362690EF5EF6}" type="pres">
      <dgm:prSet presAssocID="{B3F2518B-A2F9-4F2A-B9B6-09D0318CD342}" presName="parentTextArrow" presStyleLbl="node1" presStyleIdx="0" presStyleCnt="0"/>
      <dgm:spPr/>
    </dgm:pt>
    <dgm:pt modelId="{35FC5D19-3E42-46CF-84D8-05E126A62AC1}" type="pres">
      <dgm:prSet presAssocID="{B3F2518B-A2F9-4F2A-B9B6-09D0318CD342}" presName="arrow" presStyleLbl="alignNode1" presStyleIdx="1" presStyleCnt="4"/>
      <dgm:spPr/>
    </dgm:pt>
    <dgm:pt modelId="{82AB116B-CFA6-4E05-975D-9BEB7E665638}" type="pres">
      <dgm:prSet presAssocID="{B3F2518B-A2F9-4F2A-B9B6-09D0318CD342}" presName="descendantArrow" presStyleLbl="bgAccFollowNode1" presStyleIdx="1" presStyleCnt="4"/>
      <dgm:spPr/>
    </dgm:pt>
    <dgm:pt modelId="{38D19FCB-B232-411A-976B-6D9A8A08820C}" type="pres">
      <dgm:prSet presAssocID="{77204A0D-E11E-4DCF-BBD9-AC786480858D}" presName="sp" presStyleCnt="0"/>
      <dgm:spPr/>
    </dgm:pt>
    <dgm:pt modelId="{F0296018-7EFC-4BF3-9078-5CE9EBE004F4}" type="pres">
      <dgm:prSet presAssocID="{823685B8-8EAA-4A1D-98B2-2E4ACF796868}" presName="arrowAndChildren" presStyleCnt="0"/>
      <dgm:spPr/>
    </dgm:pt>
    <dgm:pt modelId="{4464CC5F-EE72-40ED-94BC-667513E06FD9}" type="pres">
      <dgm:prSet presAssocID="{823685B8-8EAA-4A1D-98B2-2E4ACF796868}" presName="parentTextArrow" presStyleLbl="node1" presStyleIdx="0" presStyleCnt="0"/>
      <dgm:spPr/>
    </dgm:pt>
    <dgm:pt modelId="{C97D7EF7-D811-4171-BEAC-A578A6FC5E77}" type="pres">
      <dgm:prSet presAssocID="{823685B8-8EAA-4A1D-98B2-2E4ACF796868}" presName="arrow" presStyleLbl="alignNode1" presStyleIdx="2" presStyleCnt="4"/>
      <dgm:spPr/>
    </dgm:pt>
    <dgm:pt modelId="{0355EE02-C342-484D-BAFE-E2026ED061A9}" type="pres">
      <dgm:prSet presAssocID="{823685B8-8EAA-4A1D-98B2-2E4ACF796868}" presName="descendantArrow" presStyleLbl="bgAccFollowNode1" presStyleIdx="2" presStyleCnt="4"/>
      <dgm:spPr/>
    </dgm:pt>
    <dgm:pt modelId="{1B56A429-CFCC-4B52-A6F6-6224E3EB5A0F}" type="pres">
      <dgm:prSet presAssocID="{5F9058AC-C9B2-4DAD-90C7-3EFF5E8FAC33}" presName="sp" presStyleCnt="0"/>
      <dgm:spPr/>
    </dgm:pt>
    <dgm:pt modelId="{4D3BC5AD-AFB1-4B1D-83D9-6B645EB9EF0C}" type="pres">
      <dgm:prSet presAssocID="{CBDB08D9-3EB6-4352-971C-97C997794837}" presName="arrowAndChildren" presStyleCnt="0"/>
      <dgm:spPr/>
    </dgm:pt>
    <dgm:pt modelId="{0DB78D12-8996-40D2-95AC-7FF0EA70256F}" type="pres">
      <dgm:prSet presAssocID="{CBDB08D9-3EB6-4352-971C-97C997794837}" presName="parentTextArrow" presStyleLbl="node1" presStyleIdx="0" presStyleCnt="0"/>
      <dgm:spPr/>
    </dgm:pt>
    <dgm:pt modelId="{3457267B-492B-4647-BFD5-CE48877D7B4E}" type="pres">
      <dgm:prSet presAssocID="{CBDB08D9-3EB6-4352-971C-97C997794837}" presName="arrow" presStyleLbl="alignNode1" presStyleIdx="3" presStyleCnt="4"/>
      <dgm:spPr/>
    </dgm:pt>
    <dgm:pt modelId="{5817C12E-C010-47CF-9958-4B6A2DB3B4A3}" type="pres">
      <dgm:prSet presAssocID="{CBDB08D9-3EB6-4352-971C-97C997794837}" presName="descendantArrow" presStyleLbl="bgAccFollowNode1" presStyleIdx="3" presStyleCnt="4"/>
      <dgm:spPr/>
    </dgm:pt>
  </dgm:ptLst>
  <dgm:cxnLst>
    <dgm:cxn modelId="{9919160E-BD40-4BE1-99C9-D7AC0A433ACB}" type="presOf" srcId="{0FFC10E2-C1B5-4A31-9D27-2E32737F39B4}" destId="{0355EE02-C342-484D-BAFE-E2026ED061A9}" srcOrd="0" destOrd="0" presId="urn:microsoft.com/office/officeart/2016/7/layout/VerticalDownArrowProcess"/>
    <dgm:cxn modelId="{EED16A18-3E40-4D60-B485-EC31A19B45DA}" type="presOf" srcId="{B3F2518B-A2F9-4F2A-B9B6-09D0318CD342}" destId="{35FC5D19-3E42-46CF-84D8-05E126A62AC1}" srcOrd="1" destOrd="0" presId="urn:microsoft.com/office/officeart/2016/7/layout/VerticalDownArrowProcess"/>
    <dgm:cxn modelId="{D317211A-9EC9-4CAB-AA50-8A86F831A32D}" srcId="{16E1799F-777E-4F59-BE26-13B3207A2485}" destId="{39747D9A-11D7-4E72-98EA-F2B42FEBE0C3}" srcOrd="0" destOrd="0" parTransId="{BE02206F-FBE4-47B8-84B5-DBB9B1DB1228}" sibTransId="{396E7773-8FAA-42E6-B4FB-E415C431BC41}"/>
    <dgm:cxn modelId="{E717892B-734D-4A0F-BB7F-9169A71D73C6}" srcId="{823685B8-8EAA-4A1D-98B2-2E4ACF796868}" destId="{0FFC10E2-C1B5-4A31-9D27-2E32737F39B4}" srcOrd="0" destOrd="0" parTransId="{B4F6E3A6-A9A0-4D51-801C-AE058B2F775B}" sibTransId="{42CD9314-3E93-4A31-94F4-A67693D9D137}"/>
    <dgm:cxn modelId="{22A2473C-5920-4A00-A0A4-D9DDB612A494}" srcId="{CBDB08D9-3EB6-4352-971C-97C997794837}" destId="{947AF5D2-25C3-4926-825B-16ECD1DF4648}" srcOrd="0" destOrd="0" parTransId="{7097AEA5-4340-4806-A62C-315AA2AE7472}" sibTransId="{7B3A05B6-5336-42E1-9257-9B4B0176A4AA}"/>
    <dgm:cxn modelId="{FF069D5D-0825-48E8-8EAC-788E702CA9A8}" srcId="{7BF28F25-B4C8-420F-8954-8CB720753071}" destId="{CBDB08D9-3EB6-4352-971C-97C997794837}" srcOrd="0" destOrd="0" parTransId="{14A7AFF6-1DBE-48A0-AB33-D267FCFCFAC5}" sibTransId="{5F9058AC-C9B2-4DAD-90C7-3EFF5E8FAC33}"/>
    <dgm:cxn modelId="{53FF8961-34A2-4CAB-80BA-9ED12649BBFB}" type="presOf" srcId="{CBDB08D9-3EB6-4352-971C-97C997794837}" destId="{0DB78D12-8996-40D2-95AC-7FF0EA70256F}" srcOrd="0" destOrd="0" presId="urn:microsoft.com/office/officeart/2016/7/layout/VerticalDownArrowProcess"/>
    <dgm:cxn modelId="{FD5FF14F-27DA-4810-9193-C785A760A8AF}" type="presOf" srcId="{823685B8-8EAA-4A1D-98B2-2E4ACF796868}" destId="{C97D7EF7-D811-4171-BEAC-A578A6FC5E77}" srcOrd="1" destOrd="0" presId="urn:microsoft.com/office/officeart/2016/7/layout/VerticalDownArrowProcess"/>
    <dgm:cxn modelId="{6E687280-E575-46DF-8566-850EB6E2138A}" type="presOf" srcId="{B3F2518B-A2F9-4F2A-B9B6-09D0318CD342}" destId="{367F7994-FDC7-47C5-A678-362690EF5EF6}" srcOrd="0" destOrd="0" presId="urn:microsoft.com/office/officeart/2016/7/layout/VerticalDownArrowProcess"/>
    <dgm:cxn modelId="{2302D889-7F6C-43F5-8CF2-439DE9DAE53D}" type="presOf" srcId="{820914B3-848C-4B5F-9DD9-39B2B6BD0EEE}" destId="{82AB116B-CFA6-4E05-975D-9BEB7E665638}" srcOrd="0" destOrd="0" presId="urn:microsoft.com/office/officeart/2016/7/layout/VerticalDownArrowProcess"/>
    <dgm:cxn modelId="{9DA7B78A-E01D-4780-AA24-BB12CD8280C8}" type="presOf" srcId="{39747D9A-11D7-4E72-98EA-F2B42FEBE0C3}" destId="{29796D13-534D-46ED-AC66-F280C7B5702B}" srcOrd="0" destOrd="0" presId="urn:microsoft.com/office/officeart/2016/7/layout/VerticalDownArrowProcess"/>
    <dgm:cxn modelId="{DD2FE88D-DDCE-469E-8F04-81F71D8A8835}" type="presOf" srcId="{16E1799F-777E-4F59-BE26-13B3207A2485}" destId="{C3DF7A78-07CE-48F8-ACFD-387B12106323}" srcOrd="0" destOrd="0" presId="urn:microsoft.com/office/officeart/2016/7/layout/VerticalDownArrowProcess"/>
    <dgm:cxn modelId="{917F3599-4ABF-48BD-957B-F3885C5E2FB4}" type="presOf" srcId="{CBDB08D9-3EB6-4352-971C-97C997794837}" destId="{3457267B-492B-4647-BFD5-CE48877D7B4E}" srcOrd="1" destOrd="0" presId="urn:microsoft.com/office/officeart/2016/7/layout/VerticalDownArrowProcess"/>
    <dgm:cxn modelId="{803807A8-C450-4F46-8D9C-D31B2A8BB346}" srcId="{7BF28F25-B4C8-420F-8954-8CB720753071}" destId="{16E1799F-777E-4F59-BE26-13B3207A2485}" srcOrd="3" destOrd="0" parTransId="{D32EA9CE-981F-48AE-9AB5-098DB43816AB}" sibTransId="{FBD1AF70-5DB9-43E3-A917-6BFAF67D420E}"/>
    <dgm:cxn modelId="{369A47AD-DC61-4A43-8C6B-CEBE42DE1B87}" type="presOf" srcId="{823685B8-8EAA-4A1D-98B2-2E4ACF796868}" destId="{4464CC5F-EE72-40ED-94BC-667513E06FD9}" srcOrd="0" destOrd="0" presId="urn:microsoft.com/office/officeart/2016/7/layout/VerticalDownArrowProcess"/>
    <dgm:cxn modelId="{094340B7-FD76-4090-BCCD-A8529C1B5E0B}" type="presOf" srcId="{947AF5D2-25C3-4926-825B-16ECD1DF4648}" destId="{5817C12E-C010-47CF-9958-4B6A2DB3B4A3}" srcOrd="0" destOrd="0" presId="urn:microsoft.com/office/officeart/2016/7/layout/VerticalDownArrowProcess"/>
    <dgm:cxn modelId="{F5B20EBC-6D3E-4C86-A3C0-19D16E4CEB70}" type="presOf" srcId="{7BF28F25-B4C8-420F-8954-8CB720753071}" destId="{207E490D-FBF0-4C55-BD72-DCDB8DFD9472}" srcOrd="0" destOrd="0" presId="urn:microsoft.com/office/officeart/2016/7/layout/VerticalDownArrowProcess"/>
    <dgm:cxn modelId="{4EA134BF-C78F-4CC3-9246-FA4C554DE940}" srcId="{7BF28F25-B4C8-420F-8954-8CB720753071}" destId="{B3F2518B-A2F9-4F2A-B9B6-09D0318CD342}" srcOrd="2" destOrd="0" parTransId="{F757A3F8-0A5E-4B07-96EC-0F05B8B0C88D}" sibTransId="{2C541FEE-0559-4C91-8E1D-072BA884E386}"/>
    <dgm:cxn modelId="{E3B7C4F5-DF1B-48DF-976E-3BD582AB85D9}" srcId="{B3F2518B-A2F9-4F2A-B9B6-09D0318CD342}" destId="{820914B3-848C-4B5F-9DD9-39B2B6BD0EEE}" srcOrd="0" destOrd="0" parTransId="{A036A182-618D-4302-8E48-1A0B0A952E07}" sibTransId="{C12FCE09-7C1F-4A8A-A668-6621D952D63E}"/>
    <dgm:cxn modelId="{46C832F8-81F8-4392-A2AD-0D04B8EDDCB0}" srcId="{7BF28F25-B4C8-420F-8954-8CB720753071}" destId="{823685B8-8EAA-4A1D-98B2-2E4ACF796868}" srcOrd="1" destOrd="0" parTransId="{3FD8843A-A4DB-4AC3-B31E-0CC9EC064413}" sibTransId="{77204A0D-E11E-4DCF-BBD9-AC786480858D}"/>
    <dgm:cxn modelId="{92A132F0-FC3E-47CD-AB42-82239FE32469}" type="presParOf" srcId="{207E490D-FBF0-4C55-BD72-DCDB8DFD9472}" destId="{1E5C7D6C-B9EE-43EF-A84B-AABBB4BD0264}" srcOrd="0" destOrd="0" presId="urn:microsoft.com/office/officeart/2016/7/layout/VerticalDownArrowProcess"/>
    <dgm:cxn modelId="{347C822E-93F2-4E41-B61D-220CD73CC059}" type="presParOf" srcId="{1E5C7D6C-B9EE-43EF-A84B-AABBB4BD0264}" destId="{C3DF7A78-07CE-48F8-ACFD-387B12106323}" srcOrd="0" destOrd="0" presId="urn:microsoft.com/office/officeart/2016/7/layout/VerticalDownArrowProcess"/>
    <dgm:cxn modelId="{4F5A5431-2B7E-4020-9743-C05545312566}" type="presParOf" srcId="{1E5C7D6C-B9EE-43EF-A84B-AABBB4BD0264}" destId="{29796D13-534D-46ED-AC66-F280C7B5702B}" srcOrd="1" destOrd="0" presId="urn:microsoft.com/office/officeart/2016/7/layout/VerticalDownArrowProcess"/>
    <dgm:cxn modelId="{52066AED-A568-4C1D-95B0-AF520ACBF70D}" type="presParOf" srcId="{207E490D-FBF0-4C55-BD72-DCDB8DFD9472}" destId="{FD5725E7-7E17-4256-816F-7BAF804111D3}" srcOrd="1" destOrd="0" presId="urn:microsoft.com/office/officeart/2016/7/layout/VerticalDownArrowProcess"/>
    <dgm:cxn modelId="{7230E6AC-DC55-496D-9D42-8D8B03C903EE}" type="presParOf" srcId="{207E490D-FBF0-4C55-BD72-DCDB8DFD9472}" destId="{F7161F9A-C7AA-475F-BD03-E28D52B89011}" srcOrd="2" destOrd="0" presId="urn:microsoft.com/office/officeart/2016/7/layout/VerticalDownArrowProcess"/>
    <dgm:cxn modelId="{CDB25BD7-7AF6-4EB1-8D17-80BB7AA34BFC}" type="presParOf" srcId="{F7161F9A-C7AA-475F-BD03-E28D52B89011}" destId="{367F7994-FDC7-47C5-A678-362690EF5EF6}" srcOrd="0" destOrd="0" presId="urn:microsoft.com/office/officeart/2016/7/layout/VerticalDownArrowProcess"/>
    <dgm:cxn modelId="{050F6AD1-C0F1-4559-B60E-A33FF8D93326}" type="presParOf" srcId="{F7161F9A-C7AA-475F-BD03-E28D52B89011}" destId="{35FC5D19-3E42-46CF-84D8-05E126A62AC1}" srcOrd="1" destOrd="0" presId="urn:microsoft.com/office/officeart/2016/7/layout/VerticalDownArrowProcess"/>
    <dgm:cxn modelId="{FE2AEF6D-D4DE-4250-A268-A032525BAE28}" type="presParOf" srcId="{F7161F9A-C7AA-475F-BD03-E28D52B89011}" destId="{82AB116B-CFA6-4E05-975D-9BEB7E665638}" srcOrd="2" destOrd="0" presId="urn:microsoft.com/office/officeart/2016/7/layout/VerticalDownArrowProcess"/>
    <dgm:cxn modelId="{2A402092-DA77-40F9-BF42-24EA3C5AF6E0}" type="presParOf" srcId="{207E490D-FBF0-4C55-BD72-DCDB8DFD9472}" destId="{38D19FCB-B232-411A-976B-6D9A8A08820C}" srcOrd="3" destOrd="0" presId="urn:microsoft.com/office/officeart/2016/7/layout/VerticalDownArrowProcess"/>
    <dgm:cxn modelId="{BB7FB45A-38E2-48C4-8FFE-6CC6DD800591}" type="presParOf" srcId="{207E490D-FBF0-4C55-BD72-DCDB8DFD9472}" destId="{F0296018-7EFC-4BF3-9078-5CE9EBE004F4}" srcOrd="4" destOrd="0" presId="urn:microsoft.com/office/officeart/2016/7/layout/VerticalDownArrowProcess"/>
    <dgm:cxn modelId="{9BE35746-B89E-44D3-82F4-678F6AEA95B5}" type="presParOf" srcId="{F0296018-7EFC-4BF3-9078-5CE9EBE004F4}" destId="{4464CC5F-EE72-40ED-94BC-667513E06FD9}" srcOrd="0" destOrd="0" presId="urn:microsoft.com/office/officeart/2016/7/layout/VerticalDownArrowProcess"/>
    <dgm:cxn modelId="{2F6D5235-7286-4811-B406-4E51E80C422A}" type="presParOf" srcId="{F0296018-7EFC-4BF3-9078-5CE9EBE004F4}" destId="{C97D7EF7-D811-4171-BEAC-A578A6FC5E77}" srcOrd="1" destOrd="0" presId="urn:microsoft.com/office/officeart/2016/7/layout/VerticalDownArrowProcess"/>
    <dgm:cxn modelId="{32D61D62-5920-49B1-93D3-AD55FB7DF0D1}" type="presParOf" srcId="{F0296018-7EFC-4BF3-9078-5CE9EBE004F4}" destId="{0355EE02-C342-484D-BAFE-E2026ED061A9}" srcOrd="2" destOrd="0" presId="urn:microsoft.com/office/officeart/2016/7/layout/VerticalDownArrowProcess"/>
    <dgm:cxn modelId="{2C9C3E22-21D2-4E14-8E37-4449EF69A424}" type="presParOf" srcId="{207E490D-FBF0-4C55-BD72-DCDB8DFD9472}" destId="{1B56A429-CFCC-4B52-A6F6-6224E3EB5A0F}" srcOrd="5" destOrd="0" presId="urn:microsoft.com/office/officeart/2016/7/layout/VerticalDownArrowProcess"/>
    <dgm:cxn modelId="{228B5036-DBEE-4382-90DE-1754E9942F98}" type="presParOf" srcId="{207E490D-FBF0-4C55-BD72-DCDB8DFD9472}" destId="{4D3BC5AD-AFB1-4B1D-83D9-6B645EB9EF0C}" srcOrd="6" destOrd="0" presId="urn:microsoft.com/office/officeart/2016/7/layout/VerticalDownArrowProcess"/>
    <dgm:cxn modelId="{E802425E-B654-4527-94B9-76BF0A102013}" type="presParOf" srcId="{4D3BC5AD-AFB1-4B1D-83D9-6B645EB9EF0C}" destId="{0DB78D12-8996-40D2-95AC-7FF0EA70256F}" srcOrd="0" destOrd="0" presId="urn:microsoft.com/office/officeart/2016/7/layout/VerticalDownArrowProcess"/>
    <dgm:cxn modelId="{61C05112-E562-48F7-AE96-9B8568FC61E1}" type="presParOf" srcId="{4D3BC5AD-AFB1-4B1D-83D9-6B645EB9EF0C}" destId="{3457267B-492B-4647-BFD5-CE48877D7B4E}" srcOrd="1" destOrd="0" presId="urn:microsoft.com/office/officeart/2016/7/layout/VerticalDownArrowProcess"/>
    <dgm:cxn modelId="{123F062E-3D05-4770-95C7-2D964824224A}" type="presParOf" srcId="{4D3BC5AD-AFB1-4B1D-83D9-6B645EB9EF0C}" destId="{5817C12E-C010-47CF-9958-4B6A2DB3B4A3}"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B3938-CEE9-46ED-8155-E83B3DE1DCD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4DF53C-F52F-4CA9-A072-F3DA6EB54F18}">
      <dgm:prSet/>
      <dgm:spPr/>
      <dgm:t>
        <a:bodyPr/>
        <a:lstStyle/>
        <a:p>
          <a:r>
            <a:rPr lang="en-GB"/>
            <a:t>The EPG model is a framework that can used to look at marketing approaches used by global firms.</a:t>
          </a:r>
          <a:endParaRPr lang="en-US"/>
        </a:p>
      </dgm:t>
    </dgm:pt>
    <dgm:pt modelId="{2D0C5434-36D2-4355-972D-B03F104A5186}" type="parTrans" cxnId="{555C6F4E-1376-4457-88C7-33B3FDBC3A71}">
      <dgm:prSet/>
      <dgm:spPr/>
      <dgm:t>
        <a:bodyPr/>
        <a:lstStyle/>
        <a:p>
          <a:endParaRPr lang="en-US"/>
        </a:p>
      </dgm:t>
    </dgm:pt>
    <dgm:pt modelId="{842D53A6-F967-404F-A0B6-0264B0C3EE49}" type="sibTrans" cxnId="{555C6F4E-1376-4457-88C7-33B3FDBC3A71}">
      <dgm:prSet/>
      <dgm:spPr/>
      <dgm:t>
        <a:bodyPr/>
        <a:lstStyle/>
        <a:p>
          <a:endParaRPr lang="en-US"/>
        </a:p>
      </dgm:t>
    </dgm:pt>
    <dgm:pt modelId="{589B7B62-0062-4776-8A81-094A91DD7A4E}">
      <dgm:prSet/>
      <dgm:spPr/>
      <dgm:t>
        <a:bodyPr/>
        <a:lstStyle/>
        <a:p>
          <a:r>
            <a:rPr lang="en-GB"/>
            <a:t>The home nation is where the business originated e.g. the USA. </a:t>
          </a:r>
          <a:endParaRPr lang="en-US"/>
        </a:p>
      </dgm:t>
    </dgm:pt>
    <dgm:pt modelId="{5161171F-9328-4BE9-A562-E347BDC74050}" type="parTrans" cxnId="{94ABCB9C-E41B-41D7-9857-8AEFA675BA80}">
      <dgm:prSet/>
      <dgm:spPr/>
      <dgm:t>
        <a:bodyPr/>
        <a:lstStyle/>
        <a:p>
          <a:endParaRPr lang="en-US"/>
        </a:p>
      </dgm:t>
    </dgm:pt>
    <dgm:pt modelId="{B24D33D2-021F-40B1-80D7-CC22501BA0EA}" type="sibTrans" cxnId="{94ABCB9C-E41B-41D7-9857-8AEFA675BA80}">
      <dgm:prSet/>
      <dgm:spPr/>
      <dgm:t>
        <a:bodyPr/>
        <a:lstStyle/>
        <a:p>
          <a:endParaRPr lang="en-US"/>
        </a:p>
      </dgm:t>
    </dgm:pt>
    <dgm:pt modelId="{301AC7E2-A5E7-4B6C-9BF5-086034DDB7BC}">
      <dgm:prSet/>
      <dgm:spPr/>
      <dgm:t>
        <a:bodyPr/>
        <a:lstStyle/>
        <a:p>
          <a:r>
            <a:rPr lang="en-GB"/>
            <a:t>The host nation is where the target market or subsidiary of the business is based e.g. India.</a:t>
          </a:r>
          <a:endParaRPr lang="en-US"/>
        </a:p>
      </dgm:t>
    </dgm:pt>
    <dgm:pt modelId="{9A86085D-C4C4-44C8-9B4B-07814C0A8787}" type="parTrans" cxnId="{919C39C1-55A2-43A2-BEA3-6DB138A02CC5}">
      <dgm:prSet/>
      <dgm:spPr/>
      <dgm:t>
        <a:bodyPr/>
        <a:lstStyle/>
        <a:p>
          <a:endParaRPr lang="en-US"/>
        </a:p>
      </dgm:t>
    </dgm:pt>
    <dgm:pt modelId="{A54C3F31-5FCC-4F53-BF83-CACF676EFD43}" type="sibTrans" cxnId="{919C39C1-55A2-43A2-BEA3-6DB138A02CC5}">
      <dgm:prSet/>
      <dgm:spPr/>
      <dgm:t>
        <a:bodyPr/>
        <a:lstStyle/>
        <a:p>
          <a:endParaRPr lang="en-US"/>
        </a:p>
      </dgm:t>
    </dgm:pt>
    <dgm:pt modelId="{EAF16FCA-D9E3-4AC6-9649-9DA7775F0D84}" type="pres">
      <dgm:prSet presAssocID="{6B9B3938-CEE9-46ED-8155-E83B3DE1DCD4}" presName="linear" presStyleCnt="0">
        <dgm:presLayoutVars>
          <dgm:animLvl val="lvl"/>
          <dgm:resizeHandles val="exact"/>
        </dgm:presLayoutVars>
      </dgm:prSet>
      <dgm:spPr/>
    </dgm:pt>
    <dgm:pt modelId="{8C79281F-FAD6-4624-9736-7510191A4DCA}" type="pres">
      <dgm:prSet presAssocID="{494DF53C-F52F-4CA9-A072-F3DA6EB54F18}" presName="parentText" presStyleLbl="node1" presStyleIdx="0" presStyleCnt="3">
        <dgm:presLayoutVars>
          <dgm:chMax val="0"/>
          <dgm:bulletEnabled val="1"/>
        </dgm:presLayoutVars>
      </dgm:prSet>
      <dgm:spPr/>
    </dgm:pt>
    <dgm:pt modelId="{A2872354-6379-4D06-8BF2-BCAFA0765323}" type="pres">
      <dgm:prSet presAssocID="{842D53A6-F967-404F-A0B6-0264B0C3EE49}" presName="spacer" presStyleCnt="0"/>
      <dgm:spPr/>
    </dgm:pt>
    <dgm:pt modelId="{17133A0F-B9D9-4F8D-B2A1-30757D00D996}" type="pres">
      <dgm:prSet presAssocID="{589B7B62-0062-4776-8A81-094A91DD7A4E}" presName="parentText" presStyleLbl="node1" presStyleIdx="1" presStyleCnt="3">
        <dgm:presLayoutVars>
          <dgm:chMax val="0"/>
          <dgm:bulletEnabled val="1"/>
        </dgm:presLayoutVars>
      </dgm:prSet>
      <dgm:spPr/>
    </dgm:pt>
    <dgm:pt modelId="{70998949-DB34-4CC3-BD31-3C6687BA581A}" type="pres">
      <dgm:prSet presAssocID="{B24D33D2-021F-40B1-80D7-CC22501BA0EA}" presName="spacer" presStyleCnt="0"/>
      <dgm:spPr/>
    </dgm:pt>
    <dgm:pt modelId="{DDCC91E6-65EB-44F3-B333-C3DD59213DA2}" type="pres">
      <dgm:prSet presAssocID="{301AC7E2-A5E7-4B6C-9BF5-086034DDB7BC}" presName="parentText" presStyleLbl="node1" presStyleIdx="2" presStyleCnt="3">
        <dgm:presLayoutVars>
          <dgm:chMax val="0"/>
          <dgm:bulletEnabled val="1"/>
        </dgm:presLayoutVars>
      </dgm:prSet>
      <dgm:spPr/>
    </dgm:pt>
  </dgm:ptLst>
  <dgm:cxnLst>
    <dgm:cxn modelId="{AFEE3C4A-7B5E-4171-9A65-51ECE74FECBC}" type="presOf" srcId="{494DF53C-F52F-4CA9-A072-F3DA6EB54F18}" destId="{8C79281F-FAD6-4624-9736-7510191A4DCA}" srcOrd="0" destOrd="0" presId="urn:microsoft.com/office/officeart/2005/8/layout/vList2"/>
    <dgm:cxn modelId="{555C6F4E-1376-4457-88C7-33B3FDBC3A71}" srcId="{6B9B3938-CEE9-46ED-8155-E83B3DE1DCD4}" destId="{494DF53C-F52F-4CA9-A072-F3DA6EB54F18}" srcOrd="0" destOrd="0" parTransId="{2D0C5434-36D2-4355-972D-B03F104A5186}" sibTransId="{842D53A6-F967-404F-A0B6-0264B0C3EE49}"/>
    <dgm:cxn modelId="{F3063456-39CB-4F36-8629-6946F21F647C}" type="presOf" srcId="{6B9B3938-CEE9-46ED-8155-E83B3DE1DCD4}" destId="{EAF16FCA-D9E3-4AC6-9649-9DA7775F0D84}" srcOrd="0" destOrd="0" presId="urn:microsoft.com/office/officeart/2005/8/layout/vList2"/>
    <dgm:cxn modelId="{94ABCB9C-E41B-41D7-9857-8AEFA675BA80}" srcId="{6B9B3938-CEE9-46ED-8155-E83B3DE1DCD4}" destId="{589B7B62-0062-4776-8A81-094A91DD7A4E}" srcOrd="1" destOrd="0" parTransId="{5161171F-9328-4BE9-A562-E347BDC74050}" sibTransId="{B24D33D2-021F-40B1-80D7-CC22501BA0EA}"/>
    <dgm:cxn modelId="{64B483BA-DBA4-4A62-AA31-E36117239945}" type="presOf" srcId="{589B7B62-0062-4776-8A81-094A91DD7A4E}" destId="{17133A0F-B9D9-4F8D-B2A1-30757D00D996}" srcOrd="0" destOrd="0" presId="urn:microsoft.com/office/officeart/2005/8/layout/vList2"/>
    <dgm:cxn modelId="{919C39C1-55A2-43A2-BEA3-6DB138A02CC5}" srcId="{6B9B3938-CEE9-46ED-8155-E83B3DE1DCD4}" destId="{301AC7E2-A5E7-4B6C-9BF5-086034DDB7BC}" srcOrd="2" destOrd="0" parTransId="{9A86085D-C4C4-44C8-9B4B-07814C0A8787}" sibTransId="{A54C3F31-5FCC-4F53-BF83-CACF676EFD43}"/>
    <dgm:cxn modelId="{F83C30E2-6430-4312-B0B3-535557882B34}" type="presOf" srcId="{301AC7E2-A5E7-4B6C-9BF5-086034DDB7BC}" destId="{DDCC91E6-65EB-44F3-B333-C3DD59213DA2}" srcOrd="0" destOrd="0" presId="urn:microsoft.com/office/officeart/2005/8/layout/vList2"/>
    <dgm:cxn modelId="{08021E7C-DAD1-4A95-B4AC-E23BB136D377}" type="presParOf" srcId="{EAF16FCA-D9E3-4AC6-9649-9DA7775F0D84}" destId="{8C79281F-FAD6-4624-9736-7510191A4DCA}" srcOrd="0" destOrd="0" presId="urn:microsoft.com/office/officeart/2005/8/layout/vList2"/>
    <dgm:cxn modelId="{08E2EDE7-CF65-4270-8292-A0C9842774F7}" type="presParOf" srcId="{EAF16FCA-D9E3-4AC6-9649-9DA7775F0D84}" destId="{A2872354-6379-4D06-8BF2-BCAFA0765323}" srcOrd="1" destOrd="0" presId="urn:microsoft.com/office/officeart/2005/8/layout/vList2"/>
    <dgm:cxn modelId="{FA8471DE-AF01-47B1-896E-42D52166ACEC}" type="presParOf" srcId="{EAF16FCA-D9E3-4AC6-9649-9DA7775F0D84}" destId="{17133A0F-B9D9-4F8D-B2A1-30757D00D996}" srcOrd="2" destOrd="0" presId="urn:microsoft.com/office/officeart/2005/8/layout/vList2"/>
    <dgm:cxn modelId="{4900D8CD-A4DF-4AF4-84F5-D60B45A8110F}" type="presParOf" srcId="{EAF16FCA-D9E3-4AC6-9649-9DA7775F0D84}" destId="{70998949-DB34-4CC3-BD31-3C6687BA581A}" srcOrd="3" destOrd="0" presId="urn:microsoft.com/office/officeart/2005/8/layout/vList2"/>
    <dgm:cxn modelId="{FEC9C268-D2EC-4463-9685-4E27A74CACB9}" type="presParOf" srcId="{EAF16FCA-D9E3-4AC6-9649-9DA7775F0D84}" destId="{DDCC91E6-65EB-44F3-B333-C3DD59213DA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45D67-2B54-4A78-8315-1584B8A545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264301-A12D-426D-9F35-1E191D049EC5}">
      <dgm:prSet/>
      <dgm:spPr/>
      <dgm:t>
        <a:bodyPr/>
        <a:lstStyle/>
        <a:p>
          <a:r>
            <a:rPr lang="en-GB"/>
            <a:t>Geocentricity as a marketing approach is where the promotion of the product is undertaken based on a global or worldly point of view. Therefore, it is not based on the perspective of either the home or host nation.</a:t>
          </a:r>
          <a:endParaRPr lang="en-US"/>
        </a:p>
      </dgm:t>
    </dgm:pt>
    <dgm:pt modelId="{B7EA9919-3101-4282-A709-C1B2DA049021}" type="parTrans" cxnId="{8528CB97-7D04-41B4-B8F9-230D196F4D2E}">
      <dgm:prSet/>
      <dgm:spPr/>
      <dgm:t>
        <a:bodyPr/>
        <a:lstStyle/>
        <a:p>
          <a:endParaRPr lang="en-US"/>
        </a:p>
      </dgm:t>
    </dgm:pt>
    <dgm:pt modelId="{9ED910FE-45BD-44AB-BC32-11B20BA2A60F}" type="sibTrans" cxnId="{8528CB97-7D04-41B4-B8F9-230D196F4D2E}">
      <dgm:prSet/>
      <dgm:spPr/>
      <dgm:t>
        <a:bodyPr/>
        <a:lstStyle/>
        <a:p>
          <a:endParaRPr lang="en-US"/>
        </a:p>
      </dgm:t>
    </dgm:pt>
    <dgm:pt modelId="{597A976D-71F3-4DD7-9501-7F5628A3BC9C}">
      <dgm:prSet/>
      <dgm:spPr/>
      <dgm:t>
        <a:bodyPr/>
        <a:lstStyle/>
        <a:p>
          <a:r>
            <a:rPr lang="en-GB"/>
            <a:t>Marketing is undertaking for the benefit of the business on a global basis. It does not matter where the headquarters or the subsidiary is located; they are a seamless entity, working as one rather than individually. What matters is that each element of the business helps in meeting its global objectives. Employees are selected based on ability rather than nationality.</a:t>
          </a:r>
          <a:endParaRPr lang="en-US"/>
        </a:p>
      </dgm:t>
    </dgm:pt>
    <dgm:pt modelId="{A22042D8-A771-4F0D-974C-9006FC8E631D}" type="parTrans" cxnId="{FC044D6F-9162-45AE-8116-3C6A02A2F006}">
      <dgm:prSet/>
      <dgm:spPr/>
      <dgm:t>
        <a:bodyPr/>
        <a:lstStyle/>
        <a:p>
          <a:endParaRPr lang="en-US"/>
        </a:p>
      </dgm:t>
    </dgm:pt>
    <dgm:pt modelId="{382FBD12-5406-43E4-8995-A9E027122A2B}" type="sibTrans" cxnId="{FC044D6F-9162-45AE-8116-3C6A02A2F006}">
      <dgm:prSet/>
      <dgm:spPr/>
      <dgm:t>
        <a:bodyPr/>
        <a:lstStyle/>
        <a:p>
          <a:endParaRPr lang="en-US"/>
        </a:p>
      </dgm:t>
    </dgm:pt>
    <dgm:pt modelId="{F3CD1837-9641-44C2-9842-97CC0446F00D}">
      <dgm:prSet/>
      <dgm:spPr/>
      <dgm:t>
        <a:bodyPr/>
        <a:lstStyle/>
        <a:p>
          <a:r>
            <a:rPr lang="en-GB" dirty="0"/>
            <a:t>Therefore, products are marketed in foreign countries based on whatever is required for the business to succeed. This might entail marketing based on the home nation’s values or based on the host nation’s. This will depend upon the nation being targeted.</a:t>
          </a:r>
          <a:endParaRPr lang="en-US" dirty="0"/>
        </a:p>
      </dgm:t>
    </dgm:pt>
    <dgm:pt modelId="{9632B277-26F7-4087-9875-4CC52B24ADDE}" type="parTrans" cxnId="{5920026A-16B8-49D0-87D7-5586A06D5844}">
      <dgm:prSet/>
      <dgm:spPr/>
      <dgm:t>
        <a:bodyPr/>
        <a:lstStyle/>
        <a:p>
          <a:endParaRPr lang="en-US"/>
        </a:p>
      </dgm:t>
    </dgm:pt>
    <dgm:pt modelId="{6ACCE3AD-902A-4345-ADFA-4A4430D3E93E}" type="sibTrans" cxnId="{5920026A-16B8-49D0-87D7-5586A06D5844}">
      <dgm:prSet/>
      <dgm:spPr/>
      <dgm:t>
        <a:bodyPr/>
        <a:lstStyle/>
        <a:p>
          <a:endParaRPr lang="en-US"/>
        </a:p>
      </dgm:t>
    </dgm:pt>
    <dgm:pt modelId="{ADF70A22-1481-47E0-9905-78440215DE0E}">
      <dgm:prSet/>
      <dgm:spPr/>
      <dgm:t>
        <a:bodyPr/>
        <a:lstStyle/>
        <a:p>
          <a:r>
            <a:rPr lang="en-GB"/>
            <a:t>This marketing approach mixes elements of ethnocentric with elements of polycentric.</a:t>
          </a:r>
          <a:endParaRPr lang="en-US"/>
        </a:p>
      </dgm:t>
    </dgm:pt>
    <dgm:pt modelId="{717788C0-E7BF-4732-91F0-EF80B89C8182}" type="parTrans" cxnId="{7E502BA4-43AD-4328-90B6-9DF6EB708E39}">
      <dgm:prSet/>
      <dgm:spPr/>
      <dgm:t>
        <a:bodyPr/>
        <a:lstStyle/>
        <a:p>
          <a:endParaRPr lang="en-US"/>
        </a:p>
      </dgm:t>
    </dgm:pt>
    <dgm:pt modelId="{BEC24402-6B1E-4640-A4AA-983481DCE35C}" type="sibTrans" cxnId="{7E502BA4-43AD-4328-90B6-9DF6EB708E39}">
      <dgm:prSet/>
      <dgm:spPr/>
      <dgm:t>
        <a:bodyPr/>
        <a:lstStyle/>
        <a:p>
          <a:endParaRPr lang="en-US"/>
        </a:p>
      </dgm:t>
    </dgm:pt>
    <dgm:pt modelId="{9B85CD8C-84FC-410A-BF10-8860A8FFCEEA}" type="pres">
      <dgm:prSet presAssocID="{0C545D67-2B54-4A78-8315-1584B8A54516}" presName="linear" presStyleCnt="0">
        <dgm:presLayoutVars>
          <dgm:animLvl val="lvl"/>
          <dgm:resizeHandles val="exact"/>
        </dgm:presLayoutVars>
      </dgm:prSet>
      <dgm:spPr/>
    </dgm:pt>
    <dgm:pt modelId="{51180CA0-6E90-4A48-8470-CA0EE2C116E4}" type="pres">
      <dgm:prSet presAssocID="{97264301-A12D-426D-9F35-1E191D049EC5}" presName="parentText" presStyleLbl="node1" presStyleIdx="0" presStyleCnt="4">
        <dgm:presLayoutVars>
          <dgm:chMax val="0"/>
          <dgm:bulletEnabled val="1"/>
        </dgm:presLayoutVars>
      </dgm:prSet>
      <dgm:spPr/>
    </dgm:pt>
    <dgm:pt modelId="{E6ACA5BD-76C0-436E-A319-BC49F671C603}" type="pres">
      <dgm:prSet presAssocID="{9ED910FE-45BD-44AB-BC32-11B20BA2A60F}" presName="spacer" presStyleCnt="0"/>
      <dgm:spPr/>
    </dgm:pt>
    <dgm:pt modelId="{5CE232B1-BFC1-4872-B05F-65773F5457F8}" type="pres">
      <dgm:prSet presAssocID="{597A976D-71F3-4DD7-9501-7F5628A3BC9C}" presName="parentText" presStyleLbl="node1" presStyleIdx="1" presStyleCnt="4">
        <dgm:presLayoutVars>
          <dgm:chMax val="0"/>
          <dgm:bulletEnabled val="1"/>
        </dgm:presLayoutVars>
      </dgm:prSet>
      <dgm:spPr/>
    </dgm:pt>
    <dgm:pt modelId="{8A00FC6A-1D64-487A-B741-DD6D92182879}" type="pres">
      <dgm:prSet presAssocID="{382FBD12-5406-43E4-8995-A9E027122A2B}" presName="spacer" presStyleCnt="0"/>
      <dgm:spPr/>
    </dgm:pt>
    <dgm:pt modelId="{5C238CF3-313D-4867-A63D-CE67DAE83A42}" type="pres">
      <dgm:prSet presAssocID="{F3CD1837-9641-44C2-9842-97CC0446F00D}" presName="parentText" presStyleLbl="node1" presStyleIdx="2" presStyleCnt="4">
        <dgm:presLayoutVars>
          <dgm:chMax val="0"/>
          <dgm:bulletEnabled val="1"/>
        </dgm:presLayoutVars>
      </dgm:prSet>
      <dgm:spPr/>
    </dgm:pt>
    <dgm:pt modelId="{03479DB7-2BB0-47D8-9821-D745266160D9}" type="pres">
      <dgm:prSet presAssocID="{6ACCE3AD-902A-4345-ADFA-4A4430D3E93E}" presName="spacer" presStyleCnt="0"/>
      <dgm:spPr/>
    </dgm:pt>
    <dgm:pt modelId="{DEA8097D-B79D-486B-BBF3-DF68B9F0B8B7}" type="pres">
      <dgm:prSet presAssocID="{ADF70A22-1481-47E0-9905-78440215DE0E}" presName="parentText" presStyleLbl="node1" presStyleIdx="3" presStyleCnt="4">
        <dgm:presLayoutVars>
          <dgm:chMax val="0"/>
          <dgm:bulletEnabled val="1"/>
        </dgm:presLayoutVars>
      </dgm:prSet>
      <dgm:spPr/>
    </dgm:pt>
  </dgm:ptLst>
  <dgm:cxnLst>
    <dgm:cxn modelId="{DA091002-CB79-456A-81D9-31B3A204D788}" type="presOf" srcId="{0C545D67-2B54-4A78-8315-1584B8A54516}" destId="{9B85CD8C-84FC-410A-BF10-8860A8FFCEEA}" srcOrd="0" destOrd="0" presId="urn:microsoft.com/office/officeart/2005/8/layout/vList2"/>
    <dgm:cxn modelId="{505D9104-4904-4F40-8B85-E0D3EC831411}" type="presOf" srcId="{ADF70A22-1481-47E0-9905-78440215DE0E}" destId="{DEA8097D-B79D-486B-BBF3-DF68B9F0B8B7}" srcOrd="0" destOrd="0" presId="urn:microsoft.com/office/officeart/2005/8/layout/vList2"/>
    <dgm:cxn modelId="{5920026A-16B8-49D0-87D7-5586A06D5844}" srcId="{0C545D67-2B54-4A78-8315-1584B8A54516}" destId="{F3CD1837-9641-44C2-9842-97CC0446F00D}" srcOrd="2" destOrd="0" parTransId="{9632B277-26F7-4087-9875-4CC52B24ADDE}" sibTransId="{6ACCE3AD-902A-4345-ADFA-4A4430D3E93E}"/>
    <dgm:cxn modelId="{FC044D6F-9162-45AE-8116-3C6A02A2F006}" srcId="{0C545D67-2B54-4A78-8315-1584B8A54516}" destId="{597A976D-71F3-4DD7-9501-7F5628A3BC9C}" srcOrd="1" destOrd="0" parTransId="{A22042D8-A771-4F0D-974C-9006FC8E631D}" sibTransId="{382FBD12-5406-43E4-8995-A9E027122A2B}"/>
    <dgm:cxn modelId="{8528CB97-7D04-41B4-B8F9-230D196F4D2E}" srcId="{0C545D67-2B54-4A78-8315-1584B8A54516}" destId="{97264301-A12D-426D-9F35-1E191D049EC5}" srcOrd="0" destOrd="0" parTransId="{B7EA9919-3101-4282-A709-C1B2DA049021}" sibTransId="{9ED910FE-45BD-44AB-BC32-11B20BA2A60F}"/>
    <dgm:cxn modelId="{7E502BA4-43AD-4328-90B6-9DF6EB708E39}" srcId="{0C545D67-2B54-4A78-8315-1584B8A54516}" destId="{ADF70A22-1481-47E0-9905-78440215DE0E}" srcOrd="3" destOrd="0" parTransId="{717788C0-E7BF-4732-91F0-EF80B89C8182}" sibTransId="{BEC24402-6B1E-4640-A4AA-983481DCE35C}"/>
    <dgm:cxn modelId="{30A93DA8-A8B1-442B-A1E3-03597016E763}" type="presOf" srcId="{597A976D-71F3-4DD7-9501-7F5628A3BC9C}" destId="{5CE232B1-BFC1-4872-B05F-65773F5457F8}" srcOrd="0" destOrd="0" presId="urn:microsoft.com/office/officeart/2005/8/layout/vList2"/>
    <dgm:cxn modelId="{B9EC35ED-50D6-4A02-8D2A-EB34A6856FFB}" type="presOf" srcId="{F3CD1837-9641-44C2-9842-97CC0446F00D}" destId="{5C238CF3-313D-4867-A63D-CE67DAE83A42}" srcOrd="0" destOrd="0" presId="urn:microsoft.com/office/officeart/2005/8/layout/vList2"/>
    <dgm:cxn modelId="{359F10F2-AA97-4183-A441-B3A2BAA2D689}" type="presOf" srcId="{97264301-A12D-426D-9F35-1E191D049EC5}" destId="{51180CA0-6E90-4A48-8470-CA0EE2C116E4}" srcOrd="0" destOrd="0" presId="urn:microsoft.com/office/officeart/2005/8/layout/vList2"/>
    <dgm:cxn modelId="{823C4A56-30E9-43FD-B130-F2ACAE10E3CA}" type="presParOf" srcId="{9B85CD8C-84FC-410A-BF10-8860A8FFCEEA}" destId="{51180CA0-6E90-4A48-8470-CA0EE2C116E4}" srcOrd="0" destOrd="0" presId="urn:microsoft.com/office/officeart/2005/8/layout/vList2"/>
    <dgm:cxn modelId="{5B0BEEC6-58EB-42A0-BB8A-B5A0F4A87BC8}" type="presParOf" srcId="{9B85CD8C-84FC-410A-BF10-8860A8FFCEEA}" destId="{E6ACA5BD-76C0-436E-A319-BC49F671C603}" srcOrd="1" destOrd="0" presId="urn:microsoft.com/office/officeart/2005/8/layout/vList2"/>
    <dgm:cxn modelId="{ED2B14A2-FB67-42F4-B6BE-9DC4F4971AFE}" type="presParOf" srcId="{9B85CD8C-84FC-410A-BF10-8860A8FFCEEA}" destId="{5CE232B1-BFC1-4872-B05F-65773F5457F8}" srcOrd="2" destOrd="0" presId="urn:microsoft.com/office/officeart/2005/8/layout/vList2"/>
    <dgm:cxn modelId="{5EA0B5E1-145A-4012-ABC9-75E8E8D38D37}" type="presParOf" srcId="{9B85CD8C-84FC-410A-BF10-8860A8FFCEEA}" destId="{8A00FC6A-1D64-487A-B741-DD6D92182879}" srcOrd="3" destOrd="0" presId="urn:microsoft.com/office/officeart/2005/8/layout/vList2"/>
    <dgm:cxn modelId="{35011E73-920D-4514-B726-560094020A77}" type="presParOf" srcId="{9B85CD8C-84FC-410A-BF10-8860A8FFCEEA}" destId="{5C238CF3-313D-4867-A63D-CE67DAE83A42}" srcOrd="4" destOrd="0" presId="urn:microsoft.com/office/officeart/2005/8/layout/vList2"/>
    <dgm:cxn modelId="{F73C09EB-03F4-4BB9-9BA0-81EBCBC371D2}" type="presParOf" srcId="{9B85CD8C-84FC-410A-BF10-8860A8FFCEEA}" destId="{03479DB7-2BB0-47D8-9821-D745266160D9}" srcOrd="5" destOrd="0" presId="urn:microsoft.com/office/officeart/2005/8/layout/vList2"/>
    <dgm:cxn modelId="{9BB64030-F8E7-4D89-AC38-8A95F2E51A68}" type="presParOf" srcId="{9B85CD8C-84FC-410A-BF10-8860A8FFCEEA}" destId="{DEA8097D-B79D-486B-BBF3-DF68B9F0B8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F03C41-9A24-4F3C-A6EF-486EBDBAFBF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712498A-50F5-408E-9D39-53EF0E2B233D}">
      <dgm:prSet/>
      <dgm:spPr/>
      <dgm:t>
        <a:bodyPr/>
        <a:lstStyle/>
        <a:p>
          <a:r>
            <a:rPr lang="en-GB"/>
            <a:t>Marketing strategies need to be applied effectively to global markets in order to be of use to the business.</a:t>
          </a:r>
          <a:endParaRPr lang="en-US"/>
        </a:p>
      </dgm:t>
    </dgm:pt>
    <dgm:pt modelId="{AD8470A0-5282-4E9B-A0A2-EC418D63B14B}" type="parTrans" cxnId="{16D8CD45-AB8E-4A85-8AE4-EAFF31E536AF}">
      <dgm:prSet/>
      <dgm:spPr/>
      <dgm:t>
        <a:bodyPr/>
        <a:lstStyle/>
        <a:p>
          <a:endParaRPr lang="en-US"/>
        </a:p>
      </dgm:t>
    </dgm:pt>
    <dgm:pt modelId="{0B6F7709-A098-4090-AAB9-FE33F1D43532}" type="sibTrans" cxnId="{16D8CD45-AB8E-4A85-8AE4-EAFF31E536AF}">
      <dgm:prSet/>
      <dgm:spPr/>
      <dgm:t>
        <a:bodyPr/>
        <a:lstStyle/>
        <a:p>
          <a:endParaRPr lang="en-US"/>
        </a:p>
      </dgm:t>
    </dgm:pt>
    <dgm:pt modelId="{26978173-D81B-4864-83BD-B1C4322DDC07}">
      <dgm:prSet/>
      <dgm:spPr/>
      <dgm:t>
        <a:bodyPr/>
        <a:lstStyle/>
        <a:p>
          <a:r>
            <a:rPr lang="en-GB"/>
            <a:t>Ideally, a business would want to market the same product, at the same price, using the same promotional techniques and distribute and sell through the same outlets.</a:t>
          </a:r>
          <a:endParaRPr lang="en-US"/>
        </a:p>
      </dgm:t>
    </dgm:pt>
    <dgm:pt modelId="{792BDB7C-34D7-46EA-A96A-20451EBF441C}" type="parTrans" cxnId="{AE0A6696-200B-4653-8092-8C0B8F2AEE78}">
      <dgm:prSet/>
      <dgm:spPr/>
      <dgm:t>
        <a:bodyPr/>
        <a:lstStyle/>
        <a:p>
          <a:endParaRPr lang="en-US"/>
        </a:p>
      </dgm:t>
    </dgm:pt>
    <dgm:pt modelId="{F14FF8AF-A116-4AAC-9C8C-9D5B12C3B979}" type="sibTrans" cxnId="{AE0A6696-200B-4653-8092-8C0B8F2AEE78}">
      <dgm:prSet/>
      <dgm:spPr/>
      <dgm:t>
        <a:bodyPr/>
        <a:lstStyle/>
        <a:p>
          <a:endParaRPr lang="en-US"/>
        </a:p>
      </dgm:t>
    </dgm:pt>
    <dgm:pt modelId="{94AE550E-99CD-47A7-822A-DDBB5A3D112A}">
      <dgm:prSet/>
      <dgm:spPr/>
      <dgm:t>
        <a:bodyPr/>
        <a:lstStyle/>
        <a:p>
          <a:r>
            <a:rPr lang="en-GB"/>
            <a:t>However, this might have to be changed to cater for the different needs of national markets.</a:t>
          </a:r>
          <a:endParaRPr lang="en-US"/>
        </a:p>
      </dgm:t>
    </dgm:pt>
    <dgm:pt modelId="{376231EE-3809-4A80-84A7-54FFDD263C98}" type="parTrans" cxnId="{E53F1274-1A43-45BB-83F1-D782C086D0C5}">
      <dgm:prSet/>
      <dgm:spPr/>
      <dgm:t>
        <a:bodyPr/>
        <a:lstStyle/>
        <a:p>
          <a:endParaRPr lang="en-US"/>
        </a:p>
      </dgm:t>
    </dgm:pt>
    <dgm:pt modelId="{39E81873-584E-41BF-8FAC-952EDF6EDB0A}" type="sibTrans" cxnId="{E53F1274-1A43-45BB-83F1-D782C086D0C5}">
      <dgm:prSet/>
      <dgm:spPr/>
      <dgm:t>
        <a:bodyPr/>
        <a:lstStyle/>
        <a:p>
          <a:endParaRPr lang="en-US"/>
        </a:p>
      </dgm:t>
    </dgm:pt>
    <dgm:pt modelId="{C693A9D5-5B5A-494D-8291-279710EB4979}">
      <dgm:prSet/>
      <dgm:spPr/>
      <dgm:t>
        <a:bodyPr/>
        <a:lstStyle/>
        <a:p>
          <a:r>
            <a:rPr lang="en-GB"/>
            <a:t>Often, the product will be the most important factor.  A firm will need to consider whether a standardised product can be sold on all global markets. Then it can build up an associated product range. This might be easier for a technological business as opposed to a food business.</a:t>
          </a:r>
          <a:endParaRPr lang="en-US"/>
        </a:p>
      </dgm:t>
    </dgm:pt>
    <dgm:pt modelId="{90B7B868-5E0A-4E77-BE12-8E210AFA50B0}" type="parTrans" cxnId="{786D7C93-D3E2-4303-9ABA-EDC7ACC09BAD}">
      <dgm:prSet/>
      <dgm:spPr/>
      <dgm:t>
        <a:bodyPr/>
        <a:lstStyle/>
        <a:p>
          <a:endParaRPr lang="en-US"/>
        </a:p>
      </dgm:t>
    </dgm:pt>
    <dgm:pt modelId="{0B118322-A5D9-44C8-97C5-38C143E2E919}" type="sibTrans" cxnId="{786D7C93-D3E2-4303-9ABA-EDC7ACC09BAD}">
      <dgm:prSet/>
      <dgm:spPr/>
      <dgm:t>
        <a:bodyPr/>
        <a:lstStyle/>
        <a:p>
          <a:endParaRPr lang="en-US"/>
        </a:p>
      </dgm:t>
    </dgm:pt>
    <dgm:pt modelId="{E88A0676-FECC-4DC4-9D4F-C71982B24575}">
      <dgm:prSet/>
      <dgm:spPr/>
      <dgm:t>
        <a:bodyPr/>
        <a:lstStyle/>
        <a:p>
          <a:r>
            <a:rPr lang="en-GB"/>
            <a:t>Even technology will be dependent on the infrastructure available in a country e.g. will the internet in some countries allow the use of the latest iPhone.</a:t>
          </a:r>
          <a:endParaRPr lang="en-US"/>
        </a:p>
      </dgm:t>
    </dgm:pt>
    <dgm:pt modelId="{9C9D2083-4BB4-4071-BDE9-248C1F1D6373}" type="parTrans" cxnId="{EDFB9B0A-BEA1-4C7B-AD17-5773E389290E}">
      <dgm:prSet/>
      <dgm:spPr/>
      <dgm:t>
        <a:bodyPr/>
        <a:lstStyle/>
        <a:p>
          <a:endParaRPr lang="en-US"/>
        </a:p>
      </dgm:t>
    </dgm:pt>
    <dgm:pt modelId="{2C940A7A-4F43-4226-BD56-04F3D5DA1548}" type="sibTrans" cxnId="{EDFB9B0A-BEA1-4C7B-AD17-5773E389290E}">
      <dgm:prSet/>
      <dgm:spPr/>
      <dgm:t>
        <a:bodyPr/>
        <a:lstStyle/>
        <a:p>
          <a:endParaRPr lang="en-US"/>
        </a:p>
      </dgm:t>
    </dgm:pt>
    <dgm:pt modelId="{9FB77A5C-81A6-45FA-A069-CCB3B0D06586}" type="pres">
      <dgm:prSet presAssocID="{04F03C41-9A24-4F3C-A6EF-486EBDBAFBFC}" presName="diagram" presStyleCnt="0">
        <dgm:presLayoutVars>
          <dgm:dir/>
          <dgm:resizeHandles val="exact"/>
        </dgm:presLayoutVars>
      </dgm:prSet>
      <dgm:spPr/>
    </dgm:pt>
    <dgm:pt modelId="{5EE9ACBF-F546-4F25-A410-E5B3494BE261}" type="pres">
      <dgm:prSet presAssocID="{B712498A-50F5-408E-9D39-53EF0E2B233D}" presName="node" presStyleLbl="node1" presStyleIdx="0" presStyleCnt="5">
        <dgm:presLayoutVars>
          <dgm:bulletEnabled val="1"/>
        </dgm:presLayoutVars>
      </dgm:prSet>
      <dgm:spPr/>
    </dgm:pt>
    <dgm:pt modelId="{7AC65900-56FB-409C-9E9F-7177533C0E2D}" type="pres">
      <dgm:prSet presAssocID="{0B6F7709-A098-4090-AAB9-FE33F1D43532}" presName="sibTrans" presStyleCnt="0"/>
      <dgm:spPr/>
    </dgm:pt>
    <dgm:pt modelId="{EF31667F-EA59-4BDE-A5FD-E9A2D33A299D}" type="pres">
      <dgm:prSet presAssocID="{26978173-D81B-4864-83BD-B1C4322DDC07}" presName="node" presStyleLbl="node1" presStyleIdx="1" presStyleCnt="5">
        <dgm:presLayoutVars>
          <dgm:bulletEnabled val="1"/>
        </dgm:presLayoutVars>
      </dgm:prSet>
      <dgm:spPr/>
    </dgm:pt>
    <dgm:pt modelId="{08C95805-E098-4B19-A07C-01E776CDFBF3}" type="pres">
      <dgm:prSet presAssocID="{F14FF8AF-A116-4AAC-9C8C-9D5B12C3B979}" presName="sibTrans" presStyleCnt="0"/>
      <dgm:spPr/>
    </dgm:pt>
    <dgm:pt modelId="{A55D6577-BFF0-4A25-97BC-970E5F4A4476}" type="pres">
      <dgm:prSet presAssocID="{94AE550E-99CD-47A7-822A-DDBB5A3D112A}" presName="node" presStyleLbl="node1" presStyleIdx="2" presStyleCnt="5">
        <dgm:presLayoutVars>
          <dgm:bulletEnabled val="1"/>
        </dgm:presLayoutVars>
      </dgm:prSet>
      <dgm:spPr/>
    </dgm:pt>
    <dgm:pt modelId="{6DD2FC65-2892-4B10-AC1B-6C33E930F37F}" type="pres">
      <dgm:prSet presAssocID="{39E81873-584E-41BF-8FAC-952EDF6EDB0A}" presName="sibTrans" presStyleCnt="0"/>
      <dgm:spPr/>
    </dgm:pt>
    <dgm:pt modelId="{3705B149-798B-4C01-ABFF-197B24B581CD}" type="pres">
      <dgm:prSet presAssocID="{C693A9D5-5B5A-494D-8291-279710EB4979}" presName="node" presStyleLbl="node1" presStyleIdx="3" presStyleCnt="5">
        <dgm:presLayoutVars>
          <dgm:bulletEnabled val="1"/>
        </dgm:presLayoutVars>
      </dgm:prSet>
      <dgm:spPr/>
    </dgm:pt>
    <dgm:pt modelId="{09BDF857-BC87-425D-8D20-63DC4C5148E2}" type="pres">
      <dgm:prSet presAssocID="{0B118322-A5D9-44C8-97C5-38C143E2E919}" presName="sibTrans" presStyleCnt="0"/>
      <dgm:spPr/>
    </dgm:pt>
    <dgm:pt modelId="{3FA4ADFF-5897-435E-BC96-6BE7F8B0922B}" type="pres">
      <dgm:prSet presAssocID="{E88A0676-FECC-4DC4-9D4F-C71982B24575}" presName="node" presStyleLbl="node1" presStyleIdx="4" presStyleCnt="5">
        <dgm:presLayoutVars>
          <dgm:bulletEnabled val="1"/>
        </dgm:presLayoutVars>
      </dgm:prSet>
      <dgm:spPr/>
    </dgm:pt>
  </dgm:ptLst>
  <dgm:cxnLst>
    <dgm:cxn modelId="{EDFB9B0A-BEA1-4C7B-AD17-5773E389290E}" srcId="{04F03C41-9A24-4F3C-A6EF-486EBDBAFBFC}" destId="{E88A0676-FECC-4DC4-9D4F-C71982B24575}" srcOrd="4" destOrd="0" parTransId="{9C9D2083-4BB4-4071-BDE9-248C1F1D6373}" sibTransId="{2C940A7A-4F43-4226-BD56-04F3D5DA1548}"/>
    <dgm:cxn modelId="{EFA08413-92D8-450B-ADF4-7389995269E3}" type="presOf" srcId="{E88A0676-FECC-4DC4-9D4F-C71982B24575}" destId="{3FA4ADFF-5897-435E-BC96-6BE7F8B0922B}" srcOrd="0" destOrd="0" presId="urn:microsoft.com/office/officeart/2005/8/layout/default"/>
    <dgm:cxn modelId="{A5C35E16-B192-40D7-820A-8A5428A766C8}" type="presOf" srcId="{94AE550E-99CD-47A7-822A-DDBB5A3D112A}" destId="{A55D6577-BFF0-4A25-97BC-970E5F4A4476}" srcOrd="0" destOrd="0" presId="urn:microsoft.com/office/officeart/2005/8/layout/default"/>
    <dgm:cxn modelId="{73D3E244-EA8E-4EFD-B5CE-0E77D7B6252F}" type="presOf" srcId="{26978173-D81B-4864-83BD-B1C4322DDC07}" destId="{EF31667F-EA59-4BDE-A5FD-E9A2D33A299D}" srcOrd="0" destOrd="0" presId="urn:microsoft.com/office/officeart/2005/8/layout/default"/>
    <dgm:cxn modelId="{16D8CD45-AB8E-4A85-8AE4-EAFF31E536AF}" srcId="{04F03C41-9A24-4F3C-A6EF-486EBDBAFBFC}" destId="{B712498A-50F5-408E-9D39-53EF0E2B233D}" srcOrd="0" destOrd="0" parTransId="{AD8470A0-5282-4E9B-A0A2-EC418D63B14B}" sibTransId="{0B6F7709-A098-4090-AAB9-FE33F1D43532}"/>
    <dgm:cxn modelId="{70E85449-10C4-49CB-B568-CBE7213A1330}" type="presOf" srcId="{B712498A-50F5-408E-9D39-53EF0E2B233D}" destId="{5EE9ACBF-F546-4F25-A410-E5B3494BE261}" srcOrd="0" destOrd="0" presId="urn:microsoft.com/office/officeart/2005/8/layout/default"/>
    <dgm:cxn modelId="{E53F1274-1A43-45BB-83F1-D782C086D0C5}" srcId="{04F03C41-9A24-4F3C-A6EF-486EBDBAFBFC}" destId="{94AE550E-99CD-47A7-822A-DDBB5A3D112A}" srcOrd="2" destOrd="0" parTransId="{376231EE-3809-4A80-84A7-54FFDD263C98}" sibTransId="{39E81873-584E-41BF-8FAC-952EDF6EDB0A}"/>
    <dgm:cxn modelId="{786D7C93-D3E2-4303-9ABA-EDC7ACC09BAD}" srcId="{04F03C41-9A24-4F3C-A6EF-486EBDBAFBFC}" destId="{C693A9D5-5B5A-494D-8291-279710EB4979}" srcOrd="3" destOrd="0" parTransId="{90B7B868-5E0A-4E77-BE12-8E210AFA50B0}" sibTransId="{0B118322-A5D9-44C8-97C5-38C143E2E919}"/>
    <dgm:cxn modelId="{AE0A6696-200B-4653-8092-8C0B8F2AEE78}" srcId="{04F03C41-9A24-4F3C-A6EF-486EBDBAFBFC}" destId="{26978173-D81B-4864-83BD-B1C4322DDC07}" srcOrd="1" destOrd="0" parTransId="{792BDB7C-34D7-46EA-A96A-20451EBF441C}" sibTransId="{F14FF8AF-A116-4AAC-9C8C-9D5B12C3B979}"/>
    <dgm:cxn modelId="{1D3BA5B6-3895-409F-B960-950A93A42412}" type="presOf" srcId="{04F03C41-9A24-4F3C-A6EF-486EBDBAFBFC}" destId="{9FB77A5C-81A6-45FA-A069-CCB3B0D06586}" srcOrd="0" destOrd="0" presId="urn:microsoft.com/office/officeart/2005/8/layout/default"/>
    <dgm:cxn modelId="{199F8AEF-DF5E-47AC-8F56-BC66569B69FE}" type="presOf" srcId="{C693A9D5-5B5A-494D-8291-279710EB4979}" destId="{3705B149-798B-4C01-ABFF-197B24B581CD}" srcOrd="0" destOrd="0" presId="urn:microsoft.com/office/officeart/2005/8/layout/default"/>
    <dgm:cxn modelId="{C2B6C2D6-63A1-4726-8F19-8AF2BA1DD87E}" type="presParOf" srcId="{9FB77A5C-81A6-45FA-A069-CCB3B0D06586}" destId="{5EE9ACBF-F546-4F25-A410-E5B3494BE261}" srcOrd="0" destOrd="0" presId="urn:microsoft.com/office/officeart/2005/8/layout/default"/>
    <dgm:cxn modelId="{78D0155E-23D8-4747-990E-B7D26FEE300F}" type="presParOf" srcId="{9FB77A5C-81A6-45FA-A069-CCB3B0D06586}" destId="{7AC65900-56FB-409C-9E9F-7177533C0E2D}" srcOrd="1" destOrd="0" presId="urn:microsoft.com/office/officeart/2005/8/layout/default"/>
    <dgm:cxn modelId="{7EE9155A-DBF2-4E62-9752-94209E3AD0A6}" type="presParOf" srcId="{9FB77A5C-81A6-45FA-A069-CCB3B0D06586}" destId="{EF31667F-EA59-4BDE-A5FD-E9A2D33A299D}" srcOrd="2" destOrd="0" presId="urn:microsoft.com/office/officeart/2005/8/layout/default"/>
    <dgm:cxn modelId="{357A80EF-D643-410E-A83C-52E1526E00AE}" type="presParOf" srcId="{9FB77A5C-81A6-45FA-A069-CCB3B0D06586}" destId="{08C95805-E098-4B19-A07C-01E776CDFBF3}" srcOrd="3" destOrd="0" presId="urn:microsoft.com/office/officeart/2005/8/layout/default"/>
    <dgm:cxn modelId="{D52DDC53-041B-4114-ADA6-35DCD5387E40}" type="presParOf" srcId="{9FB77A5C-81A6-45FA-A069-CCB3B0D06586}" destId="{A55D6577-BFF0-4A25-97BC-970E5F4A4476}" srcOrd="4" destOrd="0" presId="urn:microsoft.com/office/officeart/2005/8/layout/default"/>
    <dgm:cxn modelId="{8FF3F44F-F032-4C0A-BF1B-E5A8B70C2CD4}" type="presParOf" srcId="{9FB77A5C-81A6-45FA-A069-CCB3B0D06586}" destId="{6DD2FC65-2892-4B10-AC1B-6C33E930F37F}" srcOrd="5" destOrd="0" presId="urn:microsoft.com/office/officeart/2005/8/layout/default"/>
    <dgm:cxn modelId="{2A88D82B-1175-45ED-8F0E-11BA2583C279}" type="presParOf" srcId="{9FB77A5C-81A6-45FA-A069-CCB3B0D06586}" destId="{3705B149-798B-4C01-ABFF-197B24B581CD}" srcOrd="6" destOrd="0" presId="urn:microsoft.com/office/officeart/2005/8/layout/default"/>
    <dgm:cxn modelId="{A0EC6877-DFC5-465D-AE9A-1D283D681F9B}" type="presParOf" srcId="{9FB77A5C-81A6-45FA-A069-CCB3B0D06586}" destId="{09BDF857-BC87-425D-8D20-63DC4C5148E2}" srcOrd="7" destOrd="0" presId="urn:microsoft.com/office/officeart/2005/8/layout/default"/>
    <dgm:cxn modelId="{0A6468BC-FCFA-494E-A709-2315F59FD716}" type="presParOf" srcId="{9FB77A5C-81A6-45FA-A069-CCB3B0D06586}" destId="{3FA4ADFF-5897-435E-BC96-6BE7F8B0922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725A9D-145F-44F7-914D-261B5AC0D98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A6879B9-0131-4423-BF45-2C9A91AC9A5C}">
      <dgm:prSet/>
      <dgm:spPr/>
      <dgm:t>
        <a:bodyPr/>
        <a:lstStyle/>
        <a:p>
          <a:r>
            <a:rPr lang="en-GB"/>
            <a:t>A global standardised price removes the possibility of the product being sold on in a grey market, where people simply take advantage of the difference in price and sell it on e.g. through Amazon or e-Bay. </a:t>
          </a:r>
          <a:endParaRPr lang="en-US"/>
        </a:p>
      </dgm:t>
    </dgm:pt>
    <dgm:pt modelId="{CF6BC20F-4FB8-4320-BF2E-77CEC785751B}" type="parTrans" cxnId="{ACB23E02-2DE2-47D9-ABAD-0917B4C05F7D}">
      <dgm:prSet/>
      <dgm:spPr/>
      <dgm:t>
        <a:bodyPr/>
        <a:lstStyle/>
        <a:p>
          <a:endParaRPr lang="en-US"/>
        </a:p>
      </dgm:t>
    </dgm:pt>
    <dgm:pt modelId="{7AABEB9E-7DE4-482D-92DF-0A28EC76C5DC}" type="sibTrans" cxnId="{ACB23E02-2DE2-47D9-ABAD-0917B4C05F7D}">
      <dgm:prSet/>
      <dgm:spPr/>
      <dgm:t>
        <a:bodyPr/>
        <a:lstStyle/>
        <a:p>
          <a:endParaRPr lang="en-US"/>
        </a:p>
      </dgm:t>
    </dgm:pt>
    <dgm:pt modelId="{B05125A2-11F9-4817-AC94-6083C56C918E}">
      <dgm:prSet/>
      <dgm:spPr/>
      <dgm:t>
        <a:bodyPr/>
        <a:lstStyle/>
        <a:p>
          <a:r>
            <a:rPr lang="en-GB"/>
            <a:t>However, this would not take into account the level of disposable income that people have so might mean that a business is reducing the sales revenue available to it.</a:t>
          </a:r>
          <a:endParaRPr lang="en-US"/>
        </a:p>
      </dgm:t>
    </dgm:pt>
    <dgm:pt modelId="{6707A466-422E-4BDB-80B0-D63B68D01AB0}" type="parTrans" cxnId="{4964CC3B-E7CF-4A73-BF21-9EC6250BC651}">
      <dgm:prSet/>
      <dgm:spPr/>
      <dgm:t>
        <a:bodyPr/>
        <a:lstStyle/>
        <a:p>
          <a:endParaRPr lang="en-US"/>
        </a:p>
      </dgm:t>
    </dgm:pt>
    <dgm:pt modelId="{8C584EE5-FC4A-4650-A4DB-F0ED0E5469E9}" type="sibTrans" cxnId="{4964CC3B-E7CF-4A73-BF21-9EC6250BC651}">
      <dgm:prSet/>
      <dgm:spPr/>
      <dgm:t>
        <a:bodyPr/>
        <a:lstStyle/>
        <a:p>
          <a:endParaRPr lang="en-US"/>
        </a:p>
      </dgm:t>
    </dgm:pt>
    <dgm:pt modelId="{00C668A7-354F-474D-AC04-F7EAFC3973E5}">
      <dgm:prSet/>
      <dgm:spPr/>
      <dgm:t>
        <a:bodyPr/>
        <a:lstStyle/>
        <a:p>
          <a:r>
            <a:rPr lang="en-GB"/>
            <a:t>Global promotion e.g. one form of advertising to all countries will allow marketing economies of scale but will not take into account local customs, cultures etc.</a:t>
          </a:r>
          <a:endParaRPr lang="en-US"/>
        </a:p>
      </dgm:t>
    </dgm:pt>
    <dgm:pt modelId="{D83B6DAA-DDD5-48DF-8D51-A04C7139B4F5}" type="parTrans" cxnId="{FF1F37F5-E375-4639-91D8-1D2E8C77FD64}">
      <dgm:prSet/>
      <dgm:spPr/>
      <dgm:t>
        <a:bodyPr/>
        <a:lstStyle/>
        <a:p>
          <a:endParaRPr lang="en-US"/>
        </a:p>
      </dgm:t>
    </dgm:pt>
    <dgm:pt modelId="{1DAACEB5-0D14-4CBB-BD8E-E14C7A0B63C8}" type="sibTrans" cxnId="{FF1F37F5-E375-4639-91D8-1D2E8C77FD64}">
      <dgm:prSet/>
      <dgm:spPr/>
      <dgm:t>
        <a:bodyPr/>
        <a:lstStyle/>
        <a:p>
          <a:endParaRPr lang="en-US"/>
        </a:p>
      </dgm:t>
    </dgm:pt>
    <dgm:pt modelId="{C96F2945-E8BE-495E-BF06-02BB7BC67952}">
      <dgm:prSet/>
      <dgm:spPr/>
      <dgm:t>
        <a:bodyPr/>
        <a:lstStyle/>
        <a:p>
          <a:r>
            <a:rPr lang="en-GB"/>
            <a:t>Finally, place will differ dependent on the type of product. For example, can it be sold through the internet or does it require specialist customer service and associated outlets.</a:t>
          </a:r>
          <a:endParaRPr lang="en-US"/>
        </a:p>
      </dgm:t>
    </dgm:pt>
    <dgm:pt modelId="{E3E6AD3F-2309-4C21-B50D-13FBF66C681C}" type="parTrans" cxnId="{6FEAF366-74D7-45F7-BC8D-82BE7E03D585}">
      <dgm:prSet/>
      <dgm:spPr/>
      <dgm:t>
        <a:bodyPr/>
        <a:lstStyle/>
        <a:p>
          <a:endParaRPr lang="en-US"/>
        </a:p>
      </dgm:t>
    </dgm:pt>
    <dgm:pt modelId="{DA15A2F4-D596-4795-B81B-21E81F9D07AE}" type="sibTrans" cxnId="{6FEAF366-74D7-45F7-BC8D-82BE7E03D585}">
      <dgm:prSet/>
      <dgm:spPr/>
      <dgm:t>
        <a:bodyPr/>
        <a:lstStyle/>
        <a:p>
          <a:endParaRPr lang="en-US"/>
        </a:p>
      </dgm:t>
    </dgm:pt>
    <dgm:pt modelId="{092B62B8-1B9F-41E6-B0BC-609A31E691C9}" type="pres">
      <dgm:prSet presAssocID="{E1725A9D-145F-44F7-914D-261B5AC0D980}" presName="linear" presStyleCnt="0">
        <dgm:presLayoutVars>
          <dgm:animLvl val="lvl"/>
          <dgm:resizeHandles val="exact"/>
        </dgm:presLayoutVars>
      </dgm:prSet>
      <dgm:spPr/>
    </dgm:pt>
    <dgm:pt modelId="{84FE506B-AFB3-4FFC-B2B1-509C0498B86C}" type="pres">
      <dgm:prSet presAssocID="{8A6879B9-0131-4423-BF45-2C9A91AC9A5C}" presName="parentText" presStyleLbl="node1" presStyleIdx="0" presStyleCnt="4">
        <dgm:presLayoutVars>
          <dgm:chMax val="0"/>
          <dgm:bulletEnabled val="1"/>
        </dgm:presLayoutVars>
      </dgm:prSet>
      <dgm:spPr/>
    </dgm:pt>
    <dgm:pt modelId="{3CAB4EBD-CD39-4EE4-B497-4AB5986060EC}" type="pres">
      <dgm:prSet presAssocID="{7AABEB9E-7DE4-482D-92DF-0A28EC76C5DC}" presName="spacer" presStyleCnt="0"/>
      <dgm:spPr/>
    </dgm:pt>
    <dgm:pt modelId="{95BB3932-0CDC-4451-B566-8ABC0B141D80}" type="pres">
      <dgm:prSet presAssocID="{B05125A2-11F9-4817-AC94-6083C56C918E}" presName="parentText" presStyleLbl="node1" presStyleIdx="1" presStyleCnt="4">
        <dgm:presLayoutVars>
          <dgm:chMax val="0"/>
          <dgm:bulletEnabled val="1"/>
        </dgm:presLayoutVars>
      </dgm:prSet>
      <dgm:spPr/>
    </dgm:pt>
    <dgm:pt modelId="{5CF21246-C8A6-4034-AC89-B2940D61B77C}" type="pres">
      <dgm:prSet presAssocID="{8C584EE5-FC4A-4650-A4DB-F0ED0E5469E9}" presName="spacer" presStyleCnt="0"/>
      <dgm:spPr/>
    </dgm:pt>
    <dgm:pt modelId="{BAF6FE34-F355-4672-942D-7DCCCBE08DF1}" type="pres">
      <dgm:prSet presAssocID="{00C668A7-354F-474D-AC04-F7EAFC3973E5}" presName="parentText" presStyleLbl="node1" presStyleIdx="2" presStyleCnt="4">
        <dgm:presLayoutVars>
          <dgm:chMax val="0"/>
          <dgm:bulletEnabled val="1"/>
        </dgm:presLayoutVars>
      </dgm:prSet>
      <dgm:spPr/>
    </dgm:pt>
    <dgm:pt modelId="{6776E719-270C-43FA-9F3D-4022D771266D}" type="pres">
      <dgm:prSet presAssocID="{1DAACEB5-0D14-4CBB-BD8E-E14C7A0B63C8}" presName="spacer" presStyleCnt="0"/>
      <dgm:spPr/>
    </dgm:pt>
    <dgm:pt modelId="{4ECB4632-B887-4DAB-84E7-0080959B5169}" type="pres">
      <dgm:prSet presAssocID="{C96F2945-E8BE-495E-BF06-02BB7BC67952}" presName="parentText" presStyleLbl="node1" presStyleIdx="3" presStyleCnt="4">
        <dgm:presLayoutVars>
          <dgm:chMax val="0"/>
          <dgm:bulletEnabled val="1"/>
        </dgm:presLayoutVars>
      </dgm:prSet>
      <dgm:spPr/>
    </dgm:pt>
  </dgm:ptLst>
  <dgm:cxnLst>
    <dgm:cxn modelId="{ACB23E02-2DE2-47D9-ABAD-0917B4C05F7D}" srcId="{E1725A9D-145F-44F7-914D-261B5AC0D980}" destId="{8A6879B9-0131-4423-BF45-2C9A91AC9A5C}" srcOrd="0" destOrd="0" parTransId="{CF6BC20F-4FB8-4320-BF2E-77CEC785751B}" sibTransId="{7AABEB9E-7DE4-482D-92DF-0A28EC76C5DC}"/>
    <dgm:cxn modelId="{D4DB9231-E9C6-4329-9686-C6446153AFA8}" type="presOf" srcId="{C96F2945-E8BE-495E-BF06-02BB7BC67952}" destId="{4ECB4632-B887-4DAB-84E7-0080959B5169}" srcOrd="0" destOrd="0" presId="urn:microsoft.com/office/officeart/2005/8/layout/vList2"/>
    <dgm:cxn modelId="{6302F832-AE5F-4C42-B23C-6B444295CE72}" type="presOf" srcId="{B05125A2-11F9-4817-AC94-6083C56C918E}" destId="{95BB3932-0CDC-4451-B566-8ABC0B141D80}" srcOrd="0" destOrd="0" presId="urn:microsoft.com/office/officeart/2005/8/layout/vList2"/>
    <dgm:cxn modelId="{4964CC3B-E7CF-4A73-BF21-9EC6250BC651}" srcId="{E1725A9D-145F-44F7-914D-261B5AC0D980}" destId="{B05125A2-11F9-4817-AC94-6083C56C918E}" srcOrd="1" destOrd="0" parTransId="{6707A466-422E-4BDB-80B0-D63B68D01AB0}" sibTransId="{8C584EE5-FC4A-4650-A4DB-F0ED0E5469E9}"/>
    <dgm:cxn modelId="{6FEAF366-74D7-45F7-BC8D-82BE7E03D585}" srcId="{E1725A9D-145F-44F7-914D-261B5AC0D980}" destId="{C96F2945-E8BE-495E-BF06-02BB7BC67952}" srcOrd="3" destOrd="0" parTransId="{E3E6AD3F-2309-4C21-B50D-13FBF66C681C}" sibTransId="{DA15A2F4-D596-4795-B81B-21E81F9D07AE}"/>
    <dgm:cxn modelId="{F7AE9E7D-8AFE-4E3F-B6B3-8F194CF0B4D9}" type="presOf" srcId="{00C668A7-354F-474D-AC04-F7EAFC3973E5}" destId="{BAF6FE34-F355-4672-942D-7DCCCBE08DF1}" srcOrd="0" destOrd="0" presId="urn:microsoft.com/office/officeart/2005/8/layout/vList2"/>
    <dgm:cxn modelId="{8C2EE3A8-5205-479D-812C-5440BD628A44}" type="presOf" srcId="{8A6879B9-0131-4423-BF45-2C9A91AC9A5C}" destId="{84FE506B-AFB3-4FFC-B2B1-509C0498B86C}" srcOrd="0" destOrd="0" presId="urn:microsoft.com/office/officeart/2005/8/layout/vList2"/>
    <dgm:cxn modelId="{55490FC2-3A45-4D37-B899-E9726E9CA683}" type="presOf" srcId="{E1725A9D-145F-44F7-914D-261B5AC0D980}" destId="{092B62B8-1B9F-41E6-B0BC-609A31E691C9}" srcOrd="0" destOrd="0" presId="urn:microsoft.com/office/officeart/2005/8/layout/vList2"/>
    <dgm:cxn modelId="{FF1F37F5-E375-4639-91D8-1D2E8C77FD64}" srcId="{E1725A9D-145F-44F7-914D-261B5AC0D980}" destId="{00C668A7-354F-474D-AC04-F7EAFC3973E5}" srcOrd="2" destOrd="0" parTransId="{D83B6DAA-DDD5-48DF-8D51-A04C7139B4F5}" sibTransId="{1DAACEB5-0D14-4CBB-BD8E-E14C7A0B63C8}"/>
    <dgm:cxn modelId="{A078373A-F7F8-40DC-AACB-6AC3FC1B203A}" type="presParOf" srcId="{092B62B8-1B9F-41E6-B0BC-609A31E691C9}" destId="{84FE506B-AFB3-4FFC-B2B1-509C0498B86C}" srcOrd="0" destOrd="0" presId="urn:microsoft.com/office/officeart/2005/8/layout/vList2"/>
    <dgm:cxn modelId="{8C1EC7E0-4E82-4BA4-955D-4E23DBE9132A}" type="presParOf" srcId="{092B62B8-1B9F-41E6-B0BC-609A31E691C9}" destId="{3CAB4EBD-CD39-4EE4-B497-4AB5986060EC}" srcOrd="1" destOrd="0" presId="urn:microsoft.com/office/officeart/2005/8/layout/vList2"/>
    <dgm:cxn modelId="{2C79888C-71B7-4966-90CF-EF1A41F028C7}" type="presParOf" srcId="{092B62B8-1B9F-41E6-B0BC-609A31E691C9}" destId="{95BB3932-0CDC-4451-B566-8ABC0B141D80}" srcOrd="2" destOrd="0" presId="urn:microsoft.com/office/officeart/2005/8/layout/vList2"/>
    <dgm:cxn modelId="{81814022-7CBA-4EB0-8266-1431C19E0062}" type="presParOf" srcId="{092B62B8-1B9F-41E6-B0BC-609A31E691C9}" destId="{5CF21246-C8A6-4034-AC89-B2940D61B77C}" srcOrd="3" destOrd="0" presId="urn:microsoft.com/office/officeart/2005/8/layout/vList2"/>
    <dgm:cxn modelId="{2CBE710D-6E81-472C-AED7-81A507C4EEA4}" type="presParOf" srcId="{092B62B8-1B9F-41E6-B0BC-609A31E691C9}" destId="{BAF6FE34-F355-4672-942D-7DCCCBE08DF1}" srcOrd="4" destOrd="0" presId="urn:microsoft.com/office/officeart/2005/8/layout/vList2"/>
    <dgm:cxn modelId="{A5398A24-9D1B-4BCB-B20C-C33A878FECF2}" type="presParOf" srcId="{092B62B8-1B9F-41E6-B0BC-609A31E691C9}" destId="{6776E719-270C-43FA-9F3D-4022D771266D}" srcOrd="5" destOrd="0" presId="urn:microsoft.com/office/officeart/2005/8/layout/vList2"/>
    <dgm:cxn modelId="{7F457A35-7427-4AD8-86AE-335A0FB62324}" type="presParOf" srcId="{092B62B8-1B9F-41E6-B0BC-609A31E691C9}" destId="{4ECB4632-B887-4DAB-84E7-0080959B516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D2DD24-4CD5-4F23-833B-F3AE41DDF5E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64BD39-EB72-4742-9394-8C07947607AE}">
      <dgm:prSet/>
      <dgm:spPr/>
      <dgm:t>
        <a:bodyPr/>
        <a:lstStyle/>
        <a:p>
          <a:r>
            <a:rPr lang="en-GB"/>
            <a:t>New product development will take into account the needs of global and international markets. Global businesses spend billions on research and development in order to innovate and constantly bring out new products, particularly when old products are in decline. However, whether this is a standardised product or caters for specific national needs is dependent on the type of product. For example, Asian skincare often requires different products then European skincare. Therefore, businesses such as L’Oreal will design specific products for different countries.</a:t>
          </a:r>
          <a:endParaRPr lang="en-US"/>
        </a:p>
      </dgm:t>
    </dgm:pt>
    <dgm:pt modelId="{9D7E20B8-DFAD-4A1B-B3D2-E50BAA4DD5CC}" type="parTrans" cxnId="{3C2ECA77-2C48-4BAF-910B-EBD1CACA7629}">
      <dgm:prSet/>
      <dgm:spPr/>
      <dgm:t>
        <a:bodyPr/>
        <a:lstStyle/>
        <a:p>
          <a:endParaRPr lang="en-US"/>
        </a:p>
      </dgm:t>
    </dgm:pt>
    <dgm:pt modelId="{61AD4A62-D314-4F6C-A3F9-6B29F5AB74B8}" type="sibTrans" cxnId="{3C2ECA77-2C48-4BAF-910B-EBD1CACA7629}">
      <dgm:prSet/>
      <dgm:spPr/>
      <dgm:t>
        <a:bodyPr/>
        <a:lstStyle/>
        <a:p>
          <a:endParaRPr lang="en-US"/>
        </a:p>
      </dgm:t>
    </dgm:pt>
    <dgm:pt modelId="{0A730CE7-3D13-4DF8-9229-0856E8727C8B}">
      <dgm:prSet/>
      <dgm:spPr/>
      <dgm:t>
        <a:bodyPr/>
        <a:lstStyle/>
        <a:p>
          <a:r>
            <a:rPr lang="en-GB"/>
            <a:t>Diversification for a global business is a risky strategy. Often, this will be undertaken through takeovers and mergers. Here the global business can use its core functional skills such as finance, marketing and distribution. However, it gains the skills of the business taken over. For example, a business might take over a highly skilled workforce and allow it to continue product innovation. However, the business will use its global  marketing and distribution expertise to gain greater access to markets.</a:t>
          </a:r>
          <a:endParaRPr lang="en-US"/>
        </a:p>
      </dgm:t>
    </dgm:pt>
    <dgm:pt modelId="{85417BBC-D471-47F9-9949-82EEDDC1012B}" type="parTrans" cxnId="{1280022A-C256-49F1-AE83-4138BE8C1EDF}">
      <dgm:prSet/>
      <dgm:spPr/>
      <dgm:t>
        <a:bodyPr/>
        <a:lstStyle/>
        <a:p>
          <a:endParaRPr lang="en-US"/>
        </a:p>
      </dgm:t>
    </dgm:pt>
    <dgm:pt modelId="{B6451E8B-FEEE-426C-AE44-0344DB124D90}" type="sibTrans" cxnId="{1280022A-C256-49F1-AE83-4138BE8C1EDF}">
      <dgm:prSet/>
      <dgm:spPr/>
      <dgm:t>
        <a:bodyPr/>
        <a:lstStyle/>
        <a:p>
          <a:endParaRPr lang="en-US"/>
        </a:p>
      </dgm:t>
    </dgm:pt>
    <dgm:pt modelId="{1FCED7C2-47F0-49EF-9E6D-C5771B39F07F}" type="pres">
      <dgm:prSet presAssocID="{9ED2DD24-4CD5-4F23-833B-F3AE41DDF5E5}" presName="linear" presStyleCnt="0">
        <dgm:presLayoutVars>
          <dgm:animLvl val="lvl"/>
          <dgm:resizeHandles val="exact"/>
        </dgm:presLayoutVars>
      </dgm:prSet>
      <dgm:spPr/>
    </dgm:pt>
    <dgm:pt modelId="{896AC1FC-0800-43A3-A966-BB4D4FC754FE}" type="pres">
      <dgm:prSet presAssocID="{C464BD39-EB72-4742-9394-8C07947607AE}" presName="parentText" presStyleLbl="node1" presStyleIdx="0" presStyleCnt="2">
        <dgm:presLayoutVars>
          <dgm:chMax val="0"/>
          <dgm:bulletEnabled val="1"/>
        </dgm:presLayoutVars>
      </dgm:prSet>
      <dgm:spPr/>
    </dgm:pt>
    <dgm:pt modelId="{485559D9-F8ED-445F-B0CE-8447C833CDEB}" type="pres">
      <dgm:prSet presAssocID="{61AD4A62-D314-4F6C-A3F9-6B29F5AB74B8}" presName="spacer" presStyleCnt="0"/>
      <dgm:spPr/>
    </dgm:pt>
    <dgm:pt modelId="{4E12E05B-EBB9-48E0-AE98-7A1993CEC591}" type="pres">
      <dgm:prSet presAssocID="{0A730CE7-3D13-4DF8-9229-0856E8727C8B}" presName="parentText" presStyleLbl="node1" presStyleIdx="1" presStyleCnt="2">
        <dgm:presLayoutVars>
          <dgm:chMax val="0"/>
          <dgm:bulletEnabled val="1"/>
        </dgm:presLayoutVars>
      </dgm:prSet>
      <dgm:spPr/>
    </dgm:pt>
  </dgm:ptLst>
  <dgm:cxnLst>
    <dgm:cxn modelId="{1280022A-C256-49F1-AE83-4138BE8C1EDF}" srcId="{9ED2DD24-4CD5-4F23-833B-F3AE41DDF5E5}" destId="{0A730CE7-3D13-4DF8-9229-0856E8727C8B}" srcOrd="1" destOrd="0" parTransId="{85417BBC-D471-47F9-9949-82EEDDC1012B}" sibTransId="{B6451E8B-FEEE-426C-AE44-0344DB124D90}"/>
    <dgm:cxn modelId="{3C2ECA77-2C48-4BAF-910B-EBD1CACA7629}" srcId="{9ED2DD24-4CD5-4F23-833B-F3AE41DDF5E5}" destId="{C464BD39-EB72-4742-9394-8C07947607AE}" srcOrd="0" destOrd="0" parTransId="{9D7E20B8-DFAD-4A1B-B3D2-E50BAA4DD5CC}" sibTransId="{61AD4A62-D314-4F6C-A3F9-6B29F5AB74B8}"/>
    <dgm:cxn modelId="{40258A59-6508-49D4-BA34-8997A396DC89}" type="presOf" srcId="{9ED2DD24-4CD5-4F23-833B-F3AE41DDF5E5}" destId="{1FCED7C2-47F0-49EF-9E6D-C5771B39F07F}" srcOrd="0" destOrd="0" presId="urn:microsoft.com/office/officeart/2005/8/layout/vList2"/>
    <dgm:cxn modelId="{777E8CD2-5FC6-41D4-99A2-7953ED3DF646}" type="presOf" srcId="{C464BD39-EB72-4742-9394-8C07947607AE}" destId="{896AC1FC-0800-43A3-A966-BB4D4FC754FE}" srcOrd="0" destOrd="0" presId="urn:microsoft.com/office/officeart/2005/8/layout/vList2"/>
    <dgm:cxn modelId="{90BD64EA-4B25-4D6A-AF88-F1C9A320124F}" type="presOf" srcId="{0A730CE7-3D13-4DF8-9229-0856E8727C8B}" destId="{4E12E05B-EBB9-48E0-AE98-7A1993CEC591}" srcOrd="0" destOrd="0" presId="urn:microsoft.com/office/officeart/2005/8/layout/vList2"/>
    <dgm:cxn modelId="{A4B97253-F6CB-41B5-AFD2-C64EC84CC493}" type="presParOf" srcId="{1FCED7C2-47F0-49EF-9E6D-C5771B39F07F}" destId="{896AC1FC-0800-43A3-A966-BB4D4FC754FE}" srcOrd="0" destOrd="0" presId="urn:microsoft.com/office/officeart/2005/8/layout/vList2"/>
    <dgm:cxn modelId="{65C68AF6-2A95-4EDA-82C5-AB54799B140B}" type="presParOf" srcId="{1FCED7C2-47F0-49EF-9E6D-C5771B39F07F}" destId="{485559D9-F8ED-445F-B0CE-8447C833CDEB}" srcOrd="1" destOrd="0" presId="urn:microsoft.com/office/officeart/2005/8/layout/vList2"/>
    <dgm:cxn modelId="{0003BDFB-8442-4181-81D8-6BB2CC15C32D}" type="presParOf" srcId="{1FCED7C2-47F0-49EF-9E6D-C5771B39F07F}" destId="{4E12E05B-EBB9-48E0-AE98-7A1993CEC59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4153E-30A5-4CC6-B7CC-3579E934C0E2}">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D5DC7-DA76-4A40-B01A-C5E375A9F4AB}">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Are you able to explain the difference between g</a:t>
          </a:r>
          <a:r>
            <a:rPr lang="en-GB" sz="2400" kern="1200" dirty="0" err="1"/>
            <a:t>lobalisation</a:t>
          </a:r>
          <a:r>
            <a:rPr lang="en-GB" sz="2400" kern="1200" dirty="0"/>
            <a:t> vs </a:t>
          </a:r>
          <a:r>
            <a:rPr lang="en-GB" sz="2400" kern="1200" dirty="0" err="1"/>
            <a:t>glocalisation</a:t>
          </a:r>
          <a:r>
            <a:rPr lang="en-GB" sz="2400" kern="1200" dirty="0"/>
            <a:t>?</a:t>
          </a:r>
          <a:endParaRPr lang="en-US" sz="2400" kern="1200" dirty="0"/>
        </a:p>
      </dsp:txBody>
      <dsp:txXfrm>
        <a:off x="398656" y="1088253"/>
        <a:ext cx="2959127" cy="1837317"/>
      </dsp:txXfrm>
    </dsp:sp>
    <dsp:sp modelId="{27BF90DB-2FB8-4321-A164-E30E5B04F632}">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1D2ED-9316-49A8-B005-A884F6BEE599}">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Are you able to explain the different approached to global markets?</a:t>
          </a:r>
          <a:endParaRPr lang="en-US" sz="2400" kern="1200" dirty="0"/>
        </a:p>
      </dsp:txBody>
      <dsp:txXfrm>
        <a:off x="4155097" y="1088253"/>
        <a:ext cx="2959127" cy="1837317"/>
      </dsp:txXfrm>
    </dsp:sp>
    <dsp:sp modelId="{7BE5BAA2-1D61-4451-BD8A-A9F677FCDC6A}">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B8331-1F5F-405F-858A-89BBB91F0634}">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Are you able to analyse price and non-price competition?</a:t>
          </a:r>
          <a:endParaRPr lang="en-US" sz="2400" kern="1200" dirty="0"/>
        </a:p>
      </dsp:txBody>
      <dsp:txXfrm>
        <a:off x="7911539" y="1088253"/>
        <a:ext cx="2959127" cy="18373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97BC9-D494-40D9-A8A7-D51F0664FA5D}">
      <dsp:nvSpPr>
        <dsp:cNvPr id="0" name=""/>
        <dsp:cNvSpPr/>
      </dsp:nvSpPr>
      <dsp:spPr>
        <a:xfrm>
          <a:off x="0" y="123691"/>
          <a:ext cx="6263640" cy="12754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Global branding ensures that multinational corporations can sell there products in all countries</a:t>
          </a:r>
          <a:endParaRPr lang="en-US" sz="1800" kern="1200"/>
        </a:p>
      </dsp:txBody>
      <dsp:txXfrm>
        <a:off x="62262" y="185953"/>
        <a:ext cx="6139116" cy="1150922"/>
      </dsp:txXfrm>
    </dsp:sp>
    <dsp:sp modelId="{21A8A835-AF09-46FE-865F-2B1A32BDBE12}">
      <dsp:nvSpPr>
        <dsp:cNvPr id="0" name=""/>
        <dsp:cNvSpPr/>
      </dsp:nvSpPr>
      <dsp:spPr>
        <a:xfrm>
          <a:off x="0" y="1450977"/>
          <a:ext cx="6263640" cy="127544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Firms such as Apple, Coca Cola and McDonalds use their marketing power to impact on the globe as one market. This can be seen in their marketing through global events such as the Olympics and World Cup</a:t>
          </a:r>
          <a:endParaRPr lang="en-US" sz="1800" kern="1200"/>
        </a:p>
      </dsp:txBody>
      <dsp:txXfrm>
        <a:off x="62262" y="1513239"/>
        <a:ext cx="6139116" cy="1150922"/>
      </dsp:txXfrm>
    </dsp:sp>
    <dsp:sp modelId="{8580333E-A857-4D48-9E0C-9EDBC8AAE38B}">
      <dsp:nvSpPr>
        <dsp:cNvPr id="0" name=""/>
        <dsp:cNvSpPr/>
      </dsp:nvSpPr>
      <dsp:spPr>
        <a:xfrm>
          <a:off x="0" y="2778263"/>
          <a:ext cx="6263640" cy="127544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However, these brands still need to differentiate themselves in order to compete as markets differ e.g. geographically or based on socio-economic factors</a:t>
          </a:r>
          <a:endParaRPr lang="en-US" sz="1800" kern="1200"/>
        </a:p>
      </dsp:txBody>
      <dsp:txXfrm>
        <a:off x="62262" y="2840525"/>
        <a:ext cx="6139116" cy="1150922"/>
      </dsp:txXfrm>
    </dsp:sp>
    <dsp:sp modelId="{5BBE0AC9-3776-4B20-BCE0-3D24563FDF5A}">
      <dsp:nvSpPr>
        <dsp:cNvPr id="0" name=""/>
        <dsp:cNvSpPr/>
      </dsp:nvSpPr>
      <dsp:spPr>
        <a:xfrm>
          <a:off x="0" y="4105550"/>
          <a:ext cx="6263640" cy="12754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One factor that does stand out though, is quality. This means the ability to meet customer expectations and is a key differentiator between the global brands and less successful one</a:t>
          </a:r>
          <a:endParaRPr lang="en-US" sz="1800" kern="1200"/>
        </a:p>
      </dsp:txBody>
      <dsp:txXfrm>
        <a:off x="62262" y="4167812"/>
        <a:ext cx="6139116" cy="1150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BA477-5EF4-40D0-A938-4FA252607010}">
      <dsp:nvSpPr>
        <dsp:cNvPr id="0" name=""/>
        <dsp:cNvSpPr/>
      </dsp:nvSpPr>
      <dsp:spPr>
        <a:xfrm>
          <a:off x="575840" y="2634"/>
          <a:ext cx="4052822" cy="2431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 global marketing strategy is the adaptation of a marketing strategy to target all markets on a worldwide scale.</a:t>
          </a:r>
          <a:endParaRPr lang="en-US" sz="2400" kern="1200" dirty="0"/>
        </a:p>
      </dsp:txBody>
      <dsp:txXfrm>
        <a:off x="575840" y="2634"/>
        <a:ext cx="4052822" cy="2431693"/>
      </dsp:txXfrm>
    </dsp:sp>
    <dsp:sp modelId="{54AE078C-57E8-4133-A358-B2569ACF4C29}">
      <dsp:nvSpPr>
        <dsp:cNvPr id="0" name=""/>
        <dsp:cNvSpPr/>
      </dsp:nvSpPr>
      <dsp:spPr>
        <a:xfrm>
          <a:off x="5033945" y="2634"/>
          <a:ext cx="4052822" cy="2431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This has evolved from national and international marketing where businesses market their products in the domestic market or in another country or group of countries.</a:t>
          </a:r>
          <a:endParaRPr lang="en-US" sz="2400" kern="1200" dirty="0"/>
        </a:p>
      </dsp:txBody>
      <dsp:txXfrm>
        <a:off x="5033945" y="2634"/>
        <a:ext cx="4052822" cy="2431693"/>
      </dsp:txXfrm>
    </dsp:sp>
    <dsp:sp modelId="{F2B6B7B9-1567-4EA8-AA79-350F6091BC14}">
      <dsp:nvSpPr>
        <dsp:cNvPr id="0" name=""/>
        <dsp:cNvSpPr/>
      </dsp:nvSpPr>
      <dsp:spPr>
        <a:xfrm>
          <a:off x="575840" y="2839610"/>
          <a:ext cx="4052822" cy="2431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The traditional marketing mix or 4Ps is used with the aim of sending an identical message to all countries.</a:t>
          </a:r>
          <a:endParaRPr lang="en-US" sz="2400" kern="1200"/>
        </a:p>
      </dsp:txBody>
      <dsp:txXfrm>
        <a:off x="575840" y="2839610"/>
        <a:ext cx="4052822" cy="2431693"/>
      </dsp:txXfrm>
    </dsp:sp>
    <dsp:sp modelId="{840A9C82-F8B4-4B76-8018-2B10EECB33C2}">
      <dsp:nvSpPr>
        <dsp:cNvPr id="0" name=""/>
        <dsp:cNvSpPr/>
      </dsp:nvSpPr>
      <dsp:spPr>
        <a:xfrm>
          <a:off x="5033945" y="2839610"/>
          <a:ext cx="4052822" cy="24316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This will have to be adapted e.g. in terms of language or religion but changes are kept to a minimum in each market.</a:t>
          </a:r>
          <a:endParaRPr lang="en-US" sz="2400" kern="1200" dirty="0"/>
        </a:p>
      </dsp:txBody>
      <dsp:txXfrm>
        <a:off x="5033945" y="2839610"/>
        <a:ext cx="4052822" cy="2431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BCFD-63F9-4DA6-BFE7-CECCF0D3BB13}">
      <dsp:nvSpPr>
        <dsp:cNvPr id="0" name=""/>
        <dsp:cNvSpPr/>
      </dsp:nvSpPr>
      <dsp:spPr>
        <a:xfrm>
          <a:off x="0" y="819"/>
          <a:ext cx="10477500" cy="132468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bg1"/>
              </a:solidFill>
            </a:rPr>
            <a:t>Glocalisation is the adaptation of a global marketing strategy in order to meet the requirements of local geographic markets. The term is a mix of globalisation and localisation.</a:t>
          </a:r>
          <a:endParaRPr lang="en-US" sz="2400" kern="1200">
            <a:solidFill>
              <a:schemeClr val="bg1"/>
            </a:solidFill>
          </a:endParaRPr>
        </a:p>
      </dsp:txBody>
      <dsp:txXfrm>
        <a:off x="64666" y="65485"/>
        <a:ext cx="10348168" cy="1195350"/>
      </dsp:txXfrm>
    </dsp:sp>
    <dsp:sp modelId="{4E933FE6-2A9A-44DF-A89D-4C8863FF49E6}">
      <dsp:nvSpPr>
        <dsp:cNvPr id="0" name=""/>
        <dsp:cNvSpPr/>
      </dsp:nvSpPr>
      <dsp:spPr>
        <a:xfrm>
          <a:off x="0" y="1339802"/>
          <a:ext cx="10477500" cy="132468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A business is more likely to be successful if its global product can meet local requirements and fit in with the customs and religions of the geographic area. </a:t>
          </a:r>
          <a:endParaRPr lang="en-US" sz="2400" kern="1200" dirty="0">
            <a:solidFill>
              <a:schemeClr val="bg1"/>
            </a:solidFill>
          </a:endParaRPr>
        </a:p>
      </dsp:txBody>
      <dsp:txXfrm>
        <a:off x="64666" y="1404468"/>
        <a:ext cx="10348168" cy="1195350"/>
      </dsp:txXfrm>
    </dsp:sp>
    <dsp:sp modelId="{F5A489EE-A6EE-48F7-B9B6-691FE5EFDA0A}">
      <dsp:nvSpPr>
        <dsp:cNvPr id="0" name=""/>
        <dsp:cNvSpPr/>
      </dsp:nvSpPr>
      <dsp:spPr>
        <a:xfrm>
          <a:off x="0" y="2678786"/>
          <a:ext cx="10477500" cy="132468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bg1"/>
              </a:solidFill>
            </a:rPr>
            <a:t>Although global companies would like to sell a standard product in a global market it requires significant investment in market research in order to understand local requirements.</a:t>
          </a:r>
          <a:endParaRPr lang="en-US" sz="2400" kern="1200">
            <a:solidFill>
              <a:schemeClr val="bg1"/>
            </a:solidFill>
          </a:endParaRPr>
        </a:p>
      </dsp:txBody>
      <dsp:txXfrm>
        <a:off x="64666" y="2743452"/>
        <a:ext cx="10348168" cy="1195350"/>
      </dsp:txXfrm>
    </dsp:sp>
    <dsp:sp modelId="{90800E4D-91F1-40C0-9181-D4EA9E270D74}">
      <dsp:nvSpPr>
        <dsp:cNvPr id="0" name=""/>
        <dsp:cNvSpPr/>
      </dsp:nvSpPr>
      <dsp:spPr>
        <a:xfrm>
          <a:off x="0" y="4017770"/>
          <a:ext cx="10477500" cy="132468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Often, it is the local people and practices that create the </a:t>
          </a:r>
          <a:r>
            <a:rPr lang="en-GB" sz="2400" kern="1200" dirty="0" err="1">
              <a:solidFill>
                <a:schemeClr val="bg1"/>
              </a:solidFill>
            </a:rPr>
            <a:t>glocalisation</a:t>
          </a:r>
          <a:r>
            <a:rPr lang="en-GB" sz="2400" kern="1200" dirty="0">
              <a:solidFill>
                <a:schemeClr val="bg1"/>
              </a:solidFill>
            </a:rPr>
            <a:t> rather than the business. In China, McDonald’s is seen as a place for young couples to have their first date!</a:t>
          </a:r>
          <a:endParaRPr lang="en-US" sz="2400" kern="1200" dirty="0">
            <a:solidFill>
              <a:schemeClr val="bg1"/>
            </a:solidFill>
          </a:endParaRPr>
        </a:p>
      </dsp:txBody>
      <dsp:txXfrm>
        <a:off x="64666" y="4082436"/>
        <a:ext cx="10348168" cy="1195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F7A78-07CE-48F8-ACFD-387B12106323}">
      <dsp:nvSpPr>
        <dsp:cNvPr id="0" name=""/>
        <dsp:cNvSpPr/>
      </dsp:nvSpPr>
      <dsp:spPr>
        <a:xfrm>
          <a:off x="0" y="3551295"/>
          <a:ext cx="2328862" cy="77693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629" tIns="192024" rIns="165629" bIns="192024"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a:off x="0" y="3551295"/>
        <a:ext cx="2328862" cy="776936"/>
      </dsp:txXfrm>
    </dsp:sp>
    <dsp:sp modelId="{29796D13-534D-46ED-AC66-F280C7B5702B}">
      <dsp:nvSpPr>
        <dsp:cNvPr id="0" name=""/>
        <dsp:cNvSpPr/>
      </dsp:nvSpPr>
      <dsp:spPr>
        <a:xfrm>
          <a:off x="2328862" y="3551295"/>
          <a:ext cx="6986587" cy="77693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721" tIns="241300" rIns="141721" bIns="241300" numCol="1" spcCol="1270" anchor="ctr" anchorCtr="0">
          <a:noAutofit/>
        </a:bodyPr>
        <a:lstStyle/>
        <a:p>
          <a:pPr marL="0" lvl="0" indent="0" algn="l" defTabSz="844550">
            <a:lnSpc>
              <a:spcPct val="90000"/>
            </a:lnSpc>
            <a:spcBef>
              <a:spcPct val="0"/>
            </a:spcBef>
            <a:spcAft>
              <a:spcPct val="35000"/>
            </a:spcAft>
            <a:buNone/>
          </a:pPr>
          <a:r>
            <a:rPr lang="en-US" sz="1900" kern="1200"/>
            <a:t>Identify 2 reasons for globalistaion </a:t>
          </a:r>
        </a:p>
      </dsp:txBody>
      <dsp:txXfrm>
        <a:off x="2328862" y="3551295"/>
        <a:ext cx="6986587" cy="776936"/>
      </dsp:txXfrm>
    </dsp:sp>
    <dsp:sp modelId="{35FC5D19-3E42-46CF-84D8-05E126A62AC1}">
      <dsp:nvSpPr>
        <dsp:cNvPr id="0" name=""/>
        <dsp:cNvSpPr/>
      </dsp:nvSpPr>
      <dsp:spPr>
        <a:xfrm rot="10800000">
          <a:off x="0" y="2368020"/>
          <a:ext cx="2328862" cy="1194928"/>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629" tIns="192024" rIns="165629" bIns="192024"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rot="-10800000">
        <a:off x="0" y="2368020"/>
        <a:ext cx="2328862" cy="776703"/>
      </dsp:txXfrm>
    </dsp:sp>
    <dsp:sp modelId="{82AB116B-CFA6-4E05-975D-9BEB7E665638}">
      <dsp:nvSpPr>
        <dsp:cNvPr id="0" name=""/>
        <dsp:cNvSpPr/>
      </dsp:nvSpPr>
      <dsp:spPr>
        <a:xfrm>
          <a:off x="2328862" y="2368020"/>
          <a:ext cx="6986587" cy="77670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721" tIns="241300" rIns="141721" bIns="241300" numCol="1" spcCol="1270" anchor="ctr" anchorCtr="0">
          <a:noAutofit/>
        </a:bodyPr>
        <a:lstStyle/>
        <a:p>
          <a:pPr marL="0" lvl="0" indent="0" algn="l" defTabSz="844550">
            <a:lnSpc>
              <a:spcPct val="90000"/>
            </a:lnSpc>
            <a:spcBef>
              <a:spcPct val="0"/>
            </a:spcBef>
            <a:spcAft>
              <a:spcPct val="35000"/>
            </a:spcAft>
            <a:buNone/>
          </a:pPr>
          <a:r>
            <a:rPr lang="en-US" sz="1900" kern="1200"/>
            <a:t>Identify 2 risks of globalisation </a:t>
          </a:r>
        </a:p>
      </dsp:txBody>
      <dsp:txXfrm>
        <a:off x="2328862" y="2368020"/>
        <a:ext cx="6986587" cy="776703"/>
      </dsp:txXfrm>
    </dsp:sp>
    <dsp:sp modelId="{C97D7EF7-D811-4171-BEAC-A578A6FC5E77}">
      <dsp:nvSpPr>
        <dsp:cNvPr id="0" name=""/>
        <dsp:cNvSpPr/>
      </dsp:nvSpPr>
      <dsp:spPr>
        <a:xfrm rot="10800000">
          <a:off x="0" y="1184746"/>
          <a:ext cx="2328862" cy="1194928"/>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629" tIns="192024" rIns="165629" bIns="192024"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rot="-10800000">
        <a:off x="0" y="1184746"/>
        <a:ext cx="2328862" cy="776703"/>
      </dsp:txXfrm>
    </dsp:sp>
    <dsp:sp modelId="{0355EE02-C342-484D-BAFE-E2026ED061A9}">
      <dsp:nvSpPr>
        <dsp:cNvPr id="0" name=""/>
        <dsp:cNvSpPr/>
      </dsp:nvSpPr>
      <dsp:spPr>
        <a:xfrm>
          <a:off x="2328862" y="1184746"/>
          <a:ext cx="6986587" cy="77670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721" tIns="241300" rIns="141721" bIns="241300" numCol="1" spcCol="1270" anchor="ctr" anchorCtr="0">
          <a:noAutofit/>
        </a:bodyPr>
        <a:lstStyle/>
        <a:p>
          <a:pPr marL="0" lvl="0" indent="0" algn="l" defTabSz="844550">
            <a:lnSpc>
              <a:spcPct val="90000"/>
            </a:lnSpc>
            <a:spcBef>
              <a:spcPct val="0"/>
            </a:spcBef>
            <a:spcAft>
              <a:spcPct val="35000"/>
            </a:spcAft>
            <a:buNone/>
          </a:pPr>
          <a:r>
            <a:rPr lang="en-US" sz="1900" kern="1200"/>
            <a:t>Identify 2 reasons for glocalistaion</a:t>
          </a:r>
        </a:p>
      </dsp:txBody>
      <dsp:txXfrm>
        <a:off x="2328862" y="1184746"/>
        <a:ext cx="6986587" cy="776703"/>
      </dsp:txXfrm>
    </dsp:sp>
    <dsp:sp modelId="{3457267B-492B-4647-BFD5-CE48877D7B4E}">
      <dsp:nvSpPr>
        <dsp:cNvPr id="0" name=""/>
        <dsp:cNvSpPr/>
      </dsp:nvSpPr>
      <dsp:spPr>
        <a:xfrm rot="10800000">
          <a:off x="0" y="1471"/>
          <a:ext cx="2328862" cy="1194928"/>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629" tIns="192024" rIns="165629" bIns="192024"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rot="-10800000">
        <a:off x="0" y="1471"/>
        <a:ext cx="2328862" cy="776703"/>
      </dsp:txXfrm>
    </dsp:sp>
    <dsp:sp modelId="{5817C12E-C010-47CF-9958-4B6A2DB3B4A3}">
      <dsp:nvSpPr>
        <dsp:cNvPr id="0" name=""/>
        <dsp:cNvSpPr/>
      </dsp:nvSpPr>
      <dsp:spPr>
        <a:xfrm>
          <a:off x="2328862" y="1471"/>
          <a:ext cx="6986587" cy="77670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1721" tIns="241300" rIns="141721" bIns="241300" numCol="1" spcCol="1270" anchor="ctr" anchorCtr="0">
          <a:noAutofit/>
        </a:bodyPr>
        <a:lstStyle/>
        <a:p>
          <a:pPr marL="0" lvl="0" indent="0" algn="l" defTabSz="844550">
            <a:lnSpc>
              <a:spcPct val="90000"/>
            </a:lnSpc>
            <a:spcBef>
              <a:spcPct val="0"/>
            </a:spcBef>
            <a:spcAft>
              <a:spcPct val="35000"/>
            </a:spcAft>
            <a:buNone/>
          </a:pPr>
          <a:r>
            <a:rPr lang="en-US" sz="1900" kern="1200"/>
            <a:t>Identify 2 risks of glocalisation </a:t>
          </a:r>
        </a:p>
      </dsp:txBody>
      <dsp:txXfrm>
        <a:off x="2328862" y="1471"/>
        <a:ext cx="6986587" cy="7767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9281F-FAD6-4624-9736-7510191A4DCA}">
      <dsp:nvSpPr>
        <dsp:cNvPr id="0" name=""/>
        <dsp:cNvSpPr/>
      </dsp:nvSpPr>
      <dsp:spPr>
        <a:xfrm>
          <a:off x="0" y="27388"/>
          <a:ext cx="5328919"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EPG model is a framework that can used to look at marketing approaches used by global firms.</a:t>
          </a:r>
          <a:endParaRPr lang="en-US" sz="2400" kern="1200"/>
        </a:p>
      </dsp:txBody>
      <dsp:txXfrm>
        <a:off x="64425" y="91813"/>
        <a:ext cx="5200069" cy="1190909"/>
      </dsp:txXfrm>
    </dsp:sp>
    <dsp:sp modelId="{17133A0F-B9D9-4F8D-B2A1-30757D00D996}">
      <dsp:nvSpPr>
        <dsp:cNvPr id="0" name=""/>
        <dsp:cNvSpPr/>
      </dsp:nvSpPr>
      <dsp:spPr>
        <a:xfrm>
          <a:off x="0" y="1416268"/>
          <a:ext cx="5328919" cy="131975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home nation is where the business originated e.g. the USA. </a:t>
          </a:r>
          <a:endParaRPr lang="en-US" sz="2400" kern="1200"/>
        </a:p>
      </dsp:txBody>
      <dsp:txXfrm>
        <a:off x="64425" y="1480693"/>
        <a:ext cx="5200069" cy="1190909"/>
      </dsp:txXfrm>
    </dsp:sp>
    <dsp:sp modelId="{DDCC91E6-65EB-44F3-B333-C3DD59213DA2}">
      <dsp:nvSpPr>
        <dsp:cNvPr id="0" name=""/>
        <dsp:cNvSpPr/>
      </dsp:nvSpPr>
      <dsp:spPr>
        <a:xfrm>
          <a:off x="0" y="2805148"/>
          <a:ext cx="5328919"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The host nation is where the target market or subsidiary of the business is based e.g. India.</a:t>
          </a:r>
          <a:endParaRPr lang="en-US" sz="2400" kern="1200"/>
        </a:p>
      </dsp:txBody>
      <dsp:txXfrm>
        <a:off x="64425" y="2869573"/>
        <a:ext cx="5200069" cy="1190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80CA0-6E90-4A48-8470-CA0EE2C116E4}">
      <dsp:nvSpPr>
        <dsp:cNvPr id="0" name=""/>
        <dsp:cNvSpPr/>
      </dsp:nvSpPr>
      <dsp:spPr>
        <a:xfrm>
          <a:off x="0" y="156858"/>
          <a:ext cx="6632575"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Geocentricity as a marketing approach is where the promotion of the product is undertaken based on a global or worldly point of view. Therefore, it is not based on the perspective of either the home or host nation.</a:t>
          </a:r>
          <a:endParaRPr lang="en-US" sz="1600" kern="1200"/>
        </a:p>
      </dsp:txBody>
      <dsp:txXfrm>
        <a:off x="67110" y="223968"/>
        <a:ext cx="6498355" cy="1240530"/>
      </dsp:txXfrm>
    </dsp:sp>
    <dsp:sp modelId="{5CE232B1-BFC1-4872-B05F-65773F5457F8}">
      <dsp:nvSpPr>
        <dsp:cNvPr id="0" name=""/>
        <dsp:cNvSpPr/>
      </dsp:nvSpPr>
      <dsp:spPr>
        <a:xfrm>
          <a:off x="0" y="1577688"/>
          <a:ext cx="6632575" cy="137475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Marketing is undertaking for the benefit of the business on a global basis. It does not matter where the headquarters or the subsidiary is located; they are a seamless entity, working as one rather than individually. What matters is that each element of the business helps in meeting its global objectives. Employees are selected based on ability rather than nationality.</a:t>
          </a:r>
          <a:endParaRPr lang="en-US" sz="1600" kern="1200"/>
        </a:p>
      </dsp:txBody>
      <dsp:txXfrm>
        <a:off x="67110" y="1644798"/>
        <a:ext cx="6498355" cy="1240530"/>
      </dsp:txXfrm>
    </dsp:sp>
    <dsp:sp modelId="{5C238CF3-313D-4867-A63D-CE67DAE83A42}">
      <dsp:nvSpPr>
        <dsp:cNvPr id="0" name=""/>
        <dsp:cNvSpPr/>
      </dsp:nvSpPr>
      <dsp:spPr>
        <a:xfrm>
          <a:off x="0" y="2998518"/>
          <a:ext cx="6632575" cy="13747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Therefore, products are marketed in foreign countries based on whatever is required for the business to succeed. This might entail marketing based on the home nation’s values or based on the host nation’s. This will depend upon the nation being targeted.</a:t>
          </a:r>
          <a:endParaRPr lang="en-US" sz="1600" kern="1200" dirty="0"/>
        </a:p>
      </dsp:txBody>
      <dsp:txXfrm>
        <a:off x="67110" y="3065628"/>
        <a:ext cx="6498355" cy="1240530"/>
      </dsp:txXfrm>
    </dsp:sp>
    <dsp:sp modelId="{DEA8097D-B79D-486B-BBF3-DF68B9F0B8B7}">
      <dsp:nvSpPr>
        <dsp:cNvPr id="0" name=""/>
        <dsp:cNvSpPr/>
      </dsp:nvSpPr>
      <dsp:spPr>
        <a:xfrm>
          <a:off x="0" y="4419348"/>
          <a:ext cx="6632575" cy="1374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This marketing approach mixes elements of ethnocentric with elements of polycentric.</a:t>
          </a:r>
          <a:endParaRPr lang="en-US" sz="1600" kern="1200"/>
        </a:p>
      </dsp:txBody>
      <dsp:txXfrm>
        <a:off x="67110" y="4486458"/>
        <a:ext cx="6498355" cy="1240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9ACBF-F546-4F25-A410-E5B3494BE261}">
      <dsp:nvSpPr>
        <dsp:cNvPr id="0" name=""/>
        <dsp:cNvSpPr/>
      </dsp:nvSpPr>
      <dsp:spPr>
        <a:xfrm>
          <a:off x="402550" y="1992"/>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Marketing strategies need to be applied effectively to global markets in order to be of use to the business.</a:t>
          </a:r>
          <a:endParaRPr lang="en-US" sz="1500" kern="1200"/>
        </a:p>
      </dsp:txBody>
      <dsp:txXfrm>
        <a:off x="402550" y="1992"/>
        <a:ext cx="3034531" cy="1820718"/>
      </dsp:txXfrm>
    </dsp:sp>
    <dsp:sp modelId="{EF31667F-EA59-4BDE-A5FD-E9A2D33A299D}">
      <dsp:nvSpPr>
        <dsp:cNvPr id="0" name=""/>
        <dsp:cNvSpPr/>
      </dsp:nvSpPr>
      <dsp:spPr>
        <a:xfrm>
          <a:off x="3740534" y="1992"/>
          <a:ext cx="3034531" cy="182071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Ideally, a business would want to market the same product, at the same price, using the same promotional techniques and distribute and sell through the same outlets.</a:t>
          </a:r>
          <a:endParaRPr lang="en-US" sz="1500" kern="1200"/>
        </a:p>
      </dsp:txBody>
      <dsp:txXfrm>
        <a:off x="3740534" y="1992"/>
        <a:ext cx="3034531" cy="1820718"/>
      </dsp:txXfrm>
    </dsp:sp>
    <dsp:sp modelId="{A55D6577-BFF0-4A25-97BC-970E5F4A4476}">
      <dsp:nvSpPr>
        <dsp:cNvPr id="0" name=""/>
        <dsp:cNvSpPr/>
      </dsp:nvSpPr>
      <dsp:spPr>
        <a:xfrm>
          <a:off x="7078518" y="1992"/>
          <a:ext cx="3034531" cy="182071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However, this might have to be changed to cater for the different needs of national markets.</a:t>
          </a:r>
          <a:endParaRPr lang="en-US" sz="1500" kern="1200"/>
        </a:p>
      </dsp:txBody>
      <dsp:txXfrm>
        <a:off x="7078518" y="1992"/>
        <a:ext cx="3034531" cy="1820718"/>
      </dsp:txXfrm>
    </dsp:sp>
    <dsp:sp modelId="{3705B149-798B-4C01-ABFF-197B24B581CD}">
      <dsp:nvSpPr>
        <dsp:cNvPr id="0" name=""/>
        <dsp:cNvSpPr/>
      </dsp:nvSpPr>
      <dsp:spPr>
        <a:xfrm>
          <a:off x="2071542" y="2126164"/>
          <a:ext cx="3034531" cy="182071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Often, the product will be the most important factor.  A firm will need to consider whether a standardised product can be sold on all global markets. Then it can build up an associated product range. This might be easier for a technological business as opposed to a food business.</a:t>
          </a:r>
          <a:endParaRPr lang="en-US" sz="1500" kern="1200"/>
        </a:p>
      </dsp:txBody>
      <dsp:txXfrm>
        <a:off x="2071542" y="2126164"/>
        <a:ext cx="3034531" cy="1820718"/>
      </dsp:txXfrm>
    </dsp:sp>
    <dsp:sp modelId="{3FA4ADFF-5897-435E-BC96-6BE7F8B0922B}">
      <dsp:nvSpPr>
        <dsp:cNvPr id="0" name=""/>
        <dsp:cNvSpPr/>
      </dsp:nvSpPr>
      <dsp:spPr>
        <a:xfrm>
          <a:off x="5409526" y="2126164"/>
          <a:ext cx="3034531" cy="182071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Even technology will be dependent on the infrastructure available in a country e.g. will the internet in some countries allow the use of the latest iPhone.</a:t>
          </a:r>
          <a:endParaRPr lang="en-US" sz="1500" kern="1200"/>
        </a:p>
      </dsp:txBody>
      <dsp:txXfrm>
        <a:off x="5409526" y="2126164"/>
        <a:ext cx="3034531" cy="1820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506B-AFB3-4FFC-B2B1-509C0498B86C}">
      <dsp:nvSpPr>
        <dsp:cNvPr id="0" name=""/>
        <dsp:cNvSpPr/>
      </dsp:nvSpPr>
      <dsp:spPr>
        <a:xfrm>
          <a:off x="0" y="112789"/>
          <a:ext cx="6594475" cy="12846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global standardised price removes the possibility of the product being sold on in a grey market, where people simply take advantage of the difference in price and sell it on e.g. through Amazon or e-Bay. </a:t>
          </a:r>
          <a:endParaRPr lang="en-US" sz="1800" kern="1200"/>
        </a:p>
      </dsp:txBody>
      <dsp:txXfrm>
        <a:off x="62712" y="175501"/>
        <a:ext cx="6469051" cy="1159235"/>
      </dsp:txXfrm>
    </dsp:sp>
    <dsp:sp modelId="{95BB3932-0CDC-4451-B566-8ABC0B141D80}">
      <dsp:nvSpPr>
        <dsp:cNvPr id="0" name=""/>
        <dsp:cNvSpPr/>
      </dsp:nvSpPr>
      <dsp:spPr>
        <a:xfrm>
          <a:off x="0" y="1449289"/>
          <a:ext cx="6594475" cy="12846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However, this would not take into account the level of disposable income that people have so might mean that a business is reducing the sales revenue available to it.</a:t>
          </a:r>
          <a:endParaRPr lang="en-US" sz="1800" kern="1200"/>
        </a:p>
      </dsp:txBody>
      <dsp:txXfrm>
        <a:off x="62712" y="1512001"/>
        <a:ext cx="6469051" cy="1159235"/>
      </dsp:txXfrm>
    </dsp:sp>
    <dsp:sp modelId="{BAF6FE34-F355-4672-942D-7DCCCBE08DF1}">
      <dsp:nvSpPr>
        <dsp:cNvPr id="0" name=""/>
        <dsp:cNvSpPr/>
      </dsp:nvSpPr>
      <dsp:spPr>
        <a:xfrm>
          <a:off x="0" y="2785789"/>
          <a:ext cx="6594475" cy="12846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Global promotion e.g. one form of advertising to all countries will allow marketing economies of scale but will not take into account local customs, cultures etc.</a:t>
          </a:r>
          <a:endParaRPr lang="en-US" sz="1800" kern="1200"/>
        </a:p>
      </dsp:txBody>
      <dsp:txXfrm>
        <a:off x="62712" y="2848501"/>
        <a:ext cx="6469051" cy="1159235"/>
      </dsp:txXfrm>
    </dsp:sp>
    <dsp:sp modelId="{4ECB4632-B887-4DAB-84E7-0080959B5169}">
      <dsp:nvSpPr>
        <dsp:cNvPr id="0" name=""/>
        <dsp:cNvSpPr/>
      </dsp:nvSpPr>
      <dsp:spPr>
        <a:xfrm>
          <a:off x="0" y="4122289"/>
          <a:ext cx="6594475" cy="12846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Finally, place will differ dependent on the type of product. For example, can it be sold through the internet or does it require specialist customer service and associated outlets.</a:t>
          </a:r>
          <a:endParaRPr lang="en-US" sz="1800" kern="1200"/>
        </a:p>
      </dsp:txBody>
      <dsp:txXfrm>
        <a:off x="62712" y="4185001"/>
        <a:ext cx="6469051" cy="11592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AC1FC-0800-43A3-A966-BB4D4FC754FE}">
      <dsp:nvSpPr>
        <dsp:cNvPr id="0" name=""/>
        <dsp:cNvSpPr/>
      </dsp:nvSpPr>
      <dsp:spPr>
        <a:xfrm>
          <a:off x="0" y="38269"/>
          <a:ext cx="6594475" cy="269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New product development will take into account the needs of global and international markets. Global businesses spend billions on research and development in order to innovate and constantly bring out new products, particularly when old products are in decline. However, whether this is a standardised product or caters for specific national needs is dependent on the type of product. For example, Asian skincare often requires different products then European skincare. Therefore, businesses such as L’Oreal will design specific products for different countries.</a:t>
          </a:r>
          <a:endParaRPr lang="en-US" sz="1800" kern="1200"/>
        </a:p>
      </dsp:txBody>
      <dsp:txXfrm>
        <a:off x="131592" y="169861"/>
        <a:ext cx="6331291" cy="2432496"/>
      </dsp:txXfrm>
    </dsp:sp>
    <dsp:sp modelId="{4E12E05B-EBB9-48E0-AE98-7A1993CEC591}">
      <dsp:nvSpPr>
        <dsp:cNvPr id="0" name=""/>
        <dsp:cNvSpPr/>
      </dsp:nvSpPr>
      <dsp:spPr>
        <a:xfrm>
          <a:off x="0" y="2785789"/>
          <a:ext cx="6594475" cy="2695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Diversification for a global business is a risky strategy. Often, this will be undertaken through takeovers and mergers. Here the global business can use its core functional skills such as finance, marketing and distribution. However, it gains the skills of the business taken over. For example, a business might take over a highly skilled workforce and allow it to continue product innovation. However, the business will use its global  marketing and distribution expertise to gain greater access to markets.</a:t>
          </a:r>
          <a:endParaRPr lang="en-US" sz="1800" kern="1200"/>
        </a:p>
      </dsp:txBody>
      <dsp:txXfrm>
        <a:off x="131592" y="2917381"/>
        <a:ext cx="6331291" cy="24324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43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577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655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713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975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784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070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164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807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982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873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148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077819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www.exampaperspractice.co.uk/" TargetMode="External"/><Relationship Id="rId4" Type="http://schemas.openxmlformats.org/officeDocument/2006/relationships/diagramLayout" Target="../diagrams/layout6.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www.exampaperspractice.co.uk/" TargetMode="External"/><Relationship Id="rId4" Type="http://schemas.openxmlformats.org/officeDocument/2006/relationships/diagramLayout" Target="../diagrams/layout8.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hyperlink" Target="http://www.exampaperspractice.co.uk/" TargetMode="External"/><Relationship Id="rId4" Type="http://schemas.openxmlformats.org/officeDocument/2006/relationships/diagramLayout" Target="../diagrams/layout9.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hyperlink" Target="http://www.exampaperspractice.co.uk/" TargetMode="External"/><Relationship Id="rId4" Type="http://schemas.openxmlformats.org/officeDocument/2006/relationships/diagramLayout" Target="../diagrams/layout10.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11" Type="http://schemas.openxmlformats.org/officeDocument/2006/relationships/hyperlink" Target="http://www.exampaperspractice.co.uk/" TargetMode="External"/><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3.xml"/><Relationship Id="rId11" Type="http://schemas.openxmlformats.org/officeDocument/2006/relationships/hyperlink" Target="http://www.exampaperspractice.co.uk/" TargetMode="External"/><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diagramQuickStyle" Target="../diagrams/quickStyle4.xml"/><Relationship Id="rId11" Type="http://schemas.openxmlformats.org/officeDocument/2006/relationships/hyperlink" Target="http://www.exampaperspractice.co.uk/" TargetMode="External"/><Relationship Id="rId5" Type="http://schemas.openxmlformats.org/officeDocument/2006/relationships/diagramLayout" Target="../diagrams/layout4.xml"/><Relationship Id="rId10" Type="http://schemas.openxmlformats.org/officeDocument/2006/relationships/image" Target="../media/image3.png"/><Relationship Id="rId4" Type="http://schemas.openxmlformats.org/officeDocument/2006/relationships/diagramData" Target="../diagrams/data4.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ekduncan.com/2011/03/creating-abstract-backgrounds-with.html"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jpe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5.xml"/><Relationship Id="rId11" Type="http://schemas.openxmlformats.org/officeDocument/2006/relationships/hyperlink" Target="http://www.exampaperspractice.co.uk/" TargetMode="External"/><Relationship Id="rId5" Type="http://schemas.openxmlformats.org/officeDocument/2006/relationships/diagramLayout" Target="../diagrams/layout5.xml"/><Relationship Id="rId10" Type="http://schemas.openxmlformats.org/officeDocument/2006/relationships/image" Target="../media/image3.png"/><Relationship Id="rId4" Type="http://schemas.openxmlformats.org/officeDocument/2006/relationships/diagramData" Target="../diagrams/data5.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808755B-E7A5-0EE4-2B1F-11113556E719}"/>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marL="0" marR="0" lvl="0" indent="0" algn="l" fontAlgn="auto">
              <a:spcAft>
                <a:spcPts val="0"/>
              </a:spcAft>
              <a:buClrTx/>
              <a:buSzTx/>
              <a:tabLst/>
              <a:defRPr/>
            </a:pPr>
            <a:r>
              <a:rPr kumimoji="0" lang="en-US" sz="5400" b="1" i="0" u="none" strike="noStrike" cap="small" spc="200" normalizeH="0" baseline="0" noProof="0">
                <a:ln>
                  <a:noFill/>
                </a:ln>
                <a:effectLst/>
                <a:uLnTx/>
                <a:uFillTx/>
              </a:rPr>
              <a:t>Theme 3</a:t>
            </a:r>
            <a:endParaRPr kumimoji="0" lang="en-US" sz="5400" b="1" i="0" u="none" strike="noStrike" cap="none" spc="0" normalizeH="0" baseline="0" noProof="0">
              <a:ln>
                <a:noFill/>
              </a:ln>
              <a:effectLst/>
              <a:uLnTx/>
              <a:uFillTx/>
            </a:endParaRPr>
          </a:p>
        </p:txBody>
      </p:sp>
      <p:sp>
        <p:nvSpPr>
          <p:cNvPr id="3" name="Subtitle 2"/>
          <p:cNvSpPr>
            <a:spLocks noGrp="1"/>
          </p:cNvSpPr>
          <p:nvPr>
            <p:ph type="subTitle" idx="1"/>
          </p:nvPr>
        </p:nvSpPr>
        <p:spPr>
          <a:xfrm>
            <a:off x="890339" y="4636008"/>
            <a:ext cx="3734014" cy="1572768"/>
          </a:xfrm>
        </p:spPr>
        <p:txBody>
          <a:bodyPr vert="horz" lIns="91440" tIns="45720" rIns="91440" bIns="45720" rtlCol="0">
            <a:normAutofit/>
          </a:bodyPr>
          <a:lstStyle/>
          <a:p>
            <a:pPr algn="l"/>
            <a:r>
              <a:rPr lang="en-US" sz="1500" dirty="0"/>
              <a:t>3.3.1 Responding to global demand</a:t>
            </a:r>
          </a:p>
          <a:p>
            <a:pPr algn="l"/>
            <a:endParaRPr lang="en-US" sz="1500" b="1" dirty="0"/>
          </a:p>
          <a:p>
            <a:pPr algn="l"/>
            <a:r>
              <a:rPr lang="en-US" sz="1500" b="1" dirty="0"/>
              <a:t>3.3 Impact of </a:t>
            </a:r>
            <a:r>
              <a:rPr lang="en-US" sz="1500" b="1" dirty="0" err="1"/>
              <a:t>globalisation</a:t>
            </a:r>
            <a:r>
              <a:rPr lang="en-US" sz="1500" b="1" dirty="0"/>
              <a:t> on global companies </a:t>
            </a:r>
            <a:endParaRPr lang="en-US" sz="1500" dirty="0"/>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C172CF-4CBC-8948-1BCB-7B1679A48632}"/>
              </a:ext>
            </a:extLst>
          </p:cNvPr>
          <p:cNvPicPr>
            <a:picLocks noChangeAspect="1"/>
          </p:cNvPicPr>
          <p:nvPr/>
        </p:nvPicPr>
        <p:blipFill rotWithShape="1">
          <a:blip r:embed="rId3"/>
          <a:srcRect t="302" r="7" b="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2" name="Picture 1">
            <a:extLst>
              <a:ext uri="{FF2B5EF4-FFF2-40B4-BE49-F238E27FC236}">
                <a16:creationId xmlns:a16="http://schemas.microsoft.com/office/drawing/2014/main" id="{5B478492-27CB-E681-FF1E-288B0DCC293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A4445810-EB44-152D-4968-A5AC8851BC0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0B222A54-0430-570F-DD08-AE4DAF616147}"/>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BA262A7-0D39-BC32-788B-A009D5AE04F7}"/>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sz="2800">
                <a:solidFill>
                  <a:srgbClr val="FFFFFF"/>
                </a:solidFill>
              </a:rPr>
              <a:t>Different approaches to global markets: </a:t>
            </a:r>
            <a:br>
              <a:rPr lang="en-GB" sz="2800">
                <a:solidFill>
                  <a:srgbClr val="FFFFFF"/>
                </a:solidFill>
              </a:rPr>
            </a:br>
            <a:r>
              <a:rPr lang="en-GB" sz="2800">
                <a:solidFill>
                  <a:srgbClr val="FFFFFF"/>
                </a:solidFill>
              </a:rPr>
              <a:t>domestic/ethnocentric</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666352" y="583616"/>
            <a:ext cx="7240765" cy="5702883"/>
          </a:xfrm>
        </p:spPr>
        <p:txBody>
          <a:bodyPr anchor="ctr">
            <a:noAutofit/>
          </a:bodyPr>
          <a:lstStyle/>
          <a:p>
            <a:r>
              <a:rPr lang="en-GB" sz="2200" dirty="0">
                <a:solidFill>
                  <a:srgbClr val="FFFFFF"/>
                </a:solidFill>
              </a:rPr>
              <a:t>Ethnocentricity as a marketing approach is where the promotion of the product is undertaken based on the beliefs of the home nation of the business and is presented to the host nation as such.</a:t>
            </a:r>
          </a:p>
          <a:p>
            <a:r>
              <a:rPr lang="en-GB" sz="2200" dirty="0">
                <a:solidFill>
                  <a:srgbClr val="FFFFFF"/>
                </a:solidFill>
              </a:rPr>
              <a:t>In a sense it is suggesting that the values of the home nation are superior to other nations.</a:t>
            </a:r>
          </a:p>
          <a:p>
            <a:r>
              <a:rPr lang="en-GB" sz="2200" dirty="0">
                <a:solidFill>
                  <a:srgbClr val="FFFFFF"/>
                </a:solidFill>
              </a:rPr>
              <a:t>Therefore, products are marketed in foreign countries based on the perceived superiority of the host nation’s values. To some extent, this approach ignores local customs, culture and religion.</a:t>
            </a:r>
          </a:p>
          <a:p>
            <a:r>
              <a:rPr lang="en-GB" sz="2200" dirty="0">
                <a:solidFill>
                  <a:srgbClr val="FFFFFF"/>
                </a:solidFill>
              </a:rPr>
              <a:t>Decision making is centralised and key personnel from headquarters are sent to oversee marketing operations in other countries. This restricts promotion prospects for key marketing people who are not from the home nation and marketing ideas from the local area.</a:t>
            </a:r>
          </a:p>
          <a:p>
            <a:r>
              <a:rPr lang="en-GB" sz="2200" dirty="0">
                <a:solidFill>
                  <a:srgbClr val="FFFFFF"/>
                </a:solidFill>
              </a:rPr>
              <a:t>This could be contentious if it offends the local population. However, often, the marketing is of an inoffensive nature in the first place.</a:t>
            </a:r>
          </a:p>
        </p:txBody>
      </p:sp>
      <p:pic>
        <p:nvPicPr>
          <p:cNvPr id="4" name="Picture 3">
            <a:extLst>
              <a:ext uri="{FF2B5EF4-FFF2-40B4-BE49-F238E27FC236}">
                <a16:creationId xmlns:a16="http://schemas.microsoft.com/office/drawing/2014/main" id="{EE141270-A9A8-2862-A4BB-9581DBE6EE0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C33EAB3C-07D4-BED7-136F-92F6830663F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C1275E01-ECAB-3715-26EA-337FC092395D}"/>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630FB00-7827-ABC4-A333-D904F9A3890E}"/>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0311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sz="3700">
                <a:solidFill>
                  <a:srgbClr val="FFFFFF"/>
                </a:solidFill>
              </a:rPr>
              <a:t>Different approaches to global markets: </a:t>
            </a:r>
            <a:br>
              <a:rPr lang="en-GB" sz="3700">
                <a:solidFill>
                  <a:srgbClr val="FFFFFF"/>
                </a:solidFill>
              </a:rPr>
            </a:br>
            <a:r>
              <a:rPr lang="en-GB" sz="3700">
                <a:solidFill>
                  <a:srgbClr val="FFFFFF"/>
                </a:solidFill>
              </a:rPr>
              <a:t>mixed/geocentric</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0C2F5F2-1831-49CB-1676-9F1EBC8EF0B5}"/>
              </a:ext>
            </a:extLst>
          </p:cNvPr>
          <p:cNvGraphicFramePr>
            <a:graphicFrameLocks noGrp="1"/>
          </p:cNvGraphicFramePr>
          <p:nvPr>
            <p:ph idx="1"/>
            <p:extLst>
              <p:ext uri="{D42A27DB-BD31-4B8C-83A1-F6EECF244321}">
                <p14:modId xmlns:p14="http://schemas.microsoft.com/office/powerpoint/2010/main" val="555872094"/>
              </p:ext>
            </p:extLst>
          </p:nvPr>
        </p:nvGraphicFramePr>
        <p:xfrm>
          <a:off x="4895850" y="584200"/>
          <a:ext cx="6632575" cy="5950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D59F9B1-2F13-BF90-CF3F-7BDD3A77F1FC}"/>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FABAC021-BD0C-3435-5C34-6B6EF700CB7E}"/>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6C04C765-9F62-24B9-8B28-B58CDBEDB037}"/>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E5EAE0-65B3-47B6-7817-4B3B40B1C407}"/>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74559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GB" sz="3400" dirty="0">
                <a:solidFill>
                  <a:srgbClr val="FFFFFF"/>
                </a:solidFill>
              </a:rPr>
              <a:t>Different approaches to global markets: </a:t>
            </a:r>
            <a:br>
              <a:rPr lang="en-GB" sz="3400" dirty="0">
                <a:solidFill>
                  <a:srgbClr val="FFFFFF"/>
                </a:solidFill>
              </a:rPr>
            </a:br>
            <a:r>
              <a:rPr lang="en-GB" sz="3400" dirty="0">
                <a:solidFill>
                  <a:srgbClr val="FFFFFF"/>
                </a:solidFill>
              </a:rPr>
              <a:t>international/polycentric</a:t>
            </a:r>
          </a:p>
        </p:txBody>
      </p:sp>
      <p:sp>
        <p:nvSpPr>
          <p:cNvPr id="3" name="Content Placeholder 2"/>
          <p:cNvSpPr>
            <a:spLocks noGrp="1"/>
          </p:cNvSpPr>
          <p:nvPr>
            <p:ph idx="1"/>
          </p:nvPr>
        </p:nvSpPr>
        <p:spPr>
          <a:xfrm>
            <a:off x="285751" y="2171700"/>
            <a:ext cx="10809880" cy="3829855"/>
          </a:xfrm>
        </p:spPr>
        <p:txBody>
          <a:bodyPr anchor="ctr">
            <a:normAutofit/>
          </a:bodyPr>
          <a:lstStyle/>
          <a:p>
            <a:r>
              <a:rPr lang="en-GB" sz="1900" dirty="0"/>
              <a:t>Polycentricity as a marketing approach is where the promotion of the product is undertaken based on the beliefs of the nation in which the business is operating.</a:t>
            </a:r>
          </a:p>
          <a:p>
            <a:r>
              <a:rPr lang="en-GB" sz="1900" dirty="0"/>
              <a:t>In a sense it is the direct opposite of ethnocentrism, suggesting that the values of the nation being targeted are all important.</a:t>
            </a:r>
          </a:p>
          <a:p>
            <a:r>
              <a:rPr lang="en-GB" sz="1900" dirty="0"/>
              <a:t>Therefore, products are marketed in foreign countries based on the foreign nation’s values, fully taking into account local customs, culture and religion.</a:t>
            </a:r>
          </a:p>
          <a:p>
            <a:r>
              <a:rPr lang="en-GB" sz="1900" dirty="0"/>
              <a:t>Decision making is decentralised and key personnel need to be recruited from the nation being targeted. This can create significant problems as recruitment might be difficult and there is a loss of control of marketing operations. Local knowledge can be used in the marketing.</a:t>
            </a:r>
          </a:p>
          <a:p>
            <a:r>
              <a:rPr lang="en-GB" sz="1900" dirty="0"/>
              <a:t>However, there might be a loss of sales as the product is no longer differentiated from other local competition.</a:t>
            </a:r>
          </a:p>
        </p:txBody>
      </p:sp>
      <p:pic>
        <p:nvPicPr>
          <p:cNvPr id="4" name="Picture 3">
            <a:extLst>
              <a:ext uri="{FF2B5EF4-FFF2-40B4-BE49-F238E27FC236}">
                <a16:creationId xmlns:a16="http://schemas.microsoft.com/office/drawing/2014/main" id="{E2A41D78-E419-4B83-7B56-FEADFBCF0B8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5" name="Picture 4">
            <a:extLst>
              <a:ext uri="{FF2B5EF4-FFF2-40B4-BE49-F238E27FC236}">
                <a16:creationId xmlns:a16="http://schemas.microsoft.com/office/drawing/2014/main" id="{25387144-62D9-40CD-C2A0-B3637BA4AE9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54454"/>
            <a:ext cx="933411" cy="375797"/>
          </a:xfrm>
          <a:prstGeom prst="rect">
            <a:avLst/>
          </a:prstGeom>
        </p:spPr>
      </p:pic>
      <p:sp>
        <p:nvSpPr>
          <p:cNvPr id="6" name="Footer Placeholder 2">
            <a:extLst>
              <a:ext uri="{FF2B5EF4-FFF2-40B4-BE49-F238E27FC236}">
                <a16:creationId xmlns:a16="http://schemas.microsoft.com/office/drawing/2014/main" id="{8441E6AA-C8C7-B6AF-3572-D4A5E8000FF0}"/>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813B13-AAAD-21DC-7E23-3D7ED74D3892}"/>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26530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02920"/>
            <a:ext cx="3419856" cy="1463040"/>
          </a:xfrm>
          <a:prstGeom prst="roundRect">
            <a:avLst/>
          </a:prstGeom>
        </p:spPr>
        <p:txBody>
          <a:bodyPr anchor="ctr">
            <a:normAutofit/>
          </a:bodyPr>
          <a:lstStyle/>
          <a:p>
            <a:r>
              <a:rPr lang="en-GB" sz="4800"/>
              <a:t>Activity 3</a:t>
            </a:r>
          </a:p>
        </p:txBody>
      </p:sp>
      <p:sp>
        <p:nvSpPr>
          <p:cNvPr id="1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C25E5DF-20CD-20D7-85EA-63419D2920DB}"/>
              </a:ext>
            </a:extLst>
          </p:cNvPr>
          <p:cNvSpPr>
            <a:spLocks noGrp="1"/>
          </p:cNvSpPr>
          <p:nvPr>
            <p:ph idx="1"/>
          </p:nvPr>
        </p:nvSpPr>
        <p:spPr>
          <a:xfrm>
            <a:off x="4654295" y="502920"/>
            <a:ext cx="6894576" cy="1463040"/>
          </a:xfrm>
        </p:spPr>
        <p:txBody>
          <a:bodyPr vert="horz" lIns="91440" tIns="45720" rIns="91440" bIns="45720" rtlCol="0" anchor="ctr">
            <a:normAutofit/>
          </a:bodyPr>
          <a:lstStyle/>
          <a:p>
            <a:r>
              <a:rPr lang="en-GB" sz="2200" dirty="0">
                <a:cs typeface="Calibri"/>
              </a:rPr>
              <a:t>Identify, define and explain 3 different </a:t>
            </a:r>
            <a:r>
              <a:rPr lang="en-GB" sz="2200" b="1" dirty="0">
                <a:cs typeface="Calibri"/>
              </a:rPr>
              <a:t>marketing approaches </a:t>
            </a:r>
            <a:r>
              <a:rPr lang="en-GB" sz="2200" dirty="0">
                <a:cs typeface="Calibri"/>
              </a:rPr>
              <a:t>an international business can adopt</a:t>
            </a:r>
            <a:endParaRPr lang="en-US" sz="2200" dirty="0">
              <a:ea typeface="+mn-lt"/>
              <a:cs typeface="+mn-lt"/>
            </a:endParaRPr>
          </a:p>
        </p:txBody>
      </p:sp>
      <p:sp>
        <p:nvSpPr>
          <p:cNvPr id="12" name="Content Placeholder 2"/>
          <p:cNvSpPr txBox="1">
            <a:spLocks/>
          </p:cNvSpPr>
          <p:nvPr/>
        </p:nvSpPr>
        <p:spPr>
          <a:xfrm>
            <a:off x="2532992" y="2707747"/>
            <a:ext cx="8599059" cy="546411"/>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nvGraphicFramePr>
        <p:xfrm>
          <a:off x="630936" y="2603607"/>
          <a:ext cx="10917936" cy="3334010"/>
        </p:xfrm>
        <a:graphic>
          <a:graphicData uri="http://schemas.openxmlformats.org/drawingml/2006/table">
            <a:tbl>
              <a:tblPr firstRow="1" bandRow="1">
                <a:tableStyleId>{5C22544A-7EE6-4342-B048-85BDC9FD1C3A}</a:tableStyleId>
              </a:tblPr>
              <a:tblGrid>
                <a:gridCol w="2938840">
                  <a:extLst>
                    <a:ext uri="{9D8B030D-6E8A-4147-A177-3AD203B41FA5}">
                      <a16:colId xmlns:a16="http://schemas.microsoft.com/office/drawing/2014/main" val="2780681473"/>
                    </a:ext>
                  </a:extLst>
                </a:gridCol>
                <a:gridCol w="7979096">
                  <a:extLst>
                    <a:ext uri="{9D8B030D-6E8A-4147-A177-3AD203B41FA5}">
                      <a16:colId xmlns:a16="http://schemas.microsoft.com/office/drawing/2014/main" val="2460133735"/>
                    </a:ext>
                  </a:extLst>
                </a:gridCol>
              </a:tblGrid>
              <a:tr h="1165940">
                <a:tc>
                  <a:txBody>
                    <a:bodyPr/>
                    <a:lstStyle/>
                    <a:p>
                      <a:r>
                        <a:rPr lang="en-GB" sz="3200"/>
                        <a:t>Approach</a:t>
                      </a:r>
                      <a:r>
                        <a:rPr lang="en-GB" sz="3200" baseline="0"/>
                        <a:t> to marketing</a:t>
                      </a:r>
                      <a:endParaRPr lang="en-GB" sz="3200"/>
                    </a:p>
                  </a:txBody>
                  <a:tcPr marL="144538" marR="144538" marT="72269" marB="72269"/>
                </a:tc>
                <a:tc>
                  <a:txBody>
                    <a:bodyPr/>
                    <a:lstStyle/>
                    <a:p>
                      <a:r>
                        <a:rPr lang="en-GB" sz="3200"/>
                        <a:t>Definition and explanation</a:t>
                      </a:r>
                    </a:p>
                  </a:txBody>
                  <a:tcPr marL="144538" marR="144538" marT="72269" marB="72269"/>
                </a:tc>
                <a:extLst>
                  <a:ext uri="{0D108BD9-81ED-4DB2-BD59-A6C34878D82A}">
                    <a16:rowId xmlns:a16="http://schemas.microsoft.com/office/drawing/2014/main" val="3935396308"/>
                  </a:ext>
                </a:extLst>
              </a:tr>
              <a:tr h="722690">
                <a:tc>
                  <a:txBody>
                    <a:bodyPr/>
                    <a:lstStyle/>
                    <a:p>
                      <a:endParaRPr lang="en-GB" sz="2800"/>
                    </a:p>
                  </a:txBody>
                  <a:tcPr marL="144538" marR="144538" marT="72269" marB="72269"/>
                </a:tc>
                <a:tc>
                  <a:txBody>
                    <a:bodyPr/>
                    <a:lstStyle/>
                    <a:p>
                      <a:endParaRPr lang="en-GB" sz="2800"/>
                    </a:p>
                  </a:txBody>
                  <a:tcPr marL="144538" marR="144538" marT="72269" marB="72269"/>
                </a:tc>
                <a:extLst>
                  <a:ext uri="{0D108BD9-81ED-4DB2-BD59-A6C34878D82A}">
                    <a16:rowId xmlns:a16="http://schemas.microsoft.com/office/drawing/2014/main" val="1686464005"/>
                  </a:ext>
                </a:extLst>
              </a:tr>
              <a:tr h="722690">
                <a:tc>
                  <a:txBody>
                    <a:bodyPr/>
                    <a:lstStyle/>
                    <a:p>
                      <a:endParaRPr lang="en-GB" sz="2800"/>
                    </a:p>
                  </a:txBody>
                  <a:tcPr marL="144538" marR="144538" marT="72269" marB="72269"/>
                </a:tc>
                <a:tc>
                  <a:txBody>
                    <a:bodyPr/>
                    <a:lstStyle/>
                    <a:p>
                      <a:endParaRPr lang="en-GB" sz="2800"/>
                    </a:p>
                  </a:txBody>
                  <a:tcPr marL="144538" marR="144538" marT="72269" marB="72269"/>
                </a:tc>
                <a:extLst>
                  <a:ext uri="{0D108BD9-81ED-4DB2-BD59-A6C34878D82A}">
                    <a16:rowId xmlns:a16="http://schemas.microsoft.com/office/drawing/2014/main" val="3215919628"/>
                  </a:ext>
                </a:extLst>
              </a:tr>
              <a:tr h="722690">
                <a:tc>
                  <a:txBody>
                    <a:bodyPr/>
                    <a:lstStyle/>
                    <a:p>
                      <a:endParaRPr lang="en-GB" sz="2800"/>
                    </a:p>
                  </a:txBody>
                  <a:tcPr marL="144538" marR="144538" marT="72269" marB="72269"/>
                </a:tc>
                <a:tc>
                  <a:txBody>
                    <a:bodyPr/>
                    <a:lstStyle/>
                    <a:p>
                      <a:endParaRPr lang="en-GB" sz="2800"/>
                    </a:p>
                  </a:txBody>
                  <a:tcPr marL="144538" marR="144538" marT="72269" marB="72269"/>
                </a:tc>
                <a:extLst>
                  <a:ext uri="{0D108BD9-81ED-4DB2-BD59-A6C34878D82A}">
                    <a16:rowId xmlns:a16="http://schemas.microsoft.com/office/drawing/2014/main" val="4091265580"/>
                  </a:ext>
                </a:extLst>
              </a:tr>
            </a:tbl>
          </a:graphicData>
        </a:graphic>
      </p:graphicFrame>
      <p:pic>
        <p:nvPicPr>
          <p:cNvPr id="4" name="Picture 3">
            <a:extLst>
              <a:ext uri="{FF2B5EF4-FFF2-40B4-BE49-F238E27FC236}">
                <a16:creationId xmlns:a16="http://schemas.microsoft.com/office/drawing/2014/main" id="{328C7411-4B56-E46D-80A4-4915E18C807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6" name="Picture 5">
            <a:extLst>
              <a:ext uri="{FF2B5EF4-FFF2-40B4-BE49-F238E27FC236}">
                <a16:creationId xmlns:a16="http://schemas.microsoft.com/office/drawing/2014/main" id="{A6D1BEE6-8688-437B-96DE-CE7ECDAB2FB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C593B0FE-3D8A-6B8F-2E42-316BD78C2D3C}"/>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44F6A1A-F26F-C16C-E4C1-F7EC1869689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83658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3000"/>
              <a:t>Price and non-price competition </a:t>
            </a:r>
            <a:br>
              <a:rPr lang="en-GB" sz="3000"/>
            </a:br>
            <a:r>
              <a:rPr lang="en-GB" sz="3000"/>
              <a:t>in global markets: adapting marketing strategies for global markets</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EBDC22-83F5-7432-FEC1-ADC7AD5234F4}"/>
              </a:ext>
            </a:extLst>
          </p:cNvPr>
          <p:cNvGraphicFramePr>
            <a:graphicFrameLocks noGrp="1"/>
          </p:cNvGraphicFramePr>
          <p:nvPr>
            <p:ph idx="1"/>
            <p:extLst>
              <p:ext uri="{D42A27DB-BD31-4B8C-83A1-F6EECF244321}">
                <p14:modId xmlns:p14="http://schemas.microsoft.com/office/powerpoint/2010/main" val="190089541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D06944D-2855-C964-9849-FC7BE8475DA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EF460E4C-50E8-0C5B-5B74-12B5AF0DA629}"/>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79FFF0F8-743C-D75C-0B0B-4BAC705A89CA}"/>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ED2E7A-C4C9-15FE-04B1-A1C3E85784E3}"/>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05325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sz="4100">
                <a:solidFill>
                  <a:srgbClr val="FFFFFF"/>
                </a:solidFill>
              </a:rPr>
              <a:t>Price and non-price competition </a:t>
            </a:r>
            <a:br>
              <a:rPr lang="en-GB" sz="4100">
                <a:solidFill>
                  <a:srgbClr val="FFFFFF"/>
                </a:solidFill>
              </a:rPr>
            </a:br>
            <a:r>
              <a:rPr lang="en-GB" sz="4100">
                <a:solidFill>
                  <a:srgbClr val="FFFFFF"/>
                </a:solidFill>
              </a:rPr>
              <a:t>in global markets: adapting marketing strategies for global markets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10B053B-5175-7B60-6CA3-0FB8F1D4BE1C}"/>
              </a:ext>
            </a:extLst>
          </p:cNvPr>
          <p:cNvGraphicFramePr>
            <a:graphicFrameLocks noGrp="1"/>
          </p:cNvGraphicFramePr>
          <p:nvPr>
            <p:ph idx="1"/>
            <p:extLst>
              <p:ext uri="{D42A27DB-BD31-4B8C-83A1-F6EECF244321}">
                <p14:modId xmlns:p14="http://schemas.microsoft.com/office/powerpoint/2010/main" val="1971861321"/>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48E6680-873B-2F4F-DA51-92F3131D1201}"/>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89B88705-EF41-5EF9-41EF-A2DFF6AACA5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11082567-1DFF-2A38-FA24-4F27FF958A9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3AEC6C9-393A-3CE5-98EF-51658BC82D1C}"/>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57710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GB" sz="2800">
                <a:solidFill>
                  <a:srgbClr val="FFFFFF"/>
                </a:solidFill>
              </a:rPr>
              <a:t>Price and non-price competition </a:t>
            </a:r>
            <a:br>
              <a:rPr lang="en-GB" sz="2800">
                <a:solidFill>
                  <a:srgbClr val="FFFFFF"/>
                </a:solidFill>
              </a:rPr>
            </a:br>
            <a:r>
              <a:rPr lang="en-GB" sz="2800">
                <a:solidFill>
                  <a:srgbClr val="FFFFFF"/>
                </a:solidFill>
              </a:rPr>
              <a:t>in global markets: adapting marketing strategies for global markets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789456" y="2798385"/>
            <a:ext cx="10597729" cy="3283260"/>
          </a:xfrm>
        </p:spPr>
        <p:txBody>
          <a:bodyPr anchor="ctr">
            <a:normAutofit/>
          </a:bodyPr>
          <a:lstStyle/>
          <a:p>
            <a:r>
              <a:rPr lang="en-GB" sz="2100"/>
              <a:t>A business might wish to pursue a strategy of market penetration targeting the same customer base in its current global markets. To do this it will look at its EPG marketing approach and decide where and how to invest. This will be dependent on the forecast return on investment from each market that it already operates in. It will look to see if it should continue its current approach e.g. ethnocentric or adapt it to meet the changing requirements of the market e.g. to one of geocentricity.</a:t>
            </a:r>
          </a:p>
          <a:p>
            <a:r>
              <a:rPr lang="en-GB" sz="2100"/>
              <a:t>Global businesses will always be looking to pursue a strategy of new market development. As markets grow and disposable incomes increase then there is an increased attractiveness for global businesses. Again, using the EPG model, how they approach this is dependent on the type of business and the type of market.</a:t>
            </a:r>
          </a:p>
        </p:txBody>
      </p:sp>
      <p:pic>
        <p:nvPicPr>
          <p:cNvPr id="3" name="Picture 2">
            <a:extLst>
              <a:ext uri="{FF2B5EF4-FFF2-40B4-BE49-F238E27FC236}">
                <a16:creationId xmlns:a16="http://schemas.microsoft.com/office/drawing/2014/main" id="{0401FDFB-3718-E15E-74A8-27C7D62A849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2186EAA3-E41C-B738-D80C-D04F00F4C71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F4041E91-32E9-33BC-0E71-717CFFE1F759}"/>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CAB740-5843-E955-36C6-55320103373F}"/>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28469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83616"/>
            <a:ext cx="3722141" cy="5520579"/>
          </a:xfrm>
        </p:spPr>
        <p:txBody>
          <a:bodyPr>
            <a:normAutofit/>
          </a:bodyPr>
          <a:lstStyle/>
          <a:p>
            <a:r>
              <a:rPr lang="en-GB" sz="4100">
                <a:solidFill>
                  <a:srgbClr val="FFFFFF"/>
                </a:solidFill>
              </a:rPr>
              <a:t>Price and non-price competition </a:t>
            </a:r>
            <a:br>
              <a:rPr lang="en-GB" sz="4100">
                <a:solidFill>
                  <a:srgbClr val="FFFFFF"/>
                </a:solidFill>
              </a:rPr>
            </a:br>
            <a:r>
              <a:rPr lang="en-GB" sz="4100">
                <a:solidFill>
                  <a:srgbClr val="FFFFFF"/>
                </a:solidFill>
              </a:rPr>
              <a:t>in global markets: adapting marketing strategies for global markets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0B4D4D3-F644-F200-B927-64F3764FFF87}"/>
              </a:ext>
            </a:extLst>
          </p:cNvPr>
          <p:cNvGraphicFramePr>
            <a:graphicFrameLocks noGrp="1"/>
          </p:cNvGraphicFramePr>
          <p:nvPr>
            <p:ph idx="1"/>
            <p:extLst>
              <p:ext uri="{D42A27DB-BD31-4B8C-83A1-F6EECF244321}">
                <p14:modId xmlns:p14="http://schemas.microsoft.com/office/powerpoint/2010/main" val="3340278727"/>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1915C3F-2A11-7E06-9069-CF9A1B20CCA3}"/>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40112781-88D0-BAE2-96DE-F88BFC630F8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9F5D2D77-E123-99C0-6C68-69C8FECC8D79}"/>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3852DD9-8BE3-3D62-FB6C-2CDB725DE98C}"/>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08220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a:prstGeom prst="roundRect">
            <a:avLst/>
          </a:prstGeom>
        </p:spPr>
        <p:txBody>
          <a:bodyPr>
            <a:normAutofit/>
          </a:bodyPr>
          <a:lstStyle/>
          <a:p>
            <a:r>
              <a:rPr lang="en-GB" dirty="0"/>
              <a:t>Activity 4</a:t>
            </a:r>
          </a:p>
        </p:txBody>
      </p:sp>
      <p:sp>
        <p:nvSpPr>
          <p:cNvPr id="4" name="Content Placeholder 3">
            <a:extLst>
              <a:ext uri="{FF2B5EF4-FFF2-40B4-BE49-F238E27FC236}">
                <a16:creationId xmlns:a16="http://schemas.microsoft.com/office/drawing/2014/main" id="{F501E9C0-02F5-3140-E5DB-EDAA8EBA49A7}"/>
              </a:ext>
            </a:extLst>
          </p:cNvPr>
          <p:cNvSpPr>
            <a:spLocks noGrp="1"/>
          </p:cNvSpPr>
          <p:nvPr>
            <p:ph idx="1"/>
          </p:nvPr>
        </p:nvSpPr>
        <p:spPr>
          <a:xfrm>
            <a:off x="838201" y="1984443"/>
            <a:ext cx="5257800" cy="4192520"/>
          </a:xfrm>
        </p:spPr>
        <p:txBody>
          <a:bodyPr vert="horz" lIns="91440" tIns="45720" rIns="91440" bIns="45720" rtlCol="0">
            <a:normAutofit/>
          </a:bodyPr>
          <a:lstStyle/>
          <a:p>
            <a:pPr>
              <a:buFont typeface="Arial,Sans-Serif" panose="020B0604020202020204" pitchFamily="34" charset="0"/>
            </a:pPr>
            <a:r>
              <a:rPr lang="en-US" dirty="0">
                <a:cs typeface="Calibri"/>
              </a:rPr>
              <a:t>Distinguish between </a:t>
            </a:r>
            <a:r>
              <a:rPr lang="en-US" b="1" dirty="0">
                <a:cs typeface="Calibri"/>
              </a:rPr>
              <a:t>price</a:t>
            </a:r>
            <a:r>
              <a:rPr lang="en-US" dirty="0">
                <a:cs typeface="Calibri"/>
              </a:rPr>
              <a:t> and </a:t>
            </a:r>
            <a:r>
              <a:rPr lang="en-US" b="1" dirty="0">
                <a:cs typeface="Calibri"/>
              </a:rPr>
              <a:t>non-price </a:t>
            </a:r>
            <a:r>
              <a:rPr lang="en-US" dirty="0">
                <a:cs typeface="Calibri"/>
              </a:rPr>
              <a:t>competition in global markets</a:t>
            </a:r>
            <a:endParaRPr lang="en-US">
              <a:ea typeface="+mn-lt"/>
              <a:cs typeface="+mn-lt"/>
            </a:endParaRPr>
          </a:p>
          <a:p>
            <a:pPr>
              <a:buFont typeface="Arial,Sans-Serif" panose="020B0604020202020204" pitchFamily="34" charset="0"/>
            </a:pPr>
            <a:r>
              <a:rPr lang="en-US" dirty="0">
                <a:cs typeface="Calibri"/>
              </a:rPr>
              <a:t>Explain HOW and WHY a business may need to adapt its marketing mix to sell to global markets.</a:t>
            </a:r>
            <a:endParaRPr lang="en-US" dirty="0">
              <a:ea typeface="+mn-lt"/>
              <a:cs typeface="+mn-lt"/>
            </a:endParaRPr>
          </a:p>
          <a:p>
            <a:endParaRPr lang="en-US" dirty="0">
              <a:cs typeface="Calibri"/>
            </a:endParaRPr>
          </a:p>
        </p:txBody>
      </p:sp>
      <p:graphicFrame>
        <p:nvGraphicFramePr>
          <p:cNvPr id="3" name="Table 2"/>
          <p:cNvGraphicFramePr>
            <a:graphicFrameLocks noGrp="1"/>
          </p:cNvGraphicFramePr>
          <p:nvPr/>
        </p:nvGraphicFramePr>
        <p:xfrm>
          <a:off x="6541053" y="1377760"/>
          <a:ext cx="4777382" cy="3929776"/>
        </p:xfrm>
        <a:graphic>
          <a:graphicData uri="http://schemas.openxmlformats.org/drawingml/2006/table">
            <a:tbl>
              <a:tblPr firstRow="1" bandRow="1">
                <a:solidFill>
                  <a:schemeClr val="bg1"/>
                </a:solidFill>
                <a:tableStyleId>{5C22544A-7EE6-4342-B048-85BDC9FD1C3A}</a:tableStyleId>
              </a:tblPr>
              <a:tblGrid>
                <a:gridCol w="2443318">
                  <a:extLst>
                    <a:ext uri="{9D8B030D-6E8A-4147-A177-3AD203B41FA5}">
                      <a16:colId xmlns:a16="http://schemas.microsoft.com/office/drawing/2014/main" val="2630495766"/>
                    </a:ext>
                  </a:extLst>
                </a:gridCol>
                <a:gridCol w="1167032">
                  <a:extLst>
                    <a:ext uri="{9D8B030D-6E8A-4147-A177-3AD203B41FA5}">
                      <a16:colId xmlns:a16="http://schemas.microsoft.com/office/drawing/2014/main" val="1788570632"/>
                    </a:ext>
                  </a:extLst>
                </a:gridCol>
                <a:gridCol w="1167032">
                  <a:extLst>
                    <a:ext uri="{9D8B030D-6E8A-4147-A177-3AD203B41FA5}">
                      <a16:colId xmlns:a16="http://schemas.microsoft.com/office/drawing/2014/main" val="3435747033"/>
                    </a:ext>
                  </a:extLst>
                </a:gridCol>
              </a:tblGrid>
              <a:tr h="738784">
                <a:tc>
                  <a:txBody>
                    <a:bodyPr/>
                    <a:lstStyle/>
                    <a:p>
                      <a:r>
                        <a:rPr lang="en-GB" sz="2400" b="0" cap="none" spc="0">
                          <a:solidFill>
                            <a:schemeClr val="bg1"/>
                          </a:solidFill>
                        </a:rPr>
                        <a:t>Marketing mix</a:t>
                      </a:r>
                    </a:p>
                  </a:txBody>
                  <a:tcPr marL="202905" marR="156081" marT="156081" marB="15608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GB" sz="2400" b="0" cap="none" spc="0">
                          <a:solidFill>
                            <a:schemeClr val="bg1"/>
                          </a:solidFill>
                        </a:rPr>
                        <a:t>How</a:t>
                      </a:r>
                    </a:p>
                  </a:txBody>
                  <a:tcPr marL="202905" marR="156081" marT="156081" marB="156081"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r>
                        <a:rPr lang="en-GB" sz="2400" b="0" cap="none" spc="0">
                          <a:solidFill>
                            <a:schemeClr val="bg1"/>
                          </a:solidFill>
                        </a:rPr>
                        <a:t>Why</a:t>
                      </a:r>
                    </a:p>
                  </a:txBody>
                  <a:tcPr marL="202905" marR="156081" marT="156081" marB="156081"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779208869"/>
                  </a:ext>
                </a:extLst>
              </a:tr>
              <a:tr h="797748">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78372246"/>
                  </a:ext>
                </a:extLst>
              </a:tr>
              <a:tr h="797748">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470673823"/>
                  </a:ext>
                </a:extLst>
              </a:tr>
              <a:tr h="797748">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295169848"/>
                  </a:ext>
                </a:extLst>
              </a:tr>
              <a:tr h="797748">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endParaRPr lang="en-GB" sz="2400" cap="none" spc="0">
                        <a:solidFill>
                          <a:schemeClr val="tx1"/>
                        </a:solidFill>
                      </a:endParaRPr>
                    </a:p>
                  </a:txBody>
                  <a:tcPr marL="202905" marR="156081" marT="156081" marB="15608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215784548"/>
                  </a:ext>
                </a:extLst>
              </a:tr>
            </a:tbl>
          </a:graphicData>
        </a:graphic>
      </p:graphicFrame>
    </p:spTree>
    <p:custDataLst>
      <p:tags r:id="rId1"/>
    </p:custDataLst>
    <p:extLst>
      <p:ext uri="{BB962C8B-B14F-4D97-AF65-F5344CB8AC3E}">
        <p14:creationId xmlns:p14="http://schemas.microsoft.com/office/powerpoint/2010/main" val="716772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4700">
                <a:solidFill>
                  <a:schemeClr val="bg1"/>
                </a:solidFill>
              </a:rPr>
              <a:t>Branding and differentiation </a:t>
            </a:r>
            <a:br>
              <a:rPr lang="en-GB" sz="4700">
                <a:solidFill>
                  <a:schemeClr val="bg1"/>
                </a:solidFill>
              </a:rPr>
            </a:br>
            <a:r>
              <a:rPr lang="en-GB" sz="4700">
                <a:solidFill>
                  <a:schemeClr val="bg1"/>
                </a:solidFill>
              </a:rPr>
              <a:t>in global markets</a:t>
            </a:r>
          </a:p>
        </p:txBody>
      </p:sp>
      <p:graphicFrame>
        <p:nvGraphicFramePr>
          <p:cNvPr id="5" name="Content Placeholder 2">
            <a:extLst>
              <a:ext uri="{FF2B5EF4-FFF2-40B4-BE49-F238E27FC236}">
                <a16:creationId xmlns:a16="http://schemas.microsoft.com/office/drawing/2014/main" id="{C3427D06-F4C1-EB9B-0673-6697D227AE80}"/>
              </a:ext>
            </a:extLst>
          </p:cNvPr>
          <p:cNvGraphicFramePr>
            <a:graphicFrameLocks noGrp="1"/>
          </p:cNvGraphicFramePr>
          <p:nvPr>
            <p:ph idx="1"/>
            <p:extLst>
              <p:ext uri="{D42A27DB-BD31-4B8C-83A1-F6EECF244321}">
                <p14:modId xmlns:p14="http://schemas.microsoft.com/office/powerpoint/2010/main" val="174794657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AC19D8C-8CDA-7C1F-57BE-F2449BD0FF1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1677625D-7755-5710-5D71-26502C8279C5}"/>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6" name="Footer Placeholder 2">
            <a:extLst>
              <a:ext uri="{FF2B5EF4-FFF2-40B4-BE49-F238E27FC236}">
                <a16:creationId xmlns:a16="http://schemas.microsoft.com/office/drawing/2014/main" id="{EF7757EE-1DCC-A214-B87C-B8060FAE9DF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57195F6-9872-E128-6C20-4F974E73F95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60059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Recall Activity</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640080" y="2872899"/>
            <a:ext cx="4243589" cy="3320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What is disposable income? </a:t>
            </a:r>
            <a:endParaRPr lang="en-US" sz="2400" dirty="0">
              <a:cs typeface="Calibri"/>
            </a:endParaRPr>
          </a:p>
          <a:p>
            <a:pPr>
              <a:defRPr/>
            </a:pPr>
            <a:r>
              <a:rPr kumimoji="0" lang="en-US" sz="2400" b="0" i="0" u="none" strike="noStrike" cap="none" spc="0" normalizeH="0" baseline="0" noProof="0" dirty="0">
                <a:ln>
                  <a:noFill/>
                </a:ln>
                <a:effectLst/>
                <a:uLnTx/>
                <a:uFillTx/>
              </a:rPr>
              <a:t>Name three factors that affect expansion into a market.</a:t>
            </a:r>
            <a:endParaRPr lang="en-US" sz="2400" dirty="0">
              <a:cs typeface="Calibri"/>
            </a:endParaRPr>
          </a:p>
          <a:p>
            <a:pPr>
              <a:defRPr/>
            </a:pPr>
            <a:r>
              <a:rPr lang="en-US" sz="2400" dirty="0"/>
              <a:t>Explain why a country might may be attractive as a production location, yet not as a market.  </a:t>
            </a:r>
            <a:r>
              <a:rPr lang="en-US" sz="2200" dirty="0"/>
              <a:t>   </a:t>
            </a:r>
            <a:endParaRPr lang="en-US" sz="2200" dirty="0">
              <a:cs typeface="Calibri"/>
            </a:endParaRPr>
          </a:p>
        </p:txBody>
      </p:sp>
      <p:pic>
        <p:nvPicPr>
          <p:cNvPr id="14" name="Picture 13">
            <a:extLst>
              <a:ext uri="{FF2B5EF4-FFF2-40B4-BE49-F238E27FC236}">
                <a16:creationId xmlns:a16="http://schemas.microsoft.com/office/drawing/2014/main" id="{3EF65E4B-C5B5-B2B7-7DAE-62681C02268B}"/>
              </a:ext>
            </a:extLst>
          </p:cNvPr>
          <p:cNvPicPr>
            <a:picLocks noChangeAspect="1"/>
          </p:cNvPicPr>
          <p:nvPr/>
        </p:nvPicPr>
        <p:blipFill rotWithShape="1">
          <a:blip r:embed="rId3"/>
          <a:srcRect t="302" r="7" b="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38CD60B3-DA53-7A23-6E47-7BE09345323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6549D1E7-BE6B-9291-45CC-424B1BDB0F2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F8384D2F-659D-3C26-F951-3205BAA48C3F}"/>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535DA3-4D7E-94E8-2823-DE45D03EE1AE}"/>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53770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Homework</a:t>
            </a:r>
            <a:endParaRPr lang="en-US" sz="5400" dirty="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dirty="0">
                <a:ln>
                  <a:noFill/>
                </a:ln>
                <a:effectLst/>
                <a:uLnTx/>
                <a:uFillTx/>
              </a:rPr>
              <a:t>D</a:t>
            </a:r>
            <a:r>
              <a:rPr lang="en-US" sz="2200" dirty="0" err="1"/>
              <a:t>iscuss</a:t>
            </a:r>
            <a:r>
              <a:rPr kumimoji="0" lang="en-US" sz="2200" b="0" i="0" u="none" strike="noStrike" cap="none" spc="0" normalizeH="0" baseline="0" noProof="0" dirty="0">
                <a:ln>
                  <a:noFill/>
                </a:ln>
                <a:effectLst/>
                <a:uLnTx/>
                <a:uFillTx/>
              </a:rPr>
              <a:t> why a business may need to adapt its marketing strategies to be successful in global markets [8]</a:t>
            </a:r>
          </a:p>
        </p:txBody>
      </p:sp>
      <p:pic>
        <p:nvPicPr>
          <p:cNvPr id="10" name="Picture 9">
            <a:extLst>
              <a:ext uri="{FF2B5EF4-FFF2-40B4-BE49-F238E27FC236}">
                <a16:creationId xmlns:a16="http://schemas.microsoft.com/office/drawing/2014/main" id="{67A6857E-04A3-516F-CA64-89F512E187EA}"/>
              </a:ext>
            </a:extLst>
          </p:cNvPr>
          <p:cNvPicPr>
            <a:picLocks noChangeAspect="1"/>
          </p:cNvPicPr>
          <p:nvPr/>
        </p:nvPicPr>
        <p:blipFill rotWithShape="1">
          <a:blip r:embed="rId3"/>
          <a:srcRect t="302" r="7" b="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17CBA898-235A-9C92-5309-8795C04FA55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9E24E27C-A158-249A-278D-206CCDB592E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F0E5C6E7-0496-5364-4489-B1918AD9502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991B33-4972-4080-FF33-F977D8F4DEB8}"/>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01910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a:prstGeom prst="roundRect">
            <a:avLst/>
          </a:prstGeom>
        </p:spPr>
        <p:txBody>
          <a:bodyPr anchor="b">
            <a:normAutofit/>
          </a:bodyPr>
          <a:lstStyle/>
          <a:p>
            <a:r>
              <a:rPr lang="en-GB" sz="5400"/>
              <a:t>Plenary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3CCF95-CA2F-87B9-B42D-CA9BD790314E}"/>
              </a:ext>
            </a:extLst>
          </p:cNvPr>
          <p:cNvSpPr>
            <a:spLocks noGrp="1"/>
          </p:cNvSpPr>
          <p:nvPr>
            <p:ph idx="1"/>
          </p:nvPr>
        </p:nvSpPr>
        <p:spPr>
          <a:xfrm>
            <a:off x="640080" y="2872899"/>
            <a:ext cx="4243589" cy="3320668"/>
          </a:xfrm>
        </p:spPr>
        <p:txBody>
          <a:bodyPr vert="horz" lIns="91440" tIns="45720" rIns="91440" bIns="45720" rtlCol="0">
            <a:normAutofit/>
          </a:bodyPr>
          <a:lstStyle/>
          <a:p>
            <a:pPr>
              <a:buFont typeface="Arial,Sans-Serif" panose="020B0604020202020204" pitchFamily="34" charset="0"/>
            </a:pPr>
            <a:r>
              <a:rPr lang="en-US" sz="2200">
                <a:cs typeface="Calibri"/>
              </a:rPr>
              <a:t>Explain the importance of branding in global markets </a:t>
            </a:r>
            <a:endParaRPr lang="en-US" sz="2200">
              <a:ea typeface="+mn-lt"/>
              <a:cs typeface="+mn-lt"/>
            </a:endParaRPr>
          </a:p>
          <a:p>
            <a:pPr>
              <a:buFont typeface="Arial,Sans-Serif" panose="020B0604020202020204" pitchFamily="34" charset="0"/>
            </a:pPr>
            <a:r>
              <a:rPr lang="en-US" sz="2200">
                <a:cs typeface="Calibri"/>
              </a:rPr>
              <a:t>Explain the importance of differentiation in global markets</a:t>
            </a:r>
            <a:endParaRPr lang="en-US" sz="2200">
              <a:ea typeface="+mn-lt"/>
              <a:cs typeface="+mn-lt"/>
            </a:endParaRPr>
          </a:p>
          <a:p>
            <a:endParaRPr lang="en-US" sz="2200">
              <a:cs typeface="Calibri"/>
            </a:endParaRPr>
          </a:p>
        </p:txBody>
      </p:sp>
      <p:pic>
        <p:nvPicPr>
          <p:cNvPr id="5" name="Picture 4" descr="Digital numbers art">
            <a:extLst>
              <a:ext uri="{FF2B5EF4-FFF2-40B4-BE49-F238E27FC236}">
                <a16:creationId xmlns:a16="http://schemas.microsoft.com/office/drawing/2014/main" id="{FAD263C0-FEFB-9C21-8F8B-0A86DCFE383A}"/>
              </a:ext>
            </a:extLst>
          </p:cNvPr>
          <p:cNvPicPr>
            <a:picLocks noChangeAspect="1"/>
          </p:cNvPicPr>
          <p:nvPr/>
        </p:nvPicPr>
        <p:blipFill rotWithShape="1">
          <a:blip r:embed="rId3"/>
          <a:srcRect l="13670" r="19422" b="-8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E2338B1B-8973-E5B2-15A1-0B3A510A513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6" name="Picture 5">
            <a:extLst>
              <a:ext uri="{FF2B5EF4-FFF2-40B4-BE49-F238E27FC236}">
                <a16:creationId xmlns:a16="http://schemas.microsoft.com/office/drawing/2014/main" id="{7B6275B7-24F4-4A70-62DC-738C137AFE0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8B083CE9-A645-470E-2874-B4766C31B80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9230FA-71C0-8A03-4B74-8E61A65C80E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587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Starter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400" b="0" i="0" u="none" strike="noStrike" cap="none" spc="0" normalizeH="0" baseline="0" noProof="0">
                <a:ln>
                  <a:noFill/>
                </a:ln>
                <a:effectLst/>
                <a:uLnTx/>
                <a:uFillTx/>
              </a:rPr>
              <a:t>What is the difference between global and local companies? </a:t>
            </a:r>
          </a:p>
          <a:p>
            <a:pPr>
              <a:defRPr/>
            </a:pPr>
            <a:r>
              <a:rPr lang="en-US" sz="2400"/>
              <a:t>Define the term </a:t>
            </a:r>
            <a:r>
              <a:rPr lang="en-US" sz="2400" b="1"/>
              <a:t>global market</a:t>
            </a:r>
            <a:r>
              <a:rPr lang="en-US" sz="2400"/>
              <a:t> </a:t>
            </a:r>
          </a:p>
          <a:p>
            <a:pPr>
              <a:defRPr/>
            </a:pPr>
            <a:r>
              <a:rPr lang="en-US" sz="2400"/>
              <a:t>Identify the 5 largest stock markets in the world </a:t>
            </a:r>
          </a:p>
          <a:p>
            <a:pPr>
              <a:defRPr/>
            </a:pPr>
            <a:endParaRPr lang="en-US" sz="2400"/>
          </a:p>
          <a:p>
            <a:pPr>
              <a:defRPr/>
            </a:pPr>
            <a:endParaRPr lang="en-US" sz="2400"/>
          </a:p>
        </p:txBody>
      </p:sp>
      <p:pic>
        <p:nvPicPr>
          <p:cNvPr id="10" name="Picture 9" descr="Colourful charts and graphs">
            <a:extLst>
              <a:ext uri="{FF2B5EF4-FFF2-40B4-BE49-F238E27FC236}">
                <a16:creationId xmlns:a16="http://schemas.microsoft.com/office/drawing/2014/main" id="{1A567660-83C7-0548-3E02-38877929CF3D}"/>
              </a:ext>
            </a:extLst>
          </p:cNvPr>
          <p:cNvPicPr>
            <a:picLocks noChangeAspect="1"/>
          </p:cNvPicPr>
          <p:nvPr/>
        </p:nvPicPr>
        <p:blipFill rotWithShape="1">
          <a:blip r:embed="rId3"/>
          <a:srcRect l="18916" r="14230"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F5160D1B-A747-8C42-D173-2CC7EEBAA6D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3085FD4E-846E-EF7B-0E3B-BB04A831CCB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CF933AF2-50CB-4833-696C-9109C18F2A74}"/>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4F3BF2A-135E-CBF8-174F-847B9A299BA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73209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383564" y="348865"/>
            <a:ext cx="9718111" cy="1576446"/>
          </a:xfrm>
        </p:spPr>
        <p:txBody>
          <a:bodyPr anchor="ctr">
            <a:normAutofit/>
          </a:bodyPr>
          <a:lstStyle/>
          <a:p>
            <a:pPr lvl="1"/>
            <a:r>
              <a:rPr lang="en-GB" sz="4000">
                <a:solidFill>
                  <a:srgbClr val="FFFFFF"/>
                </a:solidFill>
              </a:rPr>
              <a:t>Learning Objectives</a:t>
            </a:r>
          </a:p>
        </p:txBody>
      </p:sp>
      <p:graphicFrame>
        <p:nvGraphicFramePr>
          <p:cNvPr id="7" name="Content Placeholder 1">
            <a:extLst>
              <a:ext uri="{FF2B5EF4-FFF2-40B4-BE49-F238E27FC236}">
                <a16:creationId xmlns:a16="http://schemas.microsoft.com/office/drawing/2014/main" id="{FD9F0BC1-7E0E-D537-EBAA-52F8C929B5E3}"/>
              </a:ext>
            </a:extLst>
          </p:cNvPr>
          <p:cNvGraphicFramePr>
            <a:graphicFrameLocks noGrp="1"/>
          </p:cNvGraphicFramePr>
          <p:nvPr>
            <p:ph idx="1"/>
            <p:extLst>
              <p:ext uri="{D42A27DB-BD31-4B8C-83A1-F6EECF244321}">
                <p14:modId xmlns:p14="http://schemas.microsoft.com/office/powerpoint/2010/main" val="83500055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39737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141" y="84272"/>
            <a:ext cx="9239249" cy="1325563"/>
          </a:xfrm>
        </p:spPr>
        <p:txBody>
          <a:bodyPr>
            <a:normAutofit/>
          </a:bodyPr>
          <a:lstStyle/>
          <a:p>
            <a:r>
              <a:rPr lang="en-GB" dirty="0"/>
              <a:t>Globalisation vs </a:t>
            </a:r>
            <a:r>
              <a:rPr lang="en-GB" dirty="0" err="1"/>
              <a:t>glocalisation</a:t>
            </a:r>
            <a:endParaRPr lang="en-GB" dirty="0"/>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F77D3914-3F7B-BF46-0E0B-464C70E2F499}"/>
              </a:ext>
            </a:extLst>
          </p:cNvPr>
          <p:cNvPicPr>
            <a:picLocks noChangeAspect="1"/>
          </p:cNvPicPr>
          <p:nvPr/>
        </p:nvPicPr>
        <p:blipFill rotWithShape="1">
          <a:blip r:embed="rId3"/>
          <a:srcRect r="35864" b="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14" name="Content Placeholder 2">
            <a:extLst>
              <a:ext uri="{FF2B5EF4-FFF2-40B4-BE49-F238E27FC236}">
                <a16:creationId xmlns:a16="http://schemas.microsoft.com/office/drawing/2014/main" id="{C0A0910C-C210-1DE6-D62F-598BC75265D5}"/>
              </a:ext>
            </a:extLst>
          </p:cNvPr>
          <p:cNvGraphicFramePr>
            <a:graphicFrameLocks noGrp="1"/>
          </p:cNvGraphicFramePr>
          <p:nvPr>
            <p:ph idx="1"/>
            <p:extLst>
              <p:ext uri="{D42A27DB-BD31-4B8C-83A1-F6EECF244321}">
                <p14:modId xmlns:p14="http://schemas.microsoft.com/office/powerpoint/2010/main" val="4226061626"/>
              </p:ext>
            </p:extLst>
          </p:nvPr>
        </p:nvGraphicFramePr>
        <p:xfrm>
          <a:off x="148141" y="1203063"/>
          <a:ext cx="9662609" cy="527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0ECCB8D-4B9A-00A9-A121-1708750ED7AF}"/>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86236B02-5B6D-8613-2F5A-B8E3698A3FB8}"/>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D4EC5A98-D3E2-09E7-DC93-D08AFB4B6976}"/>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F9C0DA9-3EFA-A654-E781-966B534BDD2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6633491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685" y="400659"/>
            <a:ext cx="5314536" cy="399738"/>
          </a:xfrm>
        </p:spPr>
        <p:txBody>
          <a:bodyPr>
            <a:normAutofit fontScale="90000"/>
          </a:bodyPr>
          <a:lstStyle/>
          <a:p>
            <a:r>
              <a:rPr lang="en-GB" dirty="0"/>
              <a:t>Glocalisation</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A7B976C-A29F-5AA6-F8E8-45E143A4FF77}"/>
              </a:ext>
            </a:extLst>
          </p:cNvPr>
          <p:cNvPicPr>
            <a:picLocks noChangeAspect="1"/>
          </p:cNvPicPr>
          <p:nvPr/>
        </p:nvPicPr>
        <p:blipFill rotWithShape="1">
          <a:blip r:embed="rId3"/>
          <a:srcRect l="10902" r="24962" b="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A3736222-DC7B-03DD-68B3-4F13D0EFAC18}"/>
              </a:ext>
            </a:extLst>
          </p:cNvPr>
          <p:cNvGraphicFramePr>
            <a:graphicFrameLocks noGrp="1"/>
          </p:cNvGraphicFramePr>
          <p:nvPr>
            <p:ph idx="1"/>
            <p:extLst>
              <p:ext uri="{D42A27DB-BD31-4B8C-83A1-F6EECF244321}">
                <p14:modId xmlns:p14="http://schemas.microsoft.com/office/powerpoint/2010/main" val="217931554"/>
              </p:ext>
            </p:extLst>
          </p:nvPr>
        </p:nvGraphicFramePr>
        <p:xfrm>
          <a:off x="762000" y="1203063"/>
          <a:ext cx="10477500" cy="5343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B3F2145A-C286-1BA8-E277-080001549429}"/>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F9BAF3BA-56E1-9CCD-AAC5-8C21A61C541E}"/>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28E6175A-1582-273D-E2FE-9087D7347BEC}"/>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C00B49F-17A7-0A0D-DE53-36C394F456D6}"/>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2114670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1" y="803325"/>
            <a:ext cx="5314536" cy="1325563"/>
          </a:xfrm>
          <a:prstGeom prst="roundRect">
            <a:avLst/>
          </a:prstGeom>
        </p:spPr>
        <p:txBody>
          <a:bodyPr vert="horz" lIns="91440" tIns="45720" rIns="91440" bIns="45720" rtlCol="0" anchor="ctr">
            <a:normAutofit/>
          </a:bodyPr>
          <a:lstStyle/>
          <a:p>
            <a:r>
              <a:rPr lang="en-US"/>
              <a:t>Activity 1</a:t>
            </a:r>
          </a:p>
        </p:txBody>
      </p:sp>
      <p:sp>
        <p:nvSpPr>
          <p:cNvPr id="28"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10">
            <a:extLst>
              <a:ext uri="{FF2B5EF4-FFF2-40B4-BE49-F238E27FC236}">
                <a16:creationId xmlns:a16="http://schemas.microsoft.com/office/drawing/2014/main" id="{42E5EEB4-922B-02B9-8691-522B18262D25}"/>
              </a:ext>
            </a:extLst>
          </p:cNvPr>
          <p:cNvPicPr>
            <a:picLocks noChangeAspect="1"/>
          </p:cNvPicPr>
          <p:nvPr/>
        </p:nvPicPr>
        <p:blipFill rotWithShape="1">
          <a:blip r:embed="rId3"/>
          <a:srcRect l="20839" r="13568" b="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30" name="Content Placeholder 2">
            <a:extLst>
              <a:ext uri="{FF2B5EF4-FFF2-40B4-BE49-F238E27FC236}">
                <a16:creationId xmlns:a16="http://schemas.microsoft.com/office/drawing/2014/main" id="{9C7B432E-DD74-89CD-9339-B29E9E80754A}"/>
              </a:ext>
            </a:extLst>
          </p:cNvPr>
          <p:cNvGraphicFramePr/>
          <p:nvPr>
            <p:extLst>
              <p:ext uri="{D42A27DB-BD31-4B8C-83A1-F6EECF244321}">
                <p14:modId xmlns:p14="http://schemas.microsoft.com/office/powerpoint/2010/main" val="3119134378"/>
              </p:ext>
            </p:extLst>
          </p:nvPr>
        </p:nvGraphicFramePr>
        <p:xfrm>
          <a:off x="762000" y="1885950"/>
          <a:ext cx="9315450" cy="432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EDE6D199-0DDD-58DD-97A6-7E6A7AAF30D4}"/>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3AC239F0-C009-1701-DCF3-3A5A517E2B7B}"/>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5" name="Footer Placeholder 2">
            <a:extLst>
              <a:ext uri="{FF2B5EF4-FFF2-40B4-BE49-F238E27FC236}">
                <a16:creationId xmlns:a16="http://schemas.microsoft.com/office/drawing/2014/main" id="{4926CB37-61EC-DA80-74F6-6249BE20A522}"/>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34E8C2A-5277-F828-B8F1-6C2B447AAC9F}"/>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4222672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o image&#10;&#10;Description automatically generated">
            <a:extLst>
              <a:ext uri="{FF2B5EF4-FFF2-40B4-BE49-F238E27FC236}">
                <a16:creationId xmlns:a16="http://schemas.microsoft.com/office/drawing/2014/main" id="{F08ED4A7-91BC-D06E-2D10-7FE07A506BD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5635" b="13442"/>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3822189" cy="1899912"/>
          </a:xfrm>
          <a:prstGeom prst="roundRect">
            <a:avLst/>
          </a:prstGeom>
        </p:spPr>
        <p:txBody>
          <a:bodyPr>
            <a:normAutofit/>
          </a:bodyPr>
          <a:lstStyle/>
          <a:p>
            <a:r>
              <a:rPr lang="en-GB" sz="4000"/>
              <a:t>Activity 2</a:t>
            </a:r>
          </a:p>
        </p:txBody>
      </p:sp>
      <p:sp>
        <p:nvSpPr>
          <p:cNvPr id="3" name="Content Placeholder 2">
            <a:extLst>
              <a:ext uri="{FF2B5EF4-FFF2-40B4-BE49-F238E27FC236}">
                <a16:creationId xmlns:a16="http://schemas.microsoft.com/office/drawing/2014/main" id="{74EA528C-9E4E-3D41-8F8A-F4598802800D}"/>
              </a:ext>
            </a:extLst>
          </p:cNvPr>
          <p:cNvSpPr>
            <a:spLocks noGrp="1"/>
          </p:cNvSpPr>
          <p:nvPr>
            <p:ph idx="1"/>
          </p:nvPr>
        </p:nvSpPr>
        <p:spPr>
          <a:xfrm>
            <a:off x="838200" y="2434201"/>
            <a:ext cx="6934200" cy="3742762"/>
          </a:xfrm>
        </p:spPr>
        <p:txBody>
          <a:bodyPr vert="horz" lIns="91440" tIns="45720" rIns="91440" bIns="45720" rtlCol="0" anchor="t">
            <a:normAutofit/>
          </a:bodyPr>
          <a:lstStyle/>
          <a:p>
            <a:pPr>
              <a:buFont typeface="Arial,Sans-Serif" panose="020B0604020202020204" pitchFamily="34" charset="0"/>
            </a:pPr>
            <a:r>
              <a:rPr lang="en-US" dirty="0">
                <a:cs typeface="Calibri"/>
              </a:rPr>
              <a:t>Do you think glocalization increases or reduces the risk of new market development</a:t>
            </a:r>
            <a:endParaRPr lang="en-US" dirty="0">
              <a:ea typeface="+mn-lt"/>
              <a:cs typeface="+mn-lt"/>
            </a:endParaRPr>
          </a:p>
          <a:p>
            <a:endParaRPr lang="en-US" dirty="0">
              <a:cs typeface="Calibri"/>
            </a:endParaRPr>
          </a:p>
        </p:txBody>
      </p:sp>
      <p:pic>
        <p:nvPicPr>
          <p:cNvPr id="5" name="Picture 4">
            <a:extLst>
              <a:ext uri="{FF2B5EF4-FFF2-40B4-BE49-F238E27FC236}">
                <a16:creationId xmlns:a16="http://schemas.microsoft.com/office/drawing/2014/main" id="{E61E75DC-C06B-64DA-AB41-2D3DBC0DAA86}"/>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6" name="Picture 5">
            <a:extLst>
              <a:ext uri="{FF2B5EF4-FFF2-40B4-BE49-F238E27FC236}">
                <a16:creationId xmlns:a16="http://schemas.microsoft.com/office/drawing/2014/main" id="{39C5675C-B50F-53A5-4CE8-7B61BC982D50}"/>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30F9FBB1-53EA-D677-4EB3-A6D5F5C0BFBB}"/>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4B867E0-9C79-648D-1F15-BF46556EC820}"/>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0734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990271" cy="1325563"/>
          </a:xfrm>
        </p:spPr>
        <p:txBody>
          <a:bodyPr>
            <a:normAutofit/>
          </a:bodyPr>
          <a:lstStyle/>
          <a:p>
            <a:r>
              <a:rPr lang="en-GB" sz="2800"/>
              <a:t>Different approaches to global markets: </a:t>
            </a:r>
            <a:br>
              <a:rPr lang="en-GB" sz="2800"/>
            </a:br>
            <a:r>
              <a:rPr lang="en-GB" sz="2800"/>
              <a:t>domestic/ethnocentric</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21E919E-2B50-68F5-C4F5-6D53E3F65B41}"/>
              </a:ext>
            </a:extLst>
          </p:cNvPr>
          <p:cNvPicPr>
            <a:picLocks noChangeAspect="1"/>
          </p:cNvPicPr>
          <p:nvPr/>
        </p:nvPicPr>
        <p:blipFill rotWithShape="1">
          <a:blip r:embed="rId3"/>
          <a:srcRect l="20470" r="15348" b="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3B9C312C-9CD0-9557-D92E-0815249DA7C8}"/>
              </a:ext>
            </a:extLst>
          </p:cNvPr>
          <p:cNvGraphicFramePr>
            <a:graphicFrameLocks noGrp="1"/>
          </p:cNvGraphicFramePr>
          <p:nvPr>
            <p:ph idx="1"/>
            <p:extLst>
              <p:ext uri="{D42A27DB-BD31-4B8C-83A1-F6EECF244321}">
                <p14:modId xmlns:p14="http://schemas.microsoft.com/office/powerpoint/2010/main" val="3851627029"/>
              </p:ext>
            </p:extLst>
          </p:nvPr>
        </p:nvGraphicFramePr>
        <p:xfrm>
          <a:off x="762000" y="2279018"/>
          <a:ext cx="5328920" cy="4152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C3E2B1D-023C-5CF7-EEB7-9648B52BD984}"/>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666821" y="1991317"/>
            <a:ext cx="7695738" cy="3098355"/>
          </a:xfrm>
          <a:prstGeom prst="rect">
            <a:avLst/>
          </a:prstGeom>
        </p:spPr>
      </p:pic>
      <p:pic>
        <p:nvPicPr>
          <p:cNvPr id="4" name="Picture 3">
            <a:extLst>
              <a:ext uri="{FF2B5EF4-FFF2-40B4-BE49-F238E27FC236}">
                <a16:creationId xmlns:a16="http://schemas.microsoft.com/office/drawing/2014/main" id="{4770684B-0816-1A05-2CFC-2E365C837B75}"/>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042521" y="108244"/>
            <a:ext cx="933411" cy="375797"/>
          </a:xfrm>
          <a:prstGeom prst="rect">
            <a:avLst/>
          </a:prstGeom>
        </p:spPr>
      </p:pic>
      <p:sp>
        <p:nvSpPr>
          <p:cNvPr id="7" name="Footer Placeholder 2">
            <a:extLst>
              <a:ext uri="{FF2B5EF4-FFF2-40B4-BE49-F238E27FC236}">
                <a16:creationId xmlns:a16="http://schemas.microsoft.com/office/drawing/2014/main" id="{56161E22-BAC0-A75C-7B66-FA7F07C09E31}"/>
              </a:ext>
            </a:extLst>
          </p:cNvPr>
          <p:cNvSpPr txBox="1">
            <a:spLocks/>
          </p:cNvSpPr>
          <p:nvPr/>
        </p:nvSpPr>
        <p:spPr>
          <a:xfrm>
            <a:off x="1677884" y="65949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8129BC-102A-C626-541E-19C7A93DB064}"/>
              </a:ext>
            </a:extLst>
          </p:cNvPr>
          <p:cNvSpPr txBox="1"/>
          <p:nvPr/>
        </p:nvSpPr>
        <p:spPr>
          <a:xfrm>
            <a:off x="6501055" y="662715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796522831"/>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656501-C9E9-48C4-B795-36E8C977D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39B973-2CDC-47D9-8EB0-864593F008D2}">
  <ds:schemaRefs>
    <ds:schemaRef ds:uri="http://schemas.microsoft.com/sharepoint/v3/contenttype/forms"/>
  </ds:schemaRefs>
</ds:datastoreItem>
</file>

<file path=customXml/itemProps3.xml><?xml version="1.0" encoding="utf-8"?>
<ds:datastoreItem xmlns:ds="http://schemas.openxmlformats.org/officeDocument/2006/customXml" ds:itemID="{6A48B94A-0C43-4858-8348-C39FCD56F56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386</TotalTime>
  <Words>2246</Words>
  <Application>Microsoft Office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Calibri</vt:lpstr>
      <vt:lpstr>Calibri Light</vt:lpstr>
      <vt:lpstr>gg sans</vt:lpstr>
      <vt:lpstr>Times New Roman</vt:lpstr>
      <vt:lpstr>Office Theme</vt:lpstr>
      <vt:lpstr>Theme 3</vt:lpstr>
      <vt:lpstr>Recall Activity</vt:lpstr>
      <vt:lpstr>Starter</vt:lpstr>
      <vt:lpstr>Learning Objectives</vt:lpstr>
      <vt:lpstr>Globalisation vs glocalisation</vt:lpstr>
      <vt:lpstr>Glocalisation</vt:lpstr>
      <vt:lpstr>Activity 1</vt:lpstr>
      <vt:lpstr>Activity 2</vt:lpstr>
      <vt:lpstr>Different approaches to global markets:  domestic/ethnocentric</vt:lpstr>
      <vt:lpstr>Different approaches to global markets:  domestic/ethnocentric</vt:lpstr>
      <vt:lpstr>Different approaches to global markets:  mixed/geocentric</vt:lpstr>
      <vt:lpstr>Different approaches to global markets:  international/polycentric</vt:lpstr>
      <vt:lpstr>Activity 3</vt:lpstr>
      <vt:lpstr>Price and non-price competition  in global markets: adapting marketing strategies for global markets</vt:lpstr>
      <vt:lpstr>Price and non-price competition  in global markets: adapting marketing strategies for global markets</vt:lpstr>
      <vt:lpstr>Price and non-price competition  in global markets: adapting marketing strategies for global markets</vt:lpstr>
      <vt:lpstr>Price and non-price competition  in global markets: adapting marketing strategies for global markets</vt:lpstr>
      <vt:lpstr>Activity 4</vt:lpstr>
      <vt:lpstr>Branding and differentiation  in global markets</vt:lpstr>
      <vt:lpstr>Homework</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127</cp:revision>
  <dcterms:created xsi:type="dcterms:W3CDTF">2019-07-31T17:05:48Z</dcterms:created>
  <dcterms:modified xsi:type="dcterms:W3CDTF">2025-03-18T09:08:09Z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