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xml" ContentType="application/vnd.openxmlformats-officedocument.presentationml.tags+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4"/>
  </p:sldMasterIdLst>
  <p:notesMasterIdLst>
    <p:notesMasterId r:id="rId34"/>
  </p:notesMasterIdLst>
  <p:handoutMasterIdLst>
    <p:handoutMasterId r:id="rId35"/>
  </p:handoutMasterIdLst>
  <p:sldIdLst>
    <p:sldId id="278" r:id="rId5"/>
    <p:sldId id="281" r:id="rId6"/>
    <p:sldId id="291" r:id="rId7"/>
    <p:sldId id="282" r:id="rId8"/>
    <p:sldId id="259" r:id="rId9"/>
    <p:sldId id="285" r:id="rId10"/>
    <p:sldId id="260" r:id="rId11"/>
    <p:sldId id="261" r:id="rId12"/>
    <p:sldId id="262" r:id="rId13"/>
    <p:sldId id="270" r:id="rId14"/>
    <p:sldId id="271" r:id="rId15"/>
    <p:sldId id="283" r:id="rId16"/>
    <p:sldId id="284" r:id="rId17"/>
    <p:sldId id="272" r:id="rId18"/>
    <p:sldId id="280" r:id="rId19"/>
    <p:sldId id="286" r:id="rId20"/>
    <p:sldId id="264" r:id="rId21"/>
    <p:sldId id="265" r:id="rId22"/>
    <p:sldId id="293" r:id="rId23"/>
    <p:sldId id="266" r:id="rId24"/>
    <p:sldId id="290" r:id="rId25"/>
    <p:sldId id="268" r:id="rId26"/>
    <p:sldId id="269" r:id="rId27"/>
    <p:sldId id="287" r:id="rId28"/>
    <p:sldId id="275" r:id="rId29"/>
    <p:sldId id="276" r:id="rId30"/>
    <p:sldId id="277" r:id="rId31"/>
    <p:sldId id="289"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755" autoAdjust="0"/>
  </p:normalViewPr>
  <p:slideViewPr>
    <p:cSldViewPr>
      <p:cViewPr varScale="1">
        <p:scale>
          <a:sx n="125" d="100"/>
          <a:sy n="125" d="100"/>
        </p:scale>
        <p:origin x="372"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1ED9F788-3292-4AEC-B783-12B5DE862FEA}"/>
    <pc:docChg chg="modSld">
      <pc:chgData name="Max Thrilling" userId="1a0901c82f0d6655" providerId="LiveId" clId="{1ED9F788-3292-4AEC-B783-12B5DE862FEA}" dt="2023-10-11T14:48:36.933" v="14" actId="14100"/>
      <pc:docMkLst>
        <pc:docMk/>
      </pc:docMkLst>
      <pc:sldChg chg="modSp mod">
        <pc:chgData name="Max Thrilling" userId="1a0901c82f0d6655" providerId="LiveId" clId="{1ED9F788-3292-4AEC-B783-12B5DE862FEA}" dt="2023-10-11T14:47:21.789" v="13" actId="113"/>
        <pc:sldMkLst>
          <pc:docMk/>
          <pc:sldMk cId="2786995770" sldId="275"/>
        </pc:sldMkLst>
        <pc:spChg chg="mod">
          <ac:chgData name="Max Thrilling" userId="1a0901c82f0d6655" providerId="LiveId" clId="{1ED9F788-3292-4AEC-B783-12B5DE862FEA}" dt="2023-10-11T14:47:21.789" v="13" actId="113"/>
          <ac:spMkLst>
            <pc:docMk/>
            <pc:sldMk cId="2786995770" sldId="275"/>
            <ac:spMk id="5" creationId="{00000000-0000-0000-0000-000000000000}"/>
          </ac:spMkLst>
        </pc:spChg>
      </pc:sldChg>
      <pc:sldChg chg="modSp mod">
        <pc:chgData name="Max Thrilling" userId="1a0901c82f0d6655" providerId="LiveId" clId="{1ED9F788-3292-4AEC-B783-12B5DE862FEA}" dt="2023-10-11T14:48:36.933" v="14" actId="14100"/>
        <pc:sldMkLst>
          <pc:docMk/>
          <pc:sldMk cId="2125248983" sldId="276"/>
        </pc:sldMkLst>
        <pc:spChg chg="mod">
          <ac:chgData name="Max Thrilling" userId="1a0901c82f0d6655" providerId="LiveId" clId="{1ED9F788-3292-4AEC-B783-12B5DE862FEA}" dt="2023-10-11T14:48:36.933" v="14" actId="14100"/>
          <ac:spMkLst>
            <pc:docMk/>
            <pc:sldMk cId="2125248983" sldId="276"/>
            <ac:spMk id="4" creationId="{00000000-0000-0000-0000-000000000000}"/>
          </ac:spMkLst>
        </pc:spChg>
      </pc:sldChg>
      <pc:sldChg chg="modSp mod">
        <pc:chgData name="Max Thrilling" userId="1a0901c82f0d6655" providerId="LiveId" clId="{1ED9F788-3292-4AEC-B783-12B5DE862FEA}" dt="2023-10-11T14:44:46.585" v="12" actId="403"/>
        <pc:sldMkLst>
          <pc:docMk/>
          <pc:sldMk cId="3150353688" sldId="290"/>
        </pc:sldMkLst>
        <pc:spChg chg="mod">
          <ac:chgData name="Max Thrilling" userId="1a0901c82f0d6655" providerId="LiveId" clId="{1ED9F788-3292-4AEC-B783-12B5DE862FEA}" dt="2023-10-11T14:44:46.585" v="12" actId="403"/>
          <ac:spMkLst>
            <pc:docMk/>
            <pc:sldMk cId="3150353688" sldId="290"/>
            <ac:spMk id="8"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9CC0A-EE47-4425-85A5-0CB8ADDB05D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53860EF2-A78B-49CE-ADF9-34C2B790B9C7}">
      <dgm:prSet/>
      <dgm:spPr/>
      <dgm:t>
        <a:bodyPr/>
        <a:lstStyle/>
        <a:p>
          <a:r>
            <a:rPr lang="en-US" dirty="0"/>
            <a:t>Are you able to explain the impact of changes in exchange rates on the current balance of payments?</a:t>
          </a:r>
        </a:p>
      </dgm:t>
    </dgm:pt>
    <dgm:pt modelId="{245BCAE5-3603-481C-8313-06DDEDD2698F}" type="parTrans" cxnId="{451A32B6-2DA8-495C-98D7-81F8F605C8D2}">
      <dgm:prSet/>
      <dgm:spPr/>
      <dgm:t>
        <a:bodyPr/>
        <a:lstStyle/>
        <a:p>
          <a:endParaRPr lang="en-US"/>
        </a:p>
      </dgm:t>
    </dgm:pt>
    <dgm:pt modelId="{94DC1596-2960-473B-AE96-D819E0B40B23}" type="sibTrans" cxnId="{451A32B6-2DA8-495C-98D7-81F8F605C8D2}">
      <dgm:prSet/>
      <dgm:spPr/>
      <dgm:t>
        <a:bodyPr/>
        <a:lstStyle/>
        <a:p>
          <a:endParaRPr lang="en-US"/>
        </a:p>
      </dgm:t>
    </dgm:pt>
    <dgm:pt modelId="{6EAB3AFA-FA0E-4525-B26C-3AF7D56539D0}">
      <dgm:prSet/>
      <dgm:spPr/>
      <dgm:t>
        <a:bodyPr/>
        <a:lstStyle/>
        <a:p>
          <a:r>
            <a:rPr lang="en-US" dirty="0"/>
            <a:t>Are you able to </a:t>
          </a:r>
          <a:r>
            <a:rPr lang="en-US" dirty="0" err="1"/>
            <a:t>analyse</a:t>
          </a:r>
          <a:r>
            <a:rPr lang="en-US" dirty="0"/>
            <a:t> the impact of exchange rates on inflation and FDI flows?</a:t>
          </a:r>
        </a:p>
      </dgm:t>
    </dgm:pt>
    <dgm:pt modelId="{2D2425CB-6D59-4A7E-B75E-DC7AF5964EC5}" type="parTrans" cxnId="{9699B5F2-3184-4E37-9156-B7B928721B44}">
      <dgm:prSet/>
      <dgm:spPr/>
      <dgm:t>
        <a:bodyPr/>
        <a:lstStyle/>
        <a:p>
          <a:endParaRPr lang="en-US"/>
        </a:p>
      </dgm:t>
    </dgm:pt>
    <dgm:pt modelId="{58BA204C-29E0-40F7-AD1F-A7262AE145AB}" type="sibTrans" cxnId="{9699B5F2-3184-4E37-9156-B7B928721B44}">
      <dgm:prSet/>
      <dgm:spPr/>
      <dgm:t>
        <a:bodyPr/>
        <a:lstStyle/>
        <a:p>
          <a:endParaRPr lang="en-US"/>
        </a:p>
      </dgm:t>
    </dgm:pt>
    <dgm:pt modelId="{272A3F89-F288-4A88-86F8-9D026AA989AA}" type="pres">
      <dgm:prSet presAssocID="{BEB9CC0A-EE47-4425-85A5-0CB8ADDB05D3}" presName="hierChild1" presStyleCnt="0">
        <dgm:presLayoutVars>
          <dgm:chPref val="1"/>
          <dgm:dir/>
          <dgm:animOne val="branch"/>
          <dgm:animLvl val="lvl"/>
          <dgm:resizeHandles/>
        </dgm:presLayoutVars>
      </dgm:prSet>
      <dgm:spPr/>
    </dgm:pt>
    <dgm:pt modelId="{C316BB16-1AF3-48D3-AE50-E5F229CC9459}" type="pres">
      <dgm:prSet presAssocID="{53860EF2-A78B-49CE-ADF9-34C2B790B9C7}" presName="hierRoot1" presStyleCnt="0"/>
      <dgm:spPr/>
    </dgm:pt>
    <dgm:pt modelId="{B1F0E285-F651-4664-A08D-810231D6A7B1}" type="pres">
      <dgm:prSet presAssocID="{53860EF2-A78B-49CE-ADF9-34C2B790B9C7}" presName="composite" presStyleCnt="0"/>
      <dgm:spPr/>
    </dgm:pt>
    <dgm:pt modelId="{3BE4BDAD-882F-4E2E-A190-24878AB00562}" type="pres">
      <dgm:prSet presAssocID="{53860EF2-A78B-49CE-ADF9-34C2B790B9C7}" presName="background" presStyleLbl="node0" presStyleIdx="0" presStyleCnt="2"/>
      <dgm:spPr/>
    </dgm:pt>
    <dgm:pt modelId="{453F870D-E9AD-450C-858B-E7C8AB592EE6}" type="pres">
      <dgm:prSet presAssocID="{53860EF2-A78B-49CE-ADF9-34C2B790B9C7}" presName="text" presStyleLbl="fgAcc0" presStyleIdx="0" presStyleCnt="2">
        <dgm:presLayoutVars>
          <dgm:chPref val="3"/>
        </dgm:presLayoutVars>
      </dgm:prSet>
      <dgm:spPr/>
    </dgm:pt>
    <dgm:pt modelId="{F1FE7CA0-281C-4924-9700-591605443B28}" type="pres">
      <dgm:prSet presAssocID="{53860EF2-A78B-49CE-ADF9-34C2B790B9C7}" presName="hierChild2" presStyleCnt="0"/>
      <dgm:spPr/>
    </dgm:pt>
    <dgm:pt modelId="{3A7F072E-D34C-4895-8F6C-34DF32682A07}" type="pres">
      <dgm:prSet presAssocID="{6EAB3AFA-FA0E-4525-B26C-3AF7D56539D0}" presName="hierRoot1" presStyleCnt="0"/>
      <dgm:spPr/>
    </dgm:pt>
    <dgm:pt modelId="{1A12D764-858B-483A-B085-02E025B86089}" type="pres">
      <dgm:prSet presAssocID="{6EAB3AFA-FA0E-4525-B26C-3AF7D56539D0}" presName="composite" presStyleCnt="0"/>
      <dgm:spPr/>
    </dgm:pt>
    <dgm:pt modelId="{CBA9D7E2-4E5E-4CC7-AEB1-E0584C40F116}" type="pres">
      <dgm:prSet presAssocID="{6EAB3AFA-FA0E-4525-B26C-3AF7D56539D0}" presName="background" presStyleLbl="node0" presStyleIdx="1" presStyleCnt="2"/>
      <dgm:spPr/>
    </dgm:pt>
    <dgm:pt modelId="{4E7E1B8A-F017-4D50-82C3-C88B0498E868}" type="pres">
      <dgm:prSet presAssocID="{6EAB3AFA-FA0E-4525-B26C-3AF7D56539D0}" presName="text" presStyleLbl="fgAcc0" presStyleIdx="1" presStyleCnt="2">
        <dgm:presLayoutVars>
          <dgm:chPref val="3"/>
        </dgm:presLayoutVars>
      </dgm:prSet>
      <dgm:spPr/>
    </dgm:pt>
    <dgm:pt modelId="{29C4AC20-454A-47E1-9BE1-8B3F0585126F}" type="pres">
      <dgm:prSet presAssocID="{6EAB3AFA-FA0E-4525-B26C-3AF7D56539D0}" presName="hierChild2" presStyleCnt="0"/>
      <dgm:spPr/>
    </dgm:pt>
  </dgm:ptLst>
  <dgm:cxnLst>
    <dgm:cxn modelId="{7976F79F-3AA8-490E-8623-A3A4AFCD03B3}" type="presOf" srcId="{BEB9CC0A-EE47-4425-85A5-0CB8ADDB05D3}" destId="{272A3F89-F288-4A88-86F8-9D026AA989AA}" srcOrd="0" destOrd="0" presId="urn:microsoft.com/office/officeart/2005/8/layout/hierarchy1"/>
    <dgm:cxn modelId="{664872B1-CA0E-4C1F-B52B-C52F0DE61482}" type="presOf" srcId="{6EAB3AFA-FA0E-4525-B26C-3AF7D56539D0}" destId="{4E7E1B8A-F017-4D50-82C3-C88B0498E868}" srcOrd="0" destOrd="0" presId="urn:microsoft.com/office/officeart/2005/8/layout/hierarchy1"/>
    <dgm:cxn modelId="{451A32B6-2DA8-495C-98D7-81F8F605C8D2}" srcId="{BEB9CC0A-EE47-4425-85A5-0CB8ADDB05D3}" destId="{53860EF2-A78B-49CE-ADF9-34C2B790B9C7}" srcOrd="0" destOrd="0" parTransId="{245BCAE5-3603-481C-8313-06DDEDD2698F}" sibTransId="{94DC1596-2960-473B-AE96-D819E0B40B23}"/>
    <dgm:cxn modelId="{3B13BCEB-EF29-4190-A757-110C8A5948CE}" type="presOf" srcId="{53860EF2-A78B-49CE-ADF9-34C2B790B9C7}" destId="{453F870D-E9AD-450C-858B-E7C8AB592EE6}" srcOrd="0" destOrd="0" presId="urn:microsoft.com/office/officeart/2005/8/layout/hierarchy1"/>
    <dgm:cxn modelId="{9699B5F2-3184-4E37-9156-B7B928721B44}" srcId="{BEB9CC0A-EE47-4425-85A5-0CB8ADDB05D3}" destId="{6EAB3AFA-FA0E-4525-B26C-3AF7D56539D0}" srcOrd="1" destOrd="0" parTransId="{2D2425CB-6D59-4A7E-B75E-DC7AF5964EC5}" sibTransId="{58BA204C-29E0-40F7-AD1F-A7262AE145AB}"/>
    <dgm:cxn modelId="{9BEC8AF5-2A74-40DE-BC46-B22F4D1A4F4F}" type="presParOf" srcId="{272A3F89-F288-4A88-86F8-9D026AA989AA}" destId="{C316BB16-1AF3-48D3-AE50-E5F229CC9459}" srcOrd="0" destOrd="0" presId="urn:microsoft.com/office/officeart/2005/8/layout/hierarchy1"/>
    <dgm:cxn modelId="{4EC4981F-E02C-4AA2-B260-88F0B68ACF3A}" type="presParOf" srcId="{C316BB16-1AF3-48D3-AE50-E5F229CC9459}" destId="{B1F0E285-F651-4664-A08D-810231D6A7B1}" srcOrd="0" destOrd="0" presId="urn:microsoft.com/office/officeart/2005/8/layout/hierarchy1"/>
    <dgm:cxn modelId="{A4A58C7D-4482-415A-9232-26A5FC23E589}" type="presParOf" srcId="{B1F0E285-F651-4664-A08D-810231D6A7B1}" destId="{3BE4BDAD-882F-4E2E-A190-24878AB00562}" srcOrd="0" destOrd="0" presId="urn:microsoft.com/office/officeart/2005/8/layout/hierarchy1"/>
    <dgm:cxn modelId="{FB093816-D089-404C-A6DD-2EC5F8F3097C}" type="presParOf" srcId="{B1F0E285-F651-4664-A08D-810231D6A7B1}" destId="{453F870D-E9AD-450C-858B-E7C8AB592EE6}" srcOrd="1" destOrd="0" presId="urn:microsoft.com/office/officeart/2005/8/layout/hierarchy1"/>
    <dgm:cxn modelId="{8466995B-5EDF-4B1F-9815-E782F991B351}" type="presParOf" srcId="{C316BB16-1AF3-48D3-AE50-E5F229CC9459}" destId="{F1FE7CA0-281C-4924-9700-591605443B28}" srcOrd="1" destOrd="0" presId="urn:microsoft.com/office/officeart/2005/8/layout/hierarchy1"/>
    <dgm:cxn modelId="{997A0152-675B-4B32-B0B4-E1F49CD7E563}" type="presParOf" srcId="{272A3F89-F288-4A88-86F8-9D026AA989AA}" destId="{3A7F072E-D34C-4895-8F6C-34DF32682A07}" srcOrd="1" destOrd="0" presId="urn:microsoft.com/office/officeart/2005/8/layout/hierarchy1"/>
    <dgm:cxn modelId="{81CBD443-5C8D-4FA6-BBD4-4E861BE89BC8}" type="presParOf" srcId="{3A7F072E-D34C-4895-8F6C-34DF32682A07}" destId="{1A12D764-858B-483A-B085-02E025B86089}" srcOrd="0" destOrd="0" presId="urn:microsoft.com/office/officeart/2005/8/layout/hierarchy1"/>
    <dgm:cxn modelId="{BABFED60-5586-4BD3-B11B-C84A6C7116C0}" type="presParOf" srcId="{1A12D764-858B-483A-B085-02E025B86089}" destId="{CBA9D7E2-4E5E-4CC7-AEB1-E0584C40F116}" srcOrd="0" destOrd="0" presId="urn:microsoft.com/office/officeart/2005/8/layout/hierarchy1"/>
    <dgm:cxn modelId="{9BA9374F-0844-4247-A27A-E33432E5CFD9}" type="presParOf" srcId="{1A12D764-858B-483A-B085-02E025B86089}" destId="{4E7E1B8A-F017-4D50-82C3-C88B0498E868}" srcOrd="1" destOrd="0" presId="urn:microsoft.com/office/officeart/2005/8/layout/hierarchy1"/>
    <dgm:cxn modelId="{35A5E06C-BB7B-43D8-B162-848D67232701}" type="presParOf" srcId="{3A7F072E-D34C-4895-8F6C-34DF32682A07}" destId="{29C4AC20-454A-47E1-9BE1-8B3F0585126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236152-C79C-4107-8D8E-305015B1E3E5}"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B9997C61-E5EE-48C2-ACE5-57E1FDB28E59}">
      <dgm:prSet/>
      <dgm:spPr/>
      <dgm:t>
        <a:bodyPr/>
        <a:lstStyle/>
        <a:p>
          <a:pPr>
            <a:defRPr cap="all"/>
          </a:pPr>
          <a:r>
            <a:rPr lang="en-GB" dirty="0"/>
            <a:t>The J curve states that a depreciation can lead to a short term deterioration of a trade deficit before improving in the longer term</a:t>
          </a:r>
          <a:endParaRPr lang="en-US" dirty="0"/>
        </a:p>
      </dgm:t>
    </dgm:pt>
    <dgm:pt modelId="{5CB9E788-12F1-4104-976E-1471D4A080EB}" type="parTrans" cxnId="{B5FD0EA6-53D7-4BD2-8A4B-8848408A2EE5}">
      <dgm:prSet/>
      <dgm:spPr/>
      <dgm:t>
        <a:bodyPr/>
        <a:lstStyle/>
        <a:p>
          <a:endParaRPr lang="en-US"/>
        </a:p>
      </dgm:t>
    </dgm:pt>
    <dgm:pt modelId="{39619FB9-4C93-431F-87C9-1B5C0343857B}" type="sibTrans" cxnId="{B5FD0EA6-53D7-4BD2-8A4B-8848408A2EE5}">
      <dgm:prSet/>
      <dgm:spPr/>
      <dgm:t>
        <a:bodyPr/>
        <a:lstStyle/>
        <a:p>
          <a:endParaRPr lang="en-US"/>
        </a:p>
      </dgm:t>
    </dgm:pt>
    <dgm:pt modelId="{4A66DF5E-D8FF-47C7-BC97-88DAEA9E3181}">
      <dgm:prSet/>
      <dgm:spPr/>
      <dgm:t>
        <a:bodyPr/>
        <a:lstStyle/>
        <a:p>
          <a:pPr>
            <a:defRPr cap="all"/>
          </a:pPr>
          <a:r>
            <a:rPr lang="en-GB" dirty="0"/>
            <a:t>This gives an explanation as to why the Marshal Lerner Condition often tends to less than one in the short term but greater than one longer term</a:t>
          </a:r>
          <a:endParaRPr lang="en-US" dirty="0"/>
        </a:p>
      </dgm:t>
    </dgm:pt>
    <dgm:pt modelId="{22032D7B-5159-4A89-AB7B-D6FA1783A375}" type="parTrans" cxnId="{301E1511-4866-4BC6-A6E5-076EBEAAFC0B}">
      <dgm:prSet/>
      <dgm:spPr/>
      <dgm:t>
        <a:bodyPr/>
        <a:lstStyle/>
        <a:p>
          <a:endParaRPr lang="en-US"/>
        </a:p>
      </dgm:t>
    </dgm:pt>
    <dgm:pt modelId="{C1AC77FE-E3A4-457E-B41F-39AA8B3B0B47}" type="sibTrans" cxnId="{301E1511-4866-4BC6-A6E5-076EBEAAFC0B}">
      <dgm:prSet/>
      <dgm:spPr/>
      <dgm:t>
        <a:bodyPr/>
        <a:lstStyle/>
        <a:p>
          <a:endParaRPr lang="en-US"/>
        </a:p>
      </dgm:t>
    </dgm:pt>
    <dgm:pt modelId="{1A45B2E8-0D6E-4E28-BAEC-828155825BCA}">
      <dgm:prSet/>
      <dgm:spPr/>
      <dgm:t>
        <a:bodyPr/>
        <a:lstStyle/>
        <a:p>
          <a:pPr>
            <a:defRPr cap="all"/>
          </a:pPr>
          <a:r>
            <a:rPr lang="en-GB" dirty="0"/>
            <a:t>In the short run there will be a worsening of the trade deficit</a:t>
          </a:r>
          <a:endParaRPr lang="en-US" dirty="0"/>
        </a:p>
      </dgm:t>
    </dgm:pt>
    <dgm:pt modelId="{8780BB5D-D29A-4ACD-AFFA-28A43772E876}" type="parTrans" cxnId="{DDC2C12E-DA79-479C-95CD-C17A6532E1F5}">
      <dgm:prSet/>
      <dgm:spPr/>
      <dgm:t>
        <a:bodyPr/>
        <a:lstStyle/>
        <a:p>
          <a:endParaRPr lang="en-US"/>
        </a:p>
      </dgm:t>
    </dgm:pt>
    <dgm:pt modelId="{B4A8DCF2-7943-4B5E-9FCA-C0FAEBB22182}" type="sibTrans" cxnId="{DDC2C12E-DA79-479C-95CD-C17A6532E1F5}">
      <dgm:prSet/>
      <dgm:spPr/>
      <dgm:t>
        <a:bodyPr/>
        <a:lstStyle/>
        <a:p>
          <a:endParaRPr lang="en-US"/>
        </a:p>
      </dgm:t>
    </dgm:pt>
    <dgm:pt modelId="{FDF1B3CB-7ACA-4AD3-9824-04C865E0B352}">
      <dgm:prSet/>
      <dgm:spPr/>
      <dgm:t>
        <a:bodyPr/>
        <a:lstStyle/>
        <a:p>
          <a:pPr>
            <a:defRPr cap="all"/>
          </a:pPr>
          <a:r>
            <a:rPr lang="en-GB" dirty="0"/>
            <a:t>Over time the deficit will start to improve</a:t>
          </a:r>
          <a:endParaRPr lang="en-US" dirty="0"/>
        </a:p>
      </dgm:t>
    </dgm:pt>
    <dgm:pt modelId="{B8BDB1BE-C451-4260-B19A-779EE2904CFB}" type="parTrans" cxnId="{03C3152A-2B20-47F9-B095-7E830C945477}">
      <dgm:prSet/>
      <dgm:spPr/>
      <dgm:t>
        <a:bodyPr/>
        <a:lstStyle/>
        <a:p>
          <a:endParaRPr lang="en-US"/>
        </a:p>
      </dgm:t>
    </dgm:pt>
    <dgm:pt modelId="{9F8EC372-D609-4791-BFBF-7B1FD079055D}" type="sibTrans" cxnId="{03C3152A-2B20-47F9-B095-7E830C945477}">
      <dgm:prSet/>
      <dgm:spPr/>
      <dgm:t>
        <a:bodyPr/>
        <a:lstStyle/>
        <a:p>
          <a:endParaRPr lang="en-US"/>
        </a:p>
      </dgm:t>
    </dgm:pt>
    <dgm:pt modelId="{1F60A273-0641-4506-801F-273CDB94C3D4}" type="pres">
      <dgm:prSet presAssocID="{AB236152-C79C-4107-8D8E-305015B1E3E5}" presName="diagram" presStyleCnt="0">
        <dgm:presLayoutVars>
          <dgm:dir/>
          <dgm:resizeHandles val="exact"/>
        </dgm:presLayoutVars>
      </dgm:prSet>
      <dgm:spPr/>
    </dgm:pt>
    <dgm:pt modelId="{B792AA9D-3800-4F47-8ACD-BF97C0109FB1}" type="pres">
      <dgm:prSet presAssocID="{B9997C61-E5EE-48C2-ACE5-57E1FDB28E59}" presName="node" presStyleLbl="node1" presStyleIdx="0" presStyleCnt="4">
        <dgm:presLayoutVars>
          <dgm:bulletEnabled val="1"/>
        </dgm:presLayoutVars>
      </dgm:prSet>
      <dgm:spPr/>
    </dgm:pt>
    <dgm:pt modelId="{4FA1DE8A-9499-4C40-A170-7ED2B23B673A}" type="pres">
      <dgm:prSet presAssocID="{39619FB9-4C93-431F-87C9-1B5C0343857B}" presName="sibTrans" presStyleCnt="0"/>
      <dgm:spPr/>
    </dgm:pt>
    <dgm:pt modelId="{FF632B90-99CF-42CF-90D9-8E82B809D910}" type="pres">
      <dgm:prSet presAssocID="{4A66DF5E-D8FF-47C7-BC97-88DAEA9E3181}" presName="node" presStyleLbl="node1" presStyleIdx="1" presStyleCnt="4">
        <dgm:presLayoutVars>
          <dgm:bulletEnabled val="1"/>
        </dgm:presLayoutVars>
      </dgm:prSet>
      <dgm:spPr/>
    </dgm:pt>
    <dgm:pt modelId="{35695513-90FE-41E0-BFB2-C5F2E236BCAB}" type="pres">
      <dgm:prSet presAssocID="{C1AC77FE-E3A4-457E-B41F-39AA8B3B0B47}" presName="sibTrans" presStyleCnt="0"/>
      <dgm:spPr/>
    </dgm:pt>
    <dgm:pt modelId="{561399ED-3E5A-4A16-A1A2-32A7F026D082}" type="pres">
      <dgm:prSet presAssocID="{1A45B2E8-0D6E-4E28-BAEC-828155825BCA}" presName="node" presStyleLbl="node1" presStyleIdx="2" presStyleCnt="4">
        <dgm:presLayoutVars>
          <dgm:bulletEnabled val="1"/>
        </dgm:presLayoutVars>
      </dgm:prSet>
      <dgm:spPr/>
    </dgm:pt>
    <dgm:pt modelId="{CE2A692E-6EA1-4A7B-B0DF-AF60D1EF53FA}" type="pres">
      <dgm:prSet presAssocID="{B4A8DCF2-7943-4B5E-9FCA-C0FAEBB22182}" presName="sibTrans" presStyleCnt="0"/>
      <dgm:spPr/>
    </dgm:pt>
    <dgm:pt modelId="{180EDA08-E2C4-4F50-B988-E2C5EB0F8F3C}" type="pres">
      <dgm:prSet presAssocID="{FDF1B3CB-7ACA-4AD3-9824-04C865E0B352}" presName="node" presStyleLbl="node1" presStyleIdx="3" presStyleCnt="4">
        <dgm:presLayoutVars>
          <dgm:bulletEnabled val="1"/>
        </dgm:presLayoutVars>
      </dgm:prSet>
      <dgm:spPr/>
    </dgm:pt>
  </dgm:ptLst>
  <dgm:cxnLst>
    <dgm:cxn modelId="{84937F10-82F3-46EE-BB39-E6F150216CF9}" type="presOf" srcId="{FDF1B3CB-7ACA-4AD3-9824-04C865E0B352}" destId="{180EDA08-E2C4-4F50-B988-E2C5EB0F8F3C}" srcOrd="0" destOrd="0" presId="urn:microsoft.com/office/officeart/2005/8/layout/default"/>
    <dgm:cxn modelId="{301E1511-4866-4BC6-A6E5-076EBEAAFC0B}" srcId="{AB236152-C79C-4107-8D8E-305015B1E3E5}" destId="{4A66DF5E-D8FF-47C7-BC97-88DAEA9E3181}" srcOrd="1" destOrd="0" parTransId="{22032D7B-5159-4A89-AB7B-D6FA1783A375}" sibTransId="{C1AC77FE-E3A4-457E-B41F-39AA8B3B0B47}"/>
    <dgm:cxn modelId="{03C3152A-2B20-47F9-B095-7E830C945477}" srcId="{AB236152-C79C-4107-8D8E-305015B1E3E5}" destId="{FDF1B3CB-7ACA-4AD3-9824-04C865E0B352}" srcOrd="3" destOrd="0" parTransId="{B8BDB1BE-C451-4260-B19A-779EE2904CFB}" sibTransId="{9F8EC372-D609-4791-BFBF-7B1FD079055D}"/>
    <dgm:cxn modelId="{DDC2C12E-DA79-479C-95CD-C17A6532E1F5}" srcId="{AB236152-C79C-4107-8D8E-305015B1E3E5}" destId="{1A45B2E8-0D6E-4E28-BAEC-828155825BCA}" srcOrd="2" destOrd="0" parTransId="{8780BB5D-D29A-4ACD-AFFA-28A43772E876}" sibTransId="{B4A8DCF2-7943-4B5E-9FCA-C0FAEBB22182}"/>
    <dgm:cxn modelId="{DC217A33-81CB-4542-A51B-436332FC1AD3}" type="presOf" srcId="{1A45B2E8-0D6E-4E28-BAEC-828155825BCA}" destId="{561399ED-3E5A-4A16-A1A2-32A7F026D082}" srcOrd="0" destOrd="0" presId="urn:microsoft.com/office/officeart/2005/8/layout/default"/>
    <dgm:cxn modelId="{C2117976-B748-47E5-95B6-ADD2C09F3E07}" type="presOf" srcId="{AB236152-C79C-4107-8D8E-305015B1E3E5}" destId="{1F60A273-0641-4506-801F-273CDB94C3D4}" srcOrd="0" destOrd="0" presId="urn:microsoft.com/office/officeart/2005/8/layout/default"/>
    <dgm:cxn modelId="{30A3475A-9FF0-4EE1-ABEA-B5256F8FECA0}" type="presOf" srcId="{B9997C61-E5EE-48C2-ACE5-57E1FDB28E59}" destId="{B792AA9D-3800-4F47-8ACD-BF97C0109FB1}" srcOrd="0" destOrd="0" presId="urn:microsoft.com/office/officeart/2005/8/layout/default"/>
    <dgm:cxn modelId="{B5FD0EA6-53D7-4BD2-8A4B-8848408A2EE5}" srcId="{AB236152-C79C-4107-8D8E-305015B1E3E5}" destId="{B9997C61-E5EE-48C2-ACE5-57E1FDB28E59}" srcOrd="0" destOrd="0" parTransId="{5CB9E788-12F1-4104-976E-1471D4A080EB}" sibTransId="{39619FB9-4C93-431F-87C9-1B5C0343857B}"/>
    <dgm:cxn modelId="{B4DEE6A8-1DCB-42B3-B32D-A964F44810FA}" type="presOf" srcId="{4A66DF5E-D8FF-47C7-BC97-88DAEA9E3181}" destId="{FF632B90-99CF-42CF-90D9-8E82B809D910}" srcOrd="0" destOrd="0" presId="urn:microsoft.com/office/officeart/2005/8/layout/default"/>
    <dgm:cxn modelId="{8ACF0FC4-5169-4ED5-9A6B-BECAD7797E80}" type="presParOf" srcId="{1F60A273-0641-4506-801F-273CDB94C3D4}" destId="{B792AA9D-3800-4F47-8ACD-BF97C0109FB1}" srcOrd="0" destOrd="0" presId="urn:microsoft.com/office/officeart/2005/8/layout/default"/>
    <dgm:cxn modelId="{B0EBC74B-9DC4-486B-8ECE-2DA88AFF93C4}" type="presParOf" srcId="{1F60A273-0641-4506-801F-273CDB94C3D4}" destId="{4FA1DE8A-9499-4C40-A170-7ED2B23B673A}" srcOrd="1" destOrd="0" presId="urn:microsoft.com/office/officeart/2005/8/layout/default"/>
    <dgm:cxn modelId="{FFD826ED-3138-4015-BCE8-FC10AE6AB618}" type="presParOf" srcId="{1F60A273-0641-4506-801F-273CDB94C3D4}" destId="{FF632B90-99CF-42CF-90D9-8E82B809D910}" srcOrd="2" destOrd="0" presId="urn:microsoft.com/office/officeart/2005/8/layout/default"/>
    <dgm:cxn modelId="{FB9959DA-4F4B-4787-B789-41AF9171944A}" type="presParOf" srcId="{1F60A273-0641-4506-801F-273CDB94C3D4}" destId="{35695513-90FE-41E0-BFB2-C5F2E236BCAB}" srcOrd="3" destOrd="0" presId="urn:microsoft.com/office/officeart/2005/8/layout/default"/>
    <dgm:cxn modelId="{B37B6BD2-77FE-40D7-AC1F-DE9E25FB6F58}" type="presParOf" srcId="{1F60A273-0641-4506-801F-273CDB94C3D4}" destId="{561399ED-3E5A-4A16-A1A2-32A7F026D082}" srcOrd="4" destOrd="0" presId="urn:microsoft.com/office/officeart/2005/8/layout/default"/>
    <dgm:cxn modelId="{60293C08-1DA2-4145-80DE-A18C678146D3}" type="presParOf" srcId="{1F60A273-0641-4506-801F-273CDB94C3D4}" destId="{CE2A692E-6EA1-4A7B-B0DF-AF60D1EF53FA}" srcOrd="5" destOrd="0" presId="urn:microsoft.com/office/officeart/2005/8/layout/default"/>
    <dgm:cxn modelId="{CD2C4EFF-12CB-412F-9D81-A56102AE6864}" type="presParOf" srcId="{1F60A273-0641-4506-801F-273CDB94C3D4}" destId="{180EDA08-E2C4-4F50-B988-E2C5EB0F8F3C}"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8C9A34-7D0B-45C9-B106-EB3C58E707C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D459CFAB-33C5-4836-82B1-E484AD8C6F34}">
      <dgm:prSet/>
      <dgm:spPr/>
      <dgm:t>
        <a:bodyPr/>
        <a:lstStyle/>
        <a:p>
          <a:r>
            <a:rPr lang="en-GB" dirty="0"/>
            <a:t>The conditions for a country joining the Eurozone are known as the ‘convergence criteria’</a:t>
          </a:r>
          <a:endParaRPr lang="en-US" dirty="0"/>
        </a:p>
      </dgm:t>
    </dgm:pt>
    <dgm:pt modelId="{759F875E-3BE9-4888-8BE8-768A4E5BE755}" type="parTrans" cxnId="{B4618390-E996-4D74-9E5E-4A6D68C4246A}">
      <dgm:prSet/>
      <dgm:spPr/>
      <dgm:t>
        <a:bodyPr/>
        <a:lstStyle/>
        <a:p>
          <a:endParaRPr lang="en-US"/>
        </a:p>
      </dgm:t>
    </dgm:pt>
    <dgm:pt modelId="{9933213A-F7AF-4008-BF6C-C1A16D04D0E7}" type="sibTrans" cxnId="{B4618390-E996-4D74-9E5E-4A6D68C4246A}">
      <dgm:prSet/>
      <dgm:spPr/>
      <dgm:t>
        <a:bodyPr/>
        <a:lstStyle/>
        <a:p>
          <a:endParaRPr lang="en-US"/>
        </a:p>
      </dgm:t>
    </dgm:pt>
    <dgm:pt modelId="{3D5C375F-37DF-4943-B5E9-1F6F172C4679}">
      <dgm:prSet/>
      <dgm:spPr/>
      <dgm:t>
        <a:bodyPr/>
        <a:lstStyle/>
        <a:p>
          <a:r>
            <a:rPr lang="en-GB" dirty="0"/>
            <a:t>These include:</a:t>
          </a:r>
          <a:endParaRPr lang="en-US" dirty="0"/>
        </a:p>
      </dgm:t>
    </dgm:pt>
    <dgm:pt modelId="{C1F3BE21-4807-47C7-8B7E-4FB0B6869A2E}" type="parTrans" cxnId="{FAEEB78C-2CF4-43C8-95CD-764F61FE730B}">
      <dgm:prSet/>
      <dgm:spPr/>
      <dgm:t>
        <a:bodyPr/>
        <a:lstStyle/>
        <a:p>
          <a:endParaRPr lang="en-US"/>
        </a:p>
      </dgm:t>
    </dgm:pt>
    <dgm:pt modelId="{B45D68F1-74FE-4286-9721-D2A18A47BE44}" type="sibTrans" cxnId="{FAEEB78C-2CF4-43C8-95CD-764F61FE730B}">
      <dgm:prSet/>
      <dgm:spPr/>
      <dgm:t>
        <a:bodyPr/>
        <a:lstStyle/>
        <a:p>
          <a:endParaRPr lang="en-US"/>
        </a:p>
      </dgm:t>
    </dgm:pt>
    <dgm:pt modelId="{38C7DEF8-588A-4AA9-A1BD-0FDDD0218677}">
      <dgm:prSet/>
      <dgm:spPr/>
      <dgm:t>
        <a:bodyPr/>
        <a:lstStyle/>
        <a:p>
          <a:r>
            <a:rPr lang="en-GB" dirty="0"/>
            <a:t>Control of inflation in line with the 3 best performing nations</a:t>
          </a:r>
          <a:endParaRPr lang="en-US" dirty="0"/>
        </a:p>
      </dgm:t>
    </dgm:pt>
    <dgm:pt modelId="{A942DEFF-CD08-4E2E-B990-2BD01F48934E}" type="parTrans" cxnId="{E5E63F46-3AA4-4514-9FD5-F0FCFB05FD77}">
      <dgm:prSet/>
      <dgm:spPr/>
      <dgm:t>
        <a:bodyPr/>
        <a:lstStyle/>
        <a:p>
          <a:endParaRPr lang="en-US"/>
        </a:p>
      </dgm:t>
    </dgm:pt>
    <dgm:pt modelId="{E76ECF90-77A0-4352-97C5-D4247C0360C0}" type="sibTrans" cxnId="{E5E63F46-3AA4-4514-9FD5-F0FCFB05FD77}">
      <dgm:prSet/>
      <dgm:spPr/>
      <dgm:t>
        <a:bodyPr/>
        <a:lstStyle/>
        <a:p>
          <a:endParaRPr lang="en-US"/>
        </a:p>
      </dgm:t>
    </dgm:pt>
    <dgm:pt modelId="{5B67C5C6-744A-44D2-9488-D68F2FE61D4E}">
      <dgm:prSet/>
      <dgm:spPr/>
      <dgm:t>
        <a:bodyPr/>
        <a:lstStyle/>
        <a:p>
          <a:r>
            <a:rPr lang="en-GB" dirty="0"/>
            <a:t>Controlling the government deficit as a % of GDP</a:t>
          </a:r>
          <a:endParaRPr lang="en-US" dirty="0"/>
        </a:p>
      </dgm:t>
    </dgm:pt>
    <dgm:pt modelId="{10263DD6-1918-48D5-ABC4-7012AD317A8D}" type="parTrans" cxnId="{C580FFAC-E89B-4657-B298-1515B7E5D6F3}">
      <dgm:prSet/>
      <dgm:spPr/>
      <dgm:t>
        <a:bodyPr/>
        <a:lstStyle/>
        <a:p>
          <a:endParaRPr lang="en-US"/>
        </a:p>
      </dgm:t>
    </dgm:pt>
    <dgm:pt modelId="{D9484FA7-A110-4FBB-832C-19A0E402F170}" type="sibTrans" cxnId="{C580FFAC-E89B-4657-B298-1515B7E5D6F3}">
      <dgm:prSet/>
      <dgm:spPr/>
      <dgm:t>
        <a:bodyPr/>
        <a:lstStyle/>
        <a:p>
          <a:endParaRPr lang="en-US"/>
        </a:p>
      </dgm:t>
    </dgm:pt>
    <dgm:pt modelId="{2BBE4EEC-91C7-4E93-A6EB-1232E43B1E0D}">
      <dgm:prSet/>
      <dgm:spPr/>
      <dgm:t>
        <a:bodyPr/>
        <a:lstStyle/>
        <a:p>
          <a:r>
            <a:rPr lang="en-GB" dirty="0"/>
            <a:t>Controlling the government debt as a % of GDP</a:t>
          </a:r>
          <a:endParaRPr lang="en-US" dirty="0"/>
        </a:p>
      </dgm:t>
    </dgm:pt>
    <dgm:pt modelId="{171B1243-CB4B-4AC8-9ACA-1AC762FCB507}" type="parTrans" cxnId="{5AF14532-3C3D-4344-A470-52DCAC9B9758}">
      <dgm:prSet/>
      <dgm:spPr/>
      <dgm:t>
        <a:bodyPr/>
        <a:lstStyle/>
        <a:p>
          <a:endParaRPr lang="en-US"/>
        </a:p>
      </dgm:t>
    </dgm:pt>
    <dgm:pt modelId="{6585AF3F-22D1-44B3-B5BF-23568B72E010}" type="sibTrans" cxnId="{5AF14532-3C3D-4344-A470-52DCAC9B9758}">
      <dgm:prSet/>
      <dgm:spPr/>
      <dgm:t>
        <a:bodyPr/>
        <a:lstStyle/>
        <a:p>
          <a:endParaRPr lang="en-US"/>
        </a:p>
      </dgm:t>
    </dgm:pt>
    <dgm:pt modelId="{B692CA40-C5E2-4DDE-AE5F-FE0A8246A66D}">
      <dgm:prSet/>
      <dgm:spPr/>
      <dgm:t>
        <a:bodyPr/>
        <a:lstStyle/>
        <a:p>
          <a:r>
            <a:rPr lang="en-GB" dirty="0"/>
            <a:t>Control of interest rates in line with the 3 best performing nations</a:t>
          </a:r>
          <a:endParaRPr lang="en-US" dirty="0"/>
        </a:p>
      </dgm:t>
    </dgm:pt>
    <dgm:pt modelId="{D4951497-948C-4EBE-A43F-A000FBB5CD77}" type="parTrans" cxnId="{099CFED0-B28C-4DA0-BD91-F977E31CF6CB}">
      <dgm:prSet/>
      <dgm:spPr/>
      <dgm:t>
        <a:bodyPr/>
        <a:lstStyle/>
        <a:p>
          <a:endParaRPr lang="en-US"/>
        </a:p>
      </dgm:t>
    </dgm:pt>
    <dgm:pt modelId="{1DE60279-DE9F-46B0-B0EF-A4D9423BDC47}" type="sibTrans" cxnId="{099CFED0-B28C-4DA0-BD91-F977E31CF6CB}">
      <dgm:prSet/>
      <dgm:spPr/>
      <dgm:t>
        <a:bodyPr/>
        <a:lstStyle/>
        <a:p>
          <a:endParaRPr lang="en-US"/>
        </a:p>
      </dgm:t>
    </dgm:pt>
    <dgm:pt modelId="{8051BE94-FAE7-495E-A15D-49533951920B}">
      <dgm:prSet/>
      <dgm:spPr/>
      <dgm:t>
        <a:bodyPr/>
        <a:lstStyle/>
        <a:p>
          <a:r>
            <a:rPr lang="en-GB" dirty="0"/>
            <a:t>Managing the exchange rate so it does not deviate from a central exchange rate</a:t>
          </a:r>
          <a:endParaRPr lang="en-US" dirty="0"/>
        </a:p>
      </dgm:t>
    </dgm:pt>
    <dgm:pt modelId="{98F99E8B-4D86-4910-8BFC-EF4C2A341118}" type="parTrans" cxnId="{58E51700-CB14-4381-B235-028858AB3BB1}">
      <dgm:prSet/>
      <dgm:spPr/>
      <dgm:t>
        <a:bodyPr/>
        <a:lstStyle/>
        <a:p>
          <a:endParaRPr lang="en-US"/>
        </a:p>
      </dgm:t>
    </dgm:pt>
    <dgm:pt modelId="{85DCFE81-E2AD-4A7A-9D92-CD5B93F2D444}" type="sibTrans" cxnId="{58E51700-CB14-4381-B235-028858AB3BB1}">
      <dgm:prSet/>
      <dgm:spPr/>
      <dgm:t>
        <a:bodyPr/>
        <a:lstStyle/>
        <a:p>
          <a:endParaRPr lang="en-US"/>
        </a:p>
      </dgm:t>
    </dgm:pt>
    <dgm:pt modelId="{5F9E27FB-0040-448E-BF4A-75AF3FBD0108}" type="pres">
      <dgm:prSet presAssocID="{948C9A34-7D0B-45C9-B106-EB3C58E707C1}" presName="Name0" presStyleCnt="0">
        <dgm:presLayoutVars>
          <dgm:dir/>
          <dgm:animLvl val="lvl"/>
          <dgm:resizeHandles val="exact"/>
        </dgm:presLayoutVars>
      </dgm:prSet>
      <dgm:spPr/>
    </dgm:pt>
    <dgm:pt modelId="{6A13BCEC-F479-45C7-95BA-06F977782405}" type="pres">
      <dgm:prSet presAssocID="{3D5C375F-37DF-4943-B5E9-1F6F172C4679}" presName="boxAndChildren" presStyleCnt="0"/>
      <dgm:spPr/>
    </dgm:pt>
    <dgm:pt modelId="{7B4F6373-55FB-4E9C-BE0D-81DE082B36A3}" type="pres">
      <dgm:prSet presAssocID="{3D5C375F-37DF-4943-B5E9-1F6F172C4679}" presName="parentTextBox" presStyleLbl="node1" presStyleIdx="0" presStyleCnt="2"/>
      <dgm:spPr/>
    </dgm:pt>
    <dgm:pt modelId="{F89380B1-DB95-42D5-A5AF-39D0F527DE40}" type="pres">
      <dgm:prSet presAssocID="{3D5C375F-37DF-4943-B5E9-1F6F172C4679}" presName="entireBox" presStyleLbl="node1" presStyleIdx="0" presStyleCnt="2"/>
      <dgm:spPr/>
    </dgm:pt>
    <dgm:pt modelId="{FD4EF3D8-0229-4A9B-8C9B-38122D9F7C3F}" type="pres">
      <dgm:prSet presAssocID="{3D5C375F-37DF-4943-B5E9-1F6F172C4679}" presName="descendantBox" presStyleCnt="0"/>
      <dgm:spPr/>
    </dgm:pt>
    <dgm:pt modelId="{A7C52BC4-264B-454C-87D7-610F0D94AE6B}" type="pres">
      <dgm:prSet presAssocID="{38C7DEF8-588A-4AA9-A1BD-0FDDD0218677}" presName="childTextBox" presStyleLbl="fgAccFollowNode1" presStyleIdx="0" presStyleCnt="5">
        <dgm:presLayoutVars>
          <dgm:bulletEnabled val="1"/>
        </dgm:presLayoutVars>
      </dgm:prSet>
      <dgm:spPr/>
    </dgm:pt>
    <dgm:pt modelId="{4083278A-195E-4EE3-B6EE-580FDF558EBF}" type="pres">
      <dgm:prSet presAssocID="{5B67C5C6-744A-44D2-9488-D68F2FE61D4E}" presName="childTextBox" presStyleLbl="fgAccFollowNode1" presStyleIdx="1" presStyleCnt="5">
        <dgm:presLayoutVars>
          <dgm:bulletEnabled val="1"/>
        </dgm:presLayoutVars>
      </dgm:prSet>
      <dgm:spPr/>
    </dgm:pt>
    <dgm:pt modelId="{13CE3B6B-41A1-4CE9-AA96-694001F8C121}" type="pres">
      <dgm:prSet presAssocID="{2BBE4EEC-91C7-4E93-A6EB-1232E43B1E0D}" presName="childTextBox" presStyleLbl="fgAccFollowNode1" presStyleIdx="2" presStyleCnt="5">
        <dgm:presLayoutVars>
          <dgm:bulletEnabled val="1"/>
        </dgm:presLayoutVars>
      </dgm:prSet>
      <dgm:spPr/>
    </dgm:pt>
    <dgm:pt modelId="{A6C5B6EF-692B-4D03-8567-3E8BF3F60A4A}" type="pres">
      <dgm:prSet presAssocID="{B692CA40-C5E2-4DDE-AE5F-FE0A8246A66D}" presName="childTextBox" presStyleLbl="fgAccFollowNode1" presStyleIdx="3" presStyleCnt="5">
        <dgm:presLayoutVars>
          <dgm:bulletEnabled val="1"/>
        </dgm:presLayoutVars>
      </dgm:prSet>
      <dgm:spPr/>
    </dgm:pt>
    <dgm:pt modelId="{4789228A-6324-4B80-8633-855AA8F64AFB}" type="pres">
      <dgm:prSet presAssocID="{8051BE94-FAE7-495E-A15D-49533951920B}" presName="childTextBox" presStyleLbl="fgAccFollowNode1" presStyleIdx="4" presStyleCnt="5">
        <dgm:presLayoutVars>
          <dgm:bulletEnabled val="1"/>
        </dgm:presLayoutVars>
      </dgm:prSet>
      <dgm:spPr/>
    </dgm:pt>
    <dgm:pt modelId="{478BA245-AADE-4B6D-ACF9-F673D6E01DC1}" type="pres">
      <dgm:prSet presAssocID="{9933213A-F7AF-4008-BF6C-C1A16D04D0E7}" presName="sp" presStyleCnt="0"/>
      <dgm:spPr/>
    </dgm:pt>
    <dgm:pt modelId="{A8790DF5-CB0E-4E55-BDFB-1DE8F6CCF341}" type="pres">
      <dgm:prSet presAssocID="{D459CFAB-33C5-4836-82B1-E484AD8C6F34}" presName="arrowAndChildren" presStyleCnt="0"/>
      <dgm:spPr/>
    </dgm:pt>
    <dgm:pt modelId="{D5E94806-9787-40BB-9351-38333D645A36}" type="pres">
      <dgm:prSet presAssocID="{D459CFAB-33C5-4836-82B1-E484AD8C6F34}" presName="parentTextArrow" presStyleLbl="node1" presStyleIdx="1" presStyleCnt="2"/>
      <dgm:spPr/>
    </dgm:pt>
  </dgm:ptLst>
  <dgm:cxnLst>
    <dgm:cxn modelId="{58E51700-CB14-4381-B235-028858AB3BB1}" srcId="{3D5C375F-37DF-4943-B5E9-1F6F172C4679}" destId="{8051BE94-FAE7-495E-A15D-49533951920B}" srcOrd="4" destOrd="0" parTransId="{98F99E8B-4D86-4910-8BFC-EF4C2A341118}" sibTransId="{85DCFE81-E2AD-4A7A-9D92-CD5B93F2D444}"/>
    <dgm:cxn modelId="{17C34900-F0B0-43E8-8E96-EBD82AD0477B}" type="presOf" srcId="{B692CA40-C5E2-4DDE-AE5F-FE0A8246A66D}" destId="{A6C5B6EF-692B-4D03-8567-3E8BF3F60A4A}" srcOrd="0" destOrd="0" presId="urn:microsoft.com/office/officeart/2005/8/layout/process4"/>
    <dgm:cxn modelId="{0E408C16-9CC8-4077-B46C-7D7B536D2AB6}" type="presOf" srcId="{8051BE94-FAE7-495E-A15D-49533951920B}" destId="{4789228A-6324-4B80-8633-855AA8F64AFB}" srcOrd="0" destOrd="0" presId="urn:microsoft.com/office/officeart/2005/8/layout/process4"/>
    <dgm:cxn modelId="{5AF14532-3C3D-4344-A470-52DCAC9B9758}" srcId="{3D5C375F-37DF-4943-B5E9-1F6F172C4679}" destId="{2BBE4EEC-91C7-4E93-A6EB-1232E43B1E0D}" srcOrd="2" destOrd="0" parTransId="{171B1243-CB4B-4AC8-9ACA-1AC762FCB507}" sibTransId="{6585AF3F-22D1-44B3-B5BF-23568B72E010}"/>
    <dgm:cxn modelId="{C7A5803A-6C04-460F-8D0A-685E1FBFDBE8}" type="presOf" srcId="{3D5C375F-37DF-4943-B5E9-1F6F172C4679}" destId="{7B4F6373-55FB-4E9C-BE0D-81DE082B36A3}" srcOrd="0" destOrd="0" presId="urn:microsoft.com/office/officeart/2005/8/layout/process4"/>
    <dgm:cxn modelId="{E5E63F46-3AA4-4514-9FD5-F0FCFB05FD77}" srcId="{3D5C375F-37DF-4943-B5E9-1F6F172C4679}" destId="{38C7DEF8-588A-4AA9-A1BD-0FDDD0218677}" srcOrd="0" destOrd="0" parTransId="{A942DEFF-CD08-4E2E-B990-2BD01F48934E}" sibTransId="{E76ECF90-77A0-4352-97C5-D4247C0360C0}"/>
    <dgm:cxn modelId="{FAEEB78C-2CF4-43C8-95CD-764F61FE730B}" srcId="{948C9A34-7D0B-45C9-B106-EB3C58E707C1}" destId="{3D5C375F-37DF-4943-B5E9-1F6F172C4679}" srcOrd="1" destOrd="0" parTransId="{C1F3BE21-4807-47C7-8B7E-4FB0B6869A2E}" sibTransId="{B45D68F1-74FE-4286-9721-D2A18A47BE44}"/>
    <dgm:cxn modelId="{2A41D48C-CCFC-4B0E-8AB8-A92740BA79FC}" type="presOf" srcId="{948C9A34-7D0B-45C9-B106-EB3C58E707C1}" destId="{5F9E27FB-0040-448E-BF4A-75AF3FBD0108}" srcOrd="0" destOrd="0" presId="urn:microsoft.com/office/officeart/2005/8/layout/process4"/>
    <dgm:cxn modelId="{B4618390-E996-4D74-9E5E-4A6D68C4246A}" srcId="{948C9A34-7D0B-45C9-B106-EB3C58E707C1}" destId="{D459CFAB-33C5-4836-82B1-E484AD8C6F34}" srcOrd="0" destOrd="0" parTransId="{759F875E-3BE9-4888-8BE8-768A4E5BE755}" sibTransId="{9933213A-F7AF-4008-BF6C-C1A16D04D0E7}"/>
    <dgm:cxn modelId="{C580FFAC-E89B-4657-B298-1515B7E5D6F3}" srcId="{3D5C375F-37DF-4943-B5E9-1F6F172C4679}" destId="{5B67C5C6-744A-44D2-9488-D68F2FE61D4E}" srcOrd="1" destOrd="0" parTransId="{10263DD6-1918-48D5-ABC4-7012AD317A8D}" sibTransId="{D9484FA7-A110-4FBB-832C-19A0E402F170}"/>
    <dgm:cxn modelId="{A690FBB5-52BD-456F-8E28-AA55C00ED7BA}" type="presOf" srcId="{38C7DEF8-588A-4AA9-A1BD-0FDDD0218677}" destId="{A7C52BC4-264B-454C-87D7-610F0D94AE6B}" srcOrd="0" destOrd="0" presId="urn:microsoft.com/office/officeart/2005/8/layout/process4"/>
    <dgm:cxn modelId="{6A985FC8-51CE-4528-B1FD-3B8670C164DE}" type="presOf" srcId="{D459CFAB-33C5-4836-82B1-E484AD8C6F34}" destId="{D5E94806-9787-40BB-9351-38333D645A36}" srcOrd="0" destOrd="0" presId="urn:microsoft.com/office/officeart/2005/8/layout/process4"/>
    <dgm:cxn modelId="{F17F00C9-F68B-4D49-9B49-2EEE27DCD403}" type="presOf" srcId="{2BBE4EEC-91C7-4E93-A6EB-1232E43B1E0D}" destId="{13CE3B6B-41A1-4CE9-AA96-694001F8C121}" srcOrd="0" destOrd="0" presId="urn:microsoft.com/office/officeart/2005/8/layout/process4"/>
    <dgm:cxn modelId="{099CFED0-B28C-4DA0-BD91-F977E31CF6CB}" srcId="{3D5C375F-37DF-4943-B5E9-1F6F172C4679}" destId="{B692CA40-C5E2-4DDE-AE5F-FE0A8246A66D}" srcOrd="3" destOrd="0" parTransId="{D4951497-948C-4EBE-A43F-A000FBB5CD77}" sibTransId="{1DE60279-DE9F-46B0-B0EF-A4D9423BDC47}"/>
    <dgm:cxn modelId="{1A529AE5-98B4-44D3-8219-7CB09D896064}" type="presOf" srcId="{3D5C375F-37DF-4943-B5E9-1F6F172C4679}" destId="{F89380B1-DB95-42D5-A5AF-39D0F527DE40}" srcOrd="1" destOrd="0" presId="urn:microsoft.com/office/officeart/2005/8/layout/process4"/>
    <dgm:cxn modelId="{10C8DFF8-5266-4C54-A83B-E6E29F81FB75}" type="presOf" srcId="{5B67C5C6-744A-44D2-9488-D68F2FE61D4E}" destId="{4083278A-195E-4EE3-B6EE-580FDF558EBF}" srcOrd="0" destOrd="0" presId="urn:microsoft.com/office/officeart/2005/8/layout/process4"/>
    <dgm:cxn modelId="{CDD4B65C-EA37-4F59-B124-0BCC16077739}" type="presParOf" srcId="{5F9E27FB-0040-448E-BF4A-75AF3FBD0108}" destId="{6A13BCEC-F479-45C7-95BA-06F977782405}" srcOrd="0" destOrd="0" presId="urn:microsoft.com/office/officeart/2005/8/layout/process4"/>
    <dgm:cxn modelId="{5731BEB4-8A6F-4F86-B8DC-62878270D400}" type="presParOf" srcId="{6A13BCEC-F479-45C7-95BA-06F977782405}" destId="{7B4F6373-55FB-4E9C-BE0D-81DE082B36A3}" srcOrd="0" destOrd="0" presId="urn:microsoft.com/office/officeart/2005/8/layout/process4"/>
    <dgm:cxn modelId="{67243FC3-5905-49DE-AC61-CA7EAA03269D}" type="presParOf" srcId="{6A13BCEC-F479-45C7-95BA-06F977782405}" destId="{F89380B1-DB95-42D5-A5AF-39D0F527DE40}" srcOrd="1" destOrd="0" presId="urn:microsoft.com/office/officeart/2005/8/layout/process4"/>
    <dgm:cxn modelId="{DB2D87AF-E320-4786-A116-BB0A26FD4F3F}" type="presParOf" srcId="{6A13BCEC-F479-45C7-95BA-06F977782405}" destId="{FD4EF3D8-0229-4A9B-8C9B-38122D9F7C3F}" srcOrd="2" destOrd="0" presId="urn:microsoft.com/office/officeart/2005/8/layout/process4"/>
    <dgm:cxn modelId="{559C193E-3794-429D-BDEF-6677170C84CE}" type="presParOf" srcId="{FD4EF3D8-0229-4A9B-8C9B-38122D9F7C3F}" destId="{A7C52BC4-264B-454C-87D7-610F0D94AE6B}" srcOrd="0" destOrd="0" presId="urn:microsoft.com/office/officeart/2005/8/layout/process4"/>
    <dgm:cxn modelId="{00D48DE0-A773-4BBF-BB07-8F3B06712812}" type="presParOf" srcId="{FD4EF3D8-0229-4A9B-8C9B-38122D9F7C3F}" destId="{4083278A-195E-4EE3-B6EE-580FDF558EBF}" srcOrd="1" destOrd="0" presId="urn:microsoft.com/office/officeart/2005/8/layout/process4"/>
    <dgm:cxn modelId="{942706FB-FF34-408D-9F3B-6E74785FB1E4}" type="presParOf" srcId="{FD4EF3D8-0229-4A9B-8C9B-38122D9F7C3F}" destId="{13CE3B6B-41A1-4CE9-AA96-694001F8C121}" srcOrd="2" destOrd="0" presId="urn:microsoft.com/office/officeart/2005/8/layout/process4"/>
    <dgm:cxn modelId="{A110940A-0586-4AA3-86FA-002762571633}" type="presParOf" srcId="{FD4EF3D8-0229-4A9B-8C9B-38122D9F7C3F}" destId="{A6C5B6EF-692B-4D03-8567-3E8BF3F60A4A}" srcOrd="3" destOrd="0" presId="urn:microsoft.com/office/officeart/2005/8/layout/process4"/>
    <dgm:cxn modelId="{2BE25B5E-60CF-43FD-A3AC-7283F46852B6}" type="presParOf" srcId="{FD4EF3D8-0229-4A9B-8C9B-38122D9F7C3F}" destId="{4789228A-6324-4B80-8633-855AA8F64AFB}" srcOrd="4" destOrd="0" presId="urn:microsoft.com/office/officeart/2005/8/layout/process4"/>
    <dgm:cxn modelId="{1FD6BA9D-CC2E-4300-811A-ECE2548B2070}" type="presParOf" srcId="{5F9E27FB-0040-448E-BF4A-75AF3FBD0108}" destId="{478BA245-AADE-4B6D-ACF9-F673D6E01DC1}" srcOrd="1" destOrd="0" presId="urn:microsoft.com/office/officeart/2005/8/layout/process4"/>
    <dgm:cxn modelId="{E3CA5EC9-60F1-4FDB-8FBA-D8049D16A79C}" type="presParOf" srcId="{5F9E27FB-0040-448E-BF4A-75AF3FBD0108}" destId="{A8790DF5-CB0E-4E55-BDFB-1DE8F6CCF341}" srcOrd="2" destOrd="0" presId="urn:microsoft.com/office/officeart/2005/8/layout/process4"/>
    <dgm:cxn modelId="{A371CE2E-3A7F-47D2-99D2-5FB095F37F16}" type="presParOf" srcId="{A8790DF5-CB0E-4E55-BDFB-1DE8F6CCF341}" destId="{D5E94806-9787-40BB-9351-38333D645A36}"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35B4A3-9D7B-4F23-91D1-F4358680B10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1E75CFC-0F58-46C2-8221-3FCBED5B9EFC}">
      <dgm:prSet/>
      <dgm:spPr/>
      <dgm:t>
        <a:bodyPr/>
        <a:lstStyle/>
        <a:p>
          <a:r>
            <a:rPr lang="en-GB" dirty="0"/>
            <a:t>Analyse 2 advantages of belonging to the Eurozone.</a:t>
          </a:r>
          <a:endParaRPr lang="en-US" dirty="0"/>
        </a:p>
      </dgm:t>
    </dgm:pt>
    <dgm:pt modelId="{7A9860DA-424F-4CB3-8DE9-DFC875494E37}" type="parTrans" cxnId="{90C898D2-FE9A-4E2D-B139-26D7E4D4E204}">
      <dgm:prSet/>
      <dgm:spPr/>
      <dgm:t>
        <a:bodyPr/>
        <a:lstStyle/>
        <a:p>
          <a:endParaRPr lang="en-US"/>
        </a:p>
      </dgm:t>
    </dgm:pt>
    <dgm:pt modelId="{6CCB094C-23DA-4BDD-BC7D-0BA2BE9327CD}" type="sibTrans" cxnId="{90C898D2-FE9A-4E2D-B139-26D7E4D4E204}">
      <dgm:prSet/>
      <dgm:spPr/>
      <dgm:t>
        <a:bodyPr/>
        <a:lstStyle/>
        <a:p>
          <a:endParaRPr lang="en-US"/>
        </a:p>
      </dgm:t>
    </dgm:pt>
    <dgm:pt modelId="{A518AF84-9BBB-4CF0-9112-C01A17B4D118}">
      <dgm:prSet/>
      <dgm:spPr/>
      <dgm:t>
        <a:bodyPr/>
        <a:lstStyle/>
        <a:p>
          <a:r>
            <a:rPr lang="en-GB" dirty="0"/>
            <a:t>Analyse 2 disadvantages of belonging to the Eurozone.</a:t>
          </a:r>
          <a:endParaRPr lang="en-US" dirty="0"/>
        </a:p>
      </dgm:t>
    </dgm:pt>
    <dgm:pt modelId="{065D361A-69ED-44C0-A7B9-A5B3DEBEBD6B}" type="parTrans" cxnId="{5D33DE19-43DD-4D05-B4AF-9483CFC004CE}">
      <dgm:prSet/>
      <dgm:spPr/>
      <dgm:t>
        <a:bodyPr/>
        <a:lstStyle/>
        <a:p>
          <a:endParaRPr lang="en-US"/>
        </a:p>
      </dgm:t>
    </dgm:pt>
    <dgm:pt modelId="{9CD332E2-8C14-4C7E-9C70-285C1D08B0C9}" type="sibTrans" cxnId="{5D33DE19-43DD-4D05-B4AF-9483CFC004CE}">
      <dgm:prSet/>
      <dgm:spPr/>
      <dgm:t>
        <a:bodyPr/>
        <a:lstStyle/>
        <a:p>
          <a:endParaRPr lang="en-US"/>
        </a:p>
      </dgm:t>
    </dgm:pt>
    <dgm:pt modelId="{64CDB7EE-D08D-4C2A-BF0A-CC2B7F6776DD}">
      <dgm:prSet/>
      <dgm:spPr/>
      <dgm:t>
        <a:bodyPr/>
        <a:lstStyle/>
        <a:p>
          <a:r>
            <a:rPr lang="en-GB" dirty="0"/>
            <a:t>Discuss whether joining the Eurozone was a good decision for Greece? (8) </a:t>
          </a:r>
          <a:endParaRPr lang="en-US" dirty="0"/>
        </a:p>
      </dgm:t>
    </dgm:pt>
    <dgm:pt modelId="{F41CE10A-0F35-4470-AE06-AD257793E3E4}" type="parTrans" cxnId="{7C1D4CC3-0127-4063-B4B7-CD72019E986A}">
      <dgm:prSet/>
      <dgm:spPr/>
      <dgm:t>
        <a:bodyPr/>
        <a:lstStyle/>
        <a:p>
          <a:endParaRPr lang="en-US"/>
        </a:p>
      </dgm:t>
    </dgm:pt>
    <dgm:pt modelId="{7673F519-45EE-467A-8037-A0773A5550CD}" type="sibTrans" cxnId="{7C1D4CC3-0127-4063-B4B7-CD72019E986A}">
      <dgm:prSet/>
      <dgm:spPr/>
      <dgm:t>
        <a:bodyPr/>
        <a:lstStyle/>
        <a:p>
          <a:endParaRPr lang="en-US"/>
        </a:p>
      </dgm:t>
    </dgm:pt>
    <dgm:pt modelId="{7734C004-5DB1-4F98-98DC-BEB2A9CD8571}" type="pres">
      <dgm:prSet presAssocID="{5A35B4A3-9D7B-4F23-91D1-F4358680B10E}" presName="vert0" presStyleCnt="0">
        <dgm:presLayoutVars>
          <dgm:dir/>
          <dgm:animOne val="branch"/>
          <dgm:animLvl val="lvl"/>
        </dgm:presLayoutVars>
      </dgm:prSet>
      <dgm:spPr/>
    </dgm:pt>
    <dgm:pt modelId="{6210A6E7-1E16-4306-9BED-6B1D5B8A4321}" type="pres">
      <dgm:prSet presAssocID="{61E75CFC-0F58-46C2-8221-3FCBED5B9EFC}" presName="thickLine" presStyleLbl="alignNode1" presStyleIdx="0" presStyleCnt="3"/>
      <dgm:spPr/>
    </dgm:pt>
    <dgm:pt modelId="{462DD671-4A89-4BD5-BBAB-ED7A5A63DD51}" type="pres">
      <dgm:prSet presAssocID="{61E75CFC-0F58-46C2-8221-3FCBED5B9EFC}" presName="horz1" presStyleCnt="0"/>
      <dgm:spPr/>
    </dgm:pt>
    <dgm:pt modelId="{A54ED2C3-0C50-4064-9EA8-B1E6FDD1D13A}" type="pres">
      <dgm:prSet presAssocID="{61E75CFC-0F58-46C2-8221-3FCBED5B9EFC}" presName="tx1" presStyleLbl="revTx" presStyleIdx="0" presStyleCnt="3"/>
      <dgm:spPr/>
    </dgm:pt>
    <dgm:pt modelId="{9F209678-E5A2-48E6-8FD9-2906800A358C}" type="pres">
      <dgm:prSet presAssocID="{61E75CFC-0F58-46C2-8221-3FCBED5B9EFC}" presName="vert1" presStyleCnt="0"/>
      <dgm:spPr/>
    </dgm:pt>
    <dgm:pt modelId="{01679BFA-B8C8-4A98-9F4C-83A3A4FEAAF3}" type="pres">
      <dgm:prSet presAssocID="{A518AF84-9BBB-4CF0-9112-C01A17B4D118}" presName="thickLine" presStyleLbl="alignNode1" presStyleIdx="1" presStyleCnt="3"/>
      <dgm:spPr/>
    </dgm:pt>
    <dgm:pt modelId="{EB917562-5F00-4A2D-A0C7-D4841617F83D}" type="pres">
      <dgm:prSet presAssocID="{A518AF84-9BBB-4CF0-9112-C01A17B4D118}" presName="horz1" presStyleCnt="0"/>
      <dgm:spPr/>
    </dgm:pt>
    <dgm:pt modelId="{8726F820-B606-420C-9D57-EB7F1506DBED}" type="pres">
      <dgm:prSet presAssocID="{A518AF84-9BBB-4CF0-9112-C01A17B4D118}" presName="tx1" presStyleLbl="revTx" presStyleIdx="1" presStyleCnt="3"/>
      <dgm:spPr/>
    </dgm:pt>
    <dgm:pt modelId="{D5FE539A-35A4-4510-838D-E94515D5962D}" type="pres">
      <dgm:prSet presAssocID="{A518AF84-9BBB-4CF0-9112-C01A17B4D118}" presName="vert1" presStyleCnt="0"/>
      <dgm:spPr/>
    </dgm:pt>
    <dgm:pt modelId="{20B6FEB1-0B93-4C4E-9D3D-52765B812134}" type="pres">
      <dgm:prSet presAssocID="{64CDB7EE-D08D-4C2A-BF0A-CC2B7F6776DD}" presName="thickLine" presStyleLbl="alignNode1" presStyleIdx="2" presStyleCnt="3"/>
      <dgm:spPr/>
    </dgm:pt>
    <dgm:pt modelId="{C2ABA477-6BDA-4ADC-BBFD-04CE47471E02}" type="pres">
      <dgm:prSet presAssocID="{64CDB7EE-D08D-4C2A-BF0A-CC2B7F6776DD}" presName="horz1" presStyleCnt="0"/>
      <dgm:spPr/>
    </dgm:pt>
    <dgm:pt modelId="{3754123C-C50B-45BB-9194-539583561EDF}" type="pres">
      <dgm:prSet presAssocID="{64CDB7EE-D08D-4C2A-BF0A-CC2B7F6776DD}" presName="tx1" presStyleLbl="revTx" presStyleIdx="2" presStyleCnt="3"/>
      <dgm:spPr/>
    </dgm:pt>
    <dgm:pt modelId="{2512B414-3A2C-40E3-8612-105D70873F64}" type="pres">
      <dgm:prSet presAssocID="{64CDB7EE-D08D-4C2A-BF0A-CC2B7F6776DD}" presName="vert1" presStyleCnt="0"/>
      <dgm:spPr/>
    </dgm:pt>
  </dgm:ptLst>
  <dgm:cxnLst>
    <dgm:cxn modelId="{2B467D0E-4FB0-4621-BB65-D6F75BDCF3C3}" type="presOf" srcId="{A518AF84-9BBB-4CF0-9112-C01A17B4D118}" destId="{8726F820-B606-420C-9D57-EB7F1506DBED}" srcOrd="0" destOrd="0" presId="urn:microsoft.com/office/officeart/2008/layout/LinedList"/>
    <dgm:cxn modelId="{5D33DE19-43DD-4D05-B4AF-9483CFC004CE}" srcId="{5A35B4A3-9D7B-4F23-91D1-F4358680B10E}" destId="{A518AF84-9BBB-4CF0-9112-C01A17B4D118}" srcOrd="1" destOrd="0" parTransId="{065D361A-69ED-44C0-A7B9-A5B3DEBEBD6B}" sibTransId="{9CD332E2-8C14-4C7E-9C70-285C1D08B0C9}"/>
    <dgm:cxn modelId="{8725A32B-C783-4988-B38A-3CAF4A177C5F}" type="presOf" srcId="{61E75CFC-0F58-46C2-8221-3FCBED5B9EFC}" destId="{A54ED2C3-0C50-4064-9EA8-B1E6FDD1D13A}" srcOrd="0" destOrd="0" presId="urn:microsoft.com/office/officeart/2008/layout/LinedList"/>
    <dgm:cxn modelId="{AC032E3C-3509-4093-86AA-61B9F647CB0B}" type="presOf" srcId="{64CDB7EE-D08D-4C2A-BF0A-CC2B7F6776DD}" destId="{3754123C-C50B-45BB-9194-539583561EDF}" srcOrd="0" destOrd="0" presId="urn:microsoft.com/office/officeart/2008/layout/LinedList"/>
    <dgm:cxn modelId="{6018587E-97F0-4A41-AEDF-4A146DA4E305}" type="presOf" srcId="{5A35B4A3-9D7B-4F23-91D1-F4358680B10E}" destId="{7734C004-5DB1-4F98-98DC-BEB2A9CD8571}" srcOrd="0" destOrd="0" presId="urn:microsoft.com/office/officeart/2008/layout/LinedList"/>
    <dgm:cxn modelId="{7C1D4CC3-0127-4063-B4B7-CD72019E986A}" srcId="{5A35B4A3-9D7B-4F23-91D1-F4358680B10E}" destId="{64CDB7EE-D08D-4C2A-BF0A-CC2B7F6776DD}" srcOrd="2" destOrd="0" parTransId="{F41CE10A-0F35-4470-AE06-AD257793E3E4}" sibTransId="{7673F519-45EE-467A-8037-A0773A5550CD}"/>
    <dgm:cxn modelId="{90C898D2-FE9A-4E2D-B139-26D7E4D4E204}" srcId="{5A35B4A3-9D7B-4F23-91D1-F4358680B10E}" destId="{61E75CFC-0F58-46C2-8221-3FCBED5B9EFC}" srcOrd="0" destOrd="0" parTransId="{7A9860DA-424F-4CB3-8DE9-DFC875494E37}" sibTransId="{6CCB094C-23DA-4BDD-BC7D-0BA2BE9327CD}"/>
    <dgm:cxn modelId="{25404064-6D82-4720-910B-C12DD30B4A21}" type="presParOf" srcId="{7734C004-5DB1-4F98-98DC-BEB2A9CD8571}" destId="{6210A6E7-1E16-4306-9BED-6B1D5B8A4321}" srcOrd="0" destOrd="0" presId="urn:microsoft.com/office/officeart/2008/layout/LinedList"/>
    <dgm:cxn modelId="{5688ECAB-1D42-489F-AFA5-34DDD93EABBC}" type="presParOf" srcId="{7734C004-5DB1-4F98-98DC-BEB2A9CD8571}" destId="{462DD671-4A89-4BD5-BBAB-ED7A5A63DD51}" srcOrd="1" destOrd="0" presId="urn:microsoft.com/office/officeart/2008/layout/LinedList"/>
    <dgm:cxn modelId="{70E532BA-B75E-4A2A-BA31-CCD0F7A0A0AC}" type="presParOf" srcId="{462DD671-4A89-4BD5-BBAB-ED7A5A63DD51}" destId="{A54ED2C3-0C50-4064-9EA8-B1E6FDD1D13A}" srcOrd="0" destOrd="0" presId="urn:microsoft.com/office/officeart/2008/layout/LinedList"/>
    <dgm:cxn modelId="{015D6463-A5AD-4916-BE05-5351A964F8FB}" type="presParOf" srcId="{462DD671-4A89-4BD5-BBAB-ED7A5A63DD51}" destId="{9F209678-E5A2-48E6-8FD9-2906800A358C}" srcOrd="1" destOrd="0" presId="urn:microsoft.com/office/officeart/2008/layout/LinedList"/>
    <dgm:cxn modelId="{98124CDB-7BC7-4B80-AF83-38BEBB319690}" type="presParOf" srcId="{7734C004-5DB1-4F98-98DC-BEB2A9CD8571}" destId="{01679BFA-B8C8-4A98-9F4C-83A3A4FEAAF3}" srcOrd="2" destOrd="0" presId="urn:microsoft.com/office/officeart/2008/layout/LinedList"/>
    <dgm:cxn modelId="{2940FECF-5699-4E01-A7E3-F4DC6290D427}" type="presParOf" srcId="{7734C004-5DB1-4F98-98DC-BEB2A9CD8571}" destId="{EB917562-5F00-4A2D-A0C7-D4841617F83D}" srcOrd="3" destOrd="0" presId="urn:microsoft.com/office/officeart/2008/layout/LinedList"/>
    <dgm:cxn modelId="{5C0206E7-3EB4-4D69-A9EF-8272A08F2CC0}" type="presParOf" srcId="{EB917562-5F00-4A2D-A0C7-D4841617F83D}" destId="{8726F820-B606-420C-9D57-EB7F1506DBED}" srcOrd="0" destOrd="0" presId="urn:microsoft.com/office/officeart/2008/layout/LinedList"/>
    <dgm:cxn modelId="{4D8366A7-C7EA-4E7B-A756-3A3AF2DBBD16}" type="presParOf" srcId="{EB917562-5F00-4A2D-A0C7-D4841617F83D}" destId="{D5FE539A-35A4-4510-838D-E94515D5962D}" srcOrd="1" destOrd="0" presId="urn:microsoft.com/office/officeart/2008/layout/LinedList"/>
    <dgm:cxn modelId="{A1FF376B-4FC4-4AC8-9C39-28614C5E65B7}" type="presParOf" srcId="{7734C004-5DB1-4F98-98DC-BEB2A9CD8571}" destId="{20B6FEB1-0B93-4C4E-9D3D-52765B812134}" srcOrd="4" destOrd="0" presId="urn:microsoft.com/office/officeart/2008/layout/LinedList"/>
    <dgm:cxn modelId="{8CCAB141-EC71-4692-9053-1B1B22934E48}" type="presParOf" srcId="{7734C004-5DB1-4F98-98DC-BEB2A9CD8571}" destId="{C2ABA477-6BDA-4ADC-BBFD-04CE47471E02}" srcOrd="5" destOrd="0" presId="urn:microsoft.com/office/officeart/2008/layout/LinedList"/>
    <dgm:cxn modelId="{C89280CC-EACD-49D6-A3D8-BA886C34BB85}" type="presParOf" srcId="{C2ABA477-6BDA-4ADC-BBFD-04CE47471E02}" destId="{3754123C-C50B-45BB-9194-539583561EDF}" srcOrd="0" destOrd="0" presId="urn:microsoft.com/office/officeart/2008/layout/LinedList"/>
    <dgm:cxn modelId="{CAAED510-E121-4A1E-BDEA-C88F92B60051}" type="presParOf" srcId="{C2ABA477-6BDA-4ADC-BBFD-04CE47471E02}" destId="{2512B414-3A2C-40E3-8612-105D70873F6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A129A-E9CE-4D56-B2B4-24A6EAC4CE2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C3E3657-5F26-45B4-9BEB-2E42AD0E2D11}">
      <dgm:prSet/>
      <dgm:spPr/>
      <dgm:t>
        <a:bodyPr/>
        <a:lstStyle/>
        <a:p>
          <a:pPr>
            <a:defRPr cap="all"/>
          </a:pPr>
          <a:r>
            <a:rPr lang="en-US"/>
            <a:t>What is an exchange rate?</a:t>
          </a:r>
        </a:p>
      </dgm:t>
    </dgm:pt>
    <dgm:pt modelId="{D24D41AA-8A16-4067-A9D8-72CAE728E829}" type="parTrans" cxnId="{CFDE917A-CFC1-42D3-92AA-01092ED26A84}">
      <dgm:prSet/>
      <dgm:spPr/>
      <dgm:t>
        <a:bodyPr/>
        <a:lstStyle/>
        <a:p>
          <a:endParaRPr lang="en-US"/>
        </a:p>
      </dgm:t>
    </dgm:pt>
    <dgm:pt modelId="{C55CB1C8-60BA-4323-AFCF-E95621039946}" type="sibTrans" cxnId="{CFDE917A-CFC1-42D3-92AA-01092ED26A84}">
      <dgm:prSet/>
      <dgm:spPr/>
      <dgm:t>
        <a:bodyPr/>
        <a:lstStyle/>
        <a:p>
          <a:endParaRPr lang="en-US"/>
        </a:p>
      </dgm:t>
    </dgm:pt>
    <dgm:pt modelId="{6C34733B-4435-497F-B33F-ABFD662E9068}">
      <dgm:prSet/>
      <dgm:spPr/>
      <dgm:t>
        <a:bodyPr/>
        <a:lstStyle/>
        <a:p>
          <a:pPr>
            <a:defRPr cap="all"/>
          </a:pPr>
          <a:r>
            <a:rPr lang="en-GB"/>
            <a:t>Explain what happens when the pound appreciates.</a:t>
          </a:r>
          <a:endParaRPr lang="en-US"/>
        </a:p>
      </dgm:t>
    </dgm:pt>
    <dgm:pt modelId="{6D2B713F-74AB-4555-A13F-22B0FAC0C58F}" type="parTrans" cxnId="{053A5E64-9C5F-4D9D-A37E-D140D3CB8C85}">
      <dgm:prSet/>
      <dgm:spPr/>
      <dgm:t>
        <a:bodyPr/>
        <a:lstStyle/>
        <a:p>
          <a:endParaRPr lang="en-US"/>
        </a:p>
      </dgm:t>
    </dgm:pt>
    <dgm:pt modelId="{26A85A14-65AE-4B70-A2A6-9A6B25BA894C}" type="sibTrans" cxnId="{053A5E64-9C5F-4D9D-A37E-D140D3CB8C85}">
      <dgm:prSet/>
      <dgm:spPr/>
      <dgm:t>
        <a:bodyPr/>
        <a:lstStyle/>
        <a:p>
          <a:endParaRPr lang="en-US"/>
        </a:p>
      </dgm:t>
    </dgm:pt>
    <dgm:pt modelId="{DD89F4A2-9DAD-4866-BB61-8532ACD4A5C9}">
      <dgm:prSet/>
      <dgm:spPr/>
      <dgm:t>
        <a:bodyPr/>
        <a:lstStyle/>
        <a:p>
          <a:pPr>
            <a:defRPr cap="all"/>
          </a:pPr>
          <a:r>
            <a:rPr lang="en-GB"/>
            <a:t>If the pound appreciates, will a holiday to the US be cheaper or more expensive? </a:t>
          </a:r>
          <a:endParaRPr lang="en-US"/>
        </a:p>
      </dgm:t>
    </dgm:pt>
    <dgm:pt modelId="{4FA8DB6F-6712-4169-9F00-376E6CFA5D68}" type="parTrans" cxnId="{5BA08293-5141-45E9-BA70-2A9CF370DAF0}">
      <dgm:prSet/>
      <dgm:spPr/>
      <dgm:t>
        <a:bodyPr/>
        <a:lstStyle/>
        <a:p>
          <a:endParaRPr lang="en-US"/>
        </a:p>
      </dgm:t>
    </dgm:pt>
    <dgm:pt modelId="{729EA2DA-891F-4E67-B130-CF780C8EBA2A}" type="sibTrans" cxnId="{5BA08293-5141-45E9-BA70-2A9CF370DAF0}">
      <dgm:prSet/>
      <dgm:spPr/>
      <dgm:t>
        <a:bodyPr/>
        <a:lstStyle/>
        <a:p>
          <a:endParaRPr lang="en-US"/>
        </a:p>
      </dgm:t>
    </dgm:pt>
    <dgm:pt modelId="{03A94ACB-7917-4BFA-9466-E1CF9278C266}" type="pres">
      <dgm:prSet presAssocID="{562A129A-E9CE-4D56-B2B4-24A6EAC4CE27}" presName="root" presStyleCnt="0">
        <dgm:presLayoutVars>
          <dgm:dir/>
          <dgm:resizeHandles val="exact"/>
        </dgm:presLayoutVars>
      </dgm:prSet>
      <dgm:spPr/>
    </dgm:pt>
    <dgm:pt modelId="{74EF95B2-7ADA-4E4F-B07C-F5A7EC326647}" type="pres">
      <dgm:prSet presAssocID="{EC3E3657-5F26-45B4-9BEB-2E42AD0E2D11}" presName="compNode" presStyleCnt="0"/>
      <dgm:spPr/>
    </dgm:pt>
    <dgm:pt modelId="{5C9E2C8C-8B41-4100-A5F1-DA2C659BC65F}" type="pres">
      <dgm:prSet presAssocID="{EC3E3657-5F26-45B4-9BEB-2E42AD0E2D11}" presName="iconBgRect" presStyleLbl="bgShp" presStyleIdx="0" presStyleCnt="3"/>
      <dgm:spPr>
        <a:prstGeom prst="round2DiagRect">
          <a:avLst>
            <a:gd name="adj1" fmla="val 29727"/>
            <a:gd name="adj2" fmla="val 0"/>
          </a:avLst>
        </a:prstGeom>
      </dgm:spPr>
    </dgm:pt>
    <dgm:pt modelId="{30BDC9A4-955D-4744-BC67-5B70EF5E2CF9}" type="pres">
      <dgm:prSet presAssocID="{EC3E3657-5F26-45B4-9BEB-2E42AD0E2D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B5C5E46-36E4-4CD1-9D20-C78D56A232A1}" type="pres">
      <dgm:prSet presAssocID="{EC3E3657-5F26-45B4-9BEB-2E42AD0E2D11}" presName="spaceRect" presStyleCnt="0"/>
      <dgm:spPr/>
    </dgm:pt>
    <dgm:pt modelId="{74847E59-27AF-4763-93CF-B1AAF8964AFE}" type="pres">
      <dgm:prSet presAssocID="{EC3E3657-5F26-45B4-9BEB-2E42AD0E2D11}" presName="textRect" presStyleLbl="revTx" presStyleIdx="0" presStyleCnt="3">
        <dgm:presLayoutVars>
          <dgm:chMax val="1"/>
          <dgm:chPref val="1"/>
        </dgm:presLayoutVars>
      </dgm:prSet>
      <dgm:spPr/>
    </dgm:pt>
    <dgm:pt modelId="{5CECC5F3-CE4B-4756-988F-F39308BF3618}" type="pres">
      <dgm:prSet presAssocID="{C55CB1C8-60BA-4323-AFCF-E95621039946}" presName="sibTrans" presStyleCnt="0"/>
      <dgm:spPr/>
    </dgm:pt>
    <dgm:pt modelId="{3FAD18C3-03BA-40C7-AFFC-B7BE96E9344C}" type="pres">
      <dgm:prSet presAssocID="{6C34733B-4435-497F-B33F-ABFD662E9068}" presName="compNode" presStyleCnt="0"/>
      <dgm:spPr/>
    </dgm:pt>
    <dgm:pt modelId="{18794401-9EB4-4884-B8E3-F24622DC210F}" type="pres">
      <dgm:prSet presAssocID="{6C34733B-4435-497F-B33F-ABFD662E9068}" presName="iconBgRect" presStyleLbl="bgShp" presStyleIdx="1" presStyleCnt="3"/>
      <dgm:spPr>
        <a:prstGeom prst="round2DiagRect">
          <a:avLst>
            <a:gd name="adj1" fmla="val 29727"/>
            <a:gd name="adj2" fmla="val 0"/>
          </a:avLst>
        </a:prstGeom>
      </dgm:spPr>
    </dgm:pt>
    <dgm:pt modelId="{1BFEAFAD-FB96-491E-B734-1A84A9793B93}" type="pres">
      <dgm:prSet presAssocID="{6C34733B-4435-497F-B33F-ABFD662E90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und"/>
        </a:ext>
      </dgm:extLst>
    </dgm:pt>
    <dgm:pt modelId="{75CC5D50-B556-46B5-8B9A-E68B13E5E9AF}" type="pres">
      <dgm:prSet presAssocID="{6C34733B-4435-497F-B33F-ABFD662E9068}" presName="spaceRect" presStyleCnt="0"/>
      <dgm:spPr/>
    </dgm:pt>
    <dgm:pt modelId="{E7D39C58-E4D1-4133-843A-4BE0B4767635}" type="pres">
      <dgm:prSet presAssocID="{6C34733B-4435-497F-B33F-ABFD662E9068}" presName="textRect" presStyleLbl="revTx" presStyleIdx="1" presStyleCnt="3">
        <dgm:presLayoutVars>
          <dgm:chMax val="1"/>
          <dgm:chPref val="1"/>
        </dgm:presLayoutVars>
      </dgm:prSet>
      <dgm:spPr/>
    </dgm:pt>
    <dgm:pt modelId="{251A80DF-2987-461F-A2B3-046350B120B7}" type="pres">
      <dgm:prSet presAssocID="{26A85A14-65AE-4B70-A2A6-9A6B25BA894C}" presName="sibTrans" presStyleCnt="0"/>
      <dgm:spPr/>
    </dgm:pt>
    <dgm:pt modelId="{F8AA4182-8EE3-4ADD-A8DF-29E17F77897E}" type="pres">
      <dgm:prSet presAssocID="{DD89F4A2-9DAD-4866-BB61-8532ACD4A5C9}" presName="compNode" presStyleCnt="0"/>
      <dgm:spPr/>
    </dgm:pt>
    <dgm:pt modelId="{41FD4E06-14DA-4BEE-AEB1-9ACA1379569C}" type="pres">
      <dgm:prSet presAssocID="{DD89F4A2-9DAD-4866-BB61-8532ACD4A5C9}" presName="iconBgRect" presStyleLbl="bgShp" presStyleIdx="2" presStyleCnt="3"/>
      <dgm:spPr>
        <a:prstGeom prst="round2DiagRect">
          <a:avLst>
            <a:gd name="adj1" fmla="val 29727"/>
            <a:gd name="adj2" fmla="val 0"/>
          </a:avLst>
        </a:prstGeom>
      </dgm:spPr>
    </dgm:pt>
    <dgm:pt modelId="{5FBE8099-6993-4DEF-A0F3-A84445FB50A3}" type="pres">
      <dgm:prSet presAssocID="{DD89F4A2-9DAD-4866-BB61-8532ACD4A5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9FE08104-12CC-4D3B-B778-C3ED5A145A13}" type="pres">
      <dgm:prSet presAssocID="{DD89F4A2-9DAD-4866-BB61-8532ACD4A5C9}" presName="spaceRect" presStyleCnt="0"/>
      <dgm:spPr/>
    </dgm:pt>
    <dgm:pt modelId="{4F9F436B-585D-458D-AA89-4B0A2520E827}" type="pres">
      <dgm:prSet presAssocID="{DD89F4A2-9DAD-4866-BB61-8532ACD4A5C9}" presName="textRect" presStyleLbl="revTx" presStyleIdx="2" presStyleCnt="3">
        <dgm:presLayoutVars>
          <dgm:chMax val="1"/>
          <dgm:chPref val="1"/>
        </dgm:presLayoutVars>
      </dgm:prSet>
      <dgm:spPr/>
    </dgm:pt>
  </dgm:ptLst>
  <dgm:cxnLst>
    <dgm:cxn modelId="{4C468606-B54D-40C1-A62C-E807EC711250}" type="presOf" srcId="{EC3E3657-5F26-45B4-9BEB-2E42AD0E2D11}" destId="{74847E59-27AF-4763-93CF-B1AAF8964AFE}" srcOrd="0" destOrd="0" presId="urn:microsoft.com/office/officeart/2018/5/layout/IconLeafLabelList"/>
    <dgm:cxn modelId="{053A5E64-9C5F-4D9D-A37E-D140D3CB8C85}" srcId="{562A129A-E9CE-4D56-B2B4-24A6EAC4CE27}" destId="{6C34733B-4435-497F-B33F-ABFD662E9068}" srcOrd="1" destOrd="0" parTransId="{6D2B713F-74AB-4555-A13F-22B0FAC0C58F}" sibTransId="{26A85A14-65AE-4B70-A2A6-9A6B25BA894C}"/>
    <dgm:cxn modelId="{CFDE917A-CFC1-42D3-92AA-01092ED26A84}" srcId="{562A129A-E9CE-4D56-B2B4-24A6EAC4CE27}" destId="{EC3E3657-5F26-45B4-9BEB-2E42AD0E2D11}" srcOrd="0" destOrd="0" parTransId="{D24D41AA-8A16-4067-A9D8-72CAE728E829}" sibTransId="{C55CB1C8-60BA-4323-AFCF-E95621039946}"/>
    <dgm:cxn modelId="{5BA08293-5141-45E9-BA70-2A9CF370DAF0}" srcId="{562A129A-E9CE-4D56-B2B4-24A6EAC4CE27}" destId="{DD89F4A2-9DAD-4866-BB61-8532ACD4A5C9}" srcOrd="2" destOrd="0" parTransId="{4FA8DB6F-6712-4169-9F00-376E6CFA5D68}" sibTransId="{729EA2DA-891F-4E67-B130-CF780C8EBA2A}"/>
    <dgm:cxn modelId="{EDCFAAAF-081F-43C9-99A7-9D015C2536F3}" type="presOf" srcId="{6C34733B-4435-497F-B33F-ABFD662E9068}" destId="{E7D39C58-E4D1-4133-843A-4BE0B4767635}" srcOrd="0" destOrd="0" presId="urn:microsoft.com/office/officeart/2018/5/layout/IconLeafLabelList"/>
    <dgm:cxn modelId="{796724BE-1B4A-410B-BA8D-B796917DAE88}" type="presOf" srcId="{562A129A-E9CE-4D56-B2B4-24A6EAC4CE27}" destId="{03A94ACB-7917-4BFA-9466-E1CF9278C266}" srcOrd="0" destOrd="0" presId="urn:microsoft.com/office/officeart/2018/5/layout/IconLeafLabelList"/>
    <dgm:cxn modelId="{B878D3C1-0408-4A69-A5CF-26DF1C84F415}" type="presOf" srcId="{DD89F4A2-9DAD-4866-BB61-8532ACD4A5C9}" destId="{4F9F436B-585D-458D-AA89-4B0A2520E827}" srcOrd="0" destOrd="0" presId="urn:microsoft.com/office/officeart/2018/5/layout/IconLeafLabelList"/>
    <dgm:cxn modelId="{2E7A7421-B3B6-4F68-AC13-69CEF72D77BA}" type="presParOf" srcId="{03A94ACB-7917-4BFA-9466-E1CF9278C266}" destId="{74EF95B2-7ADA-4E4F-B07C-F5A7EC326647}" srcOrd="0" destOrd="0" presId="urn:microsoft.com/office/officeart/2018/5/layout/IconLeafLabelList"/>
    <dgm:cxn modelId="{C6D46B54-72BC-4079-A903-ED228B490636}" type="presParOf" srcId="{74EF95B2-7ADA-4E4F-B07C-F5A7EC326647}" destId="{5C9E2C8C-8B41-4100-A5F1-DA2C659BC65F}" srcOrd="0" destOrd="0" presId="urn:microsoft.com/office/officeart/2018/5/layout/IconLeafLabelList"/>
    <dgm:cxn modelId="{ABC61864-76B5-421F-A476-FA0189F9EB54}" type="presParOf" srcId="{74EF95B2-7ADA-4E4F-B07C-F5A7EC326647}" destId="{30BDC9A4-955D-4744-BC67-5B70EF5E2CF9}" srcOrd="1" destOrd="0" presId="urn:microsoft.com/office/officeart/2018/5/layout/IconLeafLabelList"/>
    <dgm:cxn modelId="{ABA64C2F-8ADB-4FFD-AB1C-1850DE55C903}" type="presParOf" srcId="{74EF95B2-7ADA-4E4F-B07C-F5A7EC326647}" destId="{BB5C5E46-36E4-4CD1-9D20-C78D56A232A1}" srcOrd="2" destOrd="0" presId="urn:microsoft.com/office/officeart/2018/5/layout/IconLeafLabelList"/>
    <dgm:cxn modelId="{1F60A1A0-7E61-41FE-AA6A-36570F2E6C85}" type="presParOf" srcId="{74EF95B2-7ADA-4E4F-B07C-F5A7EC326647}" destId="{74847E59-27AF-4763-93CF-B1AAF8964AFE}" srcOrd="3" destOrd="0" presId="urn:microsoft.com/office/officeart/2018/5/layout/IconLeafLabelList"/>
    <dgm:cxn modelId="{08D8E6AB-6B29-4BF3-A913-2EAD11A5CC78}" type="presParOf" srcId="{03A94ACB-7917-4BFA-9466-E1CF9278C266}" destId="{5CECC5F3-CE4B-4756-988F-F39308BF3618}" srcOrd="1" destOrd="0" presId="urn:microsoft.com/office/officeart/2018/5/layout/IconLeafLabelList"/>
    <dgm:cxn modelId="{531EA394-1A53-4911-B8BE-FDDDF4CC0A1B}" type="presParOf" srcId="{03A94ACB-7917-4BFA-9466-E1CF9278C266}" destId="{3FAD18C3-03BA-40C7-AFFC-B7BE96E9344C}" srcOrd="2" destOrd="0" presId="urn:microsoft.com/office/officeart/2018/5/layout/IconLeafLabelList"/>
    <dgm:cxn modelId="{8E81CE67-9EC8-404D-87D9-C149B6D28912}" type="presParOf" srcId="{3FAD18C3-03BA-40C7-AFFC-B7BE96E9344C}" destId="{18794401-9EB4-4884-B8E3-F24622DC210F}" srcOrd="0" destOrd="0" presId="urn:microsoft.com/office/officeart/2018/5/layout/IconLeafLabelList"/>
    <dgm:cxn modelId="{E8AE5B9B-A569-4068-9638-A9E0A0AECDC9}" type="presParOf" srcId="{3FAD18C3-03BA-40C7-AFFC-B7BE96E9344C}" destId="{1BFEAFAD-FB96-491E-B734-1A84A9793B93}" srcOrd="1" destOrd="0" presId="urn:microsoft.com/office/officeart/2018/5/layout/IconLeafLabelList"/>
    <dgm:cxn modelId="{7F7301EB-640C-42FB-A06C-EE1083971F2E}" type="presParOf" srcId="{3FAD18C3-03BA-40C7-AFFC-B7BE96E9344C}" destId="{75CC5D50-B556-46B5-8B9A-E68B13E5E9AF}" srcOrd="2" destOrd="0" presId="urn:microsoft.com/office/officeart/2018/5/layout/IconLeafLabelList"/>
    <dgm:cxn modelId="{D36CB8E1-5649-4772-87A4-33E5E6C0562A}" type="presParOf" srcId="{3FAD18C3-03BA-40C7-AFFC-B7BE96E9344C}" destId="{E7D39C58-E4D1-4133-843A-4BE0B4767635}" srcOrd="3" destOrd="0" presId="urn:microsoft.com/office/officeart/2018/5/layout/IconLeafLabelList"/>
    <dgm:cxn modelId="{6937117F-3643-437E-9AD3-DEB26066C369}" type="presParOf" srcId="{03A94ACB-7917-4BFA-9466-E1CF9278C266}" destId="{251A80DF-2987-461F-A2B3-046350B120B7}" srcOrd="3" destOrd="0" presId="urn:microsoft.com/office/officeart/2018/5/layout/IconLeafLabelList"/>
    <dgm:cxn modelId="{1F019F29-9B5C-4E09-8E16-3FC6338B8F73}" type="presParOf" srcId="{03A94ACB-7917-4BFA-9466-E1CF9278C266}" destId="{F8AA4182-8EE3-4ADD-A8DF-29E17F77897E}" srcOrd="4" destOrd="0" presId="urn:microsoft.com/office/officeart/2018/5/layout/IconLeafLabelList"/>
    <dgm:cxn modelId="{FF3D5F9C-E953-4072-91E8-A77553581F1C}" type="presParOf" srcId="{F8AA4182-8EE3-4ADD-A8DF-29E17F77897E}" destId="{41FD4E06-14DA-4BEE-AEB1-9ACA1379569C}" srcOrd="0" destOrd="0" presId="urn:microsoft.com/office/officeart/2018/5/layout/IconLeafLabelList"/>
    <dgm:cxn modelId="{05EC0885-797D-4EEB-9235-D09204F44F4E}" type="presParOf" srcId="{F8AA4182-8EE3-4ADD-A8DF-29E17F77897E}" destId="{5FBE8099-6993-4DEF-A0F3-A84445FB50A3}" srcOrd="1" destOrd="0" presId="urn:microsoft.com/office/officeart/2018/5/layout/IconLeafLabelList"/>
    <dgm:cxn modelId="{CA29FA92-9DC8-4440-A5DD-591B633EA145}" type="presParOf" srcId="{F8AA4182-8EE3-4ADD-A8DF-29E17F77897E}" destId="{9FE08104-12CC-4D3B-B778-C3ED5A145A13}" srcOrd="2" destOrd="0" presId="urn:microsoft.com/office/officeart/2018/5/layout/IconLeafLabelList"/>
    <dgm:cxn modelId="{1E6A7880-84F8-4749-A905-8ECEA7982FE3}" type="presParOf" srcId="{F8AA4182-8EE3-4ADD-A8DF-29E17F77897E}" destId="{4F9F436B-585D-458D-AA89-4B0A2520E82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FB9121-C6E0-473C-8962-F617D686852A}"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277FDA7-82E5-4AD2-8120-3BFB4478D18C}">
      <dgm:prSet/>
      <dgm:spPr/>
      <dgm:t>
        <a:bodyPr/>
        <a:lstStyle/>
        <a:p>
          <a:r>
            <a:rPr lang="en-US" dirty="0"/>
            <a:t>Imagine an exchange rate is in equilibrium at D1S1 with £1 able to buy $1.50.</a:t>
          </a:r>
        </a:p>
      </dgm:t>
    </dgm:pt>
    <dgm:pt modelId="{A1B9307E-18D4-4D45-8FC1-EC9706C224F1}" type="parTrans" cxnId="{69BBE6FB-5364-49F1-B900-24D21ACDC4D2}">
      <dgm:prSet/>
      <dgm:spPr/>
      <dgm:t>
        <a:bodyPr/>
        <a:lstStyle/>
        <a:p>
          <a:endParaRPr lang="en-US"/>
        </a:p>
      </dgm:t>
    </dgm:pt>
    <dgm:pt modelId="{638BCBCD-6BC4-4195-87C7-99E753CD3096}" type="sibTrans" cxnId="{69BBE6FB-5364-49F1-B900-24D21ACDC4D2}">
      <dgm:prSet/>
      <dgm:spPr/>
      <dgm:t>
        <a:bodyPr/>
        <a:lstStyle/>
        <a:p>
          <a:endParaRPr lang="en-US"/>
        </a:p>
      </dgm:t>
    </dgm:pt>
    <dgm:pt modelId="{721E06E0-DF48-4923-B4CA-5BCB57DFF0C0}">
      <dgm:prSet/>
      <dgm:spPr/>
      <dgm:t>
        <a:bodyPr/>
        <a:lstStyle/>
        <a:p>
          <a:r>
            <a:rPr lang="en-US" dirty="0"/>
            <a:t>If there was an appreciation in the exchange rate , this would increase the D for £s and there would be a shift to D2. This would mean that £1 is now able to buy $1.60.</a:t>
          </a:r>
        </a:p>
      </dgm:t>
    </dgm:pt>
    <dgm:pt modelId="{D816E36D-F848-4842-872F-12904C9B0FBB}" type="parTrans" cxnId="{755388FE-48BB-4F1E-9542-30143F52D35A}">
      <dgm:prSet/>
      <dgm:spPr/>
      <dgm:t>
        <a:bodyPr/>
        <a:lstStyle/>
        <a:p>
          <a:endParaRPr lang="en-US"/>
        </a:p>
      </dgm:t>
    </dgm:pt>
    <dgm:pt modelId="{C1E0802F-F454-43C3-9048-BA41A732FCC7}" type="sibTrans" cxnId="{755388FE-48BB-4F1E-9542-30143F52D35A}">
      <dgm:prSet/>
      <dgm:spPr/>
      <dgm:t>
        <a:bodyPr/>
        <a:lstStyle/>
        <a:p>
          <a:endParaRPr lang="en-US"/>
        </a:p>
      </dgm:t>
    </dgm:pt>
    <dgm:pt modelId="{0D2CB41F-6649-4D16-964E-3EB04A43B680}">
      <dgm:prSet/>
      <dgm:spPr/>
      <dgm:t>
        <a:bodyPr/>
        <a:lstStyle/>
        <a:p>
          <a:r>
            <a:rPr lang="en-US" dirty="0"/>
            <a:t>A depreciation in the exchange rate  might mean that £1 is now able to buy $1.40.</a:t>
          </a:r>
        </a:p>
      </dgm:t>
    </dgm:pt>
    <dgm:pt modelId="{14EF07F6-E96C-4C4C-9263-71A089E3E5C9}" type="parTrans" cxnId="{619876B8-12FC-4908-8400-84146F8CA7B5}">
      <dgm:prSet/>
      <dgm:spPr/>
      <dgm:t>
        <a:bodyPr/>
        <a:lstStyle/>
        <a:p>
          <a:endParaRPr lang="en-US"/>
        </a:p>
      </dgm:t>
    </dgm:pt>
    <dgm:pt modelId="{65A13E8C-B022-4DD3-BF78-5D1F292A02D0}" type="sibTrans" cxnId="{619876B8-12FC-4908-8400-84146F8CA7B5}">
      <dgm:prSet/>
      <dgm:spPr/>
      <dgm:t>
        <a:bodyPr/>
        <a:lstStyle/>
        <a:p>
          <a:endParaRPr lang="en-US"/>
        </a:p>
      </dgm:t>
    </dgm:pt>
    <dgm:pt modelId="{D30FD721-944C-4F46-91A0-5116A840199C}" type="pres">
      <dgm:prSet presAssocID="{6BFB9121-C6E0-473C-8962-F617D686852A}" presName="Name0" presStyleCnt="0">
        <dgm:presLayoutVars>
          <dgm:dir/>
          <dgm:animLvl val="lvl"/>
          <dgm:resizeHandles val="exact"/>
        </dgm:presLayoutVars>
      </dgm:prSet>
      <dgm:spPr/>
    </dgm:pt>
    <dgm:pt modelId="{10DA516B-87D5-46DA-BD7F-9449078A89EB}" type="pres">
      <dgm:prSet presAssocID="{0D2CB41F-6649-4D16-964E-3EB04A43B680}" presName="boxAndChildren" presStyleCnt="0"/>
      <dgm:spPr/>
    </dgm:pt>
    <dgm:pt modelId="{70EAE890-7591-49A7-B946-185479452036}" type="pres">
      <dgm:prSet presAssocID="{0D2CB41F-6649-4D16-964E-3EB04A43B680}" presName="parentTextBox" presStyleLbl="node1" presStyleIdx="0" presStyleCnt="3"/>
      <dgm:spPr/>
    </dgm:pt>
    <dgm:pt modelId="{1B2E94AA-D9E3-41E2-BB3C-61DFC892DE50}" type="pres">
      <dgm:prSet presAssocID="{C1E0802F-F454-43C3-9048-BA41A732FCC7}" presName="sp" presStyleCnt="0"/>
      <dgm:spPr/>
    </dgm:pt>
    <dgm:pt modelId="{E074A32D-80DC-4378-9C37-EC0F030FE165}" type="pres">
      <dgm:prSet presAssocID="{721E06E0-DF48-4923-B4CA-5BCB57DFF0C0}" presName="arrowAndChildren" presStyleCnt="0"/>
      <dgm:spPr/>
    </dgm:pt>
    <dgm:pt modelId="{F3081201-6359-41AE-A36D-C00B270D82BC}" type="pres">
      <dgm:prSet presAssocID="{721E06E0-DF48-4923-B4CA-5BCB57DFF0C0}" presName="parentTextArrow" presStyleLbl="node1" presStyleIdx="1" presStyleCnt="3"/>
      <dgm:spPr/>
    </dgm:pt>
    <dgm:pt modelId="{E1D15951-4621-47A6-BF89-BF80D2473821}" type="pres">
      <dgm:prSet presAssocID="{638BCBCD-6BC4-4195-87C7-99E753CD3096}" presName="sp" presStyleCnt="0"/>
      <dgm:spPr/>
    </dgm:pt>
    <dgm:pt modelId="{8DD4C140-C276-4444-ACD7-026144EADB3B}" type="pres">
      <dgm:prSet presAssocID="{0277FDA7-82E5-4AD2-8120-3BFB4478D18C}" presName="arrowAndChildren" presStyleCnt="0"/>
      <dgm:spPr/>
    </dgm:pt>
    <dgm:pt modelId="{D0780D8F-EAA2-4673-9869-5500FDDE22B1}" type="pres">
      <dgm:prSet presAssocID="{0277FDA7-82E5-4AD2-8120-3BFB4478D18C}" presName="parentTextArrow" presStyleLbl="node1" presStyleIdx="2" presStyleCnt="3"/>
      <dgm:spPr/>
    </dgm:pt>
  </dgm:ptLst>
  <dgm:cxnLst>
    <dgm:cxn modelId="{326BAD20-745F-44A0-97BB-AE23B59007D5}" type="presOf" srcId="{721E06E0-DF48-4923-B4CA-5BCB57DFF0C0}" destId="{F3081201-6359-41AE-A36D-C00B270D82BC}" srcOrd="0" destOrd="0" presId="urn:microsoft.com/office/officeart/2005/8/layout/process4"/>
    <dgm:cxn modelId="{D91C2224-863F-42D5-8C88-54B28437C5E3}" type="presOf" srcId="{6BFB9121-C6E0-473C-8962-F617D686852A}" destId="{D30FD721-944C-4F46-91A0-5116A840199C}" srcOrd="0" destOrd="0" presId="urn:microsoft.com/office/officeart/2005/8/layout/process4"/>
    <dgm:cxn modelId="{619876B8-12FC-4908-8400-84146F8CA7B5}" srcId="{6BFB9121-C6E0-473C-8962-F617D686852A}" destId="{0D2CB41F-6649-4D16-964E-3EB04A43B680}" srcOrd="2" destOrd="0" parTransId="{14EF07F6-E96C-4C4C-9263-71A089E3E5C9}" sibTransId="{65A13E8C-B022-4DD3-BF78-5D1F292A02D0}"/>
    <dgm:cxn modelId="{7C3F4DC7-E5B5-4FD1-88A3-5F55D9DC3877}" type="presOf" srcId="{0277FDA7-82E5-4AD2-8120-3BFB4478D18C}" destId="{D0780D8F-EAA2-4673-9869-5500FDDE22B1}" srcOrd="0" destOrd="0" presId="urn:microsoft.com/office/officeart/2005/8/layout/process4"/>
    <dgm:cxn modelId="{6014C7C9-4363-44ED-91BB-8BBB20007445}" type="presOf" srcId="{0D2CB41F-6649-4D16-964E-3EB04A43B680}" destId="{70EAE890-7591-49A7-B946-185479452036}" srcOrd="0" destOrd="0" presId="urn:microsoft.com/office/officeart/2005/8/layout/process4"/>
    <dgm:cxn modelId="{69BBE6FB-5364-49F1-B900-24D21ACDC4D2}" srcId="{6BFB9121-C6E0-473C-8962-F617D686852A}" destId="{0277FDA7-82E5-4AD2-8120-3BFB4478D18C}" srcOrd="0" destOrd="0" parTransId="{A1B9307E-18D4-4D45-8FC1-EC9706C224F1}" sibTransId="{638BCBCD-6BC4-4195-87C7-99E753CD3096}"/>
    <dgm:cxn modelId="{755388FE-48BB-4F1E-9542-30143F52D35A}" srcId="{6BFB9121-C6E0-473C-8962-F617D686852A}" destId="{721E06E0-DF48-4923-B4CA-5BCB57DFF0C0}" srcOrd="1" destOrd="0" parTransId="{D816E36D-F848-4842-872F-12904C9B0FBB}" sibTransId="{C1E0802F-F454-43C3-9048-BA41A732FCC7}"/>
    <dgm:cxn modelId="{5815FA1F-20DB-4EE2-8AAE-3FC71E6741E5}" type="presParOf" srcId="{D30FD721-944C-4F46-91A0-5116A840199C}" destId="{10DA516B-87D5-46DA-BD7F-9449078A89EB}" srcOrd="0" destOrd="0" presId="urn:microsoft.com/office/officeart/2005/8/layout/process4"/>
    <dgm:cxn modelId="{294AE527-8C83-4452-A1A0-C1375080C5FF}" type="presParOf" srcId="{10DA516B-87D5-46DA-BD7F-9449078A89EB}" destId="{70EAE890-7591-49A7-B946-185479452036}" srcOrd="0" destOrd="0" presId="urn:microsoft.com/office/officeart/2005/8/layout/process4"/>
    <dgm:cxn modelId="{F2B6A663-3A40-4390-B9EE-5DBD10AED039}" type="presParOf" srcId="{D30FD721-944C-4F46-91A0-5116A840199C}" destId="{1B2E94AA-D9E3-41E2-BB3C-61DFC892DE50}" srcOrd="1" destOrd="0" presId="urn:microsoft.com/office/officeart/2005/8/layout/process4"/>
    <dgm:cxn modelId="{B76DBA85-CA26-4F86-9548-E7F6A6FE9B79}" type="presParOf" srcId="{D30FD721-944C-4F46-91A0-5116A840199C}" destId="{E074A32D-80DC-4378-9C37-EC0F030FE165}" srcOrd="2" destOrd="0" presId="urn:microsoft.com/office/officeart/2005/8/layout/process4"/>
    <dgm:cxn modelId="{8EC6AE67-71BF-4017-9F7C-D19C9226939E}" type="presParOf" srcId="{E074A32D-80DC-4378-9C37-EC0F030FE165}" destId="{F3081201-6359-41AE-A36D-C00B270D82BC}" srcOrd="0" destOrd="0" presId="urn:microsoft.com/office/officeart/2005/8/layout/process4"/>
    <dgm:cxn modelId="{A0A744A2-DB70-4699-8708-0486E833680B}" type="presParOf" srcId="{D30FD721-944C-4F46-91A0-5116A840199C}" destId="{E1D15951-4621-47A6-BF89-BF80D2473821}" srcOrd="3" destOrd="0" presId="urn:microsoft.com/office/officeart/2005/8/layout/process4"/>
    <dgm:cxn modelId="{6CB7D5DF-2811-46D6-A91B-2706B9B97612}" type="presParOf" srcId="{D30FD721-944C-4F46-91A0-5116A840199C}" destId="{8DD4C140-C276-4444-ACD7-026144EADB3B}" srcOrd="4" destOrd="0" presId="urn:microsoft.com/office/officeart/2005/8/layout/process4"/>
    <dgm:cxn modelId="{976F6197-E0D2-4377-9B0D-7FE9D78B7DDF}" type="presParOf" srcId="{8DD4C140-C276-4444-ACD7-026144EADB3B}" destId="{D0780D8F-EAA2-4673-9869-5500FDDE22B1}"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EB075-A2D6-4936-B473-798B3A1A664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5E322EE-DDFA-4E6D-B158-9FBDB2D2262E}">
      <dgm:prSet/>
      <dgm:spPr/>
      <dgm:t>
        <a:bodyPr/>
        <a:lstStyle/>
        <a:p>
          <a:r>
            <a:rPr lang="en-GB" dirty="0"/>
            <a:t>There is a significant impact on businesses of movements in exchange rates. In general:</a:t>
          </a:r>
          <a:endParaRPr lang="en-US" dirty="0"/>
        </a:p>
      </dgm:t>
    </dgm:pt>
    <dgm:pt modelId="{981BE72F-7EC7-4546-B46D-60A3704809EE}" type="parTrans" cxnId="{A3E47CF5-E20D-405B-A2DA-1B153AF98A92}">
      <dgm:prSet/>
      <dgm:spPr/>
      <dgm:t>
        <a:bodyPr/>
        <a:lstStyle/>
        <a:p>
          <a:endParaRPr lang="en-US"/>
        </a:p>
      </dgm:t>
    </dgm:pt>
    <dgm:pt modelId="{33A0AA8E-F485-483E-B2D0-B874CB4C6C54}" type="sibTrans" cxnId="{A3E47CF5-E20D-405B-A2DA-1B153AF98A92}">
      <dgm:prSet/>
      <dgm:spPr/>
      <dgm:t>
        <a:bodyPr/>
        <a:lstStyle/>
        <a:p>
          <a:endParaRPr lang="en-US"/>
        </a:p>
      </dgm:t>
    </dgm:pt>
    <dgm:pt modelId="{A276DD60-5D7D-4850-A335-7683FD1C5EEB}">
      <dgm:prSet/>
      <dgm:spPr/>
      <dgm:t>
        <a:bodyPr/>
        <a:lstStyle/>
        <a:p>
          <a:r>
            <a:rPr lang="en-GB" dirty="0"/>
            <a:t>If the exchange rate appreciates this will make </a:t>
          </a:r>
          <a:r>
            <a:rPr lang="en-GB" b="1" dirty="0"/>
            <a:t>exports less attractive </a:t>
          </a:r>
          <a:r>
            <a:rPr lang="en-GB" dirty="0"/>
            <a:t>in terms of price competitiveness and </a:t>
          </a:r>
          <a:r>
            <a:rPr lang="en-GB" b="1" dirty="0"/>
            <a:t>imports more attractive</a:t>
          </a:r>
          <a:endParaRPr lang="en-US" dirty="0"/>
        </a:p>
      </dgm:t>
    </dgm:pt>
    <dgm:pt modelId="{82A1D2E7-3AD9-43AF-BF92-76D38FC0512F}" type="parTrans" cxnId="{CCA9C594-FDF2-465D-8D4E-F4729513EB49}">
      <dgm:prSet/>
      <dgm:spPr/>
      <dgm:t>
        <a:bodyPr/>
        <a:lstStyle/>
        <a:p>
          <a:endParaRPr lang="en-US"/>
        </a:p>
      </dgm:t>
    </dgm:pt>
    <dgm:pt modelId="{6E76DB4C-6FD6-4B58-B5F8-857DBFAAAF96}" type="sibTrans" cxnId="{CCA9C594-FDF2-465D-8D4E-F4729513EB49}">
      <dgm:prSet/>
      <dgm:spPr/>
      <dgm:t>
        <a:bodyPr/>
        <a:lstStyle/>
        <a:p>
          <a:endParaRPr lang="en-US"/>
        </a:p>
      </dgm:t>
    </dgm:pt>
    <dgm:pt modelId="{EE1AA027-4A71-4496-BE61-90E49314B24D}">
      <dgm:prSet/>
      <dgm:spPr/>
      <dgm:t>
        <a:bodyPr/>
        <a:lstStyle/>
        <a:p>
          <a:r>
            <a:rPr lang="en-GB" dirty="0"/>
            <a:t>However, a stronger pound will lower the </a:t>
          </a:r>
          <a:r>
            <a:rPr lang="en-GB" b="1" dirty="0"/>
            <a:t>relative price of imports</a:t>
          </a:r>
          <a:r>
            <a:rPr lang="en-GB" dirty="0"/>
            <a:t> and may </a:t>
          </a:r>
          <a:r>
            <a:rPr lang="en-GB" b="1" dirty="0"/>
            <a:t>reduce the cost of imported materials</a:t>
          </a:r>
          <a:endParaRPr lang="en-US" dirty="0"/>
        </a:p>
      </dgm:t>
    </dgm:pt>
    <dgm:pt modelId="{CF9830AF-CF5D-41F2-A4D1-97C920548646}" type="parTrans" cxnId="{0F712330-6ABF-4837-B951-94E46D116DAE}">
      <dgm:prSet/>
      <dgm:spPr/>
      <dgm:t>
        <a:bodyPr/>
        <a:lstStyle/>
        <a:p>
          <a:endParaRPr lang="en-US"/>
        </a:p>
      </dgm:t>
    </dgm:pt>
    <dgm:pt modelId="{AF7193A3-4CB6-431D-812B-16D94BBDA18B}" type="sibTrans" cxnId="{0F712330-6ABF-4837-B951-94E46D116DAE}">
      <dgm:prSet/>
      <dgm:spPr/>
      <dgm:t>
        <a:bodyPr/>
        <a:lstStyle/>
        <a:p>
          <a:endParaRPr lang="en-US"/>
        </a:p>
      </dgm:t>
    </dgm:pt>
    <dgm:pt modelId="{2ACA5B51-E309-4EC3-BF73-B505A55698BE}">
      <dgm:prSet/>
      <dgm:spPr/>
      <dgm:t>
        <a:bodyPr/>
        <a:lstStyle/>
        <a:p>
          <a:r>
            <a:rPr lang="en-GB" dirty="0"/>
            <a:t>There is no certainty as to the exact price of a currency on a daily basis, meaning that businesses will struggle to budget as they do not know their exact costs</a:t>
          </a:r>
          <a:endParaRPr lang="en-US" dirty="0"/>
        </a:p>
      </dgm:t>
    </dgm:pt>
    <dgm:pt modelId="{9760EE21-7940-4DA2-968A-B46885D260F2}" type="parTrans" cxnId="{5DBA6300-83C8-49C3-88CB-B671E38A29BE}">
      <dgm:prSet/>
      <dgm:spPr/>
      <dgm:t>
        <a:bodyPr/>
        <a:lstStyle/>
        <a:p>
          <a:endParaRPr lang="en-US"/>
        </a:p>
      </dgm:t>
    </dgm:pt>
    <dgm:pt modelId="{E20FDE06-9C58-4427-8654-137A2CF04EFA}" type="sibTrans" cxnId="{5DBA6300-83C8-49C3-88CB-B671E38A29BE}">
      <dgm:prSet/>
      <dgm:spPr/>
      <dgm:t>
        <a:bodyPr/>
        <a:lstStyle/>
        <a:p>
          <a:endParaRPr lang="en-US"/>
        </a:p>
      </dgm:t>
    </dgm:pt>
    <dgm:pt modelId="{C6AB2236-3B33-4A15-BF6D-242E88454A43}" type="pres">
      <dgm:prSet presAssocID="{A7FEB075-A2D6-4936-B473-798B3A1A6645}" presName="linear" presStyleCnt="0">
        <dgm:presLayoutVars>
          <dgm:animLvl val="lvl"/>
          <dgm:resizeHandles val="exact"/>
        </dgm:presLayoutVars>
      </dgm:prSet>
      <dgm:spPr/>
    </dgm:pt>
    <dgm:pt modelId="{00D0D458-7195-489E-A424-3EC7E1A9618A}" type="pres">
      <dgm:prSet presAssocID="{D5E322EE-DDFA-4E6D-B158-9FBDB2D2262E}" presName="parentText" presStyleLbl="node1" presStyleIdx="0" presStyleCnt="4">
        <dgm:presLayoutVars>
          <dgm:chMax val="0"/>
          <dgm:bulletEnabled val="1"/>
        </dgm:presLayoutVars>
      </dgm:prSet>
      <dgm:spPr/>
    </dgm:pt>
    <dgm:pt modelId="{30C4057C-FF67-47CB-B36D-6C73CB8966F4}" type="pres">
      <dgm:prSet presAssocID="{33A0AA8E-F485-483E-B2D0-B874CB4C6C54}" presName="spacer" presStyleCnt="0"/>
      <dgm:spPr/>
    </dgm:pt>
    <dgm:pt modelId="{CD088265-1FB6-4EF4-8B77-1B30E29C198D}" type="pres">
      <dgm:prSet presAssocID="{A276DD60-5D7D-4850-A335-7683FD1C5EEB}" presName="parentText" presStyleLbl="node1" presStyleIdx="1" presStyleCnt="4">
        <dgm:presLayoutVars>
          <dgm:chMax val="0"/>
          <dgm:bulletEnabled val="1"/>
        </dgm:presLayoutVars>
      </dgm:prSet>
      <dgm:spPr/>
    </dgm:pt>
    <dgm:pt modelId="{9E3899C8-0327-487F-887C-C483C94965BA}" type="pres">
      <dgm:prSet presAssocID="{6E76DB4C-6FD6-4B58-B5F8-857DBFAAAF96}" presName="spacer" presStyleCnt="0"/>
      <dgm:spPr/>
    </dgm:pt>
    <dgm:pt modelId="{DBF67AD1-B336-436C-A5F4-6A7013B08D43}" type="pres">
      <dgm:prSet presAssocID="{EE1AA027-4A71-4496-BE61-90E49314B24D}" presName="parentText" presStyleLbl="node1" presStyleIdx="2" presStyleCnt="4">
        <dgm:presLayoutVars>
          <dgm:chMax val="0"/>
          <dgm:bulletEnabled val="1"/>
        </dgm:presLayoutVars>
      </dgm:prSet>
      <dgm:spPr/>
    </dgm:pt>
    <dgm:pt modelId="{13B93608-8035-4C87-91D8-4F8E322892C9}" type="pres">
      <dgm:prSet presAssocID="{AF7193A3-4CB6-431D-812B-16D94BBDA18B}" presName="spacer" presStyleCnt="0"/>
      <dgm:spPr/>
    </dgm:pt>
    <dgm:pt modelId="{6ACB5E7A-1C65-4B9B-AD65-A6AA843035B4}" type="pres">
      <dgm:prSet presAssocID="{2ACA5B51-E309-4EC3-BF73-B505A55698BE}" presName="parentText" presStyleLbl="node1" presStyleIdx="3" presStyleCnt="4">
        <dgm:presLayoutVars>
          <dgm:chMax val="0"/>
          <dgm:bulletEnabled val="1"/>
        </dgm:presLayoutVars>
      </dgm:prSet>
      <dgm:spPr/>
    </dgm:pt>
  </dgm:ptLst>
  <dgm:cxnLst>
    <dgm:cxn modelId="{5DBA6300-83C8-49C3-88CB-B671E38A29BE}" srcId="{A7FEB075-A2D6-4936-B473-798B3A1A6645}" destId="{2ACA5B51-E309-4EC3-BF73-B505A55698BE}" srcOrd="3" destOrd="0" parTransId="{9760EE21-7940-4DA2-968A-B46885D260F2}" sibTransId="{E20FDE06-9C58-4427-8654-137A2CF04EFA}"/>
    <dgm:cxn modelId="{9A71E51E-F8DA-4E03-92E6-35736C80FD91}" type="presOf" srcId="{A276DD60-5D7D-4850-A335-7683FD1C5EEB}" destId="{CD088265-1FB6-4EF4-8B77-1B30E29C198D}" srcOrd="0" destOrd="0" presId="urn:microsoft.com/office/officeart/2005/8/layout/vList2"/>
    <dgm:cxn modelId="{0F712330-6ABF-4837-B951-94E46D116DAE}" srcId="{A7FEB075-A2D6-4936-B473-798B3A1A6645}" destId="{EE1AA027-4A71-4496-BE61-90E49314B24D}" srcOrd="2" destOrd="0" parTransId="{CF9830AF-CF5D-41F2-A4D1-97C920548646}" sibTransId="{AF7193A3-4CB6-431D-812B-16D94BBDA18B}"/>
    <dgm:cxn modelId="{FA795785-9506-498E-94EF-85DE65DB0B33}" type="presOf" srcId="{2ACA5B51-E309-4EC3-BF73-B505A55698BE}" destId="{6ACB5E7A-1C65-4B9B-AD65-A6AA843035B4}" srcOrd="0" destOrd="0" presId="urn:microsoft.com/office/officeart/2005/8/layout/vList2"/>
    <dgm:cxn modelId="{CCA9C594-FDF2-465D-8D4E-F4729513EB49}" srcId="{A7FEB075-A2D6-4936-B473-798B3A1A6645}" destId="{A276DD60-5D7D-4850-A335-7683FD1C5EEB}" srcOrd="1" destOrd="0" parTransId="{82A1D2E7-3AD9-43AF-BF92-76D38FC0512F}" sibTransId="{6E76DB4C-6FD6-4B58-B5F8-857DBFAAAF96}"/>
    <dgm:cxn modelId="{611DFA94-C9D1-4930-B863-B099B05F13D5}" type="presOf" srcId="{D5E322EE-DDFA-4E6D-B158-9FBDB2D2262E}" destId="{00D0D458-7195-489E-A424-3EC7E1A9618A}" srcOrd="0" destOrd="0" presId="urn:microsoft.com/office/officeart/2005/8/layout/vList2"/>
    <dgm:cxn modelId="{EED4569E-E511-4F67-82F5-775303029EED}" type="presOf" srcId="{EE1AA027-4A71-4496-BE61-90E49314B24D}" destId="{DBF67AD1-B336-436C-A5F4-6A7013B08D43}" srcOrd="0" destOrd="0" presId="urn:microsoft.com/office/officeart/2005/8/layout/vList2"/>
    <dgm:cxn modelId="{030370A4-7684-4E65-BD05-E2F3267ADB24}" type="presOf" srcId="{A7FEB075-A2D6-4936-B473-798B3A1A6645}" destId="{C6AB2236-3B33-4A15-BF6D-242E88454A43}" srcOrd="0" destOrd="0" presId="urn:microsoft.com/office/officeart/2005/8/layout/vList2"/>
    <dgm:cxn modelId="{A3E47CF5-E20D-405B-A2DA-1B153AF98A92}" srcId="{A7FEB075-A2D6-4936-B473-798B3A1A6645}" destId="{D5E322EE-DDFA-4E6D-B158-9FBDB2D2262E}" srcOrd="0" destOrd="0" parTransId="{981BE72F-7EC7-4546-B46D-60A3704809EE}" sibTransId="{33A0AA8E-F485-483E-B2D0-B874CB4C6C54}"/>
    <dgm:cxn modelId="{534DDA06-95EC-4936-BE22-92B199052EBB}" type="presParOf" srcId="{C6AB2236-3B33-4A15-BF6D-242E88454A43}" destId="{00D0D458-7195-489E-A424-3EC7E1A9618A}" srcOrd="0" destOrd="0" presId="urn:microsoft.com/office/officeart/2005/8/layout/vList2"/>
    <dgm:cxn modelId="{0A9E62B9-BA4B-44D6-93DE-FF6927FD769B}" type="presParOf" srcId="{C6AB2236-3B33-4A15-BF6D-242E88454A43}" destId="{30C4057C-FF67-47CB-B36D-6C73CB8966F4}" srcOrd="1" destOrd="0" presId="urn:microsoft.com/office/officeart/2005/8/layout/vList2"/>
    <dgm:cxn modelId="{81F11731-949C-4763-9122-2EE8225DAB31}" type="presParOf" srcId="{C6AB2236-3B33-4A15-BF6D-242E88454A43}" destId="{CD088265-1FB6-4EF4-8B77-1B30E29C198D}" srcOrd="2" destOrd="0" presId="urn:microsoft.com/office/officeart/2005/8/layout/vList2"/>
    <dgm:cxn modelId="{71FD353D-D0DE-4CF0-BEC3-14412EE4DC32}" type="presParOf" srcId="{C6AB2236-3B33-4A15-BF6D-242E88454A43}" destId="{9E3899C8-0327-487F-887C-C483C94965BA}" srcOrd="3" destOrd="0" presId="urn:microsoft.com/office/officeart/2005/8/layout/vList2"/>
    <dgm:cxn modelId="{0774269D-7A13-444B-8EA1-D21EB1446A4E}" type="presParOf" srcId="{C6AB2236-3B33-4A15-BF6D-242E88454A43}" destId="{DBF67AD1-B336-436C-A5F4-6A7013B08D43}" srcOrd="4" destOrd="0" presId="urn:microsoft.com/office/officeart/2005/8/layout/vList2"/>
    <dgm:cxn modelId="{8BF80652-525E-4790-9396-937A138943F8}" type="presParOf" srcId="{C6AB2236-3B33-4A15-BF6D-242E88454A43}" destId="{13B93608-8035-4C87-91D8-4F8E322892C9}" srcOrd="5" destOrd="0" presId="urn:microsoft.com/office/officeart/2005/8/layout/vList2"/>
    <dgm:cxn modelId="{F5691869-F91F-43F4-89BA-48C131889B3E}" type="presParOf" srcId="{C6AB2236-3B33-4A15-BF6D-242E88454A43}" destId="{6ACB5E7A-1C65-4B9B-AD65-A6AA843035B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25F9D1-DDD3-4B2B-944D-280192EEB00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51E222C-6219-40B6-889B-1E0D142B1813}">
      <dgm:prSet custT="1"/>
      <dgm:spPr/>
      <dgm:t>
        <a:bodyPr/>
        <a:lstStyle/>
        <a:p>
          <a:r>
            <a:rPr lang="en-GB" sz="2100" dirty="0">
              <a:solidFill>
                <a:schemeClr val="tx1"/>
              </a:solidFill>
            </a:rPr>
            <a:t>When an exchange rate weakens, it increases the price of imports, and potentially </a:t>
          </a:r>
          <a:r>
            <a:rPr lang="en-GB" sz="2100" b="1" dirty="0">
              <a:solidFill>
                <a:schemeClr val="tx1"/>
              </a:solidFill>
            </a:rPr>
            <a:t>the rate of inflation</a:t>
          </a:r>
          <a:r>
            <a:rPr lang="en-GB" sz="2100" dirty="0">
              <a:solidFill>
                <a:schemeClr val="tx1"/>
              </a:solidFill>
            </a:rPr>
            <a:t>. This is especially true for businesses who rely on the import of primary raw materials</a:t>
          </a:r>
          <a:endParaRPr lang="en-US" sz="2100" dirty="0">
            <a:solidFill>
              <a:schemeClr val="tx1"/>
            </a:solidFill>
          </a:endParaRPr>
        </a:p>
      </dgm:t>
    </dgm:pt>
    <dgm:pt modelId="{D171403A-D70F-433E-A56A-411770EC4222}" type="parTrans" cxnId="{397455F8-AB17-4996-8F1F-573CD477BB2D}">
      <dgm:prSet/>
      <dgm:spPr/>
      <dgm:t>
        <a:bodyPr/>
        <a:lstStyle/>
        <a:p>
          <a:endParaRPr lang="en-US"/>
        </a:p>
      </dgm:t>
    </dgm:pt>
    <dgm:pt modelId="{4FB61569-F2B5-441A-9F25-7418D4FCC1C5}" type="sibTrans" cxnId="{397455F8-AB17-4996-8F1F-573CD477BB2D}">
      <dgm:prSet/>
      <dgm:spPr/>
      <dgm:t>
        <a:bodyPr/>
        <a:lstStyle/>
        <a:p>
          <a:endParaRPr lang="en-US"/>
        </a:p>
      </dgm:t>
    </dgm:pt>
    <dgm:pt modelId="{AD23B476-D062-4FC4-A1CF-98FD3F44EFCC}">
      <dgm:prSet custT="1"/>
      <dgm:spPr/>
      <dgm:t>
        <a:bodyPr/>
        <a:lstStyle/>
        <a:p>
          <a:r>
            <a:rPr lang="en-GB" sz="2100" dirty="0">
              <a:solidFill>
                <a:schemeClr val="tx1"/>
              </a:solidFill>
            </a:rPr>
            <a:t>This might deter investment made by businesses as they do not know the expected return on investment</a:t>
          </a:r>
          <a:endParaRPr lang="en-US" sz="2100" dirty="0">
            <a:solidFill>
              <a:schemeClr val="tx1"/>
            </a:solidFill>
          </a:endParaRPr>
        </a:p>
      </dgm:t>
    </dgm:pt>
    <dgm:pt modelId="{16613C3F-9157-4C9E-9A4A-F2ED8D6256D6}" type="parTrans" cxnId="{6AAF0ACE-E06B-4CF8-89A5-D23AD662E483}">
      <dgm:prSet/>
      <dgm:spPr/>
      <dgm:t>
        <a:bodyPr/>
        <a:lstStyle/>
        <a:p>
          <a:endParaRPr lang="en-US"/>
        </a:p>
      </dgm:t>
    </dgm:pt>
    <dgm:pt modelId="{1BA76F36-B14E-453F-A9C2-9A7428DA1828}" type="sibTrans" cxnId="{6AAF0ACE-E06B-4CF8-89A5-D23AD662E483}">
      <dgm:prSet/>
      <dgm:spPr/>
      <dgm:t>
        <a:bodyPr/>
        <a:lstStyle/>
        <a:p>
          <a:endParaRPr lang="en-US"/>
        </a:p>
      </dgm:t>
    </dgm:pt>
    <dgm:pt modelId="{0065DDA2-A046-4528-9426-97A1869987A6}">
      <dgm:prSet custT="1"/>
      <dgm:spPr/>
      <dgm:t>
        <a:bodyPr/>
        <a:lstStyle/>
        <a:p>
          <a:r>
            <a:rPr lang="en-GB" sz="2100" dirty="0">
              <a:solidFill>
                <a:schemeClr val="tx1"/>
              </a:solidFill>
            </a:rPr>
            <a:t>Given that we are looking at global businesses it is likely that there will be both benefits and disadvantages of exchange rate movements e.g. if the £ appreciates against the $ then UK subsidiaries of the business will benefit from cheaper imports and the opposite will happen to the American subsidiary </a:t>
          </a:r>
          <a:endParaRPr lang="en-US" sz="2100" dirty="0">
            <a:solidFill>
              <a:schemeClr val="tx1"/>
            </a:solidFill>
          </a:endParaRPr>
        </a:p>
      </dgm:t>
    </dgm:pt>
    <dgm:pt modelId="{5ED070A6-00DD-4C45-A3E6-09D54BC46DEC}" type="parTrans" cxnId="{68459A35-760A-4F01-ADB7-45BEA6905E97}">
      <dgm:prSet/>
      <dgm:spPr/>
      <dgm:t>
        <a:bodyPr/>
        <a:lstStyle/>
        <a:p>
          <a:endParaRPr lang="en-US"/>
        </a:p>
      </dgm:t>
    </dgm:pt>
    <dgm:pt modelId="{7578F845-5BBE-49D6-B927-4BA003B99040}" type="sibTrans" cxnId="{68459A35-760A-4F01-ADB7-45BEA6905E97}">
      <dgm:prSet/>
      <dgm:spPr/>
      <dgm:t>
        <a:bodyPr/>
        <a:lstStyle/>
        <a:p>
          <a:endParaRPr lang="en-US"/>
        </a:p>
      </dgm:t>
    </dgm:pt>
    <dgm:pt modelId="{08018B3A-05A8-4D49-8B8E-A52D648BCCE6}" type="pres">
      <dgm:prSet presAssocID="{B225F9D1-DDD3-4B2B-944D-280192EEB00C}" presName="linear" presStyleCnt="0">
        <dgm:presLayoutVars>
          <dgm:animLvl val="lvl"/>
          <dgm:resizeHandles val="exact"/>
        </dgm:presLayoutVars>
      </dgm:prSet>
      <dgm:spPr/>
    </dgm:pt>
    <dgm:pt modelId="{69D15644-97D5-40AC-AFBA-D8696B120D9B}" type="pres">
      <dgm:prSet presAssocID="{A51E222C-6219-40B6-889B-1E0D142B1813}" presName="parentText" presStyleLbl="node1" presStyleIdx="0" presStyleCnt="3">
        <dgm:presLayoutVars>
          <dgm:chMax val="0"/>
          <dgm:bulletEnabled val="1"/>
        </dgm:presLayoutVars>
      </dgm:prSet>
      <dgm:spPr/>
    </dgm:pt>
    <dgm:pt modelId="{A20C20B2-95D3-4BC6-B865-7FF303E06E6F}" type="pres">
      <dgm:prSet presAssocID="{4FB61569-F2B5-441A-9F25-7418D4FCC1C5}" presName="spacer" presStyleCnt="0"/>
      <dgm:spPr/>
    </dgm:pt>
    <dgm:pt modelId="{20BDAD15-1B1F-4813-95E4-4F0937FA3303}" type="pres">
      <dgm:prSet presAssocID="{AD23B476-D062-4FC4-A1CF-98FD3F44EFCC}" presName="parentText" presStyleLbl="node1" presStyleIdx="1" presStyleCnt="3">
        <dgm:presLayoutVars>
          <dgm:chMax val="0"/>
          <dgm:bulletEnabled val="1"/>
        </dgm:presLayoutVars>
      </dgm:prSet>
      <dgm:spPr/>
    </dgm:pt>
    <dgm:pt modelId="{4217F6D8-C197-4F10-A63B-B8DCDEC44E2F}" type="pres">
      <dgm:prSet presAssocID="{1BA76F36-B14E-453F-A9C2-9A7428DA1828}" presName="spacer" presStyleCnt="0"/>
      <dgm:spPr/>
    </dgm:pt>
    <dgm:pt modelId="{49AC6682-6590-4C04-BAF4-49DF542CCEFB}" type="pres">
      <dgm:prSet presAssocID="{0065DDA2-A046-4528-9426-97A1869987A6}" presName="parentText" presStyleLbl="node1" presStyleIdx="2" presStyleCnt="3" custLinFactNeighborX="-658" custLinFactNeighborY="-34028">
        <dgm:presLayoutVars>
          <dgm:chMax val="0"/>
          <dgm:bulletEnabled val="1"/>
        </dgm:presLayoutVars>
      </dgm:prSet>
      <dgm:spPr/>
    </dgm:pt>
  </dgm:ptLst>
  <dgm:cxnLst>
    <dgm:cxn modelId="{68459A35-760A-4F01-ADB7-45BEA6905E97}" srcId="{B225F9D1-DDD3-4B2B-944D-280192EEB00C}" destId="{0065DDA2-A046-4528-9426-97A1869987A6}" srcOrd="2" destOrd="0" parTransId="{5ED070A6-00DD-4C45-A3E6-09D54BC46DEC}" sibTransId="{7578F845-5BBE-49D6-B927-4BA003B99040}"/>
    <dgm:cxn modelId="{213DAE76-F03E-4DB4-ADDA-2159802E0322}" type="presOf" srcId="{0065DDA2-A046-4528-9426-97A1869987A6}" destId="{49AC6682-6590-4C04-BAF4-49DF542CCEFB}" srcOrd="0" destOrd="0" presId="urn:microsoft.com/office/officeart/2005/8/layout/vList2"/>
    <dgm:cxn modelId="{16151E95-C995-4DF6-B262-0BE1FA83E903}" type="presOf" srcId="{A51E222C-6219-40B6-889B-1E0D142B1813}" destId="{69D15644-97D5-40AC-AFBA-D8696B120D9B}" srcOrd="0" destOrd="0" presId="urn:microsoft.com/office/officeart/2005/8/layout/vList2"/>
    <dgm:cxn modelId="{6AAF0ACE-E06B-4CF8-89A5-D23AD662E483}" srcId="{B225F9D1-DDD3-4B2B-944D-280192EEB00C}" destId="{AD23B476-D062-4FC4-A1CF-98FD3F44EFCC}" srcOrd="1" destOrd="0" parTransId="{16613C3F-9157-4C9E-9A4A-F2ED8D6256D6}" sibTransId="{1BA76F36-B14E-453F-A9C2-9A7428DA1828}"/>
    <dgm:cxn modelId="{6B09A0CF-6989-478D-9DB0-2F4DD2CE102A}" type="presOf" srcId="{AD23B476-D062-4FC4-A1CF-98FD3F44EFCC}" destId="{20BDAD15-1B1F-4813-95E4-4F0937FA3303}" srcOrd="0" destOrd="0" presId="urn:microsoft.com/office/officeart/2005/8/layout/vList2"/>
    <dgm:cxn modelId="{397455F8-AB17-4996-8F1F-573CD477BB2D}" srcId="{B225F9D1-DDD3-4B2B-944D-280192EEB00C}" destId="{A51E222C-6219-40B6-889B-1E0D142B1813}" srcOrd="0" destOrd="0" parTransId="{D171403A-D70F-433E-A56A-411770EC4222}" sibTransId="{4FB61569-F2B5-441A-9F25-7418D4FCC1C5}"/>
    <dgm:cxn modelId="{973BBCFB-FEA2-49E6-9CD4-8F8680079ADA}" type="presOf" srcId="{B225F9D1-DDD3-4B2B-944D-280192EEB00C}" destId="{08018B3A-05A8-4D49-8B8E-A52D648BCCE6}" srcOrd="0" destOrd="0" presId="urn:microsoft.com/office/officeart/2005/8/layout/vList2"/>
    <dgm:cxn modelId="{B8564CAE-13AF-4D8F-852D-C470ABF4C8DC}" type="presParOf" srcId="{08018B3A-05A8-4D49-8B8E-A52D648BCCE6}" destId="{69D15644-97D5-40AC-AFBA-D8696B120D9B}" srcOrd="0" destOrd="0" presId="urn:microsoft.com/office/officeart/2005/8/layout/vList2"/>
    <dgm:cxn modelId="{48F5FD30-8D4F-4323-A6F0-71C48225B1E9}" type="presParOf" srcId="{08018B3A-05A8-4D49-8B8E-A52D648BCCE6}" destId="{A20C20B2-95D3-4BC6-B865-7FF303E06E6F}" srcOrd="1" destOrd="0" presId="urn:microsoft.com/office/officeart/2005/8/layout/vList2"/>
    <dgm:cxn modelId="{EF5D6EC3-0CA6-45FE-B057-3D240C3DD1BC}" type="presParOf" srcId="{08018B3A-05A8-4D49-8B8E-A52D648BCCE6}" destId="{20BDAD15-1B1F-4813-95E4-4F0937FA3303}" srcOrd="2" destOrd="0" presId="urn:microsoft.com/office/officeart/2005/8/layout/vList2"/>
    <dgm:cxn modelId="{65439816-C573-453F-BB0D-42E2A569CD7D}" type="presParOf" srcId="{08018B3A-05A8-4D49-8B8E-A52D648BCCE6}" destId="{4217F6D8-C197-4F10-A63B-B8DCDEC44E2F}" srcOrd="3" destOrd="0" presId="urn:microsoft.com/office/officeart/2005/8/layout/vList2"/>
    <dgm:cxn modelId="{C895A951-4385-42CE-8B34-77A3224EEB86}" type="presParOf" srcId="{08018B3A-05A8-4D49-8B8E-A52D648BCCE6}" destId="{49AC6682-6590-4C04-BAF4-49DF542CCEF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52EB78-0867-4310-BBF8-22E9BEA01262}"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C3735E85-03E8-4235-876E-3E3B893FF8D4}">
      <dgm:prSet/>
      <dgm:spPr/>
      <dgm:t>
        <a:bodyPr/>
        <a:lstStyle/>
        <a:p>
          <a:r>
            <a:rPr lang="en-GB" dirty="0"/>
            <a:t>Changes in exchange rates can eliminate profits for a business or increase returns dependent on which way they move</a:t>
          </a:r>
          <a:endParaRPr lang="en-US" dirty="0"/>
        </a:p>
      </dgm:t>
    </dgm:pt>
    <dgm:pt modelId="{6D01733B-A47A-4790-AFCE-63B03F918047}" type="parTrans" cxnId="{8A404460-D8DE-4590-94CB-C66688C28049}">
      <dgm:prSet/>
      <dgm:spPr/>
      <dgm:t>
        <a:bodyPr/>
        <a:lstStyle/>
        <a:p>
          <a:endParaRPr lang="en-US"/>
        </a:p>
      </dgm:t>
    </dgm:pt>
    <dgm:pt modelId="{C9CB5A2B-6043-4001-BA14-F17977312613}" type="sibTrans" cxnId="{8A404460-D8DE-4590-94CB-C66688C28049}">
      <dgm:prSet/>
      <dgm:spPr/>
      <dgm:t>
        <a:bodyPr/>
        <a:lstStyle/>
        <a:p>
          <a:endParaRPr lang="en-US"/>
        </a:p>
      </dgm:t>
    </dgm:pt>
    <dgm:pt modelId="{7C6E07C8-5AB3-41C8-9CFF-9DC8BA62728B}">
      <dgm:prSet/>
      <dgm:spPr/>
      <dgm:t>
        <a:bodyPr/>
        <a:lstStyle/>
        <a:p>
          <a:r>
            <a:rPr lang="en-GB" dirty="0"/>
            <a:t>For example, in June 2016 the £ hit a 31 year low against the $ after the UK voted to leave the EU. As a result, when US businesses convert their UK profits into dollars there will be a significant loss as each £ buys less $</a:t>
          </a:r>
          <a:endParaRPr lang="en-US" dirty="0"/>
        </a:p>
      </dgm:t>
    </dgm:pt>
    <dgm:pt modelId="{5C6EC077-1A0C-4F12-B3C6-E97C1A5788E8}" type="parTrans" cxnId="{913728BD-CF91-4376-889A-48D3CEAB14AC}">
      <dgm:prSet/>
      <dgm:spPr/>
      <dgm:t>
        <a:bodyPr/>
        <a:lstStyle/>
        <a:p>
          <a:endParaRPr lang="en-US"/>
        </a:p>
      </dgm:t>
    </dgm:pt>
    <dgm:pt modelId="{3583AA77-4370-49D3-980E-3AA75D485523}" type="sibTrans" cxnId="{913728BD-CF91-4376-889A-48D3CEAB14AC}">
      <dgm:prSet/>
      <dgm:spPr/>
      <dgm:t>
        <a:bodyPr/>
        <a:lstStyle/>
        <a:p>
          <a:endParaRPr lang="en-US"/>
        </a:p>
      </dgm:t>
    </dgm:pt>
    <dgm:pt modelId="{B0045C5C-FD96-4FD1-B090-674C1604B68D}">
      <dgm:prSet/>
      <dgm:spPr/>
      <dgm:t>
        <a:bodyPr/>
        <a:lstStyle/>
        <a:p>
          <a:r>
            <a:rPr lang="en-GB" dirty="0"/>
            <a:t>In the same way, British businesses that operate heavily in the US market, such as Burberry and Top Shop, should see a significant increase in profit as they turn $s into £s</a:t>
          </a:r>
          <a:endParaRPr lang="en-US" dirty="0"/>
        </a:p>
      </dgm:t>
    </dgm:pt>
    <dgm:pt modelId="{84F94D11-EED3-4926-A61E-C7D36257842E}" type="parTrans" cxnId="{D68EFE0A-62FC-4A99-9E99-F5DC702F3FB4}">
      <dgm:prSet/>
      <dgm:spPr/>
      <dgm:t>
        <a:bodyPr/>
        <a:lstStyle/>
        <a:p>
          <a:endParaRPr lang="en-US"/>
        </a:p>
      </dgm:t>
    </dgm:pt>
    <dgm:pt modelId="{98A050E5-DE81-45BE-869C-CF2203CF29A7}" type="sibTrans" cxnId="{D68EFE0A-62FC-4A99-9E99-F5DC702F3FB4}">
      <dgm:prSet/>
      <dgm:spPr/>
      <dgm:t>
        <a:bodyPr/>
        <a:lstStyle/>
        <a:p>
          <a:endParaRPr lang="en-US"/>
        </a:p>
      </dgm:t>
    </dgm:pt>
    <dgm:pt modelId="{DC8C44A4-ECD6-4BBB-A6FE-5BC7C9542D41}" type="pres">
      <dgm:prSet presAssocID="{2952EB78-0867-4310-BBF8-22E9BEA01262}" presName="linear" presStyleCnt="0">
        <dgm:presLayoutVars>
          <dgm:animLvl val="lvl"/>
          <dgm:resizeHandles val="exact"/>
        </dgm:presLayoutVars>
      </dgm:prSet>
      <dgm:spPr/>
    </dgm:pt>
    <dgm:pt modelId="{143D90B1-4830-47B4-BF63-28EBB0F1C3B5}" type="pres">
      <dgm:prSet presAssocID="{C3735E85-03E8-4235-876E-3E3B893FF8D4}" presName="parentText" presStyleLbl="node1" presStyleIdx="0" presStyleCnt="3">
        <dgm:presLayoutVars>
          <dgm:chMax val="0"/>
          <dgm:bulletEnabled val="1"/>
        </dgm:presLayoutVars>
      </dgm:prSet>
      <dgm:spPr/>
    </dgm:pt>
    <dgm:pt modelId="{F140B4AB-A64C-47DF-A523-990F9BE203AF}" type="pres">
      <dgm:prSet presAssocID="{C9CB5A2B-6043-4001-BA14-F17977312613}" presName="spacer" presStyleCnt="0"/>
      <dgm:spPr/>
    </dgm:pt>
    <dgm:pt modelId="{D8F01B23-BB71-46A7-ACF3-46F2824D000B}" type="pres">
      <dgm:prSet presAssocID="{7C6E07C8-5AB3-41C8-9CFF-9DC8BA62728B}" presName="parentText" presStyleLbl="node1" presStyleIdx="1" presStyleCnt="3">
        <dgm:presLayoutVars>
          <dgm:chMax val="0"/>
          <dgm:bulletEnabled val="1"/>
        </dgm:presLayoutVars>
      </dgm:prSet>
      <dgm:spPr/>
    </dgm:pt>
    <dgm:pt modelId="{7545BB4D-87E5-4217-94F8-436AB6D34379}" type="pres">
      <dgm:prSet presAssocID="{3583AA77-4370-49D3-980E-3AA75D485523}" presName="spacer" presStyleCnt="0"/>
      <dgm:spPr/>
    </dgm:pt>
    <dgm:pt modelId="{03A7105E-6692-4BCC-AE26-9596A694A8CB}" type="pres">
      <dgm:prSet presAssocID="{B0045C5C-FD96-4FD1-B090-674C1604B68D}" presName="parentText" presStyleLbl="node1" presStyleIdx="2" presStyleCnt="3">
        <dgm:presLayoutVars>
          <dgm:chMax val="0"/>
          <dgm:bulletEnabled val="1"/>
        </dgm:presLayoutVars>
      </dgm:prSet>
      <dgm:spPr/>
    </dgm:pt>
  </dgm:ptLst>
  <dgm:cxnLst>
    <dgm:cxn modelId="{5EFBEE09-0121-4E1D-91B5-E70060B2C0E2}" type="presOf" srcId="{2952EB78-0867-4310-BBF8-22E9BEA01262}" destId="{DC8C44A4-ECD6-4BBB-A6FE-5BC7C9542D41}" srcOrd="0" destOrd="0" presId="urn:microsoft.com/office/officeart/2005/8/layout/vList2"/>
    <dgm:cxn modelId="{D68EFE0A-62FC-4A99-9E99-F5DC702F3FB4}" srcId="{2952EB78-0867-4310-BBF8-22E9BEA01262}" destId="{B0045C5C-FD96-4FD1-B090-674C1604B68D}" srcOrd="2" destOrd="0" parTransId="{84F94D11-EED3-4926-A61E-C7D36257842E}" sibTransId="{98A050E5-DE81-45BE-869C-CF2203CF29A7}"/>
    <dgm:cxn modelId="{20CB6F5D-3208-4AC1-A84E-FBF98F723230}" type="presOf" srcId="{C3735E85-03E8-4235-876E-3E3B893FF8D4}" destId="{143D90B1-4830-47B4-BF63-28EBB0F1C3B5}" srcOrd="0" destOrd="0" presId="urn:microsoft.com/office/officeart/2005/8/layout/vList2"/>
    <dgm:cxn modelId="{8A404460-D8DE-4590-94CB-C66688C28049}" srcId="{2952EB78-0867-4310-BBF8-22E9BEA01262}" destId="{C3735E85-03E8-4235-876E-3E3B893FF8D4}" srcOrd="0" destOrd="0" parTransId="{6D01733B-A47A-4790-AFCE-63B03F918047}" sibTransId="{C9CB5A2B-6043-4001-BA14-F17977312613}"/>
    <dgm:cxn modelId="{E5E6049F-04DD-41A2-BEA4-CB96C030649F}" type="presOf" srcId="{7C6E07C8-5AB3-41C8-9CFF-9DC8BA62728B}" destId="{D8F01B23-BB71-46A7-ACF3-46F2824D000B}" srcOrd="0" destOrd="0" presId="urn:microsoft.com/office/officeart/2005/8/layout/vList2"/>
    <dgm:cxn modelId="{913728BD-CF91-4376-889A-48D3CEAB14AC}" srcId="{2952EB78-0867-4310-BBF8-22E9BEA01262}" destId="{7C6E07C8-5AB3-41C8-9CFF-9DC8BA62728B}" srcOrd="1" destOrd="0" parTransId="{5C6EC077-1A0C-4F12-B3C6-E97C1A5788E8}" sibTransId="{3583AA77-4370-49D3-980E-3AA75D485523}"/>
    <dgm:cxn modelId="{23B3E9EF-894A-48FF-A703-56C6EBE78C0F}" type="presOf" srcId="{B0045C5C-FD96-4FD1-B090-674C1604B68D}" destId="{03A7105E-6692-4BCC-AE26-9596A694A8CB}" srcOrd="0" destOrd="0" presId="urn:microsoft.com/office/officeart/2005/8/layout/vList2"/>
    <dgm:cxn modelId="{06330142-2CFE-4898-8893-99DF04B47D65}" type="presParOf" srcId="{DC8C44A4-ECD6-4BBB-A6FE-5BC7C9542D41}" destId="{143D90B1-4830-47B4-BF63-28EBB0F1C3B5}" srcOrd="0" destOrd="0" presId="urn:microsoft.com/office/officeart/2005/8/layout/vList2"/>
    <dgm:cxn modelId="{DDCD1289-0572-4F33-80F5-A9BE2482B2FD}" type="presParOf" srcId="{DC8C44A4-ECD6-4BBB-A6FE-5BC7C9542D41}" destId="{F140B4AB-A64C-47DF-A523-990F9BE203AF}" srcOrd="1" destOrd="0" presId="urn:microsoft.com/office/officeart/2005/8/layout/vList2"/>
    <dgm:cxn modelId="{B9AB1103-1F65-4B29-87D6-878734330516}" type="presParOf" srcId="{DC8C44A4-ECD6-4BBB-A6FE-5BC7C9542D41}" destId="{D8F01B23-BB71-46A7-ACF3-46F2824D000B}" srcOrd="2" destOrd="0" presId="urn:microsoft.com/office/officeart/2005/8/layout/vList2"/>
    <dgm:cxn modelId="{CDD4A1E5-BAAA-40C7-9303-FFCE3C83EAE1}" type="presParOf" srcId="{DC8C44A4-ECD6-4BBB-A6FE-5BC7C9542D41}" destId="{7545BB4D-87E5-4217-94F8-436AB6D34379}" srcOrd="3" destOrd="0" presId="urn:microsoft.com/office/officeart/2005/8/layout/vList2"/>
    <dgm:cxn modelId="{FD4CC19F-B261-485D-B055-63630363A329}" type="presParOf" srcId="{DC8C44A4-ECD6-4BBB-A6FE-5BC7C9542D41}" destId="{03A7105E-6692-4BCC-AE26-9596A694A8C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2CBEDD-C4F7-40BD-9761-6853AA246DA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5575833-799E-4EBA-AE14-E1E0E80F4865}">
      <dgm:prSet/>
      <dgm:spPr/>
      <dgm:t>
        <a:bodyPr/>
        <a:lstStyle/>
        <a:p>
          <a:r>
            <a:rPr lang="en-GB" dirty="0"/>
            <a:t>Assuming the £ is strong</a:t>
          </a:r>
          <a:endParaRPr lang="en-US" dirty="0"/>
        </a:p>
      </dgm:t>
    </dgm:pt>
    <dgm:pt modelId="{C4EC7AE5-9C3F-47B9-BDB1-D520983FEA62}" type="parTrans" cxnId="{351B3CD0-EA39-489B-9468-4F119E90592D}">
      <dgm:prSet/>
      <dgm:spPr/>
      <dgm:t>
        <a:bodyPr/>
        <a:lstStyle/>
        <a:p>
          <a:endParaRPr lang="en-US"/>
        </a:p>
      </dgm:t>
    </dgm:pt>
    <dgm:pt modelId="{B75D1393-9EBC-4577-8E62-31C50DE90B5D}" type="sibTrans" cxnId="{351B3CD0-EA39-489B-9468-4F119E90592D}">
      <dgm:prSet/>
      <dgm:spPr/>
      <dgm:t>
        <a:bodyPr/>
        <a:lstStyle/>
        <a:p>
          <a:endParaRPr lang="en-US"/>
        </a:p>
      </dgm:t>
    </dgm:pt>
    <dgm:pt modelId="{0F236368-2779-4A25-B504-40131798501E}">
      <dgm:prSet/>
      <dgm:spPr/>
      <dgm:t>
        <a:bodyPr/>
        <a:lstStyle/>
        <a:p>
          <a:r>
            <a:rPr lang="en-GB" dirty="0"/>
            <a:t>Aggregate demand</a:t>
          </a:r>
          <a:endParaRPr lang="en-US" dirty="0"/>
        </a:p>
      </dgm:t>
    </dgm:pt>
    <dgm:pt modelId="{2DABCFE1-641C-4121-BE6A-2453EB8B339A}" type="parTrans" cxnId="{30493323-3AFE-4E46-8409-185DD7EFC40B}">
      <dgm:prSet/>
      <dgm:spPr/>
      <dgm:t>
        <a:bodyPr/>
        <a:lstStyle/>
        <a:p>
          <a:endParaRPr lang="en-US"/>
        </a:p>
      </dgm:t>
    </dgm:pt>
    <dgm:pt modelId="{0DEFF07D-2805-4F7F-B2EF-7C1BA44B37BD}" type="sibTrans" cxnId="{30493323-3AFE-4E46-8409-185DD7EFC40B}">
      <dgm:prSet/>
      <dgm:spPr/>
      <dgm:t>
        <a:bodyPr/>
        <a:lstStyle/>
        <a:p>
          <a:endParaRPr lang="en-US"/>
        </a:p>
      </dgm:t>
    </dgm:pt>
    <dgm:pt modelId="{0ADD25A0-D003-43A5-BDAA-4F5A1CC9C192}">
      <dgm:prSet/>
      <dgm:spPr/>
      <dgm:t>
        <a:bodyPr/>
        <a:lstStyle/>
        <a:p>
          <a:r>
            <a:rPr lang="en-GB" dirty="0"/>
            <a:t>Encourages imports and discourages exports leading to a fall in AD</a:t>
          </a:r>
          <a:endParaRPr lang="en-US" dirty="0"/>
        </a:p>
      </dgm:t>
    </dgm:pt>
    <dgm:pt modelId="{84B67B9C-FCA6-4830-A2E4-6648FE4DBAB2}" type="parTrans" cxnId="{BDC83456-D3E1-44FA-98F8-F0446A377BE1}">
      <dgm:prSet/>
      <dgm:spPr/>
      <dgm:t>
        <a:bodyPr/>
        <a:lstStyle/>
        <a:p>
          <a:endParaRPr lang="en-US"/>
        </a:p>
      </dgm:t>
    </dgm:pt>
    <dgm:pt modelId="{987D86E3-4595-412D-A6D1-42205FB9F455}" type="sibTrans" cxnId="{BDC83456-D3E1-44FA-98F8-F0446A377BE1}">
      <dgm:prSet/>
      <dgm:spPr/>
      <dgm:t>
        <a:bodyPr/>
        <a:lstStyle/>
        <a:p>
          <a:endParaRPr lang="en-US"/>
        </a:p>
      </dgm:t>
    </dgm:pt>
    <dgm:pt modelId="{766915F4-D083-42C6-8C4F-F881AC6086D5}">
      <dgm:prSet/>
      <dgm:spPr/>
      <dgm:t>
        <a:bodyPr/>
        <a:lstStyle/>
        <a:p>
          <a:r>
            <a:rPr lang="en-GB" b="1"/>
            <a:t>Economic growth</a:t>
          </a:r>
          <a:endParaRPr lang="en-US"/>
        </a:p>
      </dgm:t>
    </dgm:pt>
    <dgm:pt modelId="{DB5C623A-8DE4-4B85-9678-DE105235D975}" type="parTrans" cxnId="{EBB7A411-A593-4084-BA4C-86581FDCE665}">
      <dgm:prSet/>
      <dgm:spPr/>
      <dgm:t>
        <a:bodyPr/>
        <a:lstStyle/>
        <a:p>
          <a:endParaRPr lang="en-US"/>
        </a:p>
      </dgm:t>
    </dgm:pt>
    <dgm:pt modelId="{B3FE1FEA-FFC6-4C66-B0CB-EE322DFADBDB}" type="sibTrans" cxnId="{EBB7A411-A593-4084-BA4C-86581FDCE665}">
      <dgm:prSet/>
      <dgm:spPr/>
      <dgm:t>
        <a:bodyPr/>
        <a:lstStyle/>
        <a:p>
          <a:endParaRPr lang="en-US"/>
        </a:p>
      </dgm:t>
    </dgm:pt>
    <dgm:pt modelId="{959969F3-BB0D-48E3-9994-29AE4C2DE082}">
      <dgm:prSet/>
      <dgm:spPr/>
      <dgm:t>
        <a:bodyPr/>
        <a:lstStyle/>
        <a:p>
          <a:r>
            <a:rPr lang="en-GB" dirty="0"/>
            <a:t>Output and investment will be cut in the short term leading to a fall in GDP</a:t>
          </a:r>
          <a:endParaRPr lang="en-US" dirty="0"/>
        </a:p>
      </dgm:t>
    </dgm:pt>
    <dgm:pt modelId="{6C5A149C-241A-4AD9-832D-8ABC42384D16}" type="parTrans" cxnId="{8492C447-3BCC-4358-A680-6108877BDB3E}">
      <dgm:prSet/>
      <dgm:spPr/>
      <dgm:t>
        <a:bodyPr/>
        <a:lstStyle/>
        <a:p>
          <a:endParaRPr lang="en-US"/>
        </a:p>
      </dgm:t>
    </dgm:pt>
    <dgm:pt modelId="{B12F8D3C-42C2-47E3-9CF8-4B0A2DF20C1B}" type="sibTrans" cxnId="{8492C447-3BCC-4358-A680-6108877BDB3E}">
      <dgm:prSet/>
      <dgm:spPr/>
      <dgm:t>
        <a:bodyPr/>
        <a:lstStyle/>
        <a:p>
          <a:endParaRPr lang="en-US"/>
        </a:p>
      </dgm:t>
    </dgm:pt>
    <dgm:pt modelId="{BD141789-C6B6-487C-A138-F3DB2BC21C36}">
      <dgm:prSet/>
      <dgm:spPr/>
      <dgm:t>
        <a:bodyPr/>
        <a:lstStyle/>
        <a:p>
          <a:r>
            <a:rPr lang="en-GB" b="1" dirty="0"/>
            <a:t>Employment</a:t>
          </a:r>
          <a:endParaRPr lang="en-US" dirty="0"/>
        </a:p>
      </dgm:t>
    </dgm:pt>
    <dgm:pt modelId="{B7EFDE46-DEFB-429E-B7F3-5D7D36AD83D4}" type="parTrans" cxnId="{8B6E1693-E9FF-4AEE-B9C7-CAAF5DE58C9C}">
      <dgm:prSet/>
      <dgm:spPr/>
      <dgm:t>
        <a:bodyPr/>
        <a:lstStyle/>
        <a:p>
          <a:endParaRPr lang="en-US"/>
        </a:p>
      </dgm:t>
    </dgm:pt>
    <dgm:pt modelId="{0BEE4457-A49B-4107-898E-BC746BC9F994}" type="sibTrans" cxnId="{8B6E1693-E9FF-4AEE-B9C7-CAAF5DE58C9C}">
      <dgm:prSet/>
      <dgm:spPr/>
      <dgm:t>
        <a:bodyPr/>
        <a:lstStyle/>
        <a:p>
          <a:endParaRPr lang="en-US"/>
        </a:p>
      </dgm:t>
    </dgm:pt>
    <dgm:pt modelId="{A5600A35-54FE-425E-BB63-24D01485C9C6}">
      <dgm:prSet/>
      <dgm:spPr/>
      <dgm:t>
        <a:bodyPr/>
        <a:lstStyle/>
        <a:p>
          <a:r>
            <a:rPr lang="en-GB" dirty="0"/>
            <a:t>Reduced output leading to lower employment</a:t>
          </a:r>
          <a:endParaRPr lang="en-US" dirty="0"/>
        </a:p>
      </dgm:t>
    </dgm:pt>
    <dgm:pt modelId="{3FE63160-A463-431E-B898-C20A1D0F593F}" type="parTrans" cxnId="{3D66C8EF-4DD9-456D-AA81-2599366A8E82}">
      <dgm:prSet/>
      <dgm:spPr/>
      <dgm:t>
        <a:bodyPr/>
        <a:lstStyle/>
        <a:p>
          <a:endParaRPr lang="en-US"/>
        </a:p>
      </dgm:t>
    </dgm:pt>
    <dgm:pt modelId="{930EA62C-8EBF-4559-BFDA-ECE67E5175F9}" type="sibTrans" cxnId="{3D66C8EF-4DD9-456D-AA81-2599366A8E82}">
      <dgm:prSet/>
      <dgm:spPr/>
      <dgm:t>
        <a:bodyPr/>
        <a:lstStyle/>
        <a:p>
          <a:endParaRPr lang="en-US"/>
        </a:p>
      </dgm:t>
    </dgm:pt>
    <dgm:pt modelId="{83EE2F6C-E565-42E7-858F-A2484A86A064}">
      <dgm:prSet/>
      <dgm:spPr/>
      <dgm:t>
        <a:bodyPr/>
        <a:lstStyle/>
        <a:p>
          <a:r>
            <a:rPr lang="en-GB" dirty="0"/>
            <a:t>Current account</a:t>
          </a:r>
          <a:endParaRPr lang="en-US" dirty="0"/>
        </a:p>
      </dgm:t>
    </dgm:pt>
    <dgm:pt modelId="{CE6F33EB-3B3B-4D7B-AAC2-3A2A55817D09}" type="parTrans" cxnId="{D02E6617-E7EE-4E0B-8DE2-BAAB5E9F94B2}">
      <dgm:prSet/>
      <dgm:spPr/>
      <dgm:t>
        <a:bodyPr/>
        <a:lstStyle/>
        <a:p>
          <a:endParaRPr lang="en-US"/>
        </a:p>
      </dgm:t>
    </dgm:pt>
    <dgm:pt modelId="{677F3C43-CEB6-4068-917B-58B38CB28A6A}" type="sibTrans" cxnId="{D02E6617-E7EE-4E0B-8DE2-BAAB5E9F94B2}">
      <dgm:prSet/>
      <dgm:spPr/>
      <dgm:t>
        <a:bodyPr/>
        <a:lstStyle/>
        <a:p>
          <a:endParaRPr lang="en-US"/>
        </a:p>
      </dgm:t>
    </dgm:pt>
    <dgm:pt modelId="{1BABADE9-4E96-4BCC-BAD4-94B06B18130C}">
      <dgm:prSet/>
      <dgm:spPr/>
      <dgm:t>
        <a:bodyPr/>
        <a:lstStyle/>
        <a:p>
          <a:r>
            <a:rPr lang="en-GB" dirty="0"/>
            <a:t>Fall in exports and rise in imports leading to a worsening </a:t>
          </a:r>
          <a:r>
            <a:rPr lang="en-GB" dirty="0" err="1"/>
            <a:t>BoP</a:t>
          </a:r>
          <a:r>
            <a:rPr lang="en-GB" dirty="0"/>
            <a:t> on current account</a:t>
          </a:r>
          <a:endParaRPr lang="en-US" dirty="0"/>
        </a:p>
      </dgm:t>
    </dgm:pt>
    <dgm:pt modelId="{116CB3F1-3404-4636-B1BA-3A9AD3644106}" type="parTrans" cxnId="{8848109F-5C04-472C-BBE2-82A2C1087B44}">
      <dgm:prSet/>
      <dgm:spPr/>
      <dgm:t>
        <a:bodyPr/>
        <a:lstStyle/>
        <a:p>
          <a:endParaRPr lang="en-US"/>
        </a:p>
      </dgm:t>
    </dgm:pt>
    <dgm:pt modelId="{45C6624D-0331-4058-8862-56DEEE85CFCB}" type="sibTrans" cxnId="{8848109F-5C04-472C-BBE2-82A2C1087B44}">
      <dgm:prSet/>
      <dgm:spPr/>
      <dgm:t>
        <a:bodyPr/>
        <a:lstStyle/>
        <a:p>
          <a:endParaRPr lang="en-US"/>
        </a:p>
      </dgm:t>
    </dgm:pt>
    <dgm:pt modelId="{6CC0EE05-B976-44A0-941D-92369D84E259}" type="pres">
      <dgm:prSet presAssocID="{C12CBEDD-C4F7-40BD-9761-6853AA246DA4}" presName="linear" presStyleCnt="0">
        <dgm:presLayoutVars>
          <dgm:dir/>
          <dgm:animLvl val="lvl"/>
          <dgm:resizeHandles val="exact"/>
        </dgm:presLayoutVars>
      </dgm:prSet>
      <dgm:spPr/>
    </dgm:pt>
    <dgm:pt modelId="{D6BB556C-0C9A-408C-89CB-6CFA20591C5A}" type="pres">
      <dgm:prSet presAssocID="{55575833-799E-4EBA-AE14-E1E0E80F4865}" presName="parentLin" presStyleCnt="0"/>
      <dgm:spPr/>
    </dgm:pt>
    <dgm:pt modelId="{300BCFDE-C863-4342-80AF-321C8C761D46}" type="pres">
      <dgm:prSet presAssocID="{55575833-799E-4EBA-AE14-E1E0E80F4865}" presName="parentLeftMargin" presStyleLbl="node1" presStyleIdx="0" presStyleCnt="5"/>
      <dgm:spPr/>
    </dgm:pt>
    <dgm:pt modelId="{7B350DE6-7677-420C-8B8B-7B5849D1E7A1}" type="pres">
      <dgm:prSet presAssocID="{55575833-799E-4EBA-AE14-E1E0E80F4865}" presName="parentText" presStyleLbl="node1" presStyleIdx="0" presStyleCnt="5">
        <dgm:presLayoutVars>
          <dgm:chMax val="0"/>
          <dgm:bulletEnabled val="1"/>
        </dgm:presLayoutVars>
      </dgm:prSet>
      <dgm:spPr/>
    </dgm:pt>
    <dgm:pt modelId="{43985CF0-FD57-4164-87F8-FFFA7EBA8498}" type="pres">
      <dgm:prSet presAssocID="{55575833-799E-4EBA-AE14-E1E0E80F4865}" presName="negativeSpace" presStyleCnt="0"/>
      <dgm:spPr/>
    </dgm:pt>
    <dgm:pt modelId="{87174F29-1209-4E7B-860F-4ACC54D6C1DA}" type="pres">
      <dgm:prSet presAssocID="{55575833-799E-4EBA-AE14-E1E0E80F4865}" presName="childText" presStyleLbl="conFgAcc1" presStyleIdx="0" presStyleCnt="5">
        <dgm:presLayoutVars>
          <dgm:bulletEnabled val="1"/>
        </dgm:presLayoutVars>
      </dgm:prSet>
      <dgm:spPr/>
    </dgm:pt>
    <dgm:pt modelId="{C51C62E5-5964-438F-888E-BEE9A7E43E53}" type="pres">
      <dgm:prSet presAssocID="{B75D1393-9EBC-4577-8E62-31C50DE90B5D}" presName="spaceBetweenRectangles" presStyleCnt="0"/>
      <dgm:spPr/>
    </dgm:pt>
    <dgm:pt modelId="{0081BC2E-6117-4BBF-B6C7-F199F9E21568}" type="pres">
      <dgm:prSet presAssocID="{0F236368-2779-4A25-B504-40131798501E}" presName="parentLin" presStyleCnt="0"/>
      <dgm:spPr/>
    </dgm:pt>
    <dgm:pt modelId="{C65F2B65-FE1C-4877-AEF6-064E4D73676F}" type="pres">
      <dgm:prSet presAssocID="{0F236368-2779-4A25-B504-40131798501E}" presName="parentLeftMargin" presStyleLbl="node1" presStyleIdx="0" presStyleCnt="5"/>
      <dgm:spPr/>
    </dgm:pt>
    <dgm:pt modelId="{BEBF4F7D-D421-42B2-A129-0C7EF6334C57}" type="pres">
      <dgm:prSet presAssocID="{0F236368-2779-4A25-B504-40131798501E}" presName="parentText" presStyleLbl="node1" presStyleIdx="1" presStyleCnt="5">
        <dgm:presLayoutVars>
          <dgm:chMax val="0"/>
          <dgm:bulletEnabled val="1"/>
        </dgm:presLayoutVars>
      </dgm:prSet>
      <dgm:spPr/>
    </dgm:pt>
    <dgm:pt modelId="{D18A1A79-50B5-4B30-9280-BCAE2F97CACF}" type="pres">
      <dgm:prSet presAssocID="{0F236368-2779-4A25-B504-40131798501E}" presName="negativeSpace" presStyleCnt="0"/>
      <dgm:spPr/>
    </dgm:pt>
    <dgm:pt modelId="{AC5B8207-C8B0-465C-83DD-7D2FEF86FF32}" type="pres">
      <dgm:prSet presAssocID="{0F236368-2779-4A25-B504-40131798501E}" presName="childText" presStyleLbl="conFgAcc1" presStyleIdx="1" presStyleCnt="5">
        <dgm:presLayoutVars>
          <dgm:bulletEnabled val="1"/>
        </dgm:presLayoutVars>
      </dgm:prSet>
      <dgm:spPr/>
    </dgm:pt>
    <dgm:pt modelId="{FBE98952-F932-47EF-9670-C9612CD74858}" type="pres">
      <dgm:prSet presAssocID="{0DEFF07D-2805-4F7F-B2EF-7C1BA44B37BD}" presName="spaceBetweenRectangles" presStyleCnt="0"/>
      <dgm:spPr/>
    </dgm:pt>
    <dgm:pt modelId="{59FDFF9A-117E-40F4-8A51-5D44280C5F0E}" type="pres">
      <dgm:prSet presAssocID="{766915F4-D083-42C6-8C4F-F881AC6086D5}" presName="parentLin" presStyleCnt="0"/>
      <dgm:spPr/>
    </dgm:pt>
    <dgm:pt modelId="{6E85899F-F7C1-4C26-86D6-A50D6BA2FE7C}" type="pres">
      <dgm:prSet presAssocID="{766915F4-D083-42C6-8C4F-F881AC6086D5}" presName="parentLeftMargin" presStyleLbl="node1" presStyleIdx="1" presStyleCnt="5"/>
      <dgm:spPr/>
    </dgm:pt>
    <dgm:pt modelId="{997FE310-AF9F-4B71-81CC-A221ECEEC2D7}" type="pres">
      <dgm:prSet presAssocID="{766915F4-D083-42C6-8C4F-F881AC6086D5}" presName="parentText" presStyleLbl="node1" presStyleIdx="2" presStyleCnt="5">
        <dgm:presLayoutVars>
          <dgm:chMax val="0"/>
          <dgm:bulletEnabled val="1"/>
        </dgm:presLayoutVars>
      </dgm:prSet>
      <dgm:spPr/>
    </dgm:pt>
    <dgm:pt modelId="{FC4BF2D4-5678-40E0-B397-4B6522C48BC8}" type="pres">
      <dgm:prSet presAssocID="{766915F4-D083-42C6-8C4F-F881AC6086D5}" presName="negativeSpace" presStyleCnt="0"/>
      <dgm:spPr/>
    </dgm:pt>
    <dgm:pt modelId="{6861D6EB-1DDB-41F3-8E09-74AA8057105C}" type="pres">
      <dgm:prSet presAssocID="{766915F4-D083-42C6-8C4F-F881AC6086D5}" presName="childText" presStyleLbl="conFgAcc1" presStyleIdx="2" presStyleCnt="5">
        <dgm:presLayoutVars>
          <dgm:bulletEnabled val="1"/>
        </dgm:presLayoutVars>
      </dgm:prSet>
      <dgm:spPr/>
    </dgm:pt>
    <dgm:pt modelId="{AF3127CA-2F12-416D-96B6-243B6D946DBE}" type="pres">
      <dgm:prSet presAssocID="{B3FE1FEA-FFC6-4C66-B0CB-EE322DFADBDB}" presName="spaceBetweenRectangles" presStyleCnt="0"/>
      <dgm:spPr/>
    </dgm:pt>
    <dgm:pt modelId="{F2FE88B6-573C-4AC0-B037-07C5DA406525}" type="pres">
      <dgm:prSet presAssocID="{BD141789-C6B6-487C-A138-F3DB2BC21C36}" presName="parentLin" presStyleCnt="0"/>
      <dgm:spPr/>
    </dgm:pt>
    <dgm:pt modelId="{6786AB71-DB2F-4399-A8C0-C6EB20A63A86}" type="pres">
      <dgm:prSet presAssocID="{BD141789-C6B6-487C-A138-F3DB2BC21C36}" presName="parentLeftMargin" presStyleLbl="node1" presStyleIdx="2" presStyleCnt="5"/>
      <dgm:spPr/>
    </dgm:pt>
    <dgm:pt modelId="{05BD41E3-2BFD-4DA9-9C5A-0219C32C3342}" type="pres">
      <dgm:prSet presAssocID="{BD141789-C6B6-487C-A138-F3DB2BC21C36}" presName="parentText" presStyleLbl="node1" presStyleIdx="3" presStyleCnt="5">
        <dgm:presLayoutVars>
          <dgm:chMax val="0"/>
          <dgm:bulletEnabled val="1"/>
        </dgm:presLayoutVars>
      </dgm:prSet>
      <dgm:spPr/>
    </dgm:pt>
    <dgm:pt modelId="{6F346B45-2E4E-4D2E-AFFF-36AD12B2D3BE}" type="pres">
      <dgm:prSet presAssocID="{BD141789-C6B6-487C-A138-F3DB2BC21C36}" presName="negativeSpace" presStyleCnt="0"/>
      <dgm:spPr/>
    </dgm:pt>
    <dgm:pt modelId="{64E91EC4-F1CC-498A-9FD9-436AAE14184D}" type="pres">
      <dgm:prSet presAssocID="{BD141789-C6B6-487C-A138-F3DB2BC21C36}" presName="childText" presStyleLbl="conFgAcc1" presStyleIdx="3" presStyleCnt="5">
        <dgm:presLayoutVars>
          <dgm:bulletEnabled val="1"/>
        </dgm:presLayoutVars>
      </dgm:prSet>
      <dgm:spPr/>
    </dgm:pt>
    <dgm:pt modelId="{3D03E834-E370-4842-B13F-653898B8C695}" type="pres">
      <dgm:prSet presAssocID="{0BEE4457-A49B-4107-898E-BC746BC9F994}" presName="spaceBetweenRectangles" presStyleCnt="0"/>
      <dgm:spPr/>
    </dgm:pt>
    <dgm:pt modelId="{952D3D96-EA0A-49C4-93CE-832AAC32DB41}" type="pres">
      <dgm:prSet presAssocID="{83EE2F6C-E565-42E7-858F-A2484A86A064}" presName="parentLin" presStyleCnt="0"/>
      <dgm:spPr/>
    </dgm:pt>
    <dgm:pt modelId="{955481BD-615C-45FC-8AED-3F28D947EB25}" type="pres">
      <dgm:prSet presAssocID="{83EE2F6C-E565-42E7-858F-A2484A86A064}" presName="parentLeftMargin" presStyleLbl="node1" presStyleIdx="3" presStyleCnt="5"/>
      <dgm:spPr/>
    </dgm:pt>
    <dgm:pt modelId="{8D5E21F9-44EC-4D9D-A1EC-289A578136AC}" type="pres">
      <dgm:prSet presAssocID="{83EE2F6C-E565-42E7-858F-A2484A86A064}" presName="parentText" presStyleLbl="node1" presStyleIdx="4" presStyleCnt="5">
        <dgm:presLayoutVars>
          <dgm:chMax val="0"/>
          <dgm:bulletEnabled val="1"/>
        </dgm:presLayoutVars>
      </dgm:prSet>
      <dgm:spPr/>
    </dgm:pt>
    <dgm:pt modelId="{70751BF8-EBC9-4A37-BDDF-947FDAB4A927}" type="pres">
      <dgm:prSet presAssocID="{83EE2F6C-E565-42E7-858F-A2484A86A064}" presName="negativeSpace" presStyleCnt="0"/>
      <dgm:spPr/>
    </dgm:pt>
    <dgm:pt modelId="{55951C51-3A3F-495A-AF86-B2E7FC6BD002}" type="pres">
      <dgm:prSet presAssocID="{83EE2F6C-E565-42E7-858F-A2484A86A064}" presName="childText" presStyleLbl="conFgAcc1" presStyleIdx="4" presStyleCnt="5">
        <dgm:presLayoutVars>
          <dgm:bulletEnabled val="1"/>
        </dgm:presLayoutVars>
      </dgm:prSet>
      <dgm:spPr/>
    </dgm:pt>
  </dgm:ptLst>
  <dgm:cxnLst>
    <dgm:cxn modelId="{5FCF610A-4D68-4540-93A0-4CB33332396E}" type="presOf" srcId="{83EE2F6C-E565-42E7-858F-A2484A86A064}" destId="{8D5E21F9-44EC-4D9D-A1EC-289A578136AC}" srcOrd="1" destOrd="0" presId="urn:microsoft.com/office/officeart/2005/8/layout/list1"/>
    <dgm:cxn modelId="{EBB7A411-A593-4084-BA4C-86581FDCE665}" srcId="{C12CBEDD-C4F7-40BD-9761-6853AA246DA4}" destId="{766915F4-D083-42C6-8C4F-F881AC6086D5}" srcOrd="2" destOrd="0" parTransId="{DB5C623A-8DE4-4B85-9678-DE105235D975}" sibTransId="{B3FE1FEA-FFC6-4C66-B0CB-EE322DFADBDB}"/>
    <dgm:cxn modelId="{D02E6617-E7EE-4E0B-8DE2-BAAB5E9F94B2}" srcId="{C12CBEDD-C4F7-40BD-9761-6853AA246DA4}" destId="{83EE2F6C-E565-42E7-858F-A2484A86A064}" srcOrd="4" destOrd="0" parTransId="{CE6F33EB-3B3B-4D7B-AAC2-3A2A55817D09}" sibTransId="{677F3C43-CEB6-4068-917B-58B38CB28A6A}"/>
    <dgm:cxn modelId="{30493323-3AFE-4E46-8409-185DD7EFC40B}" srcId="{C12CBEDD-C4F7-40BD-9761-6853AA246DA4}" destId="{0F236368-2779-4A25-B504-40131798501E}" srcOrd="1" destOrd="0" parTransId="{2DABCFE1-641C-4121-BE6A-2453EB8B339A}" sibTransId="{0DEFF07D-2805-4F7F-B2EF-7C1BA44B37BD}"/>
    <dgm:cxn modelId="{E163C724-EC48-4BFA-8718-683B22BA9239}" type="presOf" srcId="{BD141789-C6B6-487C-A138-F3DB2BC21C36}" destId="{6786AB71-DB2F-4399-A8C0-C6EB20A63A86}" srcOrd="0" destOrd="0" presId="urn:microsoft.com/office/officeart/2005/8/layout/list1"/>
    <dgm:cxn modelId="{424D2A5D-0F55-4F24-9548-F5F788FD8DEF}" type="presOf" srcId="{0F236368-2779-4A25-B504-40131798501E}" destId="{BEBF4F7D-D421-42B2-A129-0C7EF6334C57}" srcOrd="1" destOrd="0" presId="urn:microsoft.com/office/officeart/2005/8/layout/list1"/>
    <dgm:cxn modelId="{15165041-CA63-4E08-B339-9F33C37CC13E}" type="presOf" srcId="{A5600A35-54FE-425E-BB63-24D01485C9C6}" destId="{64E91EC4-F1CC-498A-9FD9-436AAE14184D}" srcOrd="0" destOrd="0" presId="urn:microsoft.com/office/officeart/2005/8/layout/list1"/>
    <dgm:cxn modelId="{98F58142-9315-4458-A50F-EEF8FF865901}" type="presOf" srcId="{55575833-799E-4EBA-AE14-E1E0E80F4865}" destId="{7B350DE6-7677-420C-8B8B-7B5849D1E7A1}" srcOrd="1" destOrd="0" presId="urn:microsoft.com/office/officeart/2005/8/layout/list1"/>
    <dgm:cxn modelId="{8492C447-3BCC-4358-A680-6108877BDB3E}" srcId="{766915F4-D083-42C6-8C4F-F881AC6086D5}" destId="{959969F3-BB0D-48E3-9994-29AE4C2DE082}" srcOrd="0" destOrd="0" parTransId="{6C5A149C-241A-4AD9-832D-8ABC42384D16}" sibTransId="{B12F8D3C-42C2-47E3-9CF8-4B0A2DF20C1B}"/>
    <dgm:cxn modelId="{4754224F-8795-4E95-B108-32677C41519C}" type="presOf" srcId="{55575833-799E-4EBA-AE14-E1E0E80F4865}" destId="{300BCFDE-C863-4342-80AF-321C8C761D46}" srcOrd="0" destOrd="0" presId="urn:microsoft.com/office/officeart/2005/8/layout/list1"/>
    <dgm:cxn modelId="{09E8A571-7E7B-4831-9A41-D8D4478CA0DF}" type="presOf" srcId="{BD141789-C6B6-487C-A138-F3DB2BC21C36}" destId="{05BD41E3-2BFD-4DA9-9C5A-0219C32C3342}" srcOrd="1" destOrd="0" presId="urn:microsoft.com/office/officeart/2005/8/layout/list1"/>
    <dgm:cxn modelId="{BDC83456-D3E1-44FA-98F8-F0446A377BE1}" srcId="{0F236368-2779-4A25-B504-40131798501E}" destId="{0ADD25A0-D003-43A5-BDAA-4F5A1CC9C192}" srcOrd="0" destOrd="0" parTransId="{84B67B9C-FCA6-4830-A2E4-6648FE4DBAB2}" sibTransId="{987D86E3-4595-412D-A6D1-42205FB9F455}"/>
    <dgm:cxn modelId="{BF58F486-0EDD-4593-BC00-BBA63057535C}" type="presOf" srcId="{1BABADE9-4E96-4BCC-BAD4-94B06B18130C}" destId="{55951C51-3A3F-495A-AF86-B2E7FC6BD002}" srcOrd="0" destOrd="0" presId="urn:microsoft.com/office/officeart/2005/8/layout/list1"/>
    <dgm:cxn modelId="{8B6E1693-E9FF-4AEE-B9C7-CAAF5DE58C9C}" srcId="{C12CBEDD-C4F7-40BD-9761-6853AA246DA4}" destId="{BD141789-C6B6-487C-A138-F3DB2BC21C36}" srcOrd="3" destOrd="0" parTransId="{B7EFDE46-DEFB-429E-B7F3-5D7D36AD83D4}" sibTransId="{0BEE4457-A49B-4107-898E-BC746BC9F994}"/>
    <dgm:cxn modelId="{C0286F94-D746-4483-9EB3-337505712308}" type="presOf" srcId="{766915F4-D083-42C6-8C4F-F881AC6086D5}" destId="{6E85899F-F7C1-4C26-86D6-A50D6BA2FE7C}" srcOrd="0" destOrd="0" presId="urn:microsoft.com/office/officeart/2005/8/layout/list1"/>
    <dgm:cxn modelId="{8848109F-5C04-472C-BBE2-82A2C1087B44}" srcId="{83EE2F6C-E565-42E7-858F-A2484A86A064}" destId="{1BABADE9-4E96-4BCC-BAD4-94B06B18130C}" srcOrd="0" destOrd="0" parTransId="{116CB3F1-3404-4636-B1BA-3A9AD3644106}" sibTransId="{45C6624D-0331-4058-8862-56DEEE85CFCB}"/>
    <dgm:cxn modelId="{2DBE08A2-EF05-49A9-B029-F8B0592A217D}" type="presOf" srcId="{959969F3-BB0D-48E3-9994-29AE4C2DE082}" destId="{6861D6EB-1DDB-41F3-8E09-74AA8057105C}" srcOrd="0" destOrd="0" presId="urn:microsoft.com/office/officeart/2005/8/layout/list1"/>
    <dgm:cxn modelId="{031233A8-7B3A-4D18-9BDB-FE42CA846E7B}" type="presOf" srcId="{0F236368-2779-4A25-B504-40131798501E}" destId="{C65F2B65-FE1C-4877-AEF6-064E4D73676F}" srcOrd="0" destOrd="0" presId="urn:microsoft.com/office/officeart/2005/8/layout/list1"/>
    <dgm:cxn modelId="{351B3CD0-EA39-489B-9468-4F119E90592D}" srcId="{C12CBEDD-C4F7-40BD-9761-6853AA246DA4}" destId="{55575833-799E-4EBA-AE14-E1E0E80F4865}" srcOrd="0" destOrd="0" parTransId="{C4EC7AE5-9C3F-47B9-BDB1-D520983FEA62}" sibTransId="{B75D1393-9EBC-4577-8E62-31C50DE90B5D}"/>
    <dgm:cxn modelId="{022718DE-D741-4818-9D44-D5D4131AC6EE}" type="presOf" srcId="{83EE2F6C-E565-42E7-858F-A2484A86A064}" destId="{955481BD-615C-45FC-8AED-3F28D947EB25}" srcOrd="0" destOrd="0" presId="urn:microsoft.com/office/officeart/2005/8/layout/list1"/>
    <dgm:cxn modelId="{5007D2DE-2E09-40C3-8C1B-406D6888CDE8}" type="presOf" srcId="{0ADD25A0-D003-43A5-BDAA-4F5A1CC9C192}" destId="{AC5B8207-C8B0-465C-83DD-7D2FEF86FF32}" srcOrd="0" destOrd="0" presId="urn:microsoft.com/office/officeart/2005/8/layout/list1"/>
    <dgm:cxn modelId="{3D66C8EF-4DD9-456D-AA81-2599366A8E82}" srcId="{BD141789-C6B6-487C-A138-F3DB2BC21C36}" destId="{A5600A35-54FE-425E-BB63-24D01485C9C6}" srcOrd="0" destOrd="0" parTransId="{3FE63160-A463-431E-B898-C20A1D0F593F}" sibTransId="{930EA62C-8EBF-4559-BFDA-ECE67E5175F9}"/>
    <dgm:cxn modelId="{08D404F9-3D50-435E-9FDF-02C18D3B5919}" type="presOf" srcId="{C12CBEDD-C4F7-40BD-9761-6853AA246DA4}" destId="{6CC0EE05-B976-44A0-941D-92369D84E259}" srcOrd="0" destOrd="0" presId="urn:microsoft.com/office/officeart/2005/8/layout/list1"/>
    <dgm:cxn modelId="{D83223FE-136C-472E-AC7A-4F85B1A18F83}" type="presOf" srcId="{766915F4-D083-42C6-8C4F-F881AC6086D5}" destId="{997FE310-AF9F-4B71-81CC-A221ECEEC2D7}" srcOrd="1" destOrd="0" presId="urn:microsoft.com/office/officeart/2005/8/layout/list1"/>
    <dgm:cxn modelId="{79AB3763-D54E-41C0-AA81-1E2702BD33F3}" type="presParOf" srcId="{6CC0EE05-B976-44A0-941D-92369D84E259}" destId="{D6BB556C-0C9A-408C-89CB-6CFA20591C5A}" srcOrd="0" destOrd="0" presId="urn:microsoft.com/office/officeart/2005/8/layout/list1"/>
    <dgm:cxn modelId="{F740DDA2-B1CE-4EDB-AA92-87C0DA9D1D42}" type="presParOf" srcId="{D6BB556C-0C9A-408C-89CB-6CFA20591C5A}" destId="{300BCFDE-C863-4342-80AF-321C8C761D46}" srcOrd="0" destOrd="0" presId="urn:microsoft.com/office/officeart/2005/8/layout/list1"/>
    <dgm:cxn modelId="{731B3813-1740-4E48-8FF9-B3C1109E1A8D}" type="presParOf" srcId="{D6BB556C-0C9A-408C-89CB-6CFA20591C5A}" destId="{7B350DE6-7677-420C-8B8B-7B5849D1E7A1}" srcOrd="1" destOrd="0" presId="urn:microsoft.com/office/officeart/2005/8/layout/list1"/>
    <dgm:cxn modelId="{10F17D29-2C15-4361-AF65-3BFE3C37334F}" type="presParOf" srcId="{6CC0EE05-B976-44A0-941D-92369D84E259}" destId="{43985CF0-FD57-4164-87F8-FFFA7EBA8498}" srcOrd="1" destOrd="0" presId="urn:microsoft.com/office/officeart/2005/8/layout/list1"/>
    <dgm:cxn modelId="{1FC91C36-F133-4B51-BBC8-E4CB2413FBB0}" type="presParOf" srcId="{6CC0EE05-B976-44A0-941D-92369D84E259}" destId="{87174F29-1209-4E7B-860F-4ACC54D6C1DA}" srcOrd="2" destOrd="0" presId="urn:microsoft.com/office/officeart/2005/8/layout/list1"/>
    <dgm:cxn modelId="{EBE1C2C3-9049-429A-BEA3-DC8085E7DE8F}" type="presParOf" srcId="{6CC0EE05-B976-44A0-941D-92369D84E259}" destId="{C51C62E5-5964-438F-888E-BEE9A7E43E53}" srcOrd="3" destOrd="0" presId="urn:microsoft.com/office/officeart/2005/8/layout/list1"/>
    <dgm:cxn modelId="{62A30155-8167-453B-A431-A56B36465882}" type="presParOf" srcId="{6CC0EE05-B976-44A0-941D-92369D84E259}" destId="{0081BC2E-6117-4BBF-B6C7-F199F9E21568}" srcOrd="4" destOrd="0" presId="urn:microsoft.com/office/officeart/2005/8/layout/list1"/>
    <dgm:cxn modelId="{880C9E83-719D-4EB5-9FF0-D1661ED40BC0}" type="presParOf" srcId="{0081BC2E-6117-4BBF-B6C7-F199F9E21568}" destId="{C65F2B65-FE1C-4877-AEF6-064E4D73676F}" srcOrd="0" destOrd="0" presId="urn:microsoft.com/office/officeart/2005/8/layout/list1"/>
    <dgm:cxn modelId="{941596D7-828E-4247-B53F-A1C16DEC58B9}" type="presParOf" srcId="{0081BC2E-6117-4BBF-B6C7-F199F9E21568}" destId="{BEBF4F7D-D421-42B2-A129-0C7EF6334C57}" srcOrd="1" destOrd="0" presId="urn:microsoft.com/office/officeart/2005/8/layout/list1"/>
    <dgm:cxn modelId="{BD3A6D03-648D-4B31-B068-D12295AA01BF}" type="presParOf" srcId="{6CC0EE05-B976-44A0-941D-92369D84E259}" destId="{D18A1A79-50B5-4B30-9280-BCAE2F97CACF}" srcOrd="5" destOrd="0" presId="urn:microsoft.com/office/officeart/2005/8/layout/list1"/>
    <dgm:cxn modelId="{2898E72E-9241-4C7D-8711-AA69F5864865}" type="presParOf" srcId="{6CC0EE05-B976-44A0-941D-92369D84E259}" destId="{AC5B8207-C8B0-465C-83DD-7D2FEF86FF32}" srcOrd="6" destOrd="0" presId="urn:microsoft.com/office/officeart/2005/8/layout/list1"/>
    <dgm:cxn modelId="{CA6B30EF-0F2E-41B3-8506-98800977FBF1}" type="presParOf" srcId="{6CC0EE05-B976-44A0-941D-92369D84E259}" destId="{FBE98952-F932-47EF-9670-C9612CD74858}" srcOrd="7" destOrd="0" presId="urn:microsoft.com/office/officeart/2005/8/layout/list1"/>
    <dgm:cxn modelId="{BE23FE64-9C55-4969-A5D1-A13CE3413470}" type="presParOf" srcId="{6CC0EE05-B976-44A0-941D-92369D84E259}" destId="{59FDFF9A-117E-40F4-8A51-5D44280C5F0E}" srcOrd="8" destOrd="0" presId="urn:microsoft.com/office/officeart/2005/8/layout/list1"/>
    <dgm:cxn modelId="{89341783-73C7-40FD-A182-45B58C9F9CD0}" type="presParOf" srcId="{59FDFF9A-117E-40F4-8A51-5D44280C5F0E}" destId="{6E85899F-F7C1-4C26-86D6-A50D6BA2FE7C}" srcOrd="0" destOrd="0" presId="urn:microsoft.com/office/officeart/2005/8/layout/list1"/>
    <dgm:cxn modelId="{95EE9B26-4D2B-4F47-A27C-53F609760C21}" type="presParOf" srcId="{59FDFF9A-117E-40F4-8A51-5D44280C5F0E}" destId="{997FE310-AF9F-4B71-81CC-A221ECEEC2D7}" srcOrd="1" destOrd="0" presId="urn:microsoft.com/office/officeart/2005/8/layout/list1"/>
    <dgm:cxn modelId="{C83DF811-4110-4886-9FC0-8B2CFA51BEB5}" type="presParOf" srcId="{6CC0EE05-B976-44A0-941D-92369D84E259}" destId="{FC4BF2D4-5678-40E0-B397-4B6522C48BC8}" srcOrd="9" destOrd="0" presId="urn:microsoft.com/office/officeart/2005/8/layout/list1"/>
    <dgm:cxn modelId="{6D79A57E-4307-4A7B-ACEB-3CD5D1B0D9AF}" type="presParOf" srcId="{6CC0EE05-B976-44A0-941D-92369D84E259}" destId="{6861D6EB-1DDB-41F3-8E09-74AA8057105C}" srcOrd="10" destOrd="0" presId="urn:microsoft.com/office/officeart/2005/8/layout/list1"/>
    <dgm:cxn modelId="{E76B90DB-13EC-43CD-8ED3-5CAE19CCE5F3}" type="presParOf" srcId="{6CC0EE05-B976-44A0-941D-92369D84E259}" destId="{AF3127CA-2F12-416D-96B6-243B6D946DBE}" srcOrd="11" destOrd="0" presId="urn:microsoft.com/office/officeart/2005/8/layout/list1"/>
    <dgm:cxn modelId="{88FF9BC8-0AFC-430B-92C6-310EC1E73628}" type="presParOf" srcId="{6CC0EE05-B976-44A0-941D-92369D84E259}" destId="{F2FE88B6-573C-4AC0-B037-07C5DA406525}" srcOrd="12" destOrd="0" presId="urn:microsoft.com/office/officeart/2005/8/layout/list1"/>
    <dgm:cxn modelId="{39560794-7548-4E9B-9ED4-1714AF1664C3}" type="presParOf" srcId="{F2FE88B6-573C-4AC0-B037-07C5DA406525}" destId="{6786AB71-DB2F-4399-A8C0-C6EB20A63A86}" srcOrd="0" destOrd="0" presId="urn:microsoft.com/office/officeart/2005/8/layout/list1"/>
    <dgm:cxn modelId="{D03F26BA-583E-459F-9C11-0642A5E3A209}" type="presParOf" srcId="{F2FE88B6-573C-4AC0-B037-07C5DA406525}" destId="{05BD41E3-2BFD-4DA9-9C5A-0219C32C3342}" srcOrd="1" destOrd="0" presId="urn:microsoft.com/office/officeart/2005/8/layout/list1"/>
    <dgm:cxn modelId="{0022B7E1-EBB6-4FA2-B7E1-CFC7F610CE9C}" type="presParOf" srcId="{6CC0EE05-B976-44A0-941D-92369D84E259}" destId="{6F346B45-2E4E-4D2E-AFFF-36AD12B2D3BE}" srcOrd="13" destOrd="0" presId="urn:microsoft.com/office/officeart/2005/8/layout/list1"/>
    <dgm:cxn modelId="{F9381DF3-7B63-4E72-9AD6-130656C6F202}" type="presParOf" srcId="{6CC0EE05-B976-44A0-941D-92369D84E259}" destId="{64E91EC4-F1CC-498A-9FD9-436AAE14184D}" srcOrd="14" destOrd="0" presId="urn:microsoft.com/office/officeart/2005/8/layout/list1"/>
    <dgm:cxn modelId="{46DA1C3D-B0B5-4726-99AF-65BFC5BD2BEB}" type="presParOf" srcId="{6CC0EE05-B976-44A0-941D-92369D84E259}" destId="{3D03E834-E370-4842-B13F-653898B8C695}" srcOrd="15" destOrd="0" presId="urn:microsoft.com/office/officeart/2005/8/layout/list1"/>
    <dgm:cxn modelId="{638EC4B2-E7BA-4D3A-96DE-E7BB4FDBF056}" type="presParOf" srcId="{6CC0EE05-B976-44A0-941D-92369D84E259}" destId="{952D3D96-EA0A-49C4-93CE-832AAC32DB41}" srcOrd="16" destOrd="0" presId="urn:microsoft.com/office/officeart/2005/8/layout/list1"/>
    <dgm:cxn modelId="{B4B5F84A-CC97-48A8-BDAF-465B61FD7FAA}" type="presParOf" srcId="{952D3D96-EA0A-49C4-93CE-832AAC32DB41}" destId="{955481BD-615C-45FC-8AED-3F28D947EB25}" srcOrd="0" destOrd="0" presId="urn:microsoft.com/office/officeart/2005/8/layout/list1"/>
    <dgm:cxn modelId="{120CFC25-43B3-47D2-9E8A-12734C02EBB2}" type="presParOf" srcId="{952D3D96-EA0A-49C4-93CE-832AAC32DB41}" destId="{8D5E21F9-44EC-4D9D-A1EC-289A578136AC}" srcOrd="1" destOrd="0" presId="urn:microsoft.com/office/officeart/2005/8/layout/list1"/>
    <dgm:cxn modelId="{C9D59370-986C-4E6B-8B5A-42D72F9A4B1C}" type="presParOf" srcId="{6CC0EE05-B976-44A0-941D-92369D84E259}" destId="{70751BF8-EBC9-4A37-BDDF-947FDAB4A927}" srcOrd="17" destOrd="0" presId="urn:microsoft.com/office/officeart/2005/8/layout/list1"/>
    <dgm:cxn modelId="{12B3AF02-79C4-41E5-8B38-124CF38CBE04}" type="presParOf" srcId="{6CC0EE05-B976-44A0-941D-92369D84E259}" destId="{55951C51-3A3F-495A-AF86-B2E7FC6BD00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ED69EE-6D7C-4F25-B57D-F86B69B7A66D}"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76F94551-598C-4D6A-9BFF-E1566EE8983A}">
      <dgm:prSet/>
      <dgm:spPr/>
      <dgm:t>
        <a:bodyPr/>
        <a:lstStyle/>
        <a:p>
          <a:r>
            <a:rPr lang="en-US"/>
            <a:t>Looking at £ &amp; $. </a:t>
          </a:r>
          <a:r>
            <a:rPr lang="en-GB"/>
            <a:t>What is the exchange rate today? </a:t>
          </a:r>
          <a:endParaRPr lang="en-US"/>
        </a:p>
      </dgm:t>
    </dgm:pt>
    <dgm:pt modelId="{8FE77D54-73E5-4DF0-84E9-383DC06C14DF}" type="parTrans" cxnId="{FF4C2DE6-00B6-4FED-8016-A6F6AACAC98B}">
      <dgm:prSet/>
      <dgm:spPr/>
      <dgm:t>
        <a:bodyPr/>
        <a:lstStyle/>
        <a:p>
          <a:endParaRPr lang="en-US"/>
        </a:p>
      </dgm:t>
    </dgm:pt>
    <dgm:pt modelId="{BB4C3FE2-37C2-4CB2-89CB-B52E1A4FB916}" type="sibTrans" cxnId="{FF4C2DE6-00B6-4FED-8016-A6F6AACAC98B}">
      <dgm:prSet/>
      <dgm:spPr/>
      <dgm:t>
        <a:bodyPr/>
        <a:lstStyle/>
        <a:p>
          <a:endParaRPr lang="en-US"/>
        </a:p>
      </dgm:t>
    </dgm:pt>
    <dgm:pt modelId="{F4FC5C62-668C-48DE-9714-25ABD1D42CF0}">
      <dgm:prSet/>
      <dgm:spPr/>
      <dgm:t>
        <a:bodyPr/>
        <a:lstStyle/>
        <a:p>
          <a:r>
            <a:rPr lang="en-GB"/>
            <a:t>What was the exchange rate last year</a:t>
          </a:r>
          <a:endParaRPr lang="en-US"/>
        </a:p>
      </dgm:t>
    </dgm:pt>
    <dgm:pt modelId="{004953E9-030A-430B-86EF-75DDE4D6E67B}" type="parTrans" cxnId="{0551DE18-8074-4B4A-A622-0E047507E59F}">
      <dgm:prSet/>
      <dgm:spPr/>
      <dgm:t>
        <a:bodyPr/>
        <a:lstStyle/>
        <a:p>
          <a:endParaRPr lang="en-US"/>
        </a:p>
      </dgm:t>
    </dgm:pt>
    <dgm:pt modelId="{1E494718-874D-4E97-8156-6028D4EF8B3C}" type="sibTrans" cxnId="{0551DE18-8074-4B4A-A622-0E047507E59F}">
      <dgm:prSet/>
      <dgm:spPr/>
      <dgm:t>
        <a:bodyPr/>
        <a:lstStyle/>
        <a:p>
          <a:endParaRPr lang="en-US"/>
        </a:p>
      </dgm:t>
    </dgm:pt>
    <dgm:pt modelId="{78A24258-D0A3-4CC5-BBF3-BDA6283AD8D8}">
      <dgm:prSet/>
      <dgm:spPr/>
      <dgm:t>
        <a:bodyPr/>
        <a:lstStyle/>
        <a:p>
          <a:r>
            <a:rPr lang="en-GB"/>
            <a:t>Use this information to prove the last 2 bullet points on slide 9– assume a starting profit of 100 000 in each instance</a:t>
          </a:r>
          <a:endParaRPr lang="en-US"/>
        </a:p>
      </dgm:t>
    </dgm:pt>
    <dgm:pt modelId="{902C4973-2281-4295-9893-186CBEE7F744}" type="parTrans" cxnId="{2F0ACAEB-1C3F-462D-B2C9-0C6886808E7B}">
      <dgm:prSet/>
      <dgm:spPr/>
      <dgm:t>
        <a:bodyPr/>
        <a:lstStyle/>
        <a:p>
          <a:endParaRPr lang="en-US"/>
        </a:p>
      </dgm:t>
    </dgm:pt>
    <dgm:pt modelId="{032668F9-0F4A-469E-8458-E774DEDFAB08}" type="sibTrans" cxnId="{2F0ACAEB-1C3F-462D-B2C9-0C6886808E7B}">
      <dgm:prSet/>
      <dgm:spPr/>
      <dgm:t>
        <a:bodyPr/>
        <a:lstStyle/>
        <a:p>
          <a:endParaRPr lang="en-US"/>
        </a:p>
      </dgm:t>
    </dgm:pt>
    <dgm:pt modelId="{8F0ABA1A-1433-4C9A-BD8A-8F983E2BA6FA}">
      <dgm:prSet/>
      <dgm:spPr/>
      <dgm:t>
        <a:bodyPr/>
        <a:lstStyle/>
        <a:p>
          <a:r>
            <a:rPr lang="en-GB"/>
            <a:t>Following the Brexit vote the value of the pound fell drastically. How might this affect the global competitveness of the UK?</a:t>
          </a:r>
          <a:endParaRPr lang="en-US"/>
        </a:p>
      </dgm:t>
    </dgm:pt>
    <dgm:pt modelId="{D481F4D9-38A6-4355-8BB9-BEEBB2541937}" type="parTrans" cxnId="{FDBA0F1D-9AA3-48DB-96E4-D94298B49CA3}">
      <dgm:prSet/>
      <dgm:spPr/>
      <dgm:t>
        <a:bodyPr/>
        <a:lstStyle/>
        <a:p>
          <a:endParaRPr lang="en-US"/>
        </a:p>
      </dgm:t>
    </dgm:pt>
    <dgm:pt modelId="{D1444EAA-74A8-43AF-9051-C9D1479682A6}" type="sibTrans" cxnId="{FDBA0F1D-9AA3-48DB-96E4-D94298B49CA3}">
      <dgm:prSet/>
      <dgm:spPr/>
      <dgm:t>
        <a:bodyPr/>
        <a:lstStyle/>
        <a:p>
          <a:endParaRPr lang="en-US"/>
        </a:p>
      </dgm:t>
    </dgm:pt>
    <dgm:pt modelId="{0085056D-1FED-45AB-8E3A-23B0B852DAAF}" type="pres">
      <dgm:prSet presAssocID="{C9ED69EE-6D7C-4F25-B57D-F86B69B7A66D}" presName="linear" presStyleCnt="0">
        <dgm:presLayoutVars>
          <dgm:animLvl val="lvl"/>
          <dgm:resizeHandles val="exact"/>
        </dgm:presLayoutVars>
      </dgm:prSet>
      <dgm:spPr/>
    </dgm:pt>
    <dgm:pt modelId="{EEB91E2F-93CD-4BB6-9C96-F6263151B398}" type="pres">
      <dgm:prSet presAssocID="{76F94551-598C-4D6A-9BFF-E1566EE8983A}" presName="parentText" presStyleLbl="node1" presStyleIdx="0" presStyleCnt="4">
        <dgm:presLayoutVars>
          <dgm:chMax val="0"/>
          <dgm:bulletEnabled val="1"/>
        </dgm:presLayoutVars>
      </dgm:prSet>
      <dgm:spPr/>
    </dgm:pt>
    <dgm:pt modelId="{45882659-E671-4919-B711-9D81A9CC4492}" type="pres">
      <dgm:prSet presAssocID="{BB4C3FE2-37C2-4CB2-89CB-B52E1A4FB916}" presName="spacer" presStyleCnt="0"/>
      <dgm:spPr/>
    </dgm:pt>
    <dgm:pt modelId="{A67E7A5A-9C82-407A-9F22-4A15D9E480F1}" type="pres">
      <dgm:prSet presAssocID="{F4FC5C62-668C-48DE-9714-25ABD1D42CF0}" presName="parentText" presStyleLbl="node1" presStyleIdx="1" presStyleCnt="4">
        <dgm:presLayoutVars>
          <dgm:chMax val="0"/>
          <dgm:bulletEnabled val="1"/>
        </dgm:presLayoutVars>
      </dgm:prSet>
      <dgm:spPr/>
    </dgm:pt>
    <dgm:pt modelId="{27DEEB37-57AD-48DC-B275-661311795535}" type="pres">
      <dgm:prSet presAssocID="{1E494718-874D-4E97-8156-6028D4EF8B3C}" presName="spacer" presStyleCnt="0"/>
      <dgm:spPr/>
    </dgm:pt>
    <dgm:pt modelId="{96694C02-613F-41CB-94E4-77BD825CEE15}" type="pres">
      <dgm:prSet presAssocID="{78A24258-D0A3-4CC5-BBF3-BDA6283AD8D8}" presName="parentText" presStyleLbl="node1" presStyleIdx="2" presStyleCnt="4">
        <dgm:presLayoutVars>
          <dgm:chMax val="0"/>
          <dgm:bulletEnabled val="1"/>
        </dgm:presLayoutVars>
      </dgm:prSet>
      <dgm:spPr/>
    </dgm:pt>
    <dgm:pt modelId="{14FCE57E-0165-4003-A5B1-38BC049ADA97}" type="pres">
      <dgm:prSet presAssocID="{032668F9-0F4A-469E-8458-E774DEDFAB08}" presName="spacer" presStyleCnt="0"/>
      <dgm:spPr/>
    </dgm:pt>
    <dgm:pt modelId="{623A2183-FF25-4CA3-8784-A50E0461D803}" type="pres">
      <dgm:prSet presAssocID="{8F0ABA1A-1433-4C9A-BD8A-8F983E2BA6FA}" presName="parentText" presStyleLbl="node1" presStyleIdx="3" presStyleCnt="4">
        <dgm:presLayoutVars>
          <dgm:chMax val="0"/>
          <dgm:bulletEnabled val="1"/>
        </dgm:presLayoutVars>
      </dgm:prSet>
      <dgm:spPr/>
    </dgm:pt>
  </dgm:ptLst>
  <dgm:cxnLst>
    <dgm:cxn modelId="{AEB52015-4C96-4A21-B39F-64984CDFF4F3}" type="presOf" srcId="{C9ED69EE-6D7C-4F25-B57D-F86B69B7A66D}" destId="{0085056D-1FED-45AB-8E3A-23B0B852DAAF}" srcOrd="0" destOrd="0" presId="urn:microsoft.com/office/officeart/2005/8/layout/vList2"/>
    <dgm:cxn modelId="{0551DE18-8074-4B4A-A622-0E047507E59F}" srcId="{C9ED69EE-6D7C-4F25-B57D-F86B69B7A66D}" destId="{F4FC5C62-668C-48DE-9714-25ABD1D42CF0}" srcOrd="1" destOrd="0" parTransId="{004953E9-030A-430B-86EF-75DDE4D6E67B}" sibTransId="{1E494718-874D-4E97-8156-6028D4EF8B3C}"/>
    <dgm:cxn modelId="{FDBA0F1D-9AA3-48DB-96E4-D94298B49CA3}" srcId="{C9ED69EE-6D7C-4F25-B57D-F86B69B7A66D}" destId="{8F0ABA1A-1433-4C9A-BD8A-8F983E2BA6FA}" srcOrd="3" destOrd="0" parTransId="{D481F4D9-38A6-4355-8BB9-BEEBB2541937}" sibTransId="{D1444EAA-74A8-43AF-9051-C9D1479682A6}"/>
    <dgm:cxn modelId="{E69A9261-AE37-46DD-95E3-5A1035C4DDE7}" type="presOf" srcId="{8F0ABA1A-1433-4C9A-BD8A-8F983E2BA6FA}" destId="{623A2183-FF25-4CA3-8784-A50E0461D803}" srcOrd="0" destOrd="0" presId="urn:microsoft.com/office/officeart/2005/8/layout/vList2"/>
    <dgm:cxn modelId="{FE0E6C6A-1452-4B8B-AD18-C622231BCD9E}" type="presOf" srcId="{78A24258-D0A3-4CC5-BBF3-BDA6283AD8D8}" destId="{96694C02-613F-41CB-94E4-77BD825CEE15}" srcOrd="0" destOrd="0" presId="urn:microsoft.com/office/officeart/2005/8/layout/vList2"/>
    <dgm:cxn modelId="{0BFC15A3-716C-4DFB-917C-027A44991649}" type="presOf" srcId="{76F94551-598C-4D6A-9BFF-E1566EE8983A}" destId="{EEB91E2F-93CD-4BB6-9C96-F6263151B398}" srcOrd="0" destOrd="0" presId="urn:microsoft.com/office/officeart/2005/8/layout/vList2"/>
    <dgm:cxn modelId="{0AB0CCC9-D8B2-4128-936A-BE890F24C8D8}" type="presOf" srcId="{F4FC5C62-668C-48DE-9714-25ABD1D42CF0}" destId="{A67E7A5A-9C82-407A-9F22-4A15D9E480F1}" srcOrd="0" destOrd="0" presId="urn:microsoft.com/office/officeart/2005/8/layout/vList2"/>
    <dgm:cxn modelId="{FF4C2DE6-00B6-4FED-8016-A6F6AACAC98B}" srcId="{C9ED69EE-6D7C-4F25-B57D-F86B69B7A66D}" destId="{76F94551-598C-4D6A-9BFF-E1566EE8983A}" srcOrd="0" destOrd="0" parTransId="{8FE77D54-73E5-4DF0-84E9-383DC06C14DF}" sibTransId="{BB4C3FE2-37C2-4CB2-89CB-B52E1A4FB916}"/>
    <dgm:cxn modelId="{2F0ACAEB-1C3F-462D-B2C9-0C6886808E7B}" srcId="{C9ED69EE-6D7C-4F25-B57D-F86B69B7A66D}" destId="{78A24258-D0A3-4CC5-BBF3-BDA6283AD8D8}" srcOrd="2" destOrd="0" parTransId="{902C4973-2281-4295-9893-186CBEE7F744}" sibTransId="{032668F9-0F4A-469E-8458-E774DEDFAB08}"/>
    <dgm:cxn modelId="{6B704840-2DA0-4CF7-9DDB-0AB05341375A}" type="presParOf" srcId="{0085056D-1FED-45AB-8E3A-23B0B852DAAF}" destId="{EEB91E2F-93CD-4BB6-9C96-F6263151B398}" srcOrd="0" destOrd="0" presId="urn:microsoft.com/office/officeart/2005/8/layout/vList2"/>
    <dgm:cxn modelId="{CDD154B8-4DEE-4606-90B3-479949BB1AF9}" type="presParOf" srcId="{0085056D-1FED-45AB-8E3A-23B0B852DAAF}" destId="{45882659-E671-4919-B711-9D81A9CC4492}" srcOrd="1" destOrd="0" presId="urn:microsoft.com/office/officeart/2005/8/layout/vList2"/>
    <dgm:cxn modelId="{34C6DAD7-DD03-46F2-B835-40310643391F}" type="presParOf" srcId="{0085056D-1FED-45AB-8E3A-23B0B852DAAF}" destId="{A67E7A5A-9C82-407A-9F22-4A15D9E480F1}" srcOrd="2" destOrd="0" presId="urn:microsoft.com/office/officeart/2005/8/layout/vList2"/>
    <dgm:cxn modelId="{E02099BA-1EC0-4F76-BB47-989F9E63C6EC}" type="presParOf" srcId="{0085056D-1FED-45AB-8E3A-23B0B852DAAF}" destId="{27DEEB37-57AD-48DC-B275-661311795535}" srcOrd="3" destOrd="0" presId="urn:microsoft.com/office/officeart/2005/8/layout/vList2"/>
    <dgm:cxn modelId="{8D64A660-3E0F-447D-B85B-14A8E386E4C4}" type="presParOf" srcId="{0085056D-1FED-45AB-8E3A-23B0B852DAAF}" destId="{96694C02-613F-41CB-94E4-77BD825CEE15}" srcOrd="4" destOrd="0" presId="urn:microsoft.com/office/officeart/2005/8/layout/vList2"/>
    <dgm:cxn modelId="{24A672C6-7257-4EEB-ABC5-F45F70D91052}" type="presParOf" srcId="{0085056D-1FED-45AB-8E3A-23B0B852DAAF}" destId="{14FCE57E-0165-4003-A5B1-38BC049ADA97}" srcOrd="5" destOrd="0" presId="urn:microsoft.com/office/officeart/2005/8/layout/vList2"/>
    <dgm:cxn modelId="{6056D313-AB3A-4DB2-A2B7-3DD0DF2B121E}" type="presParOf" srcId="{0085056D-1FED-45AB-8E3A-23B0B852DAAF}" destId="{623A2183-FF25-4CA3-8784-A50E0461D80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42FEB3-A529-497F-95AA-124009D9D1F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CFC84D0-A0EA-43BE-A1FB-19C1CA9B0079}">
      <dgm:prSet/>
      <dgm:spPr/>
      <dgm:t>
        <a:bodyPr/>
        <a:lstStyle/>
        <a:p>
          <a:r>
            <a:rPr lang="en-GB" dirty="0"/>
            <a:t>This states that a depreciation of the exchange rate will only improve a balance of trade deficit, if the sum of the elasticities of demand for net exports is greater than 1.</a:t>
          </a:r>
          <a:endParaRPr lang="en-US" dirty="0"/>
        </a:p>
      </dgm:t>
    </dgm:pt>
    <dgm:pt modelId="{D7107AA1-F032-4F52-BA14-6C3A862747EE}" type="parTrans" cxnId="{F01FDC2B-B854-45BF-8735-B3DBBBB64660}">
      <dgm:prSet/>
      <dgm:spPr/>
      <dgm:t>
        <a:bodyPr/>
        <a:lstStyle/>
        <a:p>
          <a:endParaRPr lang="en-US"/>
        </a:p>
      </dgm:t>
    </dgm:pt>
    <dgm:pt modelId="{44133930-47B6-4A1F-9F09-DF7436A2F05E}" type="sibTrans" cxnId="{F01FDC2B-B854-45BF-8735-B3DBBBB64660}">
      <dgm:prSet/>
      <dgm:spPr/>
      <dgm:t>
        <a:bodyPr/>
        <a:lstStyle/>
        <a:p>
          <a:endParaRPr lang="en-US"/>
        </a:p>
      </dgm:t>
    </dgm:pt>
    <dgm:pt modelId="{85AC8261-790C-43EA-A638-CFFD1AB4026A}">
      <dgm:prSet/>
      <dgm:spPr/>
      <dgm:t>
        <a:bodyPr/>
        <a:lstStyle/>
        <a:p>
          <a:r>
            <a:rPr lang="en-GB" dirty="0"/>
            <a:t>If the elasticity of demand for net exports is less than one the current account (balance of trade) will worsen.</a:t>
          </a:r>
          <a:endParaRPr lang="en-US" dirty="0"/>
        </a:p>
      </dgm:t>
    </dgm:pt>
    <dgm:pt modelId="{17309B15-8088-4E52-826C-7D26EA0C4427}" type="parTrans" cxnId="{9E506701-0E0E-41EC-A436-3BFC7C6B9B98}">
      <dgm:prSet/>
      <dgm:spPr/>
      <dgm:t>
        <a:bodyPr/>
        <a:lstStyle/>
        <a:p>
          <a:endParaRPr lang="en-US"/>
        </a:p>
      </dgm:t>
    </dgm:pt>
    <dgm:pt modelId="{32658E3B-C45F-45A0-9F1A-7EC9E0E8F1A2}" type="sibTrans" cxnId="{9E506701-0E0E-41EC-A436-3BFC7C6B9B98}">
      <dgm:prSet/>
      <dgm:spPr/>
      <dgm:t>
        <a:bodyPr/>
        <a:lstStyle/>
        <a:p>
          <a:endParaRPr lang="en-US"/>
        </a:p>
      </dgm:t>
    </dgm:pt>
    <dgm:pt modelId="{88D9B4CA-1BFF-4999-B0C3-B082DC54337C}">
      <dgm:prSet/>
      <dgm:spPr/>
      <dgm:t>
        <a:bodyPr/>
        <a:lstStyle/>
        <a:p>
          <a:r>
            <a:rPr lang="en-GB" dirty="0"/>
            <a:t>A depreciation will lead to a positive </a:t>
          </a:r>
          <a:r>
            <a:rPr lang="en-GB" b="1" dirty="0"/>
            <a:t>quantity effect </a:t>
          </a:r>
          <a:r>
            <a:rPr lang="en-GB" dirty="0"/>
            <a:t>as imports will fall and exports will increase.</a:t>
          </a:r>
          <a:endParaRPr lang="en-US" dirty="0"/>
        </a:p>
      </dgm:t>
    </dgm:pt>
    <dgm:pt modelId="{C61CBFEF-4068-4828-A256-A53A631F6923}" type="parTrans" cxnId="{AF647C94-D19B-446F-BAE9-EEE5E5C22E8F}">
      <dgm:prSet/>
      <dgm:spPr/>
      <dgm:t>
        <a:bodyPr/>
        <a:lstStyle/>
        <a:p>
          <a:endParaRPr lang="en-US"/>
        </a:p>
      </dgm:t>
    </dgm:pt>
    <dgm:pt modelId="{DA9F9C12-60BF-4E18-A679-A58D58A77380}" type="sibTrans" cxnId="{AF647C94-D19B-446F-BAE9-EEE5E5C22E8F}">
      <dgm:prSet/>
      <dgm:spPr/>
      <dgm:t>
        <a:bodyPr/>
        <a:lstStyle/>
        <a:p>
          <a:endParaRPr lang="en-US"/>
        </a:p>
      </dgm:t>
    </dgm:pt>
    <dgm:pt modelId="{74211F68-C780-480B-9635-85EBE423B685}">
      <dgm:prSet/>
      <dgm:spPr/>
      <dgm:t>
        <a:bodyPr/>
        <a:lstStyle/>
        <a:p>
          <a:r>
            <a:rPr lang="en-GB" dirty="0"/>
            <a:t>However, there will be a negative </a:t>
          </a:r>
          <a:r>
            <a:rPr lang="en-GB" b="1" dirty="0"/>
            <a:t>cost effect </a:t>
          </a:r>
          <a:r>
            <a:rPr lang="en-GB" dirty="0"/>
            <a:t>as we will pay more for our imports.</a:t>
          </a:r>
          <a:endParaRPr lang="en-US" dirty="0"/>
        </a:p>
      </dgm:t>
    </dgm:pt>
    <dgm:pt modelId="{A74A2419-23D4-4F16-B8CC-647AAB1737CB}" type="parTrans" cxnId="{0CFF5171-2079-4E02-A04C-274479DD9EB2}">
      <dgm:prSet/>
      <dgm:spPr/>
      <dgm:t>
        <a:bodyPr/>
        <a:lstStyle/>
        <a:p>
          <a:endParaRPr lang="en-US"/>
        </a:p>
      </dgm:t>
    </dgm:pt>
    <dgm:pt modelId="{2121369B-1CA5-4F42-AF18-3894B0595EA2}" type="sibTrans" cxnId="{0CFF5171-2079-4E02-A04C-274479DD9EB2}">
      <dgm:prSet/>
      <dgm:spPr/>
      <dgm:t>
        <a:bodyPr/>
        <a:lstStyle/>
        <a:p>
          <a:endParaRPr lang="en-US"/>
        </a:p>
      </dgm:t>
    </dgm:pt>
    <dgm:pt modelId="{D99FAD60-5743-4D59-B14B-2E94166B737A}">
      <dgm:prSet/>
      <dgm:spPr/>
      <dgm:t>
        <a:bodyPr/>
        <a:lstStyle/>
        <a:p>
          <a:r>
            <a:rPr lang="en-GB" dirty="0"/>
            <a:t>If the quantity effect is greater than the cost effect, then the MLC holds true.</a:t>
          </a:r>
          <a:endParaRPr lang="en-US" dirty="0"/>
        </a:p>
      </dgm:t>
    </dgm:pt>
    <dgm:pt modelId="{BD596A70-2DD4-4F31-B1C3-DCB5A81A9008}" type="parTrans" cxnId="{EA236C5B-508E-4BD5-996E-184E2B3E09C2}">
      <dgm:prSet/>
      <dgm:spPr/>
      <dgm:t>
        <a:bodyPr/>
        <a:lstStyle/>
        <a:p>
          <a:endParaRPr lang="en-US"/>
        </a:p>
      </dgm:t>
    </dgm:pt>
    <dgm:pt modelId="{F703CEDD-07B5-412E-9F47-8784B2222424}" type="sibTrans" cxnId="{EA236C5B-508E-4BD5-996E-184E2B3E09C2}">
      <dgm:prSet/>
      <dgm:spPr/>
      <dgm:t>
        <a:bodyPr/>
        <a:lstStyle/>
        <a:p>
          <a:endParaRPr lang="en-US"/>
        </a:p>
      </dgm:t>
    </dgm:pt>
    <dgm:pt modelId="{1ACD9226-1D5C-4E54-B1CE-0EC95FBE62BF}" type="pres">
      <dgm:prSet presAssocID="{A342FEB3-A529-497F-95AA-124009D9D1FE}" presName="linear" presStyleCnt="0">
        <dgm:presLayoutVars>
          <dgm:animLvl val="lvl"/>
          <dgm:resizeHandles val="exact"/>
        </dgm:presLayoutVars>
      </dgm:prSet>
      <dgm:spPr/>
    </dgm:pt>
    <dgm:pt modelId="{A6538A1C-9B61-4908-AED3-A55B356168EB}" type="pres">
      <dgm:prSet presAssocID="{DCFC84D0-A0EA-43BE-A1FB-19C1CA9B0079}" presName="parentText" presStyleLbl="node1" presStyleIdx="0" presStyleCnt="5">
        <dgm:presLayoutVars>
          <dgm:chMax val="0"/>
          <dgm:bulletEnabled val="1"/>
        </dgm:presLayoutVars>
      </dgm:prSet>
      <dgm:spPr/>
    </dgm:pt>
    <dgm:pt modelId="{CBFEE47A-A5F4-4BF8-B64D-5123A4D4729C}" type="pres">
      <dgm:prSet presAssocID="{44133930-47B6-4A1F-9F09-DF7436A2F05E}" presName="spacer" presStyleCnt="0"/>
      <dgm:spPr/>
    </dgm:pt>
    <dgm:pt modelId="{F57EA6C4-62B7-404E-9D31-7F272D753B19}" type="pres">
      <dgm:prSet presAssocID="{85AC8261-790C-43EA-A638-CFFD1AB4026A}" presName="parentText" presStyleLbl="node1" presStyleIdx="1" presStyleCnt="5">
        <dgm:presLayoutVars>
          <dgm:chMax val="0"/>
          <dgm:bulletEnabled val="1"/>
        </dgm:presLayoutVars>
      </dgm:prSet>
      <dgm:spPr/>
    </dgm:pt>
    <dgm:pt modelId="{DA246853-8ECF-4307-ACB6-2B1846CEF008}" type="pres">
      <dgm:prSet presAssocID="{32658E3B-C45F-45A0-9F1A-7EC9E0E8F1A2}" presName="spacer" presStyleCnt="0"/>
      <dgm:spPr/>
    </dgm:pt>
    <dgm:pt modelId="{425AB2DD-9C78-4AC0-96DD-FE6E7270093E}" type="pres">
      <dgm:prSet presAssocID="{88D9B4CA-1BFF-4999-B0C3-B082DC54337C}" presName="parentText" presStyleLbl="node1" presStyleIdx="2" presStyleCnt="5">
        <dgm:presLayoutVars>
          <dgm:chMax val="0"/>
          <dgm:bulletEnabled val="1"/>
        </dgm:presLayoutVars>
      </dgm:prSet>
      <dgm:spPr/>
    </dgm:pt>
    <dgm:pt modelId="{EFB96C45-286D-4782-B890-F646A1FAFB7F}" type="pres">
      <dgm:prSet presAssocID="{DA9F9C12-60BF-4E18-A679-A58D58A77380}" presName="spacer" presStyleCnt="0"/>
      <dgm:spPr/>
    </dgm:pt>
    <dgm:pt modelId="{F4DED10C-4EF0-422D-934D-4D3D4A80781B}" type="pres">
      <dgm:prSet presAssocID="{74211F68-C780-480B-9635-85EBE423B685}" presName="parentText" presStyleLbl="node1" presStyleIdx="3" presStyleCnt="5">
        <dgm:presLayoutVars>
          <dgm:chMax val="0"/>
          <dgm:bulletEnabled val="1"/>
        </dgm:presLayoutVars>
      </dgm:prSet>
      <dgm:spPr/>
    </dgm:pt>
    <dgm:pt modelId="{7A207EFA-AB5F-40AC-BE59-73FA75B55D4A}" type="pres">
      <dgm:prSet presAssocID="{2121369B-1CA5-4F42-AF18-3894B0595EA2}" presName="spacer" presStyleCnt="0"/>
      <dgm:spPr/>
    </dgm:pt>
    <dgm:pt modelId="{86806196-6318-418E-920F-720CCB6F3E11}" type="pres">
      <dgm:prSet presAssocID="{D99FAD60-5743-4D59-B14B-2E94166B737A}" presName="parentText" presStyleLbl="node1" presStyleIdx="4" presStyleCnt="5">
        <dgm:presLayoutVars>
          <dgm:chMax val="0"/>
          <dgm:bulletEnabled val="1"/>
        </dgm:presLayoutVars>
      </dgm:prSet>
      <dgm:spPr/>
    </dgm:pt>
  </dgm:ptLst>
  <dgm:cxnLst>
    <dgm:cxn modelId="{9E506701-0E0E-41EC-A436-3BFC7C6B9B98}" srcId="{A342FEB3-A529-497F-95AA-124009D9D1FE}" destId="{85AC8261-790C-43EA-A638-CFFD1AB4026A}" srcOrd="1" destOrd="0" parTransId="{17309B15-8088-4E52-826C-7D26EA0C4427}" sibTransId="{32658E3B-C45F-45A0-9F1A-7EC9E0E8F1A2}"/>
    <dgm:cxn modelId="{A7A4781C-A711-456D-8562-B6DFEA51BFCD}" type="presOf" srcId="{D99FAD60-5743-4D59-B14B-2E94166B737A}" destId="{86806196-6318-418E-920F-720CCB6F3E11}" srcOrd="0" destOrd="0" presId="urn:microsoft.com/office/officeart/2005/8/layout/vList2"/>
    <dgm:cxn modelId="{1BB7961F-2B83-47D2-8067-B4D44E65F495}" type="presOf" srcId="{74211F68-C780-480B-9635-85EBE423B685}" destId="{F4DED10C-4EF0-422D-934D-4D3D4A80781B}" srcOrd="0" destOrd="0" presId="urn:microsoft.com/office/officeart/2005/8/layout/vList2"/>
    <dgm:cxn modelId="{F01FDC2B-B854-45BF-8735-B3DBBBB64660}" srcId="{A342FEB3-A529-497F-95AA-124009D9D1FE}" destId="{DCFC84D0-A0EA-43BE-A1FB-19C1CA9B0079}" srcOrd="0" destOrd="0" parTransId="{D7107AA1-F032-4F52-BA14-6C3A862747EE}" sibTransId="{44133930-47B6-4A1F-9F09-DF7436A2F05E}"/>
    <dgm:cxn modelId="{EA236C5B-508E-4BD5-996E-184E2B3E09C2}" srcId="{A342FEB3-A529-497F-95AA-124009D9D1FE}" destId="{D99FAD60-5743-4D59-B14B-2E94166B737A}" srcOrd="4" destOrd="0" parTransId="{BD596A70-2DD4-4F31-B1C3-DCB5A81A9008}" sibTransId="{F703CEDD-07B5-412E-9F47-8784B2222424}"/>
    <dgm:cxn modelId="{8A9BAD67-F8E7-41D8-9C41-20BE24AA4716}" type="presOf" srcId="{85AC8261-790C-43EA-A638-CFFD1AB4026A}" destId="{F57EA6C4-62B7-404E-9D31-7F272D753B19}" srcOrd="0" destOrd="0" presId="urn:microsoft.com/office/officeart/2005/8/layout/vList2"/>
    <dgm:cxn modelId="{0CFF5171-2079-4E02-A04C-274479DD9EB2}" srcId="{A342FEB3-A529-497F-95AA-124009D9D1FE}" destId="{74211F68-C780-480B-9635-85EBE423B685}" srcOrd="3" destOrd="0" parTransId="{A74A2419-23D4-4F16-B8CC-647AAB1737CB}" sibTransId="{2121369B-1CA5-4F42-AF18-3894B0595EA2}"/>
    <dgm:cxn modelId="{FE34B456-0024-4684-930C-FB00DF482659}" type="presOf" srcId="{DCFC84D0-A0EA-43BE-A1FB-19C1CA9B0079}" destId="{A6538A1C-9B61-4908-AED3-A55B356168EB}" srcOrd="0" destOrd="0" presId="urn:microsoft.com/office/officeart/2005/8/layout/vList2"/>
    <dgm:cxn modelId="{AF647C94-D19B-446F-BAE9-EEE5E5C22E8F}" srcId="{A342FEB3-A529-497F-95AA-124009D9D1FE}" destId="{88D9B4CA-1BFF-4999-B0C3-B082DC54337C}" srcOrd="2" destOrd="0" parTransId="{C61CBFEF-4068-4828-A256-A53A631F6923}" sibTransId="{DA9F9C12-60BF-4E18-A679-A58D58A77380}"/>
    <dgm:cxn modelId="{4F962CB9-1B18-40F0-95F0-D88A70F55723}" type="presOf" srcId="{A342FEB3-A529-497F-95AA-124009D9D1FE}" destId="{1ACD9226-1D5C-4E54-B1CE-0EC95FBE62BF}" srcOrd="0" destOrd="0" presId="urn:microsoft.com/office/officeart/2005/8/layout/vList2"/>
    <dgm:cxn modelId="{422456F5-0534-41C3-9BF9-A1D495942D15}" type="presOf" srcId="{88D9B4CA-1BFF-4999-B0C3-B082DC54337C}" destId="{425AB2DD-9C78-4AC0-96DD-FE6E7270093E}" srcOrd="0" destOrd="0" presId="urn:microsoft.com/office/officeart/2005/8/layout/vList2"/>
    <dgm:cxn modelId="{FB4682F2-6AEE-48D5-9803-E2E0A6F1844D}" type="presParOf" srcId="{1ACD9226-1D5C-4E54-B1CE-0EC95FBE62BF}" destId="{A6538A1C-9B61-4908-AED3-A55B356168EB}" srcOrd="0" destOrd="0" presId="urn:microsoft.com/office/officeart/2005/8/layout/vList2"/>
    <dgm:cxn modelId="{07057DAE-3945-4841-A741-3B1518592CD5}" type="presParOf" srcId="{1ACD9226-1D5C-4E54-B1CE-0EC95FBE62BF}" destId="{CBFEE47A-A5F4-4BF8-B64D-5123A4D4729C}" srcOrd="1" destOrd="0" presId="urn:microsoft.com/office/officeart/2005/8/layout/vList2"/>
    <dgm:cxn modelId="{01D90F28-E5E6-4A4A-9449-9ABD8F93ED96}" type="presParOf" srcId="{1ACD9226-1D5C-4E54-B1CE-0EC95FBE62BF}" destId="{F57EA6C4-62B7-404E-9D31-7F272D753B19}" srcOrd="2" destOrd="0" presId="urn:microsoft.com/office/officeart/2005/8/layout/vList2"/>
    <dgm:cxn modelId="{C585EA60-2405-4B12-B52B-5203B2D00CE8}" type="presParOf" srcId="{1ACD9226-1D5C-4E54-B1CE-0EC95FBE62BF}" destId="{DA246853-8ECF-4307-ACB6-2B1846CEF008}" srcOrd="3" destOrd="0" presId="urn:microsoft.com/office/officeart/2005/8/layout/vList2"/>
    <dgm:cxn modelId="{E722AEFB-641F-4D1E-9330-A3BAB4E4E63C}" type="presParOf" srcId="{1ACD9226-1D5C-4E54-B1CE-0EC95FBE62BF}" destId="{425AB2DD-9C78-4AC0-96DD-FE6E7270093E}" srcOrd="4" destOrd="0" presId="urn:microsoft.com/office/officeart/2005/8/layout/vList2"/>
    <dgm:cxn modelId="{B884EC65-4092-414D-98D3-69378AD8CD20}" type="presParOf" srcId="{1ACD9226-1D5C-4E54-B1CE-0EC95FBE62BF}" destId="{EFB96C45-286D-4782-B890-F646A1FAFB7F}" srcOrd="5" destOrd="0" presId="urn:microsoft.com/office/officeart/2005/8/layout/vList2"/>
    <dgm:cxn modelId="{33889674-BF20-4CDE-8131-C32E89683789}" type="presParOf" srcId="{1ACD9226-1D5C-4E54-B1CE-0EC95FBE62BF}" destId="{F4DED10C-4EF0-422D-934D-4D3D4A80781B}" srcOrd="6" destOrd="0" presId="urn:microsoft.com/office/officeart/2005/8/layout/vList2"/>
    <dgm:cxn modelId="{2A42441B-5C13-4EC0-A663-10AE7A85DD63}" type="presParOf" srcId="{1ACD9226-1D5C-4E54-B1CE-0EC95FBE62BF}" destId="{7A207EFA-AB5F-40AC-BE59-73FA75B55D4A}" srcOrd="7" destOrd="0" presId="urn:microsoft.com/office/officeart/2005/8/layout/vList2"/>
    <dgm:cxn modelId="{C32E86EF-8B8D-4F3A-9BC4-580D4583CE76}" type="presParOf" srcId="{1ACD9226-1D5C-4E54-B1CE-0EC95FBE62BF}" destId="{86806196-6318-418E-920F-720CCB6F3E11}"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4BDAD-882F-4E2E-A190-24878AB00562}">
      <dsp:nvSpPr>
        <dsp:cNvPr id="0" name=""/>
        <dsp:cNvSpPr/>
      </dsp:nvSpPr>
      <dsp:spPr>
        <a:xfrm>
          <a:off x="1000" y="544413"/>
          <a:ext cx="3511658" cy="22299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F870D-E9AD-450C-858B-E7C8AB592EE6}">
      <dsp:nvSpPr>
        <dsp:cNvPr id="0" name=""/>
        <dsp:cNvSpPr/>
      </dsp:nvSpPr>
      <dsp:spPr>
        <a:xfrm>
          <a:off x="391184" y="915088"/>
          <a:ext cx="3511658" cy="22299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Are you able to explain the impact of changes in exchange rates on the current balance of payments?</a:t>
          </a:r>
        </a:p>
      </dsp:txBody>
      <dsp:txXfrm>
        <a:off x="456496" y="980400"/>
        <a:ext cx="3381034" cy="2099279"/>
      </dsp:txXfrm>
    </dsp:sp>
    <dsp:sp modelId="{CBA9D7E2-4E5E-4CC7-AEB1-E0584C40F116}">
      <dsp:nvSpPr>
        <dsp:cNvPr id="0" name=""/>
        <dsp:cNvSpPr/>
      </dsp:nvSpPr>
      <dsp:spPr>
        <a:xfrm>
          <a:off x="4293027" y="544413"/>
          <a:ext cx="3511658" cy="22299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E1B8A-F017-4D50-82C3-C88B0498E868}">
      <dsp:nvSpPr>
        <dsp:cNvPr id="0" name=""/>
        <dsp:cNvSpPr/>
      </dsp:nvSpPr>
      <dsp:spPr>
        <a:xfrm>
          <a:off x="4683211" y="915088"/>
          <a:ext cx="3511658" cy="22299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Are you able to </a:t>
          </a:r>
          <a:r>
            <a:rPr lang="en-US" sz="2700" kern="1200" dirty="0" err="1"/>
            <a:t>analyse</a:t>
          </a:r>
          <a:r>
            <a:rPr lang="en-US" sz="2700" kern="1200" dirty="0"/>
            <a:t> the impact of exchange rates on inflation and FDI flows?</a:t>
          </a:r>
        </a:p>
      </dsp:txBody>
      <dsp:txXfrm>
        <a:off x="4748523" y="980400"/>
        <a:ext cx="3381034" cy="20992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2AA9D-3800-4F47-8ACD-BF97C0109FB1}">
      <dsp:nvSpPr>
        <dsp:cNvPr id="0" name=""/>
        <dsp:cNvSpPr/>
      </dsp:nvSpPr>
      <dsp:spPr>
        <a:xfrm>
          <a:off x="408631" y="246"/>
          <a:ext cx="3725570" cy="22353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defRPr cap="all"/>
          </a:pPr>
          <a:r>
            <a:rPr lang="en-GB" sz="2100" kern="1200" dirty="0"/>
            <a:t>The J curve states that a depreciation can lead to a short term deterioration of a trade deficit before improving in the longer term</a:t>
          </a:r>
          <a:endParaRPr lang="en-US" sz="2100" kern="1200" dirty="0"/>
        </a:p>
      </dsp:txBody>
      <dsp:txXfrm>
        <a:off x="408631" y="246"/>
        <a:ext cx="3725570" cy="2235342"/>
      </dsp:txXfrm>
    </dsp:sp>
    <dsp:sp modelId="{FF632B90-99CF-42CF-90D9-8E82B809D910}">
      <dsp:nvSpPr>
        <dsp:cNvPr id="0" name=""/>
        <dsp:cNvSpPr/>
      </dsp:nvSpPr>
      <dsp:spPr>
        <a:xfrm>
          <a:off x="4506758" y="246"/>
          <a:ext cx="3725570" cy="22353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defRPr cap="all"/>
          </a:pPr>
          <a:r>
            <a:rPr lang="en-GB" sz="2100" kern="1200" dirty="0"/>
            <a:t>This gives an explanation as to why the Marshal Lerner Condition often tends to less than one in the short term but greater than one longer term</a:t>
          </a:r>
          <a:endParaRPr lang="en-US" sz="2100" kern="1200" dirty="0"/>
        </a:p>
      </dsp:txBody>
      <dsp:txXfrm>
        <a:off x="4506758" y="246"/>
        <a:ext cx="3725570" cy="2235342"/>
      </dsp:txXfrm>
    </dsp:sp>
    <dsp:sp modelId="{561399ED-3E5A-4A16-A1A2-32A7F026D082}">
      <dsp:nvSpPr>
        <dsp:cNvPr id="0" name=""/>
        <dsp:cNvSpPr/>
      </dsp:nvSpPr>
      <dsp:spPr>
        <a:xfrm>
          <a:off x="408631" y="2608146"/>
          <a:ext cx="3725570" cy="22353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defRPr cap="all"/>
          </a:pPr>
          <a:r>
            <a:rPr lang="en-GB" sz="2100" kern="1200" dirty="0"/>
            <a:t>In the short run there will be a worsening of the trade deficit</a:t>
          </a:r>
          <a:endParaRPr lang="en-US" sz="2100" kern="1200" dirty="0"/>
        </a:p>
      </dsp:txBody>
      <dsp:txXfrm>
        <a:off x="408631" y="2608146"/>
        <a:ext cx="3725570" cy="2235342"/>
      </dsp:txXfrm>
    </dsp:sp>
    <dsp:sp modelId="{180EDA08-E2C4-4F50-B988-E2C5EB0F8F3C}">
      <dsp:nvSpPr>
        <dsp:cNvPr id="0" name=""/>
        <dsp:cNvSpPr/>
      </dsp:nvSpPr>
      <dsp:spPr>
        <a:xfrm>
          <a:off x="4506758" y="2608146"/>
          <a:ext cx="3725570" cy="22353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defRPr cap="all"/>
          </a:pPr>
          <a:r>
            <a:rPr lang="en-GB" sz="2100" kern="1200" dirty="0"/>
            <a:t>Over time the deficit will start to improve</a:t>
          </a:r>
          <a:endParaRPr lang="en-US" sz="2100" kern="1200" dirty="0"/>
        </a:p>
      </dsp:txBody>
      <dsp:txXfrm>
        <a:off x="4506758" y="2608146"/>
        <a:ext cx="3725570" cy="22353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380B1-DB95-42D5-A5AF-39D0F527DE40}">
      <dsp:nvSpPr>
        <dsp:cNvPr id="0" name=""/>
        <dsp:cNvSpPr/>
      </dsp:nvSpPr>
      <dsp:spPr>
        <a:xfrm>
          <a:off x="0" y="2284700"/>
          <a:ext cx="4939867" cy="14990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These include:</a:t>
          </a:r>
          <a:endParaRPr lang="en-US" sz="2600" kern="1200" dirty="0"/>
        </a:p>
      </dsp:txBody>
      <dsp:txXfrm>
        <a:off x="0" y="2284700"/>
        <a:ext cx="4939867" cy="809466"/>
      </dsp:txXfrm>
    </dsp:sp>
    <dsp:sp modelId="{A7C52BC4-264B-454C-87D7-610F0D94AE6B}">
      <dsp:nvSpPr>
        <dsp:cNvPr id="0" name=""/>
        <dsp:cNvSpPr/>
      </dsp:nvSpPr>
      <dsp:spPr>
        <a:xfrm>
          <a:off x="603" y="3064186"/>
          <a:ext cx="987732" cy="68954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dirty="0"/>
            <a:t>Control of inflation in line with the 3 best performing nations</a:t>
          </a:r>
          <a:endParaRPr lang="en-US" sz="800" kern="1200" dirty="0"/>
        </a:p>
      </dsp:txBody>
      <dsp:txXfrm>
        <a:off x="603" y="3064186"/>
        <a:ext cx="987732" cy="689545"/>
      </dsp:txXfrm>
    </dsp:sp>
    <dsp:sp modelId="{4083278A-195E-4EE3-B6EE-580FDF558EBF}">
      <dsp:nvSpPr>
        <dsp:cNvPr id="0" name=""/>
        <dsp:cNvSpPr/>
      </dsp:nvSpPr>
      <dsp:spPr>
        <a:xfrm>
          <a:off x="988335" y="3064186"/>
          <a:ext cx="987732" cy="689545"/>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dirty="0"/>
            <a:t>Controlling the government deficit as a % of GDP</a:t>
          </a:r>
          <a:endParaRPr lang="en-US" sz="800" kern="1200" dirty="0"/>
        </a:p>
      </dsp:txBody>
      <dsp:txXfrm>
        <a:off x="988335" y="3064186"/>
        <a:ext cx="987732" cy="689545"/>
      </dsp:txXfrm>
    </dsp:sp>
    <dsp:sp modelId="{13CE3B6B-41A1-4CE9-AA96-694001F8C121}">
      <dsp:nvSpPr>
        <dsp:cNvPr id="0" name=""/>
        <dsp:cNvSpPr/>
      </dsp:nvSpPr>
      <dsp:spPr>
        <a:xfrm>
          <a:off x="1976067" y="3064186"/>
          <a:ext cx="987732" cy="68954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dirty="0"/>
            <a:t>Controlling the government debt as a % of GDP</a:t>
          </a:r>
          <a:endParaRPr lang="en-US" sz="800" kern="1200" dirty="0"/>
        </a:p>
      </dsp:txBody>
      <dsp:txXfrm>
        <a:off x="1976067" y="3064186"/>
        <a:ext cx="987732" cy="689545"/>
      </dsp:txXfrm>
    </dsp:sp>
    <dsp:sp modelId="{A6C5B6EF-692B-4D03-8567-3E8BF3F60A4A}">
      <dsp:nvSpPr>
        <dsp:cNvPr id="0" name=""/>
        <dsp:cNvSpPr/>
      </dsp:nvSpPr>
      <dsp:spPr>
        <a:xfrm>
          <a:off x="2963799" y="3064186"/>
          <a:ext cx="987732" cy="689545"/>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dirty="0"/>
            <a:t>Control of interest rates in line with the 3 best performing nations</a:t>
          </a:r>
          <a:endParaRPr lang="en-US" sz="800" kern="1200" dirty="0"/>
        </a:p>
      </dsp:txBody>
      <dsp:txXfrm>
        <a:off x="2963799" y="3064186"/>
        <a:ext cx="987732" cy="689545"/>
      </dsp:txXfrm>
    </dsp:sp>
    <dsp:sp modelId="{4789228A-6324-4B80-8633-855AA8F64AFB}">
      <dsp:nvSpPr>
        <dsp:cNvPr id="0" name=""/>
        <dsp:cNvSpPr/>
      </dsp:nvSpPr>
      <dsp:spPr>
        <a:xfrm>
          <a:off x="3951531" y="3064186"/>
          <a:ext cx="987732" cy="68954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GB" sz="800" kern="1200" dirty="0"/>
            <a:t>Managing the exchange rate so it does not deviate from a central exchange rate</a:t>
          </a:r>
          <a:endParaRPr lang="en-US" sz="800" kern="1200" dirty="0"/>
        </a:p>
      </dsp:txBody>
      <dsp:txXfrm>
        <a:off x="3951531" y="3064186"/>
        <a:ext cx="987732" cy="689545"/>
      </dsp:txXfrm>
    </dsp:sp>
    <dsp:sp modelId="{D5E94806-9787-40BB-9351-38333D645A36}">
      <dsp:nvSpPr>
        <dsp:cNvPr id="0" name=""/>
        <dsp:cNvSpPr/>
      </dsp:nvSpPr>
      <dsp:spPr>
        <a:xfrm rot="10800000">
          <a:off x="0" y="1706"/>
          <a:ext cx="4939867" cy="2305479"/>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The conditions for a country joining the Eurozone are known as the ‘convergence criteria’</a:t>
          </a:r>
          <a:endParaRPr lang="en-US" sz="2600" kern="1200" dirty="0"/>
        </a:p>
      </dsp:txBody>
      <dsp:txXfrm rot="10800000">
        <a:off x="0" y="1706"/>
        <a:ext cx="4939867" cy="14980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0A6E7-1E16-4306-9BED-6B1D5B8A4321}">
      <dsp:nvSpPr>
        <dsp:cNvPr id="0" name=""/>
        <dsp:cNvSpPr/>
      </dsp:nvSpPr>
      <dsp:spPr>
        <a:xfrm>
          <a:off x="0" y="212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ED2C3-0C50-4064-9EA8-B1E6FDD1D13A}">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kern="1200" dirty="0"/>
            <a:t>Analyse 2 advantages of belonging to the Eurozone.</a:t>
          </a:r>
          <a:endParaRPr lang="en-US" sz="3900" kern="1200" dirty="0"/>
        </a:p>
      </dsp:txBody>
      <dsp:txXfrm>
        <a:off x="0" y="2124"/>
        <a:ext cx="7886700" cy="1449029"/>
      </dsp:txXfrm>
    </dsp:sp>
    <dsp:sp modelId="{01679BFA-B8C8-4A98-9F4C-83A3A4FEAAF3}">
      <dsp:nvSpPr>
        <dsp:cNvPr id="0" name=""/>
        <dsp:cNvSpPr/>
      </dsp:nvSpPr>
      <dsp:spPr>
        <a:xfrm>
          <a:off x="0" y="145115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6F820-B606-420C-9D57-EB7F1506DBED}">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kern="1200" dirty="0"/>
            <a:t>Analyse 2 disadvantages of belonging to the Eurozone.</a:t>
          </a:r>
          <a:endParaRPr lang="en-US" sz="3900" kern="1200" dirty="0"/>
        </a:p>
      </dsp:txBody>
      <dsp:txXfrm>
        <a:off x="0" y="1451154"/>
        <a:ext cx="7886700" cy="1449029"/>
      </dsp:txXfrm>
    </dsp:sp>
    <dsp:sp modelId="{20B6FEB1-0B93-4C4E-9D3D-52765B812134}">
      <dsp:nvSpPr>
        <dsp:cNvPr id="0" name=""/>
        <dsp:cNvSpPr/>
      </dsp:nvSpPr>
      <dsp:spPr>
        <a:xfrm>
          <a:off x="0" y="290018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4123C-C50B-45BB-9194-539583561EDF}">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kern="1200" dirty="0"/>
            <a:t>Discuss whether joining the Eurozone was a good decision for Greece? (8) </a:t>
          </a:r>
          <a:endParaRPr lang="en-US" sz="3900" kern="1200" dirty="0"/>
        </a:p>
      </dsp:txBody>
      <dsp:txXfrm>
        <a:off x="0" y="2900183"/>
        <a:ext cx="78867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E2C8C-8B41-4100-A5F1-DA2C659BC65F}">
      <dsp:nvSpPr>
        <dsp:cNvPr id="0" name=""/>
        <dsp:cNvSpPr/>
      </dsp:nvSpPr>
      <dsp:spPr>
        <a:xfrm>
          <a:off x="518185" y="768902"/>
          <a:ext cx="1475437" cy="14754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BDC9A4-955D-4744-BC67-5B70EF5E2CF9}">
      <dsp:nvSpPr>
        <dsp:cNvPr id="0" name=""/>
        <dsp:cNvSpPr/>
      </dsp:nvSpPr>
      <dsp:spPr>
        <a:xfrm>
          <a:off x="832623" y="1083340"/>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847E59-27AF-4763-93CF-B1AAF8964AFE}">
      <dsp:nvSpPr>
        <dsp:cNvPr id="0" name=""/>
        <dsp:cNvSpPr/>
      </dsp:nvSpPr>
      <dsp:spPr>
        <a:xfrm>
          <a:off x="46529"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What is an exchange rate?</a:t>
          </a:r>
        </a:p>
      </dsp:txBody>
      <dsp:txXfrm>
        <a:off x="46529" y="2703902"/>
        <a:ext cx="2418750" cy="720000"/>
      </dsp:txXfrm>
    </dsp:sp>
    <dsp:sp modelId="{18794401-9EB4-4884-B8E3-F24622DC210F}">
      <dsp:nvSpPr>
        <dsp:cNvPr id="0" name=""/>
        <dsp:cNvSpPr/>
      </dsp:nvSpPr>
      <dsp:spPr>
        <a:xfrm>
          <a:off x="3360216" y="768902"/>
          <a:ext cx="1475437" cy="14754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EAFAD-FB96-491E-B734-1A84A9793B93}">
      <dsp:nvSpPr>
        <dsp:cNvPr id="0" name=""/>
        <dsp:cNvSpPr/>
      </dsp:nvSpPr>
      <dsp:spPr>
        <a:xfrm>
          <a:off x="3674654" y="1083340"/>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D39C58-E4D1-4133-843A-4BE0B4767635}">
      <dsp:nvSpPr>
        <dsp:cNvPr id="0" name=""/>
        <dsp:cNvSpPr/>
      </dsp:nvSpPr>
      <dsp:spPr>
        <a:xfrm>
          <a:off x="2888560"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Explain what happens when the pound appreciates.</a:t>
          </a:r>
          <a:endParaRPr lang="en-US" sz="1400" kern="1200"/>
        </a:p>
      </dsp:txBody>
      <dsp:txXfrm>
        <a:off x="2888560" y="2703902"/>
        <a:ext cx="2418750" cy="720000"/>
      </dsp:txXfrm>
    </dsp:sp>
    <dsp:sp modelId="{41FD4E06-14DA-4BEE-AEB1-9ACA1379569C}">
      <dsp:nvSpPr>
        <dsp:cNvPr id="0" name=""/>
        <dsp:cNvSpPr/>
      </dsp:nvSpPr>
      <dsp:spPr>
        <a:xfrm>
          <a:off x="6202248" y="768902"/>
          <a:ext cx="1475437" cy="14754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E8099-6993-4DEF-A0F3-A84445FB50A3}">
      <dsp:nvSpPr>
        <dsp:cNvPr id="0" name=""/>
        <dsp:cNvSpPr/>
      </dsp:nvSpPr>
      <dsp:spPr>
        <a:xfrm>
          <a:off x="6516685" y="1083340"/>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9F436B-585D-458D-AA89-4B0A2520E827}">
      <dsp:nvSpPr>
        <dsp:cNvPr id="0" name=""/>
        <dsp:cNvSpPr/>
      </dsp:nvSpPr>
      <dsp:spPr>
        <a:xfrm>
          <a:off x="5730591"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If the pound appreciates, will a holiday to the US be cheaper or more expensive? </a:t>
          </a:r>
          <a:endParaRPr lang="en-US" sz="1400" kern="1200"/>
        </a:p>
      </dsp:txBody>
      <dsp:txXfrm>
        <a:off x="5730591" y="2703902"/>
        <a:ext cx="241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E890-7591-49A7-B946-185479452036}">
      <dsp:nvSpPr>
        <dsp:cNvPr id="0" name=""/>
        <dsp:cNvSpPr/>
      </dsp:nvSpPr>
      <dsp:spPr>
        <a:xfrm>
          <a:off x="0" y="4119521"/>
          <a:ext cx="4564451" cy="13521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 depreciation in the exchange rate  might mean that £1 is now able to buy $1.40.</a:t>
          </a:r>
        </a:p>
      </dsp:txBody>
      <dsp:txXfrm>
        <a:off x="0" y="4119521"/>
        <a:ext cx="4564451" cy="1352118"/>
      </dsp:txXfrm>
    </dsp:sp>
    <dsp:sp modelId="{F3081201-6359-41AE-A36D-C00B270D82BC}">
      <dsp:nvSpPr>
        <dsp:cNvPr id="0" name=""/>
        <dsp:cNvSpPr/>
      </dsp:nvSpPr>
      <dsp:spPr>
        <a:xfrm rot="10800000">
          <a:off x="0" y="2060244"/>
          <a:ext cx="4564451" cy="2079558"/>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If there was an appreciation in the exchange rate , this would increase the D for £s and there would be a shift to D2. This would mean that £1 is now able to buy $1.60.</a:t>
          </a:r>
        </a:p>
      </dsp:txBody>
      <dsp:txXfrm rot="10800000">
        <a:off x="0" y="2060244"/>
        <a:ext cx="4564451" cy="1351234"/>
      </dsp:txXfrm>
    </dsp:sp>
    <dsp:sp modelId="{D0780D8F-EAA2-4673-9869-5500FDDE22B1}">
      <dsp:nvSpPr>
        <dsp:cNvPr id="0" name=""/>
        <dsp:cNvSpPr/>
      </dsp:nvSpPr>
      <dsp:spPr>
        <a:xfrm rot="10800000">
          <a:off x="0" y="967"/>
          <a:ext cx="4564451" cy="2079558"/>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Imagine an exchange rate is in equilibrium at D1S1 with £1 able to buy $1.50.</a:t>
          </a:r>
        </a:p>
      </dsp:txBody>
      <dsp:txXfrm rot="10800000">
        <a:off x="0" y="967"/>
        <a:ext cx="4564451" cy="1351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0D458-7195-489E-A424-3EC7E1A9618A}">
      <dsp:nvSpPr>
        <dsp:cNvPr id="0" name=""/>
        <dsp:cNvSpPr/>
      </dsp:nvSpPr>
      <dsp:spPr>
        <a:xfrm>
          <a:off x="0" y="81262"/>
          <a:ext cx="5079052" cy="15500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There is a significant impact on businesses of movements in exchange rates. In general:</a:t>
          </a:r>
          <a:endParaRPr lang="en-US" sz="2200" kern="1200" dirty="0"/>
        </a:p>
      </dsp:txBody>
      <dsp:txXfrm>
        <a:off x="75666" y="156928"/>
        <a:ext cx="4927720" cy="1398698"/>
      </dsp:txXfrm>
    </dsp:sp>
    <dsp:sp modelId="{CD088265-1FB6-4EF4-8B77-1B30E29C198D}">
      <dsp:nvSpPr>
        <dsp:cNvPr id="0" name=""/>
        <dsp:cNvSpPr/>
      </dsp:nvSpPr>
      <dsp:spPr>
        <a:xfrm>
          <a:off x="0" y="1694653"/>
          <a:ext cx="5079052" cy="15500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If the exchange rate appreciates this will make </a:t>
          </a:r>
          <a:r>
            <a:rPr lang="en-GB" sz="2200" b="1" kern="1200" dirty="0"/>
            <a:t>exports less attractive </a:t>
          </a:r>
          <a:r>
            <a:rPr lang="en-GB" sz="2200" kern="1200" dirty="0"/>
            <a:t>in terms of price competitiveness and </a:t>
          </a:r>
          <a:r>
            <a:rPr lang="en-GB" sz="2200" b="1" kern="1200" dirty="0"/>
            <a:t>imports more attractive</a:t>
          </a:r>
          <a:endParaRPr lang="en-US" sz="2200" kern="1200" dirty="0"/>
        </a:p>
      </dsp:txBody>
      <dsp:txXfrm>
        <a:off x="75666" y="1770319"/>
        <a:ext cx="4927720" cy="1398698"/>
      </dsp:txXfrm>
    </dsp:sp>
    <dsp:sp modelId="{DBF67AD1-B336-436C-A5F4-6A7013B08D43}">
      <dsp:nvSpPr>
        <dsp:cNvPr id="0" name=""/>
        <dsp:cNvSpPr/>
      </dsp:nvSpPr>
      <dsp:spPr>
        <a:xfrm>
          <a:off x="0" y="3308044"/>
          <a:ext cx="5079052" cy="15500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However, a stronger pound will lower the </a:t>
          </a:r>
          <a:r>
            <a:rPr lang="en-GB" sz="2200" b="1" kern="1200" dirty="0"/>
            <a:t>relative price of imports</a:t>
          </a:r>
          <a:r>
            <a:rPr lang="en-GB" sz="2200" kern="1200" dirty="0"/>
            <a:t> and may </a:t>
          </a:r>
          <a:r>
            <a:rPr lang="en-GB" sz="2200" b="1" kern="1200" dirty="0"/>
            <a:t>reduce the cost of imported materials</a:t>
          </a:r>
          <a:endParaRPr lang="en-US" sz="2200" kern="1200" dirty="0"/>
        </a:p>
      </dsp:txBody>
      <dsp:txXfrm>
        <a:off x="75666" y="3383710"/>
        <a:ext cx="4927720" cy="1398698"/>
      </dsp:txXfrm>
    </dsp:sp>
    <dsp:sp modelId="{6ACB5E7A-1C65-4B9B-AD65-A6AA843035B4}">
      <dsp:nvSpPr>
        <dsp:cNvPr id="0" name=""/>
        <dsp:cNvSpPr/>
      </dsp:nvSpPr>
      <dsp:spPr>
        <a:xfrm>
          <a:off x="0" y="4921434"/>
          <a:ext cx="5079052" cy="15500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There is no certainty as to the exact price of a currency on a daily basis, meaning that businesses will struggle to budget as they do not know their exact costs</a:t>
          </a:r>
          <a:endParaRPr lang="en-US" sz="2200" kern="1200" dirty="0"/>
        </a:p>
      </dsp:txBody>
      <dsp:txXfrm>
        <a:off x="75666" y="4997100"/>
        <a:ext cx="4927720" cy="1398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15644-97D5-40AC-AFBA-D8696B120D9B}">
      <dsp:nvSpPr>
        <dsp:cNvPr id="0" name=""/>
        <dsp:cNvSpPr/>
      </dsp:nvSpPr>
      <dsp:spPr>
        <a:xfrm>
          <a:off x="0" y="2315"/>
          <a:ext cx="5289978" cy="22980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When an exchange rate weakens, it increases the price of imports, and potentially </a:t>
          </a:r>
          <a:r>
            <a:rPr lang="en-GB" sz="2100" b="1" kern="1200" dirty="0">
              <a:solidFill>
                <a:schemeClr val="tx1"/>
              </a:solidFill>
            </a:rPr>
            <a:t>the rate of inflation</a:t>
          </a:r>
          <a:r>
            <a:rPr lang="en-GB" sz="2100" kern="1200" dirty="0">
              <a:solidFill>
                <a:schemeClr val="tx1"/>
              </a:solidFill>
            </a:rPr>
            <a:t>. This is especially true for businesses who rely on the import of primary raw materials</a:t>
          </a:r>
          <a:endParaRPr lang="en-US" sz="2100" kern="1200" dirty="0">
            <a:solidFill>
              <a:schemeClr val="tx1"/>
            </a:solidFill>
          </a:endParaRPr>
        </a:p>
      </dsp:txBody>
      <dsp:txXfrm>
        <a:off x="112184" y="114499"/>
        <a:ext cx="5065610" cy="2073730"/>
      </dsp:txXfrm>
    </dsp:sp>
    <dsp:sp modelId="{20BDAD15-1B1F-4813-95E4-4F0937FA3303}">
      <dsp:nvSpPr>
        <dsp:cNvPr id="0" name=""/>
        <dsp:cNvSpPr/>
      </dsp:nvSpPr>
      <dsp:spPr>
        <a:xfrm>
          <a:off x="0" y="2312254"/>
          <a:ext cx="5289978" cy="229809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This might deter investment made by businesses as they do not know the expected return on investment</a:t>
          </a:r>
          <a:endParaRPr lang="en-US" sz="2100" kern="1200" dirty="0">
            <a:solidFill>
              <a:schemeClr val="tx1"/>
            </a:solidFill>
          </a:endParaRPr>
        </a:p>
      </dsp:txBody>
      <dsp:txXfrm>
        <a:off x="112184" y="2424438"/>
        <a:ext cx="5065610" cy="2073730"/>
      </dsp:txXfrm>
    </dsp:sp>
    <dsp:sp modelId="{49AC6682-6590-4C04-BAF4-49DF542CCEFB}">
      <dsp:nvSpPr>
        <dsp:cNvPr id="0" name=""/>
        <dsp:cNvSpPr/>
      </dsp:nvSpPr>
      <dsp:spPr>
        <a:xfrm>
          <a:off x="0" y="4618164"/>
          <a:ext cx="5289978" cy="229809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Given that we are looking at global businesses it is likely that there will be both benefits and disadvantages of exchange rate movements e.g. if the £ appreciates against the $ then UK subsidiaries of the business will benefit from cheaper imports and the opposite will happen to the American subsidiary </a:t>
          </a:r>
          <a:endParaRPr lang="en-US" sz="2100" kern="1200" dirty="0">
            <a:solidFill>
              <a:schemeClr val="tx1"/>
            </a:solidFill>
          </a:endParaRPr>
        </a:p>
      </dsp:txBody>
      <dsp:txXfrm>
        <a:off x="112184" y="4730348"/>
        <a:ext cx="5065610" cy="20737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D90B1-4830-47B4-BF63-28EBB0F1C3B5}">
      <dsp:nvSpPr>
        <dsp:cNvPr id="0" name=""/>
        <dsp:cNvSpPr/>
      </dsp:nvSpPr>
      <dsp:spPr>
        <a:xfrm>
          <a:off x="0" y="394261"/>
          <a:ext cx="5976664" cy="133866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Changes in exchange rates can eliminate profits for a business or increase returns dependent on which way they move</a:t>
          </a:r>
          <a:endParaRPr lang="en-US" sz="1900" kern="1200" dirty="0"/>
        </a:p>
      </dsp:txBody>
      <dsp:txXfrm>
        <a:off x="65348" y="459609"/>
        <a:ext cx="5845968" cy="1207966"/>
      </dsp:txXfrm>
    </dsp:sp>
    <dsp:sp modelId="{D8F01B23-BB71-46A7-ACF3-46F2824D000B}">
      <dsp:nvSpPr>
        <dsp:cNvPr id="0" name=""/>
        <dsp:cNvSpPr/>
      </dsp:nvSpPr>
      <dsp:spPr>
        <a:xfrm>
          <a:off x="0" y="1787644"/>
          <a:ext cx="5976664" cy="1338662"/>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For example, in June 2016 the £ hit a 31 year low against the $ after the UK voted to leave the EU. As a result, when US businesses convert their UK profits into dollars there will be a significant loss as each £ buys less $</a:t>
          </a:r>
          <a:endParaRPr lang="en-US" sz="1900" kern="1200" dirty="0"/>
        </a:p>
      </dsp:txBody>
      <dsp:txXfrm>
        <a:off x="65348" y="1852992"/>
        <a:ext cx="5845968" cy="1207966"/>
      </dsp:txXfrm>
    </dsp:sp>
    <dsp:sp modelId="{03A7105E-6692-4BCC-AE26-9596A694A8CB}">
      <dsp:nvSpPr>
        <dsp:cNvPr id="0" name=""/>
        <dsp:cNvSpPr/>
      </dsp:nvSpPr>
      <dsp:spPr>
        <a:xfrm>
          <a:off x="0" y="3181027"/>
          <a:ext cx="5976664" cy="133866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In the same way, British businesses that operate heavily in the US market, such as Burberry and Top Shop, should see a significant increase in profit as they turn $s into £s</a:t>
          </a:r>
          <a:endParaRPr lang="en-US" sz="1900" kern="1200" dirty="0"/>
        </a:p>
      </dsp:txBody>
      <dsp:txXfrm>
        <a:off x="65348" y="3246375"/>
        <a:ext cx="5845968" cy="12079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74F29-1209-4E7B-860F-4ACC54D6C1DA}">
      <dsp:nvSpPr>
        <dsp:cNvPr id="0" name=""/>
        <dsp:cNvSpPr/>
      </dsp:nvSpPr>
      <dsp:spPr>
        <a:xfrm>
          <a:off x="0" y="415444"/>
          <a:ext cx="5112567"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350DE6-7677-420C-8B8B-7B5849D1E7A1}">
      <dsp:nvSpPr>
        <dsp:cNvPr id="0" name=""/>
        <dsp:cNvSpPr/>
      </dsp:nvSpPr>
      <dsp:spPr>
        <a:xfrm>
          <a:off x="255628" y="149764"/>
          <a:ext cx="3578796"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marL="0" lvl="0" indent="0" algn="l" defTabSz="800100">
            <a:lnSpc>
              <a:spcPct val="90000"/>
            </a:lnSpc>
            <a:spcBef>
              <a:spcPct val="0"/>
            </a:spcBef>
            <a:spcAft>
              <a:spcPct val="35000"/>
            </a:spcAft>
            <a:buNone/>
          </a:pPr>
          <a:r>
            <a:rPr lang="en-GB" sz="1800" kern="1200" dirty="0"/>
            <a:t>Assuming the £ is strong</a:t>
          </a:r>
          <a:endParaRPr lang="en-US" sz="1800" kern="1200" dirty="0"/>
        </a:p>
      </dsp:txBody>
      <dsp:txXfrm>
        <a:off x="281567" y="175703"/>
        <a:ext cx="3526918" cy="479482"/>
      </dsp:txXfrm>
    </dsp:sp>
    <dsp:sp modelId="{AC5B8207-C8B0-465C-83DD-7D2FEF86FF32}">
      <dsp:nvSpPr>
        <dsp:cNvPr id="0" name=""/>
        <dsp:cNvSpPr/>
      </dsp:nvSpPr>
      <dsp:spPr>
        <a:xfrm>
          <a:off x="0" y="1231924"/>
          <a:ext cx="5112567" cy="10206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6792" tIns="374904" rIns="39679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Encourages imports and discourages exports leading to a fall in AD</a:t>
          </a:r>
          <a:endParaRPr lang="en-US" sz="1800" kern="1200" dirty="0"/>
        </a:p>
      </dsp:txBody>
      <dsp:txXfrm>
        <a:off x="0" y="1231924"/>
        <a:ext cx="5112567" cy="1020600"/>
      </dsp:txXfrm>
    </dsp:sp>
    <dsp:sp modelId="{BEBF4F7D-D421-42B2-A129-0C7EF6334C57}">
      <dsp:nvSpPr>
        <dsp:cNvPr id="0" name=""/>
        <dsp:cNvSpPr/>
      </dsp:nvSpPr>
      <dsp:spPr>
        <a:xfrm>
          <a:off x="255628" y="966244"/>
          <a:ext cx="3578796" cy="53136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marL="0" lvl="0" indent="0" algn="l" defTabSz="800100">
            <a:lnSpc>
              <a:spcPct val="90000"/>
            </a:lnSpc>
            <a:spcBef>
              <a:spcPct val="0"/>
            </a:spcBef>
            <a:spcAft>
              <a:spcPct val="35000"/>
            </a:spcAft>
            <a:buNone/>
          </a:pPr>
          <a:r>
            <a:rPr lang="en-GB" sz="1800" kern="1200" dirty="0"/>
            <a:t>Aggregate demand</a:t>
          </a:r>
          <a:endParaRPr lang="en-US" sz="1800" kern="1200" dirty="0"/>
        </a:p>
      </dsp:txBody>
      <dsp:txXfrm>
        <a:off x="281567" y="992183"/>
        <a:ext cx="3526918" cy="479482"/>
      </dsp:txXfrm>
    </dsp:sp>
    <dsp:sp modelId="{6861D6EB-1DDB-41F3-8E09-74AA8057105C}">
      <dsp:nvSpPr>
        <dsp:cNvPr id="0" name=""/>
        <dsp:cNvSpPr/>
      </dsp:nvSpPr>
      <dsp:spPr>
        <a:xfrm>
          <a:off x="0" y="2615404"/>
          <a:ext cx="5112567" cy="10206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6792" tIns="374904" rIns="39679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Output and investment will be cut in the short term leading to a fall in GDP</a:t>
          </a:r>
          <a:endParaRPr lang="en-US" sz="1800" kern="1200" dirty="0"/>
        </a:p>
      </dsp:txBody>
      <dsp:txXfrm>
        <a:off x="0" y="2615404"/>
        <a:ext cx="5112567" cy="1020600"/>
      </dsp:txXfrm>
    </dsp:sp>
    <dsp:sp modelId="{997FE310-AF9F-4B71-81CC-A221ECEEC2D7}">
      <dsp:nvSpPr>
        <dsp:cNvPr id="0" name=""/>
        <dsp:cNvSpPr/>
      </dsp:nvSpPr>
      <dsp:spPr>
        <a:xfrm>
          <a:off x="255628" y="2349724"/>
          <a:ext cx="3578796" cy="5313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marL="0" lvl="0" indent="0" algn="l" defTabSz="800100">
            <a:lnSpc>
              <a:spcPct val="90000"/>
            </a:lnSpc>
            <a:spcBef>
              <a:spcPct val="0"/>
            </a:spcBef>
            <a:spcAft>
              <a:spcPct val="35000"/>
            </a:spcAft>
            <a:buNone/>
          </a:pPr>
          <a:r>
            <a:rPr lang="en-GB" sz="1800" b="1" kern="1200"/>
            <a:t>Economic growth</a:t>
          </a:r>
          <a:endParaRPr lang="en-US" sz="1800" kern="1200"/>
        </a:p>
      </dsp:txBody>
      <dsp:txXfrm>
        <a:off x="281567" y="2375663"/>
        <a:ext cx="3526918" cy="479482"/>
      </dsp:txXfrm>
    </dsp:sp>
    <dsp:sp modelId="{64E91EC4-F1CC-498A-9FD9-436AAE14184D}">
      <dsp:nvSpPr>
        <dsp:cNvPr id="0" name=""/>
        <dsp:cNvSpPr/>
      </dsp:nvSpPr>
      <dsp:spPr>
        <a:xfrm>
          <a:off x="0" y="3998884"/>
          <a:ext cx="5112567" cy="10206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6792" tIns="374904" rIns="39679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Reduced output leading to lower employment</a:t>
          </a:r>
          <a:endParaRPr lang="en-US" sz="1800" kern="1200" dirty="0"/>
        </a:p>
      </dsp:txBody>
      <dsp:txXfrm>
        <a:off x="0" y="3998884"/>
        <a:ext cx="5112567" cy="1020600"/>
      </dsp:txXfrm>
    </dsp:sp>
    <dsp:sp modelId="{05BD41E3-2BFD-4DA9-9C5A-0219C32C3342}">
      <dsp:nvSpPr>
        <dsp:cNvPr id="0" name=""/>
        <dsp:cNvSpPr/>
      </dsp:nvSpPr>
      <dsp:spPr>
        <a:xfrm>
          <a:off x="255628" y="3733204"/>
          <a:ext cx="3578796" cy="53136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marL="0" lvl="0" indent="0" algn="l" defTabSz="800100">
            <a:lnSpc>
              <a:spcPct val="90000"/>
            </a:lnSpc>
            <a:spcBef>
              <a:spcPct val="0"/>
            </a:spcBef>
            <a:spcAft>
              <a:spcPct val="35000"/>
            </a:spcAft>
            <a:buNone/>
          </a:pPr>
          <a:r>
            <a:rPr lang="en-GB" sz="1800" b="1" kern="1200" dirty="0"/>
            <a:t>Employment</a:t>
          </a:r>
          <a:endParaRPr lang="en-US" sz="1800" kern="1200" dirty="0"/>
        </a:p>
      </dsp:txBody>
      <dsp:txXfrm>
        <a:off x="281567" y="3759143"/>
        <a:ext cx="3526918" cy="479482"/>
      </dsp:txXfrm>
    </dsp:sp>
    <dsp:sp modelId="{55951C51-3A3F-495A-AF86-B2E7FC6BD002}">
      <dsp:nvSpPr>
        <dsp:cNvPr id="0" name=""/>
        <dsp:cNvSpPr/>
      </dsp:nvSpPr>
      <dsp:spPr>
        <a:xfrm>
          <a:off x="0" y="5382364"/>
          <a:ext cx="5112567" cy="1020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6792" tIns="374904" rIns="39679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Fall in exports and rise in imports leading to a worsening </a:t>
          </a:r>
          <a:r>
            <a:rPr lang="en-GB" sz="1800" kern="1200" dirty="0" err="1"/>
            <a:t>BoP</a:t>
          </a:r>
          <a:r>
            <a:rPr lang="en-GB" sz="1800" kern="1200" dirty="0"/>
            <a:t> on current account</a:t>
          </a:r>
          <a:endParaRPr lang="en-US" sz="1800" kern="1200" dirty="0"/>
        </a:p>
      </dsp:txBody>
      <dsp:txXfrm>
        <a:off x="0" y="5382364"/>
        <a:ext cx="5112567" cy="1020600"/>
      </dsp:txXfrm>
    </dsp:sp>
    <dsp:sp modelId="{8D5E21F9-44EC-4D9D-A1EC-289A578136AC}">
      <dsp:nvSpPr>
        <dsp:cNvPr id="0" name=""/>
        <dsp:cNvSpPr/>
      </dsp:nvSpPr>
      <dsp:spPr>
        <a:xfrm>
          <a:off x="255628" y="5116684"/>
          <a:ext cx="3578796" cy="531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marL="0" lvl="0" indent="0" algn="l" defTabSz="800100">
            <a:lnSpc>
              <a:spcPct val="90000"/>
            </a:lnSpc>
            <a:spcBef>
              <a:spcPct val="0"/>
            </a:spcBef>
            <a:spcAft>
              <a:spcPct val="35000"/>
            </a:spcAft>
            <a:buNone/>
          </a:pPr>
          <a:r>
            <a:rPr lang="en-GB" sz="1800" kern="1200" dirty="0"/>
            <a:t>Current account</a:t>
          </a:r>
          <a:endParaRPr lang="en-US" sz="1800" kern="1200" dirty="0"/>
        </a:p>
      </dsp:txBody>
      <dsp:txXfrm>
        <a:off x="281567" y="5142623"/>
        <a:ext cx="3526918"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91E2F-93CD-4BB6-9C96-F6263151B398}">
      <dsp:nvSpPr>
        <dsp:cNvPr id="0" name=""/>
        <dsp:cNvSpPr/>
      </dsp:nvSpPr>
      <dsp:spPr>
        <a:xfrm>
          <a:off x="0" y="61469"/>
          <a:ext cx="4731378" cy="88744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Looking at £ &amp; $. </a:t>
          </a:r>
          <a:r>
            <a:rPr lang="en-GB" sz="1600" kern="1200"/>
            <a:t>What is the exchange rate today? </a:t>
          </a:r>
          <a:endParaRPr lang="en-US" sz="1600" kern="1200"/>
        </a:p>
      </dsp:txBody>
      <dsp:txXfrm>
        <a:off x="43321" y="104790"/>
        <a:ext cx="4644736" cy="800803"/>
      </dsp:txXfrm>
    </dsp:sp>
    <dsp:sp modelId="{A67E7A5A-9C82-407A-9F22-4A15D9E480F1}">
      <dsp:nvSpPr>
        <dsp:cNvPr id="0" name=""/>
        <dsp:cNvSpPr/>
      </dsp:nvSpPr>
      <dsp:spPr>
        <a:xfrm>
          <a:off x="0" y="994995"/>
          <a:ext cx="4731378" cy="88744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What was the exchange rate last year</a:t>
          </a:r>
          <a:endParaRPr lang="en-US" sz="1600" kern="1200"/>
        </a:p>
      </dsp:txBody>
      <dsp:txXfrm>
        <a:off x="43321" y="1038316"/>
        <a:ext cx="4644736" cy="800803"/>
      </dsp:txXfrm>
    </dsp:sp>
    <dsp:sp modelId="{96694C02-613F-41CB-94E4-77BD825CEE15}">
      <dsp:nvSpPr>
        <dsp:cNvPr id="0" name=""/>
        <dsp:cNvSpPr/>
      </dsp:nvSpPr>
      <dsp:spPr>
        <a:xfrm>
          <a:off x="0" y="1928520"/>
          <a:ext cx="4731378" cy="88744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Use this information to prove the last 2 bullet points on slide 9– assume a starting profit of 100 000 in each instance</a:t>
          </a:r>
          <a:endParaRPr lang="en-US" sz="1600" kern="1200"/>
        </a:p>
      </dsp:txBody>
      <dsp:txXfrm>
        <a:off x="43321" y="1971841"/>
        <a:ext cx="4644736" cy="800803"/>
      </dsp:txXfrm>
    </dsp:sp>
    <dsp:sp modelId="{623A2183-FF25-4CA3-8784-A50E0461D803}">
      <dsp:nvSpPr>
        <dsp:cNvPr id="0" name=""/>
        <dsp:cNvSpPr/>
      </dsp:nvSpPr>
      <dsp:spPr>
        <a:xfrm>
          <a:off x="0" y="2862045"/>
          <a:ext cx="4731378" cy="8874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Following the Brexit vote the value of the pound fell drastically. How might this affect the global competitveness of the UK?</a:t>
          </a:r>
          <a:endParaRPr lang="en-US" sz="1600" kern="1200"/>
        </a:p>
      </dsp:txBody>
      <dsp:txXfrm>
        <a:off x="43321" y="2905366"/>
        <a:ext cx="4644736" cy="8008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38A1C-9B61-4908-AED3-A55B356168EB}">
      <dsp:nvSpPr>
        <dsp:cNvPr id="0" name=""/>
        <dsp:cNvSpPr/>
      </dsp:nvSpPr>
      <dsp:spPr>
        <a:xfrm>
          <a:off x="0" y="485285"/>
          <a:ext cx="8712968" cy="7558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This states that a depreciation of the exchange rate will only improve a balance of trade deficit, if the sum of the elasticities of demand for net exports is greater than 1.</a:t>
          </a:r>
          <a:endParaRPr lang="en-US" sz="1900" kern="1200" dirty="0"/>
        </a:p>
      </dsp:txBody>
      <dsp:txXfrm>
        <a:off x="36896" y="522181"/>
        <a:ext cx="8639176" cy="682028"/>
      </dsp:txXfrm>
    </dsp:sp>
    <dsp:sp modelId="{F57EA6C4-62B7-404E-9D31-7F272D753B19}">
      <dsp:nvSpPr>
        <dsp:cNvPr id="0" name=""/>
        <dsp:cNvSpPr/>
      </dsp:nvSpPr>
      <dsp:spPr>
        <a:xfrm>
          <a:off x="0" y="1295825"/>
          <a:ext cx="8712968" cy="7558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If the elasticity of demand for net exports is less than one the current account (balance of trade) will worsen.</a:t>
          </a:r>
          <a:endParaRPr lang="en-US" sz="1900" kern="1200" dirty="0"/>
        </a:p>
      </dsp:txBody>
      <dsp:txXfrm>
        <a:off x="36896" y="1332721"/>
        <a:ext cx="8639176" cy="682028"/>
      </dsp:txXfrm>
    </dsp:sp>
    <dsp:sp modelId="{425AB2DD-9C78-4AC0-96DD-FE6E7270093E}">
      <dsp:nvSpPr>
        <dsp:cNvPr id="0" name=""/>
        <dsp:cNvSpPr/>
      </dsp:nvSpPr>
      <dsp:spPr>
        <a:xfrm>
          <a:off x="0" y="2106366"/>
          <a:ext cx="8712968" cy="7558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A depreciation will lead to a positive </a:t>
          </a:r>
          <a:r>
            <a:rPr lang="en-GB" sz="1900" b="1" kern="1200" dirty="0"/>
            <a:t>quantity effect </a:t>
          </a:r>
          <a:r>
            <a:rPr lang="en-GB" sz="1900" kern="1200" dirty="0"/>
            <a:t>as imports will fall and exports will increase.</a:t>
          </a:r>
          <a:endParaRPr lang="en-US" sz="1900" kern="1200" dirty="0"/>
        </a:p>
      </dsp:txBody>
      <dsp:txXfrm>
        <a:off x="36896" y="2143262"/>
        <a:ext cx="8639176" cy="682028"/>
      </dsp:txXfrm>
    </dsp:sp>
    <dsp:sp modelId="{F4DED10C-4EF0-422D-934D-4D3D4A80781B}">
      <dsp:nvSpPr>
        <dsp:cNvPr id="0" name=""/>
        <dsp:cNvSpPr/>
      </dsp:nvSpPr>
      <dsp:spPr>
        <a:xfrm>
          <a:off x="0" y="2916906"/>
          <a:ext cx="8712968" cy="7558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However, there will be a negative </a:t>
          </a:r>
          <a:r>
            <a:rPr lang="en-GB" sz="1900" b="1" kern="1200" dirty="0"/>
            <a:t>cost effect </a:t>
          </a:r>
          <a:r>
            <a:rPr lang="en-GB" sz="1900" kern="1200" dirty="0"/>
            <a:t>as we will pay more for our imports.</a:t>
          </a:r>
          <a:endParaRPr lang="en-US" sz="1900" kern="1200" dirty="0"/>
        </a:p>
      </dsp:txBody>
      <dsp:txXfrm>
        <a:off x="36896" y="2953802"/>
        <a:ext cx="8639176" cy="682028"/>
      </dsp:txXfrm>
    </dsp:sp>
    <dsp:sp modelId="{86806196-6318-418E-920F-720CCB6F3E11}">
      <dsp:nvSpPr>
        <dsp:cNvPr id="0" name=""/>
        <dsp:cNvSpPr/>
      </dsp:nvSpPr>
      <dsp:spPr>
        <a:xfrm>
          <a:off x="0" y="3727446"/>
          <a:ext cx="8712968" cy="7558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If the quantity effect is greater than the cost effect, then the MLC holds true.</a:t>
          </a:r>
          <a:endParaRPr lang="en-US" sz="1900" kern="1200" dirty="0"/>
        </a:p>
      </dsp:txBody>
      <dsp:txXfrm>
        <a:off x="36896" y="3764342"/>
        <a:ext cx="8639176"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3/18/2025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618.2453" units="1/cm"/>
          <inkml:channelProperty channel="Y" name="resolution" value="1092.23328" units="1/cm"/>
          <inkml:channelProperty channel="T" name="resolution" value="1" units="1/dev"/>
        </inkml:channelProperties>
      </inkml:inkSource>
      <inkml:timestamp xml:id="ts0" timeString="2023-01-12T14:48:30.643"/>
    </inkml:context>
    <inkml:brush xml:id="br0">
      <inkml:brushProperty name="width" value="0.05292" units="cm"/>
      <inkml:brushProperty name="height" value="0.05292" units="cm"/>
      <inkml:brushProperty name="color" value="#FF0000"/>
    </inkml:brush>
  </inkml:definitions>
  <inkml:trace contextRef="#ctx0" brushRef="#br0">16645 12555 0,'0'0'0,"0"0"0,0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3/18/2025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25</a:t>
            </a:fld>
            <a:endParaRPr lang="en-GB"/>
          </a:p>
        </p:txBody>
      </p:sp>
    </p:spTree>
    <p:extLst>
      <p:ext uri="{BB962C8B-B14F-4D97-AF65-F5344CB8AC3E}">
        <p14:creationId xmlns:p14="http://schemas.microsoft.com/office/powerpoint/2010/main" val="92167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http://ec.europa.eu/economy_finance/euro/adoption/who_can_join/index_en.htm</a:t>
            </a:r>
          </a:p>
        </p:txBody>
      </p:sp>
      <p:sp>
        <p:nvSpPr>
          <p:cNvPr id="4" name="Slide Number Placeholder 3"/>
          <p:cNvSpPr>
            <a:spLocks noGrp="1"/>
          </p:cNvSpPr>
          <p:nvPr>
            <p:ph type="sldNum" sz="quarter" idx="10"/>
          </p:nvPr>
        </p:nvSpPr>
        <p:spPr/>
        <p:txBody>
          <a:bodyPr/>
          <a:lstStyle/>
          <a:p>
            <a:fld id="{2A5C52F8-D14D-49FB-963A-D0594AB1E07D}" type="slidenum">
              <a:rPr lang="en-GB" smtClean="0"/>
              <a:pPr/>
              <a:t>26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27</a:t>
            </a:fld>
            <a:endParaRPr lang="en-GB"/>
          </a:p>
        </p:txBody>
      </p:sp>
    </p:spTree>
    <p:extLst>
      <p:ext uri="{BB962C8B-B14F-4D97-AF65-F5344CB8AC3E}">
        <p14:creationId xmlns:p14="http://schemas.microsoft.com/office/powerpoint/2010/main" val="338669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http://www.bbc.co.uk/news/business-36740602</a:t>
            </a:r>
          </a:p>
        </p:txBody>
      </p:sp>
      <p:sp>
        <p:nvSpPr>
          <p:cNvPr id="4" name="Slide Number Placeholder 3"/>
          <p:cNvSpPr>
            <a:spLocks noGrp="1"/>
          </p:cNvSpPr>
          <p:nvPr>
            <p:ph type="sldNum" sz="quarter" idx="10"/>
          </p:nvPr>
        </p:nvSpPr>
        <p:spPr/>
        <p:txBody>
          <a:bodyPr/>
          <a:lstStyle/>
          <a:p>
            <a:fld id="{2A5C52F8-D14D-49FB-963A-D0594AB1E07D}"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15</a:t>
            </a:fld>
            <a:endParaRPr lang="en-GB"/>
          </a:p>
        </p:txBody>
      </p:sp>
    </p:spTree>
    <p:extLst>
      <p:ext uri="{BB962C8B-B14F-4D97-AF65-F5344CB8AC3E}">
        <p14:creationId xmlns:p14="http://schemas.microsoft.com/office/powerpoint/2010/main" val="169146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732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043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6356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9744" y="1825625"/>
            <a:ext cx="6615606" cy="4351338"/>
          </a:xfrm>
          <a:ln w="76200">
            <a:solidFill>
              <a:srgbClr val="FF0000"/>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0607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11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685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218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781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909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226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803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036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2662409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www.exampaperspractice.co.uk/" TargetMode="External"/><Relationship Id="rId4" Type="http://schemas.openxmlformats.org/officeDocument/2006/relationships/diagramLayout" Target="../diagrams/layout7.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5.jpeg"/><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8.xml"/><Relationship Id="rId11" Type="http://schemas.openxmlformats.org/officeDocument/2006/relationships/hyperlink" Target="http://www.exampaperspractice.co.uk/" TargetMode="External"/><Relationship Id="rId5" Type="http://schemas.openxmlformats.org/officeDocument/2006/relationships/diagramLayout" Target="../diagrams/layout8.xml"/><Relationship Id="rId10" Type="http://schemas.openxmlformats.org/officeDocument/2006/relationships/image" Target="../media/image3.png"/><Relationship Id="rId4" Type="http://schemas.openxmlformats.org/officeDocument/2006/relationships/diagramData" Target="../diagrams/data8.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notesSlide" Target="../notesSlides/notesSlide7.xml"/><Relationship Id="rId7" Type="http://schemas.openxmlformats.org/officeDocument/2006/relationships/diagramQuickStyle" Target="../diagrams/quickStyle9.xml"/><Relationship Id="rId12"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Layout" Target="../diagrams/layout9.xml"/><Relationship Id="rId11" Type="http://schemas.openxmlformats.org/officeDocument/2006/relationships/image" Target="../media/image3.png"/><Relationship Id="rId5" Type="http://schemas.openxmlformats.org/officeDocument/2006/relationships/diagramData" Target="../diagrams/data9.xml"/><Relationship Id="rId10" Type="http://schemas.openxmlformats.org/officeDocument/2006/relationships/image" Target="../media/image2.png"/><Relationship Id="rId4" Type="http://schemas.openxmlformats.org/officeDocument/2006/relationships/image" Target="../media/image17.jpe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10.xml"/><Relationship Id="rId7" Type="http://schemas.openxmlformats.org/officeDocument/2006/relationships/diagramQuickStyle" Target="../diagrams/quickStyle10.xml"/><Relationship Id="rId12"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Layout" Target="../diagrams/layout10.xml"/><Relationship Id="rId11" Type="http://schemas.openxmlformats.org/officeDocument/2006/relationships/image" Target="../media/image3.png"/><Relationship Id="rId5" Type="http://schemas.openxmlformats.org/officeDocument/2006/relationships/diagramData" Target="../diagrams/data10.xml"/><Relationship Id="rId10" Type="http://schemas.openxmlformats.org/officeDocument/2006/relationships/image" Target="../media/image2.png"/><Relationship Id="rId4" Type="http://schemas.openxmlformats.org/officeDocument/2006/relationships/image" Target="../media/image20.jpeg"/><Relationship Id="rId9" Type="http://schemas.microsoft.com/office/2007/relationships/diagramDrawing" Target="../diagrams/drawing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notesSlide" Target="../notesSlides/notesSlide13.xml"/><Relationship Id="rId7" Type="http://schemas.openxmlformats.org/officeDocument/2006/relationships/diagramQuickStyle" Target="../diagrams/quickStyle11.xml"/><Relationship Id="rId12"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Layout" Target="../diagrams/layout11.xml"/><Relationship Id="rId11" Type="http://schemas.openxmlformats.org/officeDocument/2006/relationships/image" Target="../media/image3.png"/><Relationship Id="rId5" Type="http://schemas.openxmlformats.org/officeDocument/2006/relationships/diagramData" Target="../diagrams/data11.xml"/><Relationship Id="rId10" Type="http://schemas.openxmlformats.org/officeDocument/2006/relationships/image" Target="../media/image2.png"/><Relationship Id="rId4" Type="http://schemas.openxmlformats.org/officeDocument/2006/relationships/image" Target="../media/image22.jpeg"/><Relationship Id="rId9" Type="http://schemas.microsoft.com/office/2007/relationships/diagramDrawing" Target="../diagrams/drawing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3.jpeg"/><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12.xml"/><Relationship Id="rId11" Type="http://schemas.openxmlformats.org/officeDocument/2006/relationships/hyperlink" Target="http://www.exampaperspractice.co.uk/" TargetMode="External"/><Relationship Id="rId5" Type="http://schemas.openxmlformats.org/officeDocument/2006/relationships/diagramLayout" Target="../diagrams/layout12.xml"/><Relationship Id="rId10" Type="http://schemas.openxmlformats.org/officeDocument/2006/relationships/image" Target="../media/image3.png"/><Relationship Id="rId4" Type="http://schemas.openxmlformats.org/officeDocument/2006/relationships/diagramData" Target="../diagrams/data12.xm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xml"/><Relationship Id="rId7" Type="http://schemas.openxmlformats.org/officeDocument/2006/relationships/diagramQuickStyle" Target="../diagrams/quickStyle3.xml"/><Relationship Id="rId12"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Layout" Target="../diagrams/layout3.xml"/><Relationship Id="rId11" Type="http://schemas.openxmlformats.org/officeDocument/2006/relationships/image" Target="../media/image3.png"/><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image" Target="../media/image11.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4.xml"/><Relationship Id="rId11" Type="http://schemas.openxmlformats.org/officeDocument/2006/relationships/hyperlink" Target="http://www.exampaperspractice.co.uk/" TargetMode="External"/><Relationship Id="rId5" Type="http://schemas.openxmlformats.org/officeDocument/2006/relationships/diagramLayout" Target="../diagrams/layout4.xml"/><Relationship Id="rId10" Type="http://schemas.openxmlformats.org/officeDocument/2006/relationships/image" Target="../media/image3.png"/><Relationship Id="rId4" Type="http://schemas.openxmlformats.org/officeDocument/2006/relationships/diagramData" Target="../diagrams/data4.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5.xml"/><Relationship Id="rId11" Type="http://schemas.openxmlformats.org/officeDocument/2006/relationships/hyperlink" Target="http://www.exampaperspractice.co.uk/" TargetMode="External"/><Relationship Id="rId5" Type="http://schemas.openxmlformats.org/officeDocument/2006/relationships/diagramLayout" Target="../diagrams/layout5.xml"/><Relationship Id="rId10" Type="http://schemas.openxmlformats.org/officeDocument/2006/relationships/image" Target="../media/image3.png"/><Relationship Id="rId4" Type="http://schemas.openxmlformats.org/officeDocument/2006/relationships/diagramData" Target="../diagrams/data5.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4.xml"/><Relationship Id="rId7" Type="http://schemas.openxmlformats.org/officeDocument/2006/relationships/diagramQuickStyle" Target="../diagrams/quickStyle6.xml"/><Relationship Id="rId12"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Layout" Target="../diagrams/layout6.xml"/><Relationship Id="rId11" Type="http://schemas.openxmlformats.org/officeDocument/2006/relationships/image" Target="../media/image3.png"/><Relationship Id="rId5" Type="http://schemas.openxmlformats.org/officeDocument/2006/relationships/diagramData" Target="../diagrams/data6.xml"/><Relationship Id="rId10" Type="http://schemas.openxmlformats.org/officeDocument/2006/relationships/image" Target="../media/image2.png"/><Relationship Id="rId4" Type="http://schemas.openxmlformats.org/officeDocument/2006/relationships/image" Target="../media/image13.jpe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98460" y="1783959"/>
            <a:ext cx="3065480" cy="2889114"/>
          </a:xfrm>
        </p:spPr>
        <p:txBody>
          <a:bodyPr anchor="b">
            <a:normAutofit/>
          </a:bodyPr>
          <a:lstStyle/>
          <a:p>
            <a:pPr algn="l"/>
            <a:r>
              <a:rPr lang="en-GB" sz="4700" dirty="0"/>
              <a:t>3.1.5 Exchange rate changes </a:t>
            </a:r>
          </a:p>
        </p:txBody>
      </p:sp>
      <p:sp>
        <p:nvSpPr>
          <p:cNvPr id="3" name="Subtitle 2"/>
          <p:cNvSpPr>
            <a:spLocks noGrp="1"/>
          </p:cNvSpPr>
          <p:nvPr>
            <p:ph type="subTitle" idx="1"/>
          </p:nvPr>
        </p:nvSpPr>
        <p:spPr>
          <a:xfrm>
            <a:off x="5598459" y="4750893"/>
            <a:ext cx="3065478" cy="1147863"/>
          </a:xfrm>
        </p:spPr>
        <p:txBody>
          <a:bodyPr anchor="t">
            <a:normAutofit/>
          </a:bodyPr>
          <a:lstStyle/>
          <a:p>
            <a:pPr algn="l"/>
            <a:r>
              <a:rPr lang="en-GB" sz="1700" b="1"/>
              <a:t>3.1 Globalisation</a:t>
            </a:r>
          </a:p>
          <a:p>
            <a:pPr algn="l"/>
            <a:endParaRPr lang="en-GB" sz="1700" b="1"/>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5866813-027E-93E0-656F-652C8B0154FF}"/>
              </a:ext>
            </a:extLst>
          </p:cNvPr>
          <p:cNvPicPr>
            <a:picLocks noChangeAspect="1"/>
          </p:cNvPicPr>
          <p:nvPr/>
        </p:nvPicPr>
        <p:blipFill rotWithShape="1">
          <a:blip r:embed="rId3"/>
          <a:srcRect l="14926" r="8218" b="1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Picture 3">
            <a:extLst>
              <a:ext uri="{FF2B5EF4-FFF2-40B4-BE49-F238E27FC236}">
                <a16:creationId xmlns:a16="http://schemas.microsoft.com/office/drawing/2014/main" id="{99728E36-1CA7-3D29-4FDF-3CE1A2B5C39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6" name="Picture 5">
            <a:extLst>
              <a:ext uri="{FF2B5EF4-FFF2-40B4-BE49-F238E27FC236}">
                <a16:creationId xmlns:a16="http://schemas.microsoft.com/office/drawing/2014/main" id="{3FDE14E2-569E-7132-EA28-D698665E4D6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7" name="Footer Placeholder 2">
            <a:extLst>
              <a:ext uri="{FF2B5EF4-FFF2-40B4-BE49-F238E27FC236}">
                <a16:creationId xmlns:a16="http://schemas.microsoft.com/office/drawing/2014/main" id="{C06F1F9B-FA5B-1065-E628-1A37349E9CFB}"/>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6455A98-5364-81CF-6477-D2E53AE89DDB}"/>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7026583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GB" sz="3500">
                <a:solidFill>
                  <a:srgbClr val="FFFFFF"/>
                </a:solidFill>
              </a:rPr>
              <a:t>Impact of exchange rate changes: </a:t>
            </a:r>
            <a:br>
              <a:rPr lang="en-GB" sz="3500">
                <a:solidFill>
                  <a:srgbClr val="FFFFFF"/>
                </a:solidFill>
              </a:rPr>
            </a:br>
            <a:r>
              <a:rPr lang="en-GB" sz="3500">
                <a:solidFill>
                  <a:srgbClr val="FFFFFF"/>
                </a:solidFill>
              </a:rPr>
              <a:t>rate of inflation</a:t>
            </a:r>
          </a:p>
        </p:txBody>
      </p:sp>
      <p:sp>
        <p:nvSpPr>
          <p:cNvPr id="3" name="Content Placeholder 2"/>
          <p:cNvSpPr>
            <a:spLocks noGrp="1"/>
          </p:cNvSpPr>
          <p:nvPr>
            <p:ph idx="1"/>
          </p:nvPr>
        </p:nvSpPr>
        <p:spPr>
          <a:xfrm>
            <a:off x="3607694" y="649480"/>
            <a:ext cx="4916510" cy="5546047"/>
          </a:xfrm>
        </p:spPr>
        <p:txBody>
          <a:bodyPr anchor="ctr">
            <a:normAutofit/>
          </a:bodyPr>
          <a:lstStyle/>
          <a:p>
            <a:pPr marL="0" indent="0">
              <a:spcBef>
                <a:spcPts val="600"/>
              </a:spcBef>
              <a:buNone/>
            </a:pPr>
            <a:r>
              <a:rPr lang="en-GB" sz="1700" dirty="0"/>
              <a:t>A strong pound</a:t>
            </a:r>
          </a:p>
          <a:p>
            <a:pPr lvl="1">
              <a:spcBef>
                <a:spcPts val="600"/>
              </a:spcBef>
            </a:pPr>
            <a:r>
              <a:rPr lang="en-GB" sz="1700" dirty="0"/>
              <a:t>SPICED</a:t>
            </a:r>
          </a:p>
          <a:p>
            <a:pPr lvl="1">
              <a:spcBef>
                <a:spcPts val="600"/>
              </a:spcBef>
            </a:pPr>
            <a:r>
              <a:rPr lang="en-GB" sz="1700" dirty="0"/>
              <a:t>Strong Pound Imports Cheaper Exports Dearer</a:t>
            </a:r>
          </a:p>
          <a:p>
            <a:pPr lvl="1">
              <a:spcBef>
                <a:spcPts val="600"/>
              </a:spcBef>
            </a:pPr>
            <a:endParaRPr lang="en-GB" sz="1700" dirty="0"/>
          </a:p>
          <a:p>
            <a:pPr marL="0" indent="0">
              <a:spcBef>
                <a:spcPts val="600"/>
              </a:spcBef>
              <a:buNone/>
            </a:pPr>
            <a:r>
              <a:rPr lang="en-GB" sz="1700" dirty="0"/>
              <a:t>A weak pound</a:t>
            </a:r>
          </a:p>
          <a:p>
            <a:pPr lvl="1">
              <a:spcBef>
                <a:spcPts val="600"/>
              </a:spcBef>
            </a:pPr>
            <a:r>
              <a:rPr lang="en-GB" sz="1700" dirty="0"/>
              <a:t>WPIDEC</a:t>
            </a:r>
          </a:p>
          <a:p>
            <a:pPr lvl="1">
              <a:spcBef>
                <a:spcPts val="600"/>
              </a:spcBef>
            </a:pPr>
            <a:r>
              <a:rPr lang="en-GB" sz="1700" dirty="0"/>
              <a:t>Weak Pound Imports Dearer Exports Cheaper</a:t>
            </a:r>
          </a:p>
          <a:p>
            <a:pPr marL="457200" lvl="1" indent="0">
              <a:spcBef>
                <a:spcPts val="600"/>
              </a:spcBef>
              <a:buNone/>
            </a:pPr>
            <a:endParaRPr lang="en-GB" sz="1700" dirty="0"/>
          </a:p>
          <a:p>
            <a:pPr marL="0" indent="0">
              <a:spcBef>
                <a:spcPts val="600"/>
              </a:spcBef>
              <a:buNone/>
            </a:pPr>
            <a:r>
              <a:rPr lang="en-GB" sz="1700" dirty="0"/>
              <a:t>This leads through to </a:t>
            </a:r>
            <a:r>
              <a:rPr lang="en-GB" sz="1700" b="1" dirty="0"/>
              <a:t>the rate of inflation</a:t>
            </a:r>
          </a:p>
          <a:p>
            <a:pPr lvl="1">
              <a:spcBef>
                <a:spcPts val="600"/>
              </a:spcBef>
            </a:pPr>
            <a:r>
              <a:rPr lang="en-GB" sz="1700" dirty="0"/>
              <a:t>A strong £ leads to cheaper imports and lower inflation</a:t>
            </a:r>
          </a:p>
          <a:p>
            <a:pPr lvl="1">
              <a:spcBef>
                <a:spcPts val="600"/>
              </a:spcBef>
            </a:pPr>
            <a:r>
              <a:rPr lang="en-GB" sz="1700" dirty="0"/>
              <a:t>A weak £ leads to dearer imports and higher inflation</a:t>
            </a:r>
          </a:p>
          <a:p>
            <a:pPr lvl="1">
              <a:spcBef>
                <a:spcPts val="600"/>
              </a:spcBef>
            </a:pPr>
            <a:endParaRPr lang="en-GB" sz="1700" dirty="0"/>
          </a:p>
          <a:p>
            <a:pPr marL="0" indent="0">
              <a:spcBef>
                <a:spcPts val="600"/>
              </a:spcBef>
              <a:buNone/>
            </a:pPr>
            <a:r>
              <a:rPr lang="en-GB" sz="1700" dirty="0"/>
              <a:t>However, if a product is price inelastic then we will continue to import it even if its price has increased due to a weak pound</a:t>
            </a:r>
          </a:p>
          <a:p>
            <a:pPr marL="457200" lvl="1" indent="0">
              <a:spcBef>
                <a:spcPts val="600"/>
              </a:spcBef>
              <a:buNone/>
            </a:pPr>
            <a:endParaRPr lang="en-GB" sz="1700" dirty="0"/>
          </a:p>
          <a:p>
            <a:pPr marL="457200" lvl="1" indent="0">
              <a:spcBef>
                <a:spcPts val="600"/>
              </a:spcBef>
              <a:buNone/>
            </a:pPr>
            <a:endParaRPr lang="en-GB" sz="1700" dirty="0"/>
          </a:p>
        </p:txBody>
      </p:sp>
      <p:pic>
        <p:nvPicPr>
          <p:cNvPr id="4" name="Picture 3">
            <a:extLst>
              <a:ext uri="{FF2B5EF4-FFF2-40B4-BE49-F238E27FC236}">
                <a16:creationId xmlns:a16="http://schemas.microsoft.com/office/drawing/2014/main" id="{74327ED1-45A3-100D-57D4-55D7980F7CA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5" name="Picture 4">
            <a:extLst>
              <a:ext uri="{FF2B5EF4-FFF2-40B4-BE49-F238E27FC236}">
                <a16:creationId xmlns:a16="http://schemas.microsoft.com/office/drawing/2014/main" id="{2EF5398A-0BB5-7208-1DE3-3532E9D8532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6" name="Footer Placeholder 2">
            <a:extLst>
              <a:ext uri="{FF2B5EF4-FFF2-40B4-BE49-F238E27FC236}">
                <a16:creationId xmlns:a16="http://schemas.microsoft.com/office/drawing/2014/main" id="{DA768828-122F-B412-7C8B-CCE717356D87}"/>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9D321B-AEB3-21BD-5C54-C8445348D007}"/>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58702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5504688"/>
          </a:xfrm>
        </p:spPr>
        <p:txBody>
          <a:bodyPr>
            <a:normAutofit/>
          </a:bodyPr>
          <a:lstStyle/>
          <a:p>
            <a:r>
              <a:rPr lang="en-GB" sz="2400" dirty="0">
                <a:solidFill>
                  <a:schemeClr val="bg1"/>
                </a:solidFill>
              </a:rPr>
              <a:t>Impact of exchange rate changes: </a:t>
            </a:r>
            <a:br>
              <a:rPr lang="en-GB" sz="2400" dirty="0"/>
            </a:br>
            <a:r>
              <a:rPr lang="en-GB" sz="2400" dirty="0">
                <a:solidFill>
                  <a:schemeClr val="bg1"/>
                </a:solidFill>
              </a:rPr>
              <a:t>economic growth and employment/unemployment</a:t>
            </a:r>
          </a:p>
        </p:txBody>
      </p:sp>
      <p:graphicFrame>
        <p:nvGraphicFramePr>
          <p:cNvPr id="6" name="Content Placeholder 2">
            <a:extLst>
              <a:ext uri="{FF2B5EF4-FFF2-40B4-BE49-F238E27FC236}">
                <a16:creationId xmlns:a16="http://schemas.microsoft.com/office/drawing/2014/main" id="{068AF22A-4F50-1CFA-E915-6B558EBAA82D}"/>
              </a:ext>
            </a:extLst>
          </p:cNvPr>
          <p:cNvGraphicFramePr>
            <a:graphicFrameLocks noGrp="1"/>
          </p:cNvGraphicFramePr>
          <p:nvPr>
            <p:ph idx="1"/>
            <p:extLst>
              <p:ext uri="{D42A27DB-BD31-4B8C-83A1-F6EECF244321}">
                <p14:modId xmlns:p14="http://schemas.microsoft.com/office/powerpoint/2010/main" val="3460287601"/>
              </p:ext>
            </p:extLst>
          </p:nvPr>
        </p:nvGraphicFramePr>
        <p:xfrm>
          <a:off x="3923928" y="116632"/>
          <a:ext cx="5112567"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62031CB-8C5B-17DD-0E69-430C4F998AFA}"/>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EE7AECEA-A352-A923-DC4C-593F5985C86B}"/>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5" name="Footer Placeholder 2">
            <a:extLst>
              <a:ext uri="{FF2B5EF4-FFF2-40B4-BE49-F238E27FC236}">
                <a16:creationId xmlns:a16="http://schemas.microsoft.com/office/drawing/2014/main" id="{5EB0595F-171C-E0A7-B37D-964D36C9A4F3}"/>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E36EA22-A5A9-EFFF-2119-D2371D9ABDC2}"/>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70797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a:prstGeom prst="roundRect">
            <a:avLst/>
          </a:prstGeom>
        </p:spPr>
        <p:txBody>
          <a:bodyPr anchor="b">
            <a:normAutofit/>
          </a:bodyPr>
          <a:lstStyle/>
          <a:p>
            <a:r>
              <a:rPr lang="en-GB" dirty="0"/>
              <a:t>Activity 2</a:t>
            </a:r>
          </a:p>
        </p:txBody>
      </p:sp>
      <p:sp>
        <p:nvSpPr>
          <p:cNvPr id="12" name="Content Placeholder 2"/>
          <p:cNvSpPr>
            <a:spLocks noGrp="1"/>
          </p:cNvSpPr>
          <p:nvPr>
            <p:ph idx="1"/>
          </p:nvPr>
        </p:nvSpPr>
        <p:spPr>
          <a:xfrm>
            <a:off x="3724073" y="2438400"/>
            <a:ext cx="4939867" cy="3785419"/>
          </a:xfrm>
        </p:spPr>
        <p:txBody>
          <a:bodyPr vert="horz" lIns="91440" tIns="45720" rIns="91440" bIns="45720" rtlCol="0">
            <a:normAutofit/>
          </a:bodyPr>
          <a:lstStyle/>
          <a:p>
            <a:pPr marL="171450" indent="-171450">
              <a:spcBef>
                <a:spcPts val="750"/>
              </a:spcBef>
            </a:pPr>
            <a:r>
              <a:rPr lang="en-US" sz="1700">
                <a:cs typeface="Calibri"/>
              </a:rPr>
              <a:t>What does SPICED stand for?</a:t>
            </a:r>
            <a:endParaRPr lang="en-US" sz="1700">
              <a:ea typeface="+mn-lt"/>
              <a:cs typeface="+mn-lt"/>
            </a:endParaRPr>
          </a:p>
          <a:p>
            <a:pPr lvl="0"/>
            <a:r>
              <a:rPr lang="en-GB" sz="1700"/>
              <a:t>What is the opposite of SPICED?</a:t>
            </a:r>
            <a:endParaRPr lang="en-GB" sz="1700">
              <a:cs typeface="Calibri"/>
            </a:endParaRPr>
          </a:p>
          <a:p>
            <a:pPr marL="171450" indent="-171450">
              <a:spcBef>
                <a:spcPts val="750"/>
              </a:spcBef>
            </a:pPr>
            <a:r>
              <a:rPr lang="en-GB" sz="1700">
                <a:cs typeface="Calibri"/>
              </a:rPr>
              <a:t>How does a stronger pound affect importers &amp; exporters?</a:t>
            </a:r>
            <a:endParaRPr lang="en-GB" sz="1700">
              <a:ea typeface="+mn-lt"/>
              <a:cs typeface="+mn-lt"/>
            </a:endParaRPr>
          </a:p>
          <a:p>
            <a:pPr marL="171450" indent="-171450">
              <a:spcBef>
                <a:spcPts val="750"/>
              </a:spcBef>
            </a:pPr>
            <a:r>
              <a:rPr lang="en-GB" sz="1700">
                <a:cs typeface="Calibri"/>
              </a:rPr>
              <a:t>Explain how the foreign exchange market behaves just like any other market. </a:t>
            </a:r>
          </a:p>
        </p:txBody>
      </p:sp>
      <p:pic>
        <p:nvPicPr>
          <p:cNvPr id="14" name="Picture 13" descr="Ingredients on baskets">
            <a:extLst>
              <a:ext uri="{FF2B5EF4-FFF2-40B4-BE49-F238E27FC236}">
                <a16:creationId xmlns:a16="http://schemas.microsoft.com/office/drawing/2014/main" id="{7A588146-D919-A193-93D2-DD9B18F58238}"/>
              </a:ext>
            </a:extLst>
          </p:cNvPr>
          <p:cNvPicPr>
            <a:picLocks noChangeAspect="1"/>
          </p:cNvPicPr>
          <p:nvPr/>
        </p:nvPicPr>
        <p:blipFill rotWithShape="1">
          <a:blip r:embed="rId3"/>
          <a:srcRect l="39004" r="29413" b="7"/>
          <a:stretch/>
        </p:blipFill>
        <p:spPr>
          <a:xfrm>
            <a:off x="20" y="10"/>
            <a:ext cx="3476673"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6851E"/>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1831743" y="1818603"/>
            <a:ext cx="6935404" cy="399716"/>
          </a:xfrm>
          <a:prstGeom prst="rect">
            <a:avLst/>
          </a:prstGeom>
          <a:ln w="76200">
            <a:noFill/>
          </a:ln>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endParaRPr lang="en-US" sz="1800" dirty="0">
              <a:latin typeface="Calibri" panose="020F0502020204030204"/>
              <a:cs typeface="Calibri"/>
            </a:endParaRPr>
          </a:p>
        </p:txBody>
      </p:sp>
      <p:pic>
        <p:nvPicPr>
          <p:cNvPr id="3" name="Picture 2">
            <a:extLst>
              <a:ext uri="{FF2B5EF4-FFF2-40B4-BE49-F238E27FC236}">
                <a16:creationId xmlns:a16="http://schemas.microsoft.com/office/drawing/2014/main" id="{B5BCB5A3-B0B3-CA93-4379-EEB01EF21D5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E1B5AB83-040E-53CE-D3A4-4E959675316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5" name="Footer Placeholder 2">
            <a:extLst>
              <a:ext uri="{FF2B5EF4-FFF2-40B4-BE49-F238E27FC236}">
                <a16:creationId xmlns:a16="http://schemas.microsoft.com/office/drawing/2014/main" id="{3F780685-8F79-6BE5-5EB1-27B3E0844A19}"/>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1B3EE3B-5B16-6AA1-6BC0-14D46800D7CF}"/>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89720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a:prstGeom prst="roundRect">
            <a:avLst/>
          </a:prstGeom>
        </p:spPr>
        <p:txBody>
          <a:bodyPr anchor="b">
            <a:normAutofit/>
          </a:bodyPr>
          <a:lstStyle/>
          <a:p>
            <a:r>
              <a:rPr lang="en-GB" dirty="0"/>
              <a:t>Activity 3</a:t>
            </a:r>
          </a:p>
        </p:txBody>
      </p:sp>
      <p:pic>
        <p:nvPicPr>
          <p:cNvPr id="30" name="Picture 13">
            <a:extLst>
              <a:ext uri="{FF2B5EF4-FFF2-40B4-BE49-F238E27FC236}">
                <a16:creationId xmlns:a16="http://schemas.microsoft.com/office/drawing/2014/main" id="{785C8071-409D-778B-B481-1A8CD8056451}"/>
              </a:ext>
            </a:extLst>
          </p:cNvPr>
          <p:cNvPicPr>
            <a:picLocks noChangeAspect="1"/>
          </p:cNvPicPr>
          <p:nvPr/>
        </p:nvPicPr>
        <p:blipFill rotWithShape="1">
          <a:blip r:embed="rId3"/>
          <a:srcRect l="37159" r="29052" b="-3"/>
          <a:stretch/>
        </p:blipFill>
        <p:spPr>
          <a:xfrm>
            <a:off x="20" y="10"/>
            <a:ext cx="3476673" cy="6857990"/>
          </a:xfrm>
          <a:prstGeom prst="rect">
            <a:avLst/>
          </a:prstGeom>
          <a:effectLst/>
        </p:spPr>
      </p:pic>
      <p:cxnSp>
        <p:nvCxnSpPr>
          <p:cNvPr id="31"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63C1A5"/>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1831742" y="1749184"/>
            <a:ext cx="6615605" cy="489903"/>
          </a:xfrm>
          <a:prstGeom prst="rect">
            <a:avLst/>
          </a:prstGeom>
          <a:ln w="76200">
            <a:noFill/>
          </a:ln>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endParaRPr lang="en-GB" sz="1800" dirty="0">
              <a:latin typeface="Calibri" panose="020F0502020204030204"/>
              <a:cs typeface="Calibri"/>
            </a:endParaRPr>
          </a:p>
        </p:txBody>
      </p:sp>
      <p:sp>
        <p:nvSpPr>
          <p:cNvPr id="7" name="Content Placeholder 2"/>
          <p:cNvSpPr txBox="1">
            <a:spLocks/>
          </p:cNvSpPr>
          <p:nvPr/>
        </p:nvSpPr>
        <p:spPr>
          <a:xfrm>
            <a:off x="1831741" y="2408734"/>
            <a:ext cx="6615605" cy="489903"/>
          </a:xfrm>
          <a:prstGeom prst="rect">
            <a:avLst/>
          </a:prstGeom>
          <a:ln w="76200">
            <a:noFill/>
          </a:ln>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endParaRPr lang="en-GB" sz="1800" dirty="0">
              <a:solidFill>
                <a:prstClr val="black"/>
              </a:solidFill>
              <a:latin typeface="Calibri" panose="020F0502020204030204"/>
              <a:cs typeface="Calibri"/>
            </a:endParaRPr>
          </a:p>
        </p:txBody>
      </p:sp>
      <p:sp>
        <p:nvSpPr>
          <p:cNvPr id="11" name="Content Placeholder 2"/>
          <p:cNvSpPr txBox="1">
            <a:spLocks/>
          </p:cNvSpPr>
          <p:nvPr/>
        </p:nvSpPr>
        <p:spPr>
          <a:xfrm>
            <a:off x="1831741" y="3180323"/>
            <a:ext cx="6615605" cy="489903"/>
          </a:xfrm>
          <a:prstGeom prst="rect">
            <a:avLst/>
          </a:prstGeom>
          <a:ln w="76200">
            <a:noFill/>
          </a:ln>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endParaRPr lang="en-GB" sz="1800" dirty="0">
              <a:cs typeface="Calibri"/>
            </a:endParaRPr>
          </a:p>
        </p:txBody>
      </p:sp>
      <p:graphicFrame>
        <p:nvGraphicFramePr>
          <p:cNvPr id="32" name="Content Placeholder 2">
            <a:extLst>
              <a:ext uri="{FF2B5EF4-FFF2-40B4-BE49-F238E27FC236}">
                <a16:creationId xmlns:a16="http://schemas.microsoft.com/office/drawing/2014/main" id="{954F33B8-475C-FD02-2F95-28E4E31754C5}"/>
              </a:ext>
            </a:extLst>
          </p:cNvPr>
          <p:cNvGraphicFramePr>
            <a:graphicFrameLocks noGrp="1"/>
          </p:cNvGraphicFramePr>
          <p:nvPr>
            <p:ph idx="1"/>
            <p:extLst>
              <p:ext uri="{D42A27DB-BD31-4B8C-83A1-F6EECF244321}">
                <p14:modId xmlns:p14="http://schemas.microsoft.com/office/powerpoint/2010/main" val="3862646151"/>
              </p:ext>
            </p:extLst>
          </p:nvPr>
        </p:nvGraphicFramePr>
        <p:xfrm>
          <a:off x="3811199" y="2412859"/>
          <a:ext cx="4731378" cy="3810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34E2F37A-2731-D752-0D06-A0767AA810BD}"/>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CDC2235B-49FD-5863-FAFF-82BFC293E09E}"/>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5" name="Footer Placeholder 2">
            <a:extLst>
              <a:ext uri="{FF2B5EF4-FFF2-40B4-BE49-F238E27FC236}">
                <a16:creationId xmlns:a16="http://schemas.microsoft.com/office/drawing/2014/main" id="{BA035CDE-0504-41EE-AA18-AAC61D421700}"/>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8B4583F-82E9-F9B0-0225-AA6CB02825B9}"/>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24772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a:t>Short Term Capital Flows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a:bodyPr>
          <a:lstStyle/>
          <a:p>
            <a:pPr marL="55562" indent="0">
              <a:spcBef>
                <a:spcPts val="0"/>
              </a:spcBef>
              <a:spcAft>
                <a:spcPts val="600"/>
              </a:spcAft>
              <a:buNone/>
            </a:pPr>
            <a:r>
              <a:rPr lang="en-GB" sz="2100" dirty="0"/>
              <a:t>These are comprised mainly of speculative capital movements by wealthy individuals and companies</a:t>
            </a:r>
          </a:p>
          <a:p>
            <a:pPr marL="327025" indent="-271463">
              <a:spcBef>
                <a:spcPts val="0"/>
              </a:spcBef>
              <a:spcAft>
                <a:spcPts val="600"/>
              </a:spcAft>
            </a:pPr>
            <a:endParaRPr lang="en-GB" sz="2100" dirty="0"/>
          </a:p>
          <a:p>
            <a:pPr marL="55562" indent="0">
              <a:spcBef>
                <a:spcPts val="0"/>
              </a:spcBef>
              <a:spcAft>
                <a:spcPts val="600"/>
              </a:spcAft>
              <a:buNone/>
            </a:pPr>
            <a:r>
              <a:rPr lang="en-GB" sz="2100" dirty="0"/>
              <a:t>They can form “hot money” flows in currency markets or shifts in stock prices around the globe</a:t>
            </a:r>
          </a:p>
          <a:p>
            <a:pPr marL="327025" indent="-271463">
              <a:spcBef>
                <a:spcPts val="0"/>
              </a:spcBef>
              <a:spcAft>
                <a:spcPts val="600"/>
              </a:spcAft>
            </a:pPr>
            <a:endParaRPr lang="en-GB" sz="2100" dirty="0"/>
          </a:p>
          <a:p>
            <a:pPr marL="55562" indent="0">
              <a:spcBef>
                <a:spcPts val="0"/>
              </a:spcBef>
              <a:spcAft>
                <a:spcPts val="600"/>
              </a:spcAft>
              <a:buNone/>
            </a:pPr>
            <a:r>
              <a:rPr lang="en-GB" sz="2100" dirty="0"/>
              <a:t>Whilst it forms billions of dollars on a daily basis, it can be highly volatile in nature and create significant disturbance to the balance of payments as well as upsetting confidence and expectations in an economy</a:t>
            </a:r>
          </a:p>
          <a:p>
            <a:pPr lvl="1">
              <a:spcBef>
                <a:spcPts val="0"/>
              </a:spcBef>
              <a:spcAft>
                <a:spcPts val="600"/>
              </a:spcAft>
            </a:pPr>
            <a:endParaRPr lang="en-GB" sz="2100" dirty="0"/>
          </a:p>
          <a:p>
            <a:pPr marL="0" indent="0">
              <a:spcBef>
                <a:spcPts val="0"/>
              </a:spcBef>
              <a:spcAft>
                <a:spcPts val="600"/>
              </a:spcAft>
              <a:buNone/>
            </a:pPr>
            <a:endParaRPr lang="en-GB" sz="2100" dirty="0"/>
          </a:p>
        </p:txBody>
      </p:sp>
      <p:pic>
        <p:nvPicPr>
          <p:cNvPr id="4" name="Picture 3">
            <a:extLst>
              <a:ext uri="{FF2B5EF4-FFF2-40B4-BE49-F238E27FC236}">
                <a16:creationId xmlns:a16="http://schemas.microsoft.com/office/drawing/2014/main" id="{817B385F-0B6D-7B94-5664-4EC00BAAAEF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5" name="Picture 4">
            <a:extLst>
              <a:ext uri="{FF2B5EF4-FFF2-40B4-BE49-F238E27FC236}">
                <a16:creationId xmlns:a16="http://schemas.microsoft.com/office/drawing/2014/main" id="{8840EA22-7164-7EFB-8772-D8115D3B0FE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6" name="Footer Placeholder 2">
            <a:extLst>
              <a:ext uri="{FF2B5EF4-FFF2-40B4-BE49-F238E27FC236}">
                <a16:creationId xmlns:a16="http://schemas.microsoft.com/office/drawing/2014/main" id="{3C286EC4-A887-92C0-EF65-66A59B90E342}"/>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E4B4151-78F4-C271-3F18-6208ADF99182}"/>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22627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5175" y="1188637"/>
            <a:ext cx="2356072" cy="4480726"/>
          </a:xfrm>
        </p:spPr>
        <p:txBody>
          <a:bodyPr>
            <a:normAutofit/>
          </a:bodyPr>
          <a:lstStyle/>
          <a:p>
            <a:pPr algn="r"/>
            <a:r>
              <a:rPr lang="en-GB" sz="5700" dirty="0"/>
              <a:t>Long Term Capital Flows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45786" y="908720"/>
            <a:ext cx="4896526" cy="5538461"/>
          </a:xfrm>
        </p:spPr>
        <p:txBody>
          <a:bodyPr anchor="ctr">
            <a:normAutofit lnSpcReduction="10000"/>
          </a:bodyPr>
          <a:lstStyle/>
          <a:p>
            <a:pPr marL="55562" indent="0">
              <a:spcBef>
                <a:spcPts val="0"/>
              </a:spcBef>
              <a:spcAft>
                <a:spcPts val="600"/>
              </a:spcAft>
              <a:buNone/>
            </a:pPr>
            <a:r>
              <a:rPr lang="en-GB" sz="1800" dirty="0"/>
              <a:t>These are comprised mainly of FDI, long term investments or sources of finance for governments and MNCs</a:t>
            </a:r>
          </a:p>
          <a:p>
            <a:pPr marL="327025" indent="-271463">
              <a:spcBef>
                <a:spcPts val="0"/>
              </a:spcBef>
              <a:spcAft>
                <a:spcPts val="600"/>
              </a:spcAft>
            </a:pPr>
            <a:endParaRPr lang="en-GB" sz="1800" dirty="0"/>
          </a:p>
          <a:p>
            <a:pPr marL="55562" indent="0">
              <a:spcBef>
                <a:spcPts val="0"/>
              </a:spcBef>
              <a:spcAft>
                <a:spcPts val="600"/>
              </a:spcAft>
              <a:buNone/>
            </a:pPr>
            <a:r>
              <a:rPr lang="en-GB" sz="1800" dirty="0"/>
              <a:t>These can help enhance supply side improvements through making finance available on a global level and not just within a domestic economy</a:t>
            </a:r>
          </a:p>
          <a:p>
            <a:pPr marL="55562" indent="0">
              <a:spcBef>
                <a:spcPts val="0"/>
              </a:spcBef>
              <a:spcAft>
                <a:spcPts val="600"/>
              </a:spcAft>
              <a:buNone/>
            </a:pPr>
            <a:endParaRPr lang="en-GB" sz="1800" dirty="0"/>
          </a:p>
          <a:p>
            <a:pPr marL="55562" indent="0">
              <a:spcBef>
                <a:spcPts val="0"/>
              </a:spcBef>
              <a:spcAft>
                <a:spcPts val="600"/>
              </a:spcAft>
              <a:buNone/>
            </a:pPr>
            <a:r>
              <a:rPr lang="en-GB" sz="1800" dirty="0"/>
              <a:t>However, only large MNCs tend to participate in this, which may distort competition at the expense of smaller firms</a:t>
            </a:r>
          </a:p>
          <a:p>
            <a:pPr marL="327025" indent="-271463">
              <a:spcBef>
                <a:spcPts val="0"/>
              </a:spcBef>
              <a:spcAft>
                <a:spcPts val="600"/>
              </a:spcAft>
            </a:pPr>
            <a:endParaRPr lang="en-GB" sz="1800" dirty="0"/>
          </a:p>
          <a:p>
            <a:pPr marL="55562" indent="0">
              <a:spcBef>
                <a:spcPts val="0"/>
              </a:spcBef>
              <a:spcAft>
                <a:spcPts val="600"/>
              </a:spcAft>
              <a:buNone/>
            </a:pPr>
            <a:r>
              <a:rPr lang="en-GB" sz="1800" dirty="0"/>
              <a:t>The global economy has become increasingly reliant on long-term capital flows for the expansion of globalisation, but as the credit crunch of 2008-12 demonstrated, the integration of capital investments across borders can create major problems in the event of weakness in one area of the market (in this case, mortgage debt)</a:t>
            </a:r>
          </a:p>
          <a:p>
            <a:pPr lvl="1">
              <a:spcBef>
                <a:spcPts val="0"/>
              </a:spcBef>
              <a:spcAft>
                <a:spcPts val="600"/>
              </a:spcAft>
            </a:pPr>
            <a:endParaRPr lang="en-GB" sz="1300" dirty="0"/>
          </a:p>
          <a:p>
            <a:pPr marL="0" indent="0">
              <a:spcBef>
                <a:spcPts val="0"/>
              </a:spcBef>
              <a:spcAft>
                <a:spcPts val="600"/>
              </a:spcAft>
              <a:buNone/>
            </a:pPr>
            <a:endParaRPr lang="en-GB" sz="1300" dirty="0"/>
          </a:p>
        </p:txBody>
      </p:sp>
      <p:pic>
        <p:nvPicPr>
          <p:cNvPr id="4" name="Picture 3">
            <a:extLst>
              <a:ext uri="{FF2B5EF4-FFF2-40B4-BE49-F238E27FC236}">
                <a16:creationId xmlns:a16="http://schemas.microsoft.com/office/drawing/2014/main" id="{C51C5E3B-645D-66AB-495F-566943E5337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5" name="Picture 4">
            <a:extLst>
              <a:ext uri="{FF2B5EF4-FFF2-40B4-BE49-F238E27FC236}">
                <a16:creationId xmlns:a16="http://schemas.microsoft.com/office/drawing/2014/main" id="{44B2ED78-2030-3498-5A3C-03CA748807B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6" name="Footer Placeholder 2">
            <a:extLst>
              <a:ext uri="{FF2B5EF4-FFF2-40B4-BE49-F238E27FC236}">
                <a16:creationId xmlns:a16="http://schemas.microsoft.com/office/drawing/2014/main" id="{632F1BDD-09D1-A52B-3DB3-92114A3C047D}"/>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D427C23-B527-5E79-57DF-5F41790AD902}"/>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21900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descr="Different coloured question marks">
            <a:extLst>
              <a:ext uri="{FF2B5EF4-FFF2-40B4-BE49-F238E27FC236}">
                <a16:creationId xmlns:a16="http://schemas.microsoft.com/office/drawing/2014/main" id="{F4CC7CFA-CF04-221C-6305-ABF1739FD5E8}"/>
              </a:ext>
            </a:extLst>
          </p:cNvPr>
          <p:cNvPicPr>
            <a:picLocks noChangeAspect="1"/>
          </p:cNvPicPr>
          <p:nvPr/>
        </p:nvPicPr>
        <p:blipFill rotWithShape="1">
          <a:blip r:embed="rId3"/>
          <a:srcRect l="11934" r="13064" b="-2"/>
          <a:stretch/>
        </p:blipFill>
        <p:spPr>
          <a:xfrm>
            <a:off x="20" y="1"/>
            <a:ext cx="9143980" cy="6857999"/>
          </a:xfrm>
          <a:prstGeom prst="rect">
            <a:avLst/>
          </a:prstGeom>
        </p:spPr>
      </p:pic>
      <p:sp useBgFill="1">
        <p:nvSpPr>
          <p:cNvPr id="15" name="Freeform: Shape 15">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78356" y="1071350"/>
            <a:ext cx="3581372" cy="1339382"/>
          </a:xfrm>
          <a:prstGeom prst="roundRect">
            <a:avLst/>
          </a:prstGeom>
        </p:spPr>
        <p:txBody>
          <a:bodyPr>
            <a:normAutofit/>
          </a:bodyPr>
          <a:lstStyle/>
          <a:p>
            <a:pPr algn="ctr"/>
            <a:r>
              <a:rPr lang="en-GB" sz="3100"/>
              <a:t>Activity 4</a:t>
            </a:r>
          </a:p>
        </p:txBody>
      </p:sp>
      <p:sp>
        <p:nvSpPr>
          <p:cNvPr id="18"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E00784-884C-F1C0-4B27-EE0459CDC851}"/>
              </a:ext>
            </a:extLst>
          </p:cNvPr>
          <p:cNvSpPr>
            <a:spLocks noGrp="1"/>
          </p:cNvSpPr>
          <p:nvPr>
            <p:ph idx="1"/>
          </p:nvPr>
        </p:nvSpPr>
        <p:spPr>
          <a:xfrm>
            <a:off x="891989" y="2547257"/>
            <a:ext cx="3343834" cy="3109740"/>
          </a:xfrm>
        </p:spPr>
        <p:txBody>
          <a:bodyPr vert="horz" lIns="91440" tIns="45720" rIns="91440" bIns="45720" rtlCol="0" anchor="ctr">
            <a:normAutofit/>
          </a:bodyPr>
          <a:lstStyle/>
          <a:p>
            <a:pPr marL="171450" indent="-171450">
              <a:spcBef>
                <a:spcPts val="750"/>
              </a:spcBef>
            </a:pPr>
            <a:r>
              <a:rPr lang="en-GB" sz="1700">
                <a:cs typeface="Calibri"/>
              </a:rPr>
              <a:t>Explain what short term capital flows are. </a:t>
            </a:r>
            <a:endParaRPr lang="en-US" sz="1700">
              <a:ea typeface="+mn-lt"/>
              <a:cs typeface="+mn-lt"/>
            </a:endParaRPr>
          </a:p>
          <a:p>
            <a:pPr marL="171450" indent="-171450">
              <a:spcBef>
                <a:spcPts val="750"/>
              </a:spcBef>
            </a:pPr>
            <a:r>
              <a:rPr lang="en-GB" sz="1700">
                <a:cs typeface="Calibri"/>
              </a:rPr>
              <a:t>Explain what long term capital flows are. </a:t>
            </a:r>
            <a:endParaRPr lang="en-US" sz="1700">
              <a:ea typeface="+mn-lt"/>
              <a:cs typeface="+mn-lt"/>
            </a:endParaRPr>
          </a:p>
          <a:p>
            <a:pPr marL="171450" indent="-171450">
              <a:spcBef>
                <a:spcPts val="750"/>
              </a:spcBef>
            </a:pPr>
            <a:r>
              <a:rPr lang="en-GB" sz="1700">
                <a:cs typeface="Calibri"/>
              </a:rPr>
              <a:t>What is the problem with being too reliant on long term capital?</a:t>
            </a:r>
            <a:endParaRPr lang="en-US" sz="1700">
              <a:ea typeface="+mn-lt"/>
              <a:cs typeface="+mn-lt"/>
            </a:endParaRPr>
          </a:p>
          <a:p>
            <a:endParaRPr lang="en-US" sz="1700">
              <a:cs typeface="Calibri"/>
            </a:endParaRPr>
          </a:p>
        </p:txBody>
      </p:sp>
      <p:sp>
        <p:nvSpPr>
          <p:cNvPr id="8" name="Content Placeholder 2"/>
          <p:cNvSpPr txBox="1">
            <a:spLocks/>
          </p:cNvSpPr>
          <p:nvPr/>
        </p:nvSpPr>
        <p:spPr>
          <a:xfrm>
            <a:off x="1831742" y="1749184"/>
            <a:ext cx="6615605" cy="489903"/>
          </a:xfrm>
          <a:prstGeom prst="rect">
            <a:avLst/>
          </a:prstGeom>
          <a:ln w="76200">
            <a:noFill/>
          </a:ln>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endParaRPr lang="en-GB" sz="1800" dirty="0">
              <a:latin typeface="Calibri" panose="020F0502020204030204"/>
              <a:cs typeface="Calibri"/>
            </a:endParaRPr>
          </a:p>
        </p:txBody>
      </p:sp>
      <p:pic>
        <p:nvPicPr>
          <p:cNvPr id="4" name="Picture 3">
            <a:extLst>
              <a:ext uri="{FF2B5EF4-FFF2-40B4-BE49-F238E27FC236}">
                <a16:creationId xmlns:a16="http://schemas.microsoft.com/office/drawing/2014/main" id="{0B692634-317A-CA80-3F14-71B7B13EFDC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5" name="Picture 4">
            <a:extLst>
              <a:ext uri="{FF2B5EF4-FFF2-40B4-BE49-F238E27FC236}">
                <a16:creationId xmlns:a16="http://schemas.microsoft.com/office/drawing/2014/main" id="{BB370FF1-3FE4-FFAE-420B-495EF3A396F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6" name="Footer Placeholder 2">
            <a:extLst>
              <a:ext uri="{FF2B5EF4-FFF2-40B4-BE49-F238E27FC236}">
                <a16:creationId xmlns:a16="http://schemas.microsoft.com/office/drawing/2014/main" id="{13D976B5-D88D-5611-1273-6084B8958EC9}"/>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1324D4-D929-C488-76E7-452D6FBA57C0}"/>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51800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B1E297-9C85-BD65-5861-4FDA422C17A3}"/>
              </a:ext>
            </a:extLst>
          </p:cNvPr>
          <p:cNvPicPr>
            <a:picLocks noChangeAspect="1"/>
          </p:cNvPicPr>
          <p:nvPr/>
        </p:nvPicPr>
        <p:blipFill rotWithShape="1">
          <a:blip r:embed="rId4">
            <a:duotone>
              <a:schemeClr val="bg2">
                <a:shade val="45000"/>
                <a:satMod val="135000"/>
              </a:schemeClr>
              <a:prstClr val="white"/>
            </a:duotone>
          </a:blip>
          <a:srcRect l="12851" t="3569" r="14826"/>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28650" y="365125"/>
            <a:ext cx="7886700" cy="1325563"/>
          </a:xfrm>
        </p:spPr>
        <p:txBody>
          <a:bodyPr>
            <a:normAutofit/>
          </a:bodyPr>
          <a:lstStyle/>
          <a:p>
            <a:r>
              <a:rPr lang="en-GB" sz="4100"/>
              <a:t>Impact of exchange rate changes: the Marshall-Lerner condition (MLC)</a:t>
            </a:r>
          </a:p>
        </p:txBody>
      </p:sp>
      <p:graphicFrame>
        <p:nvGraphicFramePr>
          <p:cNvPr id="8" name="Content Placeholder 2">
            <a:extLst>
              <a:ext uri="{FF2B5EF4-FFF2-40B4-BE49-F238E27FC236}">
                <a16:creationId xmlns:a16="http://schemas.microsoft.com/office/drawing/2014/main" id="{400DB0B8-7CE2-0C7A-E0CC-FA71AD508386}"/>
              </a:ext>
            </a:extLst>
          </p:cNvPr>
          <p:cNvGraphicFramePr>
            <a:graphicFrameLocks noGrp="1"/>
          </p:cNvGraphicFramePr>
          <p:nvPr>
            <p:ph idx="1"/>
            <p:extLst>
              <p:ext uri="{D42A27DB-BD31-4B8C-83A1-F6EECF244321}">
                <p14:modId xmlns:p14="http://schemas.microsoft.com/office/powerpoint/2010/main" val="3218533049"/>
              </p:ext>
            </p:extLst>
          </p:nvPr>
        </p:nvGraphicFramePr>
        <p:xfrm>
          <a:off x="323528" y="1772816"/>
          <a:ext cx="8712968" cy="4968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8EA9F74B-3327-E78F-1C19-F801092BF7B5}"/>
              </a:ext>
            </a:extLst>
          </p:cNvPr>
          <p:cNvPicPr>
            <a:picLocks noChangeAspect="1"/>
          </p:cNvPicPr>
          <p:nvPr/>
        </p:nvPicPr>
        <p:blipFill>
          <a:blip r:embed="rId10"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3" name="Picture 2">
            <a:extLst>
              <a:ext uri="{FF2B5EF4-FFF2-40B4-BE49-F238E27FC236}">
                <a16:creationId xmlns:a16="http://schemas.microsoft.com/office/drawing/2014/main" id="{FA657EA7-FDA3-8DA7-4EA5-A87C6961099B}"/>
              </a:ext>
            </a:extLst>
          </p:cNvPr>
          <p:cNvPicPr>
            <a:picLocks noChangeAspect="1"/>
          </p:cNvPicPr>
          <p:nvPr/>
        </p:nvPicPr>
        <p:blipFill>
          <a:blip r:embed="rId11"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4" name="Footer Placeholder 2">
            <a:extLst>
              <a:ext uri="{FF2B5EF4-FFF2-40B4-BE49-F238E27FC236}">
                <a16:creationId xmlns:a16="http://schemas.microsoft.com/office/drawing/2014/main" id="{944F4399-FD52-A9DE-1F3F-E4BF9FA99CD2}"/>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F1D0A4C-6F26-AF9A-02EF-F968E367F5E4}"/>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944053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11560" y="104653"/>
            <a:ext cx="7098848" cy="1184111"/>
          </a:xfrm>
        </p:spPr>
        <p:txBody>
          <a:bodyPr>
            <a:normAutofit/>
          </a:bodyPr>
          <a:lstStyle/>
          <a:p>
            <a:r>
              <a:rPr lang="en-GB" sz="3700" dirty="0"/>
              <a:t>The Marshall-Lerner condition – example 1</a:t>
            </a:r>
          </a:p>
        </p:txBody>
      </p:sp>
      <p:sp>
        <p:nvSpPr>
          <p:cNvPr id="4" name="Content Placeholder 3"/>
          <p:cNvSpPr>
            <a:spLocks noGrp="1"/>
          </p:cNvSpPr>
          <p:nvPr>
            <p:ph idx="1"/>
          </p:nvPr>
        </p:nvSpPr>
        <p:spPr>
          <a:xfrm>
            <a:off x="829000" y="1361605"/>
            <a:ext cx="7631431" cy="3154583"/>
          </a:xfrm>
        </p:spPr>
        <p:txBody>
          <a:bodyPr>
            <a:normAutofit/>
          </a:bodyPr>
          <a:lstStyle/>
          <a:p>
            <a:pPr marL="0" indent="0">
              <a:buNone/>
            </a:pPr>
            <a:r>
              <a:rPr lang="en-GB" sz="1300" dirty="0"/>
              <a:t>The volume and value of UK imports is 1000 units of goods at £1 per unit. Imports are </a:t>
            </a:r>
            <a:r>
              <a:rPr lang="en-GB" sz="1300" b="1" dirty="0"/>
              <a:t>£1000</a:t>
            </a:r>
            <a:r>
              <a:rPr lang="en-GB" sz="1300" dirty="0"/>
              <a:t>.</a:t>
            </a:r>
          </a:p>
          <a:p>
            <a:pPr marL="0" indent="0">
              <a:buNone/>
            </a:pPr>
            <a:r>
              <a:rPr lang="en-GB" sz="1300" dirty="0"/>
              <a:t>The volume and value of UK exports is 1000 units of goods at £1 per unit. Exports are </a:t>
            </a:r>
            <a:r>
              <a:rPr lang="en-GB" sz="1300" b="1" dirty="0"/>
              <a:t>£1000</a:t>
            </a:r>
            <a:r>
              <a:rPr lang="en-GB" sz="1300" dirty="0"/>
              <a:t>.</a:t>
            </a:r>
          </a:p>
          <a:p>
            <a:pPr marL="0" indent="0">
              <a:buNone/>
            </a:pPr>
            <a:r>
              <a:rPr lang="en-GB" sz="1300" b="1" dirty="0"/>
              <a:t>We have a balanced trade.</a:t>
            </a:r>
          </a:p>
          <a:p>
            <a:pPr marL="0" indent="0">
              <a:buNone/>
            </a:pPr>
            <a:r>
              <a:rPr lang="en-GB" sz="1300" b="1" dirty="0"/>
              <a:t>The £ depreciates in value by 10%.</a:t>
            </a:r>
          </a:p>
          <a:p>
            <a:pPr marL="0" indent="0">
              <a:buNone/>
            </a:pPr>
            <a:r>
              <a:rPr lang="en-GB" sz="1300" dirty="0"/>
              <a:t>Imports have a price elasticity of demand of </a:t>
            </a:r>
            <a:r>
              <a:rPr lang="en-GB" sz="1300" b="1" dirty="0"/>
              <a:t>0.5</a:t>
            </a:r>
            <a:r>
              <a:rPr lang="en-GB" sz="1300" dirty="0"/>
              <a:t>. An increase in price of 10%, caused by the depreciation, leads to a fall in demand of 5%. Exports have a price elasticity of </a:t>
            </a:r>
            <a:r>
              <a:rPr lang="en-GB" sz="1300" b="1" dirty="0"/>
              <a:t>0.3</a:t>
            </a:r>
            <a:r>
              <a:rPr lang="en-GB" sz="1300" dirty="0"/>
              <a:t>. A decrease in price of 10% leads to an increase in demand of 3%. The sum of the price elasticities for X and M equals </a:t>
            </a:r>
            <a:r>
              <a:rPr lang="en-GB" sz="1300" b="1" dirty="0"/>
              <a:t>0.8</a:t>
            </a:r>
            <a:r>
              <a:rPr lang="en-GB" sz="1300" dirty="0"/>
              <a:t>.</a:t>
            </a:r>
          </a:p>
          <a:p>
            <a:pPr marL="0" indent="0">
              <a:buNone/>
            </a:pPr>
            <a:r>
              <a:rPr lang="en-GB" sz="1300" dirty="0"/>
              <a:t>The UK imports 950 units of goods at £1.10 per unit. Imports are £1045.</a:t>
            </a:r>
          </a:p>
          <a:p>
            <a:pPr marL="0" indent="0">
              <a:buNone/>
            </a:pPr>
            <a:r>
              <a:rPr lang="en-GB" sz="1300" dirty="0"/>
              <a:t>The UK exports 1030 units of goods at £1 per unit (The export price remains at £1). Exports are £1030.</a:t>
            </a:r>
          </a:p>
          <a:p>
            <a:pPr marL="0" indent="0">
              <a:buNone/>
            </a:pPr>
            <a:r>
              <a:rPr lang="en-GB" sz="1300" dirty="0"/>
              <a:t>Therefore, the depreciation of the currency has led to a deterioration of the balance of trade: of </a:t>
            </a:r>
            <a:r>
              <a:rPr lang="en-GB" sz="1300" b="1" dirty="0"/>
              <a:t>£15</a:t>
            </a:r>
            <a:r>
              <a:rPr lang="en-GB" sz="1300" dirty="0"/>
              <a:t> because the sum of the price elasticities of X and M is less than one.</a:t>
            </a:r>
          </a:p>
          <a:p>
            <a:pPr marL="0" indent="0">
              <a:buNone/>
            </a:pPr>
            <a:endParaRPr lang="en-GB" sz="1300"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B07F475-0737-41C1-B04E-1E135C397A51}"/>
                  </a:ext>
                </a:extLst>
              </p14:cNvPr>
              <p14:cNvContentPartPr/>
              <p14:nvPr/>
            </p14:nvContentPartPr>
            <p14:xfrm>
              <a:off x="5992200" y="4519800"/>
              <a:ext cx="360" cy="360"/>
            </p14:xfrm>
          </p:contentPart>
        </mc:Choice>
        <mc:Fallback xmlns="">
          <p:pic>
            <p:nvPicPr>
              <p:cNvPr id="2" name="Ink 1">
                <a:extLst>
                  <a:ext uri="{FF2B5EF4-FFF2-40B4-BE49-F238E27FC236}">
                    <a16:creationId xmlns:a16="http://schemas.microsoft.com/office/drawing/2014/main" id="{6B07F475-0737-41C1-B04E-1E135C397A51}"/>
                  </a:ext>
                </a:extLst>
              </p:cNvPr>
              <p:cNvPicPr/>
              <p:nvPr/>
            </p:nvPicPr>
            <p:blipFill>
              <a:blip r:embed="rId5"/>
              <a:stretch>
                <a:fillRect/>
              </a:stretch>
            </p:blipFill>
            <p:spPr>
              <a:xfrm>
                <a:off x="5982840" y="4510440"/>
                <a:ext cx="19080" cy="19080"/>
              </a:xfrm>
              <a:prstGeom prst="rect">
                <a:avLst/>
              </a:prstGeom>
            </p:spPr>
          </p:pic>
        </mc:Fallback>
      </mc:AlternateContent>
      <p:sp>
        <p:nvSpPr>
          <p:cNvPr id="9" name="Content Placeholder 3">
            <a:extLst>
              <a:ext uri="{FF2B5EF4-FFF2-40B4-BE49-F238E27FC236}">
                <a16:creationId xmlns:a16="http://schemas.microsoft.com/office/drawing/2014/main" id="{0117CFC7-2AC4-4C8B-9D0A-5019B48CD290}"/>
              </a:ext>
            </a:extLst>
          </p:cNvPr>
          <p:cNvSpPr txBox="1">
            <a:spLocks/>
          </p:cNvSpPr>
          <p:nvPr/>
        </p:nvSpPr>
        <p:spPr>
          <a:xfrm>
            <a:off x="287332" y="4516189"/>
            <a:ext cx="8605148" cy="2220670"/>
          </a:xfrm>
          <a:prstGeom prst="rect">
            <a:avLst/>
          </a:prstGeom>
          <a:solidFill>
            <a:schemeClr val="accent2"/>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dirty="0"/>
              <a:t>The volume and value of UK imports is 1000 units of goods at £1 per unit. Imports are </a:t>
            </a:r>
            <a:r>
              <a:rPr lang="en-GB" sz="1300" b="1" dirty="0"/>
              <a:t>£1000</a:t>
            </a:r>
            <a:r>
              <a:rPr lang="en-GB" sz="1300" dirty="0"/>
              <a:t>.</a:t>
            </a:r>
          </a:p>
          <a:p>
            <a:pPr marL="0" indent="0">
              <a:buFont typeface="Arial" panose="020B0604020202020204" pitchFamily="34" charset="0"/>
              <a:buNone/>
            </a:pPr>
            <a:r>
              <a:rPr lang="en-GB" sz="1300" dirty="0"/>
              <a:t>The volume and value of UK exports is 1000 units of goods at £1 per unit. Exports are </a:t>
            </a:r>
            <a:r>
              <a:rPr lang="en-GB" sz="1300" b="1" dirty="0"/>
              <a:t>£1000</a:t>
            </a:r>
            <a:r>
              <a:rPr lang="en-GB" sz="1300" dirty="0"/>
              <a:t>.</a:t>
            </a:r>
          </a:p>
          <a:p>
            <a:pPr marL="0" indent="0">
              <a:buFont typeface="Arial" panose="020B0604020202020204" pitchFamily="34" charset="0"/>
              <a:buNone/>
            </a:pPr>
            <a:r>
              <a:rPr lang="en-GB" sz="1300" b="1" dirty="0"/>
              <a:t>We have a balanced trade.</a:t>
            </a:r>
          </a:p>
          <a:p>
            <a:pPr marL="0" indent="0">
              <a:buFont typeface="Arial" panose="020B0604020202020204" pitchFamily="34" charset="0"/>
              <a:buNone/>
            </a:pPr>
            <a:r>
              <a:rPr lang="en-GB" sz="1300" b="1" dirty="0"/>
              <a:t>The £ depreciates in value by 10%.</a:t>
            </a:r>
          </a:p>
          <a:p>
            <a:pPr marL="0" indent="0">
              <a:buFont typeface="Arial" panose="020B0604020202020204" pitchFamily="34" charset="0"/>
              <a:buNone/>
            </a:pPr>
            <a:r>
              <a:rPr lang="en-GB" sz="1300" dirty="0"/>
              <a:t>Imports have a price elasticity of demand of </a:t>
            </a:r>
            <a:r>
              <a:rPr lang="en-GB" sz="1300" b="1" dirty="0"/>
              <a:t>1.5</a:t>
            </a:r>
            <a:r>
              <a:rPr lang="en-GB" sz="1300" dirty="0"/>
              <a:t>. An increase in price of 10%, caused by the depreciation, leads to a fall in demand of 15%. Exports have a price elasticity of </a:t>
            </a:r>
            <a:r>
              <a:rPr lang="en-GB" sz="1300" b="1" dirty="0"/>
              <a:t>0.3</a:t>
            </a:r>
            <a:r>
              <a:rPr lang="en-GB" sz="1300" dirty="0"/>
              <a:t>. A decrease in price of 10% leads to an increase in demand of 3%. The sum of the price elasticities for X and M equals </a:t>
            </a:r>
            <a:r>
              <a:rPr lang="en-GB" sz="1300" b="1" dirty="0"/>
              <a:t>1.8</a:t>
            </a:r>
            <a:r>
              <a:rPr lang="en-GB" sz="1300" dirty="0"/>
              <a:t>.</a:t>
            </a:r>
          </a:p>
          <a:p>
            <a:pPr marL="0" indent="0">
              <a:buFont typeface="Arial" panose="020B0604020202020204" pitchFamily="34" charset="0"/>
              <a:buNone/>
            </a:pPr>
            <a:r>
              <a:rPr lang="en-GB" sz="1300" dirty="0"/>
              <a:t>The UK imports __850______ units of goods at £__1.10______ per unit. Imports are £___935______.</a:t>
            </a:r>
          </a:p>
          <a:p>
            <a:pPr marL="0" indent="0">
              <a:buFont typeface="Arial" panose="020B0604020202020204" pitchFamily="34" charset="0"/>
              <a:buNone/>
            </a:pPr>
            <a:r>
              <a:rPr lang="en-GB" sz="1300" dirty="0"/>
              <a:t>The UK exports 1030 units of goods at £1 per unit (The export price remains at £1). Exports are £1030.</a:t>
            </a:r>
          </a:p>
          <a:p>
            <a:pPr marL="0" indent="0">
              <a:buFont typeface="Arial" panose="020B0604020202020204" pitchFamily="34" charset="0"/>
              <a:buNone/>
            </a:pPr>
            <a:r>
              <a:rPr lang="en-GB" sz="1300" dirty="0"/>
              <a:t>Therefore, the depreciation of the currency has led to an improvement of the balance of trade: of </a:t>
            </a:r>
            <a:r>
              <a:rPr lang="en-GB" sz="1300" b="1" dirty="0"/>
              <a:t>£____95____</a:t>
            </a:r>
            <a:r>
              <a:rPr lang="en-GB" sz="1300" dirty="0"/>
              <a:t> because the sum of the price elasticities of X and M is more than 1.</a:t>
            </a:r>
          </a:p>
          <a:p>
            <a:pPr marL="0" indent="0">
              <a:buFont typeface="Arial" panose="020B0604020202020204" pitchFamily="34" charset="0"/>
              <a:buNone/>
            </a:pPr>
            <a:endParaRPr lang="en-GB" sz="1300" dirty="0"/>
          </a:p>
        </p:txBody>
      </p:sp>
      <p:pic>
        <p:nvPicPr>
          <p:cNvPr id="3" name="Picture 2">
            <a:extLst>
              <a:ext uri="{FF2B5EF4-FFF2-40B4-BE49-F238E27FC236}">
                <a16:creationId xmlns:a16="http://schemas.microsoft.com/office/drawing/2014/main" id="{9563BCF3-CE58-6D45-63B9-731AE5C02EBE}"/>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5" name="Picture 4">
            <a:extLst>
              <a:ext uri="{FF2B5EF4-FFF2-40B4-BE49-F238E27FC236}">
                <a16:creationId xmlns:a16="http://schemas.microsoft.com/office/drawing/2014/main" id="{C20B7385-09E3-DE97-8D14-2ED0137D3C64}"/>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7" name="Footer Placeholder 2">
            <a:extLst>
              <a:ext uri="{FF2B5EF4-FFF2-40B4-BE49-F238E27FC236}">
                <a16:creationId xmlns:a16="http://schemas.microsoft.com/office/drawing/2014/main" id="{E7F0E88E-9F3B-7C13-AC21-820539BE5C5F}"/>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EE0B411-5C2B-27DD-AD29-DB9ED04335B0}"/>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1727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market graph on display">
            <a:extLst>
              <a:ext uri="{FF2B5EF4-FFF2-40B4-BE49-F238E27FC236}">
                <a16:creationId xmlns:a16="http://schemas.microsoft.com/office/drawing/2014/main" id="{18B97237-B1DD-9B13-832B-F0416BE50702}"/>
              </a:ext>
            </a:extLst>
          </p:cNvPr>
          <p:cNvPicPr>
            <a:picLocks noChangeAspect="1"/>
          </p:cNvPicPr>
          <p:nvPr/>
        </p:nvPicPr>
        <p:blipFill rotWithShape="1">
          <a:blip r:embed="rId2">
            <a:duotone>
              <a:schemeClr val="bg2">
                <a:shade val="45000"/>
                <a:satMod val="135000"/>
              </a:schemeClr>
              <a:prstClr val="white"/>
            </a:duotone>
          </a:blip>
          <a:srcRect l="15437" r="7229" b="-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50B32-2167-48E6-856F-4E12613DDD60}"/>
              </a:ext>
            </a:extLst>
          </p:cNvPr>
          <p:cNvSpPr>
            <a:spLocks noGrp="1"/>
          </p:cNvSpPr>
          <p:nvPr>
            <p:ph type="title"/>
          </p:nvPr>
        </p:nvSpPr>
        <p:spPr>
          <a:xfrm>
            <a:off x="628650" y="365125"/>
            <a:ext cx="7886700" cy="1325563"/>
          </a:xfrm>
        </p:spPr>
        <p:txBody>
          <a:bodyPr>
            <a:normAutofit/>
          </a:bodyPr>
          <a:lstStyle/>
          <a:p>
            <a:r>
              <a:rPr lang="en-GB" dirty="0"/>
              <a:t>Currency devaluation </a:t>
            </a:r>
          </a:p>
        </p:txBody>
      </p:sp>
      <p:sp>
        <p:nvSpPr>
          <p:cNvPr id="3" name="Content Placeholder 2">
            <a:extLst>
              <a:ext uri="{FF2B5EF4-FFF2-40B4-BE49-F238E27FC236}">
                <a16:creationId xmlns:a16="http://schemas.microsoft.com/office/drawing/2014/main" id="{D28E31E8-13F9-443E-AEB7-69096B79AEC7}"/>
              </a:ext>
            </a:extLst>
          </p:cNvPr>
          <p:cNvSpPr>
            <a:spLocks noGrp="1"/>
          </p:cNvSpPr>
          <p:nvPr>
            <p:ph idx="1"/>
          </p:nvPr>
        </p:nvSpPr>
        <p:spPr>
          <a:xfrm>
            <a:off x="628650" y="1825625"/>
            <a:ext cx="7886700" cy="4351338"/>
          </a:xfrm>
        </p:spPr>
        <p:txBody>
          <a:bodyPr>
            <a:normAutofit/>
          </a:bodyPr>
          <a:lstStyle/>
          <a:p>
            <a:pPr marL="0" indent="0">
              <a:buNone/>
            </a:pPr>
            <a:r>
              <a:rPr lang="en-GB" dirty="0"/>
              <a:t>For a currency devaluation to lead to an improvement (</a:t>
            </a:r>
            <a:r>
              <a:rPr lang="en-GB" dirty="0" err="1"/>
              <a:t>e.g</a:t>
            </a:r>
            <a:r>
              <a:rPr lang="en-GB" dirty="0"/>
              <a:t> reduction in deficit) in the current account, the sum of price elasticity of exports and imports (in absolute value) must be greater than 1</a:t>
            </a:r>
          </a:p>
        </p:txBody>
      </p:sp>
      <p:pic>
        <p:nvPicPr>
          <p:cNvPr id="4" name="Picture 3">
            <a:extLst>
              <a:ext uri="{FF2B5EF4-FFF2-40B4-BE49-F238E27FC236}">
                <a16:creationId xmlns:a16="http://schemas.microsoft.com/office/drawing/2014/main" id="{6F9A0F58-42DC-3EC4-ED45-A9EB7D5846C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6" name="Picture 5">
            <a:extLst>
              <a:ext uri="{FF2B5EF4-FFF2-40B4-BE49-F238E27FC236}">
                <a16:creationId xmlns:a16="http://schemas.microsoft.com/office/drawing/2014/main" id="{B0687771-BD6A-0A64-65DB-64E1394D5DE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7" name="Footer Placeholder 2">
            <a:extLst>
              <a:ext uri="{FF2B5EF4-FFF2-40B4-BE49-F238E27FC236}">
                <a16:creationId xmlns:a16="http://schemas.microsoft.com/office/drawing/2014/main" id="{6D49FBA7-8A49-3B27-B7DB-3B18E2910C83}"/>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C039EDB-CC17-5BC7-1AE8-AB7325674355}"/>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9260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a:prstGeom prst="roundRect">
            <a:avLst/>
          </a:prstGeom>
        </p:spPr>
        <p:txBody>
          <a:bodyPr vert="horz" lIns="91440" tIns="45720" rIns="91440" bIns="45720" rtlCol="0" anchor="b">
            <a:normAutofit/>
          </a:bodyPr>
          <a:lstStyle/>
          <a:p>
            <a:r>
              <a:rPr lang="en-US" sz="4700"/>
              <a:t>Recall Activity</a:t>
            </a:r>
          </a:p>
        </p:txBody>
      </p:sp>
      <p:pic>
        <p:nvPicPr>
          <p:cNvPr id="14" name="Picture 13">
            <a:extLst>
              <a:ext uri="{FF2B5EF4-FFF2-40B4-BE49-F238E27FC236}">
                <a16:creationId xmlns:a16="http://schemas.microsoft.com/office/drawing/2014/main" id="{AC6A610A-1A10-1FDA-B934-6DD0E1C0605E}"/>
              </a:ext>
            </a:extLst>
          </p:cNvPr>
          <p:cNvPicPr>
            <a:picLocks noChangeAspect="1"/>
          </p:cNvPicPr>
          <p:nvPr/>
        </p:nvPicPr>
        <p:blipFill rotWithShape="1">
          <a:blip r:embed="rId3"/>
          <a:srcRect l="45653" r="15001"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D6A489-9A36-CFC2-96F5-FC92FD8602C3}"/>
              </a:ext>
            </a:extLst>
          </p:cNvPr>
          <p:cNvSpPr>
            <a:spLocks noGrp="1"/>
          </p:cNvSpPr>
          <p:nvPr>
            <p:ph idx="1"/>
          </p:nvPr>
        </p:nvSpPr>
        <p:spPr>
          <a:xfrm>
            <a:off x="3973321" y="2706624"/>
            <a:ext cx="4688333" cy="3483864"/>
          </a:xfrm>
        </p:spPr>
        <p:txBody>
          <a:bodyPr vert="horz" lIns="91440" tIns="45720" rIns="91440" bIns="45720" rtlCol="0">
            <a:normAutofit/>
          </a:bodyPr>
          <a:lstStyle/>
          <a:p>
            <a:pPr marL="171450" indent="-171450">
              <a:spcBef>
                <a:spcPts val="750"/>
              </a:spcBef>
            </a:pPr>
            <a:r>
              <a:rPr lang="en-US" sz="1900">
                <a:cs typeface="Calibri"/>
              </a:rPr>
              <a:t>Explain why a country might adopt protectionism. </a:t>
            </a:r>
            <a:endParaRPr lang="en-US" sz="1900">
              <a:ea typeface="+mn-lt"/>
              <a:cs typeface="+mn-lt"/>
            </a:endParaRPr>
          </a:p>
          <a:p>
            <a:pPr marL="171450" indent="-171450">
              <a:spcBef>
                <a:spcPts val="750"/>
              </a:spcBef>
            </a:pPr>
            <a:r>
              <a:rPr lang="en-GB" sz="1900">
                <a:cs typeface="Calibri"/>
              </a:rPr>
              <a:t>Explain the roles of the WTO, the world bank and the IMF   </a:t>
            </a:r>
            <a:endParaRPr lang="en-US" sz="1900">
              <a:ea typeface="+mn-lt"/>
              <a:cs typeface="+mn-lt"/>
            </a:endParaRPr>
          </a:p>
          <a:p>
            <a:pPr marL="0" indent="0">
              <a:spcBef>
                <a:spcPts val="750"/>
              </a:spcBef>
              <a:buNone/>
            </a:pPr>
            <a:endParaRPr lang="en-US" sz="1900">
              <a:ea typeface="+mn-lt"/>
              <a:cs typeface="+mn-lt"/>
            </a:endParaRPr>
          </a:p>
          <a:p>
            <a:endParaRPr lang="en-US" sz="1900">
              <a:cs typeface="Calibri"/>
            </a:endParaRPr>
          </a:p>
        </p:txBody>
      </p:sp>
      <p:pic>
        <p:nvPicPr>
          <p:cNvPr id="4" name="Picture 3">
            <a:extLst>
              <a:ext uri="{FF2B5EF4-FFF2-40B4-BE49-F238E27FC236}">
                <a16:creationId xmlns:a16="http://schemas.microsoft.com/office/drawing/2014/main" id="{E4C4A124-DBB3-0C39-8834-B4404CD6A06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5" name="Picture 4">
            <a:extLst>
              <a:ext uri="{FF2B5EF4-FFF2-40B4-BE49-F238E27FC236}">
                <a16:creationId xmlns:a16="http://schemas.microsoft.com/office/drawing/2014/main" id="{328A3498-6A05-C28E-05E1-97B14AE62D6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6" name="Footer Placeholder 2">
            <a:extLst>
              <a:ext uri="{FF2B5EF4-FFF2-40B4-BE49-F238E27FC236}">
                <a16:creationId xmlns:a16="http://schemas.microsoft.com/office/drawing/2014/main" id="{42C5A067-CB24-407A-4406-35350BEAAA73}"/>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12868B-8A4D-680A-E6C0-5CEBEC413BD1}"/>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966415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142988" y="1054121"/>
            <a:ext cx="7098848" cy="1184111"/>
          </a:xfrm>
        </p:spPr>
        <p:txBody>
          <a:bodyPr>
            <a:normAutofit/>
          </a:bodyPr>
          <a:lstStyle/>
          <a:p>
            <a:r>
              <a:rPr lang="en-GB" sz="3700"/>
              <a:t>The Marshall-Lerner condition – example 2</a:t>
            </a:r>
          </a:p>
        </p:txBody>
      </p:sp>
      <p:sp>
        <p:nvSpPr>
          <p:cNvPr id="4" name="Content Placeholder 3"/>
          <p:cNvSpPr>
            <a:spLocks noGrp="1"/>
          </p:cNvSpPr>
          <p:nvPr>
            <p:ph idx="1"/>
          </p:nvPr>
        </p:nvSpPr>
        <p:spPr>
          <a:xfrm>
            <a:off x="1143000" y="2399099"/>
            <a:ext cx="7099173" cy="3400969"/>
          </a:xfrm>
        </p:spPr>
        <p:txBody>
          <a:bodyPr>
            <a:normAutofit/>
          </a:bodyPr>
          <a:lstStyle/>
          <a:p>
            <a:pPr marL="0" indent="0">
              <a:buNone/>
            </a:pPr>
            <a:r>
              <a:rPr lang="en-GB" sz="1300" dirty="0"/>
              <a:t>The volume and value of UK imports is 1000 units of goods at £1 per unit. Imports are </a:t>
            </a:r>
            <a:r>
              <a:rPr lang="en-GB" sz="1300" b="1" dirty="0"/>
              <a:t>£1000</a:t>
            </a:r>
            <a:r>
              <a:rPr lang="en-GB" sz="1300" dirty="0"/>
              <a:t>.</a:t>
            </a:r>
          </a:p>
          <a:p>
            <a:pPr marL="0" indent="0">
              <a:buNone/>
            </a:pPr>
            <a:r>
              <a:rPr lang="en-GB" sz="1300" dirty="0"/>
              <a:t>The volume and value of UK exports is 1000 units of goods at £1 per unit. Exports are </a:t>
            </a:r>
            <a:r>
              <a:rPr lang="en-GB" sz="1300" b="1" dirty="0"/>
              <a:t>£1000</a:t>
            </a:r>
            <a:r>
              <a:rPr lang="en-GB" sz="1300" dirty="0"/>
              <a:t>.</a:t>
            </a:r>
          </a:p>
          <a:p>
            <a:pPr marL="0" indent="0">
              <a:buNone/>
            </a:pPr>
            <a:r>
              <a:rPr lang="en-GB" sz="1300" b="1" dirty="0"/>
              <a:t>We have a balanced trade.</a:t>
            </a:r>
          </a:p>
          <a:p>
            <a:pPr marL="0" indent="0">
              <a:buNone/>
            </a:pPr>
            <a:r>
              <a:rPr lang="en-GB" sz="1300" b="1" dirty="0"/>
              <a:t>The £ depreciates in value by 10%.</a:t>
            </a:r>
          </a:p>
          <a:p>
            <a:pPr marL="0" indent="0">
              <a:buNone/>
            </a:pPr>
            <a:r>
              <a:rPr lang="en-GB" sz="1300" dirty="0"/>
              <a:t>Imports have a price elasticity of demand of </a:t>
            </a:r>
            <a:r>
              <a:rPr lang="en-GB" sz="1300" b="1" dirty="0"/>
              <a:t>0.7</a:t>
            </a:r>
            <a:r>
              <a:rPr lang="en-GB" sz="1300" dirty="0"/>
              <a:t>. An increase in price of 10%, caused by the depreciation, leads to a decrease in demand of 7%. Exports have a price elasticity of </a:t>
            </a:r>
            <a:r>
              <a:rPr lang="en-GB" sz="1300" b="1" dirty="0"/>
              <a:t>0.8</a:t>
            </a:r>
            <a:r>
              <a:rPr lang="en-GB" sz="1300" dirty="0"/>
              <a:t>. A decrease in price of 10% leads to an increase in demand of 8%. The sum of the price elasticities for X and M equals </a:t>
            </a:r>
            <a:r>
              <a:rPr lang="en-GB" sz="1300" b="1" dirty="0"/>
              <a:t>1.5</a:t>
            </a:r>
            <a:r>
              <a:rPr lang="en-GB" sz="1300" dirty="0"/>
              <a:t>.</a:t>
            </a:r>
          </a:p>
          <a:p>
            <a:pPr marL="0" indent="0">
              <a:buNone/>
            </a:pPr>
            <a:r>
              <a:rPr lang="en-GB" sz="1300" dirty="0"/>
              <a:t>The UK imports  930 units of goods at £1.10 per unit. Imports are £1023.</a:t>
            </a:r>
          </a:p>
          <a:p>
            <a:pPr marL="0" indent="0">
              <a:buNone/>
            </a:pPr>
            <a:r>
              <a:rPr lang="en-GB" sz="1300" dirty="0"/>
              <a:t>The UK exports 1080 units of goods at £1.00 per unit. Exports are £1080.</a:t>
            </a:r>
          </a:p>
          <a:p>
            <a:pPr marL="0" indent="0">
              <a:buNone/>
            </a:pPr>
            <a:r>
              <a:rPr lang="en-GB" sz="1300" dirty="0"/>
              <a:t>Therefore, the depreciation of the currency has led to an improvement of the balance of trade of </a:t>
            </a:r>
            <a:r>
              <a:rPr lang="en-GB" sz="1300" b="1" dirty="0"/>
              <a:t>£57 </a:t>
            </a:r>
            <a:r>
              <a:rPr lang="en-GB" sz="1300" dirty="0"/>
              <a:t>because the sum of the price elasticities of X and M is greater than one.</a:t>
            </a:r>
          </a:p>
          <a:p>
            <a:pPr marL="0" indent="0">
              <a:buNone/>
            </a:pPr>
            <a:endParaRPr lang="en-GB" sz="1300" dirty="0"/>
          </a:p>
        </p:txBody>
      </p:sp>
      <p:pic>
        <p:nvPicPr>
          <p:cNvPr id="2" name="Picture 1">
            <a:extLst>
              <a:ext uri="{FF2B5EF4-FFF2-40B4-BE49-F238E27FC236}">
                <a16:creationId xmlns:a16="http://schemas.microsoft.com/office/drawing/2014/main" id="{2450A17F-72DE-551E-A4F0-B4DFC7DEE1E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3" name="Picture 2">
            <a:extLst>
              <a:ext uri="{FF2B5EF4-FFF2-40B4-BE49-F238E27FC236}">
                <a16:creationId xmlns:a16="http://schemas.microsoft.com/office/drawing/2014/main" id="{67877849-D73C-7C24-9E86-98EBF084A87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5" name="Footer Placeholder 2">
            <a:extLst>
              <a:ext uri="{FF2B5EF4-FFF2-40B4-BE49-F238E27FC236}">
                <a16:creationId xmlns:a16="http://schemas.microsoft.com/office/drawing/2014/main" id="{F9EE84F0-BB13-4974-22B9-65F079733CB4}"/>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DBEC76A-FD05-ECA2-082E-7C962203A817}"/>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78904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a:extLst>
              <a:ext uri="{FF2B5EF4-FFF2-40B4-BE49-F238E27FC236}">
                <a16:creationId xmlns:a16="http://schemas.microsoft.com/office/drawing/2014/main" id="{85062BA4-01F1-4A46-1521-ADDE5CCA7C94}"/>
              </a:ext>
            </a:extLst>
          </p:cNvPr>
          <p:cNvPicPr>
            <a:picLocks noChangeAspect="1"/>
          </p:cNvPicPr>
          <p:nvPr/>
        </p:nvPicPr>
        <p:blipFill rotWithShape="1">
          <a:blip r:embed="rId3">
            <a:alphaModFix amt="35000"/>
          </a:blip>
          <a:srcRect r="10999" b="-1"/>
          <a:stretch/>
        </p:blipFill>
        <p:spPr>
          <a:xfrm>
            <a:off x="20" y="10"/>
            <a:ext cx="9143980" cy="6857990"/>
          </a:xfrm>
          <a:prstGeom prst="rect">
            <a:avLst/>
          </a:prstGeom>
        </p:spPr>
      </p:pic>
      <p:sp>
        <p:nvSpPr>
          <p:cNvPr id="2" name="Title 1"/>
          <p:cNvSpPr>
            <a:spLocks noGrp="1"/>
          </p:cNvSpPr>
          <p:nvPr>
            <p:ph type="title" idx="4294967295"/>
          </p:nvPr>
        </p:nvSpPr>
        <p:spPr>
          <a:xfrm>
            <a:off x="628650" y="365125"/>
            <a:ext cx="7886700" cy="1325563"/>
          </a:xfrm>
          <a:prstGeom prst="roundRect">
            <a:avLst/>
          </a:prstGeom>
        </p:spPr>
        <p:txBody>
          <a:bodyPr vert="horz" lIns="91440" tIns="45720" rIns="91440" bIns="45720" rtlCol="0" anchor="ctr">
            <a:normAutofit/>
          </a:bodyPr>
          <a:lstStyle/>
          <a:p>
            <a:pPr marL="0" indent="0">
              <a:spcBef>
                <a:spcPts val="750"/>
              </a:spcBef>
              <a:buNone/>
              <a:defRPr/>
            </a:pPr>
            <a:r>
              <a:rPr lang="en-US" sz="4400" dirty="0">
                <a:solidFill>
                  <a:srgbClr val="FFFFFF"/>
                </a:solidFill>
              </a:rPr>
              <a:t>Marshall-Lerner Condition.</a:t>
            </a:r>
            <a:endParaRPr lang="en-US" dirty="0">
              <a:cs typeface="Calibri" panose="020F0502020204030204"/>
            </a:endParaRPr>
          </a:p>
        </p:txBody>
      </p:sp>
      <p:sp>
        <p:nvSpPr>
          <p:cNvPr id="8" name="Content Placeholder 2"/>
          <p:cNvSpPr txBox="1">
            <a:spLocks/>
          </p:cNvSpPr>
          <p:nvPr/>
        </p:nvSpPr>
        <p:spPr>
          <a:xfrm>
            <a:off x="628650" y="1844824"/>
            <a:ext cx="7886700" cy="48245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buNone/>
              <a:defRPr/>
            </a:pPr>
            <a:r>
              <a:rPr lang="en-US" sz="1800" b="1" u="sng" dirty="0">
                <a:solidFill>
                  <a:srgbClr val="FFFF00"/>
                </a:solidFill>
              </a:rPr>
              <a:t>Marshall-Lerner Condition example</a:t>
            </a:r>
            <a:endParaRPr lang="en-US" sz="1800" b="1" u="sng" dirty="0">
              <a:solidFill>
                <a:srgbClr val="FFFF00"/>
              </a:solidFill>
              <a:cs typeface="Calibri" panose="020F0502020204030204"/>
            </a:endParaRPr>
          </a:p>
          <a:p>
            <a:pPr marL="171450">
              <a:spcBef>
                <a:spcPts val="750"/>
              </a:spcBef>
              <a:defRPr/>
            </a:pPr>
            <a:endParaRPr lang="en-US" sz="1600" dirty="0">
              <a:solidFill>
                <a:srgbClr val="FFFFFF"/>
              </a:solidFill>
            </a:endParaRPr>
          </a:p>
          <a:p>
            <a:pPr marL="0" indent="0">
              <a:spcBef>
                <a:spcPts val="0"/>
              </a:spcBef>
              <a:buNone/>
              <a:defRPr/>
            </a:pPr>
            <a:r>
              <a:rPr lang="en-US" sz="1600" dirty="0">
                <a:solidFill>
                  <a:srgbClr val="FFFFFF"/>
                </a:solidFill>
              </a:rPr>
              <a:t>The UK imports 1000 units of goods at £1 per unit. Imports are </a:t>
            </a:r>
            <a:r>
              <a:rPr lang="en-US" sz="1600" b="1" dirty="0">
                <a:solidFill>
                  <a:srgbClr val="FFFFFF"/>
                </a:solidFill>
              </a:rPr>
              <a:t>£1000</a:t>
            </a:r>
            <a:r>
              <a:rPr lang="en-US" sz="1600" dirty="0">
                <a:solidFill>
                  <a:srgbClr val="FFFFFF"/>
                </a:solidFill>
              </a:rPr>
              <a:t>.</a:t>
            </a:r>
            <a:endParaRPr lang="en-US" sz="1600" dirty="0">
              <a:solidFill>
                <a:srgbClr val="FFFFFF"/>
              </a:solidFill>
              <a:cs typeface="Calibri"/>
            </a:endParaRPr>
          </a:p>
          <a:p>
            <a:pPr marL="0" indent="0">
              <a:spcBef>
                <a:spcPts val="0"/>
              </a:spcBef>
              <a:buNone/>
              <a:defRPr/>
            </a:pPr>
            <a:r>
              <a:rPr lang="en-US" sz="1600" dirty="0">
                <a:solidFill>
                  <a:srgbClr val="FFFFFF"/>
                </a:solidFill>
              </a:rPr>
              <a:t>The UK exports 1000 units of goods at £1 per unit. Exports are </a:t>
            </a:r>
            <a:r>
              <a:rPr lang="en-US" sz="1600" b="1" dirty="0">
                <a:solidFill>
                  <a:srgbClr val="FFFFFF"/>
                </a:solidFill>
              </a:rPr>
              <a:t>£1000</a:t>
            </a:r>
            <a:r>
              <a:rPr lang="en-US" sz="1600" dirty="0">
                <a:solidFill>
                  <a:srgbClr val="FFFFFF"/>
                </a:solidFill>
              </a:rPr>
              <a:t>.</a:t>
            </a:r>
            <a:endParaRPr lang="en-US" sz="1600" dirty="0">
              <a:solidFill>
                <a:srgbClr val="FFFFFF"/>
              </a:solidFill>
              <a:cs typeface="Calibri"/>
            </a:endParaRPr>
          </a:p>
          <a:p>
            <a:pPr>
              <a:spcBef>
                <a:spcPts val="0"/>
              </a:spcBef>
              <a:defRPr/>
            </a:pPr>
            <a:endParaRPr lang="en-US" sz="1600" b="1" dirty="0">
              <a:solidFill>
                <a:srgbClr val="FFFFFF"/>
              </a:solidFill>
            </a:endParaRPr>
          </a:p>
          <a:p>
            <a:pPr marL="0" indent="0">
              <a:spcBef>
                <a:spcPts val="0"/>
              </a:spcBef>
              <a:buNone/>
              <a:defRPr/>
            </a:pPr>
            <a:r>
              <a:rPr lang="en-US" sz="1600" b="1" dirty="0">
                <a:solidFill>
                  <a:srgbClr val="FFFFFF"/>
                </a:solidFill>
              </a:rPr>
              <a:t>We have a balanced trade. The £ depreciates in value by 10%.</a:t>
            </a:r>
            <a:endParaRPr lang="en-US" sz="1600" dirty="0">
              <a:solidFill>
                <a:srgbClr val="FFFFFF"/>
              </a:solidFill>
            </a:endParaRPr>
          </a:p>
          <a:p>
            <a:pPr>
              <a:spcBef>
                <a:spcPts val="0"/>
              </a:spcBef>
              <a:defRPr/>
            </a:pPr>
            <a:endParaRPr lang="en-US" sz="1600" dirty="0">
              <a:solidFill>
                <a:srgbClr val="FFFFFF"/>
              </a:solidFill>
            </a:endParaRPr>
          </a:p>
          <a:p>
            <a:pPr marL="0" indent="0">
              <a:spcBef>
                <a:spcPts val="0"/>
              </a:spcBef>
              <a:buNone/>
              <a:defRPr/>
            </a:pPr>
            <a:r>
              <a:rPr lang="en-US" sz="1600" dirty="0">
                <a:solidFill>
                  <a:srgbClr val="FFFFFF"/>
                </a:solidFill>
              </a:rPr>
              <a:t>Imports have a price elasticity of demand of </a:t>
            </a:r>
            <a:r>
              <a:rPr lang="en-US" sz="1600" b="1" dirty="0">
                <a:solidFill>
                  <a:srgbClr val="FFFFFF"/>
                </a:solidFill>
              </a:rPr>
              <a:t>0.7</a:t>
            </a:r>
            <a:r>
              <a:rPr lang="en-US" sz="1600" dirty="0">
                <a:solidFill>
                  <a:srgbClr val="FFFFFF"/>
                </a:solidFill>
              </a:rPr>
              <a:t>. An increase in price of </a:t>
            </a:r>
            <a:r>
              <a:rPr lang="en-US" sz="1600" b="1" dirty="0">
                <a:solidFill>
                  <a:srgbClr val="FF0000"/>
                </a:solidFill>
              </a:rPr>
              <a:t>IMPORTS</a:t>
            </a:r>
            <a:r>
              <a:rPr lang="en-US" sz="1600" dirty="0">
                <a:solidFill>
                  <a:srgbClr val="FFFFFF"/>
                </a:solidFill>
              </a:rPr>
              <a:t>, caused by the depreciation, leads to a </a:t>
            </a:r>
            <a:r>
              <a:rPr lang="en-US" sz="1600" dirty="0">
                <a:solidFill>
                  <a:srgbClr val="FF0000"/>
                </a:solidFill>
              </a:rPr>
              <a:t>DECREASE</a:t>
            </a:r>
            <a:r>
              <a:rPr lang="en-US" sz="1600" dirty="0">
                <a:solidFill>
                  <a:srgbClr val="FFFFFF"/>
                </a:solidFill>
              </a:rPr>
              <a:t> in demand of </a:t>
            </a:r>
            <a:r>
              <a:rPr lang="en-US" sz="1600" dirty="0">
                <a:solidFill>
                  <a:srgbClr val="FF0000"/>
                </a:solidFill>
              </a:rPr>
              <a:t>IMPORTS</a:t>
            </a:r>
            <a:r>
              <a:rPr lang="en-US" sz="1600" dirty="0">
                <a:solidFill>
                  <a:srgbClr val="FFFFFF"/>
                </a:solidFill>
              </a:rPr>
              <a:t>. Exports have a price elasticity of </a:t>
            </a:r>
            <a:r>
              <a:rPr lang="en-US" sz="1600" b="1" dirty="0">
                <a:solidFill>
                  <a:srgbClr val="FFFFFF"/>
                </a:solidFill>
              </a:rPr>
              <a:t>0.2</a:t>
            </a:r>
            <a:r>
              <a:rPr lang="en-US" sz="1600" dirty="0">
                <a:solidFill>
                  <a:srgbClr val="FFFFFF"/>
                </a:solidFill>
              </a:rPr>
              <a:t>. A decrease in price of 10% leads to </a:t>
            </a:r>
            <a:r>
              <a:rPr lang="en-US" sz="1600" dirty="0">
                <a:solidFill>
                  <a:srgbClr val="FF0000"/>
                </a:solidFill>
              </a:rPr>
              <a:t>INCREASE</a:t>
            </a:r>
            <a:r>
              <a:rPr lang="en-US" sz="1600" dirty="0">
                <a:solidFill>
                  <a:srgbClr val="FFFFFF"/>
                </a:solidFill>
              </a:rPr>
              <a:t> in demand of </a:t>
            </a:r>
            <a:r>
              <a:rPr lang="en-US" sz="1600" dirty="0">
                <a:solidFill>
                  <a:srgbClr val="FF0000"/>
                </a:solidFill>
              </a:rPr>
              <a:t>EXPORTS.</a:t>
            </a:r>
            <a:r>
              <a:rPr lang="en-US" sz="1600" dirty="0">
                <a:solidFill>
                  <a:srgbClr val="FFFFFF"/>
                </a:solidFill>
              </a:rPr>
              <a:t> The sum of the price elasticities for X and M equals </a:t>
            </a:r>
            <a:r>
              <a:rPr lang="en-US" sz="1600" b="1" dirty="0">
                <a:solidFill>
                  <a:srgbClr val="FF0000"/>
                </a:solidFill>
              </a:rPr>
              <a:t>0.9</a:t>
            </a:r>
            <a:endParaRPr lang="en-US" sz="1600" dirty="0">
              <a:solidFill>
                <a:srgbClr val="FF0000"/>
              </a:solidFill>
              <a:cs typeface="Calibri"/>
            </a:endParaRPr>
          </a:p>
          <a:p>
            <a:pPr>
              <a:spcBef>
                <a:spcPts val="0"/>
              </a:spcBef>
              <a:defRPr/>
            </a:pPr>
            <a:endParaRPr lang="en-US" sz="1600" dirty="0">
              <a:solidFill>
                <a:srgbClr val="FFFFFF"/>
              </a:solidFill>
            </a:endParaRPr>
          </a:p>
          <a:p>
            <a:pPr marL="0" indent="0">
              <a:spcBef>
                <a:spcPts val="0"/>
              </a:spcBef>
              <a:buNone/>
              <a:defRPr/>
            </a:pPr>
            <a:r>
              <a:rPr lang="en-US" sz="1600" dirty="0">
                <a:solidFill>
                  <a:srgbClr val="FFFFFF"/>
                </a:solidFill>
              </a:rPr>
              <a:t>The UK imports </a:t>
            </a:r>
            <a:r>
              <a:rPr lang="en-US" sz="1600" dirty="0">
                <a:solidFill>
                  <a:srgbClr val="FF0000"/>
                </a:solidFill>
              </a:rPr>
              <a:t>930</a:t>
            </a:r>
            <a:r>
              <a:rPr lang="en-US" sz="1600" dirty="0">
                <a:solidFill>
                  <a:srgbClr val="FFFFFF"/>
                </a:solidFill>
              </a:rPr>
              <a:t> units of goods at £1.10 per unit. Imports are </a:t>
            </a:r>
            <a:r>
              <a:rPr lang="en-US" sz="1600" dirty="0">
                <a:solidFill>
                  <a:srgbClr val="FF0000"/>
                </a:solidFill>
                <a:highlight>
                  <a:srgbClr val="FFFF00"/>
                </a:highlight>
              </a:rPr>
              <a:t>£1023</a:t>
            </a:r>
            <a:endParaRPr lang="en-US" sz="1600" dirty="0">
              <a:solidFill>
                <a:srgbClr val="FF0000"/>
              </a:solidFill>
              <a:highlight>
                <a:srgbClr val="FFFF00"/>
              </a:highlight>
              <a:cs typeface="Calibri"/>
            </a:endParaRPr>
          </a:p>
          <a:p>
            <a:pPr>
              <a:spcBef>
                <a:spcPts val="0"/>
              </a:spcBef>
              <a:defRPr/>
            </a:pPr>
            <a:endParaRPr lang="en-US" sz="1600" dirty="0">
              <a:solidFill>
                <a:srgbClr val="FFFFFF"/>
              </a:solidFill>
            </a:endParaRPr>
          </a:p>
          <a:p>
            <a:pPr marL="0" indent="0">
              <a:spcBef>
                <a:spcPts val="0"/>
              </a:spcBef>
              <a:buNone/>
              <a:defRPr/>
            </a:pPr>
            <a:r>
              <a:rPr lang="en-US" sz="1600" dirty="0">
                <a:solidFill>
                  <a:srgbClr val="FFFFFF"/>
                </a:solidFill>
              </a:rPr>
              <a:t>The UK exports </a:t>
            </a:r>
            <a:r>
              <a:rPr lang="en-US" sz="1600" dirty="0">
                <a:solidFill>
                  <a:srgbClr val="FF0000"/>
                </a:solidFill>
              </a:rPr>
              <a:t>1020</a:t>
            </a:r>
            <a:r>
              <a:rPr lang="en-US" sz="1600" dirty="0">
                <a:solidFill>
                  <a:srgbClr val="FFFFFF"/>
                </a:solidFill>
              </a:rPr>
              <a:t> units of goods at £1.00 per unit. Exports are </a:t>
            </a:r>
            <a:r>
              <a:rPr lang="en-US" sz="1600" dirty="0">
                <a:solidFill>
                  <a:srgbClr val="FF0000"/>
                </a:solidFill>
                <a:highlight>
                  <a:srgbClr val="FFFF00"/>
                </a:highlight>
              </a:rPr>
              <a:t>£1020</a:t>
            </a:r>
            <a:endParaRPr lang="en-US" sz="1600" dirty="0">
              <a:solidFill>
                <a:srgbClr val="FFFFFF"/>
              </a:solidFill>
              <a:highlight>
                <a:srgbClr val="FFFF00"/>
              </a:highlight>
              <a:cs typeface="Calibri"/>
            </a:endParaRPr>
          </a:p>
          <a:p>
            <a:pPr>
              <a:spcBef>
                <a:spcPts val="0"/>
              </a:spcBef>
              <a:defRPr/>
            </a:pPr>
            <a:endParaRPr lang="en-US" sz="1600" dirty="0">
              <a:solidFill>
                <a:srgbClr val="FFFFFF"/>
              </a:solidFill>
            </a:endParaRPr>
          </a:p>
          <a:p>
            <a:pPr marL="0" indent="0">
              <a:spcBef>
                <a:spcPts val="0"/>
              </a:spcBef>
              <a:buNone/>
              <a:defRPr/>
            </a:pPr>
            <a:r>
              <a:rPr lang="en-US" sz="1600" dirty="0">
                <a:solidFill>
                  <a:srgbClr val="FFFFFF"/>
                </a:solidFill>
              </a:rPr>
              <a:t>Therefore, the depreciation of the currency has led to a </a:t>
            </a:r>
            <a:r>
              <a:rPr lang="en-US" sz="1600" dirty="0">
                <a:solidFill>
                  <a:srgbClr val="FF0000"/>
                </a:solidFill>
                <a:highlight>
                  <a:srgbClr val="FFFF00"/>
                </a:highlight>
              </a:rPr>
              <a:t>deteriation</a:t>
            </a:r>
            <a:r>
              <a:rPr lang="en-US" sz="1600" dirty="0">
                <a:solidFill>
                  <a:srgbClr val="FFFFFF"/>
                </a:solidFill>
              </a:rPr>
              <a:t> of the balance of trade because the sum of the price elasticities of X and M is </a:t>
            </a:r>
            <a:r>
              <a:rPr lang="en-US" sz="1600" dirty="0">
                <a:solidFill>
                  <a:srgbClr val="FF0000"/>
                </a:solidFill>
                <a:highlight>
                  <a:srgbClr val="FFFF00"/>
                </a:highlight>
              </a:rPr>
              <a:t>less</a:t>
            </a:r>
            <a:r>
              <a:rPr lang="en-US" sz="1600" dirty="0">
                <a:solidFill>
                  <a:srgbClr val="FFFFFF"/>
                </a:solidFill>
              </a:rPr>
              <a:t> than one.</a:t>
            </a:r>
            <a:endParaRPr lang="en-US" sz="1600" dirty="0">
              <a:solidFill>
                <a:srgbClr val="FFFFFF"/>
              </a:solidFill>
              <a:cs typeface="Calibri"/>
            </a:endParaRPr>
          </a:p>
          <a:p>
            <a:pPr>
              <a:spcBef>
                <a:spcPts val="0"/>
              </a:spcBef>
              <a:defRPr/>
            </a:pPr>
            <a:endParaRPr lang="en-US" sz="1600" dirty="0">
              <a:solidFill>
                <a:srgbClr val="FFFFFF"/>
              </a:solidFill>
            </a:endParaRPr>
          </a:p>
          <a:p>
            <a:pPr>
              <a:spcBef>
                <a:spcPts val="0"/>
              </a:spcBef>
              <a:defRPr/>
            </a:pPr>
            <a:endParaRPr lang="en-US" sz="1600" dirty="0">
              <a:solidFill>
                <a:srgbClr val="FFFFFF"/>
              </a:solidFill>
            </a:endParaRPr>
          </a:p>
          <a:p>
            <a:pPr marL="0" indent="0">
              <a:spcBef>
                <a:spcPts val="0"/>
              </a:spcBef>
              <a:buNone/>
              <a:defRPr/>
            </a:pPr>
            <a:r>
              <a:rPr lang="en-US" sz="1600" dirty="0">
                <a:solidFill>
                  <a:srgbClr val="FFFFFF"/>
                </a:solidFill>
              </a:rPr>
              <a:t>What is the problem with being too reliant on long term capital?</a:t>
            </a:r>
            <a:endParaRPr lang="en-US" sz="1600" dirty="0">
              <a:solidFill>
                <a:srgbClr val="FFFFFF"/>
              </a:solidFill>
              <a:cs typeface="Calibri" panose="020F0502020204030204"/>
            </a:endParaRPr>
          </a:p>
          <a:p>
            <a:pPr>
              <a:spcBef>
                <a:spcPts val="0"/>
              </a:spcBef>
              <a:defRPr/>
            </a:pPr>
            <a:endParaRPr lang="en-US" sz="1600" dirty="0">
              <a:solidFill>
                <a:srgbClr val="FFFFFF"/>
              </a:solidFill>
            </a:endParaRPr>
          </a:p>
          <a:p>
            <a:pPr marL="171450">
              <a:spcBef>
                <a:spcPts val="750"/>
              </a:spcBef>
              <a:defRPr/>
            </a:pPr>
            <a:endParaRPr lang="en-US" sz="1600" dirty="0">
              <a:solidFill>
                <a:srgbClr val="FFFFFF"/>
              </a:solidFill>
            </a:endParaRPr>
          </a:p>
        </p:txBody>
      </p:sp>
      <p:pic>
        <p:nvPicPr>
          <p:cNvPr id="3" name="Picture 2">
            <a:extLst>
              <a:ext uri="{FF2B5EF4-FFF2-40B4-BE49-F238E27FC236}">
                <a16:creationId xmlns:a16="http://schemas.microsoft.com/office/drawing/2014/main" id="{65E32DC8-60B3-7744-C7D2-84A654F9804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D7465410-5268-470F-C280-9BF77D8ED51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5" name="Footer Placeholder 2">
            <a:extLst>
              <a:ext uri="{FF2B5EF4-FFF2-40B4-BE49-F238E27FC236}">
                <a16:creationId xmlns:a16="http://schemas.microsoft.com/office/drawing/2014/main" id="{A7EC9076-1054-3F09-BE25-C39E5C2918F4}"/>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36DE71C-433D-6C29-5BCC-4AD86FE42B37}"/>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15035368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2FDE19-46D8-3258-FFE7-02CCB230413E}"/>
              </a:ext>
            </a:extLst>
          </p:cNvPr>
          <p:cNvPicPr>
            <a:picLocks noChangeAspect="1"/>
          </p:cNvPicPr>
          <p:nvPr/>
        </p:nvPicPr>
        <p:blipFill rotWithShape="1">
          <a:blip r:embed="rId4">
            <a:duotone>
              <a:schemeClr val="bg2">
                <a:shade val="45000"/>
                <a:satMod val="135000"/>
              </a:schemeClr>
              <a:prstClr val="white"/>
            </a:duotone>
          </a:blip>
          <a:srcRect l="764" t="7612" r="17012" b="1"/>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28650" y="365125"/>
            <a:ext cx="7886700" cy="1325563"/>
          </a:xfrm>
        </p:spPr>
        <p:txBody>
          <a:bodyPr>
            <a:normAutofit/>
          </a:bodyPr>
          <a:lstStyle/>
          <a:p>
            <a:r>
              <a:rPr lang="en-GB"/>
              <a:t>Impact of exchange rate changes: </a:t>
            </a:r>
            <a:br>
              <a:rPr lang="en-GB"/>
            </a:br>
            <a:r>
              <a:rPr lang="en-GB"/>
              <a:t>the J curve</a:t>
            </a:r>
          </a:p>
        </p:txBody>
      </p:sp>
      <p:graphicFrame>
        <p:nvGraphicFramePr>
          <p:cNvPr id="8" name="Content Placeholder 3">
            <a:extLst>
              <a:ext uri="{FF2B5EF4-FFF2-40B4-BE49-F238E27FC236}">
                <a16:creationId xmlns:a16="http://schemas.microsoft.com/office/drawing/2014/main" id="{FA291C47-ED27-0A24-0A5A-E7410DE9AD31}"/>
              </a:ext>
            </a:extLst>
          </p:cNvPr>
          <p:cNvGraphicFramePr>
            <a:graphicFrameLocks noGrp="1"/>
          </p:cNvGraphicFramePr>
          <p:nvPr>
            <p:ph idx="1"/>
            <p:extLst>
              <p:ext uri="{D42A27DB-BD31-4B8C-83A1-F6EECF244321}">
                <p14:modId xmlns:p14="http://schemas.microsoft.com/office/powerpoint/2010/main" val="1819624646"/>
              </p:ext>
            </p:extLst>
          </p:nvPr>
        </p:nvGraphicFramePr>
        <p:xfrm>
          <a:off x="323528" y="1825624"/>
          <a:ext cx="8640960" cy="48437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03210755-17B0-12F0-546B-32AD2EB5ED17}"/>
              </a:ext>
            </a:extLst>
          </p:cNvPr>
          <p:cNvPicPr>
            <a:picLocks noChangeAspect="1"/>
          </p:cNvPicPr>
          <p:nvPr/>
        </p:nvPicPr>
        <p:blipFill>
          <a:blip r:embed="rId10"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3" name="Picture 2">
            <a:extLst>
              <a:ext uri="{FF2B5EF4-FFF2-40B4-BE49-F238E27FC236}">
                <a16:creationId xmlns:a16="http://schemas.microsoft.com/office/drawing/2014/main" id="{3CF8F530-51EA-4995-8224-D1372D81C01F}"/>
              </a:ext>
            </a:extLst>
          </p:cNvPr>
          <p:cNvPicPr>
            <a:picLocks noChangeAspect="1"/>
          </p:cNvPicPr>
          <p:nvPr/>
        </p:nvPicPr>
        <p:blipFill>
          <a:blip r:embed="rId11"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4" name="Footer Placeholder 2">
            <a:extLst>
              <a:ext uri="{FF2B5EF4-FFF2-40B4-BE49-F238E27FC236}">
                <a16:creationId xmlns:a16="http://schemas.microsoft.com/office/drawing/2014/main" id="{03C724C9-8A61-A03C-B209-4926AD93CF3C}"/>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D241B47-C325-252C-56DF-CCD9A9C7C97D}"/>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214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400" dirty="0"/>
              <a:t>The J curve</a:t>
            </a:r>
          </a:p>
        </p:txBody>
      </p:sp>
      <p:cxnSp>
        <p:nvCxnSpPr>
          <p:cNvPr id="5" name="Straight Arrow Connector 4"/>
          <p:cNvCxnSpPr/>
          <p:nvPr/>
        </p:nvCxnSpPr>
        <p:spPr>
          <a:xfrm>
            <a:off x="2061869" y="2053164"/>
            <a:ext cx="0" cy="3728785"/>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61869" y="5781949"/>
            <a:ext cx="504056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61869" y="3621709"/>
            <a:ext cx="5040560" cy="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61869" y="4341789"/>
            <a:ext cx="10081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3073404" y="2780928"/>
            <a:ext cx="2514600" cy="2303955"/>
          </a:xfrm>
          <a:custGeom>
            <a:avLst/>
            <a:gdLst>
              <a:gd name="connsiteX0" fmla="*/ 0 w 2514600"/>
              <a:gd name="connsiteY0" fmla="*/ 1558976 h 2303955"/>
              <a:gd name="connsiteX1" fmla="*/ 1019175 w 2514600"/>
              <a:gd name="connsiteY1" fmla="*/ 2254301 h 2303955"/>
              <a:gd name="connsiteX2" fmla="*/ 1914525 w 2514600"/>
              <a:gd name="connsiteY2" fmla="*/ 349301 h 2303955"/>
              <a:gd name="connsiteX3" fmla="*/ 2514600 w 2514600"/>
              <a:gd name="connsiteY3" fmla="*/ 6401 h 2303955"/>
            </a:gdLst>
            <a:ahLst/>
            <a:cxnLst>
              <a:cxn ang="0">
                <a:pos x="connsiteX0" y="connsiteY0"/>
              </a:cxn>
              <a:cxn ang="0">
                <a:pos x="connsiteX1" y="connsiteY1"/>
              </a:cxn>
              <a:cxn ang="0">
                <a:pos x="connsiteX2" y="connsiteY2"/>
              </a:cxn>
              <a:cxn ang="0">
                <a:pos x="connsiteX3" y="connsiteY3"/>
              </a:cxn>
            </a:cxnLst>
            <a:rect l="l" t="t" r="r" b="b"/>
            <a:pathLst>
              <a:path w="2514600" h="2303955">
                <a:moveTo>
                  <a:pt x="0" y="1558976"/>
                </a:moveTo>
                <a:cubicBezTo>
                  <a:pt x="350044" y="2007444"/>
                  <a:pt x="700088" y="2455913"/>
                  <a:pt x="1019175" y="2254301"/>
                </a:cubicBezTo>
                <a:cubicBezTo>
                  <a:pt x="1338262" y="2052689"/>
                  <a:pt x="1665288" y="723951"/>
                  <a:pt x="1914525" y="349301"/>
                </a:cubicBezTo>
                <a:cubicBezTo>
                  <a:pt x="2163762" y="-25349"/>
                  <a:pt x="2339181" y="-9474"/>
                  <a:pt x="2514600" y="6401"/>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5518253" y="2780928"/>
            <a:ext cx="15841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09740" y="3421654"/>
            <a:ext cx="792089" cy="400110"/>
          </a:xfrm>
          <a:prstGeom prst="rect">
            <a:avLst/>
          </a:prstGeom>
          <a:noFill/>
        </p:spPr>
        <p:txBody>
          <a:bodyPr wrap="square" rtlCol="0">
            <a:spAutoFit/>
          </a:bodyPr>
          <a:lstStyle/>
          <a:p>
            <a:r>
              <a:rPr lang="en-GB" sz="1000" dirty="0"/>
              <a:t>Current account</a:t>
            </a:r>
          </a:p>
        </p:txBody>
      </p:sp>
      <p:sp>
        <p:nvSpPr>
          <p:cNvPr id="19" name="TextBox 18"/>
          <p:cNvSpPr txBox="1"/>
          <p:nvPr/>
        </p:nvSpPr>
        <p:spPr>
          <a:xfrm>
            <a:off x="1737833" y="3498598"/>
            <a:ext cx="360040" cy="246221"/>
          </a:xfrm>
          <a:prstGeom prst="rect">
            <a:avLst/>
          </a:prstGeom>
          <a:noFill/>
        </p:spPr>
        <p:txBody>
          <a:bodyPr wrap="square" rtlCol="0">
            <a:spAutoFit/>
          </a:bodyPr>
          <a:lstStyle/>
          <a:p>
            <a:r>
              <a:rPr lang="en-GB" sz="1000" dirty="0"/>
              <a:t>0</a:t>
            </a:r>
          </a:p>
        </p:txBody>
      </p:sp>
      <p:sp>
        <p:nvSpPr>
          <p:cNvPr id="20" name="TextBox 19"/>
          <p:cNvSpPr txBox="1"/>
          <p:nvPr/>
        </p:nvSpPr>
        <p:spPr>
          <a:xfrm>
            <a:off x="6814397" y="5778159"/>
            <a:ext cx="576064" cy="246221"/>
          </a:xfrm>
          <a:prstGeom prst="rect">
            <a:avLst/>
          </a:prstGeom>
          <a:noFill/>
        </p:spPr>
        <p:txBody>
          <a:bodyPr wrap="square" rtlCol="0">
            <a:spAutoFit/>
          </a:bodyPr>
          <a:lstStyle/>
          <a:p>
            <a:r>
              <a:rPr lang="en-GB" sz="1000" dirty="0"/>
              <a:t>Time</a:t>
            </a:r>
          </a:p>
        </p:txBody>
      </p:sp>
      <p:sp>
        <p:nvSpPr>
          <p:cNvPr id="21" name="TextBox 20"/>
          <p:cNvSpPr txBox="1"/>
          <p:nvPr/>
        </p:nvSpPr>
        <p:spPr>
          <a:xfrm>
            <a:off x="1259140" y="5609862"/>
            <a:ext cx="648072" cy="246221"/>
          </a:xfrm>
          <a:prstGeom prst="rect">
            <a:avLst/>
          </a:prstGeom>
          <a:noFill/>
        </p:spPr>
        <p:txBody>
          <a:bodyPr wrap="square" rtlCol="0">
            <a:spAutoFit/>
          </a:bodyPr>
          <a:lstStyle/>
          <a:p>
            <a:r>
              <a:rPr lang="en-GB" sz="1000" dirty="0"/>
              <a:t>Deficit</a:t>
            </a:r>
          </a:p>
        </p:txBody>
      </p:sp>
      <p:sp>
        <p:nvSpPr>
          <p:cNvPr id="22" name="TextBox 21"/>
          <p:cNvSpPr txBox="1"/>
          <p:nvPr/>
        </p:nvSpPr>
        <p:spPr>
          <a:xfrm>
            <a:off x="1520577" y="2173424"/>
            <a:ext cx="648072" cy="246221"/>
          </a:xfrm>
          <a:prstGeom prst="rect">
            <a:avLst/>
          </a:prstGeom>
          <a:noFill/>
        </p:spPr>
        <p:txBody>
          <a:bodyPr wrap="square" rtlCol="0">
            <a:spAutoFit/>
          </a:bodyPr>
          <a:lstStyle/>
          <a:p>
            <a:r>
              <a:rPr lang="en-GB" sz="1000" dirty="0"/>
              <a:t>Surplus</a:t>
            </a:r>
          </a:p>
        </p:txBody>
      </p:sp>
      <p:cxnSp>
        <p:nvCxnSpPr>
          <p:cNvPr id="24" name="Straight Connector 23"/>
          <p:cNvCxnSpPr/>
          <p:nvPr/>
        </p:nvCxnSpPr>
        <p:spPr>
          <a:xfrm>
            <a:off x="3069981" y="4341789"/>
            <a:ext cx="3423" cy="14363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98173" y="3648513"/>
            <a:ext cx="0" cy="212964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33208" y="5782224"/>
            <a:ext cx="288032" cy="246221"/>
          </a:xfrm>
          <a:prstGeom prst="rect">
            <a:avLst/>
          </a:prstGeom>
          <a:noFill/>
        </p:spPr>
        <p:txBody>
          <a:bodyPr wrap="square" rtlCol="0">
            <a:spAutoFit/>
          </a:bodyPr>
          <a:lstStyle/>
          <a:p>
            <a:r>
              <a:rPr lang="en-GB" sz="1000" dirty="0"/>
              <a:t>A</a:t>
            </a:r>
          </a:p>
        </p:txBody>
      </p:sp>
      <p:sp>
        <p:nvSpPr>
          <p:cNvPr id="29" name="TextBox 28"/>
          <p:cNvSpPr txBox="1"/>
          <p:nvPr/>
        </p:nvSpPr>
        <p:spPr>
          <a:xfrm>
            <a:off x="4654157" y="5783213"/>
            <a:ext cx="288032" cy="246221"/>
          </a:xfrm>
          <a:prstGeom prst="rect">
            <a:avLst/>
          </a:prstGeom>
          <a:noFill/>
        </p:spPr>
        <p:txBody>
          <a:bodyPr wrap="square" rtlCol="0">
            <a:spAutoFit/>
          </a:bodyPr>
          <a:lstStyle/>
          <a:p>
            <a:r>
              <a:rPr lang="en-GB" sz="1000" dirty="0"/>
              <a:t>B</a:t>
            </a:r>
          </a:p>
        </p:txBody>
      </p:sp>
      <p:sp>
        <p:nvSpPr>
          <p:cNvPr id="30" name="TextBox 29"/>
          <p:cNvSpPr txBox="1"/>
          <p:nvPr/>
        </p:nvSpPr>
        <p:spPr>
          <a:xfrm>
            <a:off x="207087" y="3915357"/>
            <a:ext cx="1916360" cy="1384995"/>
          </a:xfrm>
          <a:prstGeom prst="rect">
            <a:avLst/>
          </a:prstGeom>
          <a:noFill/>
        </p:spPr>
        <p:txBody>
          <a:bodyPr wrap="square" rtlCol="0">
            <a:spAutoFit/>
          </a:bodyPr>
          <a:lstStyle/>
          <a:p>
            <a:r>
              <a:rPr lang="en-GB" sz="1200" dirty="0"/>
              <a:t>1. After a depreciation at point A the Marshall Lerner condition suggests that the elasticities of demand for net exports is less than one. </a:t>
            </a:r>
          </a:p>
        </p:txBody>
      </p:sp>
      <p:sp>
        <p:nvSpPr>
          <p:cNvPr id="31" name="TextBox 30"/>
          <p:cNvSpPr txBox="1"/>
          <p:nvPr/>
        </p:nvSpPr>
        <p:spPr>
          <a:xfrm>
            <a:off x="3004969" y="5133264"/>
            <a:ext cx="1938931" cy="646331"/>
          </a:xfrm>
          <a:prstGeom prst="rect">
            <a:avLst/>
          </a:prstGeom>
          <a:noFill/>
        </p:spPr>
        <p:txBody>
          <a:bodyPr wrap="square" rtlCol="0">
            <a:spAutoFit/>
          </a:bodyPr>
          <a:lstStyle/>
          <a:p>
            <a:r>
              <a:rPr lang="en-GB" sz="1200" dirty="0"/>
              <a:t>2. This leads to a deterioration in the </a:t>
            </a:r>
            <a:r>
              <a:rPr lang="en-GB" sz="1200" b="1" dirty="0">
                <a:solidFill>
                  <a:srgbClr val="0070C0"/>
                </a:solidFill>
              </a:rPr>
              <a:t>current account deficit</a:t>
            </a:r>
            <a:r>
              <a:rPr lang="en-GB" sz="1200" dirty="0"/>
              <a:t>.</a:t>
            </a:r>
          </a:p>
        </p:txBody>
      </p:sp>
      <p:sp>
        <p:nvSpPr>
          <p:cNvPr id="32" name="TextBox 31"/>
          <p:cNvSpPr txBox="1"/>
          <p:nvPr/>
        </p:nvSpPr>
        <p:spPr>
          <a:xfrm>
            <a:off x="5067577" y="3905669"/>
            <a:ext cx="2322884" cy="1015663"/>
          </a:xfrm>
          <a:prstGeom prst="rect">
            <a:avLst/>
          </a:prstGeom>
          <a:noFill/>
        </p:spPr>
        <p:txBody>
          <a:bodyPr wrap="square" rtlCol="0">
            <a:spAutoFit/>
          </a:bodyPr>
          <a:lstStyle/>
          <a:p>
            <a:r>
              <a:rPr lang="en-GB" sz="1200" dirty="0"/>
              <a:t>3. Over time the elasticities for net exports become greater than one e.g. economic agents become more aware of price changes and UK firms gear up for exports.</a:t>
            </a:r>
          </a:p>
        </p:txBody>
      </p:sp>
      <p:sp>
        <p:nvSpPr>
          <p:cNvPr id="33" name="TextBox 32"/>
          <p:cNvSpPr txBox="1"/>
          <p:nvPr/>
        </p:nvSpPr>
        <p:spPr>
          <a:xfrm>
            <a:off x="2932941" y="2486131"/>
            <a:ext cx="2009248" cy="1015663"/>
          </a:xfrm>
          <a:prstGeom prst="rect">
            <a:avLst/>
          </a:prstGeom>
          <a:noFill/>
        </p:spPr>
        <p:txBody>
          <a:bodyPr wrap="square" rtlCol="0">
            <a:spAutoFit/>
          </a:bodyPr>
          <a:lstStyle/>
          <a:p>
            <a:r>
              <a:rPr lang="en-GB" sz="1200" dirty="0"/>
              <a:t>4. This leads to an improvement in the </a:t>
            </a:r>
            <a:r>
              <a:rPr lang="en-GB" sz="1200" b="1" dirty="0">
                <a:solidFill>
                  <a:srgbClr val="0070C0"/>
                </a:solidFill>
              </a:rPr>
              <a:t>current account deficit</a:t>
            </a:r>
            <a:r>
              <a:rPr lang="en-GB" sz="1200" dirty="0"/>
              <a:t>, eventually achieving a surplus after point B.</a:t>
            </a:r>
          </a:p>
        </p:txBody>
      </p:sp>
      <p:pic>
        <p:nvPicPr>
          <p:cNvPr id="2" name="Picture 1">
            <a:extLst>
              <a:ext uri="{FF2B5EF4-FFF2-40B4-BE49-F238E27FC236}">
                <a16:creationId xmlns:a16="http://schemas.microsoft.com/office/drawing/2014/main" id="{167AC43D-5198-96BD-D06D-D4DD93DF729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3" name="Picture 2">
            <a:extLst>
              <a:ext uri="{FF2B5EF4-FFF2-40B4-BE49-F238E27FC236}">
                <a16:creationId xmlns:a16="http://schemas.microsoft.com/office/drawing/2014/main" id="{20165545-1E68-252B-9D64-E79A7CDD2CF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4" name="Footer Placeholder 2">
            <a:extLst>
              <a:ext uri="{FF2B5EF4-FFF2-40B4-BE49-F238E27FC236}">
                <a16:creationId xmlns:a16="http://schemas.microsoft.com/office/drawing/2014/main" id="{FB3E580C-A6D8-2A1E-6C00-2F19FAC4B3C3}"/>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B4A632D-0ECA-3E54-60EF-BEC4ACF8072E}"/>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355507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a:prstGeom prst="roundRect">
            <a:avLst/>
          </a:prstGeom>
        </p:spPr>
        <p:txBody>
          <a:bodyPr anchor="b">
            <a:normAutofit/>
          </a:bodyPr>
          <a:lstStyle/>
          <a:p>
            <a:r>
              <a:rPr lang="en-GB" sz="4700"/>
              <a:t>Activity 6</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FAF430-FE76-81E9-E855-BA2CB0FBE43B}"/>
              </a:ext>
            </a:extLst>
          </p:cNvPr>
          <p:cNvSpPr>
            <a:spLocks noGrp="1"/>
          </p:cNvSpPr>
          <p:nvPr>
            <p:ph idx="1"/>
          </p:nvPr>
        </p:nvSpPr>
        <p:spPr>
          <a:xfrm>
            <a:off x="480060" y="2872899"/>
            <a:ext cx="3182691" cy="3320668"/>
          </a:xfrm>
        </p:spPr>
        <p:txBody>
          <a:bodyPr>
            <a:normAutofit/>
          </a:bodyPr>
          <a:lstStyle/>
          <a:p>
            <a:pPr marL="171450" indent="-171450" defTabSz="685800">
              <a:spcBef>
                <a:spcPts val="750"/>
              </a:spcBef>
              <a:defRPr/>
            </a:pPr>
            <a:r>
              <a:rPr lang="en-US" sz="1900">
                <a:latin typeface="Calibri" panose="020F0502020204030204"/>
              </a:rPr>
              <a:t>Draw a diagram to illustrate the J Curve</a:t>
            </a:r>
          </a:p>
        </p:txBody>
      </p:sp>
      <p:pic>
        <p:nvPicPr>
          <p:cNvPr id="13" name="Picture 12" descr="Pencil Crayons on a blue background">
            <a:extLst>
              <a:ext uri="{FF2B5EF4-FFF2-40B4-BE49-F238E27FC236}">
                <a16:creationId xmlns:a16="http://schemas.microsoft.com/office/drawing/2014/main" id="{7E711DAF-C116-C7D8-9623-9AFE365FD2F0}"/>
              </a:ext>
            </a:extLst>
          </p:cNvPr>
          <p:cNvPicPr>
            <a:picLocks noChangeAspect="1"/>
          </p:cNvPicPr>
          <p:nvPr/>
        </p:nvPicPr>
        <p:blipFill rotWithShape="1">
          <a:blip r:embed="rId3"/>
          <a:srcRect l="25306" r="18275" b="4"/>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BF9B9F57-899B-0FE0-83CD-7C582ED8EAB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5" name="Picture 4">
            <a:extLst>
              <a:ext uri="{FF2B5EF4-FFF2-40B4-BE49-F238E27FC236}">
                <a16:creationId xmlns:a16="http://schemas.microsoft.com/office/drawing/2014/main" id="{2D854D3D-7E3C-FD41-DAF6-90A54DF75D1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6" name="Footer Placeholder 2">
            <a:extLst>
              <a:ext uri="{FF2B5EF4-FFF2-40B4-BE49-F238E27FC236}">
                <a16:creationId xmlns:a16="http://schemas.microsoft.com/office/drawing/2014/main" id="{0965FB84-A258-3D21-B841-415E8F856CD9}"/>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474D33C-ECA8-2A99-77CE-F011C68F9275}"/>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248587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GB"/>
              <a:t>The Eurozone</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2"/>
          <p:cNvSpPr>
            <a:spLocks noGrp="1"/>
          </p:cNvSpPr>
          <p:nvPr>
            <p:ph idx="1"/>
          </p:nvPr>
        </p:nvSpPr>
        <p:spPr>
          <a:xfrm>
            <a:off x="1240022" y="2176272"/>
            <a:ext cx="7025403" cy="4041648"/>
          </a:xfrm>
        </p:spPr>
        <p:txBody>
          <a:bodyPr anchor="t">
            <a:normAutofit/>
          </a:bodyPr>
          <a:lstStyle/>
          <a:p>
            <a:pPr>
              <a:spcBef>
                <a:spcPts val="0"/>
              </a:spcBef>
              <a:spcAft>
                <a:spcPts val="600"/>
              </a:spcAft>
            </a:pPr>
            <a:r>
              <a:rPr lang="en-GB" sz="2100" dirty="0"/>
              <a:t>A monetary union is a group of independent countries that share a single currency</a:t>
            </a:r>
          </a:p>
          <a:p>
            <a:pPr>
              <a:spcBef>
                <a:spcPts val="0"/>
              </a:spcBef>
              <a:spcAft>
                <a:spcPts val="600"/>
              </a:spcAft>
            </a:pPr>
            <a:r>
              <a:rPr lang="en-GB" sz="2100" dirty="0"/>
              <a:t>This is also known as a currency union</a:t>
            </a:r>
          </a:p>
          <a:p>
            <a:pPr>
              <a:spcBef>
                <a:spcPts val="0"/>
              </a:spcBef>
              <a:spcAft>
                <a:spcPts val="600"/>
              </a:spcAft>
            </a:pPr>
            <a:r>
              <a:rPr lang="en-GB" sz="2100" dirty="0"/>
              <a:t>Technically, the UK has a monetary union (across England, Scotland, Wales and Northern Ireland) but the largest currency union globally is the Eurozone</a:t>
            </a:r>
          </a:p>
          <a:p>
            <a:pPr>
              <a:spcBef>
                <a:spcPts val="0"/>
              </a:spcBef>
              <a:spcAft>
                <a:spcPts val="600"/>
              </a:spcAft>
            </a:pPr>
            <a:r>
              <a:rPr lang="en-GB" sz="2100" dirty="0"/>
              <a:t>The Eurozone came into existence on 1</a:t>
            </a:r>
            <a:r>
              <a:rPr lang="en-GB" sz="2100" baseline="30000" dirty="0"/>
              <a:t>st</a:t>
            </a:r>
            <a:r>
              <a:rPr lang="en-GB" sz="2100" dirty="0"/>
              <a:t> January 2002, and initially had 12 members</a:t>
            </a:r>
          </a:p>
          <a:p>
            <a:pPr>
              <a:spcBef>
                <a:spcPts val="0"/>
              </a:spcBef>
              <a:spcAft>
                <a:spcPts val="600"/>
              </a:spcAft>
            </a:pPr>
            <a:r>
              <a:rPr lang="en-GB" sz="2100" dirty="0"/>
              <a:t>This has now expanded to a currency union of 19 countries (Austria, Belgium, Cyprus, Estonia, Finland, France, Germany, Greece, Ireland, Italy, Latvia, Lithuania, Luxembourg, Malta, the Netherlands, Portugal, Slovakia, Slovenia, and Spain)</a:t>
            </a:r>
          </a:p>
          <a:p>
            <a:pPr>
              <a:spcBef>
                <a:spcPts val="0"/>
              </a:spcBef>
              <a:spcAft>
                <a:spcPts val="600"/>
              </a:spcAft>
            </a:pPr>
            <a:endParaRPr lang="en-GB" sz="2100" dirty="0"/>
          </a:p>
          <a:p>
            <a:pPr marL="0" indent="0">
              <a:spcBef>
                <a:spcPts val="0"/>
              </a:spcBef>
              <a:spcAft>
                <a:spcPts val="600"/>
              </a:spcAft>
              <a:buNone/>
            </a:pPr>
            <a:endParaRPr lang="en-GB" sz="2100" dirty="0"/>
          </a:p>
          <a:p>
            <a:pPr marL="0" indent="0">
              <a:spcBef>
                <a:spcPts val="0"/>
              </a:spcBef>
              <a:spcAft>
                <a:spcPts val="600"/>
              </a:spcAft>
              <a:buNone/>
            </a:pPr>
            <a:endParaRPr lang="en-GB" sz="2100" dirty="0"/>
          </a:p>
        </p:txBody>
      </p:sp>
      <p:pic>
        <p:nvPicPr>
          <p:cNvPr id="3" name="Picture 2">
            <a:extLst>
              <a:ext uri="{FF2B5EF4-FFF2-40B4-BE49-F238E27FC236}">
                <a16:creationId xmlns:a16="http://schemas.microsoft.com/office/drawing/2014/main" id="{6A21CCEF-B15B-B320-EE8B-D7754ECB6C8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C39075EF-B69B-7109-D10F-1CBA32B6B6D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6" name="Footer Placeholder 2">
            <a:extLst>
              <a:ext uri="{FF2B5EF4-FFF2-40B4-BE49-F238E27FC236}">
                <a16:creationId xmlns:a16="http://schemas.microsoft.com/office/drawing/2014/main" id="{D58817B5-7BA0-D89A-44BA-1AA476F56846}"/>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D6A508-3CF6-0DC3-F8B8-C3A2B0F05A60}"/>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786995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24072" y="629267"/>
            <a:ext cx="4939868" cy="1287559"/>
          </a:xfrm>
        </p:spPr>
        <p:txBody>
          <a:bodyPr anchor="b">
            <a:normAutofit/>
          </a:bodyPr>
          <a:lstStyle/>
          <a:p>
            <a:r>
              <a:rPr lang="en-GB" sz="3700" dirty="0"/>
              <a:t>Conditions necessary for the success of the euro</a:t>
            </a:r>
          </a:p>
        </p:txBody>
      </p:sp>
      <p:pic>
        <p:nvPicPr>
          <p:cNvPr id="7" name="Picture 6">
            <a:extLst>
              <a:ext uri="{FF2B5EF4-FFF2-40B4-BE49-F238E27FC236}">
                <a16:creationId xmlns:a16="http://schemas.microsoft.com/office/drawing/2014/main" id="{BEBF8C4E-04F7-CF47-D317-2BA0D6B97CA0}"/>
              </a:ext>
            </a:extLst>
          </p:cNvPr>
          <p:cNvPicPr>
            <a:picLocks noChangeAspect="1"/>
          </p:cNvPicPr>
          <p:nvPr/>
        </p:nvPicPr>
        <p:blipFill rotWithShape="1">
          <a:blip r:embed="rId4"/>
          <a:srcRect l="28503" r="20807" b="11"/>
          <a:stretch/>
        </p:blipFill>
        <p:spPr>
          <a:xfrm>
            <a:off x="20" y="10"/>
            <a:ext cx="3476673"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6EC7D2"/>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DA200F82-E5D0-AD8C-EFB3-A4376351F682}"/>
              </a:ext>
            </a:extLst>
          </p:cNvPr>
          <p:cNvGraphicFramePr>
            <a:graphicFrameLocks noGrp="1"/>
          </p:cNvGraphicFramePr>
          <p:nvPr>
            <p:ph idx="1"/>
            <p:extLst>
              <p:ext uri="{D42A27DB-BD31-4B8C-83A1-F6EECF244321}">
                <p14:modId xmlns:p14="http://schemas.microsoft.com/office/powerpoint/2010/main" val="1884502549"/>
              </p:ext>
            </p:extLst>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F86599B9-D0A1-E6FD-17BF-807328107BD2}"/>
              </a:ext>
            </a:extLst>
          </p:cNvPr>
          <p:cNvPicPr>
            <a:picLocks noChangeAspect="1"/>
          </p:cNvPicPr>
          <p:nvPr/>
        </p:nvPicPr>
        <p:blipFill>
          <a:blip r:embed="rId10"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3" name="Picture 2">
            <a:extLst>
              <a:ext uri="{FF2B5EF4-FFF2-40B4-BE49-F238E27FC236}">
                <a16:creationId xmlns:a16="http://schemas.microsoft.com/office/drawing/2014/main" id="{4453C576-937D-6B25-DDD9-EC5B8E45D5CE}"/>
              </a:ext>
            </a:extLst>
          </p:cNvPr>
          <p:cNvPicPr>
            <a:picLocks noChangeAspect="1"/>
          </p:cNvPicPr>
          <p:nvPr/>
        </p:nvPicPr>
        <p:blipFill>
          <a:blip r:embed="rId11"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5" name="Footer Placeholder 2">
            <a:extLst>
              <a:ext uri="{FF2B5EF4-FFF2-40B4-BE49-F238E27FC236}">
                <a16:creationId xmlns:a16="http://schemas.microsoft.com/office/drawing/2014/main" id="{3F1D6124-9849-53F2-DF29-C3F6B7A37DE7}"/>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E921C5F-DB6F-C3BB-C6F6-5723DF2989CF}"/>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125248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600" kern="1200">
                <a:solidFill>
                  <a:schemeClr val="bg1"/>
                </a:solidFill>
                <a:latin typeface="+mj-lt"/>
                <a:ea typeface="+mj-ea"/>
                <a:cs typeface="+mj-cs"/>
              </a:rPr>
              <a:t>Advantages and disadvantages of belonging to the Eurozone</a:t>
            </a:r>
          </a:p>
        </p:txBody>
      </p:sp>
      <p:graphicFrame>
        <p:nvGraphicFramePr>
          <p:cNvPr id="6" name="Table 5"/>
          <p:cNvGraphicFramePr>
            <a:graphicFrameLocks noGrp="1"/>
          </p:cNvGraphicFramePr>
          <p:nvPr>
            <p:extLst>
              <p:ext uri="{D42A27DB-BD31-4B8C-83A1-F6EECF244321}">
                <p14:modId xmlns:p14="http://schemas.microsoft.com/office/powerpoint/2010/main" val="2827336951"/>
              </p:ext>
            </p:extLst>
          </p:nvPr>
        </p:nvGraphicFramePr>
        <p:xfrm>
          <a:off x="253206" y="1944760"/>
          <a:ext cx="8711282" cy="4724600"/>
        </p:xfrm>
        <a:graphic>
          <a:graphicData uri="http://schemas.openxmlformats.org/drawingml/2006/table">
            <a:tbl>
              <a:tblPr firstRow="1" bandRow="1">
                <a:solidFill>
                  <a:schemeClr val="bg1"/>
                </a:solidFill>
                <a:tableStyleId>{5C22544A-7EE6-4342-B048-85BDC9FD1C3A}</a:tableStyleId>
              </a:tblPr>
              <a:tblGrid>
                <a:gridCol w="4355641">
                  <a:extLst>
                    <a:ext uri="{9D8B030D-6E8A-4147-A177-3AD203B41FA5}">
                      <a16:colId xmlns:a16="http://schemas.microsoft.com/office/drawing/2014/main" val="3280620066"/>
                    </a:ext>
                  </a:extLst>
                </a:gridCol>
                <a:gridCol w="4355641">
                  <a:extLst>
                    <a:ext uri="{9D8B030D-6E8A-4147-A177-3AD203B41FA5}">
                      <a16:colId xmlns:a16="http://schemas.microsoft.com/office/drawing/2014/main" val="2489846047"/>
                    </a:ext>
                  </a:extLst>
                </a:gridCol>
              </a:tblGrid>
              <a:tr h="345298">
                <a:tc>
                  <a:txBody>
                    <a:bodyPr/>
                    <a:lstStyle/>
                    <a:p>
                      <a:pPr algn="ctr"/>
                      <a:r>
                        <a:rPr lang="en-GB" sz="900" b="0" cap="none" spc="0">
                          <a:solidFill>
                            <a:schemeClr val="bg1"/>
                          </a:solidFill>
                        </a:rPr>
                        <a:t>Advantages</a:t>
                      </a:r>
                    </a:p>
                  </a:txBody>
                  <a:tcPr marL="67152" marR="51655" marT="51655" marB="5165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a:r>
                        <a:rPr lang="en-GB" sz="900" b="0" cap="none" spc="0">
                          <a:solidFill>
                            <a:schemeClr val="bg1"/>
                          </a:solidFill>
                        </a:rPr>
                        <a:t>Disadvantages</a:t>
                      </a:r>
                    </a:p>
                  </a:txBody>
                  <a:tcPr marL="67152" marR="51655" marT="51655" marB="51655"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422252062"/>
                  </a:ext>
                </a:extLst>
              </a:tr>
              <a:tr h="1227095">
                <a:tc>
                  <a:txBody>
                    <a:bodyPr/>
                    <a:lstStyle/>
                    <a:p>
                      <a:pPr algn="l"/>
                      <a:r>
                        <a:rPr lang="en-GB" sz="900" cap="none" spc="0" dirty="0">
                          <a:solidFill>
                            <a:schemeClr val="tx1"/>
                          </a:solidFill>
                        </a:rPr>
                        <a:t>Price</a:t>
                      </a:r>
                      <a:r>
                        <a:rPr lang="en-GB" sz="900" cap="none" spc="0" baseline="0" dirty="0">
                          <a:solidFill>
                            <a:schemeClr val="tx1"/>
                          </a:solidFill>
                        </a:rPr>
                        <a:t> Transparency, Competition and Efficiency</a:t>
                      </a:r>
                    </a:p>
                    <a:p>
                      <a:pPr algn="l"/>
                      <a:r>
                        <a:rPr lang="en-GB" sz="900" cap="none" spc="0" dirty="0">
                          <a:solidFill>
                            <a:schemeClr val="tx1"/>
                          </a:solidFill>
                        </a:rPr>
                        <a:t>In a currency union, price comparison is straightforward. This may help firms cut costs, as they will be able to find the cheapest product more easily</a:t>
                      </a:r>
                      <a:r>
                        <a:rPr lang="en-GB" sz="900" cap="none" spc="0" baseline="0" dirty="0">
                          <a:solidFill>
                            <a:schemeClr val="tx1"/>
                          </a:solidFill>
                        </a:rPr>
                        <a:t> and s</a:t>
                      </a:r>
                      <a:r>
                        <a:rPr lang="en-GB" sz="900" cap="none" spc="0" dirty="0">
                          <a:solidFill>
                            <a:schemeClr val="tx1"/>
                          </a:solidFill>
                        </a:rPr>
                        <a:t>hould encourage greater competition as there is greater transparency in prices. This should help increase efficiency as firms are forced to remain competitive.</a:t>
                      </a:r>
                      <a:endParaRPr lang="en-GB" sz="900" cap="none" spc="0" baseline="0" dirty="0">
                        <a:solidFill>
                          <a:schemeClr val="tx1"/>
                        </a:solidFill>
                      </a:endParaRPr>
                    </a:p>
                  </a:txBody>
                  <a:tcPr marL="67152" marR="51655" marT="51655" marB="51655">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l"/>
                      <a:r>
                        <a:rPr lang="en-GB" sz="900" cap="none" spc="0">
                          <a:solidFill>
                            <a:schemeClr val="tx1"/>
                          </a:solidFill>
                        </a:rPr>
                        <a:t>“One Size</a:t>
                      </a:r>
                      <a:r>
                        <a:rPr lang="en-GB" sz="900" cap="none" spc="0" baseline="0">
                          <a:solidFill>
                            <a:schemeClr val="tx1"/>
                          </a:solidFill>
                        </a:rPr>
                        <a:t> Fits All” Monetary Policy</a:t>
                      </a:r>
                    </a:p>
                    <a:p>
                      <a:pPr algn="l"/>
                      <a:r>
                        <a:rPr lang="en-GB" sz="900" cap="none" spc="0">
                          <a:solidFill>
                            <a:schemeClr val="tx1"/>
                          </a:solidFill>
                        </a:rPr>
                        <a:t>A</a:t>
                      </a:r>
                      <a:r>
                        <a:rPr lang="en-GB" sz="900" cap="none" spc="0" baseline="0">
                          <a:solidFill>
                            <a:schemeClr val="tx1"/>
                          </a:solidFill>
                        </a:rPr>
                        <a:t> currency union</a:t>
                      </a:r>
                      <a:r>
                        <a:rPr lang="en-GB" sz="900" cap="none" spc="0">
                          <a:solidFill>
                            <a:schemeClr val="tx1"/>
                          </a:solidFill>
                        </a:rPr>
                        <a:t> requires a single monetary policy. This means interest rates being set centrally for all Euro countries. E.g. if an individual country is suffering a downturn in economic activity, but the rest are booming</a:t>
                      </a:r>
                      <a:r>
                        <a:rPr lang="en-GB" sz="900" cap="none" spc="0" baseline="0">
                          <a:solidFill>
                            <a:schemeClr val="tx1"/>
                          </a:solidFill>
                        </a:rPr>
                        <a:t> the c</a:t>
                      </a:r>
                      <a:r>
                        <a:rPr lang="en-GB" sz="900" cap="none" spc="0">
                          <a:solidFill>
                            <a:schemeClr val="tx1"/>
                          </a:solidFill>
                        </a:rPr>
                        <a:t>entral Bank may want to increase interest rates, but that would simply worsen the recession for that country. </a:t>
                      </a:r>
                    </a:p>
                  </a:txBody>
                  <a:tcPr marL="67152" marR="51655" marT="51655" marB="51655">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672358215"/>
                  </a:ext>
                </a:extLst>
              </a:tr>
              <a:tr h="874376">
                <a:tc>
                  <a:txBody>
                    <a:bodyPr/>
                    <a:lstStyle/>
                    <a:p>
                      <a:pPr algn="l"/>
                      <a:r>
                        <a:rPr lang="en-GB" sz="900" cap="none" spc="0">
                          <a:solidFill>
                            <a:schemeClr val="tx1"/>
                          </a:solidFill>
                        </a:rPr>
                        <a:t>Inward</a:t>
                      </a:r>
                      <a:r>
                        <a:rPr lang="en-GB" sz="900" cap="none" spc="0" baseline="0">
                          <a:solidFill>
                            <a:schemeClr val="tx1"/>
                          </a:solidFill>
                        </a:rPr>
                        <a:t> Investment</a:t>
                      </a:r>
                    </a:p>
                    <a:p>
                      <a:pPr algn="l"/>
                      <a:r>
                        <a:rPr lang="en-GB" sz="900" cap="none" spc="0" baseline="0">
                          <a:solidFill>
                            <a:schemeClr val="tx1"/>
                          </a:solidFill>
                        </a:rPr>
                        <a:t>Members of the currency union should be able to access other members markets and equally the country may attract FDI, releasing the potential for additional economic growth.</a:t>
                      </a:r>
                      <a:endParaRPr lang="en-GB" sz="900" cap="none" spc="0">
                        <a:solidFill>
                          <a:schemeClr val="tx1"/>
                        </a:solidFill>
                      </a:endParaRPr>
                    </a:p>
                  </a:txBody>
                  <a:tcPr marL="67152" marR="51655" marT="51655" marB="51655">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a:r>
                        <a:rPr lang="en-GB" sz="900" cap="none" spc="0" dirty="0">
                          <a:solidFill>
                            <a:schemeClr val="tx1"/>
                          </a:solidFill>
                        </a:rPr>
                        <a:t>Loss of National Sovereignty</a:t>
                      </a:r>
                    </a:p>
                    <a:p>
                      <a:pPr algn="l"/>
                      <a:r>
                        <a:rPr kumimoji="0" lang="en-GB" sz="900" kern="1200" cap="none" spc="0" dirty="0">
                          <a:solidFill>
                            <a:schemeClr val="tx1"/>
                          </a:solidFill>
                          <a:latin typeface="+mn-lt"/>
                          <a:ea typeface="+mn-ea"/>
                          <a:cs typeface="+mn-cs"/>
                        </a:rPr>
                        <a:t>The transfer of money and fiscal competencies from national to community level, means economically strong and stable countries would have to co-operate in the field of economic policy with other, weaker, countries.</a:t>
                      </a:r>
                      <a:endParaRPr lang="en-GB" sz="900" cap="none" spc="0" dirty="0">
                        <a:solidFill>
                          <a:schemeClr val="tx1"/>
                        </a:solidFill>
                      </a:endParaRPr>
                    </a:p>
                  </a:txBody>
                  <a:tcPr marL="67152" marR="51655" marT="51655" marB="51655">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505293558"/>
                  </a:ext>
                </a:extLst>
              </a:tr>
              <a:tr h="1050736">
                <a:tc>
                  <a:txBody>
                    <a:bodyPr/>
                    <a:lstStyle/>
                    <a:p>
                      <a:pPr algn="l"/>
                      <a:r>
                        <a:rPr lang="en-GB" sz="900" cap="none" spc="0">
                          <a:solidFill>
                            <a:schemeClr val="tx1"/>
                          </a:solidFill>
                        </a:rPr>
                        <a:t>Elimination of Exchange Rate Uncertainty</a:t>
                      </a:r>
                    </a:p>
                    <a:p>
                      <a:pPr algn="l"/>
                      <a:r>
                        <a:rPr lang="en-GB" sz="900" cap="none" spc="0">
                          <a:solidFill>
                            <a:schemeClr val="tx1"/>
                          </a:solidFill>
                        </a:rPr>
                        <a:t>Joining a currency union should end currency instability and a</a:t>
                      </a:r>
                      <a:r>
                        <a:rPr lang="en-GB" sz="900" cap="none" spc="0" baseline="0">
                          <a:solidFill>
                            <a:schemeClr val="tx1"/>
                          </a:solidFill>
                        </a:rPr>
                        <a:t> country should be more secure against currency speculation. Moreover, businesses would not face hedging costs to insure themselves against currency fluctuations.</a:t>
                      </a:r>
                    </a:p>
                  </a:txBody>
                  <a:tcPr marL="67152" marR="51655" marT="51655" marB="5165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a:r>
                        <a:rPr lang="en-GB" sz="900" cap="none" spc="0">
                          <a:solidFill>
                            <a:schemeClr val="tx1"/>
                          </a:solidFill>
                        </a:rPr>
                        <a:t>Economic</a:t>
                      </a:r>
                      <a:r>
                        <a:rPr lang="en-GB" sz="900" cap="none" spc="0" baseline="0">
                          <a:solidFill>
                            <a:schemeClr val="tx1"/>
                          </a:solidFill>
                        </a:rPr>
                        <a:t> Shocks</a:t>
                      </a:r>
                    </a:p>
                    <a:p>
                      <a:pPr algn="l"/>
                      <a:r>
                        <a:rPr lang="en-GB" sz="900" cap="none" spc="0">
                          <a:solidFill>
                            <a:schemeClr val="tx1"/>
                          </a:solidFill>
                        </a:rPr>
                        <a:t>External economic shocks may have an adverse impact which is exacerbated</a:t>
                      </a:r>
                      <a:r>
                        <a:rPr lang="en-GB" sz="900" cap="none" spc="0" baseline="0">
                          <a:solidFill>
                            <a:schemeClr val="tx1"/>
                          </a:solidFill>
                        </a:rPr>
                        <a:t> by constraints on monetary and fiscal policy meaning an individual government may find it difficult to react to economic shocks.</a:t>
                      </a:r>
                      <a:endParaRPr lang="en-GB" sz="900" cap="none" spc="0">
                        <a:solidFill>
                          <a:schemeClr val="tx1"/>
                        </a:solidFill>
                      </a:endParaRPr>
                    </a:p>
                  </a:txBody>
                  <a:tcPr marL="67152" marR="51655" marT="51655" marB="51655">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781463209"/>
                  </a:ext>
                </a:extLst>
              </a:tr>
              <a:tr h="1227095">
                <a:tc>
                  <a:txBody>
                    <a:bodyPr/>
                    <a:lstStyle/>
                    <a:p>
                      <a:pPr algn="l"/>
                      <a:r>
                        <a:rPr lang="en-GB" sz="900" cap="none" spc="0">
                          <a:solidFill>
                            <a:schemeClr val="tx1"/>
                          </a:solidFill>
                        </a:rPr>
                        <a:t>Elimination of Currency Conversion Costs</a:t>
                      </a:r>
                    </a:p>
                    <a:p>
                      <a:pPr algn="l"/>
                      <a:r>
                        <a:rPr lang="en-GB" sz="900" cap="none" spc="0">
                          <a:solidFill>
                            <a:schemeClr val="tx1"/>
                          </a:solidFill>
                        </a:rPr>
                        <a:t>Converting between currencies has a cost for individuals and firms. Joining a currency union will remove these costs.</a:t>
                      </a:r>
                    </a:p>
                  </a:txBody>
                  <a:tcPr marL="67152" marR="51655" marT="51655" marB="51655">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a:r>
                        <a:rPr lang="en-GB" sz="900" cap="none" spc="0" dirty="0">
                          <a:solidFill>
                            <a:schemeClr val="tx1"/>
                          </a:solidFill>
                        </a:rPr>
                        <a:t>Transition Costs</a:t>
                      </a:r>
                    </a:p>
                    <a:p>
                      <a:pPr algn="l"/>
                      <a:r>
                        <a:rPr lang="en-GB" sz="900" cap="none" spc="0" dirty="0">
                          <a:solidFill>
                            <a:schemeClr val="tx1"/>
                          </a:solidFill>
                        </a:rPr>
                        <a:t>Joining a currency union involves short term transition costs which would disappear once the new currency was fully established. For example, new money has to be issued and the old withdrawn, vending machines have to be adapted to take the new coins, and foreign exchange departments may shrink in size in some financial institutions.</a:t>
                      </a:r>
                      <a:endParaRPr lang="en-GB" sz="900" cap="none" spc="0" baseline="0" dirty="0">
                        <a:solidFill>
                          <a:schemeClr val="tx1"/>
                        </a:solidFill>
                      </a:endParaRPr>
                    </a:p>
                  </a:txBody>
                  <a:tcPr marL="67152" marR="51655" marT="51655" marB="51655">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439520562"/>
                  </a:ext>
                </a:extLst>
              </a:tr>
            </a:tbl>
          </a:graphicData>
        </a:graphic>
      </p:graphicFrame>
      <p:pic>
        <p:nvPicPr>
          <p:cNvPr id="3" name="Picture 2">
            <a:extLst>
              <a:ext uri="{FF2B5EF4-FFF2-40B4-BE49-F238E27FC236}">
                <a16:creationId xmlns:a16="http://schemas.microsoft.com/office/drawing/2014/main" id="{62A4113D-A99E-4C49-DAAB-17CDE2CB831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D65AF629-C88D-1B1F-49DB-E2C056B2886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5" name="Footer Placeholder 2">
            <a:extLst>
              <a:ext uri="{FF2B5EF4-FFF2-40B4-BE49-F238E27FC236}">
                <a16:creationId xmlns:a16="http://schemas.microsoft.com/office/drawing/2014/main" id="{91873D0B-8773-3DC8-3BA7-29A74AC9474C}"/>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41313D6-1E86-1AAB-C20B-E193BE22DA8E}"/>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36202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question marks">
            <a:extLst>
              <a:ext uri="{FF2B5EF4-FFF2-40B4-BE49-F238E27FC236}">
                <a16:creationId xmlns:a16="http://schemas.microsoft.com/office/drawing/2014/main" id="{1870646C-FA09-E466-4E76-C12209AFA996}"/>
              </a:ext>
            </a:extLst>
          </p:cNvPr>
          <p:cNvPicPr>
            <a:picLocks noChangeAspect="1"/>
          </p:cNvPicPr>
          <p:nvPr/>
        </p:nvPicPr>
        <p:blipFill rotWithShape="1">
          <a:blip r:embed="rId3">
            <a:alphaModFix amt="35000"/>
          </a:blip>
          <a:srcRect l="12603" r="12396" b="-2"/>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a:prstGeom prst="roundRect">
            <a:avLst/>
          </a:prstGeom>
        </p:spPr>
        <p:txBody>
          <a:bodyPr>
            <a:normAutofit/>
          </a:bodyPr>
          <a:lstStyle/>
          <a:p>
            <a:r>
              <a:rPr lang="en-GB" dirty="0">
                <a:solidFill>
                  <a:srgbClr val="FFFFFF"/>
                </a:solidFill>
              </a:rPr>
              <a:t>Homework</a:t>
            </a:r>
          </a:p>
        </p:txBody>
      </p:sp>
      <p:graphicFrame>
        <p:nvGraphicFramePr>
          <p:cNvPr id="45" name="Content Placeholder 2">
            <a:extLst>
              <a:ext uri="{FF2B5EF4-FFF2-40B4-BE49-F238E27FC236}">
                <a16:creationId xmlns:a16="http://schemas.microsoft.com/office/drawing/2014/main" id="{294A1C9E-FC2E-74EA-CC48-47D361FFF9E3}"/>
              </a:ext>
            </a:extLst>
          </p:cNvPr>
          <p:cNvGraphicFramePr>
            <a:graphicFrameLocks noGrp="1"/>
          </p:cNvGraphicFramePr>
          <p:nvPr>
            <p:ph idx="1"/>
            <p:extLst>
              <p:ext uri="{D42A27DB-BD31-4B8C-83A1-F6EECF244321}">
                <p14:modId xmlns:p14="http://schemas.microsoft.com/office/powerpoint/2010/main" val="24293822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E4F86A38-27BC-4CB0-905B-3270411FFB82}"/>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A5FDBB8B-FF9E-5B3A-624D-04C9B5871F0A}"/>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6" name="Footer Placeholder 2">
            <a:extLst>
              <a:ext uri="{FF2B5EF4-FFF2-40B4-BE49-F238E27FC236}">
                <a16:creationId xmlns:a16="http://schemas.microsoft.com/office/drawing/2014/main" id="{EEF7A3DC-808F-EE7D-E1AE-EC4543E90A80}"/>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C2EAF61-BDA1-0FA7-80EA-2B5C0B2E7643}"/>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15067809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CB7F-F20A-4813-9D7E-032852AA9A5B}"/>
              </a:ext>
            </a:extLst>
          </p:cNvPr>
          <p:cNvSpPr>
            <a:spLocks noGrp="1"/>
          </p:cNvSpPr>
          <p:nvPr>
            <p:ph type="title"/>
          </p:nvPr>
        </p:nvSpPr>
        <p:spPr/>
        <p:txBody>
          <a:bodyPr/>
          <a:lstStyle/>
          <a:p>
            <a:r>
              <a:rPr lang="en-GB" dirty="0"/>
              <a:t>Plenary</a:t>
            </a:r>
          </a:p>
        </p:txBody>
      </p:sp>
      <p:sp>
        <p:nvSpPr>
          <p:cNvPr id="3" name="Content Placeholder 2">
            <a:extLst>
              <a:ext uri="{FF2B5EF4-FFF2-40B4-BE49-F238E27FC236}">
                <a16:creationId xmlns:a16="http://schemas.microsoft.com/office/drawing/2014/main" id="{5C2A27A8-6F3D-4BD7-9800-1D6DFD35FA2D}"/>
              </a:ext>
            </a:extLst>
          </p:cNvPr>
          <p:cNvSpPr>
            <a:spLocks noGrp="1"/>
          </p:cNvSpPr>
          <p:nvPr>
            <p:ph idx="1"/>
          </p:nvPr>
        </p:nvSpPr>
        <p:spPr/>
        <p:txBody>
          <a:bodyPr/>
          <a:lstStyle/>
          <a:p>
            <a:r>
              <a:rPr lang="en-GB" dirty="0"/>
              <a:t>What is the impact of changes in exchange rates on the current balance of payments?</a:t>
            </a:r>
          </a:p>
          <a:p>
            <a:r>
              <a:rPr lang="en-GB" dirty="0"/>
              <a:t>What is the impact of exchange rates on inflation and FDI flows?</a:t>
            </a:r>
          </a:p>
          <a:p>
            <a:endParaRPr lang="en-GB" dirty="0"/>
          </a:p>
        </p:txBody>
      </p:sp>
      <p:pic>
        <p:nvPicPr>
          <p:cNvPr id="4" name="Picture 3">
            <a:extLst>
              <a:ext uri="{FF2B5EF4-FFF2-40B4-BE49-F238E27FC236}">
                <a16:creationId xmlns:a16="http://schemas.microsoft.com/office/drawing/2014/main" id="{472E3BB9-83C2-8D3F-C91C-212B0BA9A68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5" name="Picture 4">
            <a:extLst>
              <a:ext uri="{FF2B5EF4-FFF2-40B4-BE49-F238E27FC236}">
                <a16:creationId xmlns:a16="http://schemas.microsoft.com/office/drawing/2014/main" id="{1D4F8CDE-9E67-F6C5-37BF-2BC99233ABBC}"/>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6" name="Footer Placeholder 2">
            <a:extLst>
              <a:ext uri="{FF2B5EF4-FFF2-40B4-BE49-F238E27FC236}">
                <a16:creationId xmlns:a16="http://schemas.microsoft.com/office/drawing/2014/main" id="{B5C8C353-005D-DD86-B99A-37DD48D8B9E4}"/>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4440B45-5C7C-1602-22A7-504260F4F2EE}"/>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80053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87C9610-F4E3-920C-71CC-6EE01B5ABBD8}"/>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cs typeface="Calibri Light"/>
              </a:rPr>
              <a:t>Learning Objectives</a:t>
            </a:r>
            <a:endParaRPr lang="en-US" sz="3500">
              <a:solidFill>
                <a:srgbClr val="FFFFFF"/>
              </a:solidFill>
            </a:endParaRPr>
          </a:p>
        </p:txBody>
      </p:sp>
      <p:graphicFrame>
        <p:nvGraphicFramePr>
          <p:cNvPr id="20" name="Content Placeholder 5">
            <a:extLst>
              <a:ext uri="{FF2B5EF4-FFF2-40B4-BE49-F238E27FC236}">
                <a16:creationId xmlns:a16="http://schemas.microsoft.com/office/drawing/2014/main" id="{FC072EAD-84D6-2B5B-1D78-F03106CD2249}"/>
              </a:ext>
            </a:extLst>
          </p:cNvPr>
          <p:cNvGraphicFramePr>
            <a:graphicFrameLocks noGrp="1"/>
          </p:cNvGraphicFramePr>
          <p:nvPr>
            <p:ph idx="1"/>
            <p:extLst>
              <p:ext uri="{D42A27DB-BD31-4B8C-83A1-F6EECF244321}">
                <p14:modId xmlns:p14="http://schemas.microsoft.com/office/powerpoint/2010/main" val="3433385122"/>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E321A5F9-F126-57FA-E129-C25B207A8E7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6E9F5427-F971-28A5-C6CA-1EB97F9D9A37}"/>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5" name="Footer Placeholder 2">
            <a:extLst>
              <a:ext uri="{FF2B5EF4-FFF2-40B4-BE49-F238E27FC236}">
                <a16:creationId xmlns:a16="http://schemas.microsoft.com/office/drawing/2014/main" id="{F95009E5-47ED-C56C-7B59-6A436E9FE8FD}"/>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98FD01-24BF-24A4-CCC6-F9177B36DFE0}"/>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9478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a:prstGeom prst="roundRect">
            <a:avLst/>
          </a:prstGeom>
        </p:spPr>
        <p:txBody>
          <a:bodyPr anchor="ctr">
            <a:normAutofit/>
          </a:bodyPr>
          <a:lstStyle/>
          <a:p>
            <a:r>
              <a:rPr lang="en-GB" sz="3500">
                <a:solidFill>
                  <a:srgbClr val="FFFFFF"/>
                </a:solidFill>
              </a:rPr>
              <a:t>Starter</a:t>
            </a:r>
          </a:p>
        </p:txBody>
      </p:sp>
      <p:graphicFrame>
        <p:nvGraphicFramePr>
          <p:cNvPr id="14" name="Content Placeholder 2">
            <a:extLst>
              <a:ext uri="{FF2B5EF4-FFF2-40B4-BE49-F238E27FC236}">
                <a16:creationId xmlns:a16="http://schemas.microsoft.com/office/drawing/2014/main" id="{551BDA93-9C25-35CB-C051-C3EE0E5168BA}"/>
              </a:ext>
            </a:extLst>
          </p:cNvPr>
          <p:cNvGraphicFramePr>
            <a:graphicFrameLocks noGrp="1"/>
          </p:cNvGraphicFramePr>
          <p:nvPr>
            <p:ph idx="1"/>
            <p:extLst>
              <p:ext uri="{D42A27DB-BD31-4B8C-83A1-F6EECF244321}">
                <p14:modId xmlns:p14="http://schemas.microsoft.com/office/powerpoint/2010/main" val="2844342232"/>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AFD26E0-F885-055C-4180-2DAD76C75C2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F3F39672-F5C2-AD95-2FC5-5AE56AFDBFA8}"/>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5" name="Footer Placeholder 2">
            <a:extLst>
              <a:ext uri="{FF2B5EF4-FFF2-40B4-BE49-F238E27FC236}">
                <a16:creationId xmlns:a16="http://schemas.microsoft.com/office/drawing/2014/main" id="{A5608860-22F6-ECB8-14AF-CC9939BA1A7E}"/>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3CE6F29-D507-629A-CDEE-16845DBC58FD}"/>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19188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3203" y="116632"/>
            <a:ext cx="4712118" cy="1231109"/>
          </a:xfrm>
        </p:spPr>
        <p:txBody>
          <a:bodyPr>
            <a:normAutofit/>
          </a:bodyPr>
          <a:lstStyle/>
          <a:p>
            <a:r>
              <a:rPr lang="en-GB" sz="2800" dirty="0"/>
              <a:t>The impact of movements in </a:t>
            </a:r>
            <a:br>
              <a:rPr lang="en-GB" sz="2800" dirty="0"/>
            </a:br>
            <a:r>
              <a:rPr lang="en-GB" sz="2800" dirty="0"/>
              <a:t>exchange rates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094EF9B-D8CE-BB47-6851-21C0D5A35084}"/>
              </a:ext>
            </a:extLst>
          </p:cNvPr>
          <p:cNvPicPr>
            <a:picLocks noChangeAspect="1"/>
          </p:cNvPicPr>
          <p:nvPr/>
        </p:nvPicPr>
        <p:blipFill rotWithShape="1">
          <a:blip r:embed="rId4"/>
          <a:srcRect l="41132" r="15554" b="-5"/>
          <a:stretch/>
        </p:blipFill>
        <p:spPr>
          <a:xfrm>
            <a:off x="5062605" y="-2"/>
            <a:ext cx="4081395"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1">
            <a:extLst>
              <a:ext uri="{FF2B5EF4-FFF2-40B4-BE49-F238E27FC236}">
                <a16:creationId xmlns:a16="http://schemas.microsoft.com/office/drawing/2014/main" id="{6159AB6A-57F3-977D-B747-27C2286791E7}"/>
              </a:ext>
            </a:extLst>
          </p:cNvPr>
          <p:cNvGraphicFramePr>
            <a:graphicFrameLocks noGrp="1"/>
          </p:cNvGraphicFramePr>
          <p:nvPr>
            <p:ph idx="1"/>
            <p:extLst>
              <p:ext uri="{D42A27DB-BD31-4B8C-83A1-F6EECF244321}">
                <p14:modId xmlns:p14="http://schemas.microsoft.com/office/powerpoint/2010/main" val="1398006941"/>
              </p:ext>
            </p:extLst>
          </p:nvPr>
        </p:nvGraphicFramePr>
        <p:xfrm>
          <a:off x="163848" y="1268760"/>
          <a:ext cx="4564451" cy="5472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D8A42B5E-2CB9-C5CF-7CA5-3428359FAEF8}"/>
              </a:ext>
            </a:extLst>
          </p:cNvPr>
          <p:cNvSpPr/>
          <p:nvPr/>
        </p:nvSpPr>
        <p:spPr>
          <a:xfrm>
            <a:off x="5716890" y="1844824"/>
            <a:ext cx="2808312" cy="3384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a:t>Draw a diagram to illustrate what happens when the exchange rate changes</a:t>
            </a:r>
            <a:endParaRPr lang="en-US" sz="1800" dirty="0"/>
          </a:p>
        </p:txBody>
      </p:sp>
      <p:pic>
        <p:nvPicPr>
          <p:cNvPr id="2" name="Picture 1">
            <a:extLst>
              <a:ext uri="{FF2B5EF4-FFF2-40B4-BE49-F238E27FC236}">
                <a16:creationId xmlns:a16="http://schemas.microsoft.com/office/drawing/2014/main" id="{01D7648F-82F9-1E67-5A5C-88C7360121A6}"/>
              </a:ext>
            </a:extLst>
          </p:cNvPr>
          <p:cNvPicPr>
            <a:picLocks noChangeAspect="1"/>
          </p:cNvPicPr>
          <p:nvPr/>
        </p:nvPicPr>
        <p:blipFill>
          <a:blip r:embed="rId10"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4" name="Picture 3">
            <a:extLst>
              <a:ext uri="{FF2B5EF4-FFF2-40B4-BE49-F238E27FC236}">
                <a16:creationId xmlns:a16="http://schemas.microsoft.com/office/drawing/2014/main" id="{4400B2E7-C034-7068-D9A7-B6E131C86316}"/>
              </a:ext>
            </a:extLst>
          </p:cNvPr>
          <p:cNvPicPr>
            <a:picLocks noChangeAspect="1"/>
          </p:cNvPicPr>
          <p:nvPr/>
        </p:nvPicPr>
        <p:blipFill>
          <a:blip r:embed="rId11"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8" name="Footer Placeholder 2">
            <a:extLst>
              <a:ext uri="{FF2B5EF4-FFF2-40B4-BE49-F238E27FC236}">
                <a16:creationId xmlns:a16="http://schemas.microsoft.com/office/drawing/2014/main" id="{D275AAEA-92EE-EED5-0987-E59061AF8C8B}"/>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FF332AA-3887-ADF4-C500-294782A76622}"/>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6082180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8460" y="1783959"/>
            <a:ext cx="3065480" cy="2889114"/>
          </a:xfrm>
          <a:prstGeom prst="roundRect">
            <a:avLst/>
          </a:prstGeom>
        </p:spPr>
        <p:txBody>
          <a:bodyPr vert="horz" lIns="91440" tIns="45720" rIns="91440" bIns="45720" rtlCol="0" anchor="b">
            <a:normAutofit/>
          </a:bodyPr>
          <a:lstStyle/>
          <a:p>
            <a:r>
              <a:rPr lang="en-US" sz="4700"/>
              <a:t>Activity 1</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White arrows going to the red target">
            <a:extLst>
              <a:ext uri="{FF2B5EF4-FFF2-40B4-BE49-F238E27FC236}">
                <a16:creationId xmlns:a16="http://schemas.microsoft.com/office/drawing/2014/main" id="{4A988E2D-6697-2B5D-73AC-33F52BF45F65}"/>
              </a:ext>
            </a:extLst>
          </p:cNvPr>
          <p:cNvPicPr>
            <a:picLocks noChangeAspect="1"/>
          </p:cNvPicPr>
          <p:nvPr/>
        </p:nvPicPr>
        <p:blipFill rotWithShape="1">
          <a:blip r:embed="rId3"/>
          <a:srcRect l="42131" r="6637" b="-3"/>
          <a:stretch/>
        </p:blipFill>
        <p:spPr>
          <a:xfrm>
            <a:off x="30295"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grpSp>
        <p:nvGrpSpPr>
          <p:cNvPr id="4" name="Group 3">
            <a:extLst>
              <a:ext uri="{FF2B5EF4-FFF2-40B4-BE49-F238E27FC236}">
                <a16:creationId xmlns:a16="http://schemas.microsoft.com/office/drawing/2014/main" id="{DE6C4B97-F051-80C7-6A68-5BB760152297}"/>
              </a:ext>
            </a:extLst>
          </p:cNvPr>
          <p:cNvGrpSpPr/>
          <p:nvPr/>
        </p:nvGrpSpPr>
        <p:grpSpPr>
          <a:xfrm>
            <a:off x="107505" y="1351109"/>
            <a:ext cx="5573392" cy="4547647"/>
            <a:chOff x="1337075" y="1783142"/>
            <a:chExt cx="6268783" cy="4475539"/>
          </a:xfrm>
        </p:grpSpPr>
        <p:sp>
          <p:nvSpPr>
            <p:cNvPr id="6" name="Rectangle 5">
              <a:extLst>
                <a:ext uri="{FF2B5EF4-FFF2-40B4-BE49-F238E27FC236}">
                  <a16:creationId xmlns:a16="http://schemas.microsoft.com/office/drawing/2014/main" id="{F2E385C5-4B80-CA42-2084-A6EFA2155BE7}"/>
                </a:ext>
              </a:extLst>
            </p:cNvPr>
            <p:cNvSpPr/>
            <p:nvPr/>
          </p:nvSpPr>
          <p:spPr>
            <a:xfrm>
              <a:off x="1357668" y="1783142"/>
              <a:ext cx="5798963" cy="44755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0000"/>
                </a:solidFill>
              </a:endParaRPr>
            </a:p>
          </p:txBody>
        </p:sp>
        <p:grpSp>
          <p:nvGrpSpPr>
            <p:cNvPr id="7" name="Group 6">
              <a:extLst>
                <a:ext uri="{FF2B5EF4-FFF2-40B4-BE49-F238E27FC236}">
                  <a16:creationId xmlns:a16="http://schemas.microsoft.com/office/drawing/2014/main" id="{E128E9F6-546C-677F-4637-2BFDD6D62171}"/>
                </a:ext>
              </a:extLst>
            </p:cNvPr>
            <p:cNvGrpSpPr/>
            <p:nvPr/>
          </p:nvGrpSpPr>
          <p:grpSpPr>
            <a:xfrm>
              <a:off x="1337075" y="2010026"/>
              <a:ext cx="6268783" cy="4188810"/>
              <a:chOff x="3550118" y="1961388"/>
              <a:chExt cx="6268783" cy="4188810"/>
            </a:xfrm>
          </p:grpSpPr>
          <p:cxnSp>
            <p:nvCxnSpPr>
              <p:cNvPr id="8" name="Straight Connector 7">
                <a:extLst>
                  <a:ext uri="{FF2B5EF4-FFF2-40B4-BE49-F238E27FC236}">
                    <a16:creationId xmlns:a16="http://schemas.microsoft.com/office/drawing/2014/main" id="{F2FAC226-0245-3316-0621-A37F267A9D7F}"/>
                  </a:ext>
                </a:extLst>
              </p:cNvPr>
              <p:cNvCxnSpPr/>
              <p:nvPr/>
            </p:nvCxnSpPr>
            <p:spPr>
              <a:xfrm>
                <a:off x="4360615" y="2184804"/>
                <a:ext cx="0" cy="35274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02CCF6-AD85-021A-2F57-72F5BE98480F}"/>
                  </a:ext>
                </a:extLst>
              </p:cNvPr>
              <p:cNvCxnSpPr/>
              <p:nvPr/>
            </p:nvCxnSpPr>
            <p:spPr>
              <a:xfrm>
                <a:off x="4360615" y="5712229"/>
                <a:ext cx="46799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E17497D6-B83C-3F52-B6D9-F0B23904F549}"/>
                  </a:ext>
                </a:extLst>
              </p:cNvPr>
              <p:cNvSpPr txBox="1">
                <a:spLocks noChangeArrowheads="1"/>
              </p:cNvSpPr>
              <p:nvPr/>
            </p:nvSpPr>
            <p:spPr bwMode="auto">
              <a:xfrm>
                <a:off x="3550118" y="1961388"/>
                <a:ext cx="863601" cy="919081"/>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000000"/>
                    </a:solidFill>
                  </a:rPr>
                  <a:t>Price</a:t>
                </a:r>
              </a:p>
              <a:p>
                <a:pPr algn="ctr"/>
                <a:r>
                  <a:rPr lang="en-GB" sz="1200" dirty="0">
                    <a:solidFill>
                      <a:srgbClr val="000000"/>
                    </a:solidFill>
                  </a:rPr>
                  <a:t>$ per £</a:t>
                </a:r>
                <a:endParaRPr lang="en-US" sz="1200" dirty="0">
                  <a:solidFill>
                    <a:srgbClr val="000000"/>
                  </a:solidFill>
                </a:endParaRPr>
              </a:p>
            </p:txBody>
          </p:sp>
          <p:sp>
            <p:nvSpPr>
              <p:cNvPr id="12" name="TextBox 5">
                <a:extLst>
                  <a:ext uri="{FF2B5EF4-FFF2-40B4-BE49-F238E27FC236}">
                    <a16:creationId xmlns:a16="http://schemas.microsoft.com/office/drawing/2014/main" id="{6D7D4EE7-72C0-201C-A431-97FE80236E3B}"/>
                  </a:ext>
                </a:extLst>
              </p:cNvPr>
              <p:cNvSpPr txBox="1">
                <a:spLocks noChangeArrowheads="1"/>
              </p:cNvSpPr>
              <p:nvPr/>
            </p:nvSpPr>
            <p:spPr bwMode="auto">
              <a:xfrm>
                <a:off x="7297950" y="5756306"/>
                <a:ext cx="2520951" cy="39389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000000"/>
                    </a:solidFill>
                  </a:rPr>
                  <a:t>Quantity</a:t>
                </a:r>
                <a:endParaRPr lang="en-US" sz="1200" dirty="0">
                  <a:solidFill>
                    <a:srgbClr val="000000"/>
                  </a:solidFill>
                </a:endParaRPr>
              </a:p>
            </p:txBody>
          </p:sp>
          <p:sp>
            <p:nvSpPr>
              <p:cNvPr id="13" name="TextBox 6">
                <a:extLst>
                  <a:ext uri="{FF2B5EF4-FFF2-40B4-BE49-F238E27FC236}">
                    <a16:creationId xmlns:a16="http://schemas.microsoft.com/office/drawing/2014/main" id="{FAF6D7C6-3592-BC7F-F2B4-4E7EC7C67677}"/>
                  </a:ext>
                </a:extLst>
              </p:cNvPr>
              <p:cNvSpPr txBox="1">
                <a:spLocks noChangeArrowheads="1"/>
              </p:cNvSpPr>
              <p:nvPr/>
            </p:nvSpPr>
            <p:spPr bwMode="auto">
              <a:xfrm>
                <a:off x="8292748" y="2953190"/>
                <a:ext cx="576064" cy="39389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0000"/>
                    </a:solidFill>
                  </a:rPr>
                  <a:t>S2</a:t>
                </a:r>
              </a:p>
            </p:txBody>
          </p:sp>
          <p:cxnSp>
            <p:nvCxnSpPr>
              <p:cNvPr id="14" name="Straight Connector 13">
                <a:extLst>
                  <a:ext uri="{FF2B5EF4-FFF2-40B4-BE49-F238E27FC236}">
                    <a16:creationId xmlns:a16="http://schemas.microsoft.com/office/drawing/2014/main" id="{F0C2E51F-CC69-4DB6-911B-7D7B632FC280}"/>
                  </a:ext>
                </a:extLst>
              </p:cNvPr>
              <p:cNvCxnSpPr/>
              <p:nvPr/>
            </p:nvCxnSpPr>
            <p:spPr>
              <a:xfrm flipH="1">
                <a:off x="5930132" y="3192742"/>
                <a:ext cx="2376264" cy="20882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C53EE0-F2DA-F9D4-E4D3-E20C88D9AB98}"/>
                  </a:ext>
                </a:extLst>
              </p:cNvPr>
              <p:cNvCxnSpPr/>
              <p:nvPr/>
            </p:nvCxnSpPr>
            <p:spPr>
              <a:xfrm>
                <a:off x="4360020" y="3813518"/>
                <a:ext cx="2088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TextBox 9">
                <a:extLst>
                  <a:ext uri="{FF2B5EF4-FFF2-40B4-BE49-F238E27FC236}">
                    <a16:creationId xmlns:a16="http://schemas.microsoft.com/office/drawing/2014/main" id="{957C34B7-28E4-0A45-3354-A5E4736781E3}"/>
                  </a:ext>
                </a:extLst>
              </p:cNvPr>
              <p:cNvSpPr txBox="1">
                <a:spLocks noChangeArrowheads="1"/>
              </p:cNvSpPr>
              <p:nvPr/>
            </p:nvSpPr>
            <p:spPr bwMode="auto">
              <a:xfrm>
                <a:off x="6649853" y="5720166"/>
                <a:ext cx="865188" cy="39389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000000"/>
                    </a:solidFill>
                  </a:rPr>
                  <a:t>Q2</a:t>
                </a:r>
                <a:endParaRPr lang="en-US" sz="1200" dirty="0">
                  <a:solidFill>
                    <a:srgbClr val="000000"/>
                  </a:solidFill>
                </a:endParaRPr>
              </a:p>
            </p:txBody>
          </p:sp>
          <p:cxnSp>
            <p:nvCxnSpPr>
              <p:cNvPr id="17" name="Straight Connector 16">
                <a:extLst>
                  <a:ext uri="{FF2B5EF4-FFF2-40B4-BE49-F238E27FC236}">
                    <a16:creationId xmlns:a16="http://schemas.microsoft.com/office/drawing/2014/main" id="{1BEE095E-21FC-FCB6-84A6-B8AD585EEBEB}"/>
                  </a:ext>
                </a:extLst>
              </p:cNvPr>
              <p:cNvCxnSpPr/>
              <p:nvPr/>
            </p:nvCxnSpPr>
            <p:spPr>
              <a:xfrm>
                <a:off x="5152108" y="2904710"/>
                <a:ext cx="2736304" cy="1944216"/>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8" name="TextBox 11">
                <a:extLst>
                  <a:ext uri="{FF2B5EF4-FFF2-40B4-BE49-F238E27FC236}">
                    <a16:creationId xmlns:a16="http://schemas.microsoft.com/office/drawing/2014/main" id="{5D49680B-747F-D7E7-3420-89AE4C129ED0}"/>
                  </a:ext>
                </a:extLst>
              </p:cNvPr>
              <p:cNvSpPr txBox="1">
                <a:spLocks noChangeArrowheads="1"/>
              </p:cNvSpPr>
              <p:nvPr/>
            </p:nvSpPr>
            <p:spPr bwMode="auto">
              <a:xfrm>
                <a:off x="7834090" y="4731539"/>
                <a:ext cx="760339" cy="39389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000000"/>
                    </a:solidFill>
                  </a:rPr>
                  <a:t>D1</a:t>
                </a:r>
                <a:endParaRPr lang="en-US" sz="1200" dirty="0">
                  <a:solidFill>
                    <a:srgbClr val="000000"/>
                  </a:solidFill>
                </a:endParaRPr>
              </a:p>
            </p:txBody>
          </p:sp>
          <p:cxnSp>
            <p:nvCxnSpPr>
              <p:cNvPr id="19" name="Straight Connector 18">
                <a:extLst>
                  <a:ext uri="{FF2B5EF4-FFF2-40B4-BE49-F238E27FC236}">
                    <a16:creationId xmlns:a16="http://schemas.microsoft.com/office/drawing/2014/main" id="{7210B5A4-3358-977D-5B86-86D415AEF3BA}"/>
                  </a:ext>
                </a:extLst>
              </p:cNvPr>
              <p:cNvCxnSpPr/>
              <p:nvPr/>
            </p:nvCxnSpPr>
            <p:spPr>
              <a:xfrm>
                <a:off x="7039892" y="3334414"/>
                <a:ext cx="0" cy="23760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FB5188-E00D-71EA-9E79-7848CCA312D2}"/>
                  </a:ext>
                </a:extLst>
              </p:cNvPr>
              <p:cNvCxnSpPr/>
              <p:nvPr/>
            </p:nvCxnSpPr>
            <p:spPr>
              <a:xfrm>
                <a:off x="6447332" y="3831854"/>
                <a:ext cx="0" cy="18720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Box 14">
                <a:extLst>
                  <a:ext uri="{FF2B5EF4-FFF2-40B4-BE49-F238E27FC236}">
                    <a16:creationId xmlns:a16="http://schemas.microsoft.com/office/drawing/2014/main" id="{F0575E9D-4700-0B80-0656-2C65DBB91554}"/>
                  </a:ext>
                </a:extLst>
              </p:cNvPr>
              <p:cNvSpPr txBox="1">
                <a:spLocks noChangeArrowheads="1"/>
              </p:cNvSpPr>
              <p:nvPr/>
            </p:nvSpPr>
            <p:spPr bwMode="auto">
              <a:xfrm>
                <a:off x="6061420" y="5716790"/>
                <a:ext cx="865188" cy="39389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000000"/>
                    </a:solidFill>
                  </a:rPr>
                  <a:t>Q1</a:t>
                </a:r>
                <a:endParaRPr lang="en-US" sz="1200" dirty="0">
                  <a:solidFill>
                    <a:srgbClr val="000000"/>
                  </a:solidFill>
                </a:endParaRPr>
              </a:p>
            </p:txBody>
          </p:sp>
          <p:cxnSp>
            <p:nvCxnSpPr>
              <p:cNvPr id="22" name="Straight Connector 21">
                <a:extLst>
                  <a:ext uri="{FF2B5EF4-FFF2-40B4-BE49-F238E27FC236}">
                    <a16:creationId xmlns:a16="http://schemas.microsoft.com/office/drawing/2014/main" id="{30479A1A-9B73-F2CC-2EEF-CB1FE58EAFCC}"/>
                  </a:ext>
                </a:extLst>
              </p:cNvPr>
              <p:cNvCxnSpPr/>
              <p:nvPr/>
            </p:nvCxnSpPr>
            <p:spPr>
              <a:xfrm flipH="1">
                <a:off x="5282060" y="2760694"/>
                <a:ext cx="2376264" cy="20882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16">
                <a:extLst>
                  <a:ext uri="{FF2B5EF4-FFF2-40B4-BE49-F238E27FC236}">
                    <a16:creationId xmlns:a16="http://schemas.microsoft.com/office/drawing/2014/main" id="{DEE0D7E4-8F09-6F1A-1F7B-B03D990D72A5}"/>
                  </a:ext>
                </a:extLst>
              </p:cNvPr>
              <p:cNvSpPr txBox="1">
                <a:spLocks noChangeArrowheads="1"/>
              </p:cNvSpPr>
              <p:nvPr/>
            </p:nvSpPr>
            <p:spPr bwMode="auto">
              <a:xfrm>
                <a:off x="7474788" y="2475006"/>
                <a:ext cx="864096" cy="39389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000000"/>
                    </a:solidFill>
                  </a:rPr>
                  <a:t>S1</a:t>
                </a:r>
                <a:endParaRPr lang="en-US" sz="1100" dirty="0">
                  <a:solidFill>
                    <a:srgbClr val="000000"/>
                  </a:solidFill>
                </a:endParaRPr>
              </a:p>
            </p:txBody>
          </p:sp>
          <p:cxnSp>
            <p:nvCxnSpPr>
              <p:cNvPr id="24" name="Straight Connector 23">
                <a:extLst>
                  <a:ext uri="{FF2B5EF4-FFF2-40B4-BE49-F238E27FC236}">
                    <a16:creationId xmlns:a16="http://schemas.microsoft.com/office/drawing/2014/main" id="{50FE0F70-8097-5DF3-AFF0-0D73770D904C}"/>
                  </a:ext>
                </a:extLst>
              </p:cNvPr>
              <p:cNvCxnSpPr/>
              <p:nvPr/>
            </p:nvCxnSpPr>
            <p:spPr>
              <a:xfrm>
                <a:off x="5905020" y="2552134"/>
                <a:ext cx="2736304" cy="1944216"/>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25" name="TextBox 18">
                <a:extLst>
                  <a:ext uri="{FF2B5EF4-FFF2-40B4-BE49-F238E27FC236}">
                    <a16:creationId xmlns:a16="http://schemas.microsoft.com/office/drawing/2014/main" id="{94B53E68-4B7E-C76C-9D3B-2C93172CF4B6}"/>
                  </a:ext>
                </a:extLst>
              </p:cNvPr>
              <p:cNvSpPr txBox="1">
                <a:spLocks noChangeArrowheads="1"/>
              </p:cNvSpPr>
              <p:nvPr/>
            </p:nvSpPr>
            <p:spPr bwMode="auto">
              <a:xfrm>
                <a:off x="8627836" y="4317573"/>
                <a:ext cx="760339" cy="39389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000000"/>
                    </a:solidFill>
                  </a:rPr>
                  <a:t>D2</a:t>
                </a:r>
                <a:endParaRPr lang="en-US" sz="1200" dirty="0">
                  <a:solidFill>
                    <a:srgbClr val="000000"/>
                  </a:solidFill>
                </a:endParaRPr>
              </a:p>
            </p:txBody>
          </p:sp>
          <p:cxnSp>
            <p:nvCxnSpPr>
              <p:cNvPr id="26" name="Straight Connector 25">
                <a:extLst>
                  <a:ext uri="{FF2B5EF4-FFF2-40B4-BE49-F238E27FC236}">
                    <a16:creationId xmlns:a16="http://schemas.microsoft.com/office/drawing/2014/main" id="{E3D680D4-7CFB-1A78-0E74-85E35EF92879}"/>
                  </a:ext>
                </a:extLst>
              </p:cNvPr>
              <p:cNvCxnSpPr/>
              <p:nvPr/>
            </p:nvCxnSpPr>
            <p:spPr>
              <a:xfrm>
                <a:off x="4361028" y="4272862"/>
                <a:ext cx="2736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50A64E-8A2D-9635-4333-F6D87FC99167}"/>
                  </a:ext>
                </a:extLst>
              </p:cNvPr>
              <p:cNvCxnSpPr/>
              <p:nvPr/>
            </p:nvCxnSpPr>
            <p:spPr>
              <a:xfrm>
                <a:off x="4408084" y="3309462"/>
                <a:ext cx="2628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1">
                <a:extLst>
                  <a:ext uri="{FF2B5EF4-FFF2-40B4-BE49-F238E27FC236}">
                    <a16:creationId xmlns:a16="http://schemas.microsoft.com/office/drawing/2014/main" id="{62AC7FE3-FFD5-DDAC-B5DA-9E6879A36E1E}"/>
                  </a:ext>
                </a:extLst>
              </p:cNvPr>
              <p:cNvSpPr txBox="1">
                <a:spLocks noChangeArrowheads="1"/>
              </p:cNvSpPr>
              <p:nvPr/>
            </p:nvSpPr>
            <p:spPr bwMode="auto">
              <a:xfrm>
                <a:off x="3618339" y="3624791"/>
                <a:ext cx="865188" cy="39389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000000"/>
                    </a:solidFill>
                  </a:rPr>
                  <a:t>$1.50</a:t>
                </a:r>
                <a:endParaRPr lang="en-US" sz="1200" dirty="0">
                  <a:solidFill>
                    <a:srgbClr val="000000"/>
                  </a:solidFill>
                </a:endParaRPr>
              </a:p>
            </p:txBody>
          </p:sp>
          <p:sp>
            <p:nvSpPr>
              <p:cNvPr id="29" name="TextBox 22">
                <a:extLst>
                  <a:ext uri="{FF2B5EF4-FFF2-40B4-BE49-F238E27FC236}">
                    <a16:creationId xmlns:a16="http://schemas.microsoft.com/office/drawing/2014/main" id="{DFBF4F9E-BE90-B542-D801-8DC682002096}"/>
                  </a:ext>
                </a:extLst>
              </p:cNvPr>
              <p:cNvSpPr txBox="1">
                <a:spLocks noChangeArrowheads="1"/>
              </p:cNvSpPr>
              <p:nvPr/>
            </p:nvSpPr>
            <p:spPr bwMode="auto">
              <a:xfrm>
                <a:off x="3602349" y="3120734"/>
                <a:ext cx="865188" cy="39389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000000"/>
                    </a:solidFill>
                  </a:rPr>
                  <a:t>$1.60</a:t>
                </a:r>
                <a:endParaRPr lang="en-US" sz="1200" dirty="0">
                  <a:solidFill>
                    <a:srgbClr val="000000"/>
                  </a:solidFill>
                </a:endParaRPr>
              </a:p>
            </p:txBody>
          </p:sp>
          <p:sp>
            <p:nvSpPr>
              <p:cNvPr id="30" name="TextBox 23">
                <a:extLst>
                  <a:ext uri="{FF2B5EF4-FFF2-40B4-BE49-F238E27FC236}">
                    <a16:creationId xmlns:a16="http://schemas.microsoft.com/office/drawing/2014/main" id="{75B96171-D0AD-CAFF-E7B5-C9E29BFEE319}"/>
                  </a:ext>
                </a:extLst>
              </p:cNvPr>
              <p:cNvSpPr txBox="1">
                <a:spLocks noChangeArrowheads="1"/>
              </p:cNvSpPr>
              <p:nvPr/>
            </p:nvSpPr>
            <p:spPr bwMode="auto">
              <a:xfrm>
                <a:off x="3615996" y="4128846"/>
                <a:ext cx="865188" cy="39389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rgbClr val="000000"/>
                    </a:solidFill>
                  </a:rPr>
                  <a:t>$1.40</a:t>
                </a:r>
                <a:endParaRPr lang="en-US" sz="1200" dirty="0">
                  <a:solidFill>
                    <a:srgbClr val="000000"/>
                  </a:solidFill>
                </a:endParaRPr>
              </a:p>
            </p:txBody>
          </p:sp>
        </p:grpSp>
      </p:grpSp>
      <p:pic>
        <p:nvPicPr>
          <p:cNvPr id="3" name="Picture 2">
            <a:extLst>
              <a:ext uri="{FF2B5EF4-FFF2-40B4-BE49-F238E27FC236}">
                <a16:creationId xmlns:a16="http://schemas.microsoft.com/office/drawing/2014/main" id="{D6E81C6C-6E92-2098-B0AF-3081370B38C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31" name="Picture 30">
            <a:extLst>
              <a:ext uri="{FF2B5EF4-FFF2-40B4-BE49-F238E27FC236}">
                <a16:creationId xmlns:a16="http://schemas.microsoft.com/office/drawing/2014/main" id="{C6EB89BF-AC1B-CA90-B7EB-A039EC52117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32" name="Footer Placeholder 2">
            <a:extLst>
              <a:ext uri="{FF2B5EF4-FFF2-40B4-BE49-F238E27FC236}">
                <a16:creationId xmlns:a16="http://schemas.microsoft.com/office/drawing/2014/main" id="{53FF1E5C-68E1-B78D-24B9-42751F51742F}"/>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AFBE3CE6-B15C-A95D-B600-44FC4B9C6119}"/>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6286685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93555" y="620392"/>
            <a:ext cx="3098325" cy="5504688"/>
          </a:xfrm>
        </p:spPr>
        <p:txBody>
          <a:bodyPr>
            <a:normAutofit/>
          </a:bodyPr>
          <a:lstStyle/>
          <a:p>
            <a:br>
              <a:rPr lang="en-GB" sz="4000" dirty="0">
                <a:solidFill>
                  <a:schemeClr val="bg1"/>
                </a:solidFill>
              </a:rPr>
            </a:br>
            <a:br>
              <a:rPr lang="en-GB" sz="4000" dirty="0">
                <a:solidFill>
                  <a:schemeClr val="bg1"/>
                </a:solidFill>
              </a:rPr>
            </a:br>
            <a:r>
              <a:rPr lang="en-GB" sz="4000" dirty="0">
                <a:solidFill>
                  <a:schemeClr val="bg1"/>
                </a:solidFill>
              </a:rPr>
              <a:t>The impact of movements in </a:t>
            </a:r>
            <a:br>
              <a:rPr lang="en-GB" sz="4000" dirty="0">
                <a:solidFill>
                  <a:schemeClr val="bg1"/>
                </a:solidFill>
              </a:rPr>
            </a:br>
            <a:r>
              <a:rPr lang="en-GB" sz="4000" dirty="0">
                <a:solidFill>
                  <a:schemeClr val="bg1"/>
                </a:solidFill>
              </a:rPr>
              <a:t>exchange Rates</a:t>
            </a:r>
            <a:br>
              <a:rPr lang="en-GB" sz="4000" dirty="0">
                <a:solidFill>
                  <a:schemeClr val="bg1"/>
                </a:solidFill>
              </a:rPr>
            </a:br>
            <a:endParaRPr lang="en-GB" sz="4000" dirty="0">
              <a:solidFill>
                <a:schemeClr val="bg1"/>
              </a:solidFill>
            </a:endParaRPr>
          </a:p>
        </p:txBody>
      </p:sp>
      <p:graphicFrame>
        <p:nvGraphicFramePr>
          <p:cNvPr id="7" name="Content Placeholder 2">
            <a:extLst>
              <a:ext uri="{FF2B5EF4-FFF2-40B4-BE49-F238E27FC236}">
                <a16:creationId xmlns:a16="http://schemas.microsoft.com/office/drawing/2014/main" id="{A0477F1B-3492-97B5-D146-061E45F7229F}"/>
              </a:ext>
            </a:extLst>
          </p:cNvPr>
          <p:cNvGraphicFramePr>
            <a:graphicFrameLocks noGrp="1"/>
          </p:cNvGraphicFramePr>
          <p:nvPr>
            <p:ph idx="1"/>
            <p:extLst>
              <p:ext uri="{D42A27DB-BD31-4B8C-83A1-F6EECF244321}">
                <p14:modId xmlns:p14="http://schemas.microsoft.com/office/powerpoint/2010/main" val="2923771638"/>
              </p:ext>
            </p:extLst>
          </p:nvPr>
        </p:nvGraphicFramePr>
        <p:xfrm>
          <a:off x="3885436" y="116632"/>
          <a:ext cx="5079052" cy="6552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A9BE4EB4-1F54-D48A-1578-B1BBD6A91F33}"/>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3" name="Picture 2">
            <a:extLst>
              <a:ext uri="{FF2B5EF4-FFF2-40B4-BE49-F238E27FC236}">
                <a16:creationId xmlns:a16="http://schemas.microsoft.com/office/drawing/2014/main" id="{E823C239-5185-2298-366D-7881DE118B18}"/>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4" name="Footer Placeholder 2">
            <a:extLst>
              <a:ext uri="{FF2B5EF4-FFF2-40B4-BE49-F238E27FC236}">
                <a16:creationId xmlns:a16="http://schemas.microsoft.com/office/drawing/2014/main" id="{BC00184E-3935-83A4-2540-6167F9FEF0DD}"/>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BCEEB6A-51B0-9AB2-1D49-8F36605C7F07}"/>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31998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93555" y="620392"/>
            <a:ext cx="3170333" cy="5504688"/>
          </a:xfrm>
        </p:spPr>
        <p:txBody>
          <a:bodyPr>
            <a:normAutofit/>
          </a:bodyPr>
          <a:lstStyle/>
          <a:p>
            <a:br>
              <a:rPr lang="en-GB" sz="4000" dirty="0">
                <a:solidFill>
                  <a:schemeClr val="bg1"/>
                </a:solidFill>
              </a:rPr>
            </a:br>
            <a:br>
              <a:rPr lang="en-GB" sz="4000" dirty="0">
                <a:solidFill>
                  <a:schemeClr val="bg1"/>
                </a:solidFill>
              </a:rPr>
            </a:br>
            <a:r>
              <a:rPr lang="en-GB" sz="4000" dirty="0">
                <a:solidFill>
                  <a:schemeClr val="bg1"/>
                </a:solidFill>
              </a:rPr>
              <a:t>The impact of movements in </a:t>
            </a:r>
            <a:br>
              <a:rPr lang="en-GB" sz="4000" dirty="0">
                <a:solidFill>
                  <a:schemeClr val="bg1"/>
                </a:solidFill>
              </a:rPr>
            </a:br>
            <a:r>
              <a:rPr lang="en-GB" sz="4000" dirty="0">
                <a:solidFill>
                  <a:schemeClr val="bg1"/>
                </a:solidFill>
              </a:rPr>
              <a:t>exchange Rates</a:t>
            </a:r>
            <a:br>
              <a:rPr lang="en-GB" sz="4000" dirty="0">
                <a:solidFill>
                  <a:schemeClr val="bg1"/>
                </a:solidFill>
              </a:rPr>
            </a:br>
            <a:endParaRPr lang="en-GB" sz="4000" dirty="0">
              <a:solidFill>
                <a:schemeClr val="bg1"/>
              </a:solidFill>
            </a:endParaRPr>
          </a:p>
        </p:txBody>
      </p:sp>
      <p:graphicFrame>
        <p:nvGraphicFramePr>
          <p:cNvPr id="7" name="Content Placeholder 2">
            <a:extLst>
              <a:ext uri="{FF2B5EF4-FFF2-40B4-BE49-F238E27FC236}">
                <a16:creationId xmlns:a16="http://schemas.microsoft.com/office/drawing/2014/main" id="{D9BDC970-0CF1-335A-175D-8E9A10DC51BD}"/>
              </a:ext>
            </a:extLst>
          </p:cNvPr>
          <p:cNvGraphicFramePr>
            <a:graphicFrameLocks noGrp="1"/>
          </p:cNvGraphicFramePr>
          <p:nvPr>
            <p:ph idx="1"/>
            <p:extLst>
              <p:ext uri="{D42A27DB-BD31-4B8C-83A1-F6EECF244321}">
                <p14:modId xmlns:p14="http://schemas.microsoft.com/office/powerpoint/2010/main" val="3441816755"/>
              </p:ext>
            </p:extLst>
          </p:nvPr>
        </p:nvGraphicFramePr>
        <p:xfrm>
          <a:off x="3854022" y="-64608"/>
          <a:ext cx="5289978" cy="692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D083FEA9-D432-7596-FB0F-212CF8E74D71}"/>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3" name="Picture 2">
            <a:extLst>
              <a:ext uri="{FF2B5EF4-FFF2-40B4-BE49-F238E27FC236}">
                <a16:creationId xmlns:a16="http://schemas.microsoft.com/office/drawing/2014/main" id="{9C465433-642B-B1A9-C934-FC7DF0DA20C5}"/>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4131276" y="-27384"/>
            <a:ext cx="933411" cy="375797"/>
          </a:xfrm>
          <a:prstGeom prst="rect">
            <a:avLst/>
          </a:prstGeom>
        </p:spPr>
      </p:pic>
      <p:sp>
        <p:nvSpPr>
          <p:cNvPr id="4" name="Footer Placeholder 2">
            <a:extLst>
              <a:ext uri="{FF2B5EF4-FFF2-40B4-BE49-F238E27FC236}">
                <a16:creationId xmlns:a16="http://schemas.microsoft.com/office/drawing/2014/main" id="{7CBA665F-0D74-6414-D4AC-CB4FC5A0DBCA}"/>
              </a:ext>
            </a:extLst>
          </p:cNvPr>
          <p:cNvSpPr txBox="1">
            <a:spLocks/>
          </p:cNvSpPr>
          <p:nvPr/>
        </p:nvSpPr>
        <p:spPr>
          <a:xfrm>
            <a:off x="-153686" y="654330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37AE55F-3AC7-174D-CEE2-3E495B3804C3}"/>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1203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51520" y="404665"/>
            <a:ext cx="4318652" cy="1149532"/>
          </a:xfrm>
        </p:spPr>
        <p:txBody>
          <a:bodyPr>
            <a:normAutofit fontScale="90000"/>
          </a:bodyPr>
          <a:lstStyle/>
          <a:p>
            <a:br>
              <a:rPr lang="en-GB" sz="1400" dirty="0"/>
            </a:br>
            <a:br>
              <a:rPr lang="en-GB" sz="2700" dirty="0"/>
            </a:br>
            <a:r>
              <a:rPr lang="en-GB" sz="2700" dirty="0"/>
              <a:t>The impact of movements in </a:t>
            </a:r>
            <a:br>
              <a:rPr lang="en-GB" sz="2700" dirty="0"/>
            </a:br>
            <a:r>
              <a:rPr lang="en-GB" sz="2700" dirty="0"/>
              <a:t>exchange Rates</a:t>
            </a:r>
            <a:br>
              <a:rPr lang="en-GB" sz="1400" dirty="0"/>
            </a:br>
            <a:endParaRPr lang="en-GB" sz="1400" dirty="0"/>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0A80137-4BB8-96DF-64CD-E42EEA50BA2D}"/>
              </a:ext>
            </a:extLst>
          </p:cNvPr>
          <p:cNvPicPr>
            <a:picLocks noChangeAspect="1"/>
          </p:cNvPicPr>
          <p:nvPr/>
        </p:nvPicPr>
        <p:blipFill rotWithShape="1">
          <a:blip r:embed="rId4"/>
          <a:srcRect l="24407" r="28965" b="-8"/>
          <a:stretch/>
        </p:blipFill>
        <p:spPr>
          <a:xfrm>
            <a:off x="5062605" y="-2"/>
            <a:ext cx="4081395"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7" name="Content Placeholder 2">
            <a:extLst>
              <a:ext uri="{FF2B5EF4-FFF2-40B4-BE49-F238E27FC236}">
                <a16:creationId xmlns:a16="http://schemas.microsoft.com/office/drawing/2014/main" id="{CA050F96-F823-971E-B45C-0F7B0E87ECAF}"/>
              </a:ext>
            </a:extLst>
          </p:cNvPr>
          <p:cNvGraphicFramePr>
            <a:graphicFrameLocks noGrp="1"/>
          </p:cNvGraphicFramePr>
          <p:nvPr>
            <p:ph idx="1"/>
            <p:extLst>
              <p:ext uri="{D42A27DB-BD31-4B8C-83A1-F6EECF244321}">
                <p14:modId xmlns:p14="http://schemas.microsoft.com/office/powerpoint/2010/main" val="1551657841"/>
              </p:ext>
            </p:extLst>
          </p:nvPr>
        </p:nvGraphicFramePr>
        <p:xfrm>
          <a:off x="179512" y="1755408"/>
          <a:ext cx="5976664" cy="49139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5BC97D3F-ACA6-397D-D19C-247A8C1E3809}"/>
              </a:ext>
            </a:extLst>
          </p:cNvPr>
          <p:cNvPicPr>
            <a:picLocks noChangeAspect="1"/>
          </p:cNvPicPr>
          <p:nvPr/>
        </p:nvPicPr>
        <p:blipFill>
          <a:blip r:embed="rId10" cstate="print">
            <a:alphaModFix amt="5000"/>
            <a:extLst>
              <a:ext uri="{28A0092B-C50C-407E-A947-70E740481C1C}">
                <a14:useLocalDpi xmlns:a14="http://schemas.microsoft.com/office/drawing/2010/main" val="0"/>
              </a:ext>
            </a:extLst>
          </a:blip>
          <a:stretch>
            <a:fillRect/>
          </a:stretch>
        </p:blipFill>
        <p:spPr>
          <a:xfrm>
            <a:off x="755576" y="1910786"/>
            <a:ext cx="7695738" cy="3098355"/>
          </a:xfrm>
          <a:prstGeom prst="rect">
            <a:avLst/>
          </a:prstGeom>
        </p:spPr>
      </p:pic>
      <p:pic>
        <p:nvPicPr>
          <p:cNvPr id="3" name="Picture 2">
            <a:extLst>
              <a:ext uri="{FF2B5EF4-FFF2-40B4-BE49-F238E27FC236}">
                <a16:creationId xmlns:a16="http://schemas.microsoft.com/office/drawing/2014/main" id="{8A034E61-CFDE-F319-360E-676CF307399C}"/>
              </a:ext>
            </a:extLst>
          </p:cNvPr>
          <p:cNvPicPr>
            <a:picLocks noChangeAspect="1"/>
          </p:cNvPicPr>
          <p:nvPr/>
        </p:nvPicPr>
        <p:blipFill>
          <a:blip r:embed="rId11" cstate="print">
            <a:alphaModFix amt="85000"/>
            <a:extLst>
              <a:ext uri="{28A0092B-C50C-407E-A947-70E740481C1C}">
                <a14:useLocalDpi xmlns:a14="http://schemas.microsoft.com/office/drawing/2010/main" val="0"/>
              </a:ext>
            </a:extLst>
          </a:blip>
          <a:stretch>
            <a:fillRect/>
          </a:stretch>
        </p:blipFill>
        <p:spPr>
          <a:xfrm>
            <a:off x="4131276" y="27713"/>
            <a:ext cx="933411" cy="375797"/>
          </a:xfrm>
          <a:prstGeom prst="rect">
            <a:avLst/>
          </a:prstGeom>
        </p:spPr>
      </p:pic>
      <p:sp>
        <p:nvSpPr>
          <p:cNvPr id="4" name="Footer Placeholder 2">
            <a:extLst>
              <a:ext uri="{FF2B5EF4-FFF2-40B4-BE49-F238E27FC236}">
                <a16:creationId xmlns:a16="http://schemas.microsoft.com/office/drawing/2014/main" id="{1F57B565-B452-B922-F5F7-AF4EEE011BC7}"/>
              </a:ext>
            </a:extLst>
          </p:cNvPr>
          <p:cNvSpPr txBox="1">
            <a:spLocks/>
          </p:cNvSpPr>
          <p:nvPr/>
        </p:nvSpPr>
        <p:spPr>
          <a:xfrm>
            <a:off x="766639" y="651438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0747D30-1C32-E1FF-5DF6-BD22147301C8}"/>
              </a:ext>
            </a:extLst>
          </p:cNvPr>
          <p:cNvSpPr txBox="1"/>
          <p:nvPr/>
        </p:nvSpPr>
        <p:spPr>
          <a:xfrm>
            <a:off x="5589810" y="654662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928300734"/>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A8950E-2BCB-415C-A1CE-C0876D0C9CBA}">
  <ds:schemaRefs>
    <ds:schemaRef ds:uri="http://schemas.microsoft.com/sharepoint/v3/contenttype/forms"/>
  </ds:schemaRefs>
</ds:datastoreItem>
</file>

<file path=customXml/itemProps2.xml><?xml version="1.0" encoding="utf-8"?>
<ds:datastoreItem xmlns:ds="http://schemas.openxmlformats.org/officeDocument/2006/customXml" ds:itemID="{D84B120E-87D9-437F-9002-A6815A43FD8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A1E6FA1-54F5-4EC0-8754-296745023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2618</TotalTime>
  <Words>3562</Words>
  <Application>Microsoft Office PowerPoint</Application>
  <PresentationFormat>On-screen Show (4:3)</PresentationFormat>
  <Paragraphs>281</Paragraphs>
  <Slides>29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gg sans</vt:lpstr>
      <vt:lpstr>Times New Roman</vt:lpstr>
      <vt:lpstr>Office Theme</vt:lpstr>
      <vt:lpstr>3.1.5 Exchange rate changes </vt:lpstr>
      <vt:lpstr>Recall Activity</vt:lpstr>
      <vt:lpstr>Learning Objectives</vt:lpstr>
      <vt:lpstr>Starter</vt:lpstr>
      <vt:lpstr>The impact of movements in  exchange rates</vt:lpstr>
      <vt:lpstr>Activity 1</vt:lpstr>
      <vt:lpstr>  The impact of movements in  exchange Rates </vt:lpstr>
      <vt:lpstr>  The impact of movements in  exchange Rates </vt:lpstr>
      <vt:lpstr>  The impact of movements in  exchange Rates </vt:lpstr>
      <vt:lpstr>Impact of exchange rate changes:  rate of inflation</vt:lpstr>
      <vt:lpstr>Impact of exchange rate changes:  economic growth and employment/unemployment</vt:lpstr>
      <vt:lpstr>Activity 2</vt:lpstr>
      <vt:lpstr>Activity 3</vt:lpstr>
      <vt:lpstr>Short Term Capital Flows </vt:lpstr>
      <vt:lpstr>Long Term Capital Flows </vt:lpstr>
      <vt:lpstr>Activity 4</vt:lpstr>
      <vt:lpstr>Impact of exchange rate changes: the Marshall-Lerner condition (MLC)</vt:lpstr>
      <vt:lpstr>The Marshall-Lerner condition – example 1</vt:lpstr>
      <vt:lpstr>Currency devaluation </vt:lpstr>
      <vt:lpstr>The Marshall-Lerner condition – example 2</vt:lpstr>
      <vt:lpstr>Marshall-Lerner Condition.</vt:lpstr>
      <vt:lpstr>Impact of exchange rate changes:  the J curve</vt:lpstr>
      <vt:lpstr>The J curve</vt:lpstr>
      <vt:lpstr>Activity 6</vt:lpstr>
      <vt:lpstr>The Eurozone</vt:lpstr>
      <vt:lpstr>Conditions necessary for the success of the euro</vt:lpstr>
      <vt:lpstr>Advantages and disadvantages of belonging to the Eurozone</vt:lpstr>
      <vt:lpstr>Homework</vt:lpstr>
      <vt:lpstr>Plenary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Chezka Mae Madrona</cp:lastModifiedBy>
  <cp:revision>570</cp:revision>
  <dcterms:created xsi:type="dcterms:W3CDTF">2009-08-01T13:37:35Z</dcterms:created>
  <dcterms:modified xsi:type="dcterms:W3CDTF">2025-03-18T09:04:15Z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