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3.xml" ContentType="application/vnd.openxmlformats-officedocument.presentationml.tag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0" r:id="rId4"/>
  </p:sldMasterIdLst>
  <p:notesMasterIdLst>
    <p:notesMasterId r:id="rId40"/>
  </p:notesMasterIdLst>
  <p:handoutMasterIdLst>
    <p:handoutMasterId r:id="rId41"/>
  </p:handoutMasterIdLst>
  <p:sldIdLst>
    <p:sldId id="256" r:id="rId5"/>
    <p:sldId id="279" r:id="rId6"/>
    <p:sldId id="293" r:id="rId7"/>
    <p:sldId id="278" r:id="rId8"/>
    <p:sldId id="289" r:id="rId9"/>
    <p:sldId id="258" r:id="rId10"/>
    <p:sldId id="280" r:id="rId11"/>
    <p:sldId id="283" r:id="rId12"/>
    <p:sldId id="260" r:id="rId13"/>
    <p:sldId id="261" r:id="rId14"/>
    <p:sldId id="291" r:id="rId15"/>
    <p:sldId id="290" r:id="rId16"/>
    <p:sldId id="284" r:id="rId17"/>
    <p:sldId id="262" r:id="rId18"/>
    <p:sldId id="263" r:id="rId19"/>
    <p:sldId id="264" r:id="rId20"/>
    <p:sldId id="265" r:id="rId21"/>
    <p:sldId id="281" r:id="rId22"/>
    <p:sldId id="259" r:id="rId23"/>
    <p:sldId id="266" r:id="rId24"/>
    <p:sldId id="267" r:id="rId25"/>
    <p:sldId id="268" r:id="rId26"/>
    <p:sldId id="269" r:id="rId27"/>
    <p:sldId id="270" r:id="rId28"/>
    <p:sldId id="271" r:id="rId29"/>
    <p:sldId id="272" r:id="rId30"/>
    <p:sldId id="285" r:id="rId31"/>
    <p:sldId id="288" r:id="rId32"/>
    <p:sldId id="273" r:id="rId33"/>
    <p:sldId id="274" r:id="rId34"/>
    <p:sldId id="275" r:id="rId35"/>
    <p:sldId id="286" r:id="rId36"/>
    <p:sldId id="287" r:id="rId37"/>
    <p:sldId id="276" r:id="rId38"/>
    <p:sldId id="292" r:id="rId39"/>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322" autoAdjust="0"/>
  </p:normalViewPr>
  <p:slideViewPr>
    <p:cSldViewPr snapToGrid="0">
      <p:cViewPr varScale="1">
        <p:scale>
          <a:sx n="107" d="100"/>
          <a:sy n="107" d="100"/>
        </p:scale>
        <p:origin x="138" y="5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x Thrilling" userId="1a0901c82f0d6655" providerId="LiveId" clId="{DD7D6EE1-FA4A-4B0B-99B2-4D639A8F8A12}"/>
    <pc:docChg chg="custSel modSld">
      <pc:chgData name="Max Thrilling" userId="1a0901c82f0d6655" providerId="LiveId" clId="{DD7D6EE1-FA4A-4B0B-99B2-4D639A8F8A12}" dt="2023-09-11T15:50:18.017" v="1" actId="33524"/>
      <pc:docMkLst>
        <pc:docMk/>
      </pc:docMkLst>
      <pc:sldChg chg="modSp mod">
        <pc:chgData name="Max Thrilling" userId="1a0901c82f0d6655" providerId="LiveId" clId="{DD7D6EE1-FA4A-4B0B-99B2-4D639A8F8A12}" dt="2023-09-11T15:50:18.017" v="1" actId="33524"/>
        <pc:sldMkLst>
          <pc:docMk/>
          <pc:sldMk cId="1839847586" sldId="260"/>
        </pc:sldMkLst>
        <pc:spChg chg="mod">
          <ac:chgData name="Max Thrilling" userId="1a0901c82f0d6655" providerId="LiveId" clId="{DD7D6EE1-FA4A-4B0B-99B2-4D639A8F8A12}" dt="2023-09-11T15:50:18.017" v="1" actId="33524"/>
          <ac:spMkLst>
            <pc:docMk/>
            <pc:sldMk cId="1839847586" sldId="260"/>
            <ac:spMk id="3" creationId="{00000000-0000-0000-0000-000000000000}"/>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ata6.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6.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D5F38F-9AB3-479B-8E90-3317B67DBE4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F74EE56-2C96-41DE-985D-5B297FF93BFB}">
      <dgm:prSet/>
      <dgm:spPr/>
      <dgm:t>
        <a:bodyPr/>
        <a:lstStyle/>
        <a:p>
          <a:r>
            <a:rPr lang="en-US" dirty="0"/>
            <a:t>What is meant by the term growing economy?</a:t>
          </a:r>
        </a:p>
      </dgm:t>
    </dgm:pt>
    <dgm:pt modelId="{15A2A93E-52F6-441F-A33B-EFFF5A9C2778}" type="parTrans" cxnId="{41533714-335D-4128-ABA9-DBDC4E02DA40}">
      <dgm:prSet/>
      <dgm:spPr/>
      <dgm:t>
        <a:bodyPr/>
        <a:lstStyle/>
        <a:p>
          <a:endParaRPr lang="en-US"/>
        </a:p>
      </dgm:t>
    </dgm:pt>
    <dgm:pt modelId="{A24D2F47-751B-4F36-AADF-BE2110F8540E}" type="sibTrans" cxnId="{41533714-335D-4128-ABA9-DBDC4E02DA40}">
      <dgm:prSet/>
      <dgm:spPr/>
      <dgm:t>
        <a:bodyPr/>
        <a:lstStyle/>
        <a:p>
          <a:endParaRPr lang="en-US"/>
        </a:p>
      </dgm:t>
    </dgm:pt>
    <dgm:pt modelId="{19C43F38-AA4A-4E02-BC88-494878263489}">
      <dgm:prSet/>
      <dgm:spPr/>
      <dgm:t>
        <a:bodyPr/>
        <a:lstStyle/>
        <a:p>
          <a:r>
            <a:rPr lang="en-US" dirty="0"/>
            <a:t>What is meant by the term </a:t>
          </a:r>
          <a:r>
            <a:rPr lang="en-US" dirty="0" err="1"/>
            <a:t>globalisation</a:t>
          </a:r>
          <a:r>
            <a:rPr lang="en-US" dirty="0"/>
            <a:t>?</a:t>
          </a:r>
        </a:p>
      </dgm:t>
    </dgm:pt>
    <dgm:pt modelId="{EB09E09D-8005-42FE-B041-E17FF2277348}" type="parTrans" cxnId="{2AAB7634-3FFF-420A-BAA7-09D390BA5518}">
      <dgm:prSet/>
      <dgm:spPr/>
      <dgm:t>
        <a:bodyPr/>
        <a:lstStyle/>
        <a:p>
          <a:endParaRPr lang="en-US"/>
        </a:p>
      </dgm:t>
    </dgm:pt>
    <dgm:pt modelId="{01C9A5CE-E949-4100-BFA7-A54D69260F5E}" type="sibTrans" cxnId="{2AAB7634-3FFF-420A-BAA7-09D390BA5518}">
      <dgm:prSet/>
      <dgm:spPr/>
      <dgm:t>
        <a:bodyPr/>
        <a:lstStyle/>
        <a:p>
          <a:endParaRPr lang="en-US"/>
        </a:p>
      </dgm:t>
    </dgm:pt>
    <dgm:pt modelId="{B14DCA4A-982B-4869-808C-4B4E2A5CF202}">
      <dgm:prSet/>
      <dgm:spPr/>
      <dgm:t>
        <a:bodyPr/>
        <a:lstStyle/>
        <a:p>
          <a:r>
            <a:rPr lang="en-US" dirty="0"/>
            <a:t>What is meant by the term economic growth?</a:t>
          </a:r>
        </a:p>
      </dgm:t>
    </dgm:pt>
    <dgm:pt modelId="{0B299621-4694-4A5D-BBC8-322C4C905560}" type="parTrans" cxnId="{3DA7857C-FA31-4626-B504-14056996B7F4}">
      <dgm:prSet/>
      <dgm:spPr/>
      <dgm:t>
        <a:bodyPr/>
        <a:lstStyle/>
        <a:p>
          <a:endParaRPr lang="en-US"/>
        </a:p>
      </dgm:t>
    </dgm:pt>
    <dgm:pt modelId="{AF3AF9B6-85EB-417F-AB68-B73FAC75FAC7}" type="sibTrans" cxnId="{3DA7857C-FA31-4626-B504-14056996B7F4}">
      <dgm:prSet/>
      <dgm:spPr/>
      <dgm:t>
        <a:bodyPr/>
        <a:lstStyle/>
        <a:p>
          <a:endParaRPr lang="en-US"/>
        </a:p>
      </dgm:t>
    </dgm:pt>
    <dgm:pt modelId="{75BEC2C2-792A-4890-905A-C66013C6F4CF}">
      <dgm:prSet/>
      <dgm:spPr/>
      <dgm:t>
        <a:bodyPr/>
        <a:lstStyle/>
        <a:p>
          <a:r>
            <a:rPr lang="en-GB" i="1" dirty="0"/>
            <a:t>State 3 parts of the world with growing economic power</a:t>
          </a:r>
          <a:endParaRPr lang="en-US" dirty="0"/>
        </a:p>
      </dgm:t>
    </dgm:pt>
    <dgm:pt modelId="{83F75F41-2EB9-42A7-AEA7-9F5AE38D40D1}" type="parTrans" cxnId="{47701256-93DC-4337-BCCC-E360E4292850}">
      <dgm:prSet/>
      <dgm:spPr/>
      <dgm:t>
        <a:bodyPr/>
        <a:lstStyle/>
        <a:p>
          <a:endParaRPr lang="en-US"/>
        </a:p>
      </dgm:t>
    </dgm:pt>
    <dgm:pt modelId="{33BD360C-1A9F-4751-8312-EA625F6FB67B}" type="sibTrans" cxnId="{47701256-93DC-4337-BCCC-E360E4292850}">
      <dgm:prSet/>
      <dgm:spPr/>
      <dgm:t>
        <a:bodyPr/>
        <a:lstStyle/>
        <a:p>
          <a:endParaRPr lang="en-US"/>
        </a:p>
      </dgm:t>
    </dgm:pt>
    <dgm:pt modelId="{C080301F-BF28-4724-BD41-B00BBFF6A6DB}" type="pres">
      <dgm:prSet presAssocID="{01D5F38F-9AB3-479B-8E90-3317B67DBE4E}" presName="root" presStyleCnt="0">
        <dgm:presLayoutVars>
          <dgm:dir/>
          <dgm:resizeHandles val="exact"/>
        </dgm:presLayoutVars>
      </dgm:prSet>
      <dgm:spPr/>
    </dgm:pt>
    <dgm:pt modelId="{2F0B6395-0076-4EB1-85AE-73AB1D1C3328}" type="pres">
      <dgm:prSet presAssocID="{EF74EE56-2C96-41DE-985D-5B297FF93BFB}" presName="compNode" presStyleCnt="0"/>
      <dgm:spPr/>
    </dgm:pt>
    <dgm:pt modelId="{39CE676F-07A0-4917-BA50-E799AAD589C3}" type="pres">
      <dgm:prSet presAssocID="{EF74EE56-2C96-41DE-985D-5B297FF93BFB}" presName="bgRect" presStyleLbl="bgShp" presStyleIdx="0" presStyleCnt="4"/>
      <dgm:spPr/>
    </dgm:pt>
    <dgm:pt modelId="{D09F9EDF-B578-496B-BB31-32CA2051D9A7}" type="pres">
      <dgm:prSet presAssocID="{EF74EE56-2C96-41DE-985D-5B297FF93BF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pward trend"/>
        </a:ext>
      </dgm:extLst>
    </dgm:pt>
    <dgm:pt modelId="{35BE03FF-A0F4-402B-8709-FCBA7E2269C8}" type="pres">
      <dgm:prSet presAssocID="{EF74EE56-2C96-41DE-985D-5B297FF93BFB}" presName="spaceRect" presStyleCnt="0"/>
      <dgm:spPr/>
    </dgm:pt>
    <dgm:pt modelId="{AEF109AF-9F78-4687-86B0-52F3A0DE638A}" type="pres">
      <dgm:prSet presAssocID="{EF74EE56-2C96-41DE-985D-5B297FF93BFB}" presName="parTx" presStyleLbl="revTx" presStyleIdx="0" presStyleCnt="4">
        <dgm:presLayoutVars>
          <dgm:chMax val="0"/>
          <dgm:chPref val="0"/>
        </dgm:presLayoutVars>
      </dgm:prSet>
      <dgm:spPr/>
    </dgm:pt>
    <dgm:pt modelId="{70080668-49FA-43EF-BC8D-5F79A24CCB7D}" type="pres">
      <dgm:prSet presAssocID="{A24D2F47-751B-4F36-AADF-BE2110F8540E}" presName="sibTrans" presStyleCnt="0"/>
      <dgm:spPr/>
    </dgm:pt>
    <dgm:pt modelId="{FB88A151-C501-452B-9D34-1E635E976BF7}" type="pres">
      <dgm:prSet presAssocID="{19C43F38-AA4A-4E02-BC88-494878263489}" presName="compNode" presStyleCnt="0"/>
      <dgm:spPr/>
    </dgm:pt>
    <dgm:pt modelId="{399DE26A-2700-469E-9E96-A87A2EF8C476}" type="pres">
      <dgm:prSet presAssocID="{19C43F38-AA4A-4E02-BC88-494878263489}" presName="bgRect" presStyleLbl="bgShp" presStyleIdx="1" presStyleCnt="4"/>
      <dgm:spPr/>
    </dgm:pt>
    <dgm:pt modelId="{F483D42D-4783-46B5-8942-1D39333BA05C}" type="pres">
      <dgm:prSet presAssocID="{19C43F38-AA4A-4E02-BC88-49487826348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arth Globe Americas"/>
        </a:ext>
      </dgm:extLst>
    </dgm:pt>
    <dgm:pt modelId="{2E3461E3-1B63-4B87-8C15-D8FA789C656F}" type="pres">
      <dgm:prSet presAssocID="{19C43F38-AA4A-4E02-BC88-494878263489}" presName="spaceRect" presStyleCnt="0"/>
      <dgm:spPr/>
    </dgm:pt>
    <dgm:pt modelId="{85F5B8C2-E7AF-42FF-9613-A679F6036339}" type="pres">
      <dgm:prSet presAssocID="{19C43F38-AA4A-4E02-BC88-494878263489}" presName="parTx" presStyleLbl="revTx" presStyleIdx="1" presStyleCnt="4">
        <dgm:presLayoutVars>
          <dgm:chMax val="0"/>
          <dgm:chPref val="0"/>
        </dgm:presLayoutVars>
      </dgm:prSet>
      <dgm:spPr/>
    </dgm:pt>
    <dgm:pt modelId="{869396DA-EE52-4880-9F03-91285C20FCF9}" type="pres">
      <dgm:prSet presAssocID="{01C9A5CE-E949-4100-BFA7-A54D69260F5E}" presName="sibTrans" presStyleCnt="0"/>
      <dgm:spPr/>
    </dgm:pt>
    <dgm:pt modelId="{F118EE5D-77B5-4E0F-ABC2-C9C2CD5DFC4A}" type="pres">
      <dgm:prSet presAssocID="{B14DCA4A-982B-4869-808C-4B4E2A5CF202}" presName="compNode" presStyleCnt="0"/>
      <dgm:spPr/>
    </dgm:pt>
    <dgm:pt modelId="{8084BFDA-7795-4DEB-8455-B224A39179EF}" type="pres">
      <dgm:prSet presAssocID="{B14DCA4A-982B-4869-808C-4B4E2A5CF202}" presName="bgRect" presStyleLbl="bgShp" presStyleIdx="2" presStyleCnt="4"/>
      <dgm:spPr/>
    </dgm:pt>
    <dgm:pt modelId="{B58206B8-5AF8-4975-A95E-477D84969267}" type="pres">
      <dgm:prSet presAssocID="{B14DCA4A-982B-4869-808C-4B4E2A5CF20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A3875E5A-830D-49B6-9644-5FF5839DEA3A}" type="pres">
      <dgm:prSet presAssocID="{B14DCA4A-982B-4869-808C-4B4E2A5CF202}" presName="spaceRect" presStyleCnt="0"/>
      <dgm:spPr/>
    </dgm:pt>
    <dgm:pt modelId="{CD7715A2-D228-47A0-AC4C-ED8FD350F189}" type="pres">
      <dgm:prSet presAssocID="{B14DCA4A-982B-4869-808C-4B4E2A5CF202}" presName="parTx" presStyleLbl="revTx" presStyleIdx="2" presStyleCnt="4">
        <dgm:presLayoutVars>
          <dgm:chMax val="0"/>
          <dgm:chPref val="0"/>
        </dgm:presLayoutVars>
      </dgm:prSet>
      <dgm:spPr/>
    </dgm:pt>
    <dgm:pt modelId="{14F6B1A8-29F8-4090-AD7B-64C6BB1C5CD0}" type="pres">
      <dgm:prSet presAssocID="{AF3AF9B6-85EB-417F-AB68-B73FAC75FAC7}" presName="sibTrans" presStyleCnt="0"/>
      <dgm:spPr/>
    </dgm:pt>
    <dgm:pt modelId="{003D663D-C5F2-4127-A11F-82288F10D39B}" type="pres">
      <dgm:prSet presAssocID="{75BEC2C2-792A-4890-905A-C66013C6F4CF}" presName="compNode" presStyleCnt="0"/>
      <dgm:spPr/>
    </dgm:pt>
    <dgm:pt modelId="{75BD4180-B8B3-4386-BB16-341CBB6158F6}" type="pres">
      <dgm:prSet presAssocID="{75BEC2C2-792A-4890-905A-C66013C6F4CF}" presName="bgRect" presStyleLbl="bgShp" presStyleIdx="3" presStyleCnt="4"/>
      <dgm:spPr/>
    </dgm:pt>
    <dgm:pt modelId="{14D5BFCD-5795-4615-BB02-3003DB56E741}" type="pres">
      <dgm:prSet presAssocID="{75BEC2C2-792A-4890-905A-C66013C6F4C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ins"/>
        </a:ext>
      </dgm:extLst>
    </dgm:pt>
    <dgm:pt modelId="{ED995638-F664-4BD2-976B-D195563478C4}" type="pres">
      <dgm:prSet presAssocID="{75BEC2C2-792A-4890-905A-C66013C6F4CF}" presName="spaceRect" presStyleCnt="0"/>
      <dgm:spPr/>
    </dgm:pt>
    <dgm:pt modelId="{BF81F495-2719-4370-BA31-0F49B6CA441F}" type="pres">
      <dgm:prSet presAssocID="{75BEC2C2-792A-4890-905A-C66013C6F4CF}" presName="parTx" presStyleLbl="revTx" presStyleIdx="3" presStyleCnt="4">
        <dgm:presLayoutVars>
          <dgm:chMax val="0"/>
          <dgm:chPref val="0"/>
        </dgm:presLayoutVars>
      </dgm:prSet>
      <dgm:spPr/>
    </dgm:pt>
  </dgm:ptLst>
  <dgm:cxnLst>
    <dgm:cxn modelId="{13B64708-17C4-40B3-91EF-74E24C4F45C9}" type="presOf" srcId="{01D5F38F-9AB3-479B-8E90-3317B67DBE4E}" destId="{C080301F-BF28-4724-BD41-B00BBFF6A6DB}" srcOrd="0" destOrd="0" presId="urn:microsoft.com/office/officeart/2018/2/layout/IconVerticalSolidList"/>
    <dgm:cxn modelId="{41533714-335D-4128-ABA9-DBDC4E02DA40}" srcId="{01D5F38F-9AB3-479B-8E90-3317B67DBE4E}" destId="{EF74EE56-2C96-41DE-985D-5B297FF93BFB}" srcOrd="0" destOrd="0" parTransId="{15A2A93E-52F6-441F-A33B-EFFF5A9C2778}" sibTransId="{A24D2F47-751B-4F36-AADF-BE2110F8540E}"/>
    <dgm:cxn modelId="{1D4E311B-7D9E-4984-9596-08AC3A17CD71}" type="presOf" srcId="{75BEC2C2-792A-4890-905A-C66013C6F4CF}" destId="{BF81F495-2719-4370-BA31-0F49B6CA441F}" srcOrd="0" destOrd="0" presId="urn:microsoft.com/office/officeart/2018/2/layout/IconVerticalSolidList"/>
    <dgm:cxn modelId="{15B05826-CF46-4CC1-AB98-BD7F82274F50}" type="presOf" srcId="{19C43F38-AA4A-4E02-BC88-494878263489}" destId="{85F5B8C2-E7AF-42FF-9613-A679F6036339}" srcOrd="0" destOrd="0" presId="urn:microsoft.com/office/officeart/2018/2/layout/IconVerticalSolidList"/>
    <dgm:cxn modelId="{2AAB7634-3FFF-420A-BAA7-09D390BA5518}" srcId="{01D5F38F-9AB3-479B-8E90-3317B67DBE4E}" destId="{19C43F38-AA4A-4E02-BC88-494878263489}" srcOrd="1" destOrd="0" parTransId="{EB09E09D-8005-42FE-B041-E17FF2277348}" sibTransId="{01C9A5CE-E949-4100-BFA7-A54D69260F5E}"/>
    <dgm:cxn modelId="{9D4D8C36-D4B9-435F-8DF6-E11CB77CF06C}" type="presOf" srcId="{EF74EE56-2C96-41DE-985D-5B297FF93BFB}" destId="{AEF109AF-9F78-4687-86B0-52F3A0DE638A}" srcOrd="0" destOrd="0" presId="urn:microsoft.com/office/officeart/2018/2/layout/IconVerticalSolidList"/>
    <dgm:cxn modelId="{9A79FD52-3BA1-4AB8-949D-A1848E4B89D5}" type="presOf" srcId="{B14DCA4A-982B-4869-808C-4B4E2A5CF202}" destId="{CD7715A2-D228-47A0-AC4C-ED8FD350F189}" srcOrd="0" destOrd="0" presId="urn:microsoft.com/office/officeart/2018/2/layout/IconVerticalSolidList"/>
    <dgm:cxn modelId="{47701256-93DC-4337-BCCC-E360E4292850}" srcId="{01D5F38F-9AB3-479B-8E90-3317B67DBE4E}" destId="{75BEC2C2-792A-4890-905A-C66013C6F4CF}" srcOrd="3" destOrd="0" parTransId="{83F75F41-2EB9-42A7-AEA7-9F5AE38D40D1}" sibTransId="{33BD360C-1A9F-4751-8312-EA625F6FB67B}"/>
    <dgm:cxn modelId="{3DA7857C-FA31-4626-B504-14056996B7F4}" srcId="{01D5F38F-9AB3-479B-8E90-3317B67DBE4E}" destId="{B14DCA4A-982B-4869-808C-4B4E2A5CF202}" srcOrd="2" destOrd="0" parTransId="{0B299621-4694-4A5D-BBC8-322C4C905560}" sibTransId="{AF3AF9B6-85EB-417F-AB68-B73FAC75FAC7}"/>
    <dgm:cxn modelId="{8D130D96-9D2F-4957-BC6C-E6A4D8831F4F}" type="presParOf" srcId="{C080301F-BF28-4724-BD41-B00BBFF6A6DB}" destId="{2F0B6395-0076-4EB1-85AE-73AB1D1C3328}" srcOrd="0" destOrd="0" presId="urn:microsoft.com/office/officeart/2018/2/layout/IconVerticalSolidList"/>
    <dgm:cxn modelId="{31C621CF-E042-480D-AA12-1EF4CC760278}" type="presParOf" srcId="{2F0B6395-0076-4EB1-85AE-73AB1D1C3328}" destId="{39CE676F-07A0-4917-BA50-E799AAD589C3}" srcOrd="0" destOrd="0" presId="urn:microsoft.com/office/officeart/2018/2/layout/IconVerticalSolidList"/>
    <dgm:cxn modelId="{3C69BC24-E480-41C2-B656-6E588153CC20}" type="presParOf" srcId="{2F0B6395-0076-4EB1-85AE-73AB1D1C3328}" destId="{D09F9EDF-B578-496B-BB31-32CA2051D9A7}" srcOrd="1" destOrd="0" presId="urn:microsoft.com/office/officeart/2018/2/layout/IconVerticalSolidList"/>
    <dgm:cxn modelId="{C6A446C9-575F-4EB7-8F89-86E5284CE104}" type="presParOf" srcId="{2F0B6395-0076-4EB1-85AE-73AB1D1C3328}" destId="{35BE03FF-A0F4-402B-8709-FCBA7E2269C8}" srcOrd="2" destOrd="0" presId="urn:microsoft.com/office/officeart/2018/2/layout/IconVerticalSolidList"/>
    <dgm:cxn modelId="{5C7057AF-9D43-4DEC-8D6D-CBF9188E34A9}" type="presParOf" srcId="{2F0B6395-0076-4EB1-85AE-73AB1D1C3328}" destId="{AEF109AF-9F78-4687-86B0-52F3A0DE638A}" srcOrd="3" destOrd="0" presId="urn:microsoft.com/office/officeart/2018/2/layout/IconVerticalSolidList"/>
    <dgm:cxn modelId="{8E6F4605-CEA9-4D5C-9B09-F0A2ACC104F6}" type="presParOf" srcId="{C080301F-BF28-4724-BD41-B00BBFF6A6DB}" destId="{70080668-49FA-43EF-BC8D-5F79A24CCB7D}" srcOrd="1" destOrd="0" presId="urn:microsoft.com/office/officeart/2018/2/layout/IconVerticalSolidList"/>
    <dgm:cxn modelId="{F2A2BD8C-517F-4660-A843-8C20DA79DFE9}" type="presParOf" srcId="{C080301F-BF28-4724-BD41-B00BBFF6A6DB}" destId="{FB88A151-C501-452B-9D34-1E635E976BF7}" srcOrd="2" destOrd="0" presId="urn:microsoft.com/office/officeart/2018/2/layout/IconVerticalSolidList"/>
    <dgm:cxn modelId="{1A6EA9CA-CCF8-4A3D-831C-D8173EF25FF7}" type="presParOf" srcId="{FB88A151-C501-452B-9D34-1E635E976BF7}" destId="{399DE26A-2700-469E-9E96-A87A2EF8C476}" srcOrd="0" destOrd="0" presId="urn:microsoft.com/office/officeart/2018/2/layout/IconVerticalSolidList"/>
    <dgm:cxn modelId="{B1C32A1A-484B-4F51-9F5E-569959A9653B}" type="presParOf" srcId="{FB88A151-C501-452B-9D34-1E635E976BF7}" destId="{F483D42D-4783-46B5-8942-1D39333BA05C}" srcOrd="1" destOrd="0" presId="urn:microsoft.com/office/officeart/2018/2/layout/IconVerticalSolidList"/>
    <dgm:cxn modelId="{EFE52852-64C3-43DB-9659-4151887D8490}" type="presParOf" srcId="{FB88A151-C501-452B-9D34-1E635E976BF7}" destId="{2E3461E3-1B63-4B87-8C15-D8FA789C656F}" srcOrd="2" destOrd="0" presId="urn:microsoft.com/office/officeart/2018/2/layout/IconVerticalSolidList"/>
    <dgm:cxn modelId="{7793AF48-1003-4F8B-8D66-02325507B4C2}" type="presParOf" srcId="{FB88A151-C501-452B-9D34-1E635E976BF7}" destId="{85F5B8C2-E7AF-42FF-9613-A679F6036339}" srcOrd="3" destOrd="0" presId="urn:microsoft.com/office/officeart/2018/2/layout/IconVerticalSolidList"/>
    <dgm:cxn modelId="{87F822D4-820E-422E-AA3C-C26DF62BCA21}" type="presParOf" srcId="{C080301F-BF28-4724-BD41-B00BBFF6A6DB}" destId="{869396DA-EE52-4880-9F03-91285C20FCF9}" srcOrd="3" destOrd="0" presId="urn:microsoft.com/office/officeart/2018/2/layout/IconVerticalSolidList"/>
    <dgm:cxn modelId="{70919DCB-4C4E-49E1-867B-12B6BA9FC7F3}" type="presParOf" srcId="{C080301F-BF28-4724-BD41-B00BBFF6A6DB}" destId="{F118EE5D-77B5-4E0F-ABC2-C9C2CD5DFC4A}" srcOrd="4" destOrd="0" presId="urn:microsoft.com/office/officeart/2018/2/layout/IconVerticalSolidList"/>
    <dgm:cxn modelId="{E5FBE3EE-CB66-4EEE-9C8C-47CD9FC49DEE}" type="presParOf" srcId="{F118EE5D-77B5-4E0F-ABC2-C9C2CD5DFC4A}" destId="{8084BFDA-7795-4DEB-8455-B224A39179EF}" srcOrd="0" destOrd="0" presId="urn:microsoft.com/office/officeart/2018/2/layout/IconVerticalSolidList"/>
    <dgm:cxn modelId="{95358960-D1C9-4673-9B5C-C7F5316E762B}" type="presParOf" srcId="{F118EE5D-77B5-4E0F-ABC2-C9C2CD5DFC4A}" destId="{B58206B8-5AF8-4975-A95E-477D84969267}" srcOrd="1" destOrd="0" presId="urn:microsoft.com/office/officeart/2018/2/layout/IconVerticalSolidList"/>
    <dgm:cxn modelId="{43B772F9-0E24-4AE3-91C8-4AA0493709AE}" type="presParOf" srcId="{F118EE5D-77B5-4E0F-ABC2-C9C2CD5DFC4A}" destId="{A3875E5A-830D-49B6-9644-5FF5839DEA3A}" srcOrd="2" destOrd="0" presId="urn:microsoft.com/office/officeart/2018/2/layout/IconVerticalSolidList"/>
    <dgm:cxn modelId="{7A09BA54-F147-4F88-B2E8-AE3C93AA5CFC}" type="presParOf" srcId="{F118EE5D-77B5-4E0F-ABC2-C9C2CD5DFC4A}" destId="{CD7715A2-D228-47A0-AC4C-ED8FD350F189}" srcOrd="3" destOrd="0" presId="urn:microsoft.com/office/officeart/2018/2/layout/IconVerticalSolidList"/>
    <dgm:cxn modelId="{01EAE272-5EE8-40ED-BF6E-82EC75A8E49B}" type="presParOf" srcId="{C080301F-BF28-4724-BD41-B00BBFF6A6DB}" destId="{14F6B1A8-29F8-4090-AD7B-64C6BB1C5CD0}" srcOrd="5" destOrd="0" presId="urn:microsoft.com/office/officeart/2018/2/layout/IconVerticalSolidList"/>
    <dgm:cxn modelId="{24A2985C-828A-4514-9769-5B6427BAB356}" type="presParOf" srcId="{C080301F-BF28-4724-BD41-B00BBFF6A6DB}" destId="{003D663D-C5F2-4127-A11F-82288F10D39B}" srcOrd="6" destOrd="0" presId="urn:microsoft.com/office/officeart/2018/2/layout/IconVerticalSolidList"/>
    <dgm:cxn modelId="{E5049F15-4765-4F9D-81D4-E5C5BEA1B216}" type="presParOf" srcId="{003D663D-C5F2-4127-A11F-82288F10D39B}" destId="{75BD4180-B8B3-4386-BB16-341CBB6158F6}" srcOrd="0" destOrd="0" presId="urn:microsoft.com/office/officeart/2018/2/layout/IconVerticalSolidList"/>
    <dgm:cxn modelId="{8D4EA22D-277A-4742-882C-DF4AE8D92F5E}" type="presParOf" srcId="{003D663D-C5F2-4127-A11F-82288F10D39B}" destId="{14D5BFCD-5795-4615-BB02-3003DB56E741}" srcOrd="1" destOrd="0" presId="urn:microsoft.com/office/officeart/2018/2/layout/IconVerticalSolidList"/>
    <dgm:cxn modelId="{60A9D648-0ED9-4E43-AF48-EEFA52777340}" type="presParOf" srcId="{003D663D-C5F2-4127-A11F-82288F10D39B}" destId="{ED995638-F664-4BD2-976B-D195563478C4}" srcOrd="2" destOrd="0" presId="urn:microsoft.com/office/officeart/2018/2/layout/IconVerticalSolidList"/>
    <dgm:cxn modelId="{8F8159AB-B151-431A-BC23-99D6802E2DB1}" type="presParOf" srcId="{003D663D-C5F2-4127-A11F-82288F10D39B}" destId="{BF81F495-2719-4370-BA31-0F49B6CA441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F6355A-4527-40CA-81E0-E5066054D50B}" type="doc">
      <dgm:prSet loTypeId="urn:microsoft.com/office/officeart/2008/layout/RadialCluster" loCatId="cycle" qsTypeId="urn:microsoft.com/office/officeart/2005/8/quickstyle/simple2" qsCatId="simple" csTypeId="urn:microsoft.com/office/officeart/2005/8/colors/colorful1" csCatId="colorful" phldr="1"/>
      <dgm:spPr/>
      <dgm:t>
        <a:bodyPr/>
        <a:lstStyle/>
        <a:p>
          <a:endParaRPr lang="en-US"/>
        </a:p>
      </dgm:t>
    </dgm:pt>
    <dgm:pt modelId="{521C41F4-414F-4273-8D87-B646597E7C54}">
      <dgm:prSet phldrT="[Text]"/>
      <dgm:spPr/>
      <dgm:t>
        <a:bodyPr/>
        <a:lstStyle/>
        <a:p>
          <a:r>
            <a:rPr lang="en-GB" dirty="0"/>
            <a:t>Implications of economic growth for individuals and firms</a:t>
          </a:r>
          <a:endParaRPr lang="en-US" dirty="0"/>
        </a:p>
      </dgm:t>
    </dgm:pt>
    <dgm:pt modelId="{1C7206E4-08D5-4D84-A469-7D8C59723A79}" type="parTrans" cxnId="{7646063E-A4F4-4637-80FA-CD9CE5962760}">
      <dgm:prSet/>
      <dgm:spPr/>
      <dgm:t>
        <a:bodyPr/>
        <a:lstStyle/>
        <a:p>
          <a:endParaRPr lang="en-US"/>
        </a:p>
      </dgm:t>
    </dgm:pt>
    <dgm:pt modelId="{E25BDA17-5822-4DDE-A880-016905067CF0}" type="sibTrans" cxnId="{7646063E-A4F4-4637-80FA-CD9CE5962760}">
      <dgm:prSet/>
      <dgm:spPr/>
      <dgm:t>
        <a:bodyPr/>
        <a:lstStyle/>
        <a:p>
          <a:endParaRPr lang="en-US"/>
        </a:p>
      </dgm:t>
    </dgm:pt>
    <dgm:pt modelId="{D7AB714C-6C05-466A-AE48-612D0FB6D28A}">
      <dgm:prSet phldrT="[Text]"/>
      <dgm:spPr/>
      <dgm:t>
        <a:bodyPr/>
        <a:lstStyle/>
        <a:p>
          <a:r>
            <a:rPr lang="en-US" dirty="0"/>
            <a:t> </a:t>
          </a:r>
        </a:p>
      </dgm:t>
    </dgm:pt>
    <dgm:pt modelId="{72D09CCD-D362-4FF3-96E5-3CDF3727AABE}" type="parTrans" cxnId="{C62F0BF2-8A72-4F93-9742-6E49A7365197}">
      <dgm:prSet/>
      <dgm:spPr/>
      <dgm:t>
        <a:bodyPr/>
        <a:lstStyle/>
        <a:p>
          <a:endParaRPr lang="en-US"/>
        </a:p>
      </dgm:t>
    </dgm:pt>
    <dgm:pt modelId="{F14C0179-021D-4D85-ADD1-506BB73747E0}" type="sibTrans" cxnId="{C62F0BF2-8A72-4F93-9742-6E49A7365197}">
      <dgm:prSet/>
      <dgm:spPr/>
      <dgm:t>
        <a:bodyPr/>
        <a:lstStyle/>
        <a:p>
          <a:endParaRPr lang="en-US"/>
        </a:p>
      </dgm:t>
    </dgm:pt>
    <dgm:pt modelId="{E67D9A70-4C7B-4531-AB4B-88661AC260DE}">
      <dgm:prSet phldrT="[Text]"/>
      <dgm:spPr/>
      <dgm:t>
        <a:bodyPr/>
        <a:lstStyle/>
        <a:p>
          <a:r>
            <a:rPr lang="en-US" dirty="0"/>
            <a:t> </a:t>
          </a:r>
        </a:p>
      </dgm:t>
    </dgm:pt>
    <dgm:pt modelId="{BB7693A5-A91F-4F74-BC25-DB5BBC0371AA}" type="parTrans" cxnId="{8C9A7CC4-56BC-451E-8845-67BFF92694C1}">
      <dgm:prSet/>
      <dgm:spPr/>
      <dgm:t>
        <a:bodyPr/>
        <a:lstStyle/>
        <a:p>
          <a:endParaRPr lang="en-US"/>
        </a:p>
      </dgm:t>
    </dgm:pt>
    <dgm:pt modelId="{D6D8F3AE-B476-449B-B29A-6C7602AED50B}" type="sibTrans" cxnId="{8C9A7CC4-56BC-451E-8845-67BFF92694C1}">
      <dgm:prSet/>
      <dgm:spPr/>
      <dgm:t>
        <a:bodyPr/>
        <a:lstStyle/>
        <a:p>
          <a:endParaRPr lang="en-US"/>
        </a:p>
      </dgm:t>
    </dgm:pt>
    <dgm:pt modelId="{2501007D-56EB-4AC2-A28B-DEC03EC7AAE3}">
      <dgm:prSet phldrT="[Text]"/>
      <dgm:spPr/>
      <dgm:t>
        <a:bodyPr/>
        <a:lstStyle/>
        <a:p>
          <a:r>
            <a:rPr lang="en-US" dirty="0"/>
            <a:t> </a:t>
          </a:r>
        </a:p>
      </dgm:t>
    </dgm:pt>
    <dgm:pt modelId="{BBAB4AB6-8908-4F1F-9E20-B64451803C86}" type="parTrans" cxnId="{B1AEED2D-1297-4AE5-9884-0730A8B74B47}">
      <dgm:prSet/>
      <dgm:spPr/>
      <dgm:t>
        <a:bodyPr/>
        <a:lstStyle/>
        <a:p>
          <a:endParaRPr lang="en-US"/>
        </a:p>
      </dgm:t>
    </dgm:pt>
    <dgm:pt modelId="{2C886701-717A-49FD-9579-3E7EDFBF32D4}" type="sibTrans" cxnId="{B1AEED2D-1297-4AE5-9884-0730A8B74B47}">
      <dgm:prSet/>
      <dgm:spPr/>
      <dgm:t>
        <a:bodyPr/>
        <a:lstStyle/>
        <a:p>
          <a:endParaRPr lang="en-US"/>
        </a:p>
      </dgm:t>
    </dgm:pt>
    <dgm:pt modelId="{630CDD53-0F59-4342-B211-68D38025C0DA}">
      <dgm:prSet/>
      <dgm:spPr/>
      <dgm:t>
        <a:bodyPr/>
        <a:lstStyle/>
        <a:p>
          <a:endParaRPr lang="en-US" dirty="0"/>
        </a:p>
      </dgm:t>
    </dgm:pt>
    <dgm:pt modelId="{27CFA718-5B64-43F6-AE2E-B17C859F38C1}" type="parTrans" cxnId="{49BA0ED4-8A1A-4AD5-9F98-0D6E97AB2093}">
      <dgm:prSet/>
      <dgm:spPr/>
      <dgm:t>
        <a:bodyPr/>
        <a:lstStyle/>
        <a:p>
          <a:endParaRPr lang="en-US"/>
        </a:p>
      </dgm:t>
    </dgm:pt>
    <dgm:pt modelId="{B9F478C1-C55B-4DA1-A5B0-70A6A7C496B3}" type="sibTrans" cxnId="{49BA0ED4-8A1A-4AD5-9F98-0D6E97AB2093}">
      <dgm:prSet/>
      <dgm:spPr/>
      <dgm:t>
        <a:bodyPr/>
        <a:lstStyle/>
        <a:p>
          <a:endParaRPr lang="en-US"/>
        </a:p>
      </dgm:t>
    </dgm:pt>
    <dgm:pt modelId="{EA1E5EDD-0E90-465E-A461-B81D9BB24471}">
      <dgm:prSet/>
      <dgm:spPr/>
      <dgm:t>
        <a:bodyPr/>
        <a:lstStyle/>
        <a:p>
          <a:endParaRPr lang="en-US" dirty="0"/>
        </a:p>
      </dgm:t>
    </dgm:pt>
    <dgm:pt modelId="{55AAEC69-AC70-4B52-AC20-FC0349811E9B}" type="parTrans" cxnId="{4473A4A1-5FA8-4FAD-BED7-87FA73CE2669}">
      <dgm:prSet/>
      <dgm:spPr/>
      <dgm:t>
        <a:bodyPr/>
        <a:lstStyle/>
        <a:p>
          <a:endParaRPr lang="en-US"/>
        </a:p>
      </dgm:t>
    </dgm:pt>
    <dgm:pt modelId="{A15FCAF8-89B3-4116-B1D0-853E2859CFAB}" type="sibTrans" cxnId="{4473A4A1-5FA8-4FAD-BED7-87FA73CE2669}">
      <dgm:prSet/>
      <dgm:spPr/>
      <dgm:t>
        <a:bodyPr/>
        <a:lstStyle/>
        <a:p>
          <a:endParaRPr lang="en-US"/>
        </a:p>
      </dgm:t>
    </dgm:pt>
    <dgm:pt modelId="{7056336C-EB11-4A92-9D42-16F10EED733A}" type="pres">
      <dgm:prSet presAssocID="{41F6355A-4527-40CA-81E0-E5066054D50B}" presName="Name0" presStyleCnt="0">
        <dgm:presLayoutVars>
          <dgm:chMax val="1"/>
          <dgm:chPref val="1"/>
          <dgm:dir/>
          <dgm:animOne val="branch"/>
          <dgm:animLvl val="lvl"/>
        </dgm:presLayoutVars>
      </dgm:prSet>
      <dgm:spPr/>
    </dgm:pt>
    <dgm:pt modelId="{0E345920-CCF3-4676-9674-31480FB65AEE}" type="pres">
      <dgm:prSet presAssocID="{521C41F4-414F-4273-8D87-B646597E7C54}" presName="singleCycle" presStyleCnt="0"/>
      <dgm:spPr/>
    </dgm:pt>
    <dgm:pt modelId="{DF8DF948-BD2D-48E5-96E0-0B982F8552B9}" type="pres">
      <dgm:prSet presAssocID="{521C41F4-414F-4273-8D87-B646597E7C54}" presName="singleCenter" presStyleLbl="node1" presStyleIdx="0" presStyleCnt="6">
        <dgm:presLayoutVars>
          <dgm:chMax val="7"/>
          <dgm:chPref val="7"/>
        </dgm:presLayoutVars>
      </dgm:prSet>
      <dgm:spPr/>
    </dgm:pt>
    <dgm:pt modelId="{46FDB6D0-CC02-4AD0-AA7B-14787A659128}" type="pres">
      <dgm:prSet presAssocID="{72D09CCD-D362-4FF3-96E5-3CDF3727AABE}" presName="Name56" presStyleLbl="parChTrans1D2" presStyleIdx="0" presStyleCnt="5"/>
      <dgm:spPr/>
    </dgm:pt>
    <dgm:pt modelId="{5C55754D-AF5B-4408-9D85-AC949062337E}" type="pres">
      <dgm:prSet presAssocID="{D7AB714C-6C05-466A-AE48-612D0FB6D28A}" presName="text0" presStyleLbl="node1" presStyleIdx="1" presStyleCnt="6">
        <dgm:presLayoutVars>
          <dgm:bulletEnabled val="1"/>
        </dgm:presLayoutVars>
      </dgm:prSet>
      <dgm:spPr/>
    </dgm:pt>
    <dgm:pt modelId="{9EA1CDA5-8058-4D35-950E-7027E07CCECC}" type="pres">
      <dgm:prSet presAssocID="{BB7693A5-A91F-4F74-BC25-DB5BBC0371AA}" presName="Name56" presStyleLbl="parChTrans1D2" presStyleIdx="1" presStyleCnt="5"/>
      <dgm:spPr/>
    </dgm:pt>
    <dgm:pt modelId="{E128EF41-B459-4053-AA51-50BF1D230C28}" type="pres">
      <dgm:prSet presAssocID="{E67D9A70-4C7B-4531-AB4B-88661AC260DE}" presName="text0" presStyleLbl="node1" presStyleIdx="2" presStyleCnt="6">
        <dgm:presLayoutVars>
          <dgm:bulletEnabled val="1"/>
        </dgm:presLayoutVars>
      </dgm:prSet>
      <dgm:spPr/>
    </dgm:pt>
    <dgm:pt modelId="{DFE3B566-3663-42A9-BC39-08DF5205E551}" type="pres">
      <dgm:prSet presAssocID="{BBAB4AB6-8908-4F1F-9E20-B64451803C86}" presName="Name56" presStyleLbl="parChTrans1D2" presStyleIdx="2" presStyleCnt="5"/>
      <dgm:spPr/>
    </dgm:pt>
    <dgm:pt modelId="{37184A5E-4C41-4530-8194-C6562BA9F257}" type="pres">
      <dgm:prSet presAssocID="{2501007D-56EB-4AC2-A28B-DEC03EC7AAE3}" presName="text0" presStyleLbl="node1" presStyleIdx="3" presStyleCnt="6">
        <dgm:presLayoutVars>
          <dgm:bulletEnabled val="1"/>
        </dgm:presLayoutVars>
      </dgm:prSet>
      <dgm:spPr/>
    </dgm:pt>
    <dgm:pt modelId="{A2E44775-3107-43D3-BA08-D266C2360179}" type="pres">
      <dgm:prSet presAssocID="{27CFA718-5B64-43F6-AE2E-B17C859F38C1}" presName="Name56" presStyleLbl="parChTrans1D2" presStyleIdx="3" presStyleCnt="5"/>
      <dgm:spPr/>
    </dgm:pt>
    <dgm:pt modelId="{F7450563-64D4-473D-B24B-ADF51925BB45}" type="pres">
      <dgm:prSet presAssocID="{630CDD53-0F59-4342-B211-68D38025C0DA}" presName="text0" presStyleLbl="node1" presStyleIdx="4" presStyleCnt="6">
        <dgm:presLayoutVars>
          <dgm:bulletEnabled val="1"/>
        </dgm:presLayoutVars>
      </dgm:prSet>
      <dgm:spPr/>
    </dgm:pt>
    <dgm:pt modelId="{A478FBC5-E6C2-481E-B068-586E880407EB}" type="pres">
      <dgm:prSet presAssocID="{55AAEC69-AC70-4B52-AC20-FC0349811E9B}" presName="Name56" presStyleLbl="parChTrans1D2" presStyleIdx="4" presStyleCnt="5"/>
      <dgm:spPr/>
    </dgm:pt>
    <dgm:pt modelId="{0171A2E7-C84C-4C4E-A324-AC5D6146FE90}" type="pres">
      <dgm:prSet presAssocID="{EA1E5EDD-0E90-465E-A461-B81D9BB24471}" presName="text0" presStyleLbl="node1" presStyleIdx="5" presStyleCnt="6">
        <dgm:presLayoutVars>
          <dgm:bulletEnabled val="1"/>
        </dgm:presLayoutVars>
      </dgm:prSet>
      <dgm:spPr/>
    </dgm:pt>
  </dgm:ptLst>
  <dgm:cxnLst>
    <dgm:cxn modelId="{B1AEED2D-1297-4AE5-9884-0730A8B74B47}" srcId="{521C41F4-414F-4273-8D87-B646597E7C54}" destId="{2501007D-56EB-4AC2-A28B-DEC03EC7AAE3}" srcOrd="2" destOrd="0" parTransId="{BBAB4AB6-8908-4F1F-9E20-B64451803C86}" sibTransId="{2C886701-717A-49FD-9579-3E7EDFBF32D4}"/>
    <dgm:cxn modelId="{7646063E-A4F4-4637-80FA-CD9CE5962760}" srcId="{41F6355A-4527-40CA-81E0-E5066054D50B}" destId="{521C41F4-414F-4273-8D87-B646597E7C54}" srcOrd="0" destOrd="0" parTransId="{1C7206E4-08D5-4D84-A469-7D8C59723A79}" sibTransId="{E25BDA17-5822-4DDE-A880-016905067CF0}"/>
    <dgm:cxn modelId="{020C973E-8826-4373-8C0F-746747D10FE6}" type="presOf" srcId="{BB7693A5-A91F-4F74-BC25-DB5BBC0371AA}" destId="{9EA1CDA5-8058-4D35-950E-7027E07CCECC}" srcOrd="0" destOrd="0" presId="urn:microsoft.com/office/officeart/2008/layout/RadialCluster"/>
    <dgm:cxn modelId="{4294ED5B-D62B-4F92-9F2C-4D6012430E94}" type="presOf" srcId="{72D09CCD-D362-4FF3-96E5-3CDF3727AABE}" destId="{46FDB6D0-CC02-4AD0-AA7B-14787A659128}" srcOrd="0" destOrd="0" presId="urn:microsoft.com/office/officeart/2008/layout/RadialCluster"/>
    <dgm:cxn modelId="{AC980C6B-9C81-4367-BB4F-65751FEFD4C4}" type="presOf" srcId="{521C41F4-414F-4273-8D87-B646597E7C54}" destId="{DF8DF948-BD2D-48E5-96E0-0B982F8552B9}" srcOrd="0" destOrd="0" presId="urn:microsoft.com/office/officeart/2008/layout/RadialCluster"/>
    <dgm:cxn modelId="{0CFA4B93-28DF-439F-B0BD-52CDF33AEE8E}" type="presOf" srcId="{E67D9A70-4C7B-4531-AB4B-88661AC260DE}" destId="{E128EF41-B459-4053-AA51-50BF1D230C28}" srcOrd="0" destOrd="0" presId="urn:microsoft.com/office/officeart/2008/layout/RadialCluster"/>
    <dgm:cxn modelId="{32D8839F-E33C-4E71-BD4E-F0B87601118F}" type="presOf" srcId="{BBAB4AB6-8908-4F1F-9E20-B64451803C86}" destId="{DFE3B566-3663-42A9-BC39-08DF5205E551}" srcOrd="0" destOrd="0" presId="urn:microsoft.com/office/officeart/2008/layout/RadialCluster"/>
    <dgm:cxn modelId="{4473A4A1-5FA8-4FAD-BED7-87FA73CE2669}" srcId="{521C41F4-414F-4273-8D87-B646597E7C54}" destId="{EA1E5EDD-0E90-465E-A461-B81D9BB24471}" srcOrd="4" destOrd="0" parTransId="{55AAEC69-AC70-4B52-AC20-FC0349811E9B}" sibTransId="{A15FCAF8-89B3-4116-B1D0-853E2859CFAB}"/>
    <dgm:cxn modelId="{DED6B8AD-3B88-4900-B1B5-0DBBDCD31FB6}" type="presOf" srcId="{2501007D-56EB-4AC2-A28B-DEC03EC7AAE3}" destId="{37184A5E-4C41-4530-8194-C6562BA9F257}" srcOrd="0" destOrd="0" presId="urn:microsoft.com/office/officeart/2008/layout/RadialCluster"/>
    <dgm:cxn modelId="{121422AF-3939-4FEB-B0D0-86AFAB006799}" type="presOf" srcId="{41F6355A-4527-40CA-81E0-E5066054D50B}" destId="{7056336C-EB11-4A92-9D42-16F10EED733A}" srcOrd="0" destOrd="0" presId="urn:microsoft.com/office/officeart/2008/layout/RadialCluster"/>
    <dgm:cxn modelId="{1F6D17B6-EADE-496C-8288-F59DEB910D8F}" type="presOf" srcId="{27CFA718-5B64-43F6-AE2E-B17C859F38C1}" destId="{A2E44775-3107-43D3-BA08-D266C2360179}" srcOrd="0" destOrd="0" presId="urn:microsoft.com/office/officeart/2008/layout/RadialCluster"/>
    <dgm:cxn modelId="{AF167BB9-1DE6-4A1A-B8F8-97C54F260FF1}" type="presOf" srcId="{D7AB714C-6C05-466A-AE48-612D0FB6D28A}" destId="{5C55754D-AF5B-4408-9D85-AC949062337E}" srcOrd="0" destOrd="0" presId="urn:microsoft.com/office/officeart/2008/layout/RadialCluster"/>
    <dgm:cxn modelId="{CAF8E0BA-4AB1-4C73-852A-09D3CE4B61DA}" type="presOf" srcId="{55AAEC69-AC70-4B52-AC20-FC0349811E9B}" destId="{A478FBC5-E6C2-481E-B068-586E880407EB}" srcOrd="0" destOrd="0" presId="urn:microsoft.com/office/officeart/2008/layout/RadialCluster"/>
    <dgm:cxn modelId="{8C9A7CC4-56BC-451E-8845-67BFF92694C1}" srcId="{521C41F4-414F-4273-8D87-B646597E7C54}" destId="{E67D9A70-4C7B-4531-AB4B-88661AC260DE}" srcOrd="1" destOrd="0" parTransId="{BB7693A5-A91F-4F74-BC25-DB5BBC0371AA}" sibTransId="{D6D8F3AE-B476-449B-B29A-6C7602AED50B}"/>
    <dgm:cxn modelId="{49BA0ED4-8A1A-4AD5-9F98-0D6E97AB2093}" srcId="{521C41F4-414F-4273-8D87-B646597E7C54}" destId="{630CDD53-0F59-4342-B211-68D38025C0DA}" srcOrd="3" destOrd="0" parTransId="{27CFA718-5B64-43F6-AE2E-B17C859F38C1}" sibTransId="{B9F478C1-C55B-4DA1-A5B0-70A6A7C496B3}"/>
    <dgm:cxn modelId="{D62052DE-F6DC-4BF5-8A12-C26A089BB97C}" type="presOf" srcId="{EA1E5EDD-0E90-465E-A461-B81D9BB24471}" destId="{0171A2E7-C84C-4C4E-A324-AC5D6146FE90}" srcOrd="0" destOrd="0" presId="urn:microsoft.com/office/officeart/2008/layout/RadialCluster"/>
    <dgm:cxn modelId="{C62F0BF2-8A72-4F93-9742-6E49A7365197}" srcId="{521C41F4-414F-4273-8D87-B646597E7C54}" destId="{D7AB714C-6C05-466A-AE48-612D0FB6D28A}" srcOrd="0" destOrd="0" parTransId="{72D09CCD-D362-4FF3-96E5-3CDF3727AABE}" sibTransId="{F14C0179-021D-4D85-ADD1-506BB73747E0}"/>
    <dgm:cxn modelId="{DE92B7FE-6626-4B6E-9AA9-E088A8BB33D9}" type="presOf" srcId="{630CDD53-0F59-4342-B211-68D38025C0DA}" destId="{F7450563-64D4-473D-B24B-ADF51925BB45}" srcOrd="0" destOrd="0" presId="urn:microsoft.com/office/officeart/2008/layout/RadialCluster"/>
    <dgm:cxn modelId="{FDC0425A-352D-40ED-8022-D1D5DBCA873F}" type="presParOf" srcId="{7056336C-EB11-4A92-9D42-16F10EED733A}" destId="{0E345920-CCF3-4676-9674-31480FB65AEE}" srcOrd="0" destOrd="0" presId="urn:microsoft.com/office/officeart/2008/layout/RadialCluster"/>
    <dgm:cxn modelId="{4FFF88F4-E24E-40AA-AD0E-020FB5540651}" type="presParOf" srcId="{0E345920-CCF3-4676-9674-31480FB65AEE}" destId="{DF8DF948-BD2D-48E5-96E0-0B982F8552B9}" srcOrd="0" destOrd="0" presId="urn:microsoft.com/office/officeart/2008/layout/RadialCluster"/>
    <dgm:cxn modelId="{13816BB8-16A0-4054-A466-A769C77A6874}" type="presParOf" srcId="{0E345920-CCF3-4676-9674-31480FB65AEE}" destId="{46FDB6D0-CC02-4AD0-AA7B-14787A659128}" srcOrd="1" destOrd="0" presId="urn:microsoft.com/office/officeart/2008/layout/RadialCluster"/>
    <dgm:cxn modelId="{F70A046C-24E4-4A45-BAD4-B9F1F4005AD7}" type="presParOf" srcId="{0E345920-CCF3-4676-9674-31480FB65AEE}" destId="{5C55754D-AF5B-4408-9D85-AC949062337E}" srcOrd="2" destOrd="0" presId="urn:microsoft.com/office/officeart/2008/layout/RadialCluster"/>
    <dgm:cxn modelId="{A8BFCE57-2113-4E2A-8BF4-C7D21FD0B919}" type="presParOf" srcId="{0E345920-CCF3-4676-9674-31480FB65AEE}" destId="{9EA1CDA5-8058-4D35-950E-7027E07CCECC}" srcOrd="3" destOrd="0" presId="urn:microsoft.com/office/officeart/2008/layout/RadialCluster"/>
    <dgm:cxn modelId="{44467C79-BE7B-4E05-AC4D-8E4D5EDCFEC3}" type="presParOf" srcId="{0E345920-CCF3-4676-9674-31480FB65AEE}" destId="{E128EF41-B459-4053-AA51-50BF1D230C28}" srcOrd="4" destOrd="0" presId="urn:microsoft.com/office/officeart/2008/layout/RadialCluster"/>
    <dgm:cxn modelId="{31B1C6A2-DAE0-4C1A-BC49-5FDE55EEBD0D}" type="presParOf" srcId="{0E345920-CCF3-4676-9674-31480FB65AEE}" destId="{DFE3B566-3663-42A9-BC39-08DF5205E551}" srcOrd="5" destOrd="0" presId="urn:microsoft.com/office/officeart/2008/layout/RadialCluster"/>
    <dgm:cxn modelId="{3D61A051-0F8C-4AE8-95ED-B3040E3F1D5B}" type="presParOf" srcId="{0E345920-CCF3-4676-9674-31480FB65AEE}" destId="{37184A5E-4C41-4530-8194-C6562BA9F257}" srcOrd="6" destOrd="0" presId="urn:microsoft.com/office/officeart/2008/layout/RadialCluster"/>
    <dgm:cxn modelId="{1C05B5EA-8F14-4BB6-9514-FB1E59BE77AB}" type="presParOf" srcId="{0E345920-CCF3-4676-9674-31480FB65AEE}" destId="{A2E44775-3107-43D3-BA08-D266C2360179}" srcOrd="7" destOrd="0" presId="urn:microsoft.com/office/officeart/2008/layout/RadialCluster"/>
    <dgm:cxn modelId="{DA67C01E-F781-452E-862A-02191281E006}" type="presParOf" srcId="{0E345920-CCF3-4676-9674-31480FB65AEE}" destId="{F7450563-64D4-473D-B24B-ADF51925BB45}" srcOrd="8" destOrd="0" presId="urn:microsoft.com/office/officeart/2008/layout/RadialCluster"/>
    <dgm:cxn modelId="{CC0036B7-EAE6-47A9-AAEA-9789992A081E}" type="presParOf" srcId="{0E345920-CCF3-4676-9674-31480FB65AEE}" destId="{A478FBC5-E6C2-481E-B068-586E880407EB}" srcOrd="9" destOrd="0" presId="urn:microsoft.com/office/officeart/2008/layout/RadialCluster"/>
    <dgm:cxn modelId="{D4E77994-D3F4-4EB9-9414-578DBAB63511}" type="presParOf" srcId="{0E345920-CCF3-4676-9674-31480FB65AEE}" destId="{0171A2E7-C84C-4C4E-A324-AC5D6146FE90}" srcOrd="10"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C28970A-99F9-4252-A5A1-F896473DC83D}" type="doc">
      <dgm:prSet loTypeId="urn:microsoft.com/office/officeart/2016/7/layout/LinearArrowProcessNumbered" loCatId="process" qsTypeId="urn:microsoft.com/office/officeart/2005/8/quickstyle/simple1" qsCatId="simple" csTypeId="urn:microsoft.com/office/officeart/2005/8/colors/colorful5" csCatId="colorful"/>
      <dgm:spPr/>
      <dgm:t>
        <a:bodyPr/>
        <a:lstStyle/>
        <a:p>
          <a:endParaRPr lang="en-US"/>
        </a:p>
      </dgm:t>
    </dgm:pt>
    <dgm:pt modelId="{4950F085-95BC-4C3B-B0E6-A1F5F9B75850}">
      <dgm:prSet/>
      <dgm:spPr/>
      <dgm:t>
        <a:bodyPr/>
        <a:lstStyle/>
        <a:p>
          <a:r>
            <a:rPr lang="en-GB"/>
            <a:t>Choose 3 countries (one of them must be from BRICS)</a:t>
          </a:r>
          <a:endParaRPr lang="en-US"/>
        </a:p>
      </dgm:t>
    </dgm:pt>
    <dgm:pt modelId="{24F053FD-5D27-4844-BAEE-825B6C4F5F54}" type="parTrans" cxnId="{CC623E5A-D790-4CCB-8FB5-D6C201C8CF6E}">
      <dgm:prSet/>
      <dgm:spPr/>
      <dgm:t>
        <a:bodyPr/>
        <a:lstStyle/>
        <a:p>
          <a:endParaRPr lang="en-US"/>
        </a:p>
      </dgm:t>
    </dgm:pt>
    <dgm:pt modelId="{3EE35FB1-FCC5-4669-B9E2-B7F677B64773}" type="sibTrans" cxnId="{CC623E5A-D790-4CCB-8FB5-D6C201C8CF6E}">
      <dgm:prSet phldrT="1" phldr="0"/>
      <dgm:spPr/>
      <dgm:t>
        <a:bodyPr/>
        <a:lstStyle/>
        <a:p>
          <a:r>
            <a:rPr lang="en-US"/>
            <a:t>1</a:t>
          </a:r>
        </a:p>
      </dgm:t>
    </dgm:pt>
    <dgm:pt modelId="{9106DFBC-9591-459A-8514-57315D9539D5}">
      <dgm:prSet/>
      <dgm:spPr/>
      <dgm:t>
        <a:bodyPr/>
        <a:lstStyle/>
        <a:p>
          <a:r>
            <a:rPr lang="en-GB"/>
            <a:t>Compare them on different indicators of growth</a:t>
          </a:r>
          <a:endParaRPr lang="en-US"/>
        </a:p>
      </dgm:t>
    </dgm:pt>
    <dgm:pt modelId="{741B1D61-874A-4F28-BC1C-40B3F4B0EA5E}" type="parTrans" cxnId="{1392828D-BF66-4712-B15D-72630318EEEA}">
      <dgm:prSet/>
      <dgm:spPr/>
      <dgm:t>
        <a:bodyPr/>
        <a:lstStyle/>
        <a:p>
          <a:endParaRPr lang="en-US"/>
        </a:p>
      </dgm:t>
    </dgm:pt>
    <dgm:pt modelId="{6937C4F4-EE1C-426C-8089-137D02A2A695}" type="sibTrans" cxnId="{1392828D-BF66-4712-B15D-72630318EEEA}">
      <dgm:prSet phldrT="2" phldr="0"/>
      <dgm:spPr/>
      <dgm:t>
        <a:bodyPr/>
        <a:lstStyle/>
        <a:p>
          <a:r>
            <a:rPr lang="en-US"/>
            <a:t>2</a:t>
          </a:r>
        </a:p>
      </dgm:t>
    </dgm:pt>
    <dgm:pt modelId="{BF638F6E-3137-4E0A-B512-C3B0643559EA}">
      <dgm:prSet/>
      <dgm:spPr/>
      <dgm:t>
        <a:bodyPr/>
        <a:lstStyle/>
        <a:p>
          <a:r>
            <a:rPr lang="en-GB"/>
            <a:t>Prepare a presentation summarising your findings</a:t>
          </a:r>
          <a:endParaRPr lang="en-US"/>
        </a:p>
      </dgm:t>
    </dgm:pt>
    <dgm:pt modelId="{826C7023-98D0-4620-BB71-643771E3A9F4}" type="parTrans" cxnId="{E4F18477-3018-4528-B69E-2FBA711966DF}">
      <dgm:prSet/>
      <dgm:spPr/>
      <dgm:t>
        <a:bodyPr/>
        <a:lstStyle/>
        <a:p>
          <a:endParaRPr lang="en-US"/>
        </a:p>
      </dgm:t>
    </dgm:pt>
    <dgm:pt modelId="{F16E7798-49D9-416E-98B6-82B821392346}" type="sibTrans" cxnId="{E4F18477-3018-4528-B69E-2FBA711966DF}">
      <dgm:prSet phldrT="3" phldr="0"/>
      <dgm:spPr/>
      <dgm:t>
        <a:bodyPr/>
        <a:lstStyle/>
        <a:p>
          <a:r>
            <a:rPr lang="en-US"/>
            <a:t>3</a:t>
          </a:r>
        </a:p>
      </dgm:t>
    </dgm:pt>
    <dgm:pt modelId="{17ADF470-CF82-4BED-942D-DE785C7CAA24}" type="pres">
      <dgm:prSet presAssocID="{0C28970A-99F9-4252-A5A1-F896473DC83D}" presName="linearFlow" presStyleCnt="0">
        <dgm:presLayoutVars>
          <dgm:dir/>
          <dgm:animLvl val="lvl"/>
          <dgm:resizeHandles val="exact"/>
        </dgm:presLayoutVars>
      </dgm:prSet>
      <dgm:spPr/>
    </dgm:pt>
    <dgm:pt modelId="{EBB47F1B-DFA7-4259-A6FB-58335100A862}" type="pres">
      <dgm:prSet presAssocID="{4950F085-95BC-4C3B-B0E6-A1F5F9B75850}" presName="compositeNode" presStyleCnt="0"/>
      <dgm:spPr/>
    </dgm:pt>
    <dgm:pt modelId="{1CEEF424-7046-40C8-BB93-0742F24C6916}" type="pres">
      <dgm:prSet presAssocID="{4950F085-95BC-4C3B-B0E6-A1F5F9B75850}" presName="parTx" presStyleLbl="node1" presStyleIdx="0" presStyleCnt="0">
        <dgm:presLayoutVars>
          <dgm:chMax val="0"/>
          <dgm:chPref val="0"/>
          <dgm:bulletEnabled val="1"/>
        </dgm:presLayoutVars>
      </dgm:prSet>
      <dgm:spPr/>
    </dgm:pt>
    <dgm:pt modelId="{B4CD3CC0-F637-4763-B19F-C4DAFC023CEF}" type="pres">
      <dgm:prSet presAssocID="{4950F085-95BC-4C3B-B0E6-A1F5F9B75850}" presName="parSh" presStyleCnt="0"/>
      <dgm:spPr/>
    </dgm:pt>
    <dgm:pt modelId="{2359A919-0405-4CBD-B1EA-3303CB0AAFC5}" type="pres">
      <dgm:prSet presAssocID="{4950F085-95BC-4C3B-B0E6-A1F5F9B75850}" presName="lineNode" presStyleLbl="alignAccFollowNode1" presStyleIdx="0" presStyleCnt="9"/>
      <dgm:spPr/>
    </dgm:pt>
    <dgm:pt modelId="{738AD7EA-E72B-4E68-BFBC-0BB51EF2624F}" type="pres">
      <dgm:prSet presAssocID="{4950F085-95BC-4C3B-B0E6-A1F5F9B75850}" presName="lineArrowNode" presStyleLbl="alignAccFollowNode1" presStyleIdx="1" presStyleCnt="9"/>
      <dgm:spPr/>
    </dgm:pt>
    <dgm:pt modelId="{CABA04AD-BE07-4039-9F13-5D0245FEBA72}" type="pres">
      <dgm:prSet presAssocID="{3EE35FB1-FCC5-4669-B9E2-B7F677B64773}" presName="sibTransNodeCircle" presStyleLbl="alignNode1" presStyleIdx="0" presStyleCnt="3">
        <dgm:presLayoutVars>
          <dgm:chMax val="0"/>
          <dgm:bulletEnabled/>
        </dgm:presLayoutVars>
      </dgm:prSet>
      <dgm:spPr/>
    </dgm:pt>
    <dgm:pt modelId="{46D76A64-8D9F-4D8A-8CA0-DE682EEC77F1}" type="pres">
      <dgm:prSet presAssocID="{3EE35FB1-FCC5-4669-B9E2-B7F677B64773}" presName="spacerBetweenCircleAndCallout" presStyleCnt="0">
        <dgm:presLayoutVars/>
      </dgm:prSet>
      <dgm:spPr/>
    </dgm:pt>
    <dgm:pt modelId="{28F6B021-166E-4B1A-ADDB-FBA4A889A091}" type="pres">
      <dgm:prSet presAssocID="{4950F085-95BC-4C3B-B0E6-A1F5F9B75850}" presName="nodeText" presStyleLbl="alignAccFollowNode1" presStyleIdx="2" presStyleCnt="9">
        <dgm:presLayoutVars>
          <dgm:bulletEnabled val="1"/>
        </dgm:presLayoutVars>
      </dgm:prSet>
      <dgm:spPr/>
    </dgm:pt>
    <dgm:pt modelId="{03DF44E6-A74C-47A8-9171-5AFD1E0DEDB7}" type="pres">
      <dgm:prSet presAssocID="{3EE35FB1-FCC5-4669-B9E2-B7F677B64773}" presName="sibTransComposite" presStyleCnt="0"/>
      <dgm:spPr/>
    </dgm:pt>
    <dgm:pt modelId="{80B66354-E9D1-4C43-BE6D-3D759198229D}" type="pres">
      <dgm:prSet presAssocID="{9106DFBC-9591-459A-8514-57315D9539D5}" presName="compositeNode" presStyleCnt="0"/>
      <dgm:spPr/>
    </dgm:pt>
    <dgm:pt modelId="{6F3333B1-AC29-4256-82E3-E264450D2EC7}" type="pres">
      <dgm:prSet presAssocID="{9106DFBC-9591-459A-8514-57315D9539D5}" presName="parTx" presStyleLbl="node1" presStyleIdx="0" presStyleCnt="0">
        <dgm:presLayoutVars>
          <dgm:chMax val="0"/>
          <dgm:chPref val="0"/>
          <dgm:bulletEnabled val="1"/>
        </dgm:presLayoutVars>
      </dgm:prSet>
      <dgm:spPr/>
    </dgm:pt>
    <dgm:pt modelId="{405BB4FB-585B-48A5-B8E4-795F318873AB}" type="pres">
      <dgm:prSet presAssocID="{9106DFBC-9591-459A-8514-57315D9539D5}" presName="parSh" presStyleCnt="0"/>
      <dgm:spPr/>
    </dgm:pt>
    <dgm:pt modelId="{F68CC98C-E331-42A5-BC26-7CAC153E356A}" type="pres">
      <dgm:prSet presAssocID="{9106DFBC-9591-459A-8514-57315D9539D5}" presName="lineNode" presStyleLbl="alignAccFollowNode1" presStyleIdx="3" presStyleCnt="9"/>
      <dgm:spPr/>
    </dgm:pt>
    <dgm:pt modelId="{46BF25D6-43D1-4E72-975C-3AD0D32A07C9}" type="pres">
      <dgm:prSet presAssocID="{9106DFBC-9591-459A-8514-57315D9539D5}" presName="lineArrowNode" presStyleLbl="alignAccFollowNode1" presStyleIdx="4" presStyleCnt="9"/>
      <dgm:spPr/>
    </dgm:pt>
    <dgm:pt modelId="{7468DCD3-206E-4949-8F74-BEFB453CD1AC}" type="pres">
      <dgm:prSet presAssocID="{6937C4F4-EE1C-426C-8089-137D02A2A695}" presName="sibTransNodeCircle" presStyleLbl="alignNode1" presStyleIdx="1" presStyleCnt="3">
        <dgm:presLayoutVars>
          <dgm:chMax val="0"/>
          <dgm:bulletEnabled/>
        </dgm:presLayoutVars>
      </dgm:prSet>
      <dgm:spPr/>
    </dgm:pt>
    <dgm:pt modelId="{25419064-E1A7-44DE-9DCA-F5731D42BB41}" type="pres">
      <dgm:prSet presAssocID="{6937C4F4-EE1C-426C-8089-137D02A2A695}" presName="spacerBetweenCircleAndCallout" presStyleCnt="0">
        <dgm:presLayoutVars/>
      </dgm:prSet>
      <dgm:spPr/>
    </dgm:pt>
    <dgm:pt modelId="{6475876F-388F-4F95-BFE1-1B448D20B1D1}" type="pres">
      <dgm:prSet presAssocID="{9106DFBC-9591-459A-8514-57315D9539D5}" presName="nodeText" presStyleLbl="alignAccFollowNode1" presStyleIdx="5" presStyleCnt="9">
        <dgm:presLayoutVars>
          <dgm:bulletEnabled val="1"/>
        </dgm:presLayoutVars>
      </dgm:prSet>
      <dgm:spPr/>
    </dgm:pt>
    <dgm:pt modelId="{B717F794-20E5-4C0B-8463-6134C3C47C3E}" type="pres">
      <dgm:prSet presAssocID="{6937C4F4-EE1C-426C-8089-137D02A2A695}" presName="sibTransComposite" presStyleCnt="0"/>
      <dgm:spPr/>
    </dgm:pt>
    <dgm:pt modelId="{ABBAE7F2-B489-4DA5-90BE-76396CC6A89C}" type="pres">
      <dgm:prSet presAssocID="{BF638F6E-3137-4E0A-B512-C3B0643559EA}" presName="compositeNode" presStyleCnt="0"/>
      <dgm:spPr/>
    </dgm:pt>
    <dgm:pt modelId="{4D5DE1B7-EE41-46C4-9268-C668F5861B79}" type="pres">
      <dgm:prSet presAssocID="{BF638F6E-3137-4E0A-B512-C3B0643559EA}" presName="parTx" presStyleLbl="node1" presStyleIdx="0" presStyleCnt="0">
        <dgm:presLayoutVars>
          <dgm:chMax val="0"/>
          <dgm:chPref val="0"/>
          <dgm:bulletEnabled val="1"/>
        </dgm:presLayoutVars>
      </dgm:prSet>
      <dgm:spPr/>
    </dgm:pt>
    <dgm:pt modelId="{A9D63975-7FA7-454C-8A22-D63503098589}" type="pres">
      <dgm:prSet presAssocID="{BF638F6E-3137-4E0A-B512-C3B0643559EA}" presName="parSh" presStyleCnt="0"/>
      <dgm:spPr/>
    </dgm:pt>
    <dgm:pt modelId="{CD0D8F7E-D187-477A-8A0D-356D79704D2B}" type="pres">
      <dgm:prSet presAssocID="{BF638F6E-3137-4E0A-B512-C3B0643559EA}" presName="lineNode" presStyleLbl="alignAccFollowNode1" presStyleIdx="6" presStyleCnt="9"/>
      <dgm:spPr/>
    </dgm:pt>
    <dgm:pt modelId="{FE35EED9-24FB-4BE3-89D5-9B72953AF20A}" type="pres">
      <dgm:prSet presAssocID="{BF638F6E-3137-4E0A-B512-C3B0643559EA}" presName="lineArrowNode" presStyleLbl="alignAccFollowNode1" presStyleIdx="7" presStyleCnt="9"/>
      <dgm:spPr/>
    </dgm:pt>
    <dgm:pt modelId="{35D01E08-BFE9-4322-B647-2212DFAABF56}" type="pres">
      <dgm:prSet presAssocID="{F16E7798-49D9-416E-98B6-82B821392346}" presName="sibTransNodeCircle" presStyleLbl="alignNode1" presStyleIdx="2" presStyleCnt="3">
        <dgm:presLayoutVars>
          <dgm:chMax val="0"/>
          <dgm:bulletEnabled/>
        </dgm:presLayoutVars>
      </dgm:prSet>
      <dgm:spPr/>
    </dgm:pt>
    <dgm:pt modelId="{F04A53A5-6705-4C35-B32C-41722AE334E6}" type="pres">
      <dgm:prSet presAssocID="{F16E7798-49D9-416E-98B6-82B821392346}" presName="spacerBetweenCircleAndCallout" presStyleCnt="0">
        <dgm:presLayoutVars/>
      </dgm:prSet>
      <dgm:spPr/>
    </dgm:pt>
    <dgm:pt modelId="{021A01D3-A2AF-401C-8F47-A01E183E1E88}" type="pres">
      <dgm:prSet presAssocID="{BF638F6E-3137-4E0A-B512-C3B0643559EA}" presName="nodeText" presStyleLbl="alignAccFollowNode1" presStyleIdx="8" presStyleCnt="9">
        <dgm:presLayoutVars>
          <dgm:bulletEnabled val="1"/>
        </dgm:presLayoutVars>
      </dgm:prSet>
      <dgm:spPr/>
    </dgm:pt>
  </dgm:ptLst>
  <dgm:cxnLst>
    <dgm:cxn modelId="{DE6B9018-96BA-4ED3-8505-D823650B6130}" type="presOf" srcId="{BF638F6E-3137-4E0A-B512-C3B0643559EA}" destId="{021A01D3-A2AF-401C-8F47-A01E183E1E88}" srcOrd="0" destOrd="0" presId="urn:microsoft.com/office/officeart/2016/7/layout/LinearArrowProcessNumbered"/>
    <dgm:cxn modelId="{3DC6D25F-431D-4594-8C7B-57AB2E1EEADF}" type="presOf" srcId="{6937C4F4-EE1C-426C-8089-137D02A2A695}" destId="{7468DCD3-206E-4949-8F74-BEFB453CD1AC}" srcOrd="0" destOrd="0" presId="urn:microsoft.com/office/officeart/2016/7/layout/LinearArrowProcessNumbered"/>
    <dgm:cxn modelId="{7CF08649-C52F-49C7-AB81-D695FEBD40F7}" type="presOf" srcId="{9106DFBC-9591-459A-8514-57315D9539D5}" destId="{6475876F-388F-4F95-BFE1-1B448D20B1D1}" srcOrd="0" destOrd="0" presId="urn:microsoft.com/office/officeart/2016/7/layout/LinearArrowProcessNumbered"/>
    <dgm:cxn modelId="{E47E8A52-D966-4C20-9AC8-343346132B39}" type="presOf" srcId="{4950F085-95BC-4C3B-B0E6-A1F5F9B75850}" destId="{28F6B021-166E-4B1A-ADDB-FBA4A889A091}" srcOrd="0" destOrd="0" presId="urn:microsoft.com/office/officeart/2016/7/layout/LinearArrowProcessNumbered"/>
    <dgm:cxn modelId="{E4F18477-3018-4528-B69E-2FBA711966DF}" srcId="{0C28970A-99F9-4252-A5A1-F896473DC83D}" destId="{BF638F6E-3137-4E0A-B512-C3B0643559EA}" srcOrd="2" destOrd="0" parTransId="{826C7023-98D0-4620-BB71-643771E3A9F4}" sibTransId="{F16E7798-49D9-416E-98B6-82B821392346}"/>
    <dgm:cxn modelId="{CC623E5A-D790-4CCB-8FB5-D6C201C8CF6E}" srcId="{0C28970A-99F9-4252-A5A1-F896473DC83D}" destId="{4950F085-95BC-4C3B-B0E6-A1F5F9B75850}" srcOrd="0" destOrd="0" parTransId="{24F053FD-5D27-4844-BAEE-825B6C4F5F54}" sibTransId="{3EE35FB1-FCC5-4669-B9E2-B7F677B64773}"/>
    <dgm:cxn modelId="{D7741483-C9B8-41A1-AC28-668011D35ED4}" type="presOf" srcId="{0C28970A-99F9-4252-A5A1-F896473DC83D}" destId="{17ADF470-CF82-4BED-942D-DE785C7CAA24}" srcOrd="0" destOrd="0" presId="urn:microsoft.com/office/officeart/2016/7/layout/LinearArrowProcessNumbered"/>
    <dgm:cxn modelId="{1392828D-BF66-4712-B15D-72630318EEEA}" srcId="{0C28970A-99F9-4252-A5A1-F896473DC83D}" destId="{9106DFBC-9591-459A-8514-57315D9539D5}" srcOrd="1" destOrd="0" parTransId="{741B1D61-874A-4F28-BC1C-40B3F4B0EA5E}" sibTransId="{6937C4F4-EE1C-426C-8089-137D02A2A695}"/>
    <dgm:cxn modelId="{3A7D69C5-E089-49A3-AABD-AC13A53793DC}" type="presOf" srcId="{F16E7798-49D9-416E-98B6-82B821392346}" destId="{35D01E08-BFE9-4322-B647-2212DFAABF56}" srcOrd="0" destOrd="0" presId="urn:microsoft.com/office/officeart/2016/7/layout/LinearArrowProcessNumbered"/>
    <dgm:cxn modelId="{705138CE-4813-4405-A8EF-1D5B3C245917}" type="presOf" srcId="{3EE35FB1-FCC5-4669-B9E2-B7F677B64773}" destId="{CABA04AD-BE07-4039-9F13-5D0245FEBA72}" srcOrd="0" destOrd="0" presId="urn:microsoft.com/office/officeart/2016/7/layout/LinearArrowProcessNumbered"/>
    <dgm:cxn modelId="{E94FA50C-F1D1-47A3-A11B-A9CC22FD450B}" type="presParOf" srcId="{17ADF470-CF82-4BED-942D-DE785C7CAA24}" destId="{EBB47F1B-DFA7-4259-A6FB-58335100A862}" srcOrd="0" destOrd="0" presId="urn:microsoft.com/office/officeart/2016/7/layout/LinearArrowProcessNumbered"/>
    <dgm:cxn modelId="{6633C000-313A-4502-BB14-963F8C6BAC3C}" type="presParOf" srcId="{EBB47F1B-DFA7-4259-A6FB-58335100A862}" destId="{1CEEF424-7046-40C8-BB93-0742F24C6916}" srcOrd="0" destOrd="0" presId="urn:microsoft.com/office/officeart/2016/7/layout/LinearArrowProcessNumbered"/>
    <dgm:cxn modelId="{1725B861-BE72-45BC-ADAB-B4424F927967}" type="presParOf" srcId="{EBB47F1B-DFA7-4259-A6FB-58335100A862}" destId="{B4CD3CC0-F637-4763-B19F-C4DAFC023CEF}" srcOrd="1" destOrd="0" presId="urn:microsoft.com/office/officeart/2016/7/layout/LinearArrowProcessNumbered"/>
    <dgm:cxn modelId="{70DA3D52-C1CB-4177-A4FD-E0F20ED6B853}" type="presParOf" srcId="{B4CD3CC0-F637-4763-B19F-C4DAFC023CEF}" destId="{2359A919-0405-4CBD-B1EA-3303CB0AAFC5}" srcOrd="0" destOrd="0" presId="urn:microsoft.com/office/officeart/2016/7/layout/LinearArrowProcessNumbered"/>
    <dgm:cxn modelId="{387104D9-264E-4F94-8626-7E1CEA22828C}" type="presParOf" srcId="{B4CD3CC0-F637-4763-B19F-C4DAFC023CEF}" destId="{738AD7EA-E72B-4E68-BFBC-0BB51EF2624F}" srcOrd="1" destOrd="0" presId="urn:microsoft.com/office/officeart/2016/7/layout/LinearArrowProcessNumbered"/>
    <dgm:cxn modelId="{2DEC9BBA-490A-407B-A098-19EE52240C7E}" type="presParOf" srcId="{B4CD3CC0-F637-4763-B19F-C4DAFC023CEF}" destId="{CABA04AD-BE07-4039-9F13-5D0245FEBA72}" srcOrd="2" destOrd="0" presId="urn:microsoft.com/office/officeart/2016/7/layout/LinearArrowProcessNumbered"/>
    <dgm:cxn modelId="{6281E494-35C2-40E8-92BF-7ED2300CD99E}" type="presParOf" srcId="{B4CD3CC0-F637-4763-B19F-C4DAFC023CEF}" destId="{46D76A64-8D9F-4D8A-8CA0-DE682EEC77F1}" srcOrd="3" destOrd="0" presId="urn:microsoft.com/office/officeart/2016/7/layout/LinearArrowProcessNumbered"/>
    <dgm:cxn modelId="{B7F84D53-BC50-4D2A-A038-5C42539C4E68}" type="presParOf" srcId="{EBB47F1B-DFA7-4259-A6FB-58335100A862}" destId="{28F6B021-166E-4B1A-ADDB-FBA4A889A091}" srcOrd="2" destOrd="0" presId="urn:microsoft.com/office/officeart/2016/7/layout/LinearArrowProcessNumbered"/>
    <dgm:cxn modelId="{0248770C-C4C1-4A91-A598-2FCCBBE99803}" type="presParOf" srcId="{17ADF470-CF82-4BED-942D-DE785C7CAA24}" destId="{03DF44E6-A74C-47A8-9171-5AFD1E0DEDB7}" srcOrd="1" destOrd="0" presId="urn:microsoft.com/office/officeart/2016/7/layout/LinearArrowProcessNumbered"/>
    <dgm:cxn modelId="{E1A19098-4F6B-4CA5-89E4-22F91B3B6AE8}" type="presParOf" srcId="{17ADF470-CF82-4BED-942D-DE785C7CAA24}" destId="{80B66354-E9D1-4C43-BE6D-3D759198229D}" srcOrd="2" destOrd="0" presId="urn:microsoft.com/office/officeart/2016/7/layout/LinearArrowProcessNumbered"/>
    <dgm:cxn modelId="{E4A2B53A-6502-4346-8D96-481413056D60}" type="presParOf" srcId="{80B66354-E9D1-4C43-BE6D-3D759198229D}" destId="{6F3333B1-AC29-4256-82E3-E264450D2EC7}" srcOrd="0" destOrd="0" presId="urn:microsoft.com/office/officeart/2016/7/layout/LinearArrowProcessNumbered"/>
    <dgm:cxn modelId="{C82AFCC7-58DB-4D20-9A75-DE68B4DE2023}" type="presParOf" srcId="{80B66354-E9D1-4C43-BE6D-3D759198229D}" destId="{405BB4FB-585B-48A5-B8E4-795F318873AB}" srcOrd="1" destOrd="0" presId="urn:microsoft.com/office/officeart/2016/7/layout/LinearArrowProcessNumbered"/>
    <dgm:cxn modelId="{9AA3E54D-6F9C-4CE4-8387-36784977B0CB}" type="presParOf" srcId="{405BB4FB-585B-48A5-B8E4-795F318873AB}" destId="{F68CC98C-E331-42A5-BC26-7CAC153E356A}" srcOrd="0" destOrd="0" presId="urn:microsoft.com/office/officeart/2016/7/layout/LinearArrowProcessNumbered"/>
    <dgm:cxn modelId="{94A6B1CF-177E-41E5-A6BD-3A272C3E8B2B}" type="presParOf" srcId="{405BB4FB-585B-48A5-B8E4-795F318873AB}" destId="{46BF25D6-43D1-4E72-975C-3AD0D32A07C9}" srcOrd="1" destOrd="0" presId="urn:microsoft.com/office/officeart/2016/7/layout/LinearArrowProcessNumbered"/>
    <dgm:cxn modelId="{E1380C75-46AF-4959-93DC-2224BB829F4C}" type="presParOf" srcId="{405BB4FB-585B-48A5-B8E4-795F318873AB}" destId="{7468DCD3-206E-4949-8F74-BEFB453CD1AC}" srcOrd="2" destOrd="0" presId="urn:microsoft.com/office/officeart/2016/7/layout/LinearArrowProcessNumbered"/>
    <dgm:cxn modelId="{C655BA67-212E-4A44-A699-1C7523DD33DE}" type="presParOf" srcId="{405BB4FB-585B-48A5-B8E4-795F318873AB}" destId="{25419064-E1A7-44DE-9DCA-F5731D42BB41}" srcOrd="3" destOrd="0" presId="urn:microsoft.com/office/officeart/2016/7/layout/LinearArrowProcessNumbered"/>
    <dgm:cxn modelId="{4D5F1CEB-3D81-4DA1-AF13-7183D32D7AD0}" type="presParOf" srcId="{80B66354-E9D1-4C43-BE6D-3D759198229D}" destId="{6475876F-388F-4F95-BFE1-1B448D20B1D1}" srcOrd="2" destOrd="0" presId="urn:microsoft.com/office/officeart/2016/7/layout/LinearArrowProcessNumbered"/>
    <dgm:cxn modelId="{4AEDD801-8B5A-4258-A389-2D0DE4575068}" type="presParOf" srcId="{17ADF470-CF82-4BED-942D-DE785C7CAA24}" destId="{B717F794-20E5-4C0B-8463-6134C3C47C3E}" srcOrd="3" destOrd="0" presId="urn:microsoft.com/office/officeart/2016/7/layout/LinearArrowProcessNumbered"/>
    <dgm:cxn modelId="{2135F647-67F2-4976-A25F-1576BA726C14}" type="presParOf" srcId="{17ADF470-CF82-4BED-942D-DE785C7CAA24}" destId="{ABBAE7F2-B489-4DA5-90BE-76396CC6A89C}" srcOrd="4" destOrd="0" presId="urn:microsoft.com/office/officeart/2016/7/layout/LinearArrowProcessNumbered"/>
    <dgm:cxn modelId="{17D9B61D-7E0D-4662-8A6C-D7779241F372}" type="presParOf" srcId="{ABBAE7F2-B489-4DA5-90BE-76396CC6A89C}" destId="{4D5DE1B7-EE41-46C4-9268-C668F5861B79}" srcOrd="0" destOrd="0" presId="urn:microsoft.com/office/officeart/2016/7/layout/LinearArrowProcessNumbered"/>
    <dgm:cxn modelId="{6155A7DD-84E8-43EF-BDBA-29BE56921EBC}" type="presParOf" srcId="{ABBAE7F2-B489-4DA5-90BE-76396CC6A89C}" destId="{A9D63975-7FA7-454C-8A22-D63503098589}" srcOrd="1" destOrd="0" presId="urn:microsoft.com/office/officeart/2016/7/layout/LinearArrowProcessNumbered"/>
    <dgm:cxn modelId="{B830573D-6B45-4E4E-B0D9-C7210B6B3E4C}" type="presParOf" srcId="{A9D63975-7FA7-454C-8A22-D63503098589}" destId="{CD0D8F7E-D187-477A-8A0D-356D79704D2B}" srcOrd="0" destOrd="0" presId="urn:microsoft.com/office/officeart/2016/7/layout/LinearArrowProcessNumbered"/>
    <dgm:cxn modelId="{A04D64DA-76A9-44D4-AE3C-36A68BA0A004}" type="presParOf" srcId="{A9D63975-7FA7-454C-8A22-D63503098589}" destId="{FE35EED9-24FB-4BE3-89D5-9B72953AF20A}" srcOrd="1" destOrd="0" presId="urn:microsoft.com/office/officeart/2016/7/layout/LinearArrowProcessNumbered"/>
    <dgm:cxn modelId="{6A110B11-A1C7-47A7-87B2-BEF681140285}" type="presParOf" srcId="{A9D63975-7FA7-454C-8A22-D63503098589}" destId="{35D01E08-BFE9-4322-B647-2212DFAABF56}" srcOrd="2" destOrd="0" presId="urn:microsoft.com/office/officeart/2016/7/layout/LinearArrowProcessNumbered"/>
    <dgm:cxn modelId="{C86C9F5A-30A8-49B7-93D0-6A3AFC559241}" type="presParOf" srcId="{A9D63975-7FA7-454C-8A22-D63503098589}" destId="{F04A53A5-6705-4C35-B32C-41722AE334E6}" srcOrd="3" destOrd="0" presId="urn:microsoft.com/office/officeart/2016/7/layout/LinearArrowProcessNumbered"/>
    <dgm:cxn modelId="{52DFC2D4-C4FE-4500-BC36-8C7482FAEB20}" type="presParOf" srcId="{ABBAE7F2-B489-4DA5-90BE-76396CC6A89C}" destId="{021A01D3-A2AF-401C-8F47-A01E183E1E88}" srcOrd="2" destOrd="0" presId="urn:microsoft.com/office/officeart/2016/7/layout/LinearArrowProcessNumbere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C36650C-3AEA-4E44-BF37-0956A217E10E}"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5DBD6EE5-F40E-40D5-AF30-986E0F7DF850}">
      <dgm:prSet/>
      <dgm:spPr/>
      <dgm:t>
        <a:bodyPr/>
        <a:lstStyle/>
        <a:p>
          <a:r>
            <a:rPr lang="en-GB"/>
            <a:t>Constant prices are prices that have been adjusted for inflation. They are real values.</a:t>
          </a:r>
          <a:endParaRPr lang="en-US"/>
        </a:p>
      </dgm:t>
    </dgm:pt>
    <dgm:pt modelId="{041E098A-18A8-4B29-9DF1-28A62C4BD965}" type="parTrans" cxnId="{47E63296-18BE-4850-8ED3-AB085FEE6860}">
      <dgm:prSet/>
      <dgm:spPr/>
      <dgm:t>
        <a:bodyPr/>
        <a:lstStyle/>
        <a:p>
          <a:endParaRPr lang="en-US"/>
        </a:p>
      </dgm:t>
    </dgm:pt>
    <dgm:pt modelId="{1E661B2A-C73F-45B5-82A1-C0BC80AB7BF5}" type="sibTrans" cxnId="{47E63296-18BE-4850-8ED3-AB085FEE6860}">
      <dgm:prSet/>
      <dgm:spPr/>
      <dgm:t>
        <a:bodyPr/>
        <a:lstStyle/>
        <a:p>
          <a:endParaRPr lang="en-US"/>
        </a:p>
      </dgm:t>
    </dgm:pt>
    <dgm:pt modelId="{0E47D0BA-8BE2-4D51-95F4-04D6FBC87A80}">
      <dgm:prSet/>
      <dgm:spPr/>
      <dgm:t>
        <a:bodyPr/>
        <a:lstStyle/>
        <a:p>
          <a:r>
            <a:rPr lang="en-GB"/>
            <a:t>Current prices are prices that have not been adjusted for inflation. They are nominal values.</a:t>
          </a:r>
          <a:endParaRPr lang="en-US"/>
        </a:p>
      </dgm:t>
    </dgm:pt>
    <dgm:pt modelId="{7F60FC87-53F2-4E92-82DC-C69F7C9E4FBB}" type="parTrans" cxnId="{C41EF4D4-109F-4F42-81D8-AF6530C6452F}">
      <dgm:prSet/>
      <dgm:spPr/>
      <dgm:t>
        <a:bodyPr/>
        <a:lstStyle/>
        <a:p>
          <a:endParaRPr lang="en-US"/>
        </a:p>
      </dgm:t>
    </dgm:pt>
    <dgm:pt modelId="{9524C7FA-8494-4202-BC26-1AAF893271E6}" type="sibTrans" cxnId="{C41EF4D4-109F-4F42-81D8-AF6530C6452F}">
      <dgm:prSet/>
      <dgm:spPr/>
      <dgm:t>
        <a:bodyPr/>
        <a:lstStyle/>
        <a:p>
          <a:endParaRPr lang="en-US"/>
        </a:p>
      </dgm:t>
    </dgm:pt>
    <dgm:pt modelId="{85027602-DC46-4FE6-95F9-707E0C13C312}" type="pres">
      <dgm:prSet presAssocID="{1C36650C-3AEA-4E44-BF37-0956A217E10E}" presName="linear" presStyleCnt="0">
        <dgm:presLayoutVars>
          <dgm:animLvl val="lvl"/>
          <dgm:resizeHandles val="exact"/>
        </dgm:presLayoutVars>
      </dgm:prSet>
      <dgm:spPr/>
    </dgm:pt>
    <dgm:pt modelId="{680EC09A-AF6E-4234-B027-C83EF53489F8}" type="pres">
      <dgm:prSet presAssocID="{5DBD6EE5-F40E-40D5-AF30-986E0F7DF850}" presName="parentText" presStyleLbl="node1" presStyleIdx="0" presStyleCnt="2">
        <dgm:presLayoutVars>
          <dgm:chMax val="0"/>
          <dgm:bulletEnabled val="1"/>
        </dgm:presLayoutVars>
      </dgm:prSet>
      <dgm:spPr/>
    </dgm:pt>
    <dgm:pt modelId="{D105F709-4759-4452-8657-5CC4814AAA27}" type="pres">
      <dgm:prSet presAssocID="{1E661B2A-C73F-45B5-82A1-C0BC80AB7BF5}" presName="spacer" presStyleCnt="0"/>
      <dgm:spPr/>
    </dgm:pt>
    <dgm:pt modelId="{03670FDC-E7A2-497E-86F2-203DE7B71C7F}" type="pres">
      <dgm:prSet presAssocID="{0E47D0BA-8BE2-4D51-95F4-04D6FBC87A80}" presName="parentText" presStyleLbl="node1" presStyleIdx="1" presStyleCnt="2">
        <dgm:presLayoutVars>
          <dgm:chMax val="0"/>
          <dgm:bulletEnabled val="1"/>
        </dgm:presLayoutVars>
      </dgm:prSet>
      <dgm:spPr/>
    </dgm:pt>
  </dgm:ptLst>
  <dgm:cxnLst>
    <dgm:cxn modelId="{42ACCC87-C71C-4AC3-A04F-EA0A05408B7D}" type="presOf" srcId="{0E47D0BA-8BE2-4D51-95F4-04D6FBC87A80}" destId="{03670FDC-E7A2-497E-86F2-203DE7B71C7F}" srcOrd="0" destOrd="0" presId="urn:microsoft.com/office/officeart/2005/8/layout/vList2"/>
    <dgm:cxn modelId="{47E63296-18BE-4850-8ED3-AB085FEE6860}" srcId="{1C36650C-3AEA-4E44-BF37-0956A217E10E}" destId="{5DBD6EE5-F40E-40D5-AF30-986E0F7DF850}" srcOrd="0" destOrd="0" parTransId="{041E098A-18A8-4B29-9DF1-28A62C4BD965}" sibTransId="{1E661B2A-C73F-45B5-82A1-C0BC80AB7BF5}"/>
    <dgm:cxn modelId="{C41EF4D4-109F-4F42-81D8-AF6530C6452F}" srcId="{1C36650C-3AEA-4E44-BF37-0956A217E10E}" destId="{0E47D0BA-8BE2-4D51-95F4-04D6FBC87A80}" srcOrd="1" destOrd="0" parTransId="{7F60FC87-53F2-4E92-82DC-C69F7C9E4FBB}" sibTransId="{9524C7FA-8494-4202-BC26-1AAF893271E6}"/>
    <dgm:cxn modelId="{668ACFE0-CC10-4CE6-9CF5-A37E7244F9A3}" type="presOf" srcId="{1C36650C-3AEA-4E44-BF37-0956A217E10E}" destId="{85027602-DC46-4FE6-95F9-707E0C13C312}" srcOrd="0" destOrd="0" presId="urn:microsoft.com/office/officeart/2005/8/layout/vList2"/>
    <dgm:cxn modelId="{7A2BE2F8-BFA1-4A36-9EBC-636319363A12}" type="presOf" srcId="{5DBD6EE5-F40E-40D5-AF30-986E0F7DF850}" destId="{680EC09A-AF6E-4234-B027-C83EF53489F8}" srcOrd="0" destOrd="0" presId="urn:microsoft.com/office/officeart/2005/8/layout/vList2"/>
    <dgm:cxn modelId="{40F788A2-1930-40DD-A31E-27F1FB4CC4AD}" type="presParOf" srcId="{85027602-DC46-4FE6-95F9-707E0C13C312}" destId="{680EC09A-AF6E-4234-B027-C83EF53489F8}" srcOrd="0" destOrd="0" presId="urn:microsoft.com/office/officeart/2005/8/layout/vList2"/>
    <dgm:cxn modelId="{44713906-4F1E-4261-9D80-B4CB14A2B1E9}" type="presParOf" srcId="{85027602-DC46-4FE6-95F9-707E0C13C312}" destId="{D105F709-4759-4452-8657-5CC4814AAA27}" srcOrd="1" destOrd="0" presId="urn:microsoft.com/office/officeart/2005/8/layout/vList2"/>
    <dgm:cxn modelId="{D6637578-86C6-4EAD-8C88-300A7FE5A89B}" type="presParOf" srcId="{85027602-DC46-4FE6-95F9-707E0C13C312}" destId="{03670FDC-E7A2-497E-86F2-203DE7B71C7F}"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E943F27-982F-4AD7-9EA8-DEF118995BE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63604FF-543A-4C60-9023-7145ED23DE85}">
      <dgm:prSet/>
      <dgm:spPr/>
      <dgm:t>
        <a:bodyPr/>
        <a:lstStyle/>
        <a:p>
          <a:r>
            <a:rPr lang="en-GB"/>
            <a:t>An index measures changes in a representative group of data. </a:t>
          </a:r>
          <a:endParaRPr lang="en-US"/>
        </a:p>
      </dgm:t>
    </dgm:pt>
    <dgm:pt modelId="{B331142A-1F7F-40D4-AE7F-CB00F8C7D49F}" type="parTrans" cxnId="{F0F31F28-37FA-41D1-A1EC-0C301C4003EF}">
      <dgm:prSet/>
      <dgm:spPr/>
      <dgm:t>
        <a:bodyPr/>
        <a:lstStyle/>
        <a:p>
          <a:endParaRPr lang="en-US"/>
        </a:p>
      </dgm:t>
    </dgm:pt>
    <dgm:pt modelId="{09320EB1-8005-42EB-91AE-5D0F8C71C152}" type="sibTrans" cxnId="{F0F31F28-37FA-41D1-A1EC-0C301C4003EF}">
      <dgm:prSet/>
      <dgm:spPr/>
      <dgm:t>
        <a:bodyPr/>
        <a:lstStyle/>
        <a:p>
          <a:endParaRPr lang="en-US"/>
        </a:p>
      </dgm:t>
    </dgm:pt>
    <dgm:pt modelId="{ACAB55AE-3B95-4460-A234-80393A4C6802}">
      <dgm:prSet/>
      <dgm:spPr/>
      <dgm:t>
        <a:bodyPr/>
        <a:lstStyle/>
        <a:p>
          <a:r>
            <a:rPr lang="en-GB"/>
            <a:t>Indices are commonly used in economics and business in order to analyse raw data.</a:t>
          </a:r>
          <a:endParaRPr lang="en-US"/>
        </a:p>
      </dgm:t>
    </dgm:pt>
    <dgm:pt modelId="{7E633D34-CB2D-462C-9D12-A3C986AEC86B}" type="parTrans" cxnId="{2942AA34-0CD7-4B15-A7E2-3E0BB83B1DBF}">
      <dgm:prSet/>
      <dgm:spPr/>
      <dgm:t>
        <a:bodyPr/>
        <a:lstStyle/>
        <a:p>
          <a:endParaRPr lang="en-US"/>
        </a:p>
      </dgm:t>
    </dgm:pt>
    <dgm:pt modelId="{460FD677-C116-4D8A-A1FE-E9E7BA843056}" type="sibTrans" cxnId="{2942AA34-0CD7-4B15-A7E2-3E0BB83B1DBF}">
      <dgm:prSet/>
      <dgm:spPr/>
      <dgm:t>
        <a:bodyPr/>
        <a:lstStyle/>
        <a:p>
          <a:endParaRPr lang="en-US"/>
        </a:p>
      </dgm:t>
    </dgm:pt>
    <dgm:pt modelId="{AA9A0280-85A2-4F49-A689-6C9BFFB544EF}">
      <dgm:prSet/>
      <dgm:spPr/>
      <dgm:t>
        <a:bodyPr/>
        <a:lstStyle/>
        <a:p>
          <a:r>
            <a:rPr lang="en-GB"/>
            <a:t>Common examples are the CPI, the RPI and the FTSE 100.</a:t>
          </a:r>
          <a:endParaRPr lang="en-US"/>
        </a:p>
      </dgm:t>
    </dgm:pt>
    <dgm:pt modelId="{9DBDAAC6-9F48-4BBA-AB71-5E71244053D4}" type="parTrans" cxnId="{298AB14A-E950-4631-BE5F-24B6F0D0D9AA}">
      <dgm:prSet/>
      <dgm:spPr/>
      <dgm:t>
        <a:bodyPr/>
        <a:lstStyle/>
        <a:p>
          <a:endParaRPr lang="en-US"/>
        </a:p>
      </dgm:t>
    </dgm:pt>
    <dgm:pt modelId="{93C122AF-F6CC-42FA-B85E-A2B22FD5C3E5}" type="sibTrans" cxnId="{298AB14A-E950-4631-BE5F-24B6F0D0D9AA}">
      <dgm:prSet/>
      <dgm:spPr/>
      <dgm:t>
        <a:bodyPr/>
        <a:lstStyle/>
        <a:p>
          <a:endParaRPr lang="en-US"/>
        </a:p>
      </dgm:t>
    </dgm:pt>
    <dgm:pt modelId="{2D6AF054-9C97-402A-A104-678BDA7ED1B1}" type="pres">
      <dgm:prSet presAssocID="{9E943F27-982F-4AD7-9EA8-DEF118995BE6}" presName="root" presStyleCnt="0">
        <dgm:presLayoutVars>
          <dgm:dir/>
          <dgm:resizeHandles val="exact"/>
        </dgm:presLayoutVars>
      </dgm:prSet>
      <dgm:spPr/>
    </dgm:pt>
    <dgm:pt modelId="{4A1B2FEE-C2C0-4E78-BBC9-47A152BD842E}" type="pres">
      <dgm:prSet presAssocID="{563604FF-543A-4C60-9023-7145ED23DE85}" presName="compNode" presStyleCnt="0"/>
      <dgm:spPr/>
    </dgm:pt>
    <dgm:pt modelId="{FD353D9A-460F-4A38-AB61-0E58E2078396}" type="pres">
      <dgm:prSet presAssocID="{563604FF-543A-4C60-9023-7145ED23DE85}" presName="bgRect" presStyleLbl="bgShp" presStyleIdx="0" presStyleCnt="3"/>
      <dgm:spPr/>
    </dgm:pt>
    <dgm:pt modelId="{7AD329ED-69C2-43DC-A48D-B46ACE04E9D2}" type="pres">
      <dgm:prSet presAssocID="{563604FF-543A-4C60-9023-7145ED23DE8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r chart"/>
        </a:ext>
      </dgm:extLst>
    </dgm:pt>
    <dgm:pt modelId="{9F4A9E69-5035-403D-86F3-364EE05B5DDD}" type="pres">
      <dgm:prSet presAssocID="{563604FF-543A-4C60-9023-7145ED23DE85}" presName="spaceRect" presStyleCnt="0"/>
      <dgm:spPr/>
    </dgm:pt>
    <dgm:pt modelId="{20FD0C2E-7BC9-460C-BABD-A2835B17485E}" type="pres">
      <dgm:prSet presAssocID="{563604FF-543A-4C60-9023-7145ED23DE85}" presName="parTx" presStyleLbl="revTx" presStyleIdx="0" presStyleCnt="3">
        <dgm:presLayoutVars>
          <dgm:chMax val="0"/>
          <dgm:chPref val="0"/>
        </dgm:presLayoutVars>
      </dgm:prSet>
      <dgm:spPr/>
    </dgm:pt>
    <dgm:pt modelId="{5CE705CD-FD00-4F2A-8825-82070ECEC72A}" type="pres">
      <dgm:prSet presAssocID="{09320EB1-8005-42EB-91AE-5D0F8C71C152}" presName="sibTrans" presStyleCnt="0"/>
      <dgm:spPr/>
    </dgm:pt>
    <dgm:pt modelId="{DC8BD491-0B2E-4F9D-B44F-CB392FA70DD3}" type="pres">
      <dgm:prSet presAssocID="{ACAB55AE-3B95-4460-A234-80393A4C6802}" presName="compNode" presStyleCnt="0"/>
      <dgm:spPr/>
    </dgm:pt>
    <dgm:pt modelId="{FCA65D5B-5844-43E9-85F8-B42EC8D5211B}" type="pres">
      <dgm:prSet presAssocID="{ACAB55AE-3B95-4460-A234-80393A4C6802}" presName="bgRect" presStyleLbl="bgShp" presStyleIdx="1" presStyleCnt="3"/>
      <dgm:spPr/>
    </dgm:pt>
    <dgm:pt modelId="{560304D4-CC40-47DC-9228-A76F1922A1BC}" type="pres">
      <dgm:prSet presAssocID="{ACAB55AE-3B95-4460-A234-80393A4C680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atistics"/>
        </a:ext>
      </dgm:extLst>
    </dgm:pt>
    <dgm:pt modelId="{C1D00141-8FC1-454A-88A6-0549D946E112}" type="pres">
      <dgm:prSet presAssocID="{ACAB55AE-3B95-4460-A234-80393A4C6802}" presName="spaceRect" presStyleCnt="0"/>
      <dgm:spPr/>
    </dgm:pt>
    <dgm:pt modelId="{9349FC7B-10DA-4F02-96DA-EE3C22F49F69}" type="pres">
      <dgm:prSet presAssocID="{ACAB55AE-3B95-4460-A234-80393A4C6802}" presName="parTx" presStyleLbl="revTx" presStyleIdx="1" presStyleCnt="3">
        <dgm:presLayoutVars>
          <dgm:chMax val="0"/>
          <dgm:chPref val="0"/>
        </dgm:presLayoutVars>
      </dgm:prSet>
      <dgm:spPr/>
    </dgm:pt>
    <dgm:pt modelId="{C4A29511-1B69-4742-8AFC-B0AF91351727}" type="pres">
      <dgm:prSet presAssocID="{460FD677-C116-4D8A-A1FE-E9E7BA843056}" presName="sibTrans" presStyleCnt="0"/>
      <dgm:spPr/>
    </dgm:pt>
    <dgm:pt modelId="{B37F242A-A209-45EE-BC8D-243BBC4A8C89}" type="pres">
      <dgm:prSet presAssocID="{AA9A0280-85A2-4F49-A689-6C9BFFB544EF}" presName="compNode" presStyleCnt="0"/>
      <dgm:spPr/>
    </dgm:pt>
    <dgm:pt modelId="{62BAC89F-1DED-4D8B-B410-F36117936DD6}" type="pres">
      <dgm:prSet presAssocID="{AA9A0280-85A2-4F49-A689-6C9BFFB544EF}" presName="bgRect" presStyleLbl="bgShp" presStyleIdx="2" presStyleCnt="3"/>
      <dgm:spPr/>
    </dgm:pt>
    <dgm:pt modelId="{E8BD20A0-558F-494A-9722-B7E544AAA91A}" type="pres">
      <dgm:prSet presAssocID="{AA9A0280-85A2-4F49-A689-6C9BFFB544E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st"/>
        </a:ext>
      </dgm:extLst>
    </dgm:pt>
    <dgm:pt modelId="{FAC4E084-E979-4FF7-A5BD-3E212BA7EA1C}" type="pres">
      <dgm:prSet presAssocID="{AA9A0280-85A2-4F49-A689-6C9BFFB544EF}" presName="spaceRect" presStyleCnt="0"/>
      <dgm:spPr/>
    </dgm:pt>
    <dgm:pt modelId="{83BE1518-9555-451C-96FB-C4AD7C8A6E6B}" type="pres">
      <dgm:prSet presAssocID="{AA9A0280-85A2-4F49-A689-6C9BFFB544EF}" presName="parTx" presStyleLbl="revTx" presStyleIdx="2" presStyleCnt="3">
        <dgm:presLayoutVars>
          <dgm:chMax val="0"/>
          <dgm:chPref val="0"/>
        </dgm:presLayoutVars>
      </dgm:prSet>
      <dgm:spPr/>
    </dgm:pt>
  </dgm:ptLst>
  <dgm:cxnLst>
    <dgm:cxn modelId="{F0F31F28-37FA-41D1-A1EC-0C301C4003EF}" srcId="{9E943F27-982F-4AD7-9EA8-DEF118995BE6}" destId="{563604FF-543A-4C60-9023-7145ED23DE85}" srcOrd="0" destOrd="0" parTransId="{B331142A-1F7F-40D4-AE7F-CB00F8C7D49F}" sibTransId="{09320EB1-8005-42EB-91AE-5D0F8C71C152}"/>
    <dgm:cxn modelId="{2942AA34-0CD7-4B15-A7E2-3E0BB83B1DBF}" srcId="{9E943F27-982F-4AD7-9EA8-DEF118995BE6}" destId="{ACAB55AE-3B95-4460-A234-80393A4C6802}" srcOrd="1" destOrd="0" parTransId="{7E633D34-CB2D-462C-9D12-A3C986AEC86B}" sibTransId="{460FD677-C116-4D8A-A1FE-E9E7BA843056}"/>
    <dgm:cxn modelId="{F1971F46-8913-4619-8556-AE59F89EC113}" type="presOf" srcId="{ACAB55AE-3B95-4460-A234-80393A4C6802}" destId="{9349FC7B-10DA-4F02-96DA-EE3C22F49F69}" srcOrd="0" destOrd="0" presId="urn:microsoft.com/office/officeart/2018/2/layout/IconVerticalSolidList"/>
    <dgm:cxn modelId="{298AB14A-E950-4631-BE5F-24B6F0D0D9AA}" srcId="{9E943F27-982F-4AD7-9EA8-DEF118995BE6}" destId="{AA9A0280-85A2-4F49-A689-6C9BFFB544EF}" srcOrd="2" destOrd="0" parTransId="{9DBDAAC6-9F48-4BBA-AB71-5E71244053D4}" sibTransId="{93C122AF-F6CC-42FA-B85E-A2B22FD5C3E5}"/>
    <dgm:cxn modelId="{8D352EB0-EED5-4A01-BDE1-AE7571A8EAE7}" type="presOf" srcId="{9E943F27-982F-4AD7-9EA8-DEF118995BE6}" destId="{2D6AF054-9C97-402A-A104-678BDA7ED1B1}" srcOrd="0" destOrd="0" presId="urn:microsoft.com/office/officeart/2018/2/layout/IconVerticalSolidList"/>
    <dgm:cxn modelId="{4E4E2CC9-8E8A-45EF-899D-84AA476389ED}" type="presOf" srcId="{563604FF-543A-4C60-9023-7145ED23DE85}" destId="{20FD0C2E-7BC9-460C-BABD-A2835B17485E}" srcOrd="0" destOrd="0" presId="urn:microsoft.com/office/officeart/2018/2/layout/IconVerticalSolidList"/>
    <dgm:cxn modelId="{4E7E3BF7-26E7-49CC-8D06-B992F3F22920}" type="presOf" srcId="{AA9A0280-85A2-4F49-A689-6C9BFFB544EF}" destId="{83BE1518-9555-451C-96FB-C4AD7C8A6E6B}" srcOrd="0" destOrd="0" presId="urn:microsoft.com/office/officeart/2018/2/layout/IconVerticalSolidList"/>
    <dgm:cxn modelId="{F435DD47-01A4-48CC-AF77-069FA3FF20EB}" type="presParOf" srcId="{2D6AF054-9C97-402A-A104-678BDA7ED1B1}" destId="{4A1B2FEE-C2C0-4E78-BBC9-47A152BD842E}" srcOrd="0" destOrd="0" presId="urn:microsoft.com/office/officeart/2018/2/layout/IconVerticalSolidList"/>
    <dgm:cxn modelId="{696C1699-747F-4609-8D62-1898460FED97}" type="presParOf" srcId="{4A1B2FEE-C2C0-4E78-BBC9-47A152BD842E}" destId="{FD353D9A-460F-4A38-AB61-0E58E2078396}" srcOrd="0" destOrd="0" presId="urn:microsoft.com/office/officeart/2018/2/layout/IconVerticalSolidList"/>
    <dgm:cxn modelId="{E0A0E2D9-D982-45ED-819C-2C18EF2FE698}" type="presParOf" srcId="{4A1B2FEE-C2C0-4E78-BBC9-47A152BD842E}" destId="{7AD329ED-69C2-43DC-A48D-B46ACE04E9D2}" srcOrd="1" destOrd="0" presId="urn:microsoft.com/office/officeart/2018/2/layout/IconVerticalSolidList"/>
    <dgm:cxn modelId="{5F7BF6B1-6434-4963-B559-2D85A0A4DD9A}" type="presParOf" srcId="{4A1B2FEE-C2C0-4E78-BBC9-47A152BD842E}" destId="{9F4A9E69-5035-403D-86F3-364EE05B5DDD}" srcOrd="2" destOrd="0" presId="urn:microsoft.com/office/officeart/2018/2/layout/IconVerticalSolidList"/>
    <dgm:cxn modelId="{61E301AA-0667-43C2-819B-E21A83FC4F9D}" type="presParOf" srcId="{4A1B2FEE-C2C0-4E78-BBC9-47A152BD842E}" destId="{20FD0C2E-7BC9-460C-BABD-A2835B17485E}" srcOrd="3" destOrd="0" presId="urn:microsoft.com/office/officeart/2018/2/layout/IconVerticalSolidList"/>
    <dgm:cxn modelId="{96D8509F-E440-4862-9029-6D0EF35BC575}" type="presParOf" srcId="{2D6AF054-9C97-402A-A104-678BDA7ED1B1}" destId="{5CE705CD-FD00-4F2A-8825-82070ECEC72A}" srcOrd="1" destOrd="0" presId="urn:microsoft.com/office/officeart/2018/2/layout/IconVerticalSolidList"/>
    <dgm:cxn modelId="{16D61D5B-7AEF-4443-87BF-28AC8EB6E489}" type="presParOf" srcId="{2D6AF054-9C97-402A-A104-678BDA7ED1B1}" destId="{DC8BD491-0B2E-4F9D-B44F-CB392FA70DD3}" srcOrd="2" destOrd="0" presId="urn:microsoft.com/office/officeart/2018/2/layout/IconVerticalSolidList"/>
    <dgm:cxn modelId="{2201FFCA-8271-4D72-9F82-E6B0D049EC4F}" type="presParOf" srcId="{DC8BD491-0B2E-4F9D-B44F-CB392FA70DD3}" destId="{FCA65D5B-5844-43E9-85F8-B42EC8D5211B}" srcOrd="0" destOrd="0" presId="urn:microsoft.com/office/officeart/2018/2/layout/IconVerticalSolidList"/>
    <dgm:cxn modelId="{4220D974-750F-4ED6-B8B8-7D3EA539F819}" type="presParOf" srcId="{DC8BD491-0B2E-4F9D-B44F-CB392FA70DD3}" destId="{560304D4-CC40-47DC-9228-A76F1922A1BC}" srcOrd="1" destOrd="0" presId="urn:microsoft.com/office/officeart/2018/2/layout/IconVerticalSolidList"/>
    <dgm:cxn modelId="{818EF76F-304A-4559-8C31-3A99201A6E98}" type="presParOf" srcId="{DC8BD491-0B2E-4F9D-B44F-CB392FA70DD3}" destId="{C1D00141-8FC1-454A-88A6-0549D946E112}" srcOrd="2" destOrd="0" presId="urn:microsoft.com/office/officeart/2018/2/layout/IconVerticalSolidList"/>
    <dgm:cxn modelId="{A94E0CE1-F778-4F6E-9A9B-BB2DED8B4264}" type="presParOf" srcId="{DC8BD491-0B2E-4F9D-B44F-CB392FA70DD3}" destId="{9349FC7B-10DA-4F02-96DA-EE3C22F49F69}" srcOrd="3" destOrd="0" presId="urn:microsoft.com/office/officeart/2018/2/layout/IconVerticalSolidList"/>
    <dgm:cxn modelId="{583CBD26-8FF0-412F-B7BA-8D358A943269}" type="presParOf" srcId="{2D6AF054-9C97-402A-A104-678BDA7ED1B1}" destId="{C4A29511-1B69-4742-8AFC-B0AF91351727}" srcOrd="3" destOrd="0" presId="urn:microsoft.com/office/officeart/2018/2/layout/IconVerticalSolidList"/>
    <dgm:cxn modelId="{39CC68F0-E2D8-4DB0-BA18-F140348548D7}" type="presParOf" srcId="{2D6AF054-9C97-402A-A104-678BDA7ED1B1}" destId="{B37F242A-A209-45EE-BC8D-243BBC4A8C89}" srcOrd="4" destOrd="0" presId="urn:microsoft.com/office/officeart/2018/2/layout/IconVerticalSolidList"/>
    <dgm:cxn modelId="{CCEF1C23-4230-4F6F-9E73-E6616F76EC52}" type="presParOf" srcId="{B37F242A-A209-45EE-BC8D-243BBC4A8C89}" destId="{62BAC89F-1DED-4D8B-B410-F36117936DD6}" srcOrd="0" destOrd="0" presId="urn:microsoft.com/office/officeart/2018/2/layout/IconVerticalSolidList"/>
    <dgm:cxn modelId="{B9B5A8B2-CF5B-4C70-9678-9BFB3510BC7F}" type="presParOf" srcId="{B37F242A-A209-45EE-BC8D-243BBC4A8C89}" destId="{E8BD20A0-558F-494A-9722-B7E544AAA91A}" srcOrd="1" destOrd="0" presId="urn:microsoft.com/office/officeart/2018/2/layout/IconVerticalSolidList"/>
    <dgm:cxn modelId="{480F4F5B-8267-43D9-AF69-37E99856CB9E}" type="presParOf" srcId="{B37F242A-A209-45EE-BC8D-243BBC4A8C89}" destId="{FAC4E084-E979-4FF7-A5BD-3E212BA7EA1C}" srcOrd="2" destOrd="0" presId="urn:microsoft.com/office/officeart/2018/2/layout/IconVerticalSolidList"/>
    <dgm:cxn modelId="{9EC96924-6871-4B7E-B7A3-AACEA91512B5}" type="presParOf" srcId="{B37F242A-A209-45EE-BC8D-243BBC4A8C89}" destId="{83BE1518-9555-451C-96FB-C4AD7C8A6E6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7CD9E8C-4208-4670-A487-C727A97247E4}" type="doc">
      <dgm:prSet loTypeId="urn:microsoft.com/office/officeart/2018/2/layout/Icon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00D08824-F9A6-4E10-AB31-3ECB4AB53244}">
      <dgm:prSet/>
      <dgm:spPr/>
      <dgm:t>
        <a:bodyPr/>
        <a:lstStyle/>
        <a:p>
          <a:r>
            <a:rPr lang="en-US"/>
            <a:t>What is the difference between nominal and real values?</a:t>
          </a:r>
        </a:p>
      </dgm:t>
    </dgm:pt>
    <dgm:pt modelId="{7757F17A-8150-4724-BA79-3DF83FB2F01E}" type="parTrans" cxnId="{895B889B-33F0-41F1-BB9B-8672BC456505}">
      <dgm:prSet/>
      <dgm:spPr/>
      <dgm:t>
        <a:bodyPr/>
        <a:lstStyle/>
        <a:p>
          <a:endParaRPr lang="en-US"/>
        </a:p>
      </dgm:t>
    </dgm:pt>
    <dgm:pt modelId="{47083348-0EB9-4707-A428-3CD009E462A6}" type="sibTrans" cxnId="{895B889B-33F0-41F1-BB9B-8672BC456505}">
      <dgm:prSet/>
      <dgm:spPr/>
      <dgm:t>
        <a:bodyPr/>
        <a:lstStyle/>
        <a:p>
          <a:endParaRPr lang="en-US"/>
        </a:p>
      </dgm:t>
    </dgm:pt>
    <dgm:pt modelId="{25A3783F-0AAA-4F94-BC07-B510DA33A763}">
      <dgm:prSet/>
      <dgm:spPr/>
      <dgm:t>
        <a:bodyPr/>
        <a:lstStyle/>
        <a:p>
          <a:r>
            <a:rPr lang="en-US"/>
            <a:t>What is an index number?</a:t>
          </a:r>
        </a:p>
      </dgm:t>
    </dgm:pt>
    <dgm:pt modelId="{1A01F85A-C565-470C-B6C6-FEBC424D17C1}" type="parTrans" cxnId="{87C8E61A-A8EA-4770-BE7A-53BCA3ECF3AA}">
      <dgm:prSet/>
      <dgm:spPr/>
      <dgm:t>
        <a:bodyPr/>
        <a:lstStyle/>
        <a:p>
          <a:endParaRPr lang="en-US"/>
        </a:p>
      </dgm:t>
    </dgm:pt>
    <dgm:pt modelId="{318AE304-E8A1-4BAE-99AF-2FB20C8D2B06}" type="sibTrans" cxnId="{87C8E61A-A8EA-4770-BE7A-53BCA3ECF3AA}">
      <dgm:prSet/>
      <dgm:spPr/>
      <dgm:t>
        <a:bodyPr/>
        <a:lstStyle/>
        <a:p>
          <a:endParaRPr lang="en-US"/>
        </a:p>
      </dgm:t>
    </dgm:pt>
    <dgm:pt modelId="{DE77C4FC-89A0-4AF5-ABB8-7A4122F21BA1}">
      <dgm:prSet/>
      <dgm:spPr/>
      <dgm:t>
        <a:bodyPr/>
        <a:lstStyle/>
        <a:p>
          <a:r>
            <a:rPr lang="en-US"/>
            <a:t>What is meant by the term base year?</a:t>
          </a:r>
        </a:p>
      </dgm:t>
    </dgm:pt>
    <dgm:pt modelId="{AF4B5DBA-2F63-400E-9FD6-6D455867902A}" type="parTrans" cxnId="{CE840235-CEFF-42B6-AA6B-019BD05D5707}">
      <dgm:prSet/>
      <dgm:spPr/>
      <dgm:t>
        <a:bodyPr/>
        <a:lstStyle/>
        <a:p>
          <a:endParaRPr lang="en-US"/>
        </a:p>
      </dgm:t>
    </dgm:pt>
    <dgm:pt modelId="{D6DEBE1C-F36B-467E-8F8A-7462045C9577}" type="sibTrans" cxnId="{CE840235-CEFF-42B6-AA6B-019BD05D5707}">
      <dgm:prSet/>
      <dgm:spPr/>
      <dgm:t>
        <a:bodyPr/>
        <a:lstStyle/>
        <a:p>
          <a:endParaRPr lang="en-US"/>
        </a:p>
      </dgm:t>
    </dgm:pt>
    <dgm:pt modelId="{BA6110F9-BE37-42D7-A198-FF27C2D92548}">
      <dgm:prSet/>
      <dgm:spPr/>
      <dgm:t>
        <a:bodyPr/>
        <a:lstStyle/>
        <a:p>
          <a:r>
            <a:rPr lang="en-GB" i="1"/>
            <a:t>Why are index numbers useful?</a:t>
          </a:r>
          <a:endParaRPr lang="en-US"/>
        </a:p>
      </dgm:t>
    </dgm:pt>
    <dgm:pt modelId="{6568913D-CB36-4216-BD2A-578EB491739F}" type="parTrans" cxnId="{46364EAE-5101-43D1-A6D3-FE7D76414B39}">
      <dgm:prSet/>
      <dgm:spPr/>
      <dgm:t>
        <a:bodyPr/>
        <a:lstStyle/>
        <a:p>
          <a:endParaRPr lang="en-US"/>
        </a:p>
      </dgm:t>
    </dgm:pt>
    <dgm:pt modelId="{FF2EA2EE-B046-4B84-9F00-E0E91C12EFA2}" type="sibTrans" cxnId="{46364EAE-5101-43D1-A6D3-FE7D76414B39}">
      <dgm:prSet/>
      <dgm:spPr/>
      <dgm:t>
        <a:bodyPr/>
        <a:lstStyle/>
        <a:p>
          <a:endParaRPr lang="en-US"/>
        </a:p>
      </dgm:t>
    </dgm:pt>
    <dgm:pt modelId="{531FE611-A23D-45F7-9ED7-3A7F0122431F}" type="pres">
      <dgm:prSet presAssocID="{97CD9E8C-4208-4670-A487-C727A97247E4}" presName="root" presStyleCnt="0">
        <dgm:presLayoutVars>
          <dgm:dir/>
          <dgm:resizeHandles val="exact"/>
        </dgm:presLayoutVars>
      </dgm:prSet>
      <dgm:spPr/>
    </dgm:pt>
    <dgm:pt modelId="{03F5A47A-BE95-429D-B99A-271BECC4B97B}" type="pres">
      <dgm:prSet presAssocID="{00D08824-F9A6-4E10-AB31-3ECB4AB53244}" presName="compNode" presStyleCnt="0"/>
      <dgm:spPr/>
    </dgm:pt>
    <dgm:pt modelId="{9C3BA47B-895B-42F9-B289-661800D84525}" type="pres">
      <dgm:prSet presAssocID="{00D08824-F9A6-4E10-AB31-3ECB4AB5324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nected"/>
        </a:ext>
      </dgm:extLst>
    </dgm:pt>
    <dgm:pt modelId="{3F2243D0-CC93-4E71-9A69-F72D386197A2}" type="pres">
      <dgm:prSet presAssocID="{00D08824-F9A6-4E10-AB31-3ECB4AB53244}" presName="spaceRect" presStyleCnt="0"/>
      <dgm:spPr/>
    </dgm:pt>
    <dgm:pt modelId="{2F04A5B0-5B67-4124-B5BE-E7E7C0156EBA}" type="pres">
      <dgm:prSet presAssocID="{00D08824-F9A6-4E10-AB31-3ECB4AB53244}" presName="textRect" presStyleLbl="revTx" presStyleIdx="0" presStyleCnt="4">
        <dgm:presLayoutVars>
          <dgm:chMax val="1"/>
          <dgm:chPref val="1"/>
        </dgm:presLayoutVars>
      </dgm:prSet>
      <dgm:spPr/>
    </dgm:pt>
    <dgm:pt modelId="{88C16326-5830-4CD7-BF14-D114517BBD12}" type="pres">
      <dgm:prSet presAssocID="{47083348-0EB9-4707-A428-3CD009E462A6}" presName="sibTrans" presStyleCnt="0"/>
      <dgm:spPr/>
    </dgm:pt>
    <dgm:pt modelId="{435141A5-3558-4166-BEF1-3D673AC8CA1F}" type="pres">
      <dgm:prSet presAssocID="{25A3783F-0AAA-4F94-BC07-B510DA33A763}" presName="compNode" presStyleCnt="0"/>
      <dgm:spPr/>
    </dgm:pt>
    <dgm:pt modelId="{E16FE3D8-3A35-4C98-828C-D020473B82BF}" type="pres">
      <dgm:prSet presAssocID="{25A3783F-0AAA-4F94-BC07-B510DA33A76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atabase"/>
        </a:ext>
      </dgm:extLst>
    </dgm:pt>
    <dgm:pt modelId="{7FA65895-3BC1-4247-9EAA-17FCA2AC2185}" type="pres">
      <dgm:prSet presAssocID="{25A3783F-0AAA-4F94-BC07-B510DA33A763}" presName="spaceRect" presStyleCnt="0"/>
      <dgm:spPr/>
    </dgm:pt>
    <dgm:pt modelId="{C5BC9E61-49B8-4994-87A8-AFC8CF81B9AD}" type="pres">
      <dgm:prSet presAssocID="{25A3783F-0AAA-4F94-BC07-B510DA33A763}" presName="textRect" presStyleLbl="revTx" presStyleIdx="1" presStyleCnt="4">
        <dgm:presLayoutVars>
          <dgm:chMax val="1"/>
          <dgm:chPref val="1"/>
        </dgm:presLayoutVars>
      </dgm:prSet>
      <dgm:spPr/>
    </dgm:pt>
    <dgm:pt modelId="{C9F28065-8256-4FB2-A010-54F75B7C460C}" type="pres">
      <dgm:prSet presAssocID="{318AE304-E8A1-4BAE-99AF-2FB20C8D2B06}" presName="sibTrans" presStyleCnt="0"/>
      <dgm:spPr/>
    </dgm:pt>
    <dgm:pt modelId="{84ACE0E3-3B6A-47B6-B584-132FF83EDEF6}" type="pres">
      <dgm:prSet presAssocID="{DE77C4FC-89A0-4AF5-ABB8-7A4122F21BA1}" presName="compNode" presStyleCnt="0"/>
      <dgm:spPr/>
    </dgm:pt>
    <dgm:pt modelId="{DA35027F-6834-41BB-BD16-F286A6EB2D7D}" type="pres">
      <dgm:prSet presAssocID="{DE77C4FC-89A0-4AF5-ABB8-7A4122F21BA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Yuan"/>
        </a:ext>
      </dgm:extLst>
    </dgm:pt>
    <dgm:pt modelId="{93327172-283C-4E4E-8F42-16D86164CD78}" type="pres">
      <dgm:prSet presAssocID="{DE77C4FC-89A0-4AF5-ABB8-7A4122F21BA1}" presName="spaceRect" presStyleCnt="0"/>
      <dgm:spPr/>
    </dgm:pt>
    <dgm:pt modelId="{9E5EDF40-2025-46EA-BCA3-C79279394648}" type="pres">
      <dgm:prSet presAssocID="{DE77C4FC-89A0-4AF5-ABB8-7A4122F21BA1}" presName="textRect" presStyleLbl="revTx" presStyleIdx="2" presStyleCnt="4">
        <dgm:presLayoutVars>
          <dgm:chMax val="1"/>
          <dgm:chPref val="1"/>
        </dgm:presLayoutVars>
      </dgm:prSet>
      <dgm:spPr/>
    </dgm:pt>
    <dgm:pt modelId="{44EC8817-2506-41B3-BF54-A70D9387E4A7}" type="pres">
      <dgm:prSet presAssocID="{D6DEBE1C-F36B-467E-8F8A-7462045C9577}" presName="sibTrans" presStyleCnt="0"/>
      <dgm:spPr/>
    </dgm:pt>
    <dgm:pt modelId="{BC925355-B5BB-4225-A4E8-EC5B8D178228}" type="pres">
      <dgm:prSet presAssocID="{BA6110F9-BE37-42D7-A198-FF27C2D92548}" presName="compNode" presStyleCnt="0"/>
      <dgm:spPr/>
    </dgm:pt>
    <dgm:pt modelId="{26A09830-72B4-476B-BF52-0B2EE737F8DC}" type="pres">
      <dgm:prSet presAssocID="{BA6110F9-BE37-42D7-A198-FF27C2D9254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r chart"/>
        </a:ext>
      </dgm:extLst>
    </dgm:pt>
    <dgm:pt modelId="{2617E9DB-98DD-4D72-A9AB-F5A8C32D2F0A}" type="pres">
      <dgm:prSet presAssocID="{BA6110F9-BE37-42D7-A198-FF27C2D92548}" presName="spaceRect" presStyleCnt="0"/>
      <dgm:spPr/>
    </dgm:pt>
    <dgm:pt modelId="{2E557C1D-9DD2-4EAF-ACD6-FEC4E09E3C57}" type="pres">
      <dgm:prSet presAssocID="{BA6110F9-BE37-42D7-A198-FF27C2D92548}" presName="textRect" presStyleLbl="revTx" presStyleIdx="3" presStyleCnt="4">
        <dgm:presLayoutVars>
          <dgm:chMax val="1"/>
          <dgm:chPref val="1"/>
        </dgm:presLayoutVars>
      </dgm:prSet>
      <dgm:spPr/>
    </dgm:pt>
  </dgm:ptLst>
  <dgm:cxnLst>
    <dgm:cxn modelId="{87C8E61A-A8EA-4770-BE7A-53BCA3ECF3AA}" srcId="{97CD9E8C-4208-4670-A487-C727A97247E4}" destId="{25A3783F-0AAA-4F94-BC07-B510DA33A763}" srcOrd="1" destOrd="0" parTransId="{1A01F85A-C565-470C-B6C6-FEBC424D17C1}" sibTransId="{318AE304-E8A1-4BAE-99AF-2FB20C8D2B06}"/>
    <dgm:cxn modelId="{CE840235-CEFF-42B6-AA6B-019BD05D5707}" srcId="{97CD9E8C-4208-4670-A487-C727A97247E4}" destId="{DE77C4FC-89A0-4AF5-ABB8-7A4122F21BA1}" srcOrd="2" destOrd="0" parTransId="{AF4B5DBA-2F63-400E-9FD6-6D455867902A}" sibTransId="{D6DEBE1C-F36B-467E-8F8A-7462045C9577}"/>
    <dgm:cxn modelId="{0ADD725B-96D6-4EEB-8126-2BCA77F34ED1}" type="presOf" srcId="{BA6110F9-BE37-42D7-A198-FF27C2D92548}" destId="{2E557C1D-9DD2-4EAF-ACD6-FEC4E09E3C57}" srcOrd="0" destOrd="0" presId="urn:microsoft.com/office/officeart/2018/2/layout/IconLabelList"/>
    <dgm:cxn modelId="{76503153-B4ED-433D-BC57-A17B4E475FBB}" type="presOf" srcId="{00D08824-F9A6-4E10-AB31-3ECB4AB53244}" destId="{2F04A5B0-5B67-4124-B5BE-E7E7C0156EBA}" srcOrd="0" destOrd="0" presId="urn:microsoft.com/office/officeart/2018/2/layout/IconLabelList"/>
    <dgm:cxn modelId="{49594B53-49BA-4B07-B10F-ABD34D3087BF}" type="presOf" srcId="{DE77C4FC-89A0-4AF5-ABB8-7A4122F21BA1}" destId="{9E5EDF40-2025-46EA-BCA3-C79279394648}" srcOrd="0" destOrd="0" presId="urn:microsoft.com/office/officeart/2018/2/layout/IconLabelList"/>
    <dgm:cxn modelId="{895B889B-33F0-41F1-BB9B-8672BC456505}" srcId="{97CD9E8C-4208-4670-A487-C727A97247E4}" destId="{00D08824-F9A6-4E10-AB31-3ECB4AB53244}" srcOrd="0" destOrd="0" parTransId="{7757F17A-8150-4724-BA79-3DF83FB2F01E}" sibTransId="{47083348-0EB9-4707-A428-3CD009E462A6}"/>
    <dgm:cxn modelId="{46364EAE-5101-43D1-A6D3-FE7D76414B39}" srcId="{97CD9E8C-4208-4670-A487-C727A97247E4}" destId="{BA6110F9-BE37-42D7-A198-FF27C2D92548}" srcOrd="3" destOrd="0" parTransId="{6568913D-CB36-4216-BD2A-578EB491739F}" sibTransId="{FF2EA2EE-B046-4B84-9F00-E0E91C12EFA2}"/>
    <dgm:cxn modelId="{3E2A2FEE-C4D2-4D32-9115-8D325052A501}" type="presOf" srcId="{97CD9E8C-4208-4670-A487-C727A97247E4}" destId="{531FE611-A23D-45F7-9ED7-3A7F0122431F}" srcOrd="0" destOrd="0" presId="urn:microsoft.com/office/officeart/2018/2/layout/IconLabelList"/>
    <dgm:cxn modelId="{E918A7FE-45FC-43D3-95D4-01290854F6F2}" type="presOf" srcId="{25A3783F-0AAA-4F94-BC07-B510DA33A763}" destId="{C5BC9E61-49B8-4994-87A8-AFC8CF81B9AD}" srcOrd="0" destOrd="0" presId="urn:microsoft.com/office/officeart/2018/2/layout/IconLabelList"/>
    <dgm:cxn modelId="{6F2CFA8D-B8A9-4A4A-9308-A38BD3B6BD72}" type="presParOf" srcId="{531FE611-A23D-45F7-9ED7-3A7F0122431F}" destId="{03F5A47A-BE95-429D-B99A-271BECC4B97B}" srcOrd="0" destOrd="0" presId="urn:microsoft.com/office/officeart/2018/2/layout/IconLabelList"/>
    <dgm:cxn modelId="{0AD8E2EF-055C-4CFA-ACCA-EC1C3DAFA584}" type="presParOf" srcId="{03F5A47A-BE95-429D-B99A-271BECC4B97B}" destId="{9C3BA47B-895B-42F9-B289-661800D84525}" srcOrd="0" destOrd="0" presId="urn:microsoft.com/office/officeart/2018/2/layout/IconLabelList"/>
    <dgm:cxn modelId="{D08BFB34-1D88-47DF-BA96-2AA89088B02E}" type="presParOf" srcId="{03F5A47A-BE95-429D-B99A-271BECC4B97B}" destId="{3F2243D0-CC93-4E71-9A69-F72D386197A2}" srcOrd="1" destOrd="0" presId="urn:microsoft.com/office/officeart/2018/2/layout/IconLabelList"/>
    <dgm:cxn modelId="{D89CED38-8E95-47D8-B712-D64AF3A4E7E0}" type="presParOf" srcId="{03F5A47A-BE95-429D-B99A-271BECC4B97B}" destId="{2F04A5B0-5B67-4124-B5BE-E7E7C0156EBA}" srcOrd="2" destOrd="0" presId="urn:microsoft.com/office/officeart/2018/2/layout/IconLabelList"/>
    <dgm:cxn modelId="{5678406A-DFB8-435B-B927-02F50298D927}" type="presParOf" srcId="{531FE611-A23D-45F7-9ED7-3A7F0122431F}" destId="{88C16326-5830-4CD7-BF14-D114517BBD12}" srcOrd="1" destOrd="0" presId="urn:microsoft.com/office/officeart/2018/2/layout/IconLabelList"/>
    <dgm:cxn modelId="{3F830920-9CC3-4224-AF06-85EE5D890F4D}" type="presParOf" srcId="{531FE611-A23D-45F7-9ED7-3A7F0122431F}" destId="{435141A5-3558-4166-BEF1-3D673AC8CA1F}" srcOrd="2" destOrd="0" presId="urn:microsoft.com/office/officeart/2018/2/layout/IconLabelList"/>
    <dgm:cxn modelId="{6E72A2DC-EDD4-4934-9E35-10AAC414742D}" type="presParOf" srcId="{435141A5-3558-4166-BEF1-3D673AC8CA1F}" destId="{E16FE3D8-3A35-4C98-828C-D020473B82BF}" srcOrd="0" destOrd="0" presId="urn:microsoft.com/office/officeart/2018/2/layout/IconLabelList"/>
    <dgm:cxn modelId="{9CD151AE-809C-4580-B5F2-BCF21E9163D1}" type="presParOf" srcId="{435141A5-3558-4166-BEF1-3D673AC8CA1F}" destId="{7FA65895-3BC1-4247-9EAA-17FCA2AC2185}" srcOrd="1" destOrd="0" presId="urn:microsoft.com/office/officeart/2018/2/layout/IconLabelList"/>
    <dgm:cxn modelId="{C504B48C-4256-40D0-9D6B-BD414486056F}" type="presParOf" srcId="{435141A5-3558-4166-BEF1-3D673AC8CA1F}" destId="{C5BC9E61-49B8-4994-87A8-AFC8CF81B9AD}" srcOrd="2" destOrd="0" presId="urn:microsoft.com/office/officeart/2018/2/layout/IconLabelList"/>
    <dgm:cxn modelId="{C60C9DD7-1421-44D1-A65D-6AC20F247D30}" type="presParOf" srcId="{531FE611-A23D-45F7-9ED7-3A7F0122431F}" destId="{C9F28065-8256-4FB2-A010-54F75B7C460C}" srcOrd="3" destOrd="0" presId="urn:microsoft.com/office/officeart/2018/2/layout/IconLabelList"/>
    <dgm:cxn modelId="{9D634C59-4E15-40C4-B99D-EB904B8A0704}" type="presParOf" srcId="{531FE611-A23D-45F7-9ED7-3A7F0122431F}" destId="{84ACE0E3-3B6A-47B6-B584-132FF83EDEF6}" srcOrd="4" destOrd="0" presId="urn:microsoft.com/office/officeart/2018/2/layout/IconLabelList"/>
    <dgm:cxn modelId="{6DEEBE67-7967-470A-ADE3-27579D2B8F84}" type="presParOf" srcId="{84ACE0E3-3B6A-47B6-B584-132FF83EDEF6}" destId="{DA35027F-6834-41BB-BD16-F286A6EB2D7D}" srcOrd="0" destOrd="0" presId="urn:microsoft.com/office/officeart/2018/2/layout/IconLabelList"/>
    <dgm:cxn modelId="{B103509B-F17C-4C3E-AB4A-599D584DCCD8}" type="presParOf" srcId="{84ACE0E3-3B6A-47B6-B584-132FF83EDEF6}" destId="{93327172-283C-4E4E-8F42-16D86164CD78}" srcOrd="1" destOrd="0" presId="urn:microsoft.com/office/officeart/2018/2/layout/IconLabelList"/>
    <dgm:cxn modelId="{A506745E-424A-409E-AE3E-4BD3E62F1D24}" type="presParOf" srcId="{84ACE0E3-3B6A-47B6-B584-132FF83EDEF6}" destId="{9E5EDF40-2025-46EA-BCA3-C79279394648}" srcOrd="2" destOrd="0" presId="urn:microsoft.com/office/officeart/2018/2/layout/IconLabelList"/>
    <dgm:cxn modelId="{699B5A33-D2A0-4F98-8942-4A9A01AFCF23}" type="presParOf" srcId="{531FE611-A23D-45F7-9ED7-3A7F0122431F}" destId="{44EC8817-2506-41B3-BF54-A70D9387E4A7}" srcOrd="5" destOrd="0" presId="urn:microsoft.com/office/officeart/2018/2/layout/IconLabelList"/>
    <dgm:cxn modelId="{8049D8B0-3B37-4F3C-9DC4-4308A2500E33}" type="presParOf" srcId="{531FE611-A23D-45F7-9ED7-3A7F0122431F}" destId="{BC925355-B5BB-4225-A4E8-EC5B8D178228}" srcOrd="6" destOrd="0" presId="urn:microsoft.com/office/officeart/2018/2/layout/IconLabelList"/>
    <dgm:cxn modelId="{B2E002A5-C0E2-4138-89F4-F630BCC7FF05}" type="presParOf" srcId="{BC925355-B5BB-4225-A4E8-EC5B8D178228}" destId="{26A09830-72B4-476B-BF52-0B2EE737F8DC}" srcOrd="0" destOrd="0" presId="urn:microsoft.com/office/officeart/2018/2/layout/IconLabelList"/>
    <dgm:cxn modelId="{566F7A0B-27E8-4B67-B19C-4552AEC415FF}" type="presParOf" srcId="{BC925355-B5BB-4225-A4E8-EC5B8D178228}" destId="{2617E9DB-98DD-4D72-A9AB-F5A8C32D2F0A}" srcOrd="1" destOrd="0" presId="urn:microsoft.com/office/officeart/2018/2/layout/IconLabelList"/>
    <dgm:cxn modelId="{4BAC821D-B175-4170-B7DB-E55E8F25E1BB}" type="presParOf" srcId="{BC925355-B5BB-4225-A4E8-EC5B8D178228}" destId="{2E557C1D-9DD2-4EAF-ACD6-FEC4E09E3C57}"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CE676F-07A0-4917-BA50-E799AAD589C3}">
      <dsp:nvSpPr>
        <dsp:cNvPr id="0" name=""/>
        <dsp:cNvSpPr/>
      </dsp:nvSpPr>
      <dsp:spPr>
        <a:xfrm>
          <a:off x="0" y="2439"/>
          <a:ext cx="6301601" cy="123661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9F9EDF-B578-496B-BB31-32CA2051D9A7}">
      <dsp:nvSpPr>
        <dsp:cNvPr id="0" name=""/>
        <dsp:cNvSpPr/>
      </dsp:nvSpPr>
      <dsp:spPr>
        <a:xfrm>
          <a:off x="374076" y="280678"/>
          <a:ext cx="680139" cy="6801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EF109AF-9F78-4687-86B0-52F3A0DE638A}">
      <dsp:nvSpPr>
        <dsp:cNvPr id="0" name=""/>
        <dsp:cNvSpPr/>
      </dsp:nvSpPr>
      <dsp:spPr>
        <a:xfrm>
          <a:off x="1428292" y="2439"/>
          <a:ext cx="4873308" cy="1236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75" tIns="130875" rIns="130875" bIns="130875" numCol="1" spcCol="1270" anchor="ctr" anchorCtr="0">
          <a:noAutofit/>
        </a:bodyPr>
        <a:lstStyle/>
        <a:p>
          <a:pPr marL="0" lvl="0" indent="0" algn="l" defTabSz="977900">
            <a:lnSpc>
              <a:spcPct val="90000"/>
            </a:lnSpc>
            <a:spcBef>
              <a:spcPct val="0"/>
            </a:spcBef>
            <a:spcAft>
              <a:spcPct val="35000"/>
            </a:spcAft>
            <a:buNone/>
          </a:pPr>
          <a:r>
            <a:rPr lang="en-US" sz="2200" kern="1200" dirty="0"/>
            <a:t>What is meant by the term growing economy?</a:t>
          </a:r>
        </a:p>
      </dsp:txBody>
      <dsp:txXfrm>
        <a:off x="1428292" y="2439"/>
        <a:ext cx="4873308" cy="1236616"/>
      </dsp:txXfrm>
    </dsp:sp>
    <dsp:sp modelId="{399DE26A-2700-469E-9E96-A87A2EF8C476}">
      <dsp:nvSpPr>
        <dsp:cNvPr id="0" name=""/>
        <dsp:cNvSpPr/>
      </dsp:nvSpPr>
      <dsp:spPr>
        <a:xfrm>
          <a:off x="0" y="1548210"/>
          <a:ext cx="6301601" cy="123661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83D42D-4783-46B5-8942-1D39333BA05C}">
      <dsp:nvSpPr>
        <dsp:cNvPr id="0" name=""/>
        <dsp:cNvSpPr/>
      </dsp:nvSpPr>
      <dsp:spPr>
        <a:xfrm>
          <a:off x="374076" y="1826449"/>
          <a:ext cx="680139" cy="6801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5F5B8C2-E7AF-42FF-9613-A679F6036339}">
      <dsp:nvSpPr>
        <dsp:cNvPr id="0" name=""/>
        <dsp:cNvSpPr/>
      </dsp:nvSpPr>
      <dsp:spPr>
        <a:xfrm>
          <a:off x="1428292" y="1548210"/>
          <a:ext cx="4873308" cy="1236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75" tIns="130875" rIns="130875" bIns="130875" numCol="1" spcCol="1270" anchor="ctr" anchorCtr="0">
          <a:noAutofit/>
        </a:bodyPr>
        <a:lstStyle/>
        <a:p>
          <a:pPr marL="0" lvl="0" indent="0" algn="l" defTabSz="977900">
            <a:lnSpc>
              <a:spcPct val="90000"/>
            </a:lnSpc>
            <a:spcBef>
              <a:spcPct val="0"/>
            </a:spcBef>
            <a:spcAft>
              <a:spcPct val="35000"/>
            </a:spcAft>
            <a:buNone/>
          </a:pPr>
          <a:r>
            <a:rPr lang="en-US" sz="2200" kern="1200" dirty="0"/>
            <a:t>What is meant by the term </a:t>
          </a:r>
          <a:r>
            <a:rPr lang="en-US" sz="2200" kern="1200" dirty="0" err="1"/>
            <a:t>globalisation</a:t>
          </a:r>
          <a:r>
            <a:rPr lang="en-US" sz="2200" kern="1200" dirty="0"/>
            <a:t>?</a:t>
          </a:r>
        </a:p>
      </dsp:txBody>
      <dsp:txXfrm>
        <a:off x="1428292" y="1548210"/>
        <a:ext cx="4873308" cy="1236616"/>
      </dsp:txXfrm>
    </dsp:sp>
    <dsp:sp modelId="{8084BFDA-7795-4DEB-8455-B224A39179EF}">
      <dsp:nvSpPr>
        <dsp:cNvPr id="0" name=""/>
        <dsp:cNvSpPr/>
      </dsp:nvSpPr>
      <dsp:spPr>
        <a:xfrm>
          <a:off x="0" y="3093981"/>
          <a:ext cx="6301601" cy="123661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8206B8-5AF8-4975-A95E-477D84969267}">
      <dsp:nvSpPr>
        <dsp:cNvPr id="0" name=""/>
        <dsp:cNvSpPr/>
      </dsp:nvSpPr>
      <dsp:spPr>
        <a:xfrm>
          <a:off x="374076" y="3372220"/>
          <a:ext cx="680139" cy="68013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D7715A2-D228-47A0-AC4C-ED8FD350F189}">
      <dsp:nvSpPr>
        <dsp:cNvPr id="0" name=""/>
        <dsp:cNvSpPr/>
      </dsp:nvSpPr>
      <dsp:spPr>
        <a:xfrm>
          <a:off x="1428292" y="3093981"/>
          <a:ext cx="4873308" cy="1236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75" tIns="130875" rIns="130875" bIns="130875" numCol="1" spcCol="1270" anchor="ctr" anchorCtr="0">
          <a:noAutofit/>
        </a:bodyPr>
        <a:lstStyle/>
        <a:p>
          <a:pPr marL="0" lvl="0" indent="0" algn="l" defTabSz="977900">
            <a:lnSpc>
              <a:spcPct val="90000"/>
            </a:lnSpc>
            <a:spcBef>
              <a:spcPct val="0"/>
            </a:spcBef>
            <a:spcAft>
              <a:spcPct val="35000"/>
            </a:spcAft>
            <a:buNone/>
          </a:pPr>
          <a:r>
            <a:rPr lang="en-US" sz="2200" kern="1200" dirty="0"/>
            <a:t>What is meant by the term economic growth?</a:t>
          </a:r>
        </a:p>
      </dsp:txBody>
      <dsp:txXfrm>
        <a:off x="1428292" y="3093981"/>
        <a:ext cx="4873308" cy="1236616"/>
      </dsp:txXfrm>
    </dsp:sp>
    <dsp:sp modelId="{75BD4180-B8B3-4386-BB16-341CBB6158F6}">
      <dsp:nvSpPr>
        <dsp:cNvPr id="0" name=""/>
        <dsp:cNvSpPr/>
      </dsp:nvSpPr>
      <dsp:spPr>
        <a:xfrm>
          <a:off x="0" y="4639752"/>
          <a:ext cx="6301601" cy="123661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D5BFCD-5795-4615-BB02-3003DB56E741}">
      <dsp:nvSpPr>
        <dsp:cNvPr id="0" name=""/>
        <dsp:cNvSpPr/>
      </dsp:nvSpPr>
      <dsp:spPr>
        <a:xfrm>
          <a:off x="374076" y="4917991"/>
          <a:ext cx="680139" cy="68013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F81F495-2719-4370-BA31-0F49B6CA441F}">
      <dsp:nvSpPr>
        <dsp:cNvPr id="0" name=""/>
        <dsp:cNvSpPr/>
      </dsp:nvSpPr>
      <dsp:spPr>
        <a:xfrm>
          <a:off x="1428292" y="4639752"/>
          <a:ext cx="4873308" cy="1236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75" tIns="130875" rIns="130875" bIns="130875" numCol="1" spcCol="1270" anchor="ctr" anchorCtr="0">
          <a:noAutofit/>
        </a:bodyPr>
        <a:lstStyle/>
        <a:p>
          <a:pPr marL="0" lvl="0" indent="0" algn="l" defTabSz="977900">
            <a:lnSpc>
              <a:spcPct val="90000"/>
            </a:lnSpc>
            <a:spcBef>
              <a:spcPct val="0"/>
            </a:spcBef>
            <a:spcAft>
              <a:spcPct val="35000"/>
            </a:spcAft>
            <a:buNone/>
          </a:pPr>
          <a:r>
            <a:rPr lang="en-GB" sz="2200" i="1" kern="1200" dirty="0"/>
            <a:t>State 3 parts of the world with growing economic power</a:t>
          </a:r>
          <a:endParaRPr lang="en-US" sz="2200" kern="1200" dirty="0"/>
        </a:p>
      </dsp:txBody>
      <dsp:txXfrm>
        <a:off x="1428292" y="4639752"/>
        <a:ext cx="4873308" cy="12366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8DF948-BD2D-48E5-96E0-0B982F8552B9}">
      <dsp:nvSpPr>
        <dsp:cNvPr id="0" name=""/>
        <dsp:cNvSpPr/>
      </dsp:nvSpPr>
      <dsp:spPr>
        <a:xfrm>
          <a:off x="4381167" y="1503965"/>
          <a:ext cx="1156603" cy="1156603"/>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577850">
            <a:lnSpc>
              <a:spcPct val="90000"/>
            </a:lnSpc>
            <a:spcBef>
              <a:spcPct val="0"/>
            </a:spcBef>
            <a:spcAft>
              <a:spcPct val="35000"/>
            </a:spcAft>
            <a:buNone/>
          </a:pPr>
          <a:r>
            <a:rPr lang="en-GB" sz="1300" kern="1200" dirty="0"/>
            <a:t>Implications of economic growth for individuals and firms</a:t>
          </a:r>
          <a:endParaRPr lang="en-US" sz="1300" kern="1200" dirty="0"/>
        </a:p>
      </dsp:txBody>
      <dsp:txXfrm>
        <a:off x="4437628" y="1560426"/>
        <a:ext cx="1043681" cy="1043681"/>
      </dsp:txXfrm>
    </dsp:sp>
    <dsp:sp modelId="{46FDB6D0-CC02-4AD0-AA7B-14787A659128}">
      <dsp:nvSpPr>
        <dsp:cNvPr id="0" name=""/>
        <dsp:cNvSpPr/>
      </dsp:nvSpPr>
      <dsp:spPr>
        <a:xfrm rot="16200000">
          <a:off x="4632879" y="1177375"/>
          <a:ext cx="653179" cy="0"/>
        </a:xfrm>
        <a:custGeom>
          <a:avLst/>
          <a:gdLst/>
          <a:ahLst/>
          <a:cxnLst/>
          <a:rect l="0" t="0" r="0" b="0"/>
          <a:pathLst>
            <a:path>
              <a:moveTo>
                <a:pt x="0" y="0"/>
              </a:moveTo>
              <a:lnTo>
                <a:pt x="653179"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55754D-AF5B-4408-9D85-AC949062337E}">
      <dsp:nvSpPr>
        <dsp:cNvPr id="0" name=""/>
        <dsp:cNvSpPr/>
      </dsp:nvSpPr>
      <dsp:spPr>
        <a:xfrm>
          <a:off x="4572007" y="75861"/>
          <a:ext cx="774924" cy="774924"/>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r>
            <a:rPr lang="en-US" sz="3600" kern="1200" dirty="0"/>
            <a:t> </a:t>
          </a:r>
        </a:p>
      </dsp:txBody>
      <dsp:txXfrm>
        <a:off x="4609836" y="113690"/>
        <a:ext cx="699266" cy="699266"/>
      </dsp:txXfrm>
    </dsp:sp>
    <dsp:sp modelId="{9EA1CDA5-8058-4D35-950E-7027E07CCECC}">
      <dsp:nvSpPr>
        <dsp:cNvPr id="0" name=""/>
        <dsp:cNvSpPr/>
      </dsp:nvSpPr>
      <dsp:spPr>
        <a:xfrm rot="20520000">
          <a:off x="5523002" y="1801123"/>
          <a:ext cx="603479" cy="0"/>
        </a:xfrm>
        <a:custGeom>
          <a:avLst/>
          <a:gdLst/>
          <a:ahLst/>
          <a:cxnLst/>
          <a:rect l="0" t="0" r="0" b="0"/>
          <a:pathLst>
            <a:path>
              <a:moveTo>
                <a:pt x="0" y="0"/>
              </a:moveTo>
              <a:lnTo>
                <a:pt x="603479"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128EF41-B459-4053-AA51-50BF1D230C28}">
      <dsp:nvSpPr>
        <dsp:cNvPr id="0" name=""/>
        <dsp:cNvSpPr/>
      </dsp:nvSpPr>
      <dsp:spPr>
        <a:xfrm>
          <a:off x="6111713" y="1194524"/>
          <a:ext cx="774924" cy="774924"/>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r>
            <a:rPr lang="en-US" sz="3600" kern="1200" dirty="0"/>
            <a:t> </a:t>
          </a:r>
        </a:p>
      </dsp:txBody>
      <dsp:txXfrm>
        <a:off x="6149542" y="1232353"/>
        <a:ext cx="699266" cy="699266"/>
      </dsp:txXfrm>
    </dsp:sp>
    <dsp:sp modelId="{DFE3B566-3663-42A9-BC39-08DF5205E551}">
      <dsp:nvSpPr>
        <dsp:cNvPr id="0" name=""/>
        <dsp:cNvSpPr/>
      </dsp:nvSpPr>
      <dsp:spPr>
        <a:xfrm rot="3240000">
          <a:off x="5291994" y="2832563"/>
          <a:ext cx="425193" cy="0"/>
        </a:xfrm>
        <a:custGeom>
          <a:avLst/>
          <a:gdLst/>
          <a:ahLst/>
          <a:cxnLst/>
          <a:rect l="0" t="0" r="0" b="0"/>
          <a:pathLst>
            <a:path>
              <a:moveTo>
                <a:pt x="0" y="0"/>
              </a:moveTo>
              <a:lnTo>
                <a:pt x="425193"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7184A5E-4C41-4530-8194-C6562BA9F257}">
      <dsp:nvSpPr>
        <dsp:cNvPr id="0" name=""/>
        <dsp:cNvSpPr/>
      </dsp:nvSpPr>
      <dsp:spPr>
        <a:xfrm>
          <a:off x="5523598" y="3004557"/>
          <a:ext cx="774924" cy="774924"/>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r>
            <a:rPr lang="en-US" sz="3600" kern="1200" dirty="0"/>
            <a:t> </a:t>
          </a:r>
        </a:p>
      </dsp:txBody>
      <dsp:txXfrm>
        <a:off x="5561427" y="3042386"/>
        <a:ext cx="699266" cy="699266"/>
      </dsp:txXfrm>
    </dsp:sp>
    <dsp:sp modelId="{A2E44775-3107-43D3-BA08-D266C2360179}">
      <dsp:nvSpPr>
        <dsp:cNvPr id="0" name=""/>
        <dsp:cNvSpPr/>
      </dsp:nvSpPr>
      <dsp:spPr>
        <a:xfrm rot="7560000">
          <a:off x="4201750" y="2832563"/>
          <a:ext cx="425193" cy="0"/>
        </a:xfrm>
        <a:custGeom>
          <a:avLst/>
          <a:gdLst/>
          <a:ahLst/>
          <a:cxnLst/>
          <a:rect l="0" t="0" r="0" b="0"/>
          <a:pathLst>
            <a:path>
              <a:moveTo>
                <a:pt x="0" y="0"/>
              </a:moveTo>
              <a:lnTo>
                <a:pt x="425193"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7450563-64D4-473D-B24B-ADF51925BB45}">
      <dsp:nvSpPr>
        <dsp:cNvPr id="0" name=""/>
        <dsp:cNvSpPr/>
      </dsp:nvSpPr>
      <dsp:spPr>
        <a:xfrm>
          <a:off x="3620416" y="3004557"/>
          <a:ext cx="774924" cy="774924"/>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3658245" y="3042386"/>
        <a:ext cx="699266" cy="699266"/>
      </dsp:txXfrm>
    </dsp:sp>
    <dsp:sp modelId="{A478FBC5-E6C2-481E-B068-586E880407EB}">
      <dsp:nvSpPr>
        <dsp:cNvPr id="0" name=""/>
        <dsp:cNvSpPr/>
      </dsp:nvSpPr>
      <dsp:spPr>
        <a:xfrm rot="11880000">
          <a:off x="3792456" y="1801123"/>
          <a:ext cx="603479" cy="0"/>
        </a:xfrm>
        <a:custGeom>
          <a:avLst/>
          <a:gdLst/>
          <a:ahLst/>
          <a:cxnLst/>
          <a:rect l="0" t="0" r="0" b="0"/>
          <a:pathLst>
            <a:path>
              <a:moveTo>
                <a:pt x="0" y="0"/>
              </a:moveTo>
              <a:lnTo>
                <a:pt x="603479"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71A2E7-C84C-4C4E-A324-AC5D6146FE90}">
      <dsp:nvSpPr>
        <dsp:cNvPr id="0" name=""/>
        <dsp:cNvSpPr/>
      </dsp:nvSpPr>
      <dsp:spPr>
        <a:xfrm>
          <a:off x="3032300" y="1194524"/>
          <a:ext cx="774924" cy="774924"/>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3070129" y="1232353"/>
        <a:ext cx="699266" cy="6992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59A919-0405-4CBD-B1EA-3303CB0AAFC5}">
      <dsp:nvSpPr>
        <dsp:cNvPr id="0" name=""/>
        <dsp:cNvSpPr/>
      </dsp:nvSpPr>
      <dsp:spPr>
        <a:xfrm>
          <a:off x="1824862" y="1030245"/>
          <a:ext cx="1455620" cy="71"/>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38AD7EA-E72B-4E68-BFBC-0BB51EF2624F}">
      <dsp:nvSpPr>
        <dsp:cNvPr id="0" name=""/>
        <dsp:cNvSpPr/>
      </dsp:nvSpPr>
      <dsp:spPr>
        <a:xfrm>
          <a:off x="3367820" y="908009"/>
          <a:ext cx="167396" cy="314207"/>
        </a:xfrm>
        <a:prstGeom prst="chevron">
          <a:avLst>
            <a:gd name="adj" fmla="val 90000"/>
          </a:avLst>
        </a:prstGeom>
        <a:solidFill>
          <a:schemeClr val="accent5">
            <a:tint val="40000"/>
            <a:alpha val="90000"/>
            <a:hueOff val="-842470"/>
            <a:satOff val="-2854"/>
            <a:lumOff val="-366"/>
            <a:alphaOff val="0"/>
          </a:schemeClr>
        </a:solidFill>
        <a:ln w="12700" cap="flat" cmpd="sng" algn="ctr">
          <a:solidFill>
            <a:schemeClr val="accent5">
              <a:tint val="40000"/>
              <a:alpha val="90000"/>
              <a:hueOff val="-842470"/>
              <a:satOff val="-2854"/>
              <a:lumOff val="-366"/>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BA04AD-BE07-4039-9F13-5D0245FEBA72}">
      <dsp:nvSpPr>
        <dsp:cNvPr id="0" name=""/>
        <dsp:cNvSpPr/>
      </dsp:nvSpPr>
      <dsp:spPr>
        <a:xfrm>
          <a:off x="856874" y="244246"/>
          <a:ext cx="1572070" cy="1572070"/>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005" tIns="61005" rIns="61005" bIns="61005" numCol="1" spcCol="1270" anchor="ctr" anchorCtr="0">
          <a:noAutofit/>
        </a:bodyPr>
        <a:lstStyle/>
        <a:p>
          <a:pPr marL="0" lvl="0" indent="0" algn="ctr" defTabSz="2667000">
            <a:lnSpc>
              <a:spcPct val="90000"/>
            </a:lnSpc>
            <a:spcBef>
              <a:spcPct val="0"/>
            </a:spcBef>
            <a:spcAft>
              <a:spcPct val="35000"/>
            </a:spcAft>
            <a:buNone/>
          </a:pPr>
          <a:r>
            <a:rPr lang="en-US" sz="6000" kern="1200"/>
            <a:t>1</a:t>
          </a:r>
        </a:p>
      </dsp:txBody>
      <dsp:txXfrm>
        <a:off x="1087098" y="474470"/>
        <a:ext cx="1111622" cy="1111622"/>
      </dsp:txXfrm>
    </dsp:sp>
    <dsp:sp modelId="{28F6B021-166E-4B1A-ADDB-FBA4A889A091}">
      <dsp:nvSpPr>
        <dsp:cNvPr id="0" name=""/>
        <dsp:cNvSpPr/>
      </dsp:nvSpPr>
      <dsp:spPr>
        <a:xfrm>
          <a:off x="5335" y="1986399"/>
          <a:ext cx="3275147" cy="1965600"/>
        </a:xfrm>
        <a:prstGeom prst="upArrowCallout">
          <a:avLst>
            <a:gd name="adj1" fmla="val 50000"/>
            <a:gd name="adj2" fmla="val 20000"/>
            <a:gd name="adj3" fmla="val 20000"/>
            <a:gd name="adj4" fmla="val 100000"/>
          </a:avLst>
        </a:prstGeom>
        <a:solidFill>
          <a:schemeClr val="accent5">
            <a:tint val="40000"/>
            <a:alpha val="90000"/>
            <a:hueOff val="-1684941"/>
            <a:satOff val="-5708"/>
            <a:lumOff val="-732"/>
            <a:alphaOff val="0"/>
          </a:schemeClr>
        </a:solidFill>
        <a:ln w="12700" cap="flat" cmpd="sng" algn="ctr">
          <a:solidFill>
            <a:schemeClr val="accent5">
              <a:tint val="40000"/>
              <a:alpha val="90000"/>
              <a:hueOff val="-1684941"/>
              <a:satOff val="-5708"/>
              <a:lumOff val="-73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8347" tIns="165100" rIns="258347" bIns="165100" numCol="1" spcCol="1270" anchor="t" anchorCtr="0">
          <a:noAutofit/>
        </a:bodyPr>
        <a:lstStyle/>
        <a:p>
          <a:pPr marL="0" lvl="0" indent="0" algn="l" defTabSz="711200">
            <a:lnSpc>
              <a:spcPct val="90000"/>
            </a:lnSpc>
            <a:spcBef>
              <a:spcPct val="0"/>
            </a:spcBef>
            <a:spcAft>
              <a:spcPct val="35000"/>
            </a:spcAft>
            <a:buNone/>
          </a:pPr>
          <a:r>
            <a:rPr lang="en-GB" sz="1600" kern="1200"/>
            <a:t>Choose 3 countries (one of them must be from BRICS)</a:t>
          </a:r>
          <a:endParaRPr lang="en-US" sz="1600" kern="1200"/>
        </a:p>
      </dsp:txBody>
      <dsp:txXfrm>
        <a:off x="5335" y="2379519"/>
        <a:ext cx="3275147" cy="1572480"/>
      </dsp:txXfrm>
    </dsp:sp>
    <dsp:sp modelId="{F68CC98C-E331-42A5-BC26-7CAC153E356A}">
      <dsp:nvSpPr>
        <dsp:cNvPr id="0" name=""/>
        <dsp:cNvSpPr/>
      </dsp:nvSpPr>
      <dsp:spPr>
        <a:xfrm>
          <a:off x="3644388" y="1030766"/>
          <a:ext cx="3275147" cy="72"/>
        </a:xfrm>
        <a:prstGeom prst="rect">
          <a:avLst/>
        </a:prstGeom>
        <a:solidFill>
          <a:schemeClr val="accent5">
            <a:tint val="40000"/>
            <a:alpha val="90000"/>
            <a:hueOff val="-2527411"/>
            <a:satOff val="-8562"/>
            <a:lumOff val="-1098"/>
            <a:alphaOff val="0"/>
          </a:schemeClr>
        </a:solidFill>
        <a:ln w="12700" cap="flat" cmpd="sng" algn="ctr">
          <a:solidFill>
            <a:schemeClr val="accent5">
              <a:tint val="40000"/>
              <a:alpha val="90000"/>
              <a:hueOff val="-2527411"/>
              <a:satOff val="-8562"/>
              <a:lumOff val="-1098"/>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BF25D6-43D1-4E72-975C-3AD0D32A07C9}">
      <dsp:nvSpPr>
        <dsp:cNvPr id="0" name=""/>
        <dsp:cNvSpPr/>
      </dsp:nvSpPr>
      <dsp:spPr>
        <a:xfrm>
          <a:off x="7006872" y="908449"/>
          <a:ext cx="167396" cy="314621"/>
        </a:xfrm>
        <a:prstGeom prst="chevron">
          <a:avLst>
            <a:gd name="adj" fmla="val 90000"/>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68DCD3-206E-4949-8F74-BEFB453CD1AC}">
      <dsp:nvSpPr>
        <dsp:cNvPr id="0" name=""/>
        <dsp:cNvSpPr/>
      </dsp:nvSpPr>
      <dsp:spPr>
        <a:xfrm>
          <a:off x="4495408" y="244249"/>
          <a:ext cx="1573105" cy="1573105"/>
        </a:xfrm>
        <a:prstGeom prst="ellipse">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045" tIns="61045" rIns="61045" bIns="61045" numCol="1" spcCol="1270" anchor="ctr" anchorCtr="0">
          <a:noAutofit/>
        </a:bodyPr>
        <a:lstStyle/>
        <a:p>
          <a:pPr marL="0" lvl="0" indent="0" algn="ctr" defTabSz="2667000">
            <a:lnSpc>
              <a:spcPct val="90000"/>
            </a:lnSpc>
            <a:spcBef>
              <a:spcPct val="0"/>
            </a:spcBef>
            <a:spcAft>
              <a:spcPct val="35000"/>
            </a:spcAft>
            <a:buNone/>
          </a:pPr>
          <a:r>
            <a:rPr lang="en-US" sz="6000" kern="1200"/>
            <a:t>2</a:t>
          </a:r>
        </a:p>
      </dsp:txBody>
      <dsp:txXfrm>
        <a:off x="4725784" y="474625"/>
        <a:ext cx="1112353" cy="1112353"/>
      </dsp:txXfrm>
    </dsp:sp>
    <dsp:sp modelId="{6475876F-388F-4F95-BFE1-1B448D20B1D1}">
      <dsp:nvSpPr>
        <dsp:cNvPr id="0" name=""/>
        <dsp:cNvSpPr/>
      </dsp:nvSpPr>
      <dsp:spPr>
        <a:xfrm>
          <a:off x="3644388" y="1987550"/>
          <a:ext cx="3275147" cy="1965600"/>
        </a:xfrm>
        <a:prstGeom prst="upArrowCallout">
          <a:avLst>
            <a:gd name="adj1" fmla="val 50000"/>
            <a:gd name="adj2" fmla="val 20000"/>
            <a:gd name="adj3" fmla="val 20000"/>
            <a:gd name="adj4" fmla="val 100000"/>
          </a:avLst>
        </a:prstGeom>
        <a:solidFill>
          <a:schemeClr val="accent5">
            <a:tint val="40000"/>
            <a:alpha val="90000"/>
            <a:hueOff val="-4212351"/>
            <a:satOff val="-14270"/>
            <a:lumOff val="-1830"/>
            <a:alphaOff val="0"/>
          </a:schemeClr>
        </a:solidFill>
        <a:ln w="12700" cap="flat" cmpd="sng" algn="ctr">
          <a:solidFill>
            <a:schemeClr val="accent5">
              <a:tint val="40000"/>
              <a:alpha val="90000"/>
              <a:hueOff val="-4212351"/>
              <a:satOff val="-14270"/>
              <a:lumOff val="-183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8347" tIns="165100" rIns="258347" bIns="165100" numCol="1" spcCol="1270" anchor="t" anchorCtr="0">
          <a:noAutofit/>
        </a:bodyPr>
        <a:lstStyle/>
        <a:p>
          <a:pPr marL="0" lvl="0" indent="0" algn="l" defTabSz="711200">
            <a:lnSpc>
              <a:spcPct val="90000"/>
            </a:lnSpc>
            <a:spcBef>
              <a:spcPct val="0"/>
            </a:spcBef>
            <a:spcAft>
              <a:spcPct val="35000"/>
            </a:spcAft>
            <a:buNone/>
          </a:pPr>
          <a:r>
            <a:rPr lang="en-GB" sz="1600" kern="1200"/>
            <a:t>Compare them on different indicators of growth</a:t>
          </a:r>
          <a:endParaRPr lang="en-US" sz="1600" kern="1200"/>
        </a:p>
      </dsp:txBody>
      <dsp:txXfrm>
        <a:off x="3644388" y="2380670"/>
        <a:ext cx="3275147" cy="1572480"/>
      </dsp:txXfrm>
    </dsp:sp>
    <dsp:sp modelId="{CD0D8F7E-D187-477A-8A0D-356D79704D2B}">
      <dsp:nvSpPr>
        <dsp:cNvPr id="0" name=""/>
        <dsp:cNvSpPr/>
      </dsp:nvSpPr>
      <dsp:spPr>
        <a:xfrm>
          <a:off x="7283440" y="1030766"/>
          <a:ext cx="1637573" cy="72"/>
        </a:xfrm>
        <a:prstGeom prst="rect">
          <a:avLst/>
        </a:prstGeom>
        <a:solidFill>
          <a:schemeClr val="accent5">
            <a:tint val="40000"/>
            <a:alpha val="90000"/>
            <a:hueOff val="-5054821"/>
            <a:satOff val="-17124"/>
            <a:lumOff val="-2196"/>
            <a:alphaOff val="0"/>
          </a:schemeClr>
        </a:solidFill>
        <a:ln w="12700" cap="flat" cmpd="sng" algn="ctr">
          <a:solidFill>
            <a:schemeClr val="accent5">
              <a:tint val="40000"/>
              <a:alpha val="90000"/>
              <a:hueOff val="-5054821"/>
              <a:satOff val="-17124"/>
              <a:lumOff val="-2196"/>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D01E08-BFE9-4322-B647-2212DFAABF56}">
      <dsp:nvSpPr>
        <dsp:cNvPr id="0" name=""/>
        <dsp:cNvSpPr/>
      </dsp:nvSpPr>
      <dsp:spPr>
        <a:xfrm>
          <a:off x="8130387" y="240175"/>
          <a:ext cx="1581254" cy="1581254"/>
        </a:xfrm>
        <a:prstGeom prst="ellipse">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361" tIns="61361" rIns="61361" bIns="61361" numCol="1" spcCol="1270" anchor="ctr" anchorCtr="0">
          <a:noAutofit/>
        </a:bodyPr>
        <a:lstStyle/>
        <a:p>
          <a:pPr marL="0" lvl="0" indent="0" algn="ctr" defTabSz="2667000">
            <a:lnSpc>
              <a:spcPct val="90000"/>
            </a:lnSpc>
            <a:spcBef>
              <a:spcPct val="0"/>
            </a:spcBef>
            <a:spcAft>
              <a:spcPct val="35000"/>
            </a:spcAft>
            <a:buNone/>
          </a:pPr>
          <a:r>
            <a:rPr lang="en-US" sz="6000" kern="1200"/>
            <a:t>3</a:t>
          </a:r>
        </a:p>
      </dsp:txBody>
      <dsp:txXfrm>
        <a:off x="8361956" y="471744"/>
        <a:ext cx="1118116" cy="1118116"/>
      </dsp:txXfrm>
    </dsp:sp>
    <dsp:sp modelId="{021A01D3-A2AF-401C-8F47-A01E183E1E88}">
      <dsp:nvSpPr>
        <dsp:cNvPr id="0" name=""/>
        <dsp:cNvSpPr/>
      </dsp:nvSpPr>
      <dsp:spPr>
        <a:xfrm>
          <a:off x="7283440" y="1987550"/>
          <a:ext cx="3275147" cy="1965600"/>
        </a:xfrm>
        <a:prstGeom prst="upArrowCallout">
          <a:avLst>
            <a:gd name="adj1" fmla="val 50000"/>
            <a:gd name="adj2" fmla="val 20000"/>
            <a:gd name="adj3" fmla="val 20000"/>
            <a:gd name="adj4" fmla="val 100000"/>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8347" tIns="165100" rIns="258347" bIns="165100" numCol="1" spcCol="1270" anchor="t" anchorCtr="0">
          <a:noAutofit/>
        </a:bodyPr>
        <a:lstStyle/>
        <a:p>
          <a:pPr marL="0" lvl="0" indent="0" algn="l" defTabSz="711200">
            <a:lnSpc>
              <a:spcPct val="90000"/>
            </a:lnSpc>
            <a:spcBef>
              <a:spcPct val="0"/>
            </a:spcBef>
            <a:spcAft>
              <a:spcPct val="35000"/>
            </a:spcAft>
            <a:buNone/>
          </a:pPr>
          <a:r>
            <a:rPr lang="en-GB" sz="1600" kern="1200"/>
            <a:t>Prepare a presentation summarising your findings</a:t>
          </a:r>
          <a:endParaRPr lang="en-US" sz="1600" kern="1200"/>
        </a:p>
      </dsp:txBody>
      <dsp:txXfrm>
        <a:off x="7283440" y="2380670"/>
        <a:ext cx="3275147" cy="15724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0EC09A-AF6E-4234-B027-C83EF53489F8}">
      <dsp:nvSpPr>
        <dsp:cNvPr id="0" name=""/>
        <dsp:cNvSpPr/>
      </dsp:nvSpPr>
      <dsp:spPr>
        <a:xfrm>
          <a:off x="0" y="92194"/>
          <a:ext cx="6263640" cy="260686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GB" sz="3700" kern="1200"/>
            <a:t>Constant prices are prices that have been adjusted for inflation. They are real values.</a:t>
          </a:r>
          <a:endParaRPr lang="en-US" sz="3700" kern="1200"/>
        </a:p>
      </dsp:txBody>
      <dsp:txXfrm>
        <a:off x="127257" y="219451"/>
        <a:ext cx="6009126" cy="2352355"/>
      </dsp:txXfrm>
    </dsp:sp>
    <dsp:sp modelId="{03670FDC-E7A2-497E-86F2-203DE7B71C7F}">
      <dsp:nvSpPr>
        <dsp:cNvPr id="0" name=""/>
        <dsp:cNvSpPr/>
      </dsp:nvSpPr>
      <dsp:spPr>
        <a:xfrm>
          <a:off x="0" y="2805623"/>
          <a:ext cx="6263640" cy="260686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GB" sz="3700" kern="1200"/>
            <a:t>Current prices are prices that have not been adjusted for inflation. They are nominal values.</a:t>
          </a:r>
          <a:endParaRPr lang="en-US" sz="3700" kern="1200"/>
        </a:p>
      </dsp:txBody>
      <dsp:txXfrm>
        <a:off x="127257" y="2932880"/>
        <a:ext cx="6009126" cy="23523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353D9A-460F-4A38-AB61-0E58E2078396}">
      <dsp:nvSpPr>
        <dsp:cNvPr id="0" name=""/>
        <dsp:cNvSpPr/>
      </dsp:nvSpPr>
      <dsp:spPr>
        <a:xfrm>
          <a:off x="0" y="671"/>
          <a:ext cx="6263640" cy="157238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D329ED-69C2-43DC-A48D-B46ACE04E9D2}">
      <dsp:nvSpPr>
        <dsp:cNvPr id="0" name=""/>
        <dsp:cNvSpPr/>
      </dsp:nvSpPr>
      <dsp:spPr>
        <a:xfrm>
          <a:off x="475646" y="354458"/>
          <a:ext cx="864811" cy="8648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FD0C2E-7BC9-460C-BABD-A2835B17485E}">
      <dsp:nvSpPr>
        <dsp:cNvPr id="0" name=""/>
        <dsp:cNvSpPr/>
      </dsp:nvSpPr>
      <dsp:spPr>
        <a:xfrm>
          <a:off x="1816103" y="671"/>
          <a:ext cx="4447536" cy="157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11" tIns="166411" rIns="166411" bIns="166411" numCol="1" spcCol="1270" anchor="ctr" anchorCtr="0">
          <a:noAutofit/>
        </a:bodyPr>
        <a:lstStyle/>
        <a:p>
          <a:pPr marL="0" lvl="0" indent="0" algn="l" defTabSz="1111250">
            <a:lnSpc>
              <a:spcPct val="90000"/>
            </a:lnSpc>
            <a:spcBef>
              <a:spcPct val="0"/>
            </a:spcBef>
            <a:spcAft>
              <a:spcPct val="35000"/>
            </a:spcAft>
            <a:buNone/>
          </a:pPr>
          <a:r>
            <a:rPr lang="en-GB" sz="2500" kern="1200"/>
            <a:t>An index measures changes in a representative group of data. </a:t>
          </a:r>
          <a:endParaRPr lang="en-US" sz="2500" kern="1200"/>
        </a:p>
      </dsp:txBody>
      <dsp:txXfrm>
        <a:off x="1816103" y="671"/>
        <a:ext cx="4447536" cy="1572384"/>
      </dsp:txXfrm>
    </dsp:sp>
    <dsp:sp modelId="{FCA65D5B-5844-43E9-85F8-B42EC8D5211B}">
      <dsp:nvSpPr>
        <dsp:cNvPr id="0" name=""/>
        <dsp:cNvSpPr/>
      </dsp:nvSpPr>
      <dsp:spPr>
        <a:xfrm>
          <a:off x="0" y="1966151"/>
          <a:ext cx="6263640" cy="157238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0304D4-CC40-47DC-9228-A76F1922A1BC}">
      <dsp:nvSpPr>
        <dsp:cNvPr id="0" name=""/>
        <dsp:cNvSpPr/>
      </dsp:nvSpPr>
      <dsp:spPr>
        <a:xfrm>
          <a:off x="475646" y="2319938"/>
          <a:ext cx="864811" cy="8648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349FC7B-10DA-4F02-96DA-EE3C22F49F69}">
      <dsp:nvSpPr>
        <dsp:cNvPr id="0" name=""/>
        <dsp:cNvSpPr/>
      </dsp:nvSpPr>
      <dsp:spPr>
        <a:xfrm>
          <a:off x="1816103" y="1966151"/>
          <a:ext cx="4447536" cy="157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11" tIns="166411" rIns="166411" bIns="166411" numCol="1" spcCol="1270" anchor="ctr" anchorCtr="0">
          <a:noAutofit/>
        </a:bodyPr>
        <a:lstStyle/>
        <a:p>
          <a:pPr marL="0" lvl="0" indent="0" algn="l" defTabSz="1111250">
            <a:lnSpc>
              <a:spcPct val="90000"/>
            </a:lnSpc>
            <a:spcBef>
              <a:spcPct val="0"/>
            </a:spcBef>
            <a:spcAft>
              <a:spcPct val="35000"/>
            </a:spcAft>
            <a:buNone/>
          </a:pPr>
          <a:r>
            <a:rPr lang="en-GB" sz="2500" kern="1200"/>
            <a:t>Indices are commonly used in economics and business in order to analyse raw data.</a:t>
          </a:r>
          <a:endParaRPr lang="en-US" sz="2500" kern="1200"/>
        </a:p>
      </dsp:txBody>
      <dsp:txXfrm>
        <a:off x="1816103" y="1966151"/>
        <a:ext cx="4447536" cy="1572384"/>
      </dsp:txXfrm>
    </dsp:sp>
    <dsp:sp modelId="{62BAC89F-1DED-4D8B-B410-F36117936DD6}">
      <dsp:nvSpPr>
        <dsp:cNvPr id="0" name=""/>
        <dsp:cNvSpPr/>
      </dsp:nvSpPr>
      <dsp:spPr>
        <a:xfrm>
          <a:off x="0" y="3931632"/>
          <a:ext cx="6263640" cy="157238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BD20A0-558F-494A-9722-B7E544AAA91A}">
      <dsp:nvSpPr>
        <dsp:cNvPr id="0" name=""/>
        <dsp:cNvSpPr/>
      </dsp:nvSpPr>
      <dsp:spPr>
        <a:xfrm>
          <a:off x="475646" y="4285418"/>
          <a:ext cx="864811" cy="8648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3BE1518-9555-451C-96FB-C4AD7C8A6E6B}">
      <dsp:nvSpPr>
        <dsp:cNvPr id="0" name=""/>
        <dsp:cNvSpPr/>
      </dsp:nvSpPr>
      <dsp:spPr>
        <a:xfrm>
          <a:off x="1816103" y="3931632"/>
          <a:ext cx="4447536" cy="157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11" tIns="166411" rIns="166411" bIns="166411" numCol="1" spcCol="1270" anchor="ctr" anchorCtr="0">
          <a:noAutofit/>
        </a:bodyPr>
        <a:lstStyle/>
        <a:p>
          <a:pPr marL="0" lvl="0" indent="0" algn="l" defTabSz="1111250">
            <a:lnSpc>
              <a:spcPct val="90000"/>
            </a:lnSpc>
            <a:spcBef>
              <a:spcPct val="0"/>
            </a:spcBef>
            <a:spcAft>
              <a:spcPct val="35000"/>
            </a:spcAft>
            <a:buNone/>
          </a:pPr>
          <a:r>
            <a:rPr lang="en-GB" sz="2500" kern="1200"/>
            <a:t>Common examples are the CPI, the RPI and the FTSE 100.</a:t>
          </a:r>
          <a:endParaRPr lang="en-US" sz="2500" kern="1200"/>
        </a:p>
      </dsp:txBody>
      <dsp:txXfrm>
        <a:off x="1816103" y="3931632"/>
        <a:ext cx="4447536" cy="157238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3BA47B-895B-42F9-B289-661800D84525}">
      <dsp:nvSpPr>
        <dsp:cNvPr id="0" name=""/>
        <dsp:cNvSpPr/>
      </dsp:nvSpPr>
      <dsp:spPr>
        <a:xfrm>
          <a:off x="752566" y="1045320"/>
          <a:ext cx="1066720" cy="10667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F04A5B0-5B67-4124-B5BE-E7E7C0156EBA}">
      <dsp:nvSpPr>
        <dsp:cNvPr id="0" name=""/>
        <dsp:cNvSpPr/>
      </dsp:nvSpPr>
      <dsp:spPr>
        <a:xfrm>
          <a:off x="100682" y="2427484"/>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What is the difference between nominal and real values?</a:t>
          </a:r>
        </a:p>
      </dsp:txBody>
      <dsp:txXfrm>
        <a:off x="100682" y="2427484"/>
        <a:ext cx="2370489" cy="720000"/>
      </dsp:txXfrm>
    </dsp:sp>
    <dsp:sp modelId="{E16FE3D8-3A35-4C98-828C-D020473B82BF}">
      <dsp:nvSpPr>
        <dsp:cNvPr id="0" name=""/>
        <dsp:cNvSpPr/>
      </dsp:nvSpPr>
      <dsp:spPr>
        <a:xfrm>
          <a:off x="3537891" y="1045320"/>
          <a:ext cx="1066720" cy="10667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5BC9E61-49B8-4994-87A8-AFC8CF81B9AD}">
      <dsp:nvSpPr>
        <dsp:cNvPr id="0" name=""/>
        <dsp:cNvSpPr/>
      </dsp:nvSpPr>
      <dsp:spPr>
        <a:xfrm>
          <a:off x="2886007" y="2427484"/>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What is an index number?</a:t>
          </a:r>
        </a:p>
      </dsp:txBody>
      <dsp:txXfrm>
        <a:off x="2886007" y="2427484"/>
        <a:ext cx="2370489" cy="720000"/>
      </dsp:txXfrm>
    </dsp:sp>
    <dsp:sp modelId="{DA35027F-6834-41BB-BD16-F286A6EB2D7D}">
      <dsp:nvSpPr>
        <dsp:cNvPr id="0" name=""/>
        <dsp:cNvSpPr/>
      </dsp:nvSpPr>
      <dsp:spPr>
        <a:xfrm>
          <a:off x="6323216" y="1045320"/>
          <a:ext cx="1066720" cy="10667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5EDF40-2025-46EA-BCA3-C79279394648}">
      <dsp:nvSpPr>
        <dsp:cNvPr id="0" name=""/>
        <dsp:cNvSpPr/>
      </dsp:nvSpPr>
      <dsp:spPr>
        <a:xfrm>
          <a:off x="5671332" y="2427484"/>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What is meant by the term base year?</a:t>
          </a:r>
        </a:p>
      </dsp:txBody>
      <dsp:txXfrm>
        <a:off x="5671332" y="2427484"/>
        <a:ext cx="2370489" cy="720000"/>
      </dsp:txXfrm>
    </dsp:sp>
    <dsp:sp modelId="{26A09830-72B4-476B-BF52-0B2EE737F8DC}">
      <dsp:nvSpPr>
        <dsp:cNvPr id="0" name=""/>
        <dsp:cNvSpPr/>
      </dsp:nvSpPr>
      <dsp:spPr>
        <a:xfrm>
          <a:off x="9108541" y="1045320"/>
          <a:ext cx="1066720" cy="10667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E557C1D-9DD2-4EAF-ACD6-FEC4E09E3C57}">
      <dsp:nvSpPr>
        <dsp:cNvPr id="0" name=""/>
        <dsp:cNvSpPr/>
      </dsp:nvSpPr>
      <dsp:spPr>
        <a:xfrm>
          <a:off x="8456657" y="2427484"/>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GB" sz="1700" i="1" kern="1200"/>
            <a:t>Why are index numbers useful?</a:t>
          </a:r>
          <a:endParaRPr lang="en-US" sz="1700" kern="1200"/>
        </a:p>
      </dsp:txBody>
      <dsp:txXfrm>
        <a:off x="8456657" y="2427484"/>
        <a:ext cx="2370489"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250C4DD-9790-469A-9B24-6E72B018D34C}" type="datetimeFigureOut">
              <a:rPr lang="en-GB" smtClean="0"/>
              <a:t>18/03/2025</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641A5C63-E1EB-4FFD-8384-B7D3411E2900}" type="slidenum">
              <a:rPr lang="en-GB" smtClean="0"/>
              <a:t>‹#›</a:t>
            </a:fld>
            <a:endParaRPr lang="en-GB"/>
          </a:p>
        </p:txBody>
      </p:sp>
    </p:spTree>
    <p:extLst>
      <p:ext uri="{BB962C8B-B14F-4D97-AF65-F5344CB8AC3E}">
        <p14:creationId xmlns:p14="http://schemas.microsoft.com/office/powerpoint/2010/main" val="39008597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8556617-779A-4772-9B66-A5CCB4CF782F}" type="datetimeFigureOut">
              <a:rPr lang="en-GB" smtClean="0"/>
              <a:t>18/03/2025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B0999139-6185-4E64-AD52-42A66EC28ABA}" type="slidenum">
              <a:rPr lang="en-GB" smtClean="0"/>
              <a:t>‹#›</a:t>
            </a:fld>
            <a:endParaRPr lang="en-GB"/>
          </a:p>
        </p:txBody>
      </p:sp>
    </p:spTree>
    <p:extLst>
      <p:ext uri="{BB962C8B-B14F-4D97-AF65-F5344CB8AC3E}">
        <p14:creationId xmlns:p14="http://schemas.microsoft.com/office/powerpoint/2010/main" val="1849838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https://www.nasdaq.com/articles/the-fastest-growing-economies-in-2021-2021-04-27</a:t>
            </a:r>
          </a:p>
        </p:txBody>
      </p:sp>
      <p:sp>
        <p:nvSpPr>
          <p:cNvPr id="4" name="Slide Number Placeholder 3"/>
          <p:cNvSpPr>
            <a:spLocks noGrp="1"/>
          </p:cNvSpPr>
          <p:nvPr>
            <p:ph type="sldNum" sz="quarter" idx="10"/>
          </p:nvPr>
        </p:nvSpPr>
        <p:spPr/>
        <p:txBody>
          <a:bodyPr/>
          <a:lstStyle/>
          <a:p>
            <a:fld id="{B0999139-6185-4E64-AD52-42A66EC28ABA}" type="slidenum">
              <a:rPr lang="en-GB" smtClean="0"/>
              <a:t>2</a:t>
            </a:fld>
            <a:endParaRPr lang="en-GB"/>
          </a:p>
        </p:txBody>
      </p:sp>
    </p:spTree>
    <p:extLst>
      <p:ext uri="{BB962C8B-B14F-4D97-AF65-F5344CB8AC3E}">
        <p14:creationId xmlns:p14="http://schemas.microsoft.com/office/powerpoint/2010/main" val="3626783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https://www.nasdaq.com/articles/the-fastest-growing-economies-in-2021-2021-04-27</a:t>
            </a:r>
          </a:p>
        </p:txBody>
      </p:sp>
      <p:sp>
        <p:nvSpPr>
          <p:cNvPr id="4" name="Slide Number Placeholder 3"/>
          <p:cNvSpPr>
            <a:spLocks noGrp="1"/>
          </p:cNvSpPr>
          <p:nvPr>
            <p:ph type="sldNum" sz="quarter" idx="10"/>
          </p:nvPr>
        </p:nvSpPr>
        <p:spPr/>
        <p:txBody>
          <a:bodyPr/>
          <a:lstStyle/>
          <a:p>
            <a:fld id="{B0999139-6185-4E64-AD52-42A66EC28ABA}" type="slidenum">
              <a:rPr lang="en-GB" smtClean="0"/>
              <a:t>3</a:t>
            </a:fld>
            <a:endParaRPr lang="en-GB"/>
          </a:p>
        </p:txBody>
      </p:sp>
    </p:spTree>
    <p:extLst>
      <p:ext uri="{BB962C8B-B14F-4D97-AF65-F5344CB8AC3E}">
        <p14:creationId xmlns:p14="http://schemas.microsoft.com/office/powerpoint/2010/main" val="1073593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999139-6185-4E64-AD52-42A66EC28ABA}" type="slidenum">
              <a:rPr lang="en-GB" smtClean="0"/>
              <a:t>6</a:t>
            </a:fld>
            <a:endParaRPr lang="en-GB"/>
          </a:p>
        </p:txBody>
      </p:sp>
    </p:spTree>
    <p:extLst>
      <p:ext uri="{BB962C8B-B14F-4D97-AF65-F5344CB8AC3E}">
        <p14:creationId xmlns:p14="http://schemas.microsoft.com/office/powerpoint/2010/main" val="255289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https://www.visualcapitalist.com/animation-the-biggest-economies-in-2030/</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0999139-6185-4E64-AD52-42A66EC28AB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812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999139-6185-4E64-AD52-42A66EC28ABA}" type="slidenum">
              <a:rPr lang="en-GB" smtClean="0"/>
              <a:t>19</a:t>
            </a:fld>
            <a:endParaRPr lang="en-GB"/>
          </a:p>
        </p:txBody>
      </p:sp>
    </p:spTree>
    <p:extLst>
      <p:ext uri="{BB962C8B-B14F-4D97-AF65-F5344CB8AC3E}">
        <p14:creationId xmlns:p14="http://schemas.microsoft.com/office/powerpoint/2010/main" val="331192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44930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80548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91315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532992" y="1825625"/>
            <a:ext cx="8820808" cy="4351338"/>
          </a:xfrm>
          <a:ln w="76200">
            <a:noFill/>
          </a:ln>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20234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65781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78582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3/18/2025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59984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3/18/2025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14199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3/18/2025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17575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7179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1256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25600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3/18/2025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52497442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2.xml"/><Relationship Id="rId1" Type="http://schemas.openxmlformats.org/officeDocument/2006/relationships/tags" Target="../tags/tag11.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12.xml"/><Relationship Id="rId1" Type="http://schemas.openxmlformats.org/officeDocument/2006/relationships/tags" Target="../tags/tag1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hyperlink" Target="http://www.exampaperspractice.co.uk/" TargetMode="External"/><Relationship Id="rId4" Type="http://schemas.openxmlformats.org/officeDocument/2006/relationships/diagramLayout" Target="../diagrams/layout2.xml"/><Relationship Id="rId9"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tags" Target="../tags/tag17.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5.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diagramQuickStyle" Target="../diagrams/quickStyle3.xml"/><Relationship Id="rId11" Type="http://schemas.openxmlformats.org/officeDocument/2006/relationships/hyperlink" Target="http://www.exampaperspractice.co.uk/" TargetMode="External"/><Relationship Id="rId5" Type="http://schemas.openxmlformats.org/officeDocument/2006/relationships/diagramLayout" Target="../diagrams/layout3.xml"/><Relationship Id="rId10" Type="http://schemas.openxmlformats.org/officeDocument/2006/relationships/image" Target="../media/image3.png"/><Relationship Id="rId4" Type="http://schemas.openxmlformats.org/officeDocument/2006/relationships/diagramData" Target="../diagrams/data3.xml"/><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hyperlink" Target="http://www.exampaperspractice.co.uk/" TargetMode="External"/><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hyperlink" Target="http://www.exampaperspractice.co.uk/" TargetMode="External"/><Relationship Id="rId4" Type="http://schemas.openxmlformats.org/officeDocument/2006/relationships/diagramLayout" Target="../diagrams/layout4.xml"/><Relationship Id="rId9" Type="http://schemas.openxmlformats.org/officeDocument/2006/relationships/image" Target="../media/image3.png"/></Relationships>
</file>

<file path=ppt/slides/_rels/slide2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hyperlink" Target="http://www.exampaperspractice.co.uk/" TargetMode="External"/><Relationship Id="rId4" Type="http://schemas.openxmlformats.org/officeDocument/2006/relationships/diagramLayout" Target="../diagrams/layout5.xml"/><Relationship Id="rId9"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4.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tags" Target="../tags/tag26.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slideLayout" Target="../slideLayouts/slideLayout12.xml"/><Relationship Id="rId1" Type="http://schemas.openxmlformats.org/officeDocument/2006/relationships/tags" Target="../tags/tag2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8.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hyperlink" Target="http://www.exampaperspractice.co.uk/" TargetMode="External"/><Relationship Id="rId2" Type="http://schemas.openxmlformats.org/officeDocument/2006/relationships/slideLayout" Target="../slideLayouts/slideLayout12.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ags" Target="../tags/tag30.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12.xml"/><Relationship Id="rId1" Type="http://schemas.openxmlformats.org/officeDocument/2006/relationships/tags" Target="../tags/tag31.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tags" Target="../tags/tag3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33.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tags" Target="../tags/tag4.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12.xml"/><Relationship Id="rId1" Type="http://schemas.openxmlformats.org/officeDocument/2006/relationships/tags" Target="../tags/tag5.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hyperlink" Target="http://www.exampaperspractice.co.uk/" TargetMode="External"/><Relationship Id="rId4" Type="http://schemas.openxmlformats.org/officeDocument/2006/relationships/diagramLayout" Target="../diagrams/layout1.xml"/><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hyperlink" Target="http://www.exampaperspractice.co.uk/" TargetMode="Externa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52F8552-F7E2-8562-A1CE-E3CABAA783AF}"/>
              </a:ext>
            </a:extLst>
          </p:cNvPr>
          <p:cNvPicPr>
            <a:picLocks noChangeAspect="1"/>
          </p:cNvPicPr>
          <p:nvPr/>
        </p:nvPicPr>
        <p:blipFill rotWithShape="1">
          <a:blip r:embed="rId3"/>
          <a:srcRect l="18868" b="9091"/>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477981" y="1122363"/>
            <a:ext cx="4023360" cy="3204134"/>
          </a:xfrm>
          <a:prstGeom prst="rect">
            <a:avLst/>
          </a:prstGeom>
        </p:spPr>
        <p:txBody>
          <a:bodyPr vert="horz" lIns="91440" tIns="45720" rIns="91440" bIns="45720" rtlCol="0" anchor="b">
            <a:normAutofit/>
          </a:bodyPr>
          <a:lstStyle/>
          <a:p>
            <a:pPr marL="0" marR="0" lvl="0" indent="0" defTabSz="914400" fontAlgn="auto">
              <a:lnSpc>
                <a:spcPct val="90000"/>
              </a:lnSpc>
              <a:spcBef>
                <a:spcPct val="0"/>
              </a:spcBef>
              <a:spcAft>
                <a:spcPts val="600"/>
              </a:spcAft>
              <a:buClrTx/>
              <a:buSzTx/>
              <a:tabLst/>
              <a:defRPr/>
            </a:pPr>
            <a:br>
              <a:rPr lang="en-US" sz="4400" dirty="0">
                <a:latin typeface="+mj-lt"/>
                <a:ea typeface="+mj-ea"/>
                <a:cs typeface="+mj-cs"/>
              </a:rPr>
            </a:br>
            <a:r>
              <a:rPr lang="en-US" sz="4400" dirty="0">
                <a:latin typeface="+mj-lt"/>
                <a:ea typeface="+mj-ea"/>
                <a:cs typeface="+mj-cs"/>
              </a:rPr>
              <a:t>3.1.1 Growing economies</a:t>
            </a:r>
          </a:p>
          <a:p>
            <a:pPr defTabSz="914400">
              <a:lnSpc>
                <a:spcPct val="90000"/>
              </a:lnSpc>
              <a:spcBef>
                <a:spcPct val="0"/>
              </a:spcBef>
              <a:spcAft>
                <a:spcPts val="600"/>
              </a:spcAft>
              <a:defRPr/>
            </a:pPr>
            <a:r>
              <a:rPr lang="en-US" sz="4400" b="1" dirty="0">
                <a:latin typeface="+mj-lt"/>
                <a:ea typeface="+mj-ea"/>
                <a:cs typeface="+mj-cs"/>
              </a:rPr>
              <a:t>3.1 </a:t>
            </a:r>
            <a:r>
              <a:rPr lang="en-US" sz="4400" b="1" dirty="0" err="1">
                <a:latin typeface="+mj-lt"/>
                <a:ea typeface="+mj-ea"/>
                <a:cs typeface="+mj-cs"/>
              </a:rPr>
              <a:t>Globalisation</a:t>
            </a:r>
            <a:endParaRPr lang="en-US" sz="4400" b="1" dirty="0">
              <a:latin typeface="+mj-lt"/>
              <a:ea typeface="+mj-ea"/>
              <a:cs typeface="+mj-cs"/>
            </a:endParaRPr>
          </a:p>
          <a:p>
            <a:pPr marL="0" marR="0" lvl="0" indent="0" defTabSz="914400" fontAlgn="auto">
              <a:lnSpc>
                <a:spcPct val="90000"/>
              </a:lnSpc>
              <a:spcBef>
                <a:spcPct val="0"/>
              </a:spcBef>
              <a:spcAft>
                <a:spcPts val="600"/>
              </a:spcAft>
              <a:buClrTx/>
              <a:buSzTx/>
              <a:tabLst/>
              <a:defRPr/>
            </a:pPr>
            <a:endParaRPr kumimoji="0" lang="en-US" sz="4400" b="1" i="0" u="none" strike="noStrike" cap="none" spc="0" normalizeH="0" baseline="0" noProof="0" dirty="0">
              <a:ln>
                <a:noFill/>
              </a:ln>
              <a:effectLst/>
              <a:uLnTx/>
              <a:uFillTx/>
              <a:latin typeface="+mj-lt"/>
              <a:ea typeface="+mj-ea"/>
              <a:cs typeface="+mj-cs"/>
            </a:endParaRP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B9B0A0A6-4F31-A1BE-5DB4-0AF653697085}"/>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1981541" y="1998466"/>
            <a:ext cx="7695738" cy="3098355"/>
          </a:xfrm>
          <a:prstGeom prst="rect">
            <a:avLst/>
          </a:prstGeom>
        </p:spPr>
      </p:pic>
      <p:pic>
        <p:nvPicPr>
          <p:cNvPr id="3" name="Picture 2">
            <a:extLst>
              <a:ext uri="{FF2B5EF4-FFF2-40B4-BE49-F238E27FC236}">
                <a16:creationId xmlns:a16="http://schemas.microsoft.com/office/drawing/2014/main" id="{737BF206-EA8E-2115-C469-8F6ED55EF3B4}"/>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357241" y="115393"/>
            <a:ext cx="933411" cy="375797"/>
          </a:xfrm>
          <a:prstGeom prst="rect">
            <a:avLst/>
          </a:prstGeom>
        </p:spPr>
      </p:pic>
      <p:sp>
        <p:nvSpPr>
          <p:cNvPr id="5" name="Footer Placeholder 2">
            <a:extLst>
              <a:ext uri="{FF2B5EF4-FFF2-40B4-BE49-F238E27FC236}">
                <a16:creationId xmlns:a16="http://schemas.microsoft.com/office/drawing/2014/main" id="{C1D1DB72-5690-ABE3-ECAC-8A64CBD30FF3}"/>
              </a:ext>
            </a:extLst>
          </p:cNvPr>
          <p:cNvSpPr txBox="1">
            <a:spLocks/>
          </p:cNvSpPr>
          <p:nvPr/>
        </p:nvSpPr>
        <p:spPr>
          <a:xfrm>
            <a:off x="1992604" y="66020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A19FA54B-BE2E-EB2C-00BD-1F61CF221334}"/>
              </a:ext>
            </a:extLst>
          </p:cNvPr>
          <p:cNvSpPr txBox="1"/>
          <p:nvPr/>
        </p:nvSpPr>
        <p:spPr>
          <a:xfrm>
            <a:off x="6815775" y="6634307"/>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184148721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93B9266-4AEE-D623-97BC-109A26FB98CD}"/>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100" kern="1200">
                <a:solidFill>
                  <a:schemeClr val="tx1"/>
                </a:solidFill>
                <a:latin typeface="+mj-lt"/>
                <a:ea typeface="+mj-ea"/>
                <a:cs typeface="+mj-cs"/>
              </a:rPr>
              <a:t>Discussion</a:t>
            </a:r>
          </a:p>
        </p:txBody>
      </p:sp>
      <p:sp>
        <p:nvSpPr>
          <p:cNvPr id="23"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Map&#10;&#10;Description automatically generated">
            <a:extLst>
              <a:ext uri="{FF2B5EF4-FFF2-40B4-BE49-F238E27FC236}">
                <a16:creationId xmlns:a16="http://schemas.microsoft.com/office/drawing/2014/main" id="{DF654BDA-22B1-04AC-8154-ABCB79D0AA6A}"/>
              </a:ext>
            </a:extLst>
          </p:cNvPr>
          <p:cNvPicPr>
            <a:picLocks noChangeAspect="1"/>
          </p:cNvPicPr>
          <p:nvPr/>
        </p:nvPicPr>
        <p:blipFill>
          <a:blip r:embed="rId3"/>
          <a:stretch>
            <a:fillRect/>
          </a:stretch>
        </p:blipFill>
        <p:spPr>
          <a:xfrm>
            <a:off x="4654296" y="1449301"/>
            <a:ext cx="7214616" cy="3931965"/>
          </a:xfrm>
          <a:prstGeom prst="rect">
            <a:avLst/>
          </a:prstGeom>
        </p:spPr>
      </p:pic>
      <p:pic>
        <p:nvPicPr>
          <p:cNvPr id="2" name="Picture 1">
            <a:extLst>
              <a:ext uri="{FF2B5EF4-FFF2-40B4-BE49-F238E27FC236}">
                <a16:creationId xmlns:a16="http://schemas.microsoft.com/office/drawing/2014/main" id="{34BC840F-04E1-3461-FE77-854BF52DC165}"/>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1981541" y="1998466"/>
            <a:ext cx="7695738" cy="3098355"/>
          </a:xfrm>
          <a:prstGeom prst="rect">
            <a:avLst/>
          </a:prstGeom>
        </p:spPr>
      </p:pic>
      <p:pic>
        <p:nvPicPr>
          <p:cNvPr id="3" name="Picture 2">
            <a:extLst>
              <a:ext uri="{FF2B5EF4-FFF2-40B4-BE49-F238E27FC236}">
                <a16:creationId xmlns:a16="http://schemas.microsoft.com/office/drawing/2014/main" id="{2E47454E-060C-C56C-826E-D511A13EA5B8}"/>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357241" y="115393"/>
            <a:ext cx="933411" cy="375797"/>
          </a:xfrm>
          <a:prstGeom prst="rect">
            <a:avLst/>
          </a:prstGeom>
        </p:spPr>
      </p:pic>
      <p:sp>
        <p:nvSpPr>
          <p:cNvPr id="4" name="Footer Placeholder 2">
            <a:extLst>
              <a:ext uri="{FF2B5EF4-FFF2-40B4-BE49-F238E27FC236}">
                <a16:creationId xmlns:a16="http://schemas.microsoft.com/office/drawing/2014/main" id="{C76D636D-7A3D-2A1C-6D27-F2A86F0745CC}"/>
              </a:ext>
            </a:extLst>
          </p:cNvPr>
          <p:cNvSpPr txBox="1">
            <a:spLocks/>
          </p:cNvSpPr>
          <p:nvPr/>
        </p:nvSpPr>
        <p:spPr>
          <a:xfrm>
            <a:off x="1992604" y="66020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CEAD0317-F385-5C97-B5D8-6FF0A46C323E}"/>
              </a:ext>
            </a:extLst>
          </p:cNvPr>
          <p:cNvSpPr txBox="1"/>
          <p:nvPr/>
        </p:nvSpPr>
        <p:spPr>
          <a:xfrm>
            <a:off x="6815775" y="6634307"/>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
        <p:nvSpPr>
          <p:cNvPr id="8" name="Rectangle 7">
            <a:extLst>
              <a:ext uri="{FF2B5EF4-FFF2-40B4-BE49-F238E27FC236}">
                <a16:creationId xmlns:a16="http://schemas.microsoft.com/office/drawing/2014/main" id="{00142E37-EB48-3575-B1EB-D848A03441C3}"/>
              </a:ext>
            </a:extLst>
          </p:cNvPr>
          <p:cNvSpPr/>
          <p:nvPr/>
        </p:nvSpPr>
        <p:spPr>
          <a:xfrm>
            <a:off x="4787153" y="5145741"/>
            <a:ext cx="2124635" cy="2629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Tree>
    <p:custDataLst>
      <p:tags r:id="rId1"/>
    </p:custDataLst>
    <p:extLst>
      <p:ext uri="{BB962C8B-B14F-4D97-AF65-F5344CB8AC3E}">
        <p14:creationId xmlns:p14="http://schemas.microsoft.com/office/powerpoint/2010/main" val="2085852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C32DF3D-3F59-481D-A237-77C31AD492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643467"/>
            <a:ext cx="3840480" cy="5571066"/>
          </a:xfrm>
        </p:spPr>
        <p:txBody>
          <a:bodyPr anchor="ctr">
            <a:normAutofit/>
          </a:bodyPr>
          <a:lstStyle/>
          <a:p>
            <a:r>
              <a:rPr lang="en-US" sz="5400"/>
              <a:t>Globalization </a:t>
            </a:r>
            <a:endParaRPr lang="en-GB" sz="5400"/>
          </a:p>
        </p:txBody>
      </p:sp>
      <p:sp>
        <p:nvSpPr>
          <p:cNvPr id="10" name="Freeform: Shape 9">
            <a:extLst>
              <a:ext uri="{FF2B5EF4-FFF2-40B4-BE49-F238E27FC236}">
                <a16:creationId xmlns:a16="http://schemas.microsoft.com/office/drawing/2014/main" id="{32F02326-30C4-4095-988F-932A425AE2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39686" y="0"/>
            <a:ext cx="7152315" cy="6858000"/>
          </a:xfrm>
          <a:custGeom>
            <a:avLst/>
            <a:gdLst>
              <a:gd name="connsiteX0" fmla="*/ 17101 w 7152315"/>
              <a:gd name="connsiteY0" fmla="*/ 0 h 6858000"/>
              <a:gd name="connsiteX1" fmla="*/ 7152315 w 7152315"/>
              <a:gd name="connsiteY1" fmla="*/ 0 h 6858000"/>
              <a:gd name="connsiteX2" fmla="*/ 7152315 w 7152315"/>
              <a:gd name="connsiteY2" fmla="*/ 6858000 h 6858000"/>
              <a:gd name="connsiteX3" fmla="*/ 15999 w 7152315"/>
              <a:gd name="connsiteY3" fmla="*/ 6858000 h 6858000"/>
              <a:gd name="connsiteX4" fmla="*/ 9729 w 7152315"/>
              <a:gd name="connsiteY4" fmla="*/ 6734157 h 6858000"/>
              <a:gd name="connsiteX5" fmla="*/ 15819 w 7152315"/>
              <a:gd name="connsiteY5" fmla="*/ 6122264 h 6858000"/>
              <a:gd name="connsiteX6" fmla="*/ 11379 w 7152315"/>
              <a:gd name="connsiteY6" fmla="*/ 5614784 h 6858000"/>
              <a:gd name="connsiteX7" fmla="*/ 20006 w 7152315"/>
              <a:gd name="connsiteY7" fmla="*/ 5204359 h 6858000"/>
              <a:gd name="connsiteX8" fmla="*/ 16962 w 7152315"/>
              <a:gd name="connsiteY8" fmla="*/ 4811696 h 6858000"/>
              <a:gd name="connsiteX9" fmla="*/ 13409 w 7152315"/>
              <a:gd name="connsiteY9" fmla="*/ 4358135 h 6858000"/>
              <a:gd name="connsiteX10" fmla="*/ 12774 w 7152315"/>
              <a:gd name="connsiteY10" fmla="*/ 4038423 h 6858000"/>
              <a:gd name="connsiteX11" fmla="*/ 10110 w 7152315"/>
              <a:gd name="connsiteY11" fmla="*/ 3630663 h 6858000"/>
              <a:gd name="connsiteX12" fmla="*/ 16581 w 7152315"/>
              <a:gd name="connsiteY12" fmla="*/ 3275427 h 6858000"/>
              <a:gd name="connsiteX13" fmla="*/ 27872 w 7152315"/>
              <a:gd name="connsiteY13" fmla="*/ 2871219 h 6858000"/>
              <a:gd name="connsiteX14" fmla="*/ 17596 w 7152315"/>
              <a:gd name="connsiteY14" fmla="*/ 2235600 h 6858000"/>
              <a:gd name="connsiteX15" fmla="*/ 14170 w 7152315"/>
              <a:gd name="connsiteY15" fmla="*/ 1894827 h 6858000"/>
              <a:gd name="connsiteX16" fmla="*/ 11632 w 7152315"/>
              <a:gd name="connsiteY16" fmla="*/ 1603026 h 6858000"/>
              <a:gd name="connsiteX17" fmla="*/ 14551 w 7152315"/>
              <a:gd name="connsiteY17" fmla="*/ 1307799 h 6858000"/>
              <a:gd name="connsiteX18" fmla="*/ 14551 w 7152315"/>
              <a:gd name="connsiteY18" fmla="*/ 887733 h 6858000"/>
              <a:gd name="connsiteX19" fmla="*/ 849 w 7152315"/>
              <a:gd name="connsiteY19" fmla="*/ 349169 h 6858000"/>
              <a:gd name="connsiteX20" fmla="*/ 1404 w 7152315"/>
              <a:gd name="connsiteY20" fmla="*/ 1605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52315" h="6858000">
                <a:moveTo>
                  <a:pt x="17101" y="0"/>
                </a:moveTo>
                <a:lnTo>
                  <a:pt x="7152315" y="0"/>
                </a:lnTo>
                <a:lnTo>
                  <a:pt x="7152315" y="6858000"/>
                </a:lnTo>
                <a:lnTo>
                  <a:pt x="15999" y="6858000"/>
                </a:lnTo>
                <a:lnTo>
                  <a:pt x="9729" y="6734157"/>
                </a:lnTo>
                <a:cubicBezTo>
                  <a:pt x="5924" y="6530150"/>
                  <a:pt x="12521" y="6326271"/>
                  <a:pt x="15819" y="6122264"/>
                </a:cubicBezTo>
                <a:cubicBezTo>
                  <a:pt x="18484" y="5952766"/>
                  <a:pt x="-1689" y="5783013"/>
                  <a:pt x="11379" y="5614784"/>
                </a:cubicBezTo>
                <a:cubicBezTo>
                  <a:pt x="22112" y="5478259"/>
                  <a:pt x="24992" y="5341214"/>
                  <a:pt x="20006" y="5204359"/>
                </a:cubicBezTo>
                <a:cubicBezTo>
                  <a:pt x="14932" y="5073429"/>
                  <a:pt x="13917" y="4942537"/>
                  <a:pt x="16962" y="4811696"/>
                </a:cubicBezTo>
                <a:cubicBezTo>
                  <a:pt x="20640" y="4660467"/>
                  <a:pt x="16962" y="4509238"/>
                  <a:pt x="13409" y="4358135"/>
                </a:cubicBezTo>
                <a:cubicBezTo>
                  <a:pt x="10872" y="4251565"/>
                  <a:pt x="10998" y="4144994"/>
                  <a:pt x="12774" y="4038423"/>
                </a:cubicBezTo>
                <a:cubicBezTo>
                  <a:pt x="15185" y="3902545"/>
                  <a:pt x="19879" y="3766540"/>
                  <a:pt x="10110" y="3630663"/>
                </a:cubicBezTo>
                <a:cubicBezTo>
                  <a:pt x="1178" y="3512306"/>
                  <a:pt x="3347" y="3393378"/>
                  <a:pt x="16581" y="3275427"/>
                </a:cubicBezTo>
                <a:cubicBezTo>
                  <a:pt x="33403" y="3141377"/>
                  <a:pt x="37183" y="3006006"/>
                  <a:pt x="27872" y="2871219"/>
                </a:cubicBezTo>
                <a:cubicBezTo>
                  <a:pt x="11315" y="2659765"/>
                  <a:pt x="7890" y="2447486"/>
                  <a:pt x="17596" y="2235600"/>
                </a:cubicBezTo>
                <a:cubicBezTo>
                  <a:pt x="22797" y="2122038"/>
                  <a:pt x="21655" y="2008261"/>
                  <a:pt x="14170" y="1894827"/>
                </a:cubicBezTo>
                <a:cubicBezTo>
                  <a:pt x="8144" y="1797670"/>
                  <a:pt x="7294" y="1700272"/>
                  <a:pt x="11632" y="1603026"/>
                </a:cubicBezTo>
                <a:cubicBezTo>
                  <a:pt x="15566" y="1504575"/>
                  <a:pt x="17215" y="1406124"/>
                  <a:pt x="14551" y="1307799"/>
                </a:cubicBezTo>
                <a:cubicBezTo>
                  <a:pt x="10872" y="1168242"/>
                  <a:pt x="10110" y="1027798"/>
                  <a:pt x="14551" y="887733"/>
                </a:cubicBezTo>
                <a:cubicBezTo>
                  <a:pt x="20894" y="708085"/>
                  <a:pt x="3132" y="528817"/>
                  <a:pt x="849" y="349169"/>
                </a:cubicBezTo>
                <a:cubicBezTo>
                  <a:pt x="24" y="286241"/>
                  <a:pt x="-769" y="223346"/>
                  <a:pt x="1404" y="1605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5568696" y="643467"/>
            <a:ext cx="5788152" cy="5571066"/>
          </a:xfrm>
        </p:spPr>
        <p:txBody>
          <a:bodyPr anchor="ctr">
            <a:normAutofit/>
          </a:bodyPr>
          <a:lstStyle/>
          <a:p>
            <a:pPr marL="0" indent="0">
              <a:buNone/>
            </a:pPr>
            <a:r>
              <a:rPr lang="en-US" sz="2200" dirty="0">
                <a:solidFill>
                  <a:srgbClr val="FFFFFF"/>
                </a:solidFill>
              </a:rPr>
              <a:t>This is the process in which national economies have become increasing integrated and interdependent. </a:t>
            </a:r>
          </a:p>
          <a:p>
            <a:endParaRPr lang="en-US" sz="2200" dirty="0">
              <a:solidFill>
                <a:srgbClr val="FFFFFF"/>
              </a:solidFill>
            </a:endParaRPr>
          </a:p>
          <a:p>
            <a:pPr marL="0" indent="0">
              <a:buNone/>
            </a:pPr>
            <a:r>
              <a:rPr lang="en-US" sz="2200" b="1" dirty="0">
                <a:solidFill>
                  <a:srgbClr val="FFFFFF"/>
                </a:solidFill>
              </a:rPr>
              <a:t>Causes of globalization; </a:t>
            </a:r>
            <a:r>
              <a:rPr lang="en-US" sz="2200" dirty="0">
                <a:solidFill>
                  <a:srgbClr val="FFFFFF"/>
                </a:solidFill>
              </a:rPr>
              <a:t>Trade liberalization, trading blocs, growth of MNC’s, technological advancements and mobility of </a:t>
            </a:r>
            <a:r>
              <a:rPr lang="en-US" sz="2200" dirty="0" err="1">
                <a:solidFill>
                  <a:srgbClr val="FFFFFF"/>
                </a:solidFill>
              </a:rPr>
              <a:t>labour</a:t>
            </a:r>
            <a:r>
              <a:rPr lang="en-US" sz="2200" dirty="0">
                <a:solidFill>
                  <a:srgbClr val="FFFFFF"/>
                </a:solidFill>
              </a:rPr>
              <a:t> and capital </a:t>
            </a:r>
          </a:p>
          <a:p>
            <a:endParaRPr lang="en-US" sz="2200" dirty="0">
              <a:solidFill>
                <a:srgbClr val="FFFFFF"/>
              </a:solidFill>
            </a:endParaRPr>
          </a:p>
          <a:p>
            <a:pPr marL="0" indent="0">
              <a:buNone/>
            </a:pPr>
            <a:r>
              <a:rPr lang="en-US" sz="2200" dirty="0">
                <a:solidFill>
                  <a:srgbClr val="FFFFFF"/>
                </a:solidFill>
              </a:rPr>
              <a:t>Create a table discussing the impact for the pros and cons of globalization</a:t>
            </a:r>
            <a:endParaRPr lang="en-GB" sz="2200" dirty="0">
              <a:solidFill>
                <a:srgbClr val="FFFFFF"/>
              </a:solidFill>
            </a:endParaRPr>
          </a:p>
        </p:txBody>
      </p:sp>
      <p:pic>
        <p:nvPicPr>
          <p:cNvPr id="4" name="Picture 3">
            <a:extLst>
              <a:ext uri="{FF2B5EF4-FFF2-40B4-BE49-F238E27FC236}">
                <a16:creationId xmlns:a16="http://schemas.microsoft.com/office/drawing/2014/main" id="{B21826CB-F8C5-CB95-3971-CAED5D72473F}"/>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1981541" y="1998466"/>
            <a:ext cx="7695738" cy="3098355"/>
          </a:xfrm>
          <a:prstGeom prst="rect">
            <a:avLst/>
          </a:prstGeom>
        </p:spPr>
      </p:pic>
      <p:pic>
        <p:nvPicPr>
          <p:cNvPr id="5" name="Picture 4">
            <a:extLst>
              <a:ext uri="{FF2B5EF4-FFF2-40B4-BE49-F238E27FC236}">
                <a16:creationId xmlns:a16="http://schemas.microsoft.com/office/drawing/2014/main" id="{299A8578-2B55-8173-B040-7650EC28A542}"/>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357241" y="115393"/>
            <a:ext cx="933411" cy="375797"/>
          </a:xfrm>
          <a:prstGeom prst="rect">
            <a:avLst/>
          </a:prstGeom>
        </p:spPr>
      </p:pic>
      <p:sp>
        <p:nvSpPr>
          <p:cNvPr id="6" name="Footer Placeholder 2">
            <a:extLst>
              <a:ext uri="{FF2B5EF4-FFF2-40B4-BE49-F238E27FC236}">
                <a16:creationId xmlns:a16="http://schemas.microsoft.com/office/drawing/2014/main" id="{75B64031-653E-08F8-8A6B-2190DD99F4B8}"/>
              </a:ext>
            </a:extLst>
          </p:cNvPr>
          <p:cNvSpPr txBox="1">
            <a:spLocks/>
          </p:cNvSpPr>
          <p:nvPr/>
        </p:nvSpPr>
        <p:spPr>
          <a:xfrm>
            <a:off x="1992604" y="66020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B9E8214-7997-45D0-F41E-69A2BA0BD006}"/>
              </a:ext>
            </a:extLst>
          </p:cNvPr>
          <p:cNvSpPr txBox="1"/>
          <p:nvPr/>
        </p:nvSpPr>
        <p:spPr>
          <a:xfrm>
            <a:off x="6815775" y="6634307"/>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659900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4654296" y="329184"/>
            <a:ext cx="6894576" cy="1783080"/>
          </a:xfrm>
        </p:spPr>
        <p:txBody>
          <a:bodyPr vert="horz" lIns="91440" tIns="45720" rIns="91440" bIns="45720" rtlCol="0" anchor="b">
            <a:normAutofit/>
          </a:bodyPr>
          <a:lstStyle/>
          <a:p>
            <a:r>
              <a:rPr lang="en-US" sz="5400"/>
              <a:t>Activity 2</a:t>
            </a:r>
          </a:p>
        </p:txBody>
      </p:sp>
      <p:pic>
        <p:nvPicPr>
          <p:cNvPr id="6" name="Picture 5">
            <a:extLst>
              <a:ext uri="{FF2B5EF4-FFF2-40B4-BE49-F238E27FC236}">
                <a16:creationId xmlns:a16="http://schemas.microsoft.com/office/drawing/2014/main" id="{2E277D26-2FD3-8F14-3FBC-ED5D25C94701}"/>
              </a:ext>
            </a:extLst>
          </p:cNvPr>
          <p:cNvPicPr>
            <a:picLocks noChangeAspect="1"/>
          </p:cNvPicPr>
          <p:nvPr/>
        </p:nvPicPr>
        <p:blipFill rotWithShape="1">
          <a:blip r:embed="rId3"/>
          <a:srcRect l="26084" r="34499" b="-10"/>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2"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a:spLocks noGrp="1"/>
          </p:cNvSpPr>
          <p:nvPr>
            <p:ph idx="1"/>
          </p:nvPr>
        </p:nvSpPr>
        <p:spPr>
          <a:xfrm>
            <a:off x="4654296" y="2706624"/>
            <a:ext cx="6894576" cy="3483864"/>
          </a:xfrm>
        </p:spPr>
        <p:txBody>
          <a:bodyPr vert="horz" lIns="91440" tIns="45720" rIns="91440" bIns="45720" rtlCol="0">
            <a:normAutofit/>
          </a:bodyPr>
          <a:lstStyle/>
          <a:p>
            <a:pPr lvl="0"/>
            <a:r>
              <a:rPr lang="en-US" sz="2200"/>
              <a:t>How would you describe the growth rate of the UK economy compared to emerging markets? Justify your answer.</a:t>
            </a:r>
          </a:p>
          <a:p>
            <a:r>
              <a:rPr lang="en-US" sz="2200"/>
              <a:t>Explain how globalisation has led to rising income?</a:t>
            </a:r>
          </a:p>
          <a:p>
            <a:pPr>
              <a:spcBef>
                <a:spcPts val="500"/>
              </a:spcBef>
            </a:pPr>
            <a:endParaRPr lang="en-US" sz="2200"/>
          </a:p>
          <a:p>
            <a:pPr>
              <a:spcBef>
                <a:spcPts val="500"/>
              </a:spcBef>
            </a:pPr>
            <a:r>
              <a:rPr lang="en-US" sz="2200" i="1"/>
              <a:t>State 3 parts of the world with growing economic power</a:t>
            </a:r>
            <a:endParaRPr lang="en-US" sz="2200"/>
          </a:p>
          <a:p>
            <a:endParaRPr lang="en-US" sz="2200"/>
          </a:p>
          <a:p>
            <a:endParaRPr lang="en-US" sz="2200"/>
          </a:p>
        </p:txBody>
      </p:sp>
      <p:pic>
        <p:nvPicPr>
          <p:cNvPr id="3" name="Picture 2">
            <a:extLst>
              <a:ext uri="{FF2B5EF4-FFF2-40B4-BE49-F238E27FC236}">
                <a16:creationId xmlns:a16="http://schemas.microsoft.com/office/drawing/2014/main" id="{DCD34DA9-C5A0-1346-4C36-3511D7782DD5}"/>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1981541" y="1998466"/>
            <a:ext cx="7695738" cy="3098355"/>
          </a:xfrm>
          <a:prstGeom prst="rect">
            <a:avLst/>
          </a:prstGeom>
        </p:spPr>
      </p:pic>
      <p:pic>
        <p:nvPicPr>
          <p:cNvPr id="5" name="Picture 4">
            <a:extLst>
              <a:ext uri="{FF2B5EF4-FFF2-40B4-BE49-F238E27FC236}">
                <a16:creationId xmlns:a16="http://schemas.microsoft.com/office/drawing/2014/main" id="{240819A7-358C-0101-2A05-BB50B7777041}"/>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357241" y="115393"/>
            <a:ext cx="933411" cy="375797"/>
          </a:xfrm>
          <a:prstGeom prst="rect">
            <a:avLst/>
          </a:prstGeom>
        </p:spPr>
      </p:pic>
      <p:sp>
        <p:nvSpPr>
          <p:cNvPr id="7" name="Footer Placeholder 2">
            <a:extLst>
              <a:ext uri="{FF2B5EF4-FFF2-40B4-BE49-F238E27FC236}">
                <a16:creationId xmlns:a16="http://schemas.microsoft.com/office/drawing/2014/main" id="{FF3C3A54-60E3-7228-082D-A2FCADDF00E3}"/>
              </a:ext>
            </a:extLst>
          </p:cNvPr>
          <p:cNvSpPr txBox="1">
            <a:spLocks/>
          </p:cNvSpPr>
          <p:nvPr/>
        </p:nvSpPr>
        <p:spPr>
          <a:xfrm>
            <a:off x="1992604" y="66020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2D52225-2CB7-30EF-3F9F-8F24F9FF2A34}"/>
              </a:ext>
            </a:extLst>
          </p:cNvPr>
          <p:cNvSpPr txBox="1"/>
          <p:nvPr/>
        </p:nvSpPr>
        <p:spPr>
          <a:xfrm>
            <a:off x="6815775" y="6634307"/>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3134501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title" idx="4294967295"/>
          </p:nvPr>
        </p:nvSpPr>
        <p:spPr>
          <a:xfrm>
            <a:off x="1295400" y="669925"/>
            <a:ext cx="4800600" cy="1325563"/>
          </a:xfrm>
          <a:prstGeom prst="roundRect">
            <a:avLst/>
          </a:prstGeom>
        </p:spPr>
        <p:txBody>
          <a:bodyPr vert="horz" lIns="91440" tIns="45720" rIns="91440" bIns="45720" rtlCol="0" anchor="b">
            <a:normAutofit/>
          </a:bodyPr>
          <a:lstStyle/>
          <a:p>
            <a:r>
              <a:rPr lang="en-US" sz="3700" kern="1200">
                <a:solidFill>
                  <a:schemeClr val="bg1"/>
                </a:solidFill>
                <a:latin typeface="+mj-lt"/>
                <a:ea typeface="+mj-ea"/>
                <a:cs typeface="+mj-cs"/>
              </a:rPr>
              <a:t>Activity 3 – Mind Map</a:t>
            </a:r>
          </a:p>
        </p:txBody>
      </p:sp>
      <p:cxnSp>
        <p:nvCxnSpPr>
          <p:cNvPr id="14"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 y="2026340"/>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7188D9B-1674-419B-A379-D1632A7EC3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829053"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3" name="Diagram 2"/>
          <p:cNvGraphicFramePr/>
          <p:nvPr>
            <p:extLst>
              <p:ext uri="{D42A27DB-BD31-4B8C-83A1-F6EECF244321}">
                <p14:modId xmlns:p14="http://schemas.microsoft.com/office/powerpoint/2010/main" val="754894696"/>
              </p:ext>
            </p:extLst>
          </p:nvPr>
        </p:nvGraphicFramePr>
        <p:xfrm>
          <a:off x="1295400" y="2288833"/>
          <a:ext cx="9918939" cy="3855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0090754B-0E24-AFD2-A46F-7C2B14383E64}"/>
              </a:ext>
            </a:extLst>
          </p:cNvPr>
          <p:cNvPicPr>
            <a:picLocks noChangeAspect="1"/>
          </p:cNvPicPr>
          <p:nvPr/>
        </p:nvPicPr>
        <p:blipFill>
          <a:blip r:embed="rId8" cstate="print">
            <a:alphaModFix amt="5000"/>
            <a:extLst>
              <a:ext uri="{28A0092B-C50C-407E-A947-70E740481C1C}">
                <a14:useLocalDpi xmlns:a14="http://schemas.microsoft.com/office/drawing/2010/main" val="0"/>
              </a:ext>
            </a:extLst>
          </a:blip>
          <a:stretch>
            <a:fillRect/>
          </a:stretch>
        </p:blipFill>
        <p:spPr>
          <a:xfrm>
            <a:off x="1981541" y="1998466"/>
            <a:ext cx="7695738" cy="3098355"/>
          </a:xfrm>
          <a:prstGeom prst="rect">
            <a:avLst/>
          </a:prstGeom>
        </p:spPr>
      </p:pic>
      <p:pic>
        <p:nvPicPr>
          <p:cNvPr id="5" name="Picture 4">
            <a:extLst>
              <a:ext uri="{FF2B5EF4-FFF2-40B4-BE49-F238E27FC236}">
                <a16:creationId xmlns:a16="http://schemas.microsoft.com/office/drawing/2014/main" id="{62B41FAF-8321-0A11-1514-D2C985C9D90E}"/>
              </a:ext>
            </a:extLst>
          </p:cNvPr>
          <p:cNvPicPr>
            <a:picLocks noChangeAspect="1"/>
          </p:cNvPicPr>
          <p:nvPr/>
        </p:nvPicPr>
        <p:blipFill>
          <a:blip r:embed="rId9" cstate="print">
            <a:alphaModFix amt="85000"/>
            <a:extLst>
              <a:ext uri="{28A0092B-C50C-407E-A947-70E740481C1C}">
                <a14:useLocalDpi xmlns:a14="http://schemas.microsoft.com/office/drawing/2010/main" val="0"/>
              </a:ext>
            </a:extLst>
          </a:blip>
          <a:stretch>
            <a:fillRect/>
          </a:stretch>
        </p:blipFill>
        <p:spPr>
          <a:xfrm>
            <a:off x="5357241" y="115393"/>
            <a:ext cx="933411" cy="375797"/>
          </a:xfrm>
          <a:prstGeom prst="rect">
            <a:avLst/>
          </a:prstGeom>
        </p:spPr>
      </p:pic>
      <p:sp>
        <p:nvSpPr>
          <p:cNvPr id="6" name="Footer Placeholder 2">
            <a:extLst>
              <a:ext uri="{FF2B5EF4-FFF2-40B4-BE49-F238E27FC236}">
                <a16:creationId xmlns:a16="http://schemas.microsoft.com/office/drawing/2014/main" id="{956FB7FF-B95B-F124-8035-6644F6C06E14}"/>
              </a:ext>
            </a:extLst>
          </p:cNvPr>
          <p:cNvSpPr txBox="1">
            <a:spLocks/>
          </p:cNvSpPr>
          <p:nvPr/>
        </p:nvSpPr>
        <p:spPr>
          <a:xfrm>
            <a:off x="1992604" y="66020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F106429-AFD8-8DE5-6180-E4D299D5B32A}"/>
              </a:ext>
            </a:extLst>
          </p:cNvPr>
          <p:cNvSpPr txBox="1"/>
          <p:nvPr/>
        </p:nvSpPr>
        <p:spPr>
          <a:xfrm>
            <a:off x="6815775" y="6634307"/>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4112956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311147" y="365760"/>
            <a:ext cx="7569706" cy="1288238"/>
          </a:xfrm>
        </p:spPr>
        <p:txBody>
          <a:bodyPr anchor="ctr">
            <a:normAutofit/>
          </a:bodyPr>
          <a:lstStyle/>
          <a:p>
            <a:pPr algn="ctr"/>
            <a:r>
              <a:rPr lang="en-GB" sz="4100" dirty="0"/>
              <a:t>Implications of economic growth for individuals and firms</a:t>
            </a:r>
          </a:p>
        </p:txBody>
      </p:sp>
      <p:sp>
        <p:nvSpPr>
          <p:cNvPr id="3" name="Content Placeholder 2"/>
          <p:cNvSpPr>
            <a:spLocks noGrp="1"/>
          </p:cNvSpPr>
          <p:nvPr>
            <p:ph idx="1"/>
          </p:nvPr>
        </p:nvSpPr>
        <p:spPr>
          <a:xfrm>
            <a:off x="2165569" y="1956816"/>
            <a:ext cx="7860863" cy="4024884"/>
          </a:xfrm>
        </p:spPr>
        <p:txBody>
          <a:bodyPr anchor="t">
            <a:normAutofit/>
          </a:bodyPr>
          <a:lstStyle/>
          <a:p>
            <a:r>
              <a:rPr lang="en-GB" sz="1500"/>
              <a:t>Trade opportunities for firms</a:t>
            </a:r>
          </a:p>
          <a:p>
            <a:pPr lvl="1"/>
            <a:r>
              <a:rPr lang="en-GB" sz="1500"/>
              <a:t>Opens up new markets</a:t>
            </a:r>
          </a:p>
          <a:p>
            <a:pPr lvl="2"/>
            <a:r>
              <a:rPr lang="en-GB" sz="1500"/>
              <a:t>Increasing wealth in countries such as China who want Western brands</a:t>
            </a:r>
          </a:p>
          <a:p>
            <a:pPr lvl="2"/>
            <a:r>
              <a:rPr lang="en-GB" sz="1500"/>
              <a:t>British provenance creates opportunities for individuals with the appropriate skills</a:t>
            </a:r>
          </a:p>
          <a:p>
            <a:pPr lvl="3"/>
            <a:r>
              <a:rPr lang="en-GB" sz="1500"/>
              <a:t>Fashion</a:t>
            </a:r>
          </a:p>
          <a:p>
            <a:pPr lvl="3"/>
            <a:r>
              <a:rPr lang="en-GB" sz="1500"/>
              <a:t>Finance</a:t>
            </a:r>
          </a:p>
          <a:p>
            <a:pPr lvl="3"/>
            <a:r>
              <a:rPr lang="en-GB" sz="1500"/>
              <a:t>Cars</a:t>
            </a:r>
          </a:p>
          <a:p>
            <a:pPr lvl="3"/>
            <a:r>
              <a:rPr lang="en-GB" sz="1500"/>
              <a:t>Arts</a:t>
            </a:r>
          </a:p>
          <a:p>
            <a:pPr lvl="3"/>
            <a:r>
              <a:rPr lang="en-GB" sz="1500"/>
              <a:t>Education</a:t>
            </a:r>
          </a:p>
          <a:p>
            <a:pPr lvl="1"/>
            <a:r>
              <a:rPr lang="en-GB" sz="1500"/>
              <a:t>Access to raw materials</a:t>
            </a:r>
          </a:p>
          <a:p>
            <a:pPr lvl="1"/>
            <a:r>
              <a:rPr lang="en-GB" sz="1500"/>
              <a:t>Greater movement of goods and services between countries</a:t>
            </a:r>
          </a:p>
          <a:p>
            <a:pPr lvl="1"/>
            <a:r>
              <a:rPr lang="en-GB" sz="1500"/>
              <a:t>Opportunities for cheaper production</a:t>
            </a:r>
          </a:p>
          <a:p>
            <a:pPr lvl="1"/>
            <a:r>
              <a:rPr lang="en-GB" sz="1500"/>
              <a:t>Greater investment opportunities</a:t>
            </a:r>
          </a:p>
          <a:p>
            <a:endParaRPr lang="en-GB" sz="1500"/>
          </a:p>
        </p:txBody>
      </p:sp>
      <p:pic>
        <p:nvPicPr>
          <p:cNvPr id="4" name="Picture 3">
            <a:extLst>
              <a:ext uri="{FF2B5EF4-FFF2-40B4-BE49-F238E27FC236}">
                <a16:creationId xmlns:a16="http://schemas.microsoft.com/office/drawing/2014/main" id="{61C38E31-0260-4DA9-8998-725B6A86F87A}"/>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981541" y="1998466"/>
            <a:ext cx="7695738" cy="3098355"/>
          </a:xfrm>
          <a:prstGeom prst="rect">
            <a:avLst/>
          </a:prstGeom>
        </p:spPr>
      </p:pic>
      <p:pic>
        <p:nvPicPr>
          <p:cNvPr id="5" name="Picture 4">
            <a:extLst>
              <a:ext uri="{FF2B5EF4-FFF2-40B4-BE49-F238E27FC236}">
                <a16:creationId xmlns:a16="http://schemas.microsoft.com/office/drawing/2014/main" id="{FDF04EF6-B72F-EB9C-CB45-CB289C52B8FD}"/>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357241" y="115393"/>
            <a:ext cx="933411" cy="375797"/>
          </a:xfrm>
          <a:prstGeom prst="rect">
            <a:avLst/>
          </a:prstGeom>
        </p:spPr>
      </p:pic>
      <p:sp>
        <p:nvSpPr>
          <p:cNvPr id="6" name="Footer Placeholder 2">
            <a:extLst>
              <a:ext uri="{FF2B5EF4-FFF2-40B4-BE49-F238E27FC236}">
                <a16:creationId xmlns:a16="http://schemas.microsoft.com/office/drawing/2014/main" id="{3A77BA71-5760-B2DE-AA51-66497AD913C4}"/>
              </a:ext>
            </a:extLst>
          </p:cNvPr>
          <p:cNvSpPr txBox="1">
            <a:spLocks/>
          </p:cNvSpPr>
          <p:nvPr/>
        </p:nvSpPr>
        <p:spPr>
          <a:xfrm>
            <a:off x="1992604" y="66020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2095E74-FA60-3767-37B9-48A3652F24C6}"/>
              </a:ext>
            </a:extLst>
          </p:cNvPr>
          <p:cNvSpPr txBox="1"/>
          <p:nvPr/>
        </p:nvSpPr>
        <p:spPr>
          <a:xfrm>
            <a:off x="6815775" y="6634307"/>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1995745510"/>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53363" y="365760"/>
            <a:ext cx="9367203" cy="1188720"/>
          </a:xfrm>
        </p:spPr>
        <p:txBody>
          <a:bodyPr>
            <a:normAutofit/>
          </a:bodyPr>
          <a:lstStyle/>
          <a:p>
            <a:r>
              <a:rPr lang="en-GB" sz="3700"/>
              <a:t>Implications of economic growth for individuals and firms</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1653363" y="2176272"/>
            <a:ext cx="9367204" cy="4041648"/>
          </a:xfrm>
        </p:spPr>
        <p:txBody>
          <a:bodyPr anchor="t">
            <a:normAutofit/>
          </a:bodyPr>
          <a:lstStyle/>
          <a:p>
            <a:r>
              <a:rPr lang="en-GB" sz="2200"/>
              <a:t>Increased profits for firms</a:t>
            </a:r>
          </a:p>
          <a:p>
            <a:pPr lvl="1"/>
            <a:r>
              <a:rPr lang="en-GB" sz="2200"/>
              <a:t>Trade opportunities will arise in new markets leading to an increase in demand and increased revenue and profit</a:t>
            </a:r>
          </a:p>
          <a:p>
            <a:pPr lvl="1"/>
            <a:r>
              <a:rPr lang="en-GB" sz="2200"/>
              <a:t>The owners of businesses will see an increase in income e.g. through higher dividends</a:t>
            </a:r>
          </a:p>
          <a:p>
            <a:pPr lvl="1"/>
            <a:r>
              <a:rPr lang="en-GB" sz="2200"/>
              <a:t>Businesses can use retained profits to reinvest into productive capacity e.g. new machinery</a:t>
            </a:r>
          </a:p>
          <a:p>
            <a:pPr lvl="1"/>
            <a:r>
              <a:rPr lang="en-GB" sz="2200"/>
              <a:t>Access to growing economies will create business confidence benefiting the UK economy as a whole</a:t>
            </a:r>
          </a:p>
          <a:p>
            <a:pPr lvl="1"/>
            <a:r>
              <a:rPr lang="en-GB" sz="2200"/>
              <a:t>As economies get wealthier the UK will start to produce even more highly differentiated products to meet global demand. This will lead to changes in employment patterns as businesses will demand highly skilled workers</a:t>
            </a:r>
          </a:p>
        </p:txBody>
      </p:sp>
      <p:pic>
        <p:nvPicPr>
          <p:cNvPr id="4" name="Picture 3">
            <a:extLst>
              <a:ext uri="{FF2B5EF4-FFF2-40B4-BE49-F238E27FC236}">
                <a16:creationId xmlns:a16="http://schemas.microsoft.com/office/drawing/2014/main" id="{EF12E6DF-04A4-0C5F-D968-7B3698A1AD7B}"/>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981541" y="1998466"/>
            <a:ext cx="7695738" cy="3098355"/>
          </a:xfrm>
          <a:prstGeom prst="rect">
            <a:avLst/>
          </a:prstGeom>
        </p:spPr>
      </p:pic>
      <p:pic>
        <p:nvPicPr>
          <p:cNvPr id="5" name="Picture 4">
            <a:extLst>
              <a:ext uri="{FF2B5EF4-FFF2-40B4-BE49-F238E27FC236}">
                <a16:creationId xmlns:a16="http://schemas.microsoft.com/office/drawing/2014/main" id="{6C2C8946-6CFB-6654-287A-F278D3CCACAE}"/>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357241" y="115393"/>
            <a:ext cx="933411" cy="375797"/>
          </a:xfrm>
          <a:prstGeom prst="rect">
            <a:avLst/>
          </a:prstGeom>
        </p:spPr>
      </p:pic>
      <p:sp>
        <p:nvSpPr>
          <p:cNvPr id="6" name="Footer Placeholder 2">
            <a:extLst>
              <a:ext uri="{FF2B5EF4-FFF2-40B4-BE49-F238E27FC236}">
                <a16:creationId xmlns:a16="http://schemas.microsoft.com/office/drawing/2014/main" id="{5E14A2AA-A334-5546-DDE7-D8155A6BBB9C}"/>
              </a:ext>
            </a:extLst>
          </p:cNvPr>
          <p:cNvSpPr txBox="1">
            <a:spLocks/>
          </p:cNvSpPr>
          <p:nvPr/>
        </p:nvSpPr>
        <p:spPr>
          <a:xfrm>
            <a:off x="1992604" y="66020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8B1B52E-5683-3262-88D8-8D3B3E58B8DD}"/>
              </a:ext>
            </a:extLst>
          </p:cNvPr>
          <p:cNvSpPr txBox="1"/>
          <p:nvPr/>
        </p:nvSpPr>
        <p:spPr>
          <a:xfrm>
            <a:off x="6815775" y="6634307"/>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59981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br>
              <a:rPr lang="en-GB" sz="3400"/>
            </a:br>
            <a:r>
              <a:rPr lang="en-GB" sz="3400"/>
              <a:t>Implications of economic growth for individuals and firms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a:normAutofit/>
          </a:bodyPr>
          <a:lstStyle/>
          <a:p>
            <a:r>
              <a:rPr lang="en-GB" sz="1900"/>
              <a:t>Rationalisation opportunities for firms</a:t>
            </a:r>
          </a:p>
          <a:p>
            <a:pPr lvl="1"/>
            <a:r>
              <a:rPr lang="en-GB" sz="1900"/>
              <a:t>Rationalisation is a reorganisation in the scale of a firm’s operations in order to increase efficiency</a:t>
            </a:r>
          </a:p>
          <a:p>
            <a:pPr lvl="1"/>
            <a:r>
              <a:rPr lang="en-GB" sz="1900"/>
              <a:t>This can be through reducing or increasing the scale of production</a:t>
            </a:r>
          </a:p>
          <a:p>
            <a:pPr lvl="1"/>
            <a:r>
              <a:rPr lang="en-GB" sz="1900"/>
              <a:t>Economic growth will impact on the firm by creating the demand that will lead it to increase in size</a:t>
            </a:r>
          </a:p>
          <a:p>
            <a:pPr lvl="1"/>
            <a:r>
              <a:rPr lang="en-GB" sz="1900"/>
              <a:t>Firms have been able to rationalise operations by moving operations abroad. This has led to:</a:t>
            </a:r>
          </a:p>
          <a:p>
            <a:pPr lvl="2"/>
            <a:r>
              <a:rPr lang="en-GB" sz="1900"/>
              <a:t>Economies of scale e.g. bulk buying</a:t>
            </a:r>
          </a:p>
          <a:p>
            <a:pPr lvl="2"/>
            <a:r>
              <a:rPr lang="en-GB" sz="1900"/>
              <a:t>Restructuring to increase efficiency</a:t>
            </a:r>
          </a:p>
          <a:p>
            <a:pPr lvl="2"/>
            <a:r>
              <a:rPr lang="en-GB" sz="1900"/>
              <a:t>Turning around poor performance</a:t>
            </a:r>
          </a:p>
          <a:p>
            <a:pPr lvl="2"/>
            <a:r>
              <a:rPr lang="en-GB" sz="1900"/>
              <a:t>Focusing on core business opportunities globally</a:t>
            </a:r>
          </a:p>
          <a:p>
            <a:pPr lvl="2"/>
            <a:r>
              <a:rPr lang="en-GB" sz="1900"/>
              <a:t>Selling off less profitable parts of the business to improve overall performance</a:t>
            </a:r>
          </a:p>
          <a:p>
            <a:pPr lvl="1"/>
            <a:r>
              <a:rPr lang="en-GB" sz="1900"/>
              <a:t>Consolidating operations in certain countries, particularly ones that offer low cost labour and utilities, has enabled firms to benefit through lower costs and increased efficiency</a:t>
            </a:r>
          </a:p>
        </p:txBody>
      </p:sp>
      <p:pic>
        <p:nvPicPr>
          <p:cNvPr id="4" name="Picture 3">
            <a:extLst>
              <a:ext uri="{FF2B5EF4-FFF2-40B4-BE49-F238E27FC236}">
                <a16:creationId xmlns:a16="http://schemas.microsoft.com/office/drawing/2014/main" id="{97762820-6FED-CB1D-A67C-9BD4A55DC9D4}"/>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981541" y="1998466"/>
            <a:ext cx="7695738" cy="3098355"/>
          </a:xfrm>
          <a:prstGeom prst="rect">
            <a:avLst/>
          </a:prstGeom>
        </p:spPr>
      </p:pic>
      <p:pic>
        <p:nvPicPr>
          <p:cNvPr id="5" name="Picture 4">
            <a:extLst>
              <a:ext uri="{FF2B5EF4-FFF2-40B4-BE49-F238E27FC236}">
                <a16:creationId xmlns:a16="http://schemas.microsoft.com/office/drawing/2014/main" id="{DABD779C-A9EC-5B35-4AD0-16939B048B4C}"/>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357241" y="115393"/>
            <a:ext cx="933411" cy="375797"/>
          </a:xfrm>
          <a:prstGeom prst="rect">
            <a:avLst/>
          </a:prstGeom>
        </p:spPr>
      </p:pic>
      <p:sp>
        <p:nvSpPr>
          <p:cNvPr id="6" name="Footer Placeholder 2">
            <a:extLst>
              <a:ext uri="{FF2B5EF4-FFF2-40B4-BE49-F238E27FC236}">
                <a16:creationId xmlns:a16="http://schemas.microsoft.com/office/drawing/2014/main" id="{FDDEAD5F-6E62-A0E5-44C7-32296C686FFF}"/>
              </a:ext>
            </a:extLst>
          </p:cNvPr>
          <p:cNvSpPr txBox="1">
            <a:spLocks/>
          </p:cNvSpPr>
          <p:nvPr/>
        </p:nvSpPr>
        <p:spPr>
          <a:xfrm>
            <a:off x="1992604" y="66020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00B278D-A7C3-DC0C-928C-15485F5FEA6D}"/>
              </a:ext>
            </a:extLst>
          </p:cNvPr>
          <p:cNvSpPr txBox="1"/>
          <p:nvPr/>
        </p:nvSpPr>
        <p:spPr>
          <a:xfrm>
            <a:off x="6815775" y="6634307"/>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775492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53363" y="365760"/>
            <a:ext cx="9367203" cy="1188720"/>
          </a:xfrm>
        </p:spPr>
        <p:txBody>
          <a:bodyPr>
            <a:normAutofit/>
          </a:bodyPr>
          <a:lstStyle/>
          <a:p>
            <a:r>
              <a:rPr lang="en-GB" sz="3700"/>
              <a:t>Implications of economic growth for individuals and firms</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5">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1653363" y="2176272"/>
            <a:ext cx="9367204" cy="4041648"/>
          </a:xfrm>
        </p:spPr>
        <p:txBody>
          <a:bodyPr anchor="t">
            <a:normAutofit/>
          </a:bodyPr>
          <a:lstStyle/>
          <a:p>
            <a:r>
              <a:rPr lang="en-GB" sz="1700"/>
              <a:t>Employment patterns</a:t>
            </a:r>
          </a:p>
          <a:p>
            <a:pPr lvl="1"/>
            <a:r>
              <a:rPr lang="en-GB" sz="1700"/>
              <a:t>Increased economic growth leads to improvements in the standard of living for consumers</a:t>
            </a:r>
          </a:p>
          <a:p>
            <a:pPr lvl="2"/>
            <a:r>
              <a:rPr lang="en-GB" sz="1700"/>
              <a:t>Increased income allows people to spend more on necessities at lower levels of income and more on luxuries at higher income levels</a:t>
            </a:r>
          </a:p>
          <a:p>
            <a:pPr lvl="1"/>
            <a:r>
              <a:rPr lang="en-GB" sz="1700"/>
              <a:t>As real wages increase labour can substitute work for leisure and see dramatic changes in their level of income</a:t>
            </a:r>
          </a:p>
          <a:p>
            <a:pPr lvl="1"/>
            <a:r>
              <a:rPr lang="en-GB" sz="1700"/>
              <a:t>At some point, they might wish to substitute leisure for work as, at higher levels of income, they satisfy their financial requirements. This will change employment patterns</a:t>
            </a:r>
          </a:p>
          <a:p>
            <a:pPr lvl="1"/>
            <a:r>
              <a:rPr lang="en-GB" sz="1700"/>
              <a:t>Increased incomes allow workers more free time and the ability to retire, and enjoy the quality of their life, at an earlier age</a:t>
            </a:r>
          </a:p>
          <a:p>
            <a:pPr lvl="1"/>
            <a:r>
              <a:rPr lang="en-GB" sz="1700"/>
              <a:t>There will also be a shift in the type of employment, moving from more agricultural or low skilled jobs to more technological and high skills jobs</a:t>
            </a:r>
          </a:p>
          <a:p>
            <a:pPr lvl="1"/>
            <a:endParaRPr lang="en-GB" sz="1700"/>
          </a:p>
        </p:txBody>
      </p:sp>
      <p:pic>
        <p:nvPicPr>
          <p:cNvPr id="4" name="Picture 3">
            <a:extLst>
              <a:ext uri="{FF2B5EF4-FFF2-40B4-BE49-F238E27FC236}">
                <a16:creationId xmlns:a16="http://schemas.microsoft.com/office/drawing/2014/main" id="{70765071-70B9-209E-DE57-10FE790D7017}"/>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981541" y="1998466"/>
            <a:ext cx="7695738" cy="3098355"/>
          </a:xfrm>
          <a:prstGeom prst="rect">
            <a:avLst/>
          </a:prstGeom>
        </p:spPr>
      </p:pic>
      <p:pic>
        <p:nvPicPr>
          <p:cNvPr id="5" name="Picture 4">
            <a:extLst>
              <a:ext uri="{FF2B5EF4-FFF2-40B4-BE49-F238E27FC236}">
                <a16:creationId xmlns:a16="http://schemas.microsoft.com/office/drawing/2014/main" id="{9DCAAACF-A5B7-171A-77DB-EB7C2FAF74EE}"/>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357241" y="115393"/>
            <a:ext cx="933411" cy="375797"/>
          </a:xfrm>
          <a:prstGeom prst="rect">
            <a:avLst/>
          </a:prstGeom>
        </p:spPr>
      </p:pic>
      <p:sp>
        <p:nvSpPr>
          <p:cNvPr id="6" name="Footer Placeholder 2">
            <a:extLst>
              <a:ext uri="{FF2B5EF4-FFF2-40B4-BE49-F238E27FC236}">
                <a16:creationId xmlns:a16="http://schemas.microsoft.com/office/drawing/2014/main" id="{0F02F4B6-D13C-2170-1F36-1851B2DE42A3}"/>
              </a:ext>
            </a:extLst>
          </p:cNvPr>
          <p:cNvSpPr txBox="1">
            <a:spLocks/>
          </p:cNvSpPr>
          <p:nvPr/>
        </p:nvSpPr>
        <p:spPr>
          <a:xfrm>
            <a:off x="1992604" y="66020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1D6C45E-AEF6-6922-2278-B9A95C8C7436}"/>
              </a:ext>
            </a:extLst>
          </p:cNvPr>
          <p:cNvSpPr txBox="1"/>
          <p:nvPr/>
        </p:nvSpPr>
        <p:spPr>
          <a:xfrm>
            <a:off x="6815775" y="6634307"/>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3142990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365126"/>
            <a:ext cx="5340605" cy="1146176"/>
          </a:xfrm>
        </p:spPr>
        <p:txBody>
          <a:bodyPr vert="horz" lIns="91440" tIns="45720" rIns="91440" bIns="45720" rtlCol="0" anchor="ctr">
            <a:normAutofit/>
          </a:bodyPr>
          <a:lstStyle/>
          <a:p>
            <a:r>
              <a:rPr lang="en-US" kern="1200">
                <a:solidFill>
                  <a:schemeClr val="tx1"/>
                </a:solidFill>
                <a:latin typeface="+mj-lt"/>
                <a:ea typeface="+mj-ea"/>
                <a:cs typeface="+mj-cs"/>
              </a:rPr>
              <a:t>Activity 4</a:t>
            </a:r>
          </a:p>
        </p:txBody>
      </p:sp>
      <p:sp>
        <p:nvSpPr>
          <p:cNvPr id="18" name="Freeform: Shape 17">
            <a:extLst>
              <a:ext uri="{FF2B5EF4-FFF2-40B4-BE49-F238E27FC236}">
                <a16:creationId xmlns:a16="http://schemas.microsoft.com/office/drawing/2014/main" id="{05C7EBC3-4672-4DAB-81C2-58661FAFA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8805" y="-2"/>
            <a:ext cx="6013194"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chemeClr val="accent5">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0BF962F-4C6F-461E-86F2-C43F56CC9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0797" y="1690688"/>
            <a:ext cx="8711202" cy="5167312"/>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94A4F7-38E4-45EA-8E2E-CE1B5766B4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5931454"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ontent Placeholder 2"/>
          <p:cNvSpPr>
            <a:spLocks noGrp="1"/>
          </p:cNvSpPr>
          <p:nvPr>
            <p:ph idx="1"/>
          </p:nvPr>
        </p:nvSpPr>
        <p:spPr>
          <a:xfrm>
            <a:off x="838200" y="2173288"/>
            <a:ext cx="3603171" cy="3639684"/>
          </a:xfrm>
        </p:spPr>
        <p:txBody>
          <a:bodyPr vert="horz" lIns="91440" tIns="45720" rIns="91440" bIns="45720" rtlCol="0" anchor="ctr">
            <a:normAutofit/>
          </a:bodyPr>
          <a:lstStyle/>
          <a:p>
            <a:r>
              <a:rPr lang="en-US" sz="2000">
                <a:solidFill>
                  <a:srgbClr val="FFFFFF"/>
                </a:solidFill>
              </a:rPr>
              <a:t>What is meant by the term GDP per capita?</a:t>
            </a:r>
          </a:p>
          <a:p>
            <a:pPr lvl="0"/>
            <a:r>
              <a:rPr lang="en-US" sz="2000">
                <a:solidFill>
                  <a:srgbClr val="FFFFFF"/>
                </a:solidFill>
              </a:rPr>
              <a:t>What are the implications of economic growth for individuals and businesses in the UK and Asia? Complete the table below. Try to include both positive and negative implications.</a:t>
            </a:r>
          </a:p>
          <a:p>
            <a:r>
              <a:rPr lang="en-US" sz="2000" i="1">
                <a:solidFill>
                  <a:srgbClr val="FFFFFF"/>
                </a:solidFill>
              </a:rPr>
              <a:t>Is steady economic growth better than fast economic growth?</a:t>
            </a:r>
          </a:p>
          <a:p>
            <a:pPr lvl="1"/>
            <a:endParaRPr lang="en-US" sz="2000" i="1">
              <a:solidFill>
                <a:srgbClr val="FFFFFF"/>
              </a:solidFill>
            </a:endParaRPr>
          </a:p>
          <a:p>
            <a:pPr lvl="1"/>
            <a:endParaRPr lang="en-US" sz="2000" i="1">
              <a:solidFill>
                <a:srgbClr val="FFFFFF"/>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677456183"/>
              </p:ext>
            </p:extLst>
          </p:nvPr>
        </p:nvGraphicFramePr>
        <p:xfrm>
          <a:off x="6183088" y="3071346"/>
          <a:ext cx="5170712" cy="2207558"/>
        </p:xfrm>
        <a:graphic>
          <a:graphicData uri="http://schemas.openxmlformats.org/drawingml/2006/table">
            <a:tbl>
              <a:tblPr firstRow="1" firstCol="1" bandRow="1">
                <a:noFill/>
                <a:tableStyleId>{5C22544A-7EE6-4342-B048-85BDC9FD1C3A}</a:tableStyleId>
              </a:tblPr>
              <a:tblGrid>
                <a:gridCol w="921848">
                  <a:extLst>
                    <a:ext uri="{9D8B030D-6E8A-4147-A177-3AD203B41FA5}">
                      <a16:colId xmlns:a16="http://schemas.microsoft.com/office/drawing/2014/main" val="2740853629"/>
                    </a:ext>
                  </a:extLst>
                </a:gridCol>
                <a:gridCol w="2073647">
                  <a:extLst>
                    <a:ext uri="{9D8B030D-6E8A-4147-A177-3AD203B41FA5}">
                      <a16:colId xmlns:a16="http://schemas.microsoft.com/office/drawing/2014/main" val="2279901686"/>
                    </a:ext>
                  </a:extLst>
                </a:gridCol>
                <a:gridCol w="2175217">
                  <a:extLst>
                    <a:ext uri="{9D8B030D-6E8A-4147-A177-3AD203B41FA5}">
                      <a16:colId xmlns:a16="http://schemas.microsoft.com/office/drawing/2014/main" val="2160815586"/>
                    </a:ext>
                  </a:extLst>
                </a:gridCol>
              </a:tblGrid>
              <a:tr h="475834">
                <a:tc>
                  <a:txBody>
                    <a:bodyPr/>
                    <a:lstStyle/>
                    <a:p>
                      <a:pPr marL="457200" algn="ctr">
                        <a:spcAft>
                          <a:spcPts val="0"/>
                        </a:spcAft>
                      </a:pPr>
                      <a:endParaRPr lang="en-GB" sz="2000" b="0" cap="none" spc="0" dirty="0">
                        <a:solidFill>
                          <a:schemeClr val="tx1">
                            <a:lumMod val="95000"/>
                            <a:lumOff val="5000"/>
                          </a:schemeClr>
                        </a:solidFill>
                        <a:effectLst/>
                        <a:latin typeface="Calibri"/>
                        <a:ea typeface="Calibri" panose="020F0502020204030204" pitchFamily="34" charset="0"/>
                        <a:cs typeface="Arial"/>
                      </a:endParaRPr>
                    </a:p>
                  </a:txBody>
                  <a:tcPr marL="58504" marR="58504" marT="0" marB="117008" anchor="ctr">
                    <a:lnL w="12700" cmpd="sng">
                      <a:solidFill>
                        <a:schemeClr val="tx1"/>
                      </a:solidFill>
                      <a:prstDash val="solid"/>
                    </a:lnL>
                    <a:lnR w="12700" cmpd="sng">
                      <a:solidFill>
                        <a:schemeClr val="tx1"/>
                      </a:solidFill>
                      <a:prstDash val="solid"/>
                    </a:lnR>
                    <a:lnT w="12700" cap="flat" cmpd="sng" algn="ctr">
                      <a:solidFill>
                        <a:schemeClr val="tx1"/>
                      </a:solidFill>
                      <a:prstDash val="solid"/>
                    </a:lnT>
                    <a:lnB w="12700" cmpd="sng">
                      <a:solidFill>
                        <a:schemeClr val="tx1"/>
                      </a:solidFill>
                      <a:prstDash val="solid"/>
                    </a:lnB>
                    <a:noFill/>
                  </a:tcPr>
                </a:tc>
                <a:tc>
                  <a:txBody>
                    <a:bodyPr/>
                    <a:lstStyle/>
                    <a:p>
                      <a:pPr marL="457200" algn="ctr">
                        <a:spcAft>
                          <a:spcPts val="0"/>
                        </a:spcAft>
                      </a:pPr>
                      <a:r>
                        <a:rPr lang="en-US" sz="2000" b="0" cap="none" spc="0" dirty="0">
                          <a:solidFill>
                            <a:schemeClr val="tx1">
                              <a:lumMod val="95000"/>
                              <a:lumOff val="5000"/>
                            </a:schemeClr>
                          </a:solidFill>
                          <a:effectLst/>
                        </a:rPr>
                        <a:t>Individuals</a:t>
                      </a:r>
                      <a:endParaRPr lang="en-GB" sz="2000" b="0" cap="none" spc="0" dirty="0">
                        <a:solidFill>
                          <a:schemeClr val="tx1">
                            <a:lumMod val="95000"/>
                            <a:lumOff val="5000"/>
                          </a:schemeClr>
                        </a:solidFill>
                        <a:effectLst/>
                        <a:latin typeface="Calibri"/>
                        <a:ea typeface="Calibri" panose="020F0502020204030204" pitchFamily="34" charset="0"/>
                        <a:cs typeface="Arial"/>
                      </a:endParaRPr>
                    </a:p>
                  </a:txBody>
                  <a:tcPr marL="58504" marR="58504" marT="0" marB="117008" anchor="ctr">
                    <a:lnL w="12700" cmpd="sng">
                      <a:solidFill>
                        <a:schemeClr val="tx1"/>
                      </a:solidFill>
                      <a:prstDash val="solid"/>
                    </a:lnL>
                    <a:lnR w="12700" cmpd="sng">
                      <a:solidFill>
                        <a:schemeClr val="tx1"/>
                      </a:solidFill>
                      <a:prstDash val="solid"/>
                    </a:lnR>
                    <a:lnT w="12700" cap="flat" cmpd="sng" algn="ctr">
                      <a:solidFill>
                        <a:schemeClr val="tx1"/>
                      </a:solidFill>
                      <a:prstDash val="solid"/>
                    </a:lnT>
                    <a:lnB w="12700" cmpd="sng">
                      <a:solidFill>
                        <a:schemeClr val="tx1"/>
                      </a:solidFill>
                      <a:prstDash val="solid"/>
                    </a:lnB>
                    <a:noFill/>
                  </a:tcPr>
                </a:tc>
                <a:tc>
                  <a:txBody>
                    <a:bodyPr/>
                    <a:lstStyle/>
                    <a:p>
                      <a:pPr marL="457200" algn="ctr">
                        <a:spcAft>
                          <a:spcPts val="0"/>
                        </a:spcAft>
                      </a:pPr>
                      <a:r>
                        <a:rPr lang="en-US" sz="2000" b="0" cap="none" spc="0" dirty="0">
                          <a:solidFill>
                            <a:schemeClr val="tx1">
                              <a:lumMod val="95000"/>
                              <a:lumOff val="5000"/>
                            </a:schemeClr>
                          </a:solidFill>
                          <a:effectLst/>
                        </a:rPr>
                        <a:t>Businesses</a:t>
                      </a:r>
                      <a:endParaRPr lang="en-GB" sz="2000" b="0" cap="none" spc="0" dirty="0">
                        <a:solidFill>
                          <a:schemeClr val="tx1">
                            <a:lumMod val="95000"/>
                            <a:lumOff val="5000"/>
                          </a:schemeClr>
                        </a:solidFill>
                        <a:effectLst/>
                        <a:latin typeface="Calibri"/>
                        <a:ea typeface="Calibri" panose="020F0502020204030204" pitchFamily="34" charset="0"/>
                        <a:cs typeface="Arial"/>
                      </a:endParaRPr>
                    </a:p>
                  </a:txBody>
                  <a:tcPr marL="58504" marR="58504" marT="0" marB="117008" anchor="ctr">
                    <a:lnL w="12700" cmpd="sng">
                      <a:solidFill>
                        <a:schemeClr val="tx1"/>
                      </a:solidFill>
                      <a:prstDash val="solid"/>
                    </a:lnL>
                    <a:lnR w="12700" cmpd="sng">
                      <a:solidFill>
                        <a:schemeClr val="tx1"/>
                      </a:solidFill>
                      <a:prstDash val="solid"/>
                    </a:lnR>
                    <a:lnT w="12700" cap="flat" cmpd="sng" algn="ctr">
                      <a:solidFill>
                        <a:schemeClr val="tx1"/>
                      </a:solidFill>
                      <a:prstDash val="solid"/>
                    </a:lnT>
                    <a:lnB w="12700" cmpd="sng">
                      <a:solidFill>
                        <a:schemeClr val="tx1"/>
                      </a:solidFill>
                      <a:prstDash val="solid"/>
                    </a:lnB>
                    <a:noFill/>
                  </a:tcPr>
                </a:tc>
                <a:extLst>
                  <a:ext uri="{0D108BD9-81ED-4DB2-BD59-A6C34878D82A}">
                    <a16:rowId xmlns:a16="http://schemas.microsoft.com/office/drawing/2014/main" val="1390099183"/>
                  </a:ext>
                </a:extLst>
              </a:tr>
              <a:tr h="865862">
                <a:tc>
                  <a:txBody>
                    <a:bodyPr/>
                    <a:lstStyle/>
                    <a:p>
                      <a:pPr marL="0" indent="0" algn="ctr">
                        <a:spcAft>
                          <a:spcPts val="0"/>
                        </a:spcAft>
                      </a:pPr>
                      <a:r>
                        <a:rPr lang="en-US" sz="2000" b="0" cap="none" spc="0" dirty="0">
                          <a:solidFill>
                            <a:schemeClr val="tx1">
                              <a:lumMod val="95000"/>
                              <a:lumOff val="5000"/>
                            </a:schemeClr>
                          </a:solidFill>
                          <a:effectLst/>
                        </a:rPr>
                        <a:t>UK</a:t>
                      </a:r>
                      <a:endParaRPr lang="en-GB" sz="2000" b="0" cap="none" spc="0" dirty="0">
                        <a:solidFill>
                          <a:schemeClr val="tx1">
                            <a:lumMod val="95000"/>
                            <a:lumOff val="5000"/>
                          </a:schemeClr>
                        </a:solidFill>
                        <a:effectLst/>
                        <a:latin typeface="Calibri"/>
                        <a:ea typeface="Calibri" panose="020F0502020204030204" pitchFamily="34" charset="0"/>
                        <a:cs typeface="Arial"/>
                      </a:endParaRPr>
                    </a:p>
                  </a:txBody>
                  <a:tcPr marL="58504" marR="58504" marT="0" marB="117008"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marL="0" indent="0" algn="ctr">
                        <a:spcAft>
                          <a:spcPts val="0"/>
                        </a:spcAft>
                      </a:pPr>
                      <a:endParaRPr lang="en-GB" sz="1500" cap="none" spc="0" dirty="0">
                        <a:solidFill>
                          <a:schemeClr val="tx1">
                            <a:lumMod val="95000"/>
                            <a:lumOff val="5000"/>
                          </a:schemeClr>
                        </a:solidFill>
                        <a:effectLst/>
                      </a:endParaRPr>
                    </a:p>
                    <a:p>
                      <a:pPr marL="0" indent="0" algn="ctr">
                        <a:spcAft>
                          <a:spcPts val="0"/>
                        </a:spcAft>
                      </a:pPr>
                      <a:endParaRPr lang="en-GB" sz="1500" cap="none" spc="0" dirty="0">
                        <a:solidFill>
                          <a:schemeClr val="tx1">
                            <a:lumMod val="95000"/>
                            <a:lumOff val="5000"/>
                          </a:schemeClr>
                        </a:solidFill>
                        <a:effectLst/>
                      </a:endParaRPr>
                    </a:p>
                    <a:p>
                      <a:pPr marL="0" indent="0" algn="ctr">
                        <a:spcAft>
                          <a:spcPts val="0"/>
                        </a:spcAft>
                      </a:pPr>
                      <a:endParaRPr lang="en-GB" sz="1500" cap="none" spc="0" dirty="0">
                        <a:solidFill>
                          <a:schemeClr val="tx1">
                            <a:lumMod val="95000"/>
                            <a:lumOff val="5000"/>
                          </a:schemeClr>
                        </a:solidFill>
                        <a:effectLst/>
                      </a:endParaRPr>
                    </a:p>
                  </a:txBody>
                  <a:tcPr marL="58504" marR="58504" marT="0" marB="117008"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marL="0" indent="0" algn="ctr">
                        <a:spcAft>
                          <a:spcPts val="0"/>
                        </a:spcAft>
                      </a:pPr>
                      <a:endParaRPr lang="en-GB" sz="1500" cap="none" spc="0" dirty="0">
                        <a:solidFill>
                          <a:schemeClr val="tx1">
                            <a:lumMod val="95000"/>
                            <a:lumOff val="5000"/>
                          </a:schemeClr>
                        </a:solidFill>
                        <a:effectLst/>
                        <a:latin typeface="Calibri"/>
                        <a:ea typeface="Calibri" panose="020F0502020204030204" pitchFamily="34" charset="0"/>
                        <a:cs typeface="Arial"/>
                      </a:endParaRPr>
                    </a:p>
                  </a:txBody>
                  <a:tcPr marL="58504" marR="58504" marT="0" marB="117008"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extLst>
                  <a:ext uri="{0D108BD9-81ED-4DB2-BD59-A6C34878D82A}">
                    <a16:rowId xmlns:a16="http://schemas.microsoft.com/office/drawing/2014/main" val="207668216"/>
                  </a:ext>
                </a:extLst>
              </a:tr>
              <a:tr h="865862">
                <a:tc>
                  <a:txBody>
                    <a:bodyPr/>
                    <a:lstStyle/>
                    <a:p>
                      <a:pPr marL="0" indent="0" algn="ctr">
                        <a:spcAft>
                          <a:spcPts val="0"/>
                        </a:spcAft>
                        <a:tabLst/>
                      </a:pPr>
                      <a:r>
                        <a:rPr lang="en-US" sz="2000" b="0" cap="none" spc="0" dirty="0">
                          <a:solidFill>
                            <a:schemeClr val="tx1">
                              <a:lumMod val="95000"/>
                              <a:lumOff val="5000"/>
                            </a:schemeClr>
                          </a:solidFill>
                          <a:effectLst/>
                        </a:rPr>
                        <a:t>Asia</a:t>
                      </a:r>
                      <a:endParaRPr lang="en-GB" sz="2000" b="0" cap="none" spc="0" dirty="0">
                        <a:solidFill>
                          <a:schemeClr val="tx1">
                            <a:lumMod val="95000"/>
                            <a:lumOff val="5000"/>
                          </a:schemeClr>
                        </a:solidFill>
                        <a:effectLst/>
                        <a:latin typeface="Calibri"/>
                        <a:ea typeface="Calibri" panose="020F0502020204030204" pitchFamily="34" charset="0"/>
                        <a:cs typeface="Arial"/>
                      </a:endParaRPr>
                    </a:p>
                  </a:txBody>
                  <a:tcPr marL="58504" marR="58504" marT="0" marB="117008"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95000"/>
                      </a:schemeClr>
                    </a:solidFill>
                  </a:tcPr>
                </a:tc>
                <a:tc>
                  <a:txBody>
                    <a:bodyPr/>
                    <a:lstStyle/>
                    <a:p>
                      <a:pPr marL="0" indent="0" algn="ctr">
                        <a:spcAft>
                          <a:spcPts val="0"/>
                        </a:spcAft>
                        <a:tabLst>
                          <a:tab pos="0" algn="l"/>
                        </a:tabLst>
                      </a:pPr>
                      <a:endParaRPr lang="en-GB" sz="1500" cap="none" spc="0" dirty="0">
                        <a:solidFill>
                          <a:schemeClr val="tx1">
                            <a:lumMod val="95000"/>
                            <a:lumOff val="5000"/>
                          </a:schemeClr>
                        </a:solidFill>
                        <a:effectLst/>
                        <a:latin typeface="Calibri"/>
                        <a:ea typeface="Calibri" panose="020F0502020204030204" pitchFamily="34" charset="0"/>
                        <a:cs typeface="Arial"/>
                      </a:endParaRPr>
                    </a:p>
                    <a:p>
                      <a:pPr marL="0" indent="0" algn="ctr">
                        <a:spcAft>
                          <a:spcPts val="0"/>
                        </a:spcAft>
                        <a:tabLst>
                          <a:tab pos="0" algn="l"/>
                        </a:tabLst>
                      </a:pPr>
                      <a:endParaRPr lang="en-GB" sz="1500" cap="none" spc="0" dirty="0">
                        <a:solidFill>
                          <a:schemeClr val="tx1">
                            <a:lumMod val="95000"/>
                            <a:lumOff val="5000"/>
                          </a:schemeClr>
                        </a:solidFill>
                        <a:effectLst/>
                        <a:latin typeface="Calibri"/>
                        <a:ea typeface="Calibri" panose="020F0502020204030204" pitchFamily="34" charset="0"/>
                        <a:cs typeface="Arial"/>
                      </a:endParaRPr>
                    </a:p>
                    <a:p>
                      <a:pPr marL="0" indent="0" algn="ctr">
                        <a:spcAft>
                          <a:spcPts val="0"/>
                        </a:spcAft>
                        <a:tabLst>
                          <a:tab pos="0" algn="l"/>
                        </a:tabLst>
                      </a:pPr>
                      <a:endParaRPr lang="en-GB" sz="1500" cap="none" spc="0" dirty="0">
                        <a:solidFill>
                          <a:schemeClr val="tx1">
                            <a:lumMod val="95000"/>
                            <a:lumOff val="5000"/>
                          </a:schemeClr>
                        </a:solidFill>
                        <a:effectLst/>
                        <a:latin typeface="Calibri"/>
                        <a:ea typeface="Calibri" panose="020F0502020204030204" pitchFamily="34" charset="0"/>
                        <a:cs typeface="Arial"/>
                      </a:endParaRPr>
                    </a:p>
                  </a:txBody>
                  <a:tcPr marL="58504" marR="58504" marT="0" marB="117008"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95000"/>
                      </a:schemeClr>
                    </a:solidFill>
                  </a:tcPr>
                </a:tc>
                <a:tc>
                  <a:txBody>
                    <a:bodyPr/>
                    <a:lstStyle/>
                    <a:p>
                      <a:pPr marL="0" indent="0" algn="l">
                        <a:spcAft>
                          <a:spcPts val="0"/>
                        </a:spcAft>
                        <a:tabLst/>
                      </a:pPr>
                      <a:endParaRPr lang="en-GB" sz="1500" cap="none" spc="0" dirty="0">
                        <a:solidFill>
                          <a:schemeClr val="tx1">
                            <a:lumMod val="95000"/>
                            <a:lumOff val="5000"/>
                          </a:schemeClr>
                        </a:solidFill>
                        <a:effectLst/>
                        <a:latin typeface="Calibri"/>
                        <a:ea typeface="Calibri" panose="020F0502020204030204" pitchFamily="34" charset="0"/>
                        <a:cs typeface="Arial"/>
                      </a:endParaRPr>
                    </a:p>
                  </a:txBody>
                  <a:tcPr marL="58504" marR="58504" marT="0" marB="117008"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95000"/>
                      </a:schemeClr>
                    </a:solidFill>
                  </a:tcPr>
                </a:tc>
                <a:extLst>
                  <a:ext uri="{0D108BD9-81ED-4DB2-BD59-A6C34878D82A}">
                    <a16:rowId xmlns:a16="http://schemas.microsoft.com/office/drawing/2014/main" val="3477512319"/>
                  </a:ext>
                </a:extLst>
              </a:tr>
            </a:tbl>
          </a:graphicData>
        </a:graphic>
      </p:graphicFrame>
      <p:pic>
        <p:nvPicPr>
          <p:cNvPr id="5" name="Picture 4">
            <a:extLst>
              <a:ext uri="{FF2B5EF4-FFF2-40B4-BE49-F238E27FC236}">
                <a16:creationId xmlns:a16="http://schemas.microsoft.com/office/drawing/2014/main" id="{3E684AFE-094C-5D4D-3F63-45E7F8F80671}"/>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981541" y="1998466"/>
            <a:ext cx="7695738" cy="3098355"/>
          </a:xfrm>
          <a:prstGeom prst="rect">
            <a:avLst/>
          </a:prstGeom>
        </p:spPr>
      </p:pic>
      <p:pic>
        <p:nvPicPr>
          <p:cNvPr id="6" name="Picture 5">
            <a:extLst>
              <a:ext uri="{FF2B5EF4-FFF2-40B4-BE49-F238E27FC236}">
                <a16:creationId xmlns:a16="http://schemas.microsoft.com/office/drawing/2014/main" id="{C45F7B72-C7BC-7659-5A22-110BF67FD78F}"/>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357241" y="115393"/>
            <a:ext cx="933411" cy="375797"/>
          </a:xfrm>
          <a:prstGeom prst="rect">
            <a:avLst/>
          </a:prstGeom>
        </p:spPr>
      </p:pic>
      <p:sp>
        <p:nvSpPr>
          <p:cNvPr id="7" name="Footer Placeholder 2">
            <a:extLst>
              <a:ext uri="{FF2B5EF4-FFF2-40B4-BE49-F238E27FC236}">
                <a16:creationId xmlns:a16="http://schemas.microsoft.com/office/drawing/2014/main" id="{32B2B005-B3E2-E0A7-863E-252511B613FF}"/>
              </a:ext>
            </a:extLst>
          </p:cNvPr>
          <p:cNvSpPr txBox="1">
            <a:spLocks/>
          </p:cNvSpPr>
          <p:nvPr/>
        </p:nvSpPr>
        <p:spPr>
          <a:xfrm>
            <a:off x="1992604" y="66020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502FEF0B-C25A-8A74-9C38-B30472BC5EE0}"/>
              </a:ext>
            </a:extLst>
          </p:cNvPr>
          <p:cNvSpPr txBox="1"/>
          <p:nvPr/>
        </p:nvSpPr>
        <p:spPr>
          <a:xfrm>
            <a:off x="6815775" y="6634307"/>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1805485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371597" y="348865"/>
            <a:ext cx="10044023" cy="877729"/>
          </a:xfrm>
        </p:spPr>
        <p:txBody>
          <a:bodyPr anchor="ctr">
            <a:normAutofit/>
          </a:bodyPr>
          <a:lstStyle/>
          <a:p>
            <a:r>
              <a:rPr lang="en-GB" sz="4000">
                <a:solidFill>
                  <a:srgbClr val="FFFFFF"/>
                </a:solidFill>
              </a:rPr>
              <a:t>Activity – Indicators of Growth</a:t>
            </a:r>
          </a:p>
        </p:txBody>
      </p:sp>
      <p:graphicFrame>
        <p:nvGraphicFramePr>
          <p:cNvPr id="12" name="Content Placeholder 2">
            <a:extLst>
              <a:ext uri="{FF2B5EF4-FFF2-40B4-BE49-F238E27FC236}">
                <a16:creationId xmlns:a16="http://schemas.microsoft.com/office/drawing/2014/main" id="{C547B961-C23D-6891-96BF-F4A19488FE71}"/>
              </a:ext>
            </a:extLst>
          </p:cNvPr>
          <p:cNvGraphicFramePr>
            <a:graphicFrameLocks noGrp="1"/>
          </p:cNvGraphicFramePr>
          <p:nvPr>
            <p:ph idx="1"/>
            <p:extLst>
              <p:ext uri="{D42A27DB-BD31-4B8C-83A1-F6EECF244321}">
                <p14:modId xmlns:p14="http://schemas.microsoft.com/office/powerpoint/2010/main" val="1849548307"/>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a:extLst>
              <a:ext uri="{FF2B5EF4-FFF2-40B4-BE49-F238E27FC236}">
                <a16:creationId xmlns:a16="http://schemas.microsoft.com/office/drawing/2014/main" id="{1C7382FD-F5BA-98F2-1908-E06EFBBFC893}"/>
              </a:ext>
            </a:extLst>
          </p:cNvPr>
          <p:cNvPicPr>
            <a:picLocks noChangeAspect="1"/>
          </p:cNvPicPr>
          <p:nvPr/>
        </p:nvPicPr>
        <p:blipFill>
          <a:blip r:embed="rId9" cstate="print">
            <a:alphaModFix amt="5000"/>
            <a:extLst>
              <a:ext uri="{28A0092B-C50C-407E-A947-70E740481C1C}">
                <a14:useLocalDpi xmlns:a14="http://schemas.microsoft.com/office/drawing/2010/main" val="0"/>
              </a:ext>
            </a:extLst>
          </a:blip>
          <a:stretch>
            <a:fillRect/>
          </a:stretch>
        </p:blipFill>
        <p:spPr>
          <a:xfrm>
            <a:off x="1981541" y="1998466"/>
            <a:ext cx="7695738" cy="3098355"/>
          </a:xfrm>
          <a:prstGeom prst="rect">
            <a:avLst/>
          </a:prstGeom>
        </p:spPr>
      </p:pic>
      <p:pic>
        <p:nvPicPr>
          <p:cNvPr id="4" name="Picture 3">
            <a:extLst>
              <a:ext uri="{FF2B5EF4-FFF2-40B4-BE49-F238E27FC236}">
                <a16:creationId xmlns:a16="http://schemas.microsoft.com/office/drawing/2014/main" id="{B6346EAA-EC2D-D3E5-CD58-B42423662F77}"/>
              </a:ext>
            </a:extLst>
          </p:cNvPr>
          <p:cNvPicPr>
            <a:picLocks noChangeAspect="1"/>
          </p:cNvPicPr>
          <p:nvPr/>
        </p:nvPicPr>
        <p:blipFill>
          <a:blip r:embed="rId10" cstate="print">
            <a:alphaModFix amt="85000"/>
            <a:extLst>
              <a:ext uri="{28A0092B-C50C-407E-A947-70E740481C1C}">
                <a14:useLocalDpi xmlns:a14="http://schemas.microsoft.com/office/drawing/2010/main" val="0"/>
              </a:ext>
            </a:extLst>
          </a:blip>
          <a:stretch>
            <a:fillRect/>
          </a:stretch>
        </p:blipFill>
        <p:spPr>
          <a:xfrm>
            <a:off x="5357241" y="115393"/>
            <a:ext cx="933411" cy="375797"/>
          </a:xfrm>
          <a:prstGeom prst="rect">
            <a:avLst/>
          </a:prstGeom>
        </p:spPr>
      </p:pic>
      <p:sp>
        <p:nvSpPr>
          <p:cNvPr id="5" name="Footer Placeholder 2">
            <a:extLst>
              <a:ext uri="{FF2B5EF4-FFF2-40B4-BE49-F238E27FC236}">
                <a16:creationId xmlns:a16="http://schemas.microsoft.com/office/drawing/2014/main" id="{D2B7B5DB-6F28-D819-4B3C-A8DCB3C162D3}"/>
              </a:ext>
            </a:extLst>
          </p:cNvPr>
          <p:cNvSpPr txBox="1">
            <a:spLocks/>
          </p:cNvSpPr>
          <p:nvPr/>
        </p:nvSpPr>
        <p:spPr>
          <a:xfrm>
            <a:off x="1992604" y="66020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1">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36DC0304-05EE-3F21-037B-9F78F9CE50C4}"/>
              </a:ext>
            </a:extLst>
          </p:cNvPr>
          <p:cNvSpPr txBox="1"/>
          <p:nvPr/>
        </p:nvSpPr>
        <p:spPr>
          <a:xfrm>
            <a:off x="6815775" y="6634307"/>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2876912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800A013-8942-41F9-B67D-0196B09CFD3F}"/>
              </a:ext>
            </a:extLst>
          </p:cNvPr>
          <p:cNvPicPr>
            <a:picLocks noChangeAspect="1"/>
          </p:cNvPicPr>
          <p:nvPr/>
        </p:nvPicPr>
        <p:blipFill rotWithShape="1">
          <a:blip r:embed="rId4"/>
          <a:srcRect t="13493" r="9081" b="7908"/>
          <a:stretch/>
        </p:blipFill>
        <p:spPr>
          <a:xfrm>
            <a:off x="3522468" y="10"/>
            <a:ext cx="8669532" cy="6857990"/>
          </a:xfrm>
          <a:prstGeom prst="rect">
            <a:avLst/>
          </a:prstGeom>
        </p:spPr>
      </p:pic>
      <p:sp>
        <p:nvSpPr>
          <p:cNvPr id="11" name="Rectangle 10">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idx="4294967295"/>
          </p:nvPr>
        </p:nvSpPr>
        <p:spPr>
          <a:xfrm>
            <a:off x="371094" y="1161288"/>
            <a:ext cx="3438144" cy="1124712"/>
          </a:xfrm>
          <a:prstGeom prst="roundRect">
            <a:avLst/>
          </a:prstGeom>
        </p:spPr>
        <p:txBody>
          <a:bodyPr vert="horz" lIns="91440" tIns="45720" rIns="91440" bIns="45720" rtlCol="0" anchor="b">
            <a:normAutofit/>
          </a:bodyPr>
          <a:lstStyle/>
          <a:p>
            <a:r>
              <a:rPr lang="en-US" sz="2800" dirty="0"/>
              <a:t>Recall</a:t>
            </a:r>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371094" y="2718054"/>
            <a:ext cx="5538000" cy="3207258"/>
          </a:xfrm>
        </p:spPr>
        <p:txBody>
          <a:bodyPr vert="horz" lIns="91440" tIns="45720" rIns="91440" bIns="45720" rtlCol="0" anchor="t">
            <a:normAutofit/>
          </a:bodyPr>
          <a:lstStyle/>
          <a:p>
            <a:r>
              <a:rPr lang="en-US" sz="2400" dirty="0"/>
              <a:t>What is an indicator of a developing country?</a:t>
            </a:r>
          </a:p>
          <a:p>
            <a:r>
              <a:rPr lang="en-US" sz="2400" dirty="0"/>
              <a:t>Name one developing country and give a brief overview of their economy.</a:t>
            </a:r>
          </a:p>
          <a:p>
            <a:pPr lvl="1"/>
            <a:endParaRPr lang="en-US" i="1" dirty="0"/>
          </a:p>
        </p:txBody>
      </p:sp>
      <p:pic>
        <p:nvPicPr>
          <p:cNvPr id="4" name="Picture 3">
            <a:extLst>
              <a:ext uri="{FF2B5EF4-FFF2-40B4-BE49-F238E27FC236}">
                <a16:creationId xmlns:a16="http://schemas.microsoft.com/office/drawing/2014/main" id="{A1E60161-6D6D-E240-F151-CD50BB99EB91}"/>
              </a:ext>
            </a:extLst>
          </p:cNvPr>
          <p:cNvPicPr>
            <a:picLocks noChangeAspect="1"/>
          </p:cNvPicPr>
          <p:nvPr/>
        </p:nvPicPr>
        <p:blipFill>
          <a:blip r:embed="rId5" cstate="print">
            <a:alphaModFix amt="5000"/>
            <a:extLst>
              <a:ext uri="{28A0092B-C50C-407E-A947-70E740481C1C}">
                <a14:useLocalDpi xmlns:a14="http://schemas.microsoft.com/office/drawing/2010/main" val="0"/>
              </a:ext>
            </a:extLst>
          </a:blip>
          <a:stretch>
            <a:fillRect/>
          </a:stretch>
        </p:blipFill>
        <p:spPr>
          <a:xfrm>
            <a:off x="1981541" y="1998466"/>
            <a:ext cx="7695738" cy="3098355"/>
          </a:xfrm>
          <a:prstGeom prst="rect">
            <a:avLst/>
          </a:prstGeom>
        </p:spPr>
      </p:pic>
      <p:pic>
        <p:nvPicPr>
          <p:cNvPr id="6" name="Picture 5">
            <a:extLst>
              <a:ext uri="{FF2B5EF4-FFF2-40B4-BE49-F238E27FC236}">
                <a16:creationId xmlns:a16="http://schemas.microsoft.com/office/drawing/2014/main" id="{888A5CB5-A82E-5CF3-ED89-481E58356CD7}"/>
              </a:ext>
            </a:extLst>
          </p:cNvPr>
          <p:cNvPicPr>
            <a:picLocks noChangeAspect="1"/>
          </p:cNvPicPr>
          <p:nvPr/>
        </p:nvPicPr>
        <p:blipFill>
          <a:blip r:embed="rId6" cstate="print">
            <a:alphaModFix amt="85000"/>
            <a:extLst>
              <a:ext uri="{28A0092B-C50C-407E-A947-70E740481C1C}">
                <a14:useLocalDpi xmlns:a14="http://schemas.microsoft.com/office/drawing/2010/main" val="0"/>
              </a:ext>
            </a:extLst>
          </a:blip>
          <a:stretch>
            <a:fillRect/>
          </a:stretch>
        </p:blipFill>
        <p:spPr>
          <a:xfrm>
            <a:off x="5357241" y="115393"/>
            <a:ext cx="933411" cy="375797"/>
          </a:xfrm>
          <a:prstGeom prst="rect">
            <a:avLst/>
          </a:prstGeom>
        </p:spPr>
      </p:pic>
      <p:sp>
        <p:nvSpPr>
          <p:cNvPr id="7" name="Footer Placeholder 2">
            <a:extLst>
              <a:ext uri="{FF2B5EF4-FFF2-40B4-BE49-F238E27FC236}">
                <a16:creationId xmlns:a16="http://schemas.microsoft.com/office/drawing/2014/main" id="{BCBCD7EC-B896-5DD6-5D30-7274232ECB63}"/>
              </a:ext>
            </a:extLst>
          </p:cNvPr>
          <p:cNvSpPr txBox="1">
            <a:spLocks/>
          </p:cNvSpPr>
          <p:nvPr/>
        </p:nvSpPr>
        <p:spPr>
          <a:xfrm>
            <a:off x="1992604" y="66020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6F9B7B3C-2932-D800-4240-21B34F570572}"/>
              </a:ext>
            </a:extLst>
          </p:cNvPr>
          <p:cNvSpPr txBox="1"/>
          <p:nvPr/>
        </p:nvSpPr>
        <p:spPr>
          <a:xfrm>
            <a:off x="6815775" y="6634307"/>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542646050"/>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53363" y="365760"/>
            <a:ext cx="9367203" cy="1188720"/>
          </a:xfrm>
        </p:spPr>
        <p:txBody>
          <a:bodyPr>
            <a:normAutofit/>
          </a:bodyPr>
          <a:lstStyle/>
          <a:p>
            <a:r>
              <a:rPr lang="en-GB" dirty="0"/>
              <a:t>Rising incomes</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5">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1653363" y="2176272"/>
            <a:ext cx="9367204" cy="4041648"/>
          </a:xfrm>
        </p:spPr>
        <p:txBody>
          <a:bodyPr anchor="t">
            <a:normAutofit/>
          </a:bodyPr>
          <a:lstStyle/>
          <a:p>
            <a:r>
              <a:rPr lang="en-GB" sz="2400" dirty="0"/>
              <a:t>The main measure used is Gross Domestic Product (GDP) per capita</a:t>
            </a:r>
          </a:p>
          <a:p>
            <a:r>
              <a:rPr lang="en-GB" sz="2400" dirty="0"/>
              <a:t>It is calculated by:</a:t>
            </a:r>
          </a:p>
          <a:p>
            <a:pPr marL="2171400" lvl="5" indent="0">
              <a:buNone/>
            </a:pPr>
            <a:r>
              <a:rPr lang="en-GB" sz="2400"/>
              <a:t>   National income</a:t>
            </a:r>
          </a:p>
          <a:p>
            <a:pPr marL="2571400" lvl="6" indent="0">
              <a:buNone/>
            </a:pPr>
            <a:r>
              <a:rPr lang="en-GB" sz="2400"/>
              <a:t>     Population</a:t>
            </a:r>
          </a:p>
          <a:p>
            <a:r>
              <a:rPr lang="en-GB" sz="2400" dirty="0"/>
              <a:t>This is the most commonly used method to measure a country’s living standards. As GDP per capita rises, it is assumed that living standards in that country also rise</a:t>
            </a:r>
          </a:p>
          <a:p>
            <a:r>
              <a:rPr lang="en-GB" sz="2400" dirty="0"/>
              <a:t>It is common for GDP per capita to be expressed in US$’s, which allows for direct comparison between nations</a:t>
            </a:r>
          </a:p>
          <a:p>
            <a:endParaRPr lang="en-GB" sz="2400"/>
          </a:p>
        </p:txBody>
      </p:sp>
      <p:cxnSp>
        <p:nvCxnSpPr>
          <p:cNvPr id="4" name="Straight Connector 3">
            <a:extLst>
              <a:ext uri="{FF2B5EF4-FFF2-40B4-BE49-F238E27FC236}">
                <a16:creationId xmlns:a16="http://schemas.microsoft.com/office/drawing/2014/main" id="{AE69C3B9-3F8D-C04F-B72F-CF56C66819DE}"/>
              </a:ext>
            </a:extLst>
          </p:cNvPr>
          <p:cNvCxnSpPr/>
          <p:nvPr/>
        </p:nvCxnSpPr>
        <p:spPr>
          <a:xfrm>
            <a:off x="3231615" y="3429841"/>
            <a:ext cx="3970421"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6EF5B331-A9C3-C5E0-AD74-35219D28B6F4}"/>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981541" y="1998466"/>
            <a:ext cx="7695738" cy="3098355"/>
          </a:xfrm>
          <a:prstGeom prst="rect">
            <a:avLst/>
          </a:prstGeom>
        </p:spPr>
      </p:pic>
      <p:pic>
        <p:nvPicPr>
          <p:cNvPr id="6" name="Picture 5">
            <a:extLst>
              <a:ext uri="{FF2B5EF4-FFF2-40B4-BE49-F238E27FC236}">
                <a16:creationId xmlns:a16="http://schemas.microsoft.com/office/drawing/2014/main" id="{3E1FC960-AD24-C6D7-C0CD-F5F4FC25FD1F}"/>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357241" y="115393"/>
            <a:ext cx="933411" cy="375797"/>
          </a:xfrm>
          <a:prstGeom prst="rect">
            <a:avLst/>
          </a:prstGeom>
        </p:spPr>
      </p:pic>
      <p:sp>
        <p:nvSpPr>
          <p:cNvPr id="7" name="Footer Placeholder 2">
            <a:extLst>
              <a:ext uri="{FF2B5EF4-FFF2-40B4-BE49-F238E27FC236}">
                <a16:creationId xmlns:a16="http://schemas.microsoft.com/office/drawing/2014/main" id="{A67A74A3-B070-44DE-DFBE-3755C133BFEC}"/>
              </a:ext>
            </a:extLst>
          </p:cNvPr>
          <p:cNvSpPr txBox="1">
            <a:spLocks/>
          </p:cNvSpPr>
          <p:nvPr/>
        </p:nvSpPr>
        <p:spPr>
          <a:xfrm>
            <a:off x="1992604" y="66020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FF1A32C9-6BE4-4C71-975F-DEBCFE5267DE}"/>
              </a:ext>
            </a:extLst>
          </p:cNvPr>
          <p:cNvSpPr txBox="1"/>
          <p:nvPr/>
        </p:nvSpPr>
        <p:spPr>
          <a:xfrm>
            <a:off x="6815775" y="6634307"/>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36716844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Rising incomes – GDP per capita</a:t>
            </a:r>
          </a:p>
        </p:txBody>
      </p:sp>
      <p:pic>
        <p:nvPicPr>
          <p:cNvPr id="3" name="Picture 4" descr="Table&#10;&#10;Description automatically generated">
            <a:extLst>
              <a:ext uri="{FF2B5EF4-FFF2-40B4-BE49-F238E27FC236}">
                <a16:creationId xmlns:a16="http://schemas.microsoft.com/office/drawing/2014/main" id="{F93D48F2-C344-A438-A5CE-6244295BAC59}"/>
              </a:ext>
            </a:extLst>
          </p:cNvPr>
          <p:cNvPicPr>
            <a:picLocks noChangeAspect="1"/>
          </p:cNvPicPr>
          <p:nvPr/>
        </p:nvPicPr>
        <p:blipFill rotWithShape="1">
          <a:blip r:embed="rId3"/>
          <a:srcRect l="9532" t="27988" r="65511" b="-583"/>
          <a:stretch/>
        </p:blipFill>
        <p:spPr>
          <a:xfrm>
            <a:off x="6411173" y="467208"/>
            <a:ext cx="3408258" cy="5923584"/>
          </a:xfrm>
          <a:prstGeom prst="rect">
            <a:avLst/>
          </a:prstGeom>
        </p:spPr>
      </p:pic>
      <p:pic>
        <p:nvPicPr>
          <p:cNvPr id="4" name="Picture 3">
            <a:extLst>
              <a:ext uri="{FF2B5EF4-FFF2-40B4-BE49-F238E27FC236}">
                <a16:creationId xmlns:a16="http://schemas.microsoft.com/office/drawing/2014/main" id="{EEE3A838-43D7-4C20-53A5-786C41EAAFC0}"/>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1981541" y="1998466"/>
            <a:ext cx="7695738" cy="3098355"/>
          </a:xfrm>
          <a:prstGeom prst="rect">
            <a:avLst/>
          </a:prstGeom>
        </p:spPr>
      </p:pic>
      <p:pic>
        <p:nvPicPr>
          <p:cNvPr id="5" name="Picture 4">
            <a:extLst>
              <a:ext uri="{FF2B5EF4-FFF2-40B4-BE49-F238E27FC236}">
                <a16:creationId xmlns:a16="http://schemas.microsoft.com/office/drawing/2014/main" id="{7CCC5625-4E53-D68E-864D-FF5B50D4BA65}"/>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357241" y="115393"/>
            <a:ext cx="933411" cy="375797"/>
          </a:xfrm>
          <a:prstGeom prst="rect">
            <a:avLst/>
          </a:prstGeom>
        </p:spPr>
      </p:pic>
      <p:sp>
        <p:nvSpPr>
          <p:cNvPr id="6" name="Footer Placeholder 2">
            <a:extLst>
              <a:ext uri="{FF2B5EF4-FFF2-40B4-BE49-F238E27FC236}">
                <a16:creationId xmlns:a16="http://schemas.microsoft.com/office/drawing/2014/main" id="{5C04E89E-8339-E39B-E8E6-8E312D4209F3}"/>
              </a:ext>
            </a:extLst>
          </p:cNvPr>
          <p:cNvSpPr txBox="1">
            <a:spLocks/>
          </p:cNvSpPr>
          <p:nvPr/>
        </p:nvSpPr>
        <p:spPr>
          <a:xfrm>
            <a:off x="1992604" y="66020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AE9888A8-7FE2-5538-C4CE-422F3B544C85}"/>
              </a:ext>
            </a:extLst>
          </p:cNvPr>
          <p:cNvSpPr txBox="1"/>
          <p:nvPr/>
        </p:nvSpPr>
        <p:spPr>
          <a:xfrm>
            <a:off x="6815775" y="6634307"/>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16482450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53363" y="365760"/>
            <a:ext cx="9367203" cy="1188720"/>
          </a:xfrm>
        </p:spPr>
        <p:txBody>
          <a:bodyPr>
            <a:normAutofit/>
          </a:bodyPr>
          <a:lstStyle/>
          <a:p>
            <a:r>
              <a:rPr lang="en-GB" dirty="0"/>
              <a:t>Conversion of nominal to real values</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5">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1653363" y="2176272"/>
            <a:ext cx="9367204" cy="4041648"/>
          </a:xfrm>
        </p:spPr>
        <p:txBody>
          <a:bodyPr anchor="t">
            <a:normAutofit/>
          </a:bodyPr>
          <a:lstStyle/>
          <a:p>
            <a:r>
              <a:rPr lang="en-GB" sz="2400"/>
              <a:t>Nominal value is expressed in monetary terms</a:t>
            </a:r>
          </a:p>
          <a:p>
            <a:r>
              <a:rPr lang="en-GB" sz="2400"/>
              <a:t>It does not take into account inflation (the average level of prices)</a:t>
            </a:r>
          </a:p>
          <a:p>
            <a:r>
              <a:rPr lang="en-GB" sz="2400"/>
              <a:t>Real value takes into account inflation</a:t>
            </a:r>
          </a:p>
          <a:p>
            <a:r>
              <a:rPr lang="en-GB" sz="2400"/>
              <a:t>Real national output = Nominal national output</a:t>
            </a:r>
          </a:p>
          <a:p>
            <a:pPr marL="0" indent="0">
              <a:buNone/>
            </a:pPr>
            <a:r>
              <a:rPr lang="en-GB" sz="2400"/>
              <a:t>                                                Average price level </a:t>
            </a:r>
          </a:p>
          <a:p>
            <a:r>
              <a:rPr lang="en-GB" sz="2400"/>
              <a:t>Short-run economic growth is measured by the annual percentage change in real national output, real national income or real GDP</a:t>
            </a:r>
          </a:p>
        </p:txBody>
      </p:sp>
      <p:cxnSp>
        <p:nvCxnSpPr>
          <p:cNvPr id="5" name="Straight Connector 4">
            <a:extLst>
              <a:ext uri="{FF2B5EF4-FFF2-40B4-BE49-F238E27FC236}">
                <a16:creationId xmlns:a16="http://schemas.microsoft.com/office/drawing/2014/main" id="{B08DCBE7-26AC-BD66-6DDF-3FE737C9D5E5}"/>
              </a:ext>
            </a:extLst>
          </p:cNvPr>
          <p:cNvCxnSpPr/>
          <p:nvPr/>
        </p:nvCxnSpPr>
        <p:spPr>
          <a:xfrm>
            <a:off x="4306491" y="3980246"/>
            <a:ext cx="4066674" cy="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7BDDCE75-4241-DD97-DA75-B642C0D01005}"/>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981541" y="1998466"/>
            <a:ext cx="7695738" cy="3098355"/>
          </a:xfrm>
          <a:prstGeom prst="rect">
            <a:avLst/>
          </a:prstGeom>
        </p:spPr>
      </p:pic>
      <p:pic>
        <p:nvPicPr>
          <p:cNvPr id="6" name="Picture 5">
            <a:extLst>
              <a:ext uri="{FF2B5EF4-FFF2-40B4-BE49-F238E27FC236}">
                <a16:creationId xmlns:a16="http://schemas.microsoft.com/office/drawing/2014/main" id="{A7DF30E6-F759-B25F-8507-3140E989B5FF}"/>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357241" y="115393"/>
            <a:ext cx="933411" cy="375797"/>
          </a:xfrm>
          <a:prstGeom prst="rect">
            <a:avLst/>
          </a:prstGeom>
        </p:spPr>
      </p:pic>
      <p:sp>
        <p:nvSpPr>
          <p:cNvPr id="7" name="Footer Placeholder 2">
            <a:extLst>
              <a:ext uri="{FF2B5EF4-FFF2-40B4-BE49-F238E27FC236}">
                <a16:creationId xmlns:a16="http://schemas.microsoft.com/office/drawing/2014/main" id="{5992BBC6-3EFD-88BC-A8AD-174A8A140631}"/>
              </a:ext>
            </a:extLst>
          </p:cNvPr>
          <p:cNvSpPr txBox="1">
            <a:spLocks/>
          </p:cNvSpPr>
          <p:nvPr/>
        </p:nvSpPr>
        <p:spPr>
          <a:xfrm>
            <a:off x="1992604" y="66020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52F88451-FB1E-A8DF-B3BE-5E43E8FB7874}"/>
              </a:ext>
            </a:extLst>
          </p:cNvPr>
          <p:cNvSpPr txBox="1"/>
          <p:nvPr/>
        </p:nvSpPr>
        <p:spPr>
          <a:xfrm>
            <a:off x="6815775" y="6634307"/>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18544524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24741" y="620392"/>
            <a:ext cx="3808268" cy="5504688"/>
          </a:xfrm>
        </p:spPr>
        <p:txBody>
          <a:bodyPr>
            <a:normAutofit/>
          </a:bodyPr>
          <a:lstStyle/>
          <a:p>
            <a:r>
              <a:rPr lang="en-GB" sz="6000">
                <a:solidFill>
                  <a:schemeClr val="bg1"/>
                </a:solidFill>
              </a:rPr>
              <a:t>Conversion of nominal to real values</a:t>
            </a:r>
          </a:p>
        </p:txBody>
      </p:sp>
      <p:graphicFrame>
        <p:nvGraphicFramePr>
          <p:cNvPr id="5" name="Content Placeholder 2">
            <a:extLst>
              <a:ext uri="{FF2B5EF4-FFF2-40B4-BE49-F238E27FC236}">
                <a16:creationId xmlns:a16="http://schemas.microsoft.com/office/drawing/2014/main" id="{BABFE9B0-44FB-248B-924F-D7F85344C15A}"/>
              </a:ext>
            </a:extLst>
          </p:cNvPr>
          <p:cNvGraphicFramePr>
            <a:graphicFrameLocks noGrp="1"/>
          </p:cNvGraphicFramePr>
          <p:nvPr>
            <p:ph idx="1"/>
            <p:extLst>
              <p:ext uri="{D42A27DB-BD31-4B8C-83A1-F6EECF244321}">
                <p14:modId xmlns:p14="http://schemas.microsoft.com/office/powerpoint/2010/main" val="2756247577"/>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394C5A8B-6F98-5A64-5909-2A2B103E157E}"/>
              </a:ext>
            </a:extLst>
          </p:cNvPr>
          <p:cNvPicPr>
            <a:picLocks noChangeAspect="1"/>
          </p:cNvPicPr>
          <p:nvPr/>
        </p:nvPicPr>
        <p:blipFill>
          <a:blip r:embed="rId8" cstate="print">
            <a:alphaModFix amt="5000"/>
            <a:extLst>
              <a:ext uri="{28A0092B-C50C-407E-A947-70E740481C1C}">
                <a14:useLocalDpi xmlns:a14="http://schemas.microsoft.com/office/drawing/2010/main" val="0"/>
              </a:ext>
            </a:extLst>
          </a:blip>
          <a:stretch>
            <a:fillRect/>
          </a:stretch>
        </p:blipFill>
        <p:spPr>
          <a:xfrm>
            <a:off x="1981541" y="1998466"/>
            <a:ext cx="7695738" cy="3098355"/>
          </a:xfrm>
          <a:prstGeom prst="rect">
            <a:avLst/>
          </a:prstGeom>
        </p:spPr>
      </p:pic>
      <p:pic>
        <p:nvPicPr>
          <p:cNvPr id="4" name="Picture 3">
            <a:extLst>
              <a:ext uri="{FF2B5EF4-FFF2-40B4-BE49-F238E27FC236}">
                <a16:creationId xmlns:a16="http://schemas.microsoft.com/office/drawing/2014/main" id="{44808193-05C3-E0D9-B83A-02E11AC81BE7}"/>
              </a:ext>
            </a:extLst>
          </p:cNvPr>
          <p:cNvPicPr>
            <a:picLocks noChangeAspect="1"/>
          </p:cNvPicPr>
          <p:nvPr/>
        </p:nvPicPr>
        <p:blipFill>
          <a:blip r:embed="rId9" cstate="print">
            <a:alphaModFix amt="85000"/>
            <a:extLst>
              <a:ext uri="{28A0092B-C50C-407E-A947-70E740481C1C}">
                <a14:useLocalDpi xmlns:a14="http://schemas.microsoft.com/office/drawing/2010/main" val="0"/>
              </a:ext>
            </a:extLst>
          </a:blip>
          <a:stretch>
            <a:fillRect/>
          </a:stretch>
        </p:blipFill>
        <p:spPr>
          <a:xfrm>
            <a:off x="5357241" y="115393"/>
            <a:ext cx="933411" cy="375797"/>
          </a:xfrm>
          <a:prstGeom prst="rect">
            <a:avLst/>
          </a:prstGeom>
        </p:spPr>
      </p:pic>
      <p:sp>
        <p:nvSpPr>
          <p:cNvPr id="6" name="Footer Placeholder 2">
            <a:extLst>
              <a:ext uri="{FF2B5EF4-FFF2-40B4-BE49-F238E27FC236}">
                <a16:creationId xmlns:a16="http://schemas.microsoft.com/office/drawing/2014/main" id="{D4C99258-2910-A38A-045B-5B20311B7276}"/>
              </a:ext>
            </a:extLst>
          </p:cNvPr>
          <p:cNvSpPr txBox="1">
            <a:spLocks/>
          </p:cNvSpPr>
          <p:nvPr/>
        </p:nvSpPr>
        <p:spPr>
          <a:xfrm>
            <a:off x="1992604" y="66020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99ADF28-A700-5C08-5FC9-E78C1E346C2A}"/>
              </a:ext>
            </a:extLst>
          </p:cNvPr>
          <p:cNvSpPr txBox="1"/>
          <p:nvPr/>
        </p:nvSpPr>
        <p:spPr>
          <a:xfrm>
            <a:off x="6815775" y="6634307"/>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42159512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24741" y="620392"/>
            <a:ext cx="3808268" cy="5504688"/>
          </a:xfrm>
        </p:spPr>
        <p:txBody>
          <a:bodyPr>
            <a:normAutofit/>
          </a:bodyPr>
          <a:lstStyle/>
          <a:p>
            <a:r>
              <a:rPr lang="en-GB" sz="6000">
                <a:solidFill>
                  <a:schemeClr val="bg1"/>
                </a:solidFill>
              </a:rPr>
              <a:t>Index numbers</a:t>
            </a:r>
          </a:p>
        </p:txBody>
      </p:sp>
      <p:graphicFrame>
        <p:nvGraphicFramePr>
          <p:cNvPr id="5" name="Content Placeholder 2">
            <a:extLst>
              <a:ext uri="{FF2B5EF4-FFF2-40B4-BE49-F238E27FC236}">
                <a16:creationId xmlns:a16="http://schemas.microsoft.com/office/drawing/2014/main" id="{55EEB02D-291B-D9FB-CBC0-1D23ED90F28A}"/>
              </a:ext>
            </a:extLst>
          </p:cNvPr>
          <p:cNvGraphicFramePr>
            <a:graphicFrameLocks noGrp="1"/>
          </p:cNvGraphicFramePr>
          <p:nvPr>
            <p:ph idx="1"/>
            <p:extLst>
              <p:ext uri="{D42A27DB-BD31-4B8C-83A1-F6EECF244321}">
                <p14:modId xmlns:p14="http://schemas.microsoft.com/office/powerpoint/2010/main" val="1349430657"/>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1F7DB1BF-FE50-B9D7-1E6B-9E396310B034}"/>
              </a:ext>
            </a:extLst>
          </p:cNvPr>
          <p:cNvPicPr>
            <a:picLocks noChangeAspect="1"/>
          </p:cNvPicPr>
          <p:nvPr/>
        </p:nvPicPr>
        <p:blipFill>
          <a:blip r:embed="rId8" cstate="print">
            <a:alphaModFix amt="5000"/>
            <a:extLst>
              <a:ext uri="{28A0092B-C50C-407E-A947-70E740481C1C}">
                <a14:useLocalDpi xmlns:a14="http://schemas.microsoft.com/office/drawing/2010/main" val="0"/>
              </a:ext>
            </a:extLst>
          </a:blip>
          <a:stretch>
            <a:fillRect/>
          </a:stretch>
        </p:blipFill>
        <p:spPr>
          <a:xfrm>
            <a:off x="1981541" y="1998466"/>
            <a:ext cx="7695738" cy="3098355"/>
          </a:xfrm>
          <a:prstGeom prst="rect">
            <a:avLst/>
          </a:prstGeom>
        </p:spPr>
      </p:pic>
      <p:pic>
        <p:nvPicPr>
          <p:cNvPr id="4" name="Picture 3">
            <a:extLst>
              <a:ext uri="{FF2B5EF4-FFF2-40B4-BE49-F238E27FC236}">
                <a16:creationId xmlns:a16="http://schemas.microsoft.com/office/drawing/2014/main" id="{31AD3530-441C-C095-651B-91D01B0C1EBA}"/>
              </a:ext>
            </a:extLst>
          </p:cNvPr>
          <p:cNvPicPr>
            <a:picLocks noChangeAspect="1"/>
          </p:cNvPicPr>
          <p:nvPr/>
        </p:nvPicPr>
        <p:blipFill>
          <a:blip r:embed="rId9" cstate="print">
            <a:alphaModFix amt="85000"/>
            <a:extLst>
              <a:ext uri="{28A0092B-C50C-407E-A947-70E740481C1C}">
                <a14:useLocalDpi xmlns:a14="http://schemas.microsoft.com/office/drawing/2010/main" val="0"/>
              </a:ext>
            </a:extLst>
          </a:blip>
          <a:stretch>
            <a:fillRect/>
          </a:stretch>
        </p:blipFill>
        <p:spPr>
          <a:xfrm>
            <a:off x="5357241" y="115393"/>
            <a:ext cx="933411" cy="375797"/>
          </a:xfrm>
          <a:prstGeom prst="rect">
            <a:avLst/>
          </a:prstGeom>
        </p:spPr>
      </p:pic>
      <p:sp>
        <p:nvSpPr>
          <p:cNvPr id="6" name="Footer Placeholder 2">
            <a:extLst>
              <a:ext uri="{FF2B5EF4-FFF2-40B4-BE49-F238E27FC236}">
                <a16:creationId xmlns:a16="http://schemas.microsoft.com/office/drawing/2014/main" id="{20F02978-0AEA-8011-038E-511099AC3BCA}"/>
              </a:ext>
            </a:extLst>
          </p:cNvPr>
          <p:cNvSpPr txBox="1">
            <a:spLocks/>
          </p:cNvSpPr>
          <p:nvPr/>
        </p:nvSpPr>
        <p:spPr>
          <a:xfrm>
            <a:off x="1992604" y="66020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149EC72-04B5-3328-BC61-9B123A99FAA4}"/>
              </a:ext>
            </a:extLst>
          </p:cNvPr>
          <p:cNvSpPr txBox="1"/>
          <p:nvPr/>
        </p:nvSpPr>
        <p:spPr>
          <a:xfrm>
            <a:off x="6815775" y="6634307"/>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9849518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53363" y="365760"/>
            <a:ext cx="9367203" cy="1188720"/>
          </a:xfrm>
        </p:spPr>
        <p:txBody>
          <a:bodyPr>
            <a:normAutofit/>
          </a:bodyPr>
          <a:lstStyle/>
          <a:p>
            <a:r>
              <a:rPr lang="en-GB" dirty="0"/>
              <a:t>Index numbers</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5">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1653363" y="2176272"/>
            <a:ext cx="9367204" cy="4041648"/>
          </a:xfrm>
        </p:spPr>
        <p:txBody>
          <a:bodyPr anchor="t">
            <a:normAutofit/>
          </a:bodyPr>
          <a:lstStyle/>
          <a:p>
            <a:r>
              <a:rPr lang="en-GB" sz="2400" dirty="0"/>
              <a:t>Business leaders and economists frequently use index numbers when making comparisons over time</a:t>
            </a:r>
          </a:p>
          <a:p>
            <a:r>
              <a:rPr lang="en-GB" sz="2400" dirty="0"/>
              <a:t>An index starts on a given number e.g. year, the base number or base year, at an index number of 100</a:t>
            </a:r>
          </a:p>
          <a:p>
            <a:pPr lvl="1"/>
            <a:r>
              <a:rPr lang="en-GB"/>
              <a:t>This is called the base period</a:t>
            </a:r>
          </a:p>
          <a:p>
            <a:r>
              <a:rPr lang="en-GB" sz="2400" dirty="0"/>
              <a:t>In subsequent years, percentage increases may push the index number above 100 and percentage decreases push the figure below 100</a:t>
            </a:r>
          </a:p>
          <a:p>
            <a:r>
              <a:rPr lang="en-GB" sz="2400" dirty="0"/>
              <a:t>An index number of 102 means a 2% rise from the base year, and an index number of 98 means a 2% fall from the base year</a:t>
            </a:r>
          </a:p>
        </p:txBody>
      </p:sp>
      <p:pic>
        <p:nvPicPr>
          <p:cNvPr id="4" name="Picture 3">
            <a:extLst>
              <a:ext uri="{FF2B5EF4-FFF2-40B4-BE49-F238E27FC236}">
                <a16:creationId xmlns:a16="http://schemas.microsoft.com/office/drawing/2014/main" id="{49A9EFE3-B273-A7C3-0CCD-DF95E6AB74FC}"/>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981541" y="1998466"/>
            <a:ext cx="7695738" cy="3098355"/>
          </a:xfrm>
          <a:prstGeom prst="rect">
            <a:avLst/>
          </a:prstGeom>
        </p:spPr>
      </p:pic>
      <p:pic>
        <p:nvPicPr>
          <p:cNvPr id="5" name="Picture 4">
            <a:extLst>
              <a:ext uri="{FF2B5EF4-FFF2-40B4-BE49-F238E27FC236}">
                <a16:creationId xmlns:a16="http://schemas.microsoft.com/office/drawing/2014/main" id="{02AE5029-053E-01AF-0131-B37E605AB53A}"/>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357241" y="115393"/>
            <a:ext cx="933411" cy="375797"/>
          </a:xfrm>
          <a:prstGeom prst="rect">
            <a:avLst/>
          </a:prstGeom>
        </p:spPr>
      </p:pic>
      <p:sp>
        <p:nvSpPr>
          <p:cNvPr id="6" name="Footer Placeholder 2">
            <a:extLst>
              <a:ext uri="{FF2B5EF4-FFF2-40B4-BE49-F238E27FC236}">
                <a16:creationId xmlns:a16="http://schemas.microsoft.com/office/drawing/2014/main" id="{A7B1BA0F-1B44-3825-555D-8532C32B159E}"/>
              </a:ext>
            </a:extLst>
          </p:cNvPr>
          <p:cNvSpPr txBox="1">
            <a:spLocks/>
          </p:cNvSpPr>
          <p:nvPr/>
        </p:nvSpPr>
        <p:spPr>
          <a:xfrm>
            <a:off x="1992604" y="66020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F90695A-656B-8278-308F-E60E5E1E05EC}"/>
              </a:ext>
            </a:extLst>
          </p:cNvPr>
          <p:cNvSpPr txBox="1"/>
          <p:nvPr/>
        </p:nvSpPr>
        <p:spPr>
          <a:xfrm>
            <a:off x="6815775" y="6634307"/>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6784396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5340605" cy="1146176"/>
          </a:xfrm>
        </p:spPr>
        <p:txBody>
          <a:bodyPr>
            <a:normAutofit/>
          </a:bodyPr>
          <a:lstStyle/>
          <a:p>
            <a:r>
              <a:rPr lang="en-GB" dirty="0"/>
              <a:t>Index numbers</a:t>
            </a:r>
          </a:p>
        </p:txBody>
      </p:sp>
      <p:sp>
        <p:nvSpPr>
          <p:cNvPr id="15" name="Freeform: Shape 8">
            <a:extLst>
              <a:ext uri="{FF2B5EF4-FFF2-40B4-BE49-F238E27FC236}">
                <a16:creationId xmlns:a16="http://schemas.microsoft.com/office/drawing/2014/main" id="{05C7EBC3-4672-4DAB-81C2-58661FAFA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8805" y="-2"/>
            <a:ext cx="6013194"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chemeClr val="accent5">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0">
            <a:extLst>
              <a:ext uri="{FF2B5EF4-FFF2-40B4-BE49-F238E27FC236}">
                <a16:creationId xmlns:a16="http://schemas.microsoft.com/office/drawing/2014/main" id="{40BF962F-4C6F-461E-86F2-C43F56CC9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0797" y="1690688"/>
            <a:ext cx="8711202" cy="5167312"/>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2">
            <a:extLst>
              <a:ext uri="{FF2B5EF4-FFF2-40B4-BE49-F238E27FC236}">
                <a16:creationId xmlns:a16="http://schemas.microsoft.com/office/drawing/2014/main" id="{2E94A4F7-38E4-45EA-8E2E-CE1B5766B4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5931454"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838200" y="2173288"/>
            <a:ext cx="3603171" cy="3639684"/>
          </a:xfrm>
        </p:spPr>
        <p:txBody>
          <a:bodyPr anchor="ctr">
            <a:normAutofit/>
          </a:bodyPr>
          <a:lstStyle/>
          <a:p>
            <a:r>
              <a:rPr lang="en-GB" sz="2000">
                <a:solidFill>
                  <a:srgbClr val="FFFFFF"/>
                </a:solidFill>
              </a:rPr>
              <a:t>Index numbers help to understand the significance of a change</a:t>
            </a:r>
          </a:p>
          <a:p>
            <a:r>
              <a:rPr lang="en-GB" sz="2000">
                <a:solidFill>
                  <a:srgbClr val="FFFFFF"/>
                </a:solidFill>
              </a:rPr>
              <a:t>They are easier to interpret than large numbers </a:t>
            </a:r>
          </a:p>
          <a:p>
            <a:r>
              <a:rPr lang="en-GB" sz="2000">
                <a:solidFill>
                  <a:srgbClr val="FFFFFF"/>
                </a:solidFill>
              </a:rPr>
              <a:t>Percentage change = change/original x 100</a:t>
            </a:r>
          </a:p>
          <a:p>
            <a:r>
              <a:rPr lang="en-GB" sz="2000">
                <a:solidFill>
                  <a:srgbClr val="FFFFFF"/>
                </a:solidFill>
              </a:rPr>
              <a:t>We always compare with a base number or year</a:t>
            </a:r>
          </a:p>
        </p:txBody>
      </p:sp>
      <p:graphicFrame>
        <p:nvGraphicFramePr>
          <p:cNvPr id="4" name="Table 3"/>
          <p:cNvGraphicFramePr>
            <a:graphicFrameLocks noGrp="1"/>
          </p:cNvGraphicFramePr>
          <p:nvPr>
            <p:extLst>
              <p:ext uri="{D42A27DB-BD31-4B8C-83A1-F6EECF244321}">
                <p14:modId xmlns:p14="http://schemas.microsoft.com/office/powerpoint/2010/main" val="3130358703"/>
              </p:ext>
            </p:extLst>
          </p:nvPr>
        </p:nvGraphicFramePr>
        <p:xfrm>
          <a:off x="6183088" y="2870173"/>
          <a:ext cx="5170712" cy="2609906"/>
        </p:xfrm>
        <a:graphic>
          <a:graphicData uri="http://schemas.openxmlformats.org/drawingml/2006/table">
            <a:tbl>
              <a:tblPr firstRow="1" bandRow="1">
                <a:solidFill>
                  <a:schemeClr val="accent1">
                    <a:lumMod val="20000"/>
                    <a:lumOff val="80000"/>
                  </a:schemeClr>
                </a:solidFill>
              </a:tblPr>
              <a:tblGrid>
                <a:gridCol w="1092736">
                  <a:extLst>
                    <a:ext uri="{9D8B030D-6E8A-4147-A177-3AD203B41FA5}">
                      <a16:colId xmlns:a16="http://schemas.microsoft.com/office/drawing/2014/main" val="20000"/>
                    </a:ext>
                  </a:extLst>
                </a:gridCol>
                <a:gridCol w="1636817">
                  <a:extLst>
                    <a:ext uri="{9D8B030D-6E8A-4147-A177-3AD203B41FA5}">
                      <a16:colId xmlns:a16="http://schemas.microsoft.com/office/drawing/2014/main" val="20001"/>
                    </a:ext>
                  </a:extLst>
                </a:gridCol>
                <a:gridCol w="1216183">
                  <a:extLst>
                    <a:ext uri="{9D8B030D-6E8A-4147-A177-3AD203B41FA5}">
                      <a16:colId xmlns:a16="http://schemas.microsoft.com/office/drawing/2014/main" val="20002"/>
                    </a:ext>
                  </a:extLst>
                </a:gridCol>
                <a:gridCol w="1224976">
                  <a:extLst>
                    <a:ext uri="{9D8B030D-6E8A-4147-A177-3AD203B41FA5}">
                      <a16:colId xmlns:a16="http://schemas.microsoft.com/office/drawing/2014/main" val="20003"/>
                    </a:ext>
                  </a:extLst>
                </a:gridCol>
              </a:tblGrid>
              <a:tr h="952126">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GB" sz="1300" b="1" cap="all" spc="60">
                          <a:solidFill>
                            <a:schemeClr val="tx1"/>
                          </a:solidFill>
                        </a:rPr>
                        <a:t>Year</a:t>
                      </a:r>
                    </a:p>
                  </a:txBody>
                  <a:tcPr marL="151935" marR="151935" marT="151935" marB="151935">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GB" sz="1300" b="1" cap="all" spc="60">
                          <a:solidFill>
                            <a:schemeClr val="tx1"/>
                          </a:solidFill>
                        </a:rPr>
                        <a:t>Population</a:t>
                      </a:r>
                      <a:r>
                        <a:rPr lang="en-GB" sz="1300" b="1" cap="all" spc="60" baseline="0">
                          <a:solidFill>
                            <a:schemeClr val="tx1"/>
                          </a:solidFill>
                        </a:rPr>
                        <a:t> of country x</a:t>
                      </a:r>
                      <a:endParaRPr lang="en-GB" sz="1300" b="1" cap="all" spc="60">
                        <a:solidFill>
                          <a:schemeClr val="tx1"/>
                        </a:solidFill>
                      </a:endParaRPr>
                    </a:p>
                  </a:txBody>
                  <a:tcPr marL="151935" marR="151935" marT="151935" marB="151935">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GB" sz="1300" b="1" cap="all" spc="60">
                          <a:solidFill>
                            <a:schemeClr val="tx1"/>
                          </a:solidFill>
                        </a:rPr>
                        <a:t>% change</a:t>
                      </a:r>
                    </a:p>
                  </a:txBody>
                  <a:tcPr marL="151935" marR="151935" marT="151935" marB="151935">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GB" sz="1300" b="1" cap="all" spc="60">
                          <a:solidFill>
                            <a:schemeClr val="tx1"/>
                          </a:solidFill>
                        </a:rPr>
                        <a:t>Index number</a:t>
                      </a:r>
                    </a:p>
                  </a:txBody>
                  <a:tcPr marL="151935" marR="151935" marT="151935" marB="151935">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2664">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GB" sz="1800" cap="none" spc="0">
                          <a:solidFill>
                            <a:schemeClr val="tx1"/>
                          </a:solidFill>
                        </a:rPr>
                        <a:t>1 (base year)</a:t>
                      </a:r>
                    </a:p>
                  </a:txBody>
                  <a:tcPr marL="101290" marR="101290" marT="50645" marB="101290">
                    <a:lnL w="12700" cmpd="sng">
                      <a:noFill/>
                      <a:prstDash val="solid"/>
                    </a:lnL>
                    <a:lnR w="12700" cmpd="sng">
                      <a:noFill/>
                      <a:prstDash val="solid"/>
                    </a:lnR>
                    <a:lnT w="38100" cmpd="sng">
                      <a:noFill/>
                    </a:lnT>
                    <a:lnB w="12700" cmpd="sng">
                      <a:noFill/>
                      <a:prstDash val="soli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lnSpc>
                          <a:spcPct val="115000"/>
                        </a:lnSpc>
                        <a:spcAft>
                          <a:spcPts val="1000"/>
                        </a:spcAft>
                      </a:pPr>
                      <a:r>
                        <a:rPr lang="en-GB" sz="1800" cap="none" spc="0">
                          <a:solidFill>
                            <a:schemeClr val="tx1"/>
                          </a:solidFill>
                          <a:effectLst/>
                        </a:rPr>
                        <a:t>1 147 569</a:t>
                      </a:r>
                      <a:endParaRPr lang="en-GB" sz="1800" cap="none" spc="0">
                        <a:solidFill>
                          <a:schemeClr val="tx1"/>
                        </a:solidFill>
                        <a:effectLst/>
                        <a:latin typeface="Calibri"/>
                        <a:ea typeface="Calibri"/>
                        <a:cs typeface="Times New Roman"/>
                      </a:endParaRPr>
                    </a:p>
                  </a:txBody>
                  <a:tcPr marL="93365" marR="93365" marT="0" marB="101290">
                    <a:lnL w="12700" cmpd="sng">
                      <a:noFill/>
                      <a:prstDash val="solid"/>
                    </a:lnL>
                    <a:lnR w="12700" cmpd="sng">
                      <a:noFill/>
                      <a:prstDash val="solid"/>
                    </a:lnR>
                    <a:lnT w="38100" cmpd="sng">
                      <a:noFill/>
                    </a:lnT>
                    <a:lnB w="12700" cmpd="sng">
                      <a:noFill/>
                      <a:prstDash val="soli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endParaRPr lang="en-GB" sz="1800" cap="none" spc="0">
                        <a:solidFill>
                          <a:schemeClr val="tx1"/>
                        </a:solidFill>
                      </a:endParaRPr>
                    </a:p>
                  </a:txBody>
                  <a:tcPr marL="101290" marR="101290" marT="50645" marB="101290">
                    <a:lnL w="12700" cmpd="sng">
                      <a:noFill/>
                      <a:prstDash val="solid"/>
                    </a:lnL>
                    <a:lnR w="12700" cmpd="sng">
                      <a:noFill/>
                      <a:prstDash val="solid"/>
                    </a:lnR>
                    <a:lnT w="38100" cmpd="sng">
                      <a:noFill/>
                    </a:lnT>
                    <a:lnB w="12700" cmpd="sng">
                      <a:noFill/>
                      <a:prstDash val="soli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GB" sz="1800" cap="none" spc="0">
                          <a:solidFill>
                            <a:schemeClr val="tx1"/>
                          </a:solidFill>
                        </a:rPr>
                        <a:t>100</a:t>
                      </a:r>
                    </a:p>
                  </a:txBody>
                  <a:tcPr marL="101290" marR="101290" marT="50645" marB="101290">
                    <a:lnL w="12700" cmpd="sng">
                      <a:noFill/>
                      <a:prstDash val="solid"/>
                    </a:lnL>
                    <a:lnR w="12700" cmpd="sng">
                      <a:noFill/>
                      <a:prstDash val="solid"/>
                    </a:lnR>
                    <a:lnT w="38100" cmpd="sng">
                      <a:noFill/>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62558">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GB" sz="1800" cap="none" spc="0">
                          <a:solidFill>
                            <a:schemeClr val="tx1"/>
                          </a:solidFill>
                        </a:rPr>
                        <a:t>2</a:t>
                      </a:r>
                    </a:p>
                  </a:txBody>
                  <a:tcPr marL="101290" marR="101290" marT="50645" marB="10129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DAE3F3">
                        <a:alpha val="50196"/>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lnSpc>
                          <a:spcPct val="115000"/>
                        </a:lnSpc>
                        <a:spcAft>
                          <a:spcPts val="1000"/>
                        </a:spcAft>
                      </a:pPr>
                      <a:r>
                        <a:rPr lang="en-GB" sz="1800" cap="none" spc="0">
                          <a:solidFill>
                            <a:schemeClr val="tx1"/>
                          </a:solidFill>
                          <a:effectLst/>
                        </a:rPr>
                        <a:t>1 846 227</a:t>
                      </a:r>
                      <a:endParaRPr lang="en-GB" sz="1800" cap="none" spc="0">
                        <a:solidFill>
                          <a:schemeClr val="tx1"/>
                        </a:solidFill>
                        <a:effectLst/>
                        <a:latin typeface="Calibri"/>
                        <a:ea typeface="Calibri"/>
                        <a:cs typeface="Times New Roman"/>
                      </a:endParaRPr>
                    </a:p>
                  </a:txBody>
                  <a:tcPr marL="93365" marR="93365" marT="0" marB="10129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DAE3F3">
                        <a:alpha val="50196"/>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GB" sz="1800" cap="none" spc="0">
                          <a:solidFill>
                            <a:schemeClr val="tx1"/>
                          </a:solidFill>
                        </a:rPr>
                        <a:t>61</a:t>
                      </a:r>
                    </a:p>
                  </a:txBody>
                  <a:tcPr marL="101290" marR="101290" marT="50645" marB="10129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DAE3F3">
                        <a:alpha val="50196"/>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GB" sz="1800" cap="none" spc="0">
                          <a:solidFill>
                            <a:schemeClr val="tx1"/>
                          </a:solidFill>
                        </a:rPr>
                        <a:t>161</a:t>
                      </a:r>
                    </a:p>
                  </a:txBody>
                  <a:tcPr marL="101290" marR="101290" marT="50645" marB="10129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DAE3F3">
                        <a:alpha val="50196"/>
                      </a:srgbClr>
                    </a:solidFill>
                  </a:tcPr>
                </a:tc>
                <a:extLst>
                  <a:ext uri="{0D108BD9-81ED-4DB2-BD59-A6C34878D82A}">
                    <a16:rowId xmlns:a16="http://schemas.microsoft.com/office/drawing/2014/main" val="10002"/>
                  </a:ext>
                </a:extLst>
              </a:tr>
              <a:tr h="462558">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GB" sz="1800" cap="none" spc="0">
                          <a:solidFill>
                            <a:schemeClr val="tx1"/>
                          </a:solidFill>
                        </a:rPr>
                        <a:t>3</a:t>
                      </a:r>
                    </a:p>
                  </a:txBody>
                  <a:tcPr marL="101290" marR="101290" marT="50645" marB="10129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lnSpc>
                          <a:spcPct val="115000"/>
                        </a:lnSpc>
                        <a:spcAft>
                          <a:spcPts val="1000"/>
                        </a:spcAft>
                      </a:pPr>
                      <a:r>
                        <a:rPr lang="en-GB" sz="1800" cap="none" spc="0">
                          <a:solidFill>
                            <a:schemeClr val="tx1"/>
                          </a:solidFill>
                          <a:effectLst/>
                        </a:rPr>
                        <a:t>2 213 904</a:t>
                      </a:r>
                      <a:endParaRPr lang="en-GB" sz="1800" cap="none" spc="0">
                        <a:solidFill>
                          <a:schemeClr val="tx1"/>
                        </a:solidFill>
                        <a:effectLst/>
                        <a:latin typeface="Calibri"/>
                        <a:ea typeface="Calibri"/>
                        <a:cs typeface="Times New Roman"/>
                      </a:endParaRPr>
                    </a:p>
                  </a:txBody>
                  <a:tcPr marL="93365" marR="93365" marT="0" marB="10129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GB" sz="1800" cap="none" spc="0">
                          <a:solidFill>
                            <a:schemeClr val="tx1"/>
                          </a:solidFill>
                        </a:rPr>
                        <a:t>93</a:t>
                      </a:r>
                    </a:p>
                  </a:txBody>
                  <a:tcPr marL="101290" marR="101290" marT="50645" marB="10129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GB" sz="1800" cap="none" spc="0">
                          <a:solidFill>
                            <a:schemeClr val="tx1"/>
                          </a:solidFill>
                        </a:rPr>
                        <a:t>193</a:t>
                      </a:r>
                    </a:p>
                  </a:txBody>
                  <a:tcPr marL="101290" marR="101290" marT="50645" marB="10129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pic>
        <p:nvPicPr>
          <p:cNvPr id="5" name="Picture 4">
            <a:extLst>
              <a:ext uri="{FF2B5EF4-FFF2-40B4-BE49-F238E27FC236}">
                <a16:creationId xmlns:a16="http://schemas.microsoft.com/office/drawing/2014/main" id="{DC7BCC58-E549-8D9C-888B-1D69A760427F}"/>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981541" y="1998466"/>
            <a:ext cx="7695738" cy="3098355"/>
          </a:xfrm>
          <a:prstGeom prst="rect">
            <a:avLst/>
          </a:prstGeom>
        </p:spPr>
      </p:pic>
      <p:pic>
        <p:nvPicPr>
          <p:cNvPr id="6" name="Picture 5">
            <a:extLst>
              <a:ext uri="{FF2B5EF4-FFF2-40B4-BE49-F238E27FC236}">
                <a16:creationId xmlns:a16="http://schemas.microsoft.com/office/drawing/2014/main" id="{401FA90A-F6D1-616A-1067-F02437C36000}"/>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357241" y="115393"/>
            <a:ext cx="933411" cy="375797"/>
          </a:xfrm>
          <a:prstGeom prst="rect">
            <a:avLst/>
          </a:prstGeom>
        </p:spPr>
      </p:pic>
      <p:sp>
        <p:nvSpPr>
          <p:cNvPr id="7" name="Footer Placeholder 2">
            <a:extLst>
              <a:ext uri="{FF2B5EF4-FFF2-40B4-BE49-F238E27FC236}">
                <a16:creationId xmlns:a16="http://schemas.microsoft.com/office/drawing/2014/main" id="{530832E6-6C7B-89D8-4C47-A8EC5D50FB87}"/>
              </a:ext>
            </a:extLst>
          </p:cNvPr>
          <p:cNvSpPr txBox="1">
            <a:spLocks/>
          </p:cNvSpPr>
          <p:nvPr/>
        </p:nvSpPr>
        <p:spPr>
          <a:xfrm>
            <a:off x="1992604" y="66020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4D30541B-268A-B16F-3B21-688FEB27BCC5}"/>
              </a:ext>
            </a:extLst>
          </p:cNvPr>
          <p:cNvSpPr txBox="1"/>
          <p:nvPr/>
        </p:nvSpPr>
        <p:spPr>
          <a:xfrm>
            <a:off x="6815775" y="6634307"/>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14451241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365126"/>
            <a:ext cx="5340605" cy="1146176"/>
          </a:xfrm>
        </p:spPr>
        <p:txBody>
          <a:bodyPr vert="horz" lIns="91440" tIns="45720" rIns="91440" bIns="45720" rtlCol="0" anchor="ctr">
            <a:normAutofit/>
          </a:bodyPr>
          <a:lstStyle/>
          <a:p>
            <a:r>
              <a:rPr lang="en-US" kern="1200">
                <a:solidFill>
                  <a:schemeClr val="tx1"/>
                </a:solidFill>
                <a:latin typeface="+mj-lt"/>
                <a:ea typeface="+mj-ea"/>
                <a:cs typeface="+mj-cs"/>
              </a:rPr>
              <a:t>Activity 5</a:t>
            </a:r>
          </a:p>
        </p:txBody>
      </p:sp>
      <p:sp>
        <p:nvSpPr>
          <p:cNvPr id="10" name="Freeform: Shape 9">
            <a:extLst>
              <a:ext uri="{FF2B5EF4-FFF2-40B4-BE49-F238E27FC236}">
                <a16:creationId xmlns:a16="http://schemas.microsoft.com/office/drawing/2014/main" id="{05C7EBC3-4672-4DAB-81C2-58661FAFA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8805" y="-2"/>
            <a:ext cx="6013194"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chemeClr val="accent5">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11">
            <a:extLst>
              <a:ext uri="{FF2B5EF4-FFF2-40B4-BE49-F238E27FC236}">
                <a16:creationId xmlns:a16="http://schemas.microsoft.com/office/drawing/2014/main" id="{40BF962F-4C6F-461E-86F2-C43F56CC9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0797" y="1690688"/>
            <a:ext cx="8711202" cy="5167312"/>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E94A4F7-38E4-45EA-8E2E-CE1B5766B4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5931454"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ontent Placeholder 2"/>
          <p:cNvSpPr>
            <a:spLocks noGrp="1"/>
          </p:cNvSpPr>
          <p:nvPr>
            <p:ph idx="1"/>
          </p:nvPr>
        </p:nvSpPr>
        <p:spPr>
          <a:xfrm>
            <a:off x="766313" y="3035929"/>
            <a:ext cx="3603171" cy="3639684"/>
          </a:xfrm>
        </p:spPr>
        <p:txBody>
          <a:bodyPr vert="horz" lIns="91440" tIns="45720" rIns="91440" bIns="45720" rtlCol="0" anchor="ctr">
            <a:normAutofit/>
          </a:bodyPr>
          <a:lstStyle/>
          <a:p>
            <a:pPr marL="0"/>
            <a:r>
              <a:rPr lang="en-US" sz="1700">
                <a:solidFill>
                  <a:srgbClr val="FFFFFF"/>
                </a:solidFill>
              </a:rPr>
              <a:t>Look at the table showing the index of UK house prices from 2010 – 2014 for selected regions.			Base Year 1983 = 100.</a:t>
            </a:r>
          </a:p>
          <a:p>
            <a:pPr marL="0"/>
            <a:endParaRPr lang="en-US" sz="1700">
              <a:solidFill>
                <a:srgbClr val="FFFFFF"/>
              </a:solidFill>
            </a:endParaRPr>
          </a:p>
          <a:p>
            <a:pPr lvl="0"/>
            <a:r>
              <a:rPr lang="en-US" sz="1700">
                <a:solidFill>
                  <a:srgbClr val="FFFFFF"/>
                </a:solidFill>
              </a:rPr>
              <a:t>Using the table, calculate the following percentage change in house prices:</a:t>
            </a:r>
          </a:p>
          <a:p>
            <a:pPr lvl="1"/>
            <a:r>
              <a:rPr lang="en-US" sz="1700">
                <a:solidFill>
                  <a:srgbClr val="FFFFFF"/>
                </a:solidFill>
              </a:rPr>
              <a:t>Scotland from 2010 to 2014</a:t>
            </a:r>
          </a:p>
          <a:p>
            <a:pPr lvl="1"/>
            <a:r>
              <a:rPr lang="en-US" sz="1700">
                <a:solidFill>
                  <a:srgbClr val="FFFFFF"/>
                </a:solidFill>
              </a:rPr>
              <a:t>Greater London from 2013 to 2014</a:t>
            </a:r>
          </a:p>
          <a:p>
            <a:pPr lvl="1"/>
            <a:r>
              <a:rPr lang="en-US" sz="1700">
                <a:solidFill>
                  <a:srgbClr val="FFFFFF"/>
                </a:solidFill>
              </a:rPr>
              <a:t>All UK from 1983 to 2014</a:t>
            </a:r>
          </a:p>
          <a:p>
            <a:pPr lvl="1"/>
            <a:endParaRPr lang="en-US" sz="1700">
              <a:solidFill>
                <a:srgbClr val="FFFFFF"/>
              </a:solidFill>
            </a:endParaRPr>
          </a:p>
          <a:p>
            <a:pPr lvl="1"/>
            <a:endParaRPr lang="en-US" sz="1700">
              <a:solidFill>
                <a:srgbClr val="FFFFFF"/>
              </a:solidFill>
            </a:endParaRPr>
          </a:p>
          <a:p>
            <a:pPr lvl="1"/>
            <a:endParaRPr lang="en-US" sz="1700">
              <a:solidFill>
                <a:srgbClr val="FFFFFF"/>
              </a:solidFill>
            </a:endParaRPr>
          </a:p>
          <a:p>
            <a:pPr lvl="1"/>
            <a:endParaRPr lang="en-US" sz="1700">
              <a:solidFill>
                <a:srgbClr val="FFFFFF"/>
              </a:solidFill>
            </a:endParaRPr>
          </a:p>
          <a:p>
            <a:endParaRPr lang="en-US" sz="1700">
              <a:solidFill>
                <a:srgbClr val="FFFFFF"/>
              </a:solidFill>
            </a:endParaRPr>
          </a:p>
          <a:p>
            <a:pPr marL="457200" lvl="1"/>
            <a:endParaRPr lang="en-US" sz="1700" i="1">
              <a:solidFill>
                <a:srgbClr val="FFFFFF"/>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156286694"/>
              </p:ext>
            </p:extLst>
          </p:nvPr>
        </p:nvGraphicFramePr>
        <p:xfrm>
          <a:off x="6183088" y="3164971"/>
          <a:ext cx="5170714" cy="2020310"/>
        </p:xfrm>
        <a:graphic>
          <a:graphicData uri="http://schemas.openxmlformats.org/drawingml/2006/table">
            <a:tbl>
              <a:tblPr firstRow="1" firstCol="1" bandRow="1">
                <a:tableStyleId>{5C22544A-7EE6-4342-B048-85BDC9FD1C3A}</a:tableStyleId>
              </a:tblPr>
              <a:tblGrid>
                <a:gridCol w="710946">
                  <a:extLst>
                    <a:ext uri="{9D8B030D-6E8A-4147-A177-3AD203B41FA5}">
                      <a16:colId xmlns:a16="http://schemas.microsoft.com/office/drawing/2014/main" val="4121777147"/>
                    </a:ext>
                  </a:extLst>
                </a:gridCol>
                <a:gridCol w="770918">
                  <a:extLst>
                    <a:ext uri="{9D8B030D-6E8A-4147-A177-3AD203B41FA5}">
                      <a16:colId xmlns:a16="http://schemas.microsoft.com/office/drawing/2014/main" val="1855366637"/>
                    </a:ext>
                  </a:extLst>
                </a:gridCol>
                <a:gridCol w="1074870">
                  <a:extLst>
                    <a:ext uri="{9D8B030D-6E8A-4147-A177-3AD203B41FA5}">
                      <a16:colId xmlns:a16="http://schemas.microsoft.com/office/drawing/2014/main" val="52560719"/>
                    </a:ext>
                  </a:extLst>
                </a:gridCol>
                <a:gridCol w="974007">
                  <a:extLst>
                    <a:ext uri="{9D8B030D-6E8A-4147-A177-3AD203B41FA5}">
                      <a16:colId xmlns:a16="http://schemas.microsoft.com/office/drawing/2014/main" val="2581162792"/>
                    </a:ext>
                  </a:extLst>
                </a:gridCol>
                <a:gridCol w="806356">
                  <a:extLst>
                    <a:ext uri="{9D8B030D-6E8A-4147-A177-3AD203B41FA5}">
                      <a16:colId xmlns:a16="http://schemas.microsoft.com/office/drawing/2014/main" val="2695541594"/>
                    </a:ext>
                  </a:extLst>
                </a:gridCol>
                <a:gridCol w="833617">
                  <a:extLst>
                    <a:ext uri="{9D8B030D-6E8A-4147-A177-3AD203B41FA5}">
                      <a16:colId xmlns:a16="http://schemas.microsoft.com/office/drawing/2014/main" val="2730059596"/>
                    </a:ext>
                  </a:extLst>
                </a:gridCol>
              </a:tblGrid>
              <a:tr h="554800">
                <a:tc>
                  <a:txBody>
                    <a:bodyPr/>
                    <a:lstStyle/>
                    <a:p>
                      <a:pPr algn="l">
                        <a:spcAft>
                          <a:spcPts val="0"/>
                        </a:spcAft>
                      </a:pPr>
                      <a:r>
                        <a:rPr lang="en-US" sz="1700">
                          <a:effectLst/>
                        </a:rPr>
                        <a:t>Year</a:t>
                      </a:r>
                      <a:endParaRPr lang="en-GB" sz="1700">
                        <a:effectLst/>
                        <a:latin typeface="Calibri" panose="020F0502020204030204" pitchFamily="34" charset="0"/>
                        <a:ea typeface="Calibri" panose="020F0502020204030204" pitchFamily="34" charset="0"/>
                        <a:cs typeface="Arial" panose="020B0604020202020204" pitchFamily="34" charset="0"/>
                      </a:endParaRPr>
                    </a:p>
                  </a:txBody>
                  <a:tcPr marL="58882" marR="58882" marT="0" marB="0"/>
                </a:tc>
                <a:tc>
                  <a:txBody>
                    <a:bodyPr/>
                    <a:lstStyle/>
                    <a:p>
                      <a:pPr algn="ctr">
                        <a:spcAft>
                          <a:spcPts val="0"/>
                        </a:spcAft>
                      </a:pPr>
                      <a:r>
                        <a:rPr lang="en-US" sz="1700">
                          <a:effectLst/>
                        </a:rPr>
                        <a:t>North</a:t>
                      </a:r>
                      <a:endParaRPr lang="en-GB" sz="1700">
                        <a:effectLst/>
                        <a:latin typeface="Calibri" panose="020F0502020204030204" pitchFamily="34" charset="0"/>
                        <a:ea typeface="Calibri" panose="020F0502020204030204" pitchFamily="34" charset="0"/>
                        <a:cs typeface="Arial" panose="020B0604020202020204" pitchFamily="34" charset="0"/>
                      </a:endParaRPr>
                    </a:p>
                  </a:txBody>
                  <a:tcPr marL="58882" marR="58882" marT="0" marB="0"/>
                </a:tc>
                <a:tc>
                  <a:txBody>
                    <a:bodyPr/>
                    <a:lstStyle/>
                    <a:p>
                      <a:pPr algn="ctr">
                        <a:spcAft>
                          <a:spcPts val="0"/>
                        </a:spcAft>
                      </a:pPr>
                      <a:r>
                        <a:rPr lang="en-US" sz="1700">
                          <a:effectLst/>
                        </a:rPr>
                        <a:t>Scotland</a:t>
                      </a:r>
                      <a:endParaRPr lang="en-GB" sz="1700">
                        <a:effectLst/>
                        <a:latin typeface="Calibri" panose="020F0502020204030204" pitchFamily="34" charset="0"/>
                        <a:ea typeface="Calibri" panose="020F0502020204030204" pitchFamily="34" charset="0"/>
                        <a:cs typeface="Arial" panose="020B0604020202020204" pitchFamily="34" charset="0"/>
                      </a:endParaRPr>
                    </a:p>
                  </a:txBody>
                  <a:tcPr marL="58882" marR="58882" marT="0" marB="0"/>
                </a:tc>
                <a:tc>
                  <a:txBody>
                    <a:bodyPr/>
                    <a:lstStyle/>
                    <a:p>
                      <a:pPr algn="ctr">
                        <a:spcAft>
                          <a:spcPts val="0"/>
                        </a:spcAft>
                      </a:pPr>
                      <a:r>
                        <a:rPr lang="en-US" sz="1700">
                          <a:effectLst/>
                        </a:rPr>
                        <a:t>Greater London</a:t>
                      </a:r>
                      <a:endParaRPr lang="en-GB" sz="1700">
                        <a:effectLst/>
                        <a:latin typeface="Calibri" panose="020F0502020204030204" pitchFamily="34" charset="0"/>
                        <a:ea typeface="Calibri" panose="020F0502020204030204" pitchFamily="34" charset="0"/>
                        <a:cs typeface="Arial" panose="020B0604020202020204" pitchFamily="34" charset="0"/>
                      </a:endParaRPr>
                    </a:p>
                  </a:txBody>
                  <a:tcPr marL="58882" marR="58882" marT="0" marB="0"/>
                </a:tc>
                <a:tc>
                  <a:txBody>
                    <a:bodyPr/>
                    <a:lstStyle/>
                    <a:p>
                      <a:pPr algn="ctr">
                        <a:spcAft>
                          <a:spcPts val="0"/>
                        </a:spcAft>
                      </a:pPr>
                      <a:r>
                        <a:rPr lang="en-US" sz="1700">
                          <a:effectLst/>
                        </a:rPr>
                        <a:t>South East</a:t>
                      </a:r>
                      <a:endParaRPr lang="en-GB" sz="1700">
                        <a:effectLst/>
                        <a:latin typeface="Calibri" panose="020F0502020204030204" pitchFamily="34" charset="0"/>
                        <a:ea typeface="Calibri" panose="020F0502020204030204" pitchFamily="34" charset="0"/>
                        <a:cs typeface="Arial" panose="020B0604020202020204" pitchFamily="34" charset="0"/>
                      </a:endParaRPr>
                    </a:p>
                  </a:txBody>
                  <a:tcPr marL="58882" marR="58882" marT="0" marB="0"/>
                </a:tc>
                <a:tc>
                  <a:txBody>
                    <a:bodyPr/>
                    <a:lstStyle/>
                    <a:p>
                      <a:pPr algn="ctr">
                        <a:spcAft>
                          <a:spcPts val="0"/>
                        </a:spcAft>
                      </a:pPr>
                      <a:r>
                        <a:rPr lang="en-US" sz="1700">
                          <a:effectLst/>
                        </a:rPr>
                        <a:t>All UK</a:t>
                      </a:r>
                      <a:endParaRPr lang="en-GB" sz="1700">
                        <a:effectLst/>
                        <a:latin typeface="Calibri" panose="020F0502020204030204" pitchFamily="34" charset="0"/>
                        <a:ea typeface="Calibri" panose="020F0502020204030204" pitchFamily="34" charset="0"/>
                        <a:cs typeface="Arial" panose="020B0604020202020204" pitchFamily="34" charset="0"/>
                      </a:endParaRPr>
                    </a:p>
                  </a:txBody>
                  <a:tcPr marL="58882" marR="58882" marT="0" marB="0"/>
                </a:tc>
                <a:extLst>
                  <a:ext uri="{0D108BD9-81ED-4DB2-BD59-A6C34878D82A}">
                    <a16:rowId xmlns:a16="http://schemas.microsoft.com/office/drawing/2014/main" val="3545314706"/>
                  </a:ext>
                </a:extLst>
              </a:tr>
              <a:tr h="293102">
                <a:tc>
                  <a:txBody>
                    <a:bodyPr/>
                    <a:lstStyle/>
                    <a:p>
                      <a:pPr algn="l">
                        <a:spcAft>
                          <a:spcPts val="0"/>
                        </a:spcAft>
                      </a:pPr>
                      <a:r>
                        <a:rPr lang="en-US" sz="1700">
                          <a:effectLst/>
                        </a:rPr>
                        <a:t>2010</a:t>
                      </a:r>
                      <a:endParaRPr lang="en-GB" sz="1700">
                        <a:effectLst/>
                        <a:latin typeface="Calibri" panose="020F0502020204030204" pitchFamily="34" charset="0"/>
                        <a:ea typeface="Calibri" panose="020F0502020204030204" pitchFamily="34" charset="0"/>
                        <a:cs typeface="Arial" panose="020B0604020202020204" pitchFamily="34" charset="0"/>
                      </a:endParaRPr>
                    </a:p>
                  </a:txBody>
                  <a:tcPr marL="58882" marR="58882" marT="0" marB="0"/>
                </a:tc>
                <a:tc>
                  <a:txBody>
                    <a:bodyPr/>
                    <a:lstStyle/>
                    <a:p>
                      <a:pPr algn="ctr">
                        <a:spcAft>
                          <a:spcPts val="0"/>
                        </a:spcAft>
                      </a:pPr>
                      <a:r>
                        <a:rPr lang="en-US" sz="1700">
                          <a:effectLst/>
                        </a:rPr>
                        <a:t>511.5</a:t>
                      </a:r>
                      <a:endParaRPr lang="en-GB" sz="1700">
                        <a:effectLst/>
                        <a:latin typeface="Calibri" panose="020F0502020204030204" pitchFamily="34" charset="0"/>
                        <a:ea typeface="Calibri" panose="020F0502020204030204" pitchFamily="34" charset="0"/>
                        <a:cs typeface="Arial" panose="020B0604020202020204" pitchFamily="34" charset="0"/>
                      </a:endParaRPr>
                    </a:p>
                  </a:txBody>
                  <a:tcPr marL="58882" marR="58882" marT="0" marB="0" anchor="b"/>
                </a:tc>
                <a:tc>
                  <a:txBody>
                    <a:bodyPr/>
                    <a:lstStyle/>
                    <a:p>
                      <a:pPr algn="ctr">
                        <a:spcAft>
                          <a:spcPts val="0"/>
                        </a:spcAft>
                      </a:pPr>
                      <a:r>
                        <a:rPr lang="en-US" sz="1700">
                          <a:effectLst/>
                        </a:rPr>
                        <a:t>421.4</a:t>
                      </a:r>
                      <a:endParaRPr lang="en-GB" sz="1700">
                        <a:effectLst/>
                        <a:latin typeface="Calibri" panose="020F0502020204030204" pitchFamily="34" charset="0"/>
                        <a:ea typeface="Calibri" panose="020F0502020204030204" pitchFamily="34" charset="0"/>
                        <a:cs typeface="Arial" panose="020B0604020202020204" pitchFamily="34" charset="0"/>
                      </a:endParaRPr>
                    </a:p>
                  </a:txBody>
                  <a:tcPr marL="58882" marR="58882" marT="0" marB="0" anchor="b"/>
                </a:tc>
                <a:tc>
                  <a:txBody>
                    <a:bodyPr/>
                    <a:lstStyle/>
                    <a:p>
                      <a:pPr algn="ctr">
                        <a:spcAft>
                          <a:spcPts val="0"/>
                        </a:spcAft>
                      </a:pPr>
                      <a:r>
                        <a:rPr lang="en-US" sz="1700">
                          <a:effectLst/>
                        </a:rPr>
                        <a:t>659.9</a:t>
                      </a:r>
                      <a:endParaRPr lang="en-GB" sz="1700">
                        <a:effectLst/>
                        <a:latin typeface="Calibri" panose="020F0502020204030204" pitchFamily="34" charset="0"/>
                        <a:ea typeface="Calibri" panose="020F0502020204030204" pitchFamily="34" charset="0"/>
                        <a:cs typeface="Arial" panose="020B0604020202020204" pitchFamily="34" charset="0"/>
                      </a:endParaRPr>
                    </a:p>
                  </a:txBody>
                  <a:tcPr marL="58882" marR="58882" marT="0" marB="0" anchor="b"/>
                </a:tc>
                <a:tc>
                  <a:txBody>
                    <a:bodyPr/>
                    <a:lstStyle/>
                    <a:p>
                      <a:pPr algn="ctr">
                        <a:spcAft>
                          <a:spcPts val="0"/>
                        </a:spcAft>
                      </a:pPr>
                      <a:r>
                        <a:rPr lang="en-US" sz="1700">
                          <a:effectLst/>
                        </a:rPr>
                        <a:t>561.4</a:t>
                      </a:r>
                      <a:endParaRPr lang="en-GB" sz="1700">
                        <a:effectLst/>
                        <a:latin typeface="Calibri" panose="020F0502020204030204" pitchFamily="34" charset="0"/>
                        <a:ea typeface="Calibri" panose="020F0502020204030204" pitchFamily="34" charset="0"/>
                        <a:cs typeface="Arial" panose="020B0604020202020204" pitchFamily="34" charset="0"/>
                      </a:endParaRPr>
                    </a:p>
                  </a:txBody>
                  <a:tcPr marL="58882" marR="58882" marT="0" marB="0" anchor="b"/>
                </a:tc>
                <a:tc>
                  <a:txBody>
                    <a:bodyPr/>
                    <a:lstStyle/>
                    <a:p>
                      <a:pPr algn="ctr">
                        <a:spcAft>
                          <a:spcPts val="0"/>
                        </a:spcAft>
                      </a:pPr>
                      <a:r>
                        <a:rPr lang="en-US" sz="1700">
                          <a:effectLst/>
                        </a:rPr>
                        <a:t>539.6</a:t>
                      </a:r>
                      <a:endParaRPr lang="en-GB" sz="1700">
                        <a:effectLst/>
                        <a:latin typeface="Calibri" panose="020F0502020204030204" pitchFamily="34" charset="0"/>
                        <a:ea typeface="Calibri" panose="020F0502020204030204" pitchFamily="34" charset="0"/>
                        <a:cs typeface="Arial" panose="020B0604020202020204" pitchFamily="34" charset="0"/>
                      </a:endParaRPr>
                    </a:p>
                  </a:txBody>
                  <a:tcPr marL="58882" marR="58882" marT="0" marB="0" anchor="b"/>
                </a:tc>
                <a:extLst>
                  <a:ext uri="{0D108BD9-81ED-4DB2-BD59-A6C34878D82A}">
                    <a16:rowId xmlns:a16="http://schemas.microsoft.com/office/drawing/2014/main" val="531106049"/>
                  </a:ext>
                </a:extLst>
              </a:tr>
              <a:tr h="293102">
                <a:tc>
                  <a:txBody>
                    <a:bodyPr/>
                    <a:lstStyle/>
                    <a:p>
                      <a:pPr algn="l">
                        <a:spcAft>
                          <a:spcPts val="0"/>
                        </a:spcAft>
                      </a:pPr>
                      <a:r>
                        <a:rPr lang="en-US" sz="1700">
                          <a:effectLst/>
                        </a:rPr>
                        <a:t>2011</a:t>
                      </a:r>
                      <a:endParaRPr lang="en-GB" sz="1700">
                        <a:effectLst/>
                        <a:latin typeface="Calibri" panose="020F0502020204030204" pitchFamily="34" charset="0"/>
                        <a:ea typeface="Calibri" panose="020F0502020204030204" pitchFamily="34" charset="0"/>
                        <a:cs typeface="Arial" panose="020B0604020202020204" pitchFamily="34" charset="0"/>
                      </a:endParaRPr>
                    </a:p>
                  </a:txBody>
                  <a:tcPr marL="58882" marR="58882" marT="0" marB="0"/>
                </a:tc>
                <a:tc>
                  <a:txBody>
                    <a:bodyPr/>
                    <a:lstStyle/>
                    <a:p>
                      <a:pPr algn="ctr">
                        <a:spcAft>
                          <a:spcPts val="0"/>
                        </a:spcAft>
                      </a:pPr>
                      <a:r>
                        <a:rPr lang="en-US" sz="1700">
                          <a:effectLst/>
                        </a:rPr>
                        <a:t>483.1</a:t>
                      </a:r>
                      <a:endParaRPr lang="en-GB" sz="1700">
                        <a:effectLst/>
                        <a:latin typeface="Calibri" panose="020F0502020204030204" pitchFamily="34" charset="0"/>
                        <a:ea typeface="Calibri" panose="020F0502020204030204" pitchFamily="34" charset="0"/>
                        <a:cs typeface="Arial" panose="020B0604020202020204" pitchFamily="34" charset="0"/>
                      </a:endParaRPr>
                    </a:p>
                  </a:txBody>
                  <a:tcPr marL="58882" marR="58882" marT="0" marB="0" anchor="b"/>
                </a:tc>
                <a:tc>
                  <a:txBody>
                    <a:bodyPr/>
                    <a:lstStyle/>
                    <a:p>
                      <a:pPr algn="ctr">
                        <a:spcAft>
                          <a:spcPts val="0"/>
                        </a:spcAft>
                      </a:pPr>
                      <a:r>
                        <a:rPr lang="en-US" sz="1700">
                          <a:effectLst/>
                        </a:rPr>
                        <a:t>406.8</a:t>
                      </a:r>
                      <a:endParaRPr lang="en-GB" sz="1700">
                        <a:effectLst/>
                        <a:latin typeface="Calibri" panose="020F0502020204030204" pitchFamily="34" charset="0"/>
                        <a:ea typeface="Calibri" panose="020F0502020204030204" pitchFamily="34" charset="0"/>
                        <a:cs typeface="Arial" panose="020B0604020202020204" pitchFamily="34" charset="0"/>
                      </a:endParaRPr>
                    </a:p>
                  </a:txBody>
                  <a:tcPr marL="58882" marR="58882" marT="0" marB="0" anchor="b"/>
                </a:tc>
                <a:tc>
                  <a:txBody>
                    <a:bodyPr/>
                    <a:lstStyle/>
                    <a:p>
                      <a:pPr algn="ctr">
                        <a:spcAft>
                          <a:spcPts val="0"/>
                        </a:spcAft>
                      </a:pPr>
                      <a:r>
                        <a:rPr lang="en-US" sz="1700">
                          <a:effectLst/>
                        </a:rPr>
                        <a:t>659.6</a:t>
                      </a:r>
                      <a:endParaRPr lang="en-GB" sz="1700">
                        <a:effectLst/>
                        <a:latin typeface="Calibri" panose="020F0502020204030204" pitchFamily="34" charset="0"/>
                        <a:ea typeface="Calibri" panose="020F0502020204030204" pitchFamily="34" charset="0"/>
                        <a:cs typeface="Arial" panose="020B0604020202020204" pitchFamily="34" charset="0"/>
                      </a:endParaRPr>
                    </a:p>
                  </a:txBody>
                  <a:tcPr marL="58882" marR="58882" marT="0" marB="0" anchor="b"/>
                </a:tc>
                <a:tc>
                  <a:txBody>
                    <a:bodyPr/>
                    <a:lstStyle/>
                    <a:p>
                      <a:pPr algn="ctr">
                        <a:spcAft>
                          <a:spcPts val="0"/>
                        </a:spcAft>
                      </a:pPr>
                      <a:r>
                        <a:rPr lang="en-US" sz="1700">
                          <a:effectLst/>
                        </a:rPr>
                        <a:t>553.1</a:t>
                      </a:r>
                      <a:endParaRPr lang="en-GB" sz="1700">
                        <a:effectLst/>
                        <a:latin typeface="Calibri" panose="020F0502020204030204" pitchFamily="34" charset="0"/>
                        <a:ea typeface="Calibri" panose="020F0502020204030204" pitchFamily="34" charset="0"/>
                        <a:cs typeface="Arial" panose="020B0604020202020204" pitchFamily="34" charset="0"/>
                      </a:endParaRPr>
                    </a:p>
                  </a:txBody>
                  <a:tcPr marL="58882" marR="58882" marT="0" marB="0" anchor="b"/>
                </a:tc>
                <a:tc>
                  <a:txBody>
                    <a:bodyPr/>
                    <a:lstStyle/>
                    <a:p>
                      <a:pPr algn="ctr">
                        <a:spcAft>
                          <a:spcPts val="0"/>
                        </a:spcAft>
                      </a:pPr>
                      <a:r>
                        <a:rPr lang="en-US" sz="1700">
                          <a:effectLst/>
                        </a:rPr>
                        <a:t>525.4</a:t>
                      </a:r>
                      <a:endParaRPr lang="en-GB" sz="1700">
                        <a:effectLst/>
                        <a:latin typeface="Calibri" panose="020F0502020204030204" pitchFamily="34" charset="0"/>
                        <a:ea typeface="Calibri" panose="020F0502020204030204" pitchFamily="34" charset="0"/>
                        <a:cs typeface="Arial" panose="020B0604020202020204" pitchFamily="34" charset="0"/>
                      </a:endParaRPr>
                    </a:p>
                  </a:txBody>
                  <a:tcPr marL="58882" marR="58882" marT="0" marB="0" anchor="b"/>
                </a:tc>
                <a:extLst>
                  <a:ext uri="{0D108BD9-81ED-4DB2-BD59-A6C34878D82A}">
                    <a16:rowId xmlns:a16="http://schemas.microsoft.com/office/drawing/2014/main" val="2856514601"/>
                  </a:ext>
                </a:extLst>
              </a:tr>
              <a:tr h="293102">
                <a:tc>
                  <a:txBody>
                    <a:bodyPr/>
                    <a:lstStyle/>
                    <a:p>
                      <a:pPr algn="l">
                        <a:spcAft>
                          <a:spcPts val="0"/>
                        </a:spcAft>
                      </a:pPr>
                      <a:r>
                        <a:rPr lang="en-US" sz="1700">
                          <a:effectLst/>
                        </a:rPr>
                        <a:t>2012</a:t>
                      </a:r>
                      <a:endParaRPr lang="en-GB" sz="1700">
                        <a:effectLst/>
                        <a:latin typeface="Calibri" panose="020F0502020204030204" pitchFamily="34" charset="0"/>
                        <a:ea typeface="Calibri" panose="020F0502020204030204" pitchFamily="34" charset="0"/>
                        <a:cs typeface="Arial" panose="020B0604020202020204" pitchFamily="34" charset="0"/>
                      </a:endParaRPr>
                    </a:p>
                  </a:txBody>
                  <a:tcPr marL="58882" marR="58882" marT="0" marB="0"/>
                </a:tc>
                <a:tc>
                  <a:txBody>
                    <a:bodyPr/>
                    <a:lstStyle/>
                    <a:p>
                      <a:pPr algn="ctr">
                        <a:spcAft>
                          <a:spcPts val="0"/>
                        </a:spcAft>
                      </a:pPr>
                      <a:r>
                        <a:rPr lang="en-US" sz="1700">
                          <a:effectLst/>
                        </a:rPr>
                        <a:t>478.1</a:t>
                      </a:r>
                      <a:endParaRPr lang="en-GB" sz="1700">
                        <a:effectLst/>
                        <a:latin typeface="Calibri" panose="020F0502020204030204" pitchFamily="34" charset="0"/>
                        <a:ea typeface="Calibri" panose="020F0502020204030204" pitchFamily="34" charset="0"/>
                        <a:cs typeface="Arial" panose="020B0604020202020204" pitchFamily="34" charset="0"/>
                      </a:endParaRPr>
                    </a:p>
                  </a:txBody>
                  <a:tcPr marL="58882" marR="58882" marT="0" marB="0" anchor="b"/>
                </a:tc>
                <a:tc>
                  <a:txBody>
                    <a:bodyPr/>
                    <a:lstStyle/>
                    <a:p>
                      <a:pPr algn="ctr">
                        <a:spcAft>
                          <a:spcPts val="0"/>
                        </a:spcAft>
                      </a:pPr>
                      <a:r>
                        <a:rPr lang="en-US" sz="1700">
                          <a:effectLst/>
                        </a:rPr>
                        <a:t>384.3</a:t>
                      </a:r>
                      <a:endParaRPr lang="en-GB" sz="1700">
                        <a:effectLst/>
                        <a:latin typeface="Calibri" panose="020F0502020204030204" pitchFamily="34" charset="0"/>
                        <a:ea typeface="Calibri" panose="020F0502020204030204" pitchFamily="34" charset="0"/>
                        <a:cs typeface="Arial" panose="020B0604020202020204" pitchFamily="34" charset="0"/>
                      </a:endParaRPr>
                    </a:p>
                  </a:txBody>
                  <a:tcPr marL="58882" marR="58882" marT="0" marB="0" anchor="b"/>
                </a:tc>
                <a:tc>
                  <a:txBody>
                    <a:bodyPr/>
                    <a:lstStyle/>
                    <a:p>
                      <a:pPr algn="ctr">
                        <a:spcAft>
                          <a:spcPts val="0"/>
                        </a:spcAft>
                      </a:pPr>
                      <a:r>
                        <a:rPr lang="en-US" sz="1700">
                          <a:effectLst/>
                        </a:rPr>
                        <a:t>674.4</a:t>
                      </a:r>
                      <a:endParaRPr lang="en-GB" sz="1700">
                        <a:effectLst/>
                        <a:latin typeface="Calibri" panose="020F0502020204030204" pitchFamily="34" charset="0"/>
                        <a:ea typeface="Calibri" panose="020F0502020204030204" pitchFamily="34" charset="0"/>
                        <a:cs typeface="Arial" panose="020B0604020202020204" pitchFamily="34" charset="0"/>
                      </a:endParaRPr>
                    </a:p>
                  </a:txBody>
                  <a:tcPr marL="58882" marR="58882" marT="0" marB="0" anchor="b"/>
                </a:tc>
                <a:tc>
                  <a:txBody>
                    <a:bodyPr/>
                    <a:lstStyle/>
                    <a:p>
                      <a:pPr algn="ctr">
                        <a:spcAft>
                          <a:spcPts val="0"/>
                        </a:spcAft>
                      </a:pPr>
                      <a:r>
                        <a:rPr lang="en-US" sz="1700">
                          <a:effectLst/>
                        </a:rPr>
                        <a:t>558.8</a:t>
                      </a:r>
                      <a:endParaRPr lang="en-GB" sz="1700">
                        <a:effectLst/>
                        <a:latin typeface="Calibri" panose="020F0502020204030204" pitchFamily="34" charset="0"/>
                        <a:ea typeface="Calibri" panose="020F0502020204030204" pitchFamily="34" charset="0"/>
                        <a:cs typeface="Arial" panose="020B0604020202020204" pitchFamily="34" charset="0"/>
                      </a:endParaRPr>
                    </a:p>
                  </a:txBody>
                  <a:tcPr marL="58882" marR="58882" marT="0" marB="0" anchor="b"/>
                </a:tc>
                <a:tc>
                  <a:txBody>
                    <a:bodyPr/>
                    <a:lstStyle/>
                    <a:p>
                      <a:pPr algn="ctr">
                        <a:spcAft>
                          <a:spcPts val="0"/>
                        </a:spcAft>
                      </a:pPr>
                      <a:r>
                        <a:rPr lang="en-US" sz="1700">
                          <a:effectLst/>
                        </a:rPr>
                        <a:t>522.1</a:t>
                      </a:r>
                      <a:endParaRPr lang="en-GB" sz="1700">
                        <a:effectLst/>
                        <a:latin typeface="Calibri" panose="020F0502020204030204" pitchFamily="34" charset="0"/>
                        <a:ea typeface="Calibri" panose="020F0502020204030204" pitchFamily="34" charset="0"/>
                        <a:cs typeface="Arial" panose="020B0604020202020204" pitchFamily="34" charset="0"/>
                      </a:endParaRPr>
                    </a:p>
                  </a:txBody>
                  <a:tcPr marL="58882" marR="58882" marT="0" marB="0" anchor="b"/>
                </a:tc>
                <a:extLst>
                  <a:ext uri="{0D108BD9-81ED-4DB2-BD59-A6C34878D82A}">
                    <a16:rowId xmlns:a16="http://schemas.microsoft.com/office/drawing/2014/main" val="1053645632"/>
                  </a:ext>
                </a:extLst>
              </a:tr>
              <a:tr h="293102">
                <a:tc>
                  <a:txBody>
                    <a:bodyPr/>
                    <a:lstStyle/>
                    <a:p>
                      <a:pPr algn="l">
                        <a:spcAft>
                          <a:spcPts val="0"/>
                        </a:spcAft>
                      </a:pPr>
                      <a:r>
                        <a:rPr lang="en-US" sz="1700">
                          <a:effectLst/>
                        </a:rPr>
                        <a:t>2013</a:t>
                      </a:r>
                      <a:endParaRPr lang="en-GB" sz="1700">
                        <a:effectLst/>
                        <a:latin typeface="Calibri" panose="020F0502020204030204" pitchFamily="34" charset="0"/>
                        <a:ea typeface="Calibri" panose="020F0502020204030204" pitchFamily="34" charset="0"/>
                        <a:cs typeface="Arial" panose="020B0604020202020204" pitchFamily="34" charset="0"/>
                      </a:endParaRPr>
                    </a:p>
                  </a:txBody>
                  <a:tcPr marL="58882" marR="58882" marT="0" marB="0"/>
                </a:tc>
                <a:tc>
                  <a:txBody>
                    <a:bodyPr/>
                    <a:lstStyle/>
                    <a:p>
                      <a:pPr algn="ctr">
                        <a:spcAft>
                          <a:spcPts val="0"/>
                        </a:spcAft>
                      </a:pPr>
                      <a:r>
                        <a:rPr lang="en-US" sz="1700">
                          <a:effectLst/>
                        </a:rPr>
                        <a:t>496.8</a:t>
                      </a:r>
                      <a:endParaRPr lang="en-GB" sz="1700">
                        <a:effectLst/>
                        <a:latin typeface="Calibri" panose="020F0502020204030204" pitchFamily="34" charset="0"/>
                        <a:ea typeface="Calibri" panose="020F0502020204030204" pitchFamily="34" charset="0"/>
                        <a:cs typeface="Arial" panose="020B0604020202020204" pitchFamily="34" charset="0"/>
                      </a:endParaRPr>
                    </a:p>
                  </a:txBody>
                  <a:tcPr marL="58882" marR="58882" marT="0" marB="0" anchor="b"/>
                </a:tc>
                <a:tc>
                  <a:txBody>
                    <a:bodyPr/>
                    <a:lstStyle/>
                    <a:p>
                      <a:pPr algn="ctr">
                        <a:spcAft>
                          <a:spcPts val="0"/>
                        </a:spcAft>
                      </a:pPr>
                      <a:r>
                        <a:rPr lang="en-US" sz="1700">
                          <a:effectLst/>
                        </a:rPr>
                        <a:t>400.5</a:t>
                      </a:r>
                      <a:endParaRPr lang="en-GB" sz="1700">
                        <a:effectLst/>
                        <a:latin typeface="Calibri" panose="020F0502020204030204" pitchFamily="34" charset="0"/>
                        <a:ea typeface="Calibri" panose="020F0502020204030204" pitchFamily="34" charset="0"/>
                        <a:cs typeface="Arial" panose="020B0604020202020204" pitchFamily="34" charset="0"/>
                      </a:endParaRPr>
                    </a:p>
                  </a:txBody>
                  <a:tcPr marL="58882" marR="58882" marT="0" marB="0" anchor="b"/>
                </a:tc>
                <a:tc>
                  <a:txBody>
                    <a:bodyPr/>
                    <a:lstStyle/>
                    <a:p>
                      <a:pPr algn="ctr">
                        <a:spcAft>
                          <a:spcPts val="0"/>
                        </a:spcAft>
                      </a:pPr>
                      <a:r>
                        <a:rPr lang="en-US" sz="1700">
                          <a:effectLst/>
                        </a:rPr>
                        <a:t>737.2</a:t>
                      </a:r>
                      <a:endParaRPr lang="en-GB" sz="1700">
                        <a:effectLst/>
                        <a:latin typeface="Calibri" panose="020F0502020204030204" pitchFamily="34" charset="0"/>
                        <a:ea typeface="Calibri" panose="020F0502020204030204" pitchFamily="34" charset="0"/>
                        <a:cs typeface="Arial" panose="020B0604020202020204" pitchFamily="34" charset="0"/>
                      </a:endParaRPr>
                    </a:p>
                  </a:txBody>
                  <a:tcPr marL="58882" marR="58882" marT="0" marB="0" anchor="b"/>
                </a:tc>
                <a:tc>
                  <a:txBody>
                    <a:bodyPr/>
                    <a:lstStyle/>
                    <a:p>
                      <a:pPr algn="ctr">
                        <a:spcAft>
                          <a:spcPts val="0"/>
                        </a:spcAft>
                      </a:pPr>
                      <a:r>
                        <a:rPr lang="en-US" sz="1700">
                          <a:effectLst/>
                        </a:rPr>
                        <a:t>591.0</a:t>
                      </a:r>
                      <a:endParaRPr lang="en-GB" sz="1700">
                        <a:effectLst/>
                        <a:latin typeface="Calibri" panose="020F0502020204030204" pitchFamily="34" charset="0"/>
                        <a:ea typeface="Calibri" panose="020F0502020204030204" pitchFamily="34" charset="0"/>
                        <a:cs typeface="Arial" panose="020B0604020202020204" pitchFamily="34" charset="0"/>
                      </a:endParaRPr>
                    </a:p>
                  </a:txBody>
                  <a:tcPr marL="58882" marR="58882" marT="0" marB="0" anchor="b"/>
                </a:tc>
                <a:tc>
                  <a:txBody>
                    <a:bodyPr/>
                    <a:lstStyle/>
                    <a:p>
                      <a:pPr algn="ctr">
                        <a:spcAft>
                          <a:spcPts val="0"/>
                        </a:spcAft>
                      </a:pPr>
                      <a:r>
                        <a:rPr lang="en-US" sz="1700">
                          <a:effectLst/>
                        </a:rPr>
                        <a:t>547.0</a:t>
                      </a:r>
                      <a:endParaRPr lang="en-GB" sz="1700">
                        <a:effectLst/>
                        <a:latin typeface="Calibri" panose="020F0502020204030204" pitchFamily="34" charset="0"/>
                        <a:ea typeface="Calibri" panose="020F0502020204030204" pitchFamily="34" charset="0"/>
                        <a:cs typeface="Arial" panose="020B0604020202020204" pitchFamily="34" charset="0"/>
                      </a:endParaRPr>
                    </a:p>
                  </a:txBody>
                  <a:tcPr marL="58882" marR="58882" marT="0" marB="0" anchor="b"/>
                </a:tc>
                <a:extLst>
                  <a:ext uri="{0D108BD9-81ED-4DB2-BD59-A6C34878D82A}">
                    <a16:rowId xmlns:a16="http://schemas.microsoft.com/office/drawing/2014/main" val="159933315"/>
                  </a:ext>
                </a:extLst>
              </a:tr>
              <a:tr h="293102">
                <a:tc>
                  <a:txBody>
                    <a:bodyPr/>
                    <a:lstStyle/>
                    <a:p>
                      <a:pPr algn="l">
                        <a:spcAft>
                          <a:spcPts val="0"/>
                        </a:spcAft>
                      </a:pPr>
                      <a:r>
                        <a:rPr lang="en-US" sz="1700">
                          <a:effectLst/>
                        </a:rPr>
                        <a:t>2014</a:t>
                      </a:r>
                      <a:endParaRPr lang="en-GB" sz="1700">
                        <a:effectLst/>
                        <a:latin typeface="Calibri" panose="020F0502020204030204" pitchFamily="34" charset="0"/>
                        <a:ea typeface="Calibri" panose="020F0502020204030204" pitchFamily="34" charset="0"/>
                        <a:cs typeface="Arial" panose="020B0604020202020204" pitchFamily="34" charset="0"/>
                      </a:endParaRPr>
                    </a:p>
                  </a:txBody>
                  <a:tcPr marL="58882" marR="58882" marT="0" marB="0"/>
                </a:tc>
                <a:tc>
                  <a:txBody>
                    <a:bodyPr/>
                    <a:lstStyle/>
                    <a:p>
                      <a:pPr algn="ctr">
                        <a:spcAft>
                          <a:spcPts val="0"/>
                        </a:spcAft>
                      </a:pPr>
                      <a:r>
                        <a:rPr lang="en-US" sz="1700">
                          <a:effectLst/>
                        </a:rPr>
                        <a:t>507.7</a:t>
                      </a:r>
                      <a:endParaRPr lang="en-GB" sz="1700">
                        <a:effectLst/>
                        <a:latin typeface="Calibri" panose="020F0502020204030204" pitchFamily="34" charset="0"/>
                        <a:ea typeface="Calibri" panose="020F0502020204030204" pitchFamily="34" charset="0"/>
                        <a:cs typeface="Arial" panose="020B0604020202020204" pitchFamily="34" charset="0"/>
                      </a:endParaRPr>
                    </a:p>
                  </a:txBody>
                  <a:tcPr marL="58882" marR="58882" marT="0" marB="0" anchor="b"/>
                </a:tc>
                <a:tc>
                  <a:txBody>
                    <a:bodyPr/>
                    <a:lstStyle/>
                    <a:p>
                      <a:pPr algn="ctr">
                        <a:spcAft>
                          <a:spcPts val="0"/>
                        </a:spcAft>
                      </a:pPr>
                      <a:r>
                        <a:rPr lang="en-US" sz="1700">
                          <a:effectLst/>
                        </a:rPr>
                        <a:t>430.2</a:t>
                      </a:r>
                      <a:endParaRPr lang="en-GB" sz="1700">
                        <a:effectLst/>
                        <a:latin typeface="Calibri" panose="020F0502020204030204" pitchFamily="34" charset="0"/>
                        <a:ea typeface="Calibri" panose="020F0502020204030204" pitchFamily="34" charset="0"/>
                        <a:cs typeface="Arial" panose="020B0604020202020204" pitchFamily="34" charset="0"/>
                      </a:endParaRPr>
                    </a:p>
                  </a:txBody>
                  <a:tcPr marL="58882" marR="58882" marT="0" marB="0" anchor="b"/>
                </a:tc>
                <a:tc>
                  <a:txBody>
                    <a:bodyPr/>
                    <a:lstStyle/>
                    <a:p>
                      <a:pPr algn="ctr">
                        <a:spcAft>
                          <a:spcPts val="0"/>
                        </a:spcAft>
                      </a:pPr>
                      <a:r>
                        <a:rPr lang="en-US" sz="1700">
                          <a:effectLst/>
                        </a:rPr>
                        <a:t>855.2</a:t>
                      </a:r>
                      <a:endParaRPr lang="en-GB" sz="1700">
                        <a:effectLst/>
                        <a:latin typeface="Calibri" panose="020F0502020204030204" pitchFamily="34" charset="0"/>
                        <a:ea typeface="Calibri" panose="020F0502020204030204" pitchFamily="34" charset="0"/>
                        <a:cs typeface="Arial" panose="020B0604020202020204" pitchFamily="34" charset="0"/>
                      </a:endParaRPr>
                    </a:p>
                  </a:txBody>
                  <a:tcPr marL="58882" marR="58882" marT="0" marB="0" anchor="b"/>
                </a:tc>
                <a:tc>
                  <a:txBody>
                    <a:bodyPr/>
                    <a:lstStyle/>
                    <a:p>
                      <a:pPr algn="ctr">
                        <a:spcAft>
                          <a:spcPts val="0"/>
                        </a:spcAft>
                      </a:pPr>
                      <a:r>
                        <a:rPr lang="en-US" sz="1700">
                          <a:effectLst/>
                        </a:rPr>
                        <a:t>654.6</a:t>
                      </a:r>
                      <a:endParaRPr lang="en-GB" sz="1700">
                        <a:effectLst/>
                        <a:latin typeface="Calibri" panose="020F0502020204030204" pitchFamily="34" charset="0"/>
                        <a:ea typeface="Calibri" panose="020F0502020204030204" pitchFamily="34" charset="0"/>
                        <a:cs typeface="Arial" panose="020B0604020202020204" pitchFamily="34" charset="0"/>
                      </a:endParaRPr>
                    </a:p>
                  </a:txBody>
                  <a:tcPr marL="58882" marR="58882" marT="0" marB="0" anchor="b"/>
                </a:tc>
                <a:tc>
                  <a:txBody>
                    <a:bodyPr/>
                    <a:lstStyle/>
                    <a:p>
                      <a:pPr algn="ctr">
                        <a:spcAft>
                          <a:spcPts val="0"/>
                        </a:spcAft>
                      </a:pPr>
                      <a:r>
                        <a:rPr lang="en-US" sz="1700">
                          <a:effectLst/>
                        </a:rPr>
                        <a:t>593.5</a:t>
                      </a:r>
                      <a:endParaRPr lang="en-GB" sz="1700">
                        <a:effectLst/>
                        <a:latin typeface="Calibri" panose="020F0502020204030204" pitchFamily="34" charset="0"/>
                        <a:ea typeface="Calibri" panose="020F0502020204030204" pitchFamily="34" charset="0"/>
                        <a:cs typeface="Arial" panose="020B0604020202020204" pitchFamily="34" charset="0"/>
                      </a:endParaRPr>
                    </a:p>
                  </a:txBody>
                  <a:tcPr marL="58882" marR="58882" marT="0" marB="0" anchor="b"/>
                </a:tc>
                <a:extLst>
                  <a:ext uri="{0D108BD9-81ED-4DB2-BD59-A6C34878D82A}">
                    <a16:rowId xmlns:a16="http://schemas.microsoft.com/office/drawing/2014/main" val="2768910018"/>
                  </a:ext>
                </a:extLst>
              </a:tr>
            </a:tbl>
          </a:graphicData>
        </a:graphic>
      </p:graphicFrame>
      <p:pic>
        <p:nvPicPr>
          <p:cNvPr id="3" name="Picture 2">
            <a:extLst>
              <a:ext uri="{FF2B5EF4-FFF2-40B4-BE49-F238E27FC236}">
                <a16:creationId xmlns:a16="http://schemas.microsoft.com/office/drawing/2014/main" id="{E82D3008-4BBA-A413-5AC2-44508E600313}"/>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981541" y="1998466"/>
            <a:ext cx="7695738" cy="3098355"/>
          </a:xfrm>
          <a:prstGeom prst="rect">
            <a:avLst/>
          </a:prstGeom>
        </p:spPr>
      </p:pic>
      <p:pic>
        <p:nvPicPr>
          <p:cNvPr id="6" name="Picture 5">
            <a:extLst>
              <a:ext uri="{FF2B5EF4-FFF2-40B4-BE49-F238E27FC236}">
                <a16:creationId xmlns:a16="http://schemas.microsoft.com/office/drawing/2014/main" id="{835592F6-816F-EC62-AAD3-3E5C6C6FBDB9}"/>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357241" y="115393"/>
            <a:ext cx="933411" cy="375797"/>
          </a:xfrm>
          <a:prstGeom prst="rect">
            <a:avLst/>
          </a:prstGeom>
        </p:spPr>
      </p:pic>
      <p:sp>
        <p:nvSpPr>
          <p:cNvPr id="8" name="Footer Placeholder 2">
            <a:extLst>
              <a:ext uri="{FF2B5EF4-FFF2-40B4-BE49-F238E27FC236}">
                <a16:creationId xmlns:a16="http://schemas.microsoft.com/office/drawing/2014/main" id="{540F2543-573F-5909-0E32-B0614E1F88B5}"/>
              </a:ext>
            </a:extLst>
          </p:cNvPr>
          <p:cNvSpPr txBox="1">
            <a:spLocks/>
          </p:cNvSpPr>
          <p:nvPr/>
        </p:nvSpPr>
        <p:spPr>
          <a:xfrm>
            <a:off x="1992604" y="66020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756CE989-5064-B956-9353-DCEB69AF1A39}"/>
              </a:ext>
            </a:extLst>
          </p:cNvPr>
          <p:cNvSpPr txBox="1"/>
          <p:nvPr/>
        </p:nvSpPr>
        <p:spPr>
          <a:xfrm>
            <a:off x="6815775" y="6634307"/>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2185251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idx="4294967295"/>
          </p:nvPr>
        </p:nvSpPr>
        <p:spPr>
          <a:xfrm>
            <a:off x="1371597" y="348865"/>
            <a:ext cx="10044023" cy="877729"/>
          </a:xfrm>
        </p:spPr>
        <p:txBody>
          <a:bodyPr vert="horz" lIns="91440" tIns="45720" rIns="91440" bIns="45720" rtlCol="0" anchor="ctr">
            <a:normAutofit/>
          </a:bodyPr>
          <a:lstStyle/>
          <a:p>
            <a:r>
              <a:rPr lang="en-US" sz="4000" kern="1200">
                <a:solidFill>
                  <a:srgbClr val="FFFFFF"/>
                </a:solidFill>
                <a:latin typeface="+mj-lt"/>
                <a:ea typeface="+mj-ea"/>
                <a:cs typeface="+mj-cs"/>
              </a:rPr>
              <a:t>Activity 6</a:t>
            </a:r>
          </a:p>
        </p:txBody>
      </p:sp>
      <p:graphicFrame>
        <p:nvGraphicFramePr>
          <p:cNvPr id="6" name="Content Placeholder 2">
            <a:extLst>
              <a:ext uri="{FF2B5EF4-FFF2-40B4-BE49-F238E27FC236}">
                <a16:creationId xmlns:a16="http://schemas.microsoft.com/office/drawing/2014/main" id="{EE1FDB7A-C946-A422-25EB-B0B7E01563F9}"/>
              </a:ext>
            </a:extLst>
          </p:cNvPr>
          <p:cNvGraphicFramePr>
            <a:graphicFrameLocks noGrp="1"/>
          </p:cNvGraphicFramePr>
          <p:nvPr>
            <p:ph idx="1"/>
            <p:extLst>
              <p:ext uri="{D42A27DB-BD31-4B8C-83A1-F6EECF244321}">
                <p14:modId xmlns:p14="http://schemas.microsoft.com/office/powerpoint/2010/main" val="4219979873"/>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6626186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79F7551-E956-43CB-8F36-268A5DA44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FFF0275-505B-46E2-954C-0F9BBCC069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3805"/>
            <a:ext cx="7765937" cy="5696020"/>
          </a:xfrm>
          <a:custGeom>
            <a:avLst/>
            <a:gdLst>
              <a:gd name="connsiteX0" fmla="*/ 0 w 7765937"/>
              <a:gd name="connsiteY0" fmla="*/ 0 h 5696020"/>
              <a:gd name="connsiteX1" fmla="*/ 7765937 w 7765937"/>
              <a:gd name="connsiteY1" fmla="*/ 0 h 5696020"/>
              <a:gd name="connsiteX2" fmla="*/ 5002657 w 7765937"/>
              <a:gd name="connsiteY2" fmla="*/ 5696020 h 5696020"/>
              <a:gd name="connsiteX3" fmla="*/ 0 w 7765937"/>
              <a:gd name="connsiteY3" fmla="*/ 5696020 h 5696020"/>
            </a:gdLst>
            <a:ahLst/>
            <a:cxnLst>
              <a:cxn ang="0">
                <a:pos x="connsiteX0" y="connsiteY0"/>
              </a:cxn>
              <a:cxn ang="0">
                <a:pos x="connsiteX1" y="connsiteY1"/>
              </a:cxn>
              <a:cxn ang="0">
                <a:pos x="connsiteX2" y="connsiteY2"/>
              </a:cxn>
              <a:cxn ang="0">
                <a:pos x="connsiteX3" y="connsiteY3"/>
              </a:cxn>
            </a:cxnLst>
            <a:rect l="l" t="t" r="r" b="b"/>
            <a:pathLst>
              <a:path w="7765937" h="5696020">
                <a:moveTo>
                  <a:pt x="0" y="0"/>
                </a:moveTo>
                <a:lnTo>
                  <a:pt x="7765937" y="0"/>
                </a:lnTo>
                <a:lnTo>
                  <a:pt x="5002657" y="5696020"/>
                </a:lnTo>
                <a:lnTo>
                  <a:pt x="0" y="569602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lumMod val="95000"/>
                </a:schemeClr>
              </a:solidFill>
            </a:endParaRPr>
          </a:p>
        </p:txBody>
      </p:sp>
      <p:sp>
        <p:nvSpPr>
          <p:cNvPr id="2" name="Title 1"/>
          <p:cNvSpPr>
            <a:spLocks noGrp="1"/>
          </p:cNvSpPr>
          <p:nvPr>
            <p:ph type="title"/>
          </p:nvPr>
        </p:nvSpPr>
        <p:spPr>
          <a:xfrm>
            <a:off x="838200" y="914400"/>
            <a:ext cx="5111496" cy="1097280"/>
          </a:xfrm>
        </p:spPr>
        <p:txBody>
          <a:bodyPr>
            <a:normAutofit/>
          </a:bodyPr>
          <a:lstStyle/>
          <a:p>
            <a:r>
              <a:rPr lang="en-GB" sz="3400">
                <a:solidFill>
                  <a:srgbClr val="FFFFFF"/>
                </a:solidFill>
              </a:rPr>
              <a:t>Index numbers – Activity 7</a:t>
            </a:r>
          </a:p>
        </p:txBody>
      </p:sp>
      <p:sp>
        <p:nvSpPr>
          <p:cNvPr id="3" name="Content Placeholder 2"/>
          <p:cNvSpPr>
            <a:spLocks noGrp="1"/>
          </p:cNvSpPr>
          <p:nvPr>
            <p:ph idx="1"/>
          </p:nvPr>
        </p:nvSpPr>
        <p:spPr>
          <a:xfrm>
            <a:off x="838199" y="2331720"/>
            <a:ext cx="4379976" cy="3547872"/>
          </a:xfrm>
        </p:spPr>
        <p:txBody>
          <a:bodyPr anchor="t">
            <a:normAutofit/>
          </a:bodyPr>
          <a:lstStyle/>
          <a:p>
            <a:r>
              <a:rPr lang="en-GB" sz="1300" b="1"/>
              <a:t>Question: Find the price index for 2016 relative to 2015</a:t>
            </a:r>
          </a:p>
          <a:p>
            <a:r>
              <a:rPr lang="en-GB" sz="1300" b="1"/>
              <a:t>Answer:</a:t>
            </a:r>
          </a:p>
          <a:p>
            <a:pPr marL="800100" lvl="2" indent="0">
              <a:buNone/>
            </a:pPr>
            <a:r>
              <a:rPr lang="en-GB" sz="1300" b="1"/>
              <a:t>Current price  x 100  = Index  number</a:t>
            </a:r>
          </a:p>
          <a:p>
            <a:pPr marL="800100" lvl="2" indent="0">
              <a:buNone/>
            </a:pPr>
            <a:r>
              <a:rPr lang="en-GB" sz="1300" b="1"/>
              <a:t>   Base year price</a:t>
            </a:r>
          </a:p>
          <a:p>
            <a:pPr marL="800100" lvl="2" indent="0">
              <a:buNone/>
            </a:pPr>
            <a:r>
              <a:rPr lang="en-GB" sz="1300" b="1"/>
              <a:t>2016: £17.00/£10.00 x 100 = 170</a:t>
            </a:r>
          </a:p>
          <a:p>
            <a:r>
              <a:rPr lang="en-GB" sz="1300" b="1"/>
              <a:t>Question: A firm spent £5400 on a good in 2015. How much would it have to spend on the same good in 2016?</a:t>
            </a:r>
          </a:p>
          <a:p>
            <a:r>
              <a:rPr lang="en-GB" sz="1300" b="1"/>
              <a:t>Answer: £5400 x 1.70 = £9180</a:t>
            </a:r>
          </a:p>
          <a:p>
            <a:r>
              <a:rPr lang="en-GB" sz="1300" b="1"/>
              <a:t>To do:</a:t>
            </a:r>
          </a:p>
          <a:p>
            <a:r>
              <a:rPr lang="en-GB" sz="1300" b="1"/>
              <a:t>Question: Find the price index for 2017 relative to 2015</a:t>
            </a:r>
          </a:p>
          <a:p>
            <a:r>
              <a:rPr lang="en-GB" sz="1300" b="1"/>
              <a:t>Question: A firm spent £5400 on the good in 2015. How much would it have to spend in 2017?</a:t>
            </a:r>
          </a:p>
        </p:txBody>
      </p:sp>
      <p:graphicFrame>
        <p:nvGraphicFramePr>
          <p:cNvPr id="18" name="Table 3"/>
          <p:cNvGraphicFramePr>
            <a:graphicFrameLocks noGrp="1"/>
          </p:cNvGraphicFramePr>
          <p:nvPr>
            <p:extLst>
              <p:ext uri="{D42A27DB-BD31-4B8C-83A1-F6EECF244321}">
                <p14:modId xmlns:p14="http://schemas.microsoft.com/office/powerpoint/2010/main" val="2955487204"/>
              </p:ext>
            </p:extLst>
          </p:nvPr>
        </p:nvGraphicFramePr>
        <p:xfrm>
          <a:off x="7102415" y="2674188"/>
          <a:ext cx="4486247" cy="2168273"/>
        </p:xfrm>
        <a:graphic>
          <a:graphicData uri="http://schemas.openxmlformats.org/drawingml/2006/table">
            <a:tbl>
              <a:tblPr firstRow="1" bandRow="1">
                <a:tableStyleId>{8EC20E35-A176-4012-BC5E-935CFFF8708E}</a:tableStyleId>
              </a:tblPr>
              <a:tblGrid>
                <a:gridCol w="1284941">
                  <a:extLst>
                    <a:ext uri="{9D8B030D-6E8A-4147-A177-3AD203B41FA5}">
                      <a16:colId xmlns:a16="http://schemas.microsoft.com/office/drawing/2014/main" val="20000"/>
                    </a:ext>
                  </a:extLst>
                </a:gridCol>
                <a:gridCol w="1067102">
                  <a:extLst>
                    <a:ext uri="{9D8B030D-6E8A-4147-A177-3AD203B41FA5}">
                      <a16:colId xmlns:a16="http://schemas.microsoft.com/office/drawing/2014/main" val="20001"/>
                    </a:ext>
                  </a:extLst>
                </a:gridCol>
                <a:gridCol w="1067102">
                  <a:extLst>
                    <a:ext uri="{9D8B030D-6E8A-4147-A177-3AD203B41FA5}">
                      <a16:colId xmlns:a16="http://schemas.microsoft.com/office/drawing/2014/main" val="20002"/>
                    </a:ext>
                  </a:extLst>
                </a:gridCol>
                <a:gridCol w="1067102">
                  <a:extLst>
                    <a:ext uri="{9D8B030D-6E8A-4147-A177-3AD203B41FA5}">
                      <a16:colId xmlns:a16="http://schemas.microsoft.com/office/drawing/2014/main" val="20003"/>
                    </a:ext>
                  </a:extLst>
                </a:gridCol>
              </a:tblGrid>
              <a:tr h="415201">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GB" sz="2000"/>
                        <a:t>Year</a:t>
                      </a:r>
                    </a:p>
                  </a:txBody>
                  <a:tcPr marL="76889" marR="76889" marT="38445" marB="38445"/>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GB" sz="2000"/>
                        <a:t>2015</a:t>
                      </a:r>
                    </a:p>
                  </a:txBody>
                  <a:tcPr marL="76889" marR="76889" marT="38445" marB="38445"/>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GB" sz="2000"/>
                        <a:t>2016</a:t>
                      </a:r>
                    </a:p>
                  </a:txBody>
                  <a:tcPr marL="76889" marR="76889" marT="38445" marB="38445"/>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GB" sz="2000"/>
                        <a:t>2017</a:t>
                      </a:r>
                    </a:p>
                  </a:txBody>
                  <a:tcPr marL="76889" marR="76889" marT="38445" marB="38445"/>
                </a:tc>
                <a:extLst>
                  <a:ext uri="{0D108BD9-81ED-4DB2-BD59-A6C34878D82A}">
                    <a16:rowId xmlns:a16="http://schemas.microsoft.com/office/drawing/2014/main" val="10000"/>
                  </a:ext>
                </a:extLst>
              </a:tr>
              <a:tr h="1030314">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GB" sz="2000"/>
                        <a:t>Price of a good</a:t>
                      </a:r>
                    </a:p>
                  </a:txBody>
                  <a:tcPr marL="76889" marR="76889" marT="38445" marB="38445"/>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GB" sz="2000"/>
                        <a:t>£10.00</a:t>
                      </a:r>
                    </a:p>
                  </a:txBody>
                  <a:tcPr marL="76889" marR="76889" marT="38445" marB="38445"/>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GB" sz="2000"/>
                        <a:t>£17.00</a:t>
                      </a:r>
                    </a:p>
                  </a:txBody>
                  <a:tcPr marL="76889" marR="76889" marT="38445" marB="38445"/>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GB" sz="2000"/>
                        <a:t>£15.00</a:t>
                      </a:r>
                    </a:p>
                  </a:txBody>
                  <a:tcPr marL="76889" marR="76889" marT="38445" marB="38445"/>
                </a:tc>
                <a:extLst>
                  <a:ext uri="{0D108BD9-81ED-4DB2-BD59-A6C34878D82A}">
                    <a16:rowId xmlns:a16="http://schemas.microsoft.com/office/drawing/2014/main" val="10001"/>
                  </a:ext>
                </a:extLst>
              </a:tr>
              <a:tr h="722758">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GB" sz="2000"/>
                        <a:t>Price index</a:t>
                      </a:r>
                    </a:p>
                  </a:txBody>
                  <a:tcPr marL="76889" marR="76889" marT="38445" marB="38445"/>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GB" sz="2000"/>
                        <a:t>100</a:t>
                      </a:r>
                    </a:p>
                  </a:txBody>
                  <a:tcPr marL="76889" marR="76889" marT="38445" marB="38445"/>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GB" sz="2000"/>
                    </a:p>
                  </a:txBody>
                  <a:tcPr marL="76889" marR="76889" marT="38445" marB="38445"/>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GB" sz="2000"/>
                    </a:p>
                  </a:txBody>
                  <a:tcPr marL="76889" marR="76889" marT="38445" marB="38445"/>
                </a:tc>
                <a:extLst>
                  <a:ext uri="{0D108BD9-81ED-4DB2-BD59-A6C34878D82A}">
                    <a16:rowId xmlns:a16="http://schemas.microsoft.com/office/drawing/2014/main" val="10002"/>
                  </a:ext>
                </a:extLst>
              </a:tr>
            </a:tbl>
          </a:graphicData>
        </a:graphic>
      </p:graphicFrame>
      <p:pic>
        <p:nvPicPr>
          <p:cNvPr id="4" name="Picture 3">
            <a:extLst>
              <a:ext uri="{FF2B5EF4-FFF2-40B4-BE49-F238E27FC236}">
                <a16:creationId xmlns:a16="http://schemas.microsoft.com/office/drawing/2014/main" id="{6484A1FE-5AAE-D079-B8F4-90515D609DF9}"/>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981541" y="1998466"/>
            <a:ext cx="7695738" cy="3098355"/>
          </a:xfrm>
          <a:prstGeom prst="rect">
            <a:avLst/>
          </a:prstGeom>
        </p:spPr>
      </p:pic>
      <p:pic>
        <p:nvPicPr>
          <p:cNvPr id="5" name="Picture 4">
            <a:extLst>
              <a:ext uri="{FF2B5EF4-FFF2-40B4-BE49-F238E27FC236}">
                <a16:creationId xmlns:a16="http://schemas.microsoft.com/office/drawing/2014/main" id="{1D2BB6C7-B26C-0104-9392-DCACF6A1A232}"/>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357241" y="115393"/>
            <a:ext cx="933411" cy="375797"/>
          </a:xfrm>
          <a:prstGeom prst="rect">
            <a:avLst/>
          </a:prstGeom>
        </p:spPr>
      </p:pic>
      <p:sp>
        <p:nvSpPr>
          <p:cNvPr id="6" name="Footer Placeholder 2">
            <a:extLst>
              <a:ext uri="{FF2B5EF4-FFF2-40B4-BE49-F238E27FC236}">
                <a16:creationId xmlns:a16="http://schemas.microsoft.com/office/drawing/2014/main" id="{F88F3877-2D8B-6989-0046-654E32E9D25C}"/>
              </a:ext>
            </a:extLst>
          </p:cNvPr>
          <p:cNvSpPr txBox="1">
            <a:spLocks/>
          </p:cNvSpPr>
          <p:nvPr/>
        </p:nvSpPr>
        <p:spPr>
          <a:xfrm>
            <a:off x="1992604" y="66020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C5C9385A-A9BB-C4AD-912E-52F5D33725D9}"/>
              </a:ext>
            </a:extLst>
          </p:cNvPr>
          <p:cNvSpPr txBox="1"/>
          <p:nvPr/>
        </p:nvSpPr>
        <p:spPr>
          <a:xfrm>
            <a:off x="6815775" y="6634307"/>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152022276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800A013-8942-41F9-B67D-0196B09CFD3F}"/>
              </a:ext>
            </a:extLst>
          </p:cNvPr>
          <p:cNvPicPr>
            <a:picLocks noChangeAspect="1"/>
          </p:cNvPicPr>
          <p:nvPr/>
        </p:nvPicPr>
        <p:blipFill rotWithShape="1">
          <a:blip r:embed="rId4"/>
          <a:srcRect t="13493" r="9081" b="7908"/>
          <a:stretch/>
        </p:blipFill>
        <p:spPr>
          <a:xfrm>
            <a:off x="3522468" y="10"/>
            <a:ext cx="8669532" cy="6857990"/>
          </a:xfrm>
          <a:prstGeom prst="rect">
            <a:avLst/>
          </a:prstGeom>
        </p:spPr>
      </p:pic>
      <p:sp>
        <p:nvSpPr>
          <p:cNvPr id="11" name="Rectangle 10">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idx="4294967295"/>
          </p:nvPr>
        </p:nvSpPr>
        <p:spPr>
          <a:xfrm>
            <a:off x="371094" y="1161288"/>
            <a:ext cx="3438144" cy="1124712"/>
          </a:xfrm>
          <a:prstGeom prst="roundRect">
            <a:avLst/>
          </a:prstGeom>
        </p:spPr>
        <p:txBody>
          <a:bodyPr vert="horz" lIns="91440" tIns="45720" rIns="91440" bIns="45720" rtlCol="0" anchor="b">
            <a:normAutofit/>
          </a:bodyPr>
          <a:lstStyle/>
          <a:p>
            <a:r>
              <a:rPr lang="en-US" sz="2800"/>
              <a:t>Starter</a:t>
            </a:r>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371094" y="2718054"/>
            <a:ext cx="5538000" cy="3207258"/>
          </a:xfrm>
        </p:spPr>
        <p:txBody>
          <a:bodyPr vert="horz" lIns="91440" tIns="45720" rIns="91440" bIns="45720" rtlCol="0" anchor="t">
            <a:normAutofit/>
          </a:bodyPr>
          <a:lstStyle/>
          <a:p>
            <a:r>
              <a:rPr lang="en-US" sz="2400"/>
              <a:t>Write down three countries which you think are currently growing the fastest?</a:t>
            </a:r>
            <a:endParaRPr lang="en-US" sz="2400" i="1"/>
          </a:p>
          <a:p>
            <a:r>
              <a:rPr lang="en-US" sz="2400" i="1"/>
              <a:t>For one of these countries, what have they done to help them grow so significantly?</a:t>
            </a:r>
          </a:p>
          <a:p>
            <a:pPr lvl="1"/>
            <a:endParaRPr lang="en-US" i="1"/>
          </a:p>
        </p:txBody>
      </p:sp>
      <p:pic>
        <p:nvPicPr>
          <p:cNvPr id="4" name="Picture 3">
            <a:extLst>
              <a:ext uri="{FF2B5EF4-FFF2-40B4-BE49-F238E27FC236}">
                <a16:creationId xmlns:a16="http://schemas.microsoft.com/office/drawing/2014/main" id="{E7A59F81-2CE7-F4BC-3097-E3C11A62ADA3}"/>
              </a:ext>
            </a:extLst>
          </p:cNvPr>
          <p:cNvPicPr>
            <a:picLocks noChangeAspect="1"/>
          </p:cNvPicPr>
          <p:nvPr/>
        </p:nvPicPr>
        <p:blipFill>
          <a:blip r:embed="rId5" cstate="print">
            <a:alphaModFix amt="5000"/>
            <a:extLst>
              <a:ext uri="{28A0092B-C50C-407E-A947-70E740481C1C}">
                <a14:useLocalDpi xmlns:a14="http://schemas.microsoft.com/office/drawing/2010/main" val="0"/>
              </a:ext>
            </a:extLst>
          </a:blip>
          <a:stretch>
            <a:fillRect/>
          </a:stretch>
        </p:blipFill>
        <p:spPr>
          <a:xfrm>
            <a:off x="1981541" y="1998466"/>
            <a:ext cx="7695738" cy="3098355"/>
          </a:xfrm>
          <a:prstGeom prst="rect">
            <a:avLst/>
          </a:prstGeom>
        </p:spPr>
      </p:pic>
      <p:pic>
        <p:nvPicPr>
          <p:cNvPr id="6" name="Picture 5">
            <a:extLst>
              <a:ext uri="{FF2B5EF4-FFF2-40B4-BE49-F238E27FC236}">
                <a16:creationId xmlns:a16="http://schemas.microsoft.com/office/drawing/2014/main" id="{F1953F14-8D3D-16DD-5449-7D238F683755}"/>
              </a:ext>
            </a:extLst>
          </p:cNvPr>
          <p:cNvPicPr>
            <a:picLocks noChangeAspect="1"/>
          </p:cNvPicPr>
          <p:nvPr/>
        </p:nvPicPr>
        <p:blipFill>
          <a:blip r:embed="rId6" cstate="print">
            <a:alphaModFix amt="85000"/>
            <a:extLst>
              <a:ext uri="{28A0092B-C50C-407E-A947-70E740481C1C}">
                <a14:useLocalDpi xmlns:a14="http://schemas.microsoft.com/office/drawing/2010/main" val="0"/>
              </a:ext>
            </a:extLst>
          </a:blip>
          <a:stretch>
            <a:fillRect/>
          </a:stretch>
        </p:blipFill>
        <p:spPr>
          <a:xfrm>
            <a:off x="5357241" y="115393"/>
            <a:ext cx="933411" cy="375797"/>
          </a:xfrm>
          <a:prstGeom prst="rect">
            <a:avLst/>
          </a:prstGeom>
        </p:spPr>
      </p:pic>
      <p:sp>
        <p:nvSpPr>
          <p:cNvPr id="7" name="Footer Placeholder 2">
            <a:extLst>
              <a:ext uri="{FF2B5EF4-FFF2-40B4-BE49-F238E27FC236}">
                <a16:creationId xmlns:a16="http://schemas.microsoft.com/office/drawing/2014/main" id="{5CE2025F-43B3-D2D7-AF14-B40CCEAC2FC7}"/>
              </a:ext>
            </a:extLst>
          </p:cNvPr>
          <p:cNvSpPr txBox="1">
            <a:spLocks/>
          </p:cNvSpPr>
          <p:nvPr/>
        </p:nvSpPr>
        <p:spPr>
          <a:xfrm>
            <a:off x="1992604" y="66020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2F27FFFC-A0BA-815F-C16F-EDDBFFAC64F1}"/>
              </a:ext>
            </a:extLst>
          </p:cNvPr>
          <p:cNvSpPr txBox="1"/>
          <p:nvPr/>
        </p:nvSpPr>
        <p:spPr>
          <a:xfrm>
            <a:off x="6815775" y="6634307"/>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1825878319"/>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5340605" cy="1146176"/>
          </a:xfrm>
        </p:spPr>
        <p:txBody>
          <a:bodyPr>
            <a:normAutofit/>
          </a:bodyPr>
          <a:lstStyle/>
          <a:p>
            <a:r>
              <a:rPr lang="en-GB" sz="3700"/>
              <a:t>Real world use of index numbers </a:t>
            </a:r>
          </a:p>
        </p:txBody>
      </p:sp>
      <p:sp>
        <p:nvSpPr>
          <p:cNvPr id="9" name="Freeform: Shape 8">
            <a:extLst>
              <a:ext uri="{FF2B5EF4-FFF2-40B4-BE49-F238E27FC236}">
                <a16:creationId xmlns:a16="http://schemas.microsoft.com/office/drawing/2014/main" id="{05C7EBC3-4672-4DAB-81C2-58661FAFA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8805" y="-2"/>
            <a:ext cx="6013194"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chemeClr val="accent5">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40BF962F-4C6F-461E-86F2-C43F56CC9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0797" y="1690688"/>
            <a:ext cx="8711202" cy="5167312"/>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94A4F7-38E4-45EA-8E2E-CE1B5766B4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5931454"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838200" y="2173288"/>
            <a:ext cx="3603171" cy="3639684"/>
          </a:xfrm>
        </p:spPr>
        <p:txBody>
          <a:bodyPr anchor="ctr">
            <a:normAutofit/>
          </a:bodyPr>
          <a:lstStyle/>
          <a:p>
            <a:r>
              <a:rPr lang="en-GB" sz="2000">
                <a:solidFill>
                  <a:srgbClr val="FFFFFF"/>
                </a:solidFill>
              </a:rPr>
              <a:t>By how much did CPI change between 2005 and May 2015? </a:t>
            </a:r>
          </a:p>
          <a:p>
            <a:r>
              <a:rPr lang="en-GB" sz="2000">
                <a:solidFill>
                  <a:srgbClr val="FFFFFF"/>
                </a:solidFill>
              </a:rPr>
              <a:t>By how much did CPI change between May 2014 and May 2015?</a:t>
            </a:r>
          </a:p>
          <a:p>
            <a:r>
              <a:rPr lang="en-GB" sz="2000">
                <a:solidFill>
                  <a:srgbClr val="FFFFFF"/>
                </a:solidFill>
              </a:rPr>
              <a:t>What happened to CPI between December 2014 and January 2015? Can you provide any arguments as to why this occurred?</a:t>
            </a:r>
          </a:p>
          <a:p>
            <a:endParaRPr lang="en-GB" sz="2000">
              <a:solidFill>
                <a:srgbClr val="FFFFFF"/>
              </a:solidFill>
            </a:endParaRPr>
          </a:p>
        </p:txBody>
      </p:sp>
      <p:pic>
        <p:nvPicPr>
          <p:cNvPr id="4" name="Content Placeholder 3"/>
          <p:cNvPicPr>
            <a:picLocks/>
          </p:cNvPicPr>
          <p:nvPr/>
        </p:nvPicPr>
        <p:blipFill rotWithShape="1">
          <a:blip r:embed="rId3"/>
          <a:srcRect l="27242" t="28153" r="45183" b="24401"/>
          <a:stretch/>
        </p:blipFill>
        <p:spPr bwMode="auto">
          <a:xfrm>
            <a:off x="6700102" y="2173287"/>
            <a:ext cx="4136682" cy="4003675"/>
          </a:xfrm>
          <a:custGeom>
            <a:avLst/>
            <a:gdLst/>
            <a:ahLst/>
            <a:cxnLst/>
            <a:rect l="l" t="t" r="r" b="b"/>
            <a:pathLst>
              <a:path w="4636009" h="5032375">
                <a:moveTo>
                  <a:pt x="0" y="0"/>
                </a:moveTo>
                <a:lnTo>
                  <a:pt x="4636009" y="0"/>
                </a:lnTo>
                <a:lnTo>
                  <a:pt x="4636009" y="5032375"/>
                </a:lnTo>
                <a:lnTo>
                  <a:pt x="0" y="5032375"/>
                </a:lnTo>
                <a:close/>
              </a:path>
            </a:pathLst>
          </a:custGeom>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6FD7B485-9B78-F823-5597-CEAFDE780704}"/>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1981541" y="1998466"/>
            <a:ext cx="7695738" cy="3098355"/>
          </a:xfrm>
          <a:prstGeom prst="rect">
            <a:avLst/>
          </a:prstGeom>
        </p:spPr>
      </p:pic>
      <p:pic>
        <p:nvPicPr>
          <p:cNvPr id="6" name="Picture 5">
            <a:extLst>
              <a:ext uri="{FF2B5EF4-FFF2-40B4-BE49-F238E27FC236}">
                <a16:creationId xmlns:a16="http://schemas.microsoft.com/office/drawing/2014/main" id="{DEB2F4C2-FD61-A89E-4A89-6C970552229F}"/>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357241" y="115393"/>
            <a:ext cx="933411" cy="375797"/>
          </a:xfrm>
          <a:prstGeom prst="rect">
            <a:avLst/>
          </a:prstGeom>
        </p:spPr>
      </p:pic>
      <p:sp>
        <p:nvSpPr>
          <p:cNvPr id="7" name="Footer Placeholder 2">
            <a:extLst>
              <a:ext uri="{FF2B5EF4-FFF2-40B4-BE49-F238E27FC236}">
                <a16:creationId xmlns:a16="http://schemas.microsoft.com/office/drawing/2014/main" id="{6E1B5E14-9B20-A87B-CFD1-6BEDECA2A484}"/>
              </a:ext>
            </a:extLst>
          </p:cNvPr>
          <p:cNvSpPr txBox="1">
            <a:spLocks/>
          </p:cNvSpPr>
          <p:nvPr/>
        </p:nvSpPr>
        <p:spPr>
          <a:xfrm>
            <a:off x="1992604" y="66020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975DDE0-F97B-94F1-A1B5-8C063781E088}"/>
              </a:ext>
            </a:extLst>
          </p:cNvPr>
          <p:cNvSpPr txBox="1"/>
          <p:nvPr/>
        </p:nvSpPr>
        <p:spPr>
          <a:xfrm>
            <a:off x="6815775" y="6634307"/>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37945750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5340605" cy="1146176"/>
          </a:xfrm>
        </p:spPr>
        <p:txBody>
          <a:bodyPr>
            <a:normAutofit/>
          </a:bodyPr>
          <a:lstStyle/>
          <a:p>
            <a:r>
              <a:rPr lang="en-GB" dirty="0"/>
              <a:t>Index numbers</a:t>
            </a:r>
          </a:p>
        </p:txBody>
      </p:sp>
      <p:sp>
        <p:nvSpPr>
          <p:cNvPr id="9" name="Freeform: Shape 8">
            <a:extLst>
              <a:ext uri="{FF2B5EF4-FFF2-40B4-BE49-F238E27FC236}">
                <a16:creationId xmlns:a16="http://schemas.microsoft.com/office/drawing/2014/main" id="{05C7EBC3-4672-4DAB-81C2-58661FAFA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8805" y="-2"/>
            <a:ext cx="6013194"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chemeClr val="accent5">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40BF962F-4C6F-461E-86F2-C43F56CC9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0797" y="1690688"/>
            <a:ext cx="8711202" cy="5167312"/>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94A4F7-38E4-45EA-8E2E-CE1B5766B4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5931454"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838200" y="2173288"/>
            <a:ext cx="3603171" cy="3639684"/>
          </a:xfrm>
        </p:spPr>
        <p:txBody>
          <a:bodyPr anchor="ctr">
            <a:normAutofit/>
          </a:bodyPr>
          <a:lstStyle/>
          <a:p>
            <a:r>
              <a:rPr lang="en-GB" sz="2000">
                <a:solidFill>
                  <a:srgbClr val="FFFFFF"/>
                </a:solidFill>
              </a:rPr>
              <a:t>Using 2012 as a base year produce a table showing index numbers based on the above population figures.</a:t>
            </a:r>
          </a:p>
          <a:p>
            <a:r>
              <a:rPr lang="en-GB" sz="2000">
                <a:solidFill>
                  <a:srgbClr val="FFFFFF"/>
                </a:solidFill>
              </a:rPr>
              <a:t>Identify two significant points of comparison between the changes shown in your index of population changes. </a:t>
            </a:r>
          </a:p>
        </p:txBody>
      </p:sp>
      <p:pic>
        <p:nvPicPr>
          <p:cNvPr id="4" name="Picture 3"/>
          <p:cNvPicPr/>
          <p:nvPr/>
        </p:nvPicPr>
        <p:blipFill rotWithShape="1">
          <a:blip r:embed="rId3"/>
          <a:srcRect l="22669" t="29299" r="3494" b="38514"/>
          <a:stretch/>
        </p:blipFill>
        <p:spPr bwMode="auto">
          <a:xfrm>
            <a:off x="5651126" y="3029105"/>
            <a:ext cx="6277767" cy="2967774"/>
          </a:xfrm>
          <a:custGeom>
            <a:avLst/>
            <a:gdLst/>
            <a:ahLst/>
            <a:cxnLst/>
            <a:rect l="l" t="t" r="r" b="b"/>
            <a:pathLst>
              <a:path w="4636009" h="5032375">
                <a:moveTo>
                  <a:pt x="0" y="0"/>
                </a:moveTo>
                <a:lnTo>
                  <a:pt x="4636009" y="0"/>
                </a:lnTo>
                <a:lnTo>
                  <a:pt x="4636009" y="5032375"/>
                </a:lnTo>
                <a:lnTo>
                  <a:pt x="0" y="5032375"/>
                </a:lnTo>
                <a:close/>
              </a:path>
            </a:pathLst>
          </a:custGeom>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F0568215-3FBB-6CDE-BD10-B5BF351F954F}"/>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1981541" y="1998466"/>
            <a:ext cx="7695738" cy="3098355"/>
          </a:xfrm>
          <a:prstGeom prst="rect">
            <a:avLst/>
          </a:prstGeom>
        </p:spPr>
      </p:pic>
      <p:pic>
        <p:nvPicPr>
          <p:cNvPr id="6" name="Picture 5">
            <a:extLst>
              <a:ext uri="{FF2B5EF4-FFF2-40B4-BE49-F238E27FC236}">
                <a16:creationId xmlns:a16="http://schemas.microsoft.com/office/drawing/2014/main" id="{4E64CC74-101D-A318-6AC7-9BE3F15ED7FF}"/>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357241" y="115393"/>
            <a:ext cx="933411" cy="375797"/>
          </a:xfrm>
          <a:prstGeom prst="rect">
            <a:avLst/>
          </a:prstGeom>
        </p:spPr>
      </p:pic>
      <p:sp>
        <p:nvSpPr>
          <p:cNvPr id="7" name="Footer Placeholder 2">
            <a:extLst>
              <a:ext uri="{FF2B5EF4-FFF2-40B4-BE49-F238E27FC236}">
                <a16:creationId xmlns:a16="http://schemas.microsoft.com/office/drawing/2014/main" id="{6C5461FF-4D09-129A-9B1D-0051E0A607C9}"/>
              </a:ext>
            </a:extLst>
          </p:cNvPr>
          <p:cNvSpPr txBox="1">
            <a:spLocks/>
          </p:cNvSpPr>
          <p:nvPr/>
        </p:nvSpPr>
        <p:spPr>
          <a:xfrm>
            <a:off x="1992604" y="66020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2DEA058F-B13E-13EF-809A-1EFECB1DD73A}"/>
              </a:ext>
            </a:extLst>
          </p:cNvPr>
          <p:cNvSpPr txBox="1"/>
          <p:nvPr/>
        </p:nvSpPr>
        <p:spPr>
          <a:xfrm>
            <a:off x="6815775" y="6634307"/>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3848097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4654296" y="329184"/>
            <a:ext cx="6894576" cy="1783080"/>
          </a:xfrm>
        </p:spPr>
        <p:txBody>
          <a:bodyPr vert="horz" lIns="91440" tIns="45720" rIns="91440" bIns="45720" rtlCol="0" anchor="b">
            <a:normAutofit/>
          </a:bodyPr>
          <a:lstStyle/>
          <a:p>
            <a:r>
              <a:rPr lang="en-US" sz="5400"/>
              <a:t>Activity 8</a:t>
            </a:r>
          </a:p>
        </p:txBody>
      </p:sp>
      <p:pic>
        <p:nvPicPr>
          <p:cNvPr id="19" name="Picture 5">
            <a:extLst>
              <a:ext uri="{FF2B5EF4-FFF2-40B4-BE49-F238E27FC236}">
                <a16:creationId xmlns:a16="http://schemas.microsoft.com/office/drawing/2014/main" id="{F8DE19FD-D8FE-10A9-2E89-0D7E3D51C786}"/>
              </a:ext>
            </a:extLst>
          </p:cNvPr>
          <p:cNvPicPr>
            <a:picLocks noChangeAspect="1"/>
          </p:cNvPicPr>
          <p:nvPr/>
        </p:nvPicPr>
        <p:blipFill rotWithShape="1">
          <a:blip r:embed="rId3"/>
          <a:srcRect l="13902" r="27013" b="11"/>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20"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a:spLocks noGrp="1"/>
          </p:cNvSpPr>
          <p:nvPr>
            <p:ph idx="1"/>
          </p:nvPr>
        </p:nvSpPr>
        <p:spPr>
          <a:xfrm>
            <a:off x="4654296" y="2706624"/>
            <a:ext cx="6894576" cy="3483864"/>
          </a:xfrm>
        </p:spPr>
        <p:txBody>
          <a:bodyPr vert="horz" lIns="91440" tIns="45720" rIns="91440" bIns="45720" rtlCol="0">
            <a:normAutofit/>
          </a:bodyPr>
          <a:lstStyle/>
          <a:p>
            <a:pPr lvl="0"/>
            <a:r>
              <a:rPr lang="en-US" sz="1900"/>
              <a:t>What is meant by the term base year?</a:t>
            </a:r>
          </a:p>
          <a:p>
            <a:r>
              <a:rPr lang="en-US" sz="1900"/>
              <a:t>Which of the following best defines globalisation?</a:t>
            </a:r>
          </a:p>
          <a:p>
            <a:pPr lvl="1"/>
            <a:r>
              <a:rPr lang="en-US" sz="1900"/>
              <a:t>An increased number of multinational companies</a:t>
            </a:r>
          </a:p>
          <a:p>
            <a:pPr lvl="1"/>
            <a:r>
              <a:rPr lang="en-US" sz="1900"/>
              <a:t>Increased prosperity in economies with low but growing GDP</a:t>
            </a:r>
          </a:p>
          <a:p>
            <a:pPr lvl="1"/>
            <a:r>
              <a:rPr lang="en-US" sz="1900"/>
              <a:t>Elimination of protectionist measures </a:t>
            </a:r>
          </a:p>
          <a:p>
            <a:pPr lvl="1"/>
            <a:r>
              <a:rPr lang="en-US" sz="1900"/>
              <a:t>Greater reliance and interrelationship between economies</a:t>
            </a:r>
          </a:p>
          <a:p>
            <a:endParaRPr lang="en-US" sz="1900"/>
          </a:p>
          <a:p>
            <a:pPr>
              <a:spcBef>
                <a:spcPts val="500"/>
              </a:spcBef>
            </a:pPr>
            <a:r>
              <a:rPr lang="en-US" sz="1900"/>
              <a:t>Explain 2 reasons why globalisation is important to UK businesses.</a:t>
            </a:r>
          </a:p>
          <a:p>
            <a:pPr lvl="1"/>
            <a:endParaRPr lang="en-US" sz="1900"/>
          </a:p>
          <a:p>
            <a:endParaRPr lang="en-US" sz="1900"/>
          </a:p>
        </p:txBody>
      </p:sp>
      <p:pic>
        <p:nvPicPr>
          <p:cNvPr id="3" name="Picture 2">
            <a:extLst>
              <a:ext uri="{FF2B5EF4-FFF2-40B4-BE49-F238E27FC236}">
                <a16:creationId xmlns:a16="http://schemas.microsoft.com/office/drawing/2014/main" id="{3DE5EAD8-4E03-488F-932B-0E37479E98E1}"/>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1981541" y="1998466"/>
            <a:ext cx="7695738" cy="3098355"/>
          </a:xfrm>
          <a:prstGeom prst="rect">
            <a:avLst/>
          </a:prstGeom>
        </p:spPr>
      </p:pic>
      <p:pic>
        <p:nvPicPr>
          <p:cNvPr id="5" name="Picture 4">
            <a:extLst>
              <a:ext uri="{FF2B5EF4-FFF2-40B4-BE49-F238E27FC236}">
                <a16:creationId xmlns:a16="http://schemas.microsoft.com/office/drawing/2014/main" id="{0B4DFBC7-64F1-8C34-24E8-78483D3588D7}"/>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357241" y="115393"/>
            <a:ext cx="933411" cy="375797"/>
          </a:xfrm>
          <a:prstGeom prst="rect">
            <a:avLst/>
          </a:prstGeom>
        </p:spPr>
      </p:pic>
      <p:sp>
        <p:nvSpPr>
          <p:cNvPr id="6" name="Footer Placeholder 2">
            <a:extLst>
              <a:ext uri="{FF2B5EF4-FFF2-40B4-BE49-F238E27FC236}">
                <a16:creationId xmlns:a16="http://schemas.microsoft.com/office/drawing/2014/main" id="{86E3BB3D-363A-80A5-25F6-1B96FB419497}"/>
              </a:ext>
            </a:extLst>
          </p:cNvPr>
          <p:cNvSpPr txBox="1">
            <a:spLocks/>
          </p:cNvSpPr>
          <p:nvPr/>
        </p:nvSpPr>
        <p:spPr>
          <a:xfrm>
            <a:off x="1992604" y="66020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55D916DB-FF66-C596-7B53-2E95CA64A2B1}"/>
              </a:ext>
            </a:extLst>
          </p:cNvPr>
          <p:cNvSpPr txBox="1"/>
          <p:nvPr/>
        </p:nvSpPr>
        <p:spPr>
          <a:xfrm>
            <a:off x="6815775" y="6634307"/>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10191330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1285240" y="777425"/>
            <a:ext cx="8074815" cy="453923"/>
          </a:xfrm>
        </p:spPr>
        <p:txBody>
          <a:bodyPr vert="horz" lIns="91440" tIns="45720" rIns="91440" bIns="45720" rtlCol="0" anchor="ctr">
            <a:noAutofit/>
          </a:bodyPr>
          <a:lstStyle/>
          <a:p>
            <a:r>
              <a:rPr lang="en-US" sz="3600" kern="1200">
                <a:solidFill>
                  <a:schemeClr val="tx1"/>
                </a:solidFill>
                <a:latin typeface="+mj-lt"/>
                <a:ea typeface="+mj-ea"/>
                <a:cs typeface="+mj-cs"/>
              </a:rPr>
              <a:t>Activity 9</a:t>
            </a:r>
          </a:p>
        </p:txBody>
      </p:sp>
      <p:sp>
        <p:nvSpPr>
          <p:cNvPr id="4" name="Content Placeholder 2"/>
          <p:cNvSpPr>
            <a:spLocks noGrp="1"/>
          </p:cNvSpPr>
          <p:nvPr>
            <p:ph idx="1"/>
          </p:nvPr>
        </p:nvSpPr>
        <p:spPr>
          <a:xfrm>
            <a:off x="1285240" y="1373582"/>
            <a:ext cx="10145154" cy="3821187"/>
          </a:xfrm>
        </p:spPr>
        <p:txBody>
          <a:bodyPr vert="horz" lIns="91440" tIns="45720" rIns="91440" bIns="45720" rtlCol="0" anchor="t">
            <a:normAutofit/>
          </a:bodyPr>
          <a:lstStyle/>
          <a:p>
            <a:pPr lvl="0"/>
            <a:r>
              <a:rPr lang="en-US" sz="2400" dirty="0"/>
              <a:t>What is meant by the term emerging economies?</a:t>
            </a:r>
          </a:p>
          <a:p>
            <a:r>
              <a:rPr lang="en-US" sz="2400" dirty="0"/>
              <a:t>Identify the following emerging economies.</a:t>
            </a:r>
            <a:endParaRPr lang="en-US" sz="2400" dirty="0">
              <a:cs typeface="Calibri"/>
            </a:endParaRPr>
          </a:p>
          <a:p>
            <a:endParaRPr lang="en-US" sz="2400" dirty="0"/>
          </a:p>
          <a:p>
            <a:endParaRPr lang="en-US" sz="2400" dirty="0"/>
          </a:p>
          <a:p>
            <a:r>
              <a:rPr lang="en-US" sz="2400" dirty="0"/>
              <a:t>Which of the following are a feature of a customs union, Single European Market (SEM) and the World Trade </a:t>
            </a:r>
            <a:r>
              <a:rPr lang="en-US" sz="2400" dirty="0" err="1"/>
              <a:t>Organisation</a:t>
            </a:r>
            <a:r>
              <a:rPr lang="en-US" sz="2400" dirty="0"/>
              <a:t> (WTO)?</a:t>
            </a:r>
            <a:endParaRPr lang="en-US" sz="2400" dirty="0">
              <a:cs typeface="Calibri"/>
            </a:endParaRPr>
          </a:p>
          <a:p>
            <a:endParaRPr lang="en-US" sz="2400" dirty="0"/>
          </a:p>
          <a:p>
            <a:endParaRPr lang="en-US" sz="2400" dirty="0"/>
          </a:p>
          <a:p>
            <a:pPr lvl="1"/>
            <a:endParaRPr lang="en-US" i="1" dirty="0"/>
          </a:p>
        </p:txBody>
      </p:sp>
      <p:graphicFrame>
        <p:nvGraphicFramePr>
          <p:cNvPr id="8" name="Table 7">
            <a:extLst>
              <a:ext uri="{FF2B5EF4-FFF2-40B4-BE49-F238E27FC236}">
                <a16:creationId xmlns:a16="http://schemas.microsoft.com/office/drawing/2014/main" id="{A09B1334-9A20-4DEC-F908-B2188118F049}"/>
              </a:ext>
            </a:extLst>
          </p:cNvPr>
          <p:cNvGraphicFramePr>
            <a:graphicFrameLocks noGrp="1"/>
          </p:cNvGraphicFramePr>
          <p:nvPr>
            <p:extLst>
              <p:ext uri="{D42A27DB-BD31-4B8C-83A1-F6EECF244321}">
                <p14:modId xmlns:p14="http://schemas.microsoft.com/office/powerpoint/2010/main" val="3702079180"/>
              </p:ext>
            </p:extLst>
          </p:nvPr>
        </p:nvGraphicFramePr>
        <p:xfrm>
          <a:off x="1396221" y="4075693"/>
          <a:ext cx="9658350" cy="3017520"/>
        </p:xfrm>
        <a:graphic>
          <a:graphicData uri="http://schemas.openxmlformats.org/drawingml/2006/table">
            <a:tbl>
              <a:tblPr firstRow="1" bandRow="1">
                <a:tableStyleId>{5C22544A-7EE6-4342-B048-85BDC9FD1C3A}</a:tableStyleId>
              </a:tblPr>
              <a:tblGrid>
                <a:gridCol w="5219700">
                  <a:extLst>
                    <a:ext uri="{9D8B030D-6E8A-4147-A177-3AD203B41FA5}">
                      <a16:colId xmlns:a16="http://schemas.microsoft.com/office/drawing/2014/main" val="2540268228"/>
                    </a:ext>
                  </a:extLst>
                </a:gridCol>
                <a:gridCol w="4438650">
                  <a:extLst>
                    <a:ext uri="{9D8B030D-6E8A-4147-A177-3AD203B41FA5}">
                      <a16:colId xmlns:a16="http://schemas.microsoft.com/office/drawing/2014/main" val="2879889107"/>
                    </a:ext>
                  </a:extLst>
                </a:gridCol>
              </a:tblGrid>
              <a:tr h="287917">
                <a:tc>
                  <a:txBody>
                    <a:bodyPr/>
                    <a:lstStyle/>
                    <a:p>
                      <a:pPr fontAlgn="base"/>
                      <a:r>
                        <a:rPr lang="en-US" sz="1600" dirty="0">
                          <a:effectLst/>
                        </a:rPr>
                        <a:t>Feature​</a:t>
                      </a:r>
                      <a:endParaRPr lang="en-US" sz="1600" b="1">
                        <a:solidFill>
                          <a:srgbClr val="FFFFFF"/>
                        </a:solidFill>
                        <a:effectLst/>
                      </a:endParaRPr>
                    </a:p>
                  </a:txBody>
                  <a:tcPr/>
                </a:tc>
                <a:tc>
                  <a:txBody>
                    <a:bodyPr/>
                    <a:lstStyle/>
                    <a:p>
                      <a:pPr algn="ctr" fontAlgn="base"/>
                      <a:r>
                        <a:rPr lang="en-US" sz="1600" dirty="0">
                          <a:effectLst/>
                        </a:rPr>
                        <a:t>Group​</a:t>
                      </a:r>
                      <a:endParaRPr lang="en-US" sz="1600" b="1">
                        <a:solidFill>
                          <a:srgbClr val="FFFFFF"/>
                        </a:solidFill>
                        <a:effectLst/>
                      </a:endParaRPr>
                    </a:p>
                  </a:txBody>
                  <a:tcPr/>
                </a:tc>
                <a:extLst>
                  <a:ext uri="{0D108BD9-81ED-4DB2-BD59-A6C34878D82A}">
                    <a16:rowId xmlns:a16="http://schemas.microsoft.com/office/drawing/2014/main" val="4269414580"/>
                  </a:ext>
                </a:extLst>
              </a:tr>
              <a:tr h="287917">
                <a:tc>
                  <a:txBody>
                    <a:bodyPr/>
                    <a:lstStyle/>
                    <a:p>
                      <a:pPr fontAlgn="base"/>
                      <a:r>
                        <a:rPr lang="en-US" sz="1600" dirty="0">
                          <a:effectLst/>
                        </a:rPr>
                        <a:t>Settling trade disputes​</a:t>
                      </a:r>
                      <a:endParaRPr lang="en-US" sz="1600" b="1">
                        <a:effectLst/>
                      </a:endParaRPr>
                    </a:p>
                  </a:txBody>
                  <a:tcPr/>
                </a:tc>
                <a:tc>
                  <a:txBody>
                    <a:bodyPr/>
                    <a:lstStyle/>
                    <a:p>
                      <a:pPr algn="ctr" fontAlgn="base"/>
                      <a:r>
                        <a:rPr lang="en-US" sz="1600" dirty="0">
                          <a:effectLst/>
                        </a:rPr>
                        <a:t>Customs Union / SEM / WTO​</a:t>
                      </a:r>
                    </a:p>
                  </a:txBody>
                  <a:tcPr/>
                </a:tc>
                <a:extLst>
                  <a:ext uri="{0D108BD9-81ED-4DB2-BD59-A6C34878D82A}">
                    <a16:rowId xmlns:a16="http://schemas.microsoft.com/office/drawing/2014/main" val="4161629501"/>
                  </a:ext>
                </a:extLst>
              </a:tr>
              <a:tr h="287917">
                <a:tc>
                  <a:txBody>
                    <a:bodyPr/>
                    <a:lstStyle/>
                    <a:p>
                      <a:pPr fontAlgn="base"/>
                      <a:r>
                        <a:rPr lang="en-US" sz="1600" dirty="0">
                          <a:effectLst/>
                        </a:rPr>
                        <a:t>Common external tariffs​</a:t>
                      </a:r>
                      <a:endParaRPr lang="en-US" sz="1600" b="1">
                        <a:effectLst/>
                      </a:endParaRPr>
                    </a:p>
                  </a:txBody>
                  <a:tcPr/>
                </a:tc>
                <a:tc>
                  <a:txBody>
                    <a:bodyPr/>
                    <a:lstStyle/>
                    <a:p>
                      <a:pPr algn="ctr" fontAlgn="base"/>
                      <a:r>
                        <a:rPr lang="en-US" sz="1600" dirty="0">
                          <a:effectLst/>
                        </a:rPr>
                        <a:t>Customs Union / SEM / WTO​</a:t>
                      </a:r>
                    </a:p>
                  </a:txBody>
                  <a:tcPr/>
                </a:tc>
                <a:extLst>
                  <a:ext uri="{0D108BD9-81ED-4DB2-BD59-A6C34878D82A}">
                    <a16:rowId xmlns:a16="http://schemas.microsoft.com/office/drawing/2014/main" val="298286499"/>
                  </a:ext>
                </a:extLst>
              </a:tr>
              <a:tr h="287917">
                <a:tc>
                  <a:txBody>
                    <a:bodyPr/>
                    <a:lstStyle/>
                    <a:p>
                      <a:pPr fontAlgn="base"/>
                      <a:r>
                        <a:rPr lang="en-US" sz="1600" dirty="0">
                          <a:effectLst/>
                        </a:rPr>
                        <a:t>Market </a:t>
                      </a:r>
                      <a:r>
                        <a:rPr lang="en-US" sz="1600" dirty="0" err="1">
                          <a:effectLst/>
                        </a:rPr>
                        <a:t>liberalisation</a:t>
                      </a:r>
                      <a:r>
                        <a:rPr lang="en-US" sz="1600" dirty="0">
                          <a:effectLst/>
                        </a:rPr>
                        <a:t>​</a:t>
                      </a:r>
                      <a:endParaRPr lang="en-US" sz="1600" b="1">
                        <a:effectLst/>
                      </a:endParaRPr>
                    </a:p>
                  </a:txBody>
                  <a:tcPr/>
                </a:tc>
                <a:tc>
                  <a:txBody>
                    <a:bodyPr/>
                    <a:lstStyle/>
                    <a:p>
                      <a:pPr algn="ctr" fontAlgn="base"/>
                      <a:r>
                        <a:rPr lang="en-US" sz="1600" dirty="0">
                          <a:effectLst/>
                        </a:rPr>
                        <a:t>Customs Union / SEM / WTO​</a:t>
                      </a:r>
                    </a:p>
                  </a:txBody>
                  <a:tcPr/>
                </a:tc>
                <a:extLst>
                  <a:ext uri="{0D108BD9-81ED-4DB2-BD59-A6C34878D82A}">
                    <a16:rowId xmlns:a16="http://schemas.microsoft.com/office/drawing/2014/main" val="647162448"/>
                  </a:ext>
                </a:extLst>
              </a:tr>
              <a:tr h="0">
                <a:tc>
                  <a:txBody>
                    <a:bodyPr/>
                    <a:lstStyle/>
                    <a:p>
                      <a:pPr fontAlgn="base"/>
                      <a:r>
                        <a:rPr lang="en-US" sz="1600" dirty="0">
                          <a:effectLst/>
                        </a:rPr>
                        <a:t>Free movement of </a:t>
                      </a:r>
                      <a:r>
                        <a:rPr lang="en-US" sz="1600" dirty="0" err="1">
                          <a:effectLst/>
                        </a:rPr>
                        <a:t>labour</a:t>
                      </a:r>
                      <a:r>
                        <a:rPr lang="en-US" sz="1600" dirty="0">
                          <a:effectLst/>
                        </a:rPr>
                        <a:t>​</a:t>
                      </a:r>
                      <a:endParaRPr lang="en-US" sz="1600" b="1">
                        <a:effectLst/>
                      </a:endParaRPr>
                    </a:p>
                  </a:txBody>
                  <a:tcPr/>
                </a:tc>
                <a:tc>
                  <a:txBody>
                    <a:bodyPr/>
                    <a:lstStyle/>
                    <a:p>
                      <a:pPr algn="ctr" fontAlgn="base"/>
                      <a:r>
                        <a:rPr lang="en-US" sz="1600" dirty="0">
                          <a:effectLst/>
                        </a:rPr>
                        <a:t>Customs Union / SEM / WTO​</a:t>
                      </a:r>
                    </a:p>
                  </a:txBody>
                  <a:tcPr/>
                </a:tc>
                <a:extLst>
                  <a:ext uri="{0D108BD9-81ED-4DB2-BD59-A6C34878D82A}">
                    <a16:rowId xmlns:a16="http://schemas.microsoft.com/office/drawing/2014/main" val="584583692"/>
                  </a:ext>
                </a:extLst>
              </a:tr>
              <a:tr h="287917">
                <a:tc>
                  <a:txBody>
                    <a:bodyPr/>
                    <a:lstStyle/>
                    <a:p>
                      <a:pPr fontAlgn="base"/>
                      <a:r>
                        <a:rPr lang="en-US" sz="1600" dirty="0">
                          <a:effectLst/>
                        </a:rPr>
                        <a:t>Promoting free trade​</a:t>
                      </a:r>
                      <a:endParaRPr lang="en-US" sz="1600" b="1">
                        <a:effectLst/>
                      </a:endParaRPr>
                    </a:p>
                  </a:txBody>
                  <a:tcPr/>
                </a:tc>
                <a:tc>
                  <a:txBody>
                    <a:bodyPr/>
                    <a:lstStyle/>
                    <a:p>
                      <a:pPr algn="ctr" fontAlgn="base"/>
                      <a:r>
                        <a:rPr lang="en-US" sz="1600" dirty="0">
                          <a:effectLst/>
                        </a:rPr>
                        <a:t>Customs Union / SEM / WTO​</a:t>
                      </a:r>
                    </a:p>
                  </a:txBody>
                  <a:tcPr/>
                </a:tc>
                <a:extLst>
                  <a:ext uri="{0D108BD9-81ED-4DB2-BD59-A6C34878D82A}">
                    <a16:rowId xmlns:a16="http://schemas.microsoft.com/office/drawing/2014/main" val="80235084"/>
                  </a:ext>
                </a:extLst>
              </a:tr>
              <a:tr h="287917">
                <a:tc>
                  <a:txBody>
                    <a:bodyPr/>
                    <a:lstStyle/>
                    <a:p>
                      <a:pPr fontAlgn="base"/>
                      <a:r>
                        <a:rPr lang="en-US" sz="1600" dirty="0">
                          <a:effectLst/>
                        </a:rPr>
                        <a:t>Free movement of capital​</a:t>
                      </a:r>
                      <a:endParaRPr lang="en-US" sz="1600" b="1">
                        <a:effectLst/>
                      </a:endParaRPr>
                    </a:p>
                  </a:txBody>
                  <a:tcPr/>
                </a:tc>
                <a:tc>
                  <a:txBody>
                    <a:bodyPr/>
                    <a:lstStyle/>
                    <a:p>
                      <a:pPr algn="ctr" fontAlgn="base"/>
                      <a:r>
                        <a:rPr lang="en-US" sz="1600" dirty="0">
                          <a:effectLst/>
                        </a:rPr>
                        <a:t>Customs Union / SEM / WTO​</a:t>
                      </a:r>
                    </a:p>
                  </a:txBody>
                  <a:tcPr/>
                </a:tc>
                <a:extLst>
                  <a:ext uri="{0D108BD9-81ED-4DB2-BD59-A6C34878D82A}">
                    <a16:rowId xmlns:a16="http://schemas.microsoft.com/office/drawing/2014/main" val="2461446671"/>
                  </a:ext>
                </a:extLst>
              </a:tr>
              <a:tr h="287917">
                <a:tc>
                  <a:txBody>
                    <a:bodyPr/>
                    <a:lstStyle/>
                    <a:p>
                      <a:pPr fontAlgn="base"/>
                      <a:r>
                        <a:rPr lang="en-US" sz="1600" dirty="0">
                          <a:effectLst/>
                        </a:rPr>
                        <a:t>Quota-free movement of tradable goods​</a:t>
                      </a:r>
                      <a:endParaRPr lang="en-US" sz="1600" b="1">
                        <a:effectLst/>
                      </a:endParaRPr>
                    </a:p>
                  </a:txBody>
                  <a:tcPr/>
                </a:tc>
                <a:tc>
                  <a:txBody>
                    <a:bodyPr/>
                    <a:lstStyle/>
                    <a:p>
                      <a:pPr algn="ctr" fontAlgn="base"/>
                      <a:r>
                        <a:rPr lang="en-US" sz="1600" dirty="0">
                          <a:effectLst/>
                        </a:rPr>
                        <a:t>Customs Union / SEM / WTO​</a:t>
                      </a:r>
                    </a:p>
                  </a:txBody>
                  <a:tcPr/>
                </a:tc>
                <a:extLst>
                  <a:ext uri="{0D108BD9-81ED-4DB2-BD59-A6C34878D82A}">
                    <a16:rowId xmlns:a16="http://schemas.microsoft.com/office/drawing/2014/main" val="2639170501"/>
                  </a:ext>
                </a:extLst>
              </a:tr>
              <a:tr h="287917">
                <a:tc>
                  <a:txBody>
                    <a:bodyPr/>
                    <a:lstStyle/>
                    <a:p>
                      <a:pPr fontAlgn="base"/>
                      <a:r>
                        <a:rPr lang="en-US" sz="1600" dirty="0">
                          <a:effectLst/>
                        </a:rPr>
                        <a:t>Common trade policy​</a:t>
                      </a:r>
                      <a:endParaRPr lang="en-US" sz="1600" b="1">
                        <a:effectLst/>
                      </a:endParaRPr>
                    </a:p>
                  </a:txBody>
                  <a:tcPr/>
                </a:tc>
                <a:tc>
                  <a:txBody>
                    <a:bodyPr/>
                    <a:lstStyle/>
                    <a:p>
                      <a:pPr algn="ctr" fontAlgn="base"/>
                      <a:r>
                        <a:rPr lang="en-US" sz="1600" dirty="0">
                          <a:effectLst/>
                        </a:rPr>
                        <a:t>Customs Union / SEM / WTO​</a:t>
                      </a:r>
                    </a:p>
                  </a:txBody>
                  <a:tcPr/>
                </a:tc>
                <a:extLst>
                  <a:ext uri="{0D108BD9-81ED-4DB2-BD59-A6C34878D82A}">
                    <a16:rowId xmlns:a16="http://schemas.microsoft.com/office/drawing/2014/main" val="1196459763"/>
                  </a:ext>
                </a:extLst>
              </a:tr>
            </a:tbl>
          </a:graphicData>
        </a:graphic>
      </p:graphicFrame>
      <p:graphicFrame>
        <p:nvGraphicFramePr>
          <p:cNvPr id="14" name="Table 13">
            <a:extLst>
              <a:ext uri="{FF2B5EF4-FFF2-40B4-BE49-F238E27FC236}">
                <a16:creationId xmlns:a16="http://schemas.microsoft.com/office/drawing/2014/main" id="{BAFFDEFA-19FB-20BA-A308-0EF15709F7E8}"/>
              </a:ext>
            </a:extLst>
          </p:cNvPr>
          <p:cNvGraphicFramePr>
            <a:graphicFrameLocks noGrp="1"/>
          </p:cNvGraphicFramePr>
          <p:nvPr>
            <p:extLst>
              <p:ext uri="{D42A27DB-BD31-4B8C-83A1-F6EECF244321}">
                <p14:modId xmlns:p14="http://schemas.microsoft.com/office/powerpoint/2010/main" val="3364907504"/>
              </p:ext>
            </p:extLst>
          </p:nvPr>
        </p:nvGraphicFramePr>
        <p:xfrm>
          <a:off x="1546464" y="2371400"/>
          <a:ext cx="8667750" cy="792480"/>
        </p:xfrm>
        <a:graphic>
          <a:graphicData uri="http://schemas.openxmlformats.org/drawingml/2006/table">
            <a:tbl>
              <a:tblPr firstRow="1" bandRow="1">
                <a:tableStyleId>{5C22544A-7EE6-4342-B048-85BDC9FD1C3A}</a:tableStyleId>
              </a:tblPr>
              <a:tblGrid>
                <a:gridCol w="1733550">
                  <a:extLst>
                    <a:ext uri="{9D8B030D-6E8A-4147-A177-3AD203B41FA5}">
                      <a16:colId xmlns:a16="http://schemas.microsoft.com/office/drawing/2014/main" val="947289315"/>
                    </a:ext>
                  </a:extLst>
                </a:gridCol>
                <a:gridCol w="1733550">
                  <a:extLst>
                    <a:ext uri="{9D8B030D-6E8A-4147-A177-3AD203B41FA5}">
                      <a16:colId xmlns:a16="http://schemas.microsoft.com/office/drawing/2014/main" val="3472018159"/>
                    </a:ext>
                  </a:extLst>
                </a:gridCol>
                <a:gridCol w="1733550">
                  <a:extLst>
                    <a:ext uri="{9D8B030D-6E8A-4147-A177-3AD203B41FA5}">
                      <a16:colId xmlns:a16="http://schemas.microsoft.com/office/drawing/2014/main" val="3261333585"/>
                    </a:ext>
                  </a:extLst>
                </a:gridCol>
                <a:gridCol w="1733550">
                  <a:extLst>
                    <a:ext uri="{9D8B030D-6E8A-4147-A177-3AD203B41FA5}">
                      <a16:colId xmlns:a16="http://schemas.microsoft.com/office/drawing/2014/main" val="1415571311"/>
                    </a:ext>
                  </a:extLst>
                </a:gridCol>
                <a:gridCol w="1733550">
                  <a:extLst>
                    <a:ext uri="{9D8B030D-6E8A-4147-A177-3AD203B41FA5}">
                      <a16:colId xmlns:a16="http://schemas.microsoft.com/office/drawing/2014/main" val="1505674524"/>
                    </a:ext>
                  </a:extLst>
                </a:gridCol>
              </a:tblGrid>
              <a:tr h="0">
                <a:tc>
                  <a:txBody>
                    <a:bodyPr/>
                    <a:lstStyle/>
                    <a:p>
                      <a:pPr fontAlgn="base"/>
                      <a:r>
                        <a:rPr lang="en-GB" sz="2000">
                          <a:effectLst/>
                        </a:rPr>
                        <a:t>B​</a:t>
                      </a:r>
                      <a:endParaRPr lang="en-GB" b="1">
                        <a:effectLst/>
                      </a:endParaRPr>
                    </a:p>
                  </a:txBody>
                  <a:tcPr/>
                </a:tc>
                <a:tc>
                  <a:txBody>
                    <a:bodyPr/>
                    <a:lstStyle/>
                    <a:p>
                      <a:pPr fontAlgn="base"/>
                      <a:r>
                        <a:rPr lang="en-GB" sz="2000">
                          <a:effectLst/>
                        </a:rPr>
                        <a:t>R​</a:t>
                      </a:r>
                      <a:endParaRPr lang="en-GB" b="1">
                        <a:effectLst/>
                      </a:endParaRPr>
                    </a:p>
                  </a:txBody>
                  <a:tcPr/>
                </a:tc>
                <a:tc>
                  <a:txBody>
                    <a:bodyPr/>
                    <a:lstStyle/>
                    <a:p>
                      <a:pPr fontAlgn="base"/>
                      <a:r>
                        <a:rPr lang="en-GB" sz="2000">
                          <a:effectLst/>
                        </a:rPr>
                        <a:t>I​</a:t>
                      </a:r>
                      <a:endParaRPr lang="en-GB" b="1">
                        <a:effectLst/>
                      </a:endParaRPr>
                    </a:p>
                  </a:txBody>
                  <a:tcPr/>
                </a:tc>
                <a:tc>
                  <a:txBody>
                    <a:bodyPr/>
                    <a:lstStyle/>
                    <a:p>
                      <a:pPr fontAlgn="base"/>
                      <a:r>
                        <a:rPr lang="en-GB" sz="2000">
                          <a:effectLst/>
                        </a:rPr>
                        <a:t>C​</a:t>
                      </a:r>
                      <a:endParaRPr lang="en-GB" b="1">
                        <a:effectLst/>
                      </a:endParaRPr>
                    </a:p>
                  </a:txBody>
                  <a:tcPr/>
                </a:tc>
                <a:tc>
                  <a:txBody>
                    <a:bodyPr/>
                    <a:lstStyle/>
                    <a:p>
                      <a:pPr fontAlgn="base"/>
                      <a:r>
                        <a:rPr lang="en-GB" sz="2000">
                          <a:effectLst/>
                        </a:rPr>
                        <a:t>S​</a:t>
                      </a:r>
                      <a:endParaRPr lang="en-GB" b="1">
                        <a:effectLst/>
                      </a:endParaRPr>
                    </a:p>
                  </a:txBody>
                  <a:tcPr/>
                </a:tc>
                <a:extLst>
                  <a:ext uri="{0D108BD9-81ED-4DB2-BD59-A6C34878D82A}">
                    <a16:rowId xmlns:a16="http://schemas.microsoft.com/office/drawing/2014/main" val="2135659617"/>
                  </a:ext>
                </a:extLst>
              </a:tr>
              <a:tr h="0">
                <a:tc>
                  <a:txBody>
                    <a:bodyPr/>
                    <a:lstStyle/>
                    <a:p>
                      <a:pPr fontAlgn="base"/>
                      <a:r>
                        <a:rPr lang="en-GB" sz="2000">
                          <a:effectLst/>
                        </a:rPr>
                        <a:t>M​</a:t>
                      </a:r>
                      <a:endParaRPr lang="en-GB" b="1">
                        <a:effectLst/>
                      </a:endParaRPr>
                    </a:p>
                  </a:txBody>
                  <a:tcPr/>
                </a:tc>
                <a:tc>
                  <a:txBody>
                    <a:bodyPr/>
                    <a:lstStyle/>
                    <a:p>
                      <a:pPr fontAlgn="base"/>
                      <a:r>
                        <a:rPr lang="en-GB" sz="2000">
                          <a:effectLst/>
                        </a:rPr>
                        <a:t>I​</a:t>
                      </a:r>
                      <a:endParaRPr lang="en-GB">
                        <a:effectLst/>
                      </a:endParaRPr>
                    </a:p>
                  </a:txBody>
                  <a:tcPr/>
                </a:tc>
                <a:tc>
                  <a:txBody>
                    <a:bodyPr/>
                    <a:lstStyle/>
                    <a:p>
                      <a:pPr fontAlgn="base"/>
                      <a:r>
                        <a:rPr lang="en-GB" sz="2000">
                          <a:effectLst/>
                        </a:rPr>
                        <a:t>N​</a:t>
                      </a:r>
                      <a:endParaRPr lang="en-GB">
                        <a:effectLst/>
                      </a:endParaRPr>
                    </a:p>
                  </a:txBody>
                  <a:tcPr/>
                </a:tc>
                <a:tc>
                  <a:txBody>
                    <a:bodyPr/>
                    <a:lstStyle/>
                    <a:p>
                      <a:pPr fontAlgn="base"/>
                      <a:r>
                        <a:rPr lang="en-GB" sz="2000">
                          <a:effectLst/>
                        </a:rPr>
                        <a:t>T​</a:t>
                      </a:r>
                      <a:endParaRPr lang="en-GB">
                        <a:effectLst/>
                      </a:endParaRPr>
                    </a:p>
                  </a:txBody>
                  <a:tcPr/>
                </a:tc>
                <a:tc>
                  <a:txBody>
                    <a:bodyPr/>
                    <a:lstStyle/>
                    <a:p>
                      <a:pPr fontAlgn="auto"/>
                      <a:r>
                        <a:rPr lang="en-GB" sz="2000">
                          <a:effectLst/>
                        </a:rPr>
                        <a:t>​</a:t>
                      </a:r>
                      <a:endParaRPr lang="en-GB" sz="2000">
                        <a:effectLst/>
                        <a:latin typeface="Calibri" panose="020F0502020204030204" pitchFamily="34" charset="0"/>
                      </a:endParaRPr>
                    </a:p>
                  </a:txBody>
                  <a:tcPr/>
                </a:tc>
                <a:extLst>
                  <a:ext uri="{0D108BD9-81ED-4DB2-BD59-A6C34878D82A}">
                    <a16:rowId xmlns:a16="http://schemas.microsoft.com/office/drawing/2014/main" val="2040624367"/>
                  </a:ext>
                </a:extLst>
              </a:tr>
            </a:tbl>
          </a:graphicData>
        </a:graphic>
      </p:graphicFrame>
      <p:pic>
        <p:nvPicPr>
          <p:cNvPr id="10" name="Picture 9">
            <a:extLst>
              <a:ext uri="{FF2B5EF4-FFF2-40B4-BE49-F238E27FC236}">
                <a16:creationId xmlns:a16="http://schemas.microsoft.com/office/drawing/2014/main" id="{F612A802-3397-5F26-763A-BAD4CD1869E2}"/>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981541" y="1998466"/>
            <a:ext cx="7695738" cy="3098355"/>
          </a:xfrm>
          <a:prstGeom prst="rect">
            <a:avLst/>
          </a:prstGeom>
        </p:spPr>
      </p:pic>
      <p:pic>
        <p:nvPicPr>
          <p:cNvPr id="12" name="Picture 11">
            <a:extLst>
              <a:ext uri="{FF2B5EF4-FFF2-40B4-BE49-F238E27FC236}">
                <a16:creationId xmlns:a16="http://schemas.microsoft.com/office/drawing/2014/main" id="{550F7375-31CE-88E9-D548-8FA272302027}"/>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357241" y="115393"/>
            <a:ext cx="933411" cy="375797"/>
          </a:xfrm>
          <a:prstGeom prst="rect">
            <a:avLst/>
          </a:prstGeom>
        </p:spPr>
      </p:pic>
      <p:sp>
        <p:nvSpPr>
          <p:cNvPr id="15" name="Footer Placeholder 2">
            <a:extLst>
              <a:ext uri="{FF2B5EF4-FFF2-40B4-BE49-F238E27FC236}">
                <a16:creationId xmlns:a16="http://schemas.microsoft.com/office/drawing/2014/main" id="{D8461E5C-D319-C4BD-9A17-42A581EFC537}"/>
              </a:ext>
            </a:extLst>
          </p:cNvPr>
          <p:cNvSpPr txBox="1">
            <a:spLocks/>
          </p:cNvSpPr>
          <p:nvPr/>
        </p:nvSpPr>
        <p:spPr>
          <a:xfrm>
            <a:off x="640067" y="3834874"/>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708460E7-C1A8-050F-7CC2-159E81078D70}"/>
              </a:ext>
            </a:extLst>
          </p:cNvPr>
          <p:cNvSpPr txBox="1"/>
          <p:nvPr/>
        </p:nvSpPr>
        <p:spPr>
          <a:xfrm>
            <a:off x="8382394" y="3837722"/>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20223861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85240" y="1050595"/>
            <a:ext cx="8074815" cy="1618489"/>
          </a:xfrm>
        </p:spPr>
        <p:txBody>
          <a:bodyPr anchor="ctr">
            <a:normAutofit/>
          </a:bodyPr>
          <a:lstStyle/>
          <a:p>
            <a:r>
              <a:rPr lang="en-GB" sz="7200" dirty="0"/>
              <a:t>Homework</a:t>
            </a:r>
          </a:p>
        </p:txBody>
      </p:sp>
      <p:sp>
        <p:nvSpPr>
          <p:cNvPr id="3" name="Content Placeholder 2"/>
          <p:cNvSpPr>
            <a:spLocks noGrp="1"/>
          </p:cNvSpPr>
          <p:nvPr>
            <p:ph idx="1"/>
          </p:nvPr>
        </p:nvSpPr>
        <p:spPr>
          <a:xfrm>
            <a:off x="1285240" y="2969469"/>
            <a:ext cx="8074815" cy="2800395"/>
          </a:xfrm>
        </p:spPr>
        <p:txBody>
          <a:bodyPr anchor="t">
            <a:normAutofit/>
          </a:bodyPr>
          <a:lstStyle/>
          <a:p>
            <a:r>
              <a:rPr lang="en-GB" sz="2400" dirty="0"/>
              <a:t>Discuss the possible benefits to Ford of manufacturing cars in India. </a:t>
            </a:r>
          </a:p>
          <a:p>
            <a:endParaRPr lang="en-GB" sz="2400" dirty="0"/>
          </a:p>
          <a:p>
            <a:r>
              <a:rPr lang="en-GB" sz="2400" dirty="0"/>
              <a:t>8 Marks (Use your own research)</a:t>
            </a:r>
          </a:p>
        </p:txBody>
      </p:sp>
      <p:pic>
        <p:nvPicPr>
          <p:cNvPr id="4" name="Picture 3">
            <a:extLst>
              <a:ext uri="{FF2B5EF4-FFF2-40B4-BE49-F238E27FC236}">
                <a16:creationId xmlns:a16="http://schemas.microsoft.com/office/drawing/2014/main" id="{D376C2E1-E34A-37E2-2689-18B16005DFF2}"/>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981541" y="1998466"/>
            <a:ext cx="7695738" cy="3098355"/>
          </a:xfrm>
          <a:prstGeom prst="rect">
            <a:avLst/>
          </a:prstGeom>
        </p:spPr>
      </p:pic>
      <p:pic>
        <p:nvPicPr>
          <p:cNvPr id="5" name="Picture 4">
            <a:extLst>
              <a:ext uri="{FF2B5EF4-FFF2-40B4-BE49-F238E27FC236}">
                <a16:creationId xmlns:a16="http://schemas.microsoft.com/office/drawing/2014/main" id="{9F1A9069-36D4-542C-29E9-2A9B91EEB9EF}"/>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357241" y="115393"/>
            <a:ext cx="933411" cy="375797"/>
          </a:xfrm>
          <a:prstGeom prst="rect">
            <a:avLst/>
          </a:prstGeom>
        </p:spPr>
      </p:pic>
      <p:sp>
        <p:nvSpPr>
          <p:cNvPr id="6" name="Footer Placeholder 2">
            <a:extLst>
              <a:ext uri="{FF2B5EF4-FFF2-40B4-BE49-F238E27FC236}">
                <a16:creationId xmlns:a16="http://schemas.microsoft.com/office/drawing/2014/main" id="{7374A61B-9F42-3008-17AC-B74D8966F041}"/>
              </a:ext>
            </a:extLst>
          </p:cNvPr>
          <p:cNvSpPr txBox="1">
            <a:spLocks/>
          </p:cNvSpPr>
          <p:nvPr/>
        </p:nvSpPr>
        <p:spPr>
          <a:xfrm>
            <a:off x="1992604" y="66020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516B1F6A-9ADF-9EBC-D97E-1962310ABBBE}"/>
              </a:ext>
            </a:extLst>
          </p:cNvPr>
          <p:cNvSpPr txBox="1"/>
          <p:nvPr/>
        </p:nvSpPr>
        <p:spPr>
          <a:xfrm>
            <a:off x="6815775" y="6634307"/>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6969528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C8840-C0E5-4F58-BD26-90D8EC93A799}"/>
              </a:ext>
            </a:extLst>
          </p:cNvPr>
          <p:cNvSpPr>
            <a:spLocks noGrp="1"/>
          </p:cNvSpPr>
          <p:nvPr>
            <p:ph type="title"/>
          </p:nvPr>
        </p:nvSpPr>
        <p:spPr/>
        <p:txBody>
          <a:bodyPr/>
          <a:lstStyle/>
          <a:p>
            <a:r>
              <a:rPr lang="en-GB" dirty="0"/>
              <a:t>Questions</a:t>
            </a:r>
          </a:p>
        </p:txBody>
      </p:sp>
      <p:sp>
        <p:nvSpPr>
          <p:cNvPr id="3" name="Content Placeholder 2">
            <a:extLst>
              <a:ext uri="{FF2B5EF4-FFF2-40B4-BE49-F238E27FC236}">
                <a16:creationId xmlns:a16="http://schemas.microsoft.com/office/drawing/2014/main" id="{89A3670B-5874-4F19-B656-0F449518A2CF}"/>
              </a:ext>
            </a:extLst>
          </p:cNvPr>
          <p:cNvSpPr>
            <a:spLocks noGrp="1"/>
          </p:cNvSpPr>
          <p:nvPr>
            <p:ph idx="1"/>
          </p:nvPr>
        </p:nvSpPr>
        <p:spPr/>
        <p:txBody>
          <a:bodyPr>
            <a:normAutofit fontScale="62500" lnSpcReduction="20000"/>
          </a:bodyPr>
          <a:lstStyle/>
          <a:p>
            <a:r>
              <a:rPr lang="en-GB" dirty="0"/>
              <a:t>Explain the difference between GDP and GDP per capita as measures of economic growth.</a:t>
            </a:r>
          </a:p>
          <a:p>
            <a:r>
              <a:rPr lang="en-GB" dirty="0"/>
              <a:t>Describe the relationship between investment and economic growth, and provide an example of a country where investment has been a major contributor to growth.</a:t>
            </a:r>
          </a:p>
          <a:p>
            <a:r>
              <a:rPr lang="en-GB" dirty="0"/>
              <a:t>Discuss the role of technological progress in economic growth and give an example of a technological advancement that has had a significant impact on economic growth.</a:t>
            </a:r>
          </a:p>
          <a:p>
            <a:r>
              <a:rPr lang="en-GB" dirty="0" err="1"/>
              <a:t>Analyze</a:t>
            </a:r>
            <a:r>
              <a:rPr lang="en-GB" dirty="0"/>
              <a:t> the relationship between population growth and economic growth.</a:t>
            </a:r>
          </a:p>
          <a:p>
            <a:r>
              <a:rPr lang="en-GB" dirty="0"/>
              <a:t>Explain how the Human Development Index (HDI) is used to measure a country's overall well-being and its relationship to economic growth.</a:t>
            </a:r>
          </a:p>
          <a:p>
            <a:r>
              <a:rPr lang="en-GB" dirty="0"/>
              <a:t>Explain the relationship between trade and economic growth, and provide an example of a country that has benefited from increased trade.</a:t>
            </a:r>
          </a:p>
          <a:p>
            <a:r>
              <a:rPr lang="en-GB" dirty="0" err="1"/>
              <a:t>Analyze</a:t>
            </a:r>
            <a:r>
              <a:rPr lang="en-GB" dirty="0"/>
              <a:t> the impact of government spending on economic growth, and explain how fiscal policy can be used to influence economic growth.</a:t>
            </a:r>
          </a:p>
          <a:p>
            <a:r>
              <a:rPr lang="en-GB" dirty="0"/>
              <a:t>Explain how </a:t>
            </a:r>
            <a:r>
              <a:rPr lang="en-GB" dirty="0" err="1"/>
              <a:t>labor</a:t>
            </a:r>
            <a:r>
              <a:rPr lang="en-GB" dirty="0"/>
              <a:t> productivity is measured and its relationship to economic growth.</a:t>
            </a:r>
          </a:p>
          <a:p>
            <a:r>
              <a:rPr lang="en-GB" dirty="0" err="1"/>
              <a:t>Analyze</a:t>
            </a:r>
            <a:r>
              <a:rPr lang="en-GB" dirty="0"/>
              <a:t> the role of inflation in economic growth and explain the impact of high inflation on an economy.</a:t>
            </a:r>
          </a:p>
          <a:p>
            <a:r>
              <a:rPr lang="en-GB" dirty="0"/>
              <a:t>Explain the relationship between foreign investment and economic growth, and provide an example of a country that has attracted significant foreign investment.</a:t>
            </a:r>
          </a:p>
        </p:txBody>
      </p:sp>
      <p:pic>
        <p:nvPicPr>
          <p:cNvPr id="4" name="Picture 3">
            <a:extLst>
              <a:ext uri="{FF2B5EF4-FFF2-40B4-BE49-F238E27FC236}">
                <a16:creationId xmlns:a16="http://schemas.microsoft.com/office/drawing/2014/main" id="{1574AC8C-A162-A9DD-D4A2-440B818B2C13}"/>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1981541" y="1998466"/>
            <a:ext cx="7695738" cy="3098355"/>
          </a:xfrm>
          <a:prstGeom prst="rect">
            <a:avLst/>
          </a:prstGeom>
        </p:spPr>
      </p:pic>
      <p:pic>
        <p:nvPicPr>
          <p:cNvPr id="5" name="Picture 4">
            <a:extLst>
              <a:ext uri="{FF2B5EF4-FFF2-40B4-BE49-F238E27FC236}">
                <a16:creationId xmlns:a16="http://schemas.microsoft.com/office/drawing/2014/main" id="{91733054-0A4A-2B39-75C0-0E791A690E5F}"/>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357241" y="115393"/>
            <a:ext cx="933411" cy="375797"/>
          </a:xfrm>
          <a:prstGeom prst="rect">
            <a:avLst/>
          </a:prstGeom>
        </p:spPr>
      </p:pic>
      <p:sp>
        <p:nvSpPr>
          <p:cNvPr id="6" name="Footer Placeholder 2">
            <a:extLst>
              <a:ext uri="{FF2B5EF4-FFF2-40B4-BE49-F238E27FC236}">
                <a16:creationId xmlns:a16="http://schemas.microsoft.com/office/drawing/2014/main" id="{72246FD3-F653-9AE9-685E-FEE7469D470C}"/>
              </a:ext>
            </a:extLst>
          </p:cNvPr>
          <p:cNvSpPr txBox="1">
            <a:spLocks/>
          </p:cNvSpPr>
          <p:nvPr/>
        </p:nvSpPr>
        <p:spPr>
          <a:xfrm>
            <a:off x="1992604" y="66020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362ECD99-AEB6-6506-5467-3BD500E2DE12}"/>
              </a:ext>
            </a:extLst>
          </p:cNvPr>
          <p:cNvSpPr txBox="1"/>
          <p:nvPr/>
        </p:nvSpPr>
        <p:spPr>
          <a:xfrm>
            <a:off x="6815775" y="6634307"/>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2136562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250C39F-3F6C-4D53-86D2-7BC6B2FF60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629E4CCA-1CAD-8934-A655-3740CA875B8D}"/>
              </a:ext>
            </a:extLst>
          </p:cNvPr>
          <p:cNvPicPr>
            <a:picLocks noChangeAspect="1"/>
          </p:cNvPicPr>
          <p:nvPr/>
        </p:nvPicPr>
        <p:blipFill rotWithShape="1">
          <a:blip r:embed="rId3"/>
          <a:srcRect t="18773"/>
          <a:stretch/>
        </p:blipFill>
        <p:spPr>
          <a:xfrm>
            <a:off x="20" y="10"/>
            <a:ext cx="12191980" cy="6857990"/>
          </a:xfrm>
          <a:prstGeom prst="rect">
            <a:avLst/>
          </a:prstGeom>
        </p:spPr>
      </p:pic>
      <p:sp>
        <p:nvSpPr>
          <p:cNvPr id="22" name="Rectangle 21">
            <a:extLst>
              <a:ext uri="{FF2B5EF4-FFF2-40B4-BE49-F238E27FC236}">
                <a16:creationId xmlns:a16="http://schemas.microsoft.com/office/drawing/2014/main" id="{70A48D59-8581-41F7-B529-F4617FE07A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46000">
                <a:schemeClr val="tx1">
                  <a:lumMod val="95000"/>
                  <a:lumOff val="5000"/>
                </a:schemeClr>
              </a:gs>
              <a:gs pos="90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1104900" y="910431"/>
            <a:ext cx="4724400" cy="1466455"/>
          </a:xfrm>
        </p:spPr>
        <p:txBody>
          <a:bodyPr vert="horz" lIns="91440" tIns="45720" rIns="91440" bIns="45720" rtlCol="0" anchor="b">
            <a:normAutofit/>
          </a:bodyPr>
          <a:lstStyle/>
          <a:p>
            <a:r>
              <a:rPr lang="en-US">
                <a:solidFill>
                  <a:schemeClr val="bg1"/>
                </a:solidFill>
              </a:rPr>
              <a:t>Lesson Objectives</a:t>
            </a:r>
          </a:p>
        </p:txBody>
      </p:sp>
      <p:sp>
        <p:nvSpPr>
          <p:cNvPr id="3" name="Content Placeholder 2"/>
          <p:cNvSpPr>
            <a:spLocks noGrp="1"/>
          </p:cNvSpPr>
          <p:nvPr>
            <p:ph idx="1"/>
          </p:nvPr>
        </p:nvSpPr>
        <p:spPr>
          <a:xfrm>
            <a:off x="1104900" y="2492080"/>
            <a:ext cx="4724400" cy="3015849"/>
          </a:xfrm>
        </p:spPr>
        <p:txBody>
          <a:bodyPr vert="horz" lIns="91440" tIns="45720" rIns="91440" bIns="45720" rtlCol="0">
            <a:normAutofit/>
          </a:bodyPr>
          <a:lstStyle/>
          <a:p>
            <a:r>
              <a:rPr lang="en-US" sz="1900" dirty="0">
                <a:solidFill>
                  <a:schemeClr val="bg1"/>
                </a:solidFill>
              </a:rPr>
              <a:t>Are you able to understand different growth indicators?</a:t>
            </a:r>
          </a:p>
          <a:p>
            <a:endParaRPr lang="en-US" sz="1900" dirty="0">
              <a:solidFill>
                <a:schemeClr val="bg1"/>
              </a:solidFill>
            </a:endParaRPr>
          </a:p>
          <a:p>
            <a:r>
              <a:rPr lang="en-US" sz="1900" dirty="0">
                <a:solidFill>
                  <a:schemeClr val="bg1"/>
                </a:solidFill>
              </a:rPr>
              <a:t>Can you </a:t>
            </a:r>
            <a:r>
              <a:rPr lang="en-US" sz="1900" dirty="0" err="1">
                <a:solidFill>
                  <a:schemeClr val="bg1"/>
                </a:solidFill>
              </a:rPr>
              <a:t>analyse</a:t>
            </a:r>
            <a:r>
              <a:rPr lang="en-US" sz="1900" dirty="0">
                <a:solidFill>
                  <a:schemeClr val="bg1"/>
                </a:solidFill>
              </a:rPr>
              <a:t> the implications of economic growth for individuals and firms?</a:t>
            </a:r>
          </a:p>
          <a:p>
            <a:pPr marL="0"/>
            <a:endParaRPr lang="en-US" sz="1900" dirty="0">
              <a:solidFill>
                <a:schemeClr val="bg1"/>
              </a:solidFill>
            </a:endParaRPr>
          </a:p>
          <a:p>
            <a:r>
              <a:rPr lang="en-US" sz="1900" dirty="0">
                <a:solidFill>
                  <a:schemeClr val="bg1"/>
                </a:solidFill>
              </a:rPr>
              <a:t>Can you use index values and apply them to everyday problems</a:t>
            </a:r>
          </a:p>
          <a:p>
            <a:pPr marL="0"/>
            <a:endParaRPr lang="en-US" sz="1900" dirty="0">
              <a:solidFill>
                <a:schemeClr val="bg1"/>
              </a:solidFill>
            </a:endParaRPr>
          </a:p>
        </p:txBody>
      </p:sp>
      <p:sp>
        <p:nvSpPr>
          <p:cNvPr id="24" name="Rectangle 23">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68E39FF-3047-C88A-FDA9-F05FFBA9B8B1}"/>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1981541" y="1998466"/>
            <a:ext cx="7695738" cy="3098355"/>
          </a:xfrm>
          <a:prstGeom prst="rect">
            <a:avLst/>
          </a:prstGeom>
        </p:spPr>
      </p:pic>
      <p:pic>
        <p:nvPicPr>
          <p:cNvPr id="6" name="Picture 5">
            <a:extLst>
              <a:ext uri="{FF2B5EF4-FFF2-40B4-BE49-F238E27FC236}">
                <a16:creationId xmlns:a16="http://schemas.microsoft.com/office/drawing/2014/main" id="{F3F7CEB9-2DBB-8599-8A26-C0FB75901BA2}"/>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357241" y="115393"/>
            <a:ext cx="933411" cy="375797"/>
          </a:xfrm>
          <a:prstGeom prst="rect">
            <a:avLst/>
          </a:prstGeom>
        </p:spPr>
      </p:pic>
      <p:sp>
        <p:nvSpPr>
          <p:cNvPr id="7" name="Footer Placeholder 2">
            <a:extLst>
              <a:ext uri="{FF2B5EF4-FFF2-40B4-BE49-F238E27FC236}">
                <a16:creationId xmlns:a16="http://schemas.microsoft.com/office/drawing/2014/main" id="{67D9F123-0311-5B38-A06E-B9ABA8966D9D}"/>
              </a:ext>
            </a:extLst>
          </p:cNvPr>
          <p:cNvSpPr txBox="1">
            <a:spLocks/>
          </p:cNvSpPr>
          <p:nvPr/>
        </p:nvSpPr>
        <p:spPr>
          <a:xfrm>
            <a:off x="1992604" y="66020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38D62287-61BD-BE15-A63B-73A42D8AF305}"/>
              </a:ext>
            </a:extLst>
          </p:cNvPr>
          <p:cNvSpPr txBox="1"/>
          <p:nvPr/>
        </p:nvSpPr>
        <p:spPr>
          <a:xfrm>
            <a:off x="6815775" y="6634307"/>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3344909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9">
            <a:extLst>
              <a:ext uri="{FF2B5EF4-FFF2-40B4-BE49-F238E27FC236}">
                <a16:creationId xmlns:a16="http://schemas.microsoft.com/office/drawing/2014/main" id="{0C541B88-1AE9-40C3-AFD5-967787C19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11">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89059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idx="4294967295"/>
          </p:nvPr>
        </p:nvSpPr>
        <p:spPr>
          <a:xfrm>
            <a:off x="838200" y="1195697"/>
            <a:ext cx="3200400" cy="4238118"/>
          </a:xfrm>
        </p:spPr>
        <p:txBody>
          <a:bodyPr vert="horz" lIns="91440" tIns="45720" rIns="91440" bIns="45720" rtlCol="0" anchor="ctr">
            <a:normAutofit/>
          </a:bodyPr>
          <a:lstStyle/>
          <a:p>
            <a:r>
              <a:rPr lang="en-US" kern="1200" dirty="0">
                <a:solidFill>
                  <a:schemeClr val="bg1"/>
                </a:solidFill>
                <a:latin typeface="+mj-lt"/>
                <a:ea typeface="+mj-ea"/>
                <a:cs typeface="+mj-cs"/>
              </a:rPr>
              <a:t>Activity 1</a:t>
            </a:r>
          </a:p>
        </p:txBody>
      </p:sp>
      <p:grpSp>
        <p:nvGrpSpPr>
          <p:cNvPr id="36" name="Graphic 38">
            <a:extLst>
              <a:ext uri="{FF2B5EF4-FFF2-40B4-BE49-F238E27FC236}">
                <a16:creationId xmlns:a16="http://schemas.microsoft.com/office/drawing/2014/main" id="{7CF625D3-71A3-4F30-A096-8EF334E959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2912"/>
            <a:ext cx="1910252" cy="709660"/>
            <a:chOff x="2267504" y="2540250"/>
            <a:chExt cx="1990951" cy="739640"/>
          </a:xfrm>
          <a:solidFill>
            <a:schemeClr val="bg1"/>
          </a:solidFill>
        </p:grpSpPr>
        <p:sp>
          <p:nvSpPr>
            <p:cNvPr id="15" name="Freeform: Shape 14">
              <a:extLst>
                <a:ext uri="{FF2B5EF4-FFF2-40B4-BE49-F238E27FC236}">
                  <a16:creationId xmlns:a16="http://schemas.microsoft.com/office/drawing/2014/main" id="{C6754E2F-F56E-4BA3-99DD-8EBF110E34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37" name="Freeform: Shape 15">
              <a:extLst>
                <a:ext uri="{FF2B5EF4-FFF2-40B4-BE49-F238E27FC236}">
                  <a16:creationId xmlns:a16="http://schemas.microsoft.com/office/drawing/2014/main" id="{24A69059-7C49-49C6-B071-F2A9B558E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18" name="Oval 17">
            <a:extLst>
              <a:ext uri="{FF2B5EF4-FFF2-40B4-BE49-F238E27FC236}">
                <a16:creationId xmlns:a16="http://schemas.microsoft.com/office/drawing/2014/main" id="{89D16701-DA76-4F72-BB63-E2C3FFBDF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1CC28BE1-9DC6-43FE-9582-39F091098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2" name="Graphic 4">
            <a:extLst>
              <a:ext uri="{FF2B5EF4-FFF2-40B4-BE49-F238E27FC236}">
                <a16:creationId xmlns:a16="http://schemas.microsoft.com/office/drawing/2014/main" id="{AF9AF3F3-CE0C-4125-BDD7-346487FA0B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09667" y="5539935"/>
            <a:ext cx="975169" cy="975171"/>
            <a:chOff x="5829300" y="3162300"/>
            <a:chExt cx="532256" cy="532257"/>
          </a:xfrm>
          <a:solidFill>
            <a:schemeClr val="bg1"/>
          </a:solidFill>
        </p:grpSpPr>
        <p:sp>
          <p:nvSpPr>
            <p:cNvPr id="23" name="Freeform: Shape 22">
              <a:extLst>
                <a:ext uri="{FF2B5EF4-FFF2-40B4-BE49-F238E27FC236}">
                  <a16:creationId xmlns:a16="http://schemas.microsoft.com/office/drawing/2014/main" id="{B31DFBFA-CF4D-4940-9086-26F83E5C6B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27854033-BD20-4C77-8C5B-048F4B3BD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BC93AA74-BEB3-444F-835B-7AA6ECE61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F00DF1C9-6952-4704-B8B3-95406E18E4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B34783FD-297C-40D2-964B-DBAE4DE28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DE621623-0357-4FD5-A1AC-400501025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024F346E-10A0-458F-A9CA-8C0079472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937A2F7-01A9-47F3-BED6-B61D99840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5B44DAF8-5073-441A-82E1-180385D35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52B0413D-0E36-4A90-8E6A-9EDC676A60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86059ECF-0D50-48AD-B67A-645EC29D3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B394906F-6BF2-447E-9886-F12708E128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A45EB96B-215A-4EBF-A594-2B08222339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graphicFrame>
        <p:nvGraphicFramePr>
          <p:cNvPr id="38" name="Content Placeholder 2">
            <a:extLst>
              <a:ext uri="{FF2B5EF4-FFF2-40B4-BE49-F238E27FC236}">
                <a16:creationId xmlns:a16="http://schemas.microsoft.com/office/drawing/2014/main" id="{72ACEC94-94AD-05B6-F41F-15F8836A1788}"/>
              </a:ext>
            </a:extLst>
          </p:cNvPr>
          <p:cNvGraphicFramePr>
            <a:graphicFrameLocks noGrp="1"/>
          </p:cNvGraphicFramePr>
          <p:nvPr>
            <p:ph idx="1"/>
            <p:extLst>
              <p:ext uri="{D42A27DB-BD31-4B8C-83A1-F6EECF244321}">
                <p14:modId xmlns:p14="http://schemas.microsoft.com/office/powerpoint/2010/main" val="2882397470"/>
              </p:ext>
            </p:extLst>
          </p:nvPr>
        </p:nvGraphicFramePr>
        <p:xfrm>
          <a:off x="5484139" y="477540"/>
          <a:ext cx="6301601" cy="58788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EE16C289-8184-2150-096F-ED0C3451DD8A}"/>
              </a:ext>
            </a:extLst>
          </p:cNvPr>
          <p:cNvPicPr>
            <a:picLocks noChangeAspect="1"/>
          </p:cNvPicPr>
          <p:nvPr/>
        </p:nvPicPr>
        <p:blipFill>
          <a:blip r:embed="rId8" cstate="print">
            <a:alphaModFix amt="5000"/>
            <a:extLst>
              <a:ext uri="{28A0092B-C50C-407E-A947-70E740481C1C}">
                <a14:useLocalDpi xmlns:a14="http://schemas.microsoft.com/office/drawing/2010/main" val="0"/>
              </a:ext>
            </a:extLst>
          </a:blip>
          <a:stretch>
            <a:fillRect/>
          </a:stretch>
        </p:blipFill>
        <p:spPr>
          <a:xfrm>
            <a:off x="1981541" y="1998466"/>
            <a:ext cx="7695738" cy="3098355"/>
          </a:xfrm>
          <a:prstGeom prst="rect">
            <a:avLst/>
          </a:prstGeom>
        </p:spPr>
      </p:pic>
      <p:pic>
        <p:nvPicPr>
          <p:cNvPr id="4" name="Picture 3">
            <a:extLst>
              <a:ext uri="{FF2B5EF4-FFF2-40B4-BE49-F238E27FC236}">
                <a16:creationId xmlns:a16="http://schemas.microsoft.com/office/drawing/2014/main" id="{2A2A1C3C-ABA4-38CB-EB43-C085F28FA5AC}"/>
              </a:ext>
            </a:extLst>
          </p:cNvPr>
          <p:cNvPicPr>
            <a:picLocks noChangeAspect="1"/>
          </p:cNvPicPr>
          <p:nvPr/>
        </p:nvPicPr>
        <p:blipFill>
          <a:blip r:embed="rId9" cstate="print">
            <a:alphaModFix amt="85000"/>
            <a:extLst>
              <a:ext uri="{28A0092B-C50C-407E-A947-70E740481C1C}">
                <a14:useLocalDpi xmlns:a14="http://schemas.microsoft.com/office/drawing/2010/main" val="0"/>
              </a:ext>
            </a:extLst>
          </a:blip>
          <a:stretch>
            <a:fillRect/>
          </a:stretch>
        </p:blipFill>
        <p:spPr>
          <a:xfrm>
            <a:off x="5357241" y="115393"/>
            <a:ext cx="933411" cy="375797"/>
          </a:xfrm>
          <a:prstGeom prst="rect">
            <a:avLst/>
          </a:prstGeom>
        </p:spPr>
      </p:pic>
      <p:sp>
        <p:nvSpPr>
          <p:cNvPr id="5" name="Footer Placeholder 2">
            <a:extLst>
              <a:ext uri="{FF2B5EF4-FFF2-40B4-BE49-F238E27FC236}">
                <a16:creationId xmlns:a16="http://schemas.microsoft.com/office/drawing/2014/main" id="{C1786BDE-B747-F904-F2CB-CC45119E431B}"/>
              </a:ext>
            </a:extLst>
          </p:cNvPr>
          <p:cNvSpPr txBox="1">
            <a:spLocks/>
          </p:cNvSpPr>
          <p:nvPr/>
        </p:nvSpPr>
        <p:spPr>
          <a:xfrm>
            <a:off x="1992604" y="66020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D6319256-3209-DE86-76EC-37F325E90422}"/>
              </a:ext>
            </a:extLst>
          </p:cNvPr>
          <p:cNvSpPr txBox="1"/>
          <p:nvPr/>
        </p:nvSpPr>
        <p:spPr>
          <a:xfrm>
            <a:off x="6815775" y="6634307"/>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2519617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2">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8193" y="0"/>
            <a:ext cx="8453797"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4">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4067739"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56852" y="637763"/>
            <a:ext cx="2568804" cy="1631641"/>
          </a:xfrm>
        </p:spPr>
        <p:txBody>
          <a:bodyPr vert="horz" lIns="91440" tIns="45720" rIns="91440" bIns="45720" rtlCol="0" anchor="t">
            <a:normAutofit/>
          </a:bodyPr>
          <a:lstStyle/>
          <a:p>
            <a:r>
              <a:rPr lang="en-US" sz="3200">
                <a:solidFill>
                  <a:schemeClr val="bg1"/>
                </a:solidFill>
              </a:rPr>
              <a:t>BRICS growth rates 2000 - 2027</a:t>
            </a:r>
          </a:p>
        </p:txBody>
      </p:sp>
      <p:sp>
        <p:nvSpPr>
          <p:cNvPr id="31" name="Rectangle 26">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2" y="2794337"/>
            <a:ext cx="4572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168114" y="3000923"/>
            <a:ext cx="2557542" cy="3176039"/>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r>
              <a:rPr lang="en-US" sz="1600">
                <a:solidFill>
                  <a:schemeClr val="bg1"/>
                </a:solidFill>
              </a:rPr>
              <a:t>How would you compare the growth rate of the UK to emerging economies?</a:t>
            </a:r>
          </a:p>
        </p:txBody>
      </p:sp>
      <p:pic>
        <p:nvPicPr>
          <p:cNvPr id="5" name="Picture 5" descr="Chart, line chart&#10;&#10;Description automatically generated">
            <a:extLst>
              <a:ext uri="{FF2B5EF4-FFF2-40B4-BE49-F238E27FC236}">
                <a16:creationId xmlns:a16="http://schemas.microsoft.com/office/drawing/2014/main" id="{DC24765D-375D-7E90-064B-D0D816747C98}"/>
              </a:ext>
            </a:extLst>
          </p:cNvPr>
          <p:cNvPicPr>
            <a:picLocks noChangeAspect="1"/>
          </p:cNvPicPr>
          <p:nvPr/>
        </p:nvPicPr>
        <p:blipFill rotWithShape="1">
          <a:blip r:embed="rId4"/>
          <a:srcRect l="3035" t="14009" r="3994" b="14009"/>
          <a:stretch/>
        </p:blipFill>
        <p:spPr>
          <a:xfrm>
            <a:off x="4221136" y="1371006"/>
            <a:ext cx="7953803" cy="4542066"/>
          </a:xfrm>
          <a:prstGeom prst="rect">
            <a:avLst/>
          </a:prstGeom>
        </p:spPr>
      </p:pic>
      <p:pic>
        <p:nvPicPr>
          <p:cNvPr id="4" name="Picture 3">
            <a:extLst>
              <a:ext uri="{FF2B5EF4-FFF2-40B4-BE49-F238E27FC236}">
                <a16:creationId xmlns:a16="http://schemas.microsoft.com/office/drawing/2014/main" id="{5831D202-7C4C-9464-292A-DCF6DF3C88A3}"/>
              </a:ext>
            </a:extLst>
          </p:cNvPr>
          <p:cNvPicPr>
            <a:picLocks noChangeAspect="1"/>
          </p:cNvPicPr>
          <p:nvPr/>
        </p:nvPicPr>
        <p:blipFill>
          <a:blip r:embed="rId5" cstate="print">
            <a:alphaModFix amt="5000"/>
            <a:extLst>
              <a:ext uri="{28A0092B-C50C-407E-A947-70E740481C1C}">
                <a14:useLocalDpi xmlns:a14="http://schemas.microsoft.com/office/drawing/2010/main" val="0"/>
              </a:ext>
            </a:extLst>
          </a:blip>
          <a:stretch>
            <a:fillRect/>
          </a:stretch>
        </p:blipFill>
        <p:spPr>
          <a:xfrm>
            <a:off x="1981541" y="1998466"/>
            <a:ext cx="7695738" cy="3098355"/>
          </a:xfrm>
          <a:prstGeom prst="rect">
            <a:avLst/>
          </a:prstGeom>
        </p:spPr>
      </p:pic>
      <p:pic>
        <p:nvPicPr>
          <p:cNvPr id="6" name="Picture 5">
            <a:extLst>
              <a:ext uri="{FF2B5EF4-FFF2-40B4-BE49-F238E27FC236}">
                <a16:creationId xmlns:a16="http://schemas.microsoft.com/office/drawing/2014/main" id="{A647724A-444B-5F20-1B7C-7E02ED1B1F3D}"/>
              </a:ext>
            </a:extLst>
          </p:cNvPr>
          <p:cNvPicPr>
            <a:picLocks noChangeAspect="1"/>
          </p:cNvPicPr>
          <p:nvPr/>
        </p:nvPicPr>
        <p:blipFill>
          <a:blip r:embed="rId6" cstate="print">
            <a:alphaModFix amt="85000"/>
            <a:extLst>
              <a:ext uri="{28A0092B-C50C-407E-A947-70E740481C1C}">
                <a14:useLocalDpi xmlns:a14="http://schemas.microsoft.com/office/drawing/2010/main" val="0"/>
              </a:ext>
            </a:extLst>
          </a:blip>
          <a:stretch>
            <a:fillRect/>
          </a:stretch>
        </p:blipFill>
        <p:spPr>
          <a:xfrm>
            <a:off x="5357241" y="115393"/>
            <a:ext cx="933411" cy="375797"/>
          </a:xfrm>
          <a:prstGeom prst="rect">
            <a:avLst/>
          </a:prstGeom>
        </p:spPr>
      </p:pic>
      <p:sp>
        <p:nvSpPr>
          <p:cNvPr id="7" name="Footer Placeholder 2">
            <a:extLst>
              <a:ext uri="{FF2B5EF4-FFF2-40B4-BE49-F238E27FC236}">
                <a16:creationId xmlns:a16="http://schemas.microsoft.com/office/drawing/2014/main" id="{46FCF278-1486-9C60-2DC6-E5571F871DB9}"/>
              </a:ext>
            </a:extLst>
          </p:cNvPr>
          <p:cNvSpPr txBox="1">
            <a:spLocks/>
          </p:cNvSpPr>
          <p:nvPr/>
        </p:nvSpPr>
        <p:spPr>
          <a:xfrm>
            <a:off x="1992604" y="66020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E28CCD42-B594-D03C-6CF6-44FFB78D03F2}"/>
              </a:ext>
            </a:extLst>
          </p:cNvPr>
          <p:cNvSpPr txBox="1"/>
          <p:nvPr/>
        </p:nvSpPr>
        <p:spPr>
          <a:xfrm>
            <a:off x="6815775" y="6634307"/>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627789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04672" y="640080"/>
            <a:ext cx="3282696" cy="5257800"/>
          </a:xfrm>
        </p:spPr>
        <p:txBody>
          <a:bodyPr>
            <a:normAutofit/>
          </a:bodyPr>
          <a:lstStyle/>
          <a:p>
            <a:r>
              <a:rPr lang="en-GB">
                <a:solidFill>
                  <a:schemeClr val="bg1"/>
                </a:solidFill>
              </a:rPr>
              <a:t>Indicators of Growth	</a:t>
            </a:r>
          </a:p>
        </p:txBody>
      </p:sp>
      <p:sp>
        <p:nvSpPr>
          <p:cNvPr id="3" name="Content Placeholder 2"/>
          <p:cNvSpPr>
            <a:spLocks noGrp="1"/>
          </p:cNvSpPr>
          <p:nvPr>
            <p:ph idx="1"/>
          </p:nvPr>
        </p:nvSpPr>
        <p:spPr>
          <a:xfrm>
            <a:off x="5358384" y="640081"/>
            <a:ext cx="6024654" cy="5257800"/>
          </a:xfrm>
        </p:spPr>
        <p:txBody>
          <a:bodyPr vert="horz" lIns="91440" tIns="45720" rIns="91440" bIns="45720" rtlCol="0" anchor="ctr">
            <a:normAutofit/>
          </a:bodyPr>
          <a:lstStyle/>
          <a:p>
            <a:r>
              <a:rPr lang="en-GB" sz="2400" dirty="0"/>
              <a:t>GDP</a:t>
            </a:r>
          </a:p>
          <a:p>
            <a:r>
              <a:rPr lang="en-GB" sz="2400" dirty="0"/>
              <a:t>Human development Index</a:t>
            </a:r>
          </a:p>
          <a:p>
            <a:pPr lvl="1"/>
            <a:r>
              <a:rPr lang="en-GB" dirty="0"/>
              <a:t>Life expectancy</a:t>
            </a:r>
          </a:p>
          <a:p>
            <a:pPr lvl="1"/>
            <a:r>
              <a:rPr lang="en-GB" dirty="0"/>
              <a:t>Years spent in school</a:t>
            </a:r>
          </a:p>
          <a:p>
            <a:pPr lvl="1"/>
            <a:r>
              <a:rPr lang="en-GB" dirty="0"/>
              <a:t>GDP</a:t>
            </a:r>
          </a:p>
          <a:p>
            <a:r>
              <a:rPr lang="en-GB" sz="2400" dirty="0"/>
              <a:t>Literacy rates</a:t>
            </a:r>
          </a:p>
          <a:p>
            <a:pPr>
              <a:spcBef>
                <a:spcPct val="20000"/>
              </a:spcBef>
              <a:spcAft>
                <a:spcPts val="600"/>
              </a:spcAft>
            </a:pPr>
            <a:r>
              <a:rPr lang="en-GB" sz="2400" dirty="0">
                <a:ea typeface="+mn-lt"/>
                <a:cs typeface="+mn-lt"/>
              </a:rPr>
              <a:t>Health indicators</a:t>
            </a:r>
            <a:endParaRPr lang="en-US" sz="2400" dirty="0">
              <a:ea typeface="+mn-lt"/>
              <a:cs typeface="+mn-lt"/>
            </a:endParaRPr>
          </a:p>
          <a:p>
            <a:pPr lvl="1">
              <a:spcBef>
                <a:spcPct val="20000"/>
              </a:spcBef>
              <a:spcAft>
                <a:spcPts val="600"/>
              </a:spcAft>
            </a:pPr>
            <a:r>
              <a:rPr lang="en-GB" dirty="0">
                <a:ea typeface="+mn-lt"/>
                <a:cs typeface="+mn-lt"/>
              </a:rPr>
              <a:t>Infant mortality rates</a:t>
            </a:r>
            <a:endParaRPr lang="en-US" dirty="0">
              <a:ea typeface="+mn-lt"/>
              <a:cs typeface="+mn-lt"/>
            </a:endParaRPr>
          </a:p>
          <a:p>
            <a:pPr lvl="1">
              <a:spcBef>
                <a:spcPct val="20000"/>
              </a:spcBef>
              <a:spcAft>
                <a:spcPts val="600"/>
              </a:spcAft>
            </a:pPr>
            <a:r>
              <a:rPr lang="en-GB" dirty="0">
                <a:ea typeface="+mn-lt"/>
                <a:cs typeface="+mn-lt"/>
              </a:rPr>
              <a:t>Incidence of diseases</a:t>
            </a:r>
            <a:endParaRPr lang="en-US" dirty="0">
              <a:ea typeface="+mn-lt"/>
              <a:cs typeface="+mn-lt"/>
            </a:endParaRPr>
          </a:p>
          <a:p>
            <a:pPr lvl="1">
              <a:spcBef>
                <a:spcPct val="20000"/>
              </a:spcBef>
              <a:spcAft>
                <a:spcPts val="600"/>
              </a:spcAft>
            </a:pPr>
            <a:r>
              <a:rPr lang="en-GB" dirty="0">
                <a:ea typeface="+mn-lt"/>
                <a:cs typeface="+mn-lt"/>
              </a:rPr>
              <a:t>Access to clean water</a:t>
            </a:r>
            <a:endParaRPr lang="en-US" dirty="0">
              <a:ea typeface="+mn-lt"/>
              <a:cs typeface="+mn-lt"/>
            </a:endParaRPr>
          </a:p>
          <a:p>
            <a:pPr>
              <a:spcBef>
                <a:spcPct val="20000"/>
              </a:spcBef>
              <a:spcAft>
                <a:spcPts val="600"/>
              </a:spcAft>
            </a:pPr>
            <a:r>
              <a:rPr lang="en-GB" sz="2400" dirty="0">
                <a:ea typeface="+mn-lt"/>
                <a:cs typeface="+mn-lt"/>
              </a:rPr>
              <a:t>Mobile phone use</a:t>
            </a:r>
            <a:endParaRPr lang="en-US" sz="2400" dirty="0">
              <a:ea typeface="+mn-lt"/>
              <a:cs typeface="+mn-lt"/>
            </a:endParaRPr>
          </a:p>
          <a:p>
            <a:endParaRPr lang="en-GB" sz="2400" dirty="0">
              <a:cs typeface="Calibri" panose="020F0502020204030204"/>
            </a:endParaRPr>
          </a:p>
        </p:txBody>
      </p:sp>
      <p:pic>
        <p:nvPicPr>
          <p:cNvPr id="4" name="Picture 3">
            <a:extLst>
              <a:ext uri="{FF2B5EF4-FFF2-40B4-BE49-F238E27FC236}">
                <a16:creationId xmlns:a16="http://schemas.microsoft.com/office/drawing/2014/main" id="{87920B0C-ADEF-5066-9759-4F9430F0CE30}"/>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981541" y="1998466"/>
            <a:ext cx="7695738" cy="3098355"/>
          </a:xfrm>
          <a:prstGeom prst="rect">
            <a:avLst/>
          </a:prstGeom>
        </p:spPr>
      </p:pic>
      <p:pic>
        <p:nvPicPr>
          <p:cNvPr id="5" name="Picture 4">
            <a:extLst>
              <a:ext uri="{FF2B5EF4-FFF2-40B4-BE49-F238E27FC236}">
                <a16:creationId xmlns:a16="http://schemas.microsoft.com/office/drawing/2014/main" id="{7A744D49-436C-F773-C406-5F115877ED2F}"/>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357241" y="115393"/>
            <a:ext cx="933411" cy="375797"/>
          </a:xfrm>
          <a:prstGeom prst="rect">
            <a:avLst/>
          </a:prstGeom>
        </p:spPr>
      </p:pic>
      <p:sp>
        <p:nvSpPr>
          <p:cNvPr id="6" name="Footer Placeholder 2">
            <a:extLst>
              <a:ext uri="{FF2B5EF4-FFF2-40B4-BE49-F238E27FC236}">
                <a16:creationId xmlns:a16="http://schemas.microsoft.com/office/drawing/2014/main" id="{06E66AB3-0653-6C62-C81D-0FDC209C6681}"/>
              </a:ext>
            </a:extLst>
          </p:cNvPr>
          <p:cNvSpPr txBox="1">
            <a:spLocks/>
          </p:cNvSpPr>
          <p:nvPr/>
        </p:nvSpPr>
        <p:spPr>
          <a:xfrm>
            <a:off x="1992604" y="66020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33B7D7D-5F73-BFED-864B-20DA63F91C19}"/>
              </a:ext>
            </a:extLst>
          </p:cNvPr>
          <p:cNvSpPr txBox="1"/>
          <p:nvPr/>
        </p:nvSpPr>
        <p:spPr>
          <a:xfrm>
            <a:off x="6815775" y="6634307"/>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4233453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5558489" cy="1325563"/>
          </a:xfrm>
        </p:spPr>
        <p:txBody>
          <a:bodyPr>
            <a:normAutofit/>
          </a:bodyPr>
          <a:lstStyle/>
          <a:p>
            <a:r>
              <a:rPr lang="en-GB" dirty="0"/>
              <a:t>Research activity</a:t>
            </a:r>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838200" y="1825625"/>
            <a:ext cx="5558489" cy="4351338"/>
          </a:xfrm>
        </p:spPr>
        <p:txBody>
          <a:bodyPr>
            <a:normAutofit/>
          </a:bodyPr>
          <a:lstStyle/>
          <a:p>
            <a:r>
              <a:rPr lang="en-GB"/>
              <a:t>What will be the World’s 10 largest countries by GDP in 2030? </a:t>
            </a:r>
          </a:p>
          <a:p>
            <a:endParaRPr lang="en-GB"/>
          </a:p>
          <a:p>
            <a:r>
              <a:rPr lang="en-GB"/>
              <a:t>How will this impact on the UK, EU and global markets?</a:t>
            </a:r>
          </a:p>
          <a:p>
            <a:endParaRPr lang="en-GB"/>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8F98B9B-4606-9A33-0E12-C7823D537E67}"/>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1981541" y="1998466"/>
            <a:ext cx="7695738" cy="3098355"/>
          </a:xfrm>
          <a:prstGeom prst="rect">
            <a:avLst/>
          </a:prstGeom>
        </p:spPr>
      </p:pic>
      <p:pic>
        <p:nvPicPr>
          <p:cNvPr id="5" name="Picture 4">
            <a:extLst>
              <a:ext uri="{FF2B5EF4-FFF2-40B4-BE49-F238E27FC236}">
                <a16:creationId xmlns:a16="http://schemas.microsoft.com/office/drawing/2014/main" id="{FAC8479A-A024-2083-4E6D-909F412FA0E0}"/>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357241" y="115393"/>
            <a:ext cx="933411" cy="375797"/>
          </a:xfrm>
          <a:prstGeom prst="rect">
            <a:avLst/>
          </a:prstGeom>
        </p:spPr>
      </p:pic>
      <p:sp>
        <p:nvSpPr>
          <p:cNvPr id="6" name="Footer Placeholder 2">
            <a:extLst>
              <a:ext uri="{FF2B5EF4-FFF2-40B4-BE49-F238E27FC236}">
                <a16:creationId xmlns:a16="http://schemas.microsoft.com/office/drawing/2014/main" id="{94DE4B6C-4873-3855-38E7-4E2070DF2A89}"/>
              </a:ext>
            </a:extLst>
          </p:cNvPr>
          <p:cNvSpPr txBox="1">
            <a:spLocks/>
          </p:cNvSpPr>
          <p:nvPr/>
        </p:nvSpPr>
        <p:spPr>
          <a:xfrm>
            <a:off x="1992604" y="66020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560BFAB1-8B8E-A668-2BF1-1F37A1018C24}"/>
              </a:ext>
            </a:extLst>
          </p:cNvPr>
          <p:cNvSpPr txBox="1"/>
          <p:nvPr/>
        </p:nvSpPr>
        <p:spPr>
          <a:xfrm>
            <a:off x="6815775" y="6634307"/>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1963355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29917F3-0560-4C6F-B265-458B218C4B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71588" y="662400"/>
            <a:ext cx="10055721" cy="1325563"/>
          </a:xfrm>
        </p:spPr>
        <p:txBody>
          <a:bodyPr anchor="t">
            <a:normAutofit/>
          </a:bodyPr>
          <a:lstStyle/>
          <a:p>
            <a:r>
              <a:rPr lang="en-GB" sz="4100"/>
              <a:t>Growing economic power of countries within Asia, Africa and other emerging markets</a:t>
            </a:r>
          </a:p>
        </p:txBody>
      </p:sp>
      <p:grpSp>
        <p:nvGrpSpPr>
          <p:cNvPr id="10" name="Group 9">
            <a:extLst>
              <a:ext uri="{FF2B5EF4-FFF2-40B4-BE49-F238E27FC236}">
                <a16:creationId xmlns:a16="http://schemas.microsoft.com/office/drawing/2014/main" id="{AA39BAE7-7EB8-4E22-BCBB-F00F514DB7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1" name="Freeform 6">
              <a:extLst>
                <a:ext uri="{FF2B5EF4-FFF2-40B4-BE49-F238E27FC236}">
                  <a16:creationId xmlns:a16="http://schemas.microsoft.com/office/drawing/2014/main" id="{CE476A00-9FF6-4B98-9E5C-7A22D8F59C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txBody>
            <a:bodyPr/>
            <a:lstStyle/>
            <a:p>
              <a:endParaRPr lang="en-GB"/>
            </a:p>
          </p:txBody>
        </p:sp>
        <p:sp>
          <p:nvSpPr>
            <p:cNvPr id="12" name="Freeform 6">
              <a:extLst>
                <a:ext uri="{FF2B5EF4-FFF2-40B4-BE49-F238E27FC236}">
                  <a16:creationId xmlns:a16="http://schemas.microsoft.com/office/drawing/2014/main" id="{8F0632CB-5E59-4727-9C88-4537512D5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txBody>
            <a:bodyPr/>
            <a:lstStyle/>
            <a:p>
              <a:endParaRPr lang="en-GB"/>
            </a:p>
          </p:txBody>
        </p:sp>
      </p:grpSp>
      <p:sp>
        <p:nvSpPr>
          <p:cNvPr id="3" name="Content Placeholder 2"/>
          <p:cNvSpPr>
            <a:spLocks noGrp="1"/>
          </p:cNvSpPr>
          <p:nvPr>
            <p:ph idx="1"/>
          </p:nvPr>
        </p:nvSpPr>
        <p:spPr>
          <a:xfrm>
            <a:off x="1251678" y="2286001"/>
            <a:ext cx="10089112" cy="3909599"/>
          </a:xfrm>
        </p:spPr>
        <p:txBody>
          <a:bodyPr>
            <a:normAutofit/>
          </a:bodyPr>
          <a:lstStyle/>
          <a:p>
            <a:r>
              <a:rPr lang="en-GB" sz="2000" dirty="0">
                <a:solidFill>
                  <a:schemeClr val="tx1">
                    <a:alpha val="60000"/>
                  </a:schemeClr>
                </a:solidFill>
              </a:rPr>
              <a:t>The emergence of Middle-Income Countries (MIC’s) has led to significant changes in the world economy:</a:t>
            </a:r>
          </a:p>
          <a:p>
            <a:pPr lvl="1"/>
            <a:r>
              <a:rPr lang="en-GB" sz="2000" dirty="0">
                <a:solidFill>
                  <a:schemeClr val="tx1">
                    <a:alpha val="60000"/>
                  </a:schemeClr>
                </a:solidFill>
              </a:rPr>
              <a:t>Countries such as Brazil, India and China have become significant global players in terms of all aspects of trade</a:t>
            </a:r>
          </a:p>
          <a:p>
            <a:pPr lvl="1"/>
            <a:r>
              <a:rPr lang="en-GB" sz="2000" dirty="0">
                <a:solidFill>
                  <a:schemeClr val="tx1">
                    <a:alpha val="60000"/>
                  </a:schemeClr>
                </a:solidFill>
              </a:rPr>
              <a:t>The collapse of communism in Russia and other Eastern bloc states has opened up global markets</a:t>
            </a:r>
          </a:p>
          <a:p>
            <a:r>
              <a:rPr lang="en-GB" sz="2000" dirty="0">
                <a:solidFill>
                  <a:schemeClr val="tx1">
                    <a:alpha val="60000"/>
                  </a:schemeClr>
                </a:solidFill>
              </a:rPr>
              <a:t>These countries have seen significant economic growth</a:t>
            </a:r>
          </a:p>
          <a:p>
            <a:r>
              <a:rPr lang="en-GB" sz="2000" dirty="0">
                <a:solidFill>
                  <a:schemeClr val="tx1">
                    <a:alpha val="60000"/>
                  </a:schemeClr>
                </a:solidFill>
              </a:rPr>
              <a:t>They have utilised their abundant natural resources to help develop their economies</a:t>
            </a:r>
          </a:p>
          <a:p>
            <a:r>
              <a:rPr lang="en-GB" sz="2000" dirty="0">
                <a:solidFill>
                  <a:schemeClr val="tx1">
                    <a:alpha val="60000"/>
                  </a:schemeClr>
                </a:solidFill>
              </a:rPr>
              <a:t>They have utilised their abundant human resources to help increase the supply of goods and services</a:t>
            </a:r>
          </a:p>
        </p:txBody>
      </p:sp>
      <p:pic>
        <p:nvPicPr>
          <p:cNvPr id="4" name="Picture 3">
            <a:extLst>
              <a:ext uri="{FF2B5EF4-FFF2-40B4-BE49-F238E27FC236}">
                <a16:creationId xmlns:a16="http://schemas.microsoft.com/office/drawing/2014/main" id="{B09623C5-B22A-9B5E-FAA7-2B723201E25B}"/>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981541" y="1998466"/>
            <a:ext cx="7695738" cy="3098355"/>
          </a:xfrm>
          <a:prstGeom prst="rect">
            <a:avLst/>
          </a:prstGeom>
        </p:spPr>
      </p:pic>
      <p:pic>
        <p:nvPicPr>
          <p:cNvPr id="5" name="Picture 4">
            <a:extLst>
              <a:ext uri="{FF2B5EF4-FFF2-40B4-BE49-F238E27FC236}">
                <a16:creationId xmlns:a16="http://schemas.microsoft.com/office/drawing/2014/main" id="{42924C14-AD14-4FA3-776C-05BDB2B2DDA7}"/>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357241" y="115393"/>
            <a:ext cx="933411" cy="375797"/>
          </a:xfrm>
          <a:prstGeom prst="rect">
            <a:avLst/>
          </a:prstGeom>
        </p:spPr>
      </p:pic>
      <p:sp>
        <p:nvSpPr>
          <p:cNvPr id="6" name="Footer Placeholder 2">
            <a:extLst>
              <a:ext uri="{FF2B5EF4-FFF2-40B4-BE49-F238E27FC236}">
                <a16:creationId xmlns:a16="http://schemas.microsoft.com/office/drawing/2014/main" id="{C2B33CC3-63D2-0FD4-3DDC-EFA3DC7EEE1A}"/>
              </a:ext>
            </a:extLst>
          </p:cNvPr>
          <p:cNvSpPr txBox="1">
            <a:spLocks/>
          </p:cNvSpPr>
          <p:nvPr/>
        </p:nvSpPr>
        <p:spPr>
          <a:xfrm>
            <a:off x="1992604" y="6602062"/>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A6DA5E2-ECFC-FFCD-3773-5A4D32E617E7}"/>
              </a:ext>
            </a:extLst>
          </p:cNvPr>
          <p:cNvSpPr txBox="1"/>
          <p:nvPr/>
        </p:nvSpPr>
        <p:spPr>
          <a:xfrm>
            <a:off x="6815775" y="6634307"/>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18398475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984A75E0906B746AD86FFF1C921A020" ma:contentTypeVersion="0" ma:contentTypeDescription="Create a new document." ma:contentTypeScope="" ma:versionID="7ba34132084032076fb43e0033f7d7e1">
  <xsd:schema xmlns:xsd="http://www.w3.org/2001/XMLSchema" xmlns:xs="http://www.w3.org/2001/XMLSchema" xmlns:p="http://schemas.microsoft.com/office/2006/metadata/properties" targetNamespace="http://schemas.microsoft.com/office/2006/metadata/properties" ma:root="true" ma:fieldsID="31d5eec3c12ee2e8127422d567928f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8C95B21-4B7B-4BEB-9C20-F7AC3706B92E}">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F8B1642-9367-455F-ABF8-26A56AD450E4}">
  <ds:schemaRefs>
    <ds:schemaRef ds:uri="http://schemas.microsoft.com/sharepoint/v3/contenttype/forms"/>
  </ds:schemaRefs>
</ds:datastoreItem>
</file>

<file path=customXml/itemProps3.xml><?xml version="1.0" encoding="utf-8"?>
<ds:datastoreItem xmlns:ds="http://schemas.openxmlformats.org/officeDocument/2006/customXml" ds:itemID="{A24911E0-DEB7-47A0-854A-3F6679A0AB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928</TotalTime>
  <Words>2942</Words>
  <Application>Microsoft Office PowerPoint</Application>
  <PresentationFormat>Widescreen</PresentationFormat>
  <Paragraphs>382</Paragraphs>
  <Slides>35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Calibri Light</vt:lpstr>
      <vt:lpstr>gg sans</vt:lpstr>
      <vt:lpstr>Times New Roman</vt:lpstr>
      <vt:lpstr>Office Theme</vt:lpstr>
      <vt:lpstr>PowerPoint Presentation</vt:lpstr>
      <vt:lpstr>Recall</vt:lpstr>
      <vt:lpstr>Starter</vt:lpstr>
      <vt:lpstr>Lesson Objectives</vt:lpstr>
      <vt:lpstr>Activity 1</vt:lpstr>
      <vt:lpstr>BRICS growth rates 2000 - 2027</vt:lpstr>
      <vt:lpstr>Indicators of Growth </vt:lpstr>
      <vt:lpstr>Research activity</vt:lpstr>
      <vt:lpstr>Growing economic power of countries within Asia, Africa and other emerging markets</vt:lpstr>
      <vt:lpstr>Discussion</vt:lpstr>
      <vt:lpstr>Globalization </vt:lpstr>
      <vt:lpstr>Activity 2</vt:lpstr>
      <vt:lpstr>Activity 3 – Mind Map</vt:lpstr>
      <vt:lpstr>Implications of economic growth for individuals and firms</vt:lpstr>
      <vt:lpstr>Implications of economic growth for individuals and firms</vt:lpstr>
      <vt:lpstr> Implications of economic growth for individuals and firms</vt:lpstr>
      <vt:lpstr>Implications of economic growth for individuals and firms</vt:lpstr>
      <vt:lpstr>Activity 4</vt:lpstr>
      <vt:lpstr>Activity – Indicators of Growth</vt:lpstr>
      <vt:lpstr>Rising incomes</vt:lpstr>
      <vt:lpstr>Rising incomes – GDP per capita</vt:lpstr>
      <vt:lpstr>Conversion of nominal to real values</vt:lpstr>
      <vt:lpstr>Conversion of nominal to real values</vt:lpstr>
      <vt:lpstr>Index numbers</vt:lpstr>
      <vt:lpstr>Index numbers</vt:lpstr>
      <vt:lpstr>Index numbers</vt:lpstr>
      <vt:lpstr>Activity 5</vt:lpstr>
      <vt:lpstr>Activity 6</vt:lpstr>
      <vt:lpstr>Index numbers – Activity 7</vt:lpstr>
      <vt:lpstr>Real world use of index numbers </vt:lpstr>
      <vt:lpstr>Index numbers</vt:lpstr>
      <vt:lpstr>Activity 8</vt:lpstr>
      <vt:lpstr>Activity 9</vt:lpstr>
      <vt:lpstr>Homework</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1.1.1 The economic problem</dc:title>
  <dc:creator>Mr B Pieters</dc:creator>
  <cp:lastModifiedBy>Chezka Mae Madrona</cp:lastModifiedBy>
  <cp:revision>189</cp:revision>
  <cp:lastPrinted>2019-09-04T09:33:00Z</cp:lastPrinted>
  <dcterms:created xsi:type="dcterms:W3CDTF">2019-07-31T17:05:48Z</dcterms:created>
  <dcterms:modified xsi:type="dcterms:W3CDTF">2025-03-18T09:17:21Z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0x0101009984A75E0906B746AD86FFF1C921A020</vt:lpwstr>
  </property>
</Properties>
</file>