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Lst>
  <p:notesMasterIdLst>
    <p:notesMasterId r:id="rId25"/>
  </p:notesMasterIdLst>
  <p:handoutMasterIdLst>
    <p:handoutMasterId r:id="rId26"/>
  </p:handoutMasterIdLst>
  <p:sldIdLst>
    <p:sldId id="282" r:id="rId5"/>
    <p:sldId id="283" r:id="rId6"/>
    <p:sldId id="284" r:id="rId7"/>
    <p:sldId id="289" r:id="rId8"/>
    <p:sldId id="290" r:id="rId9"/>
    <p:sldId id="260" r:id="rId10"/>
    <p:sldId id="279" r:id="rId11"/>
    <p:sldId id="273" r:id="rId12"/>
    <p:sldId id="274" r:id="rId13"/>
    <p:sldId id="278" r:id="rId14"/>
    <p:sldId id="268" r:id="rId15"/>
    <p:sldId id="269" r:id="rId16"/>
    <p:sldId id="275" r:id="rId17"/>
    <p:sldId id="276" r:id="rId18"/>
    <p:sldId id="280" r:id="rId19"/>
    <p:sldId id="287" r:id="rId20"/>
    <p:sldId id="286" r:id="rId21"/>
    <p:sldId id="272" r:id="rId22"/>
    <p:sldId id="285"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CE189-EF0B-43A5-D9B5-3CD28B63AF8C}" v="78" dt="2023-06-12T20:01:08.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4660"/>
  </p:normalViewPr>
  <p:slideViewPr>
    <p:cSldViewPr>
      <p:cViewPr varScale="1">
        <p:scale>
          <a:sx n="125" d="100"/>
          <a:sy n="125" d="100"/>
        </p:scale>
        <p:origin x="60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B821DF-053F-465B-8A3A-5CCB1C0BA598}" type="datetimeFigureOut">
              <a:rPr lang="en-US" smtClean="0"/>
              <a:pPr/>
              <a:t>3/18/2025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E0150C-54B0-4ED9-BCD8-F1C664DC41E9}" type="slidenum">
              <a:rPr lang="en-GB" smtClean="0"/>
              <a:pPr/>
              <a:t>‹#›</a:t>
            </a:fld>
            <a:endParaRPr lang="en-GB"/>
          </a:p>
        </p:txBody>
      </p:sp>
    </p:spTree>
    <p:extLst>
      <p:ext uri="{BB962C8B-B14F-4D97-AF65-F5344CB8AC3E}">
        <p14:creationId xmlns:p14="http://schemas.microsoft.com/office/powerpoint/2010/main" val="2126529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CEB2A-435C-40BD-A696-09D1F949D5C5}" type="datetimeFigureOut">
              <a:rPr lang="en-US" smtClean="0"/>
              <a:pPr/>
              <a:t>3/18/2025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C52F8-D14D-49FB-963A-D0594AB1E07D}" type="slidenum">
              <a:rPr lang="en-GB" smtClean="0"/>
              <a:pPr/>
              <a:t>‹#›</a:t>
            </a:fld>
            <a:endParaRPr lang="en-GB"/>
          </a:p>
        </p:txBody>
      </p:sp>
    </p:spTree>
    <p:extLst>
      <p:ext uri="{BB962C8B-B14F-4D97-AF65-F5344CB8AC3E}">
        <p14:creationId xmlns:p14="http://schemas.microsoft.com/office/powerpoint/2010/main" val="158028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aminomics.org/a-return-to-food-mountains/" TargetMode="External"/><Relationship Id="rId3" Type="http://schemas.openxmlformats.org/officeDocument/2006/relationships/hyperlink" Target="http://www.bbc.co.uk/news/science-environment-23025973" TargetMode="External"/><Relationship Id="rId7" Type="http://schemas.openxmlformats.org/officeDocument/2006/relationships/hyperlink" Target="http://www.standard.co.uk/news/move-to-slash-food-mountains-6303694.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independent.co.uk/life-style/food-and-drink/news/the-16320bn-food-mountain-britons-throw-away-half-of-the-food-produced-each-year-790318.html" TargetMode="External"/><Relationship Id="rId5" Type="http://schemas.openxmlformats.org/officeDocument/2006/relationships/hyperlink" Target="http://www.bbc.co.uk/news/world-europe-22986953" TargetMode="External"/><Relationship Id="rId4" Type="http://schemas.openxmlformats.org/officeDocument/2006/relationships/hyperlink" Target="http://www.bbc.co.uk/news/world-europe-23062284" TargetMode="External"/><Relationship Id="rId9" Type="http://schemas.openxmlformats.org/officeDocument/2006/relationships/hyperlink" Target="http://www.theguardian.com/commentisfree/2013/jul/01/farm-subsidies-blatant-transfer-of-cash-to-rich"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3A8DB-698E-420B-B8AB-5B0BD8961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328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http://www.bbc.co.uk/news/science-environment-23025973</a:t>
            </a:r>
            <a:endParaRPr lang="en-GB" dirty="0"/>
          </a:p>
          <a:p>
            <a:r>
              <a:rPr lang="en-GB" dirty="0">
                <a:hlinkClick r:id="rId4"/>
              </a:rPr>
              <a:t>http://www.bbc.co.uk/news/world-europe-23062284</a:t>
            </a:r>
            <a:endParaRPr lang="en-GB" dirty="0"/>
          </a:p>
          <a:p>
            <a:r>
              <a:rPr lang="en-GB" dirty="0">
                <a:hlinkClick r:id="rId5"/>
              </a:rPr>
              <a:t>http://www.bbc.co.uk/news/world-europe-22986953</a:t>
            </a:r>
            <a:endParaRPr lang="en-GB" dirty="0"/>
          </a:p>
          <a:p>
            <a:r>
              <a:rPr lang="en-GB" dirty="0">
                <a:hlinkClick r:id="rId6"/>
              </a:rPr>
              <a:t>http://www.independent.co.uk/life-style/food-and-drink/news/the-16320bn-food-mountain-britons-throw-away-half-of-the-food-produced-each-year-790318.html</a:t>
            </a:r>
            <a:endParaRPr lang="en-GB" dirty="0"/>
          </a:p>
          <a:p>
            <a:r>
              <a:rPr lang="en-GB" dirty="0">
                <a:hlinkClick r:id="rId7"/>
              </a:rPr>
              <a:t>http://www.standard.co.uk/news/move-to-slash-food-mountains-6303694.html</a:t>
            </a:r>
            <a:endParaRPr lang="en-GB" dirty="0"/>
          </a:p>
          <a:p>
            <a:r>
              <a:rPr lang="en-GB" dirty="0">
                <a:hlinkClick r:id="rId8"/>
              </a:rPr>
              <a:t>http://swaminomics.org/a-return-to-food-mountains/</a:t>
            </a:r>
            <a:endParaRPr lang="en-GB" dirty="0"/>
          </a:p>
          <a:p>
            <a:r>
              <a:rPr lang="en-GB" dirty="0">
                <a:hlinkClick r:id="rId9"/>
              </a:rPr>
              <a:t>http://www.theguardian.com/commentisfree/2013/jul/01/farm-subsidies-blatant-transfer-of-cash-to-rich</a:t>
            </a:r>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15</a:t>
            </a:fld>
            <a:endParaRPr lang="en-GB"/>
          </a:p>
        </p:txBody>
      </p:sp>
    </p:spTree>
    <p:extLst>
      <p:ext uri="{BB962C8B-B14F-4D97-AF65-F5344CB8AC3E}">
        <p14:creationId xmlns:p14="http://schemas.microsoft.com/office/powerpoint/2010/main" val="485197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18</a:t>
            </a:fld>
            <a:endParaRPr lang="en-GB"/>
          </a:p>
        </p:txBody>
      </p:sp>
    </p:spTree>
    <p:extLst>
      <p:ext uri="{BB962C8B-B14F-4D97-AF65-F5344CB8AC3E}">
        <p14:creationId xmlns:p14="http://schemas.microsoft.com/office/powerpoint/2010/main" val="150213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19</a:t>
            </a:fld>
            <a:endParaRPr lang="en-GB"/>
          </a:p>
        </p:txBody>
      </p:sp>
    </p:spTree>
    <p:extLst>
      <p:ext uri="{BB962C8B-B14F-4D97-AF65-F5344CB8AC3E}">
        <p14:creationId xmlns:p14="http://schemas.microsoft.com/office/powerpoint/2010/main" val="80167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973D71B-FA3F-4632-A261-6DBE0333F07F}" type="slidenum">
              <a:rPr lang="en-GB" smtClean="0">
                <a:latin typeface="Arial" charset="0"/>
              </a:rPr>
              <a:pPr eaLnBrk="1" hangingPunct="1"/>
              <a:t>6</a:t>
            </a:fld>
            <a:endParaRPr lang="en-GB">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http://www.theguardian.com/commentisfree/2011/nov/25/george-osborne-unemployment-norman-lamont</a:t>
            </a:r>
          </a:p>
        </p:txBody>
      </p:sp>
      <p:sp>
        <p:nvSpPr>
          <p:cNvPr id="4" name="Slide Number Placeholder 3"/>
          <p:cNvSpPr>
            <a:spLocks noGrp="1"/>
          </p:cNvSpPr>
          <p:nvPr>
            <p:ph type="sldNum" sz="quarter" idx="10"/>
          </p:nvPr>
        </p:nvSpPr>
        <p:spPr/>
        <p:txBody>
          <a:bodyPr/>
          <a:lstStyle/>
          <a:p>
            <a:fld id="{2A5C52F8-D14D-49FB-963A-D0594AB1E07D}"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8</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9</a:t>
            </a:fld>
            <a:endParaRPr lang="en-GB"/>
          </a:p>
        </p:txBody>
      </p:sp>
    </p:spTree>
    <p:extLst>
      <p:ext uri="{BB962C8B-B14F-4D97-AF65-F5344CB8AC3E}">
        <p14:creationId xmlns:p14="http://schemas.microsoft.com/office/powerpoint/2010/main" val="390296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10</a:t>
            </a:fld>
            <a:endParaRPr lang="en-GB"/>
          </a:p>
        </p:txBody>
      </p:sp>
    </p:spTree>
    <p:extLst>
      <p:ext uri="{BB962C8B-B14F-4D97-AF65-F5344CB8AC3E}">
        <p14:creationId xmlns:p14="http://schemas.microsoft.com/office/powerpoint/2010/main" val="1899891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11</a:t>
            </a:fld>
            <a:endParaRPr lang="en-GB"/>
          </a:p>
        </p:txBody>
      </p:sp>
    </p:spTree>
    <p:extLst>
      <p:ext uri="{BB962C8B-B14F-4D97-AF65-F5344CB8AC3E}">
        <p14:creationId xmlns:p14="http://schemas.microsoft.com/office/powerpoint/2010/main" val="234211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12</a:t>
            </a:fld>
            <a:endParaRPr lang="en-GB"/>
          </a:p>
        </p:txBody>
      </p:sp>
    </p:spTree>
    <p:extLst>
      <p:ext uri="{BB962C8B-B14F-4D97-AF65-F5344CB8AC3E}">
        <p14:creationId xmlns:p14="http://schemas.microsoft.com/office/powerpoint/2010/main" val="23421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http://www.bbc.co.uk/news/business-23145755</a:t>
            </a:r>
          </a:p>
          <a:p>
            <a:r>
              <a:rPr lang="en-GB" dirty="0"/>
              <a:t>What is </a:t>
            </a:r>
            <a:r>
              <a:rPr lang="en-GB"/>
              <a:t>forward guidance?</a:t>
            </a:r>
          </a:p>
        </p:txBody>
      </p:sp>
      <p:sp>
        <p:nvSpPr>
          <p:cNvPr id="4" name="Slide Number Placeholder 3"/>
          <p:cNvSpPr>
            <a:spLocks noGrp="1"/>
          </p:cNvSpPr>
          <p:nvPr>
            <p:ph type="sldNum" sz="quarter" idx="10"/>
          </p:nvPr>
        </p:nvSpPr>
        <p:spPr/>
        <p:txBody>
          <a:bodyPr/>
          <a:lstStyle/>
          <a:p>
            <a:fld id="{2A5C52F8-D14D-49FB-963A-D0594AB1E07D}"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9745" y="327584"/>
            <a:ext cx="6615605" cy="1325563"/>
          </a:xfrm>
          <a:ln w="76200">
            <a:noFill/>
          </a:ln>
        </p:spPr>
        <p:txBody>
          <a:bodyPr/>
          <a:lstStyle/>
          <a:p>
            <a:r>
              <a:rPr lang="en-US" dirty="0"/>
              <a:t>Click to edit Master title style</a:t>
            </a:r>
            <a:endParaRPr lang="en-GB" dirty="0"/>
          </a:p>
        </p:txBody>
      </p:sp>
      <p:sp>
        <p:nvSpPr>
          <p:cNvPr id="3" name="Content Placeholder 2"/>
          <p:cNvSpPr>
            <a:spLocks noGrp="1"/>
          </p:cNvSpPr>
          <p:nvPr>
            <p:ph idx="1"/>
          </p:nvPr>
        </p:nvSpPr>
        <p:spPr>
          <a:xfrm>
            <a:off x="1899744" y="1825625"/>
            <a:ext cx="6615606" cy="4351338"/>
          </a:xfrm>
          <a:ln w="76200">
            <a:noFill/>
          </a:ln>
        </p:spPr>
        <p:txBody>
          <a:bodyPr/>
          <a:lstStyle>
            <a:lvl1pPr>
              <a:defRPr/>
            </a:lvl1pPr>
          </a:lstStyle>
          <a:p>
            <a:pPr lvl="0"/>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654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57856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5019-792D-4972-87AA-DA6D262CBC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15C18B-7621-4760-B6AB-9DD31F53AE52}"/>
              </a:ext>
            </a:extLst>
          </p:cNvPr>
          <p:cNvSpPr>
            <a:spLocks noGrp="1"/>
          </p:cNvSpPr>
          <p:nvPr>
            <p:ph type="dt" sz="half" idx="10"/>
          </p:nvPr>
        </p:nvSpPr>
        <p:spPr/>
        <p:txBody>
          <a:bodyPr/>
          <a:lstStyle/>
          <a:p>
            <a:fld id="{516295EE-E9DF-4F74-8D7E-94BDE7766083}" type="datetime1">
              <a:rPr lang="en-US" smtClean="0"/>
              <a:pPr/>
              <a:t>3/18/2025</a:t>
            </a:fld>
            <a:endParaRPr lang="en-GB"/>
          </a:p>
        </p:txBody>
      </p:sp>
      <p:sp>
        <p:nvSpPr>
          <p:cNvPr id="4" name="Footer Placeholder 3">
            <a:extLst>
              <a:ext uri="{FF2B5EF4-FFF2-40B4-BE49-F238E27FC236}">
                <a16:creationId xmlns:a16="http://schemas.microsoft.com/office/drawing/2014/main" id="{5AF76FBC-A202-4FC4-8064-759C571A59B4}"/>
              </a:ext>
            </a:extLst>
          </p:cNvPr>
          <p:cNvSpPr>
            <a:spLocks noGrp="1"/>
          </p:cNvSpPr>
          <p:nvPr>
            <p:ph type="ftr" sz="quarter" idx="11"/>
          </p:nvPr>
        </p:nvSpPr>
        <p:spPr/>
        <p:txBody>
          <a:bodyPr/>
          <a:lstStyle/>
          <a:p>
            <a:r>
              <a:rPr lang="en-GB"/>
              <a:t>1.4.1 The meaning of market failure</a:t>
            </a:r>
          </a:p>
        </p:txBody>
      </p:sp>
      <p:sp>
        <p:nvSpPr>
          <p:cNvPr id="5" name="Slide Number Placeholder 4">
            <a:extLst>
              <a:ext uri="{FF2B5EF4-FFF2-40B4-BE49-F238E27FC236}">
                <a16:creationId xmlns:a16="http://schemas.microsoft.com/office/drawing/2014/main" id="{F02ABFAC-CE68-4C81-841C-30DBB26D5A1C}"/>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3020607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E162-A8CD-42CF-B6B4-806E51CDF6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FE52BF-4F80-44A9-9948-9A6B729CBE78}"/>
              </a:ext>
            </a:extLst>
          </p:cNvPr>
          <p:cNvSpPr>
            <a:spLocks noGrp="1"/>
          </p:cNvSpPr>
          <p:nvPr>
            <p:ph type="dt" sz="half" idx="10"/>
          </p:nvPr>
        </p:nvSpPr>
        <p:spPr/>
        <p:txBody>
          <a:bodyPr/>
          <a:lstStyle/>
          <a:p>
            <a:fld id="{516295EE-E9DF-4F74-8D7E-94BDE7766083}" type="datetime1">
              <a:rPr lang="en-US" smtClean="0"/>
              <a:pPr/>
              <a:t>3/18/2025</a:t>
            </a:fld>
            <a:endParaRPr lang="en-GB"/>
          </a:p>
        </p:txBody>
      </p:sp>
      <p:sp>
        <p:nvSpPr>
          <p:cNvPr id="4" name="Footer Placeholder 3">
            <a:extLst>
              <a:ext uri="{FF2B5EF4-FFF2-40B4-BE49-F238E27FC236}">
                <a16:creationId xmlns:a16="http://schemas.microsoft.com/office/drawing/2014/main" id="{83F16430-8DE4-4AF6-82DF-BF3C14644DF6}"/>
              </a:ext>
            </a:extLst>
          </p:cNvPr>
          <p:cNvSpPr>
            <a:spLocks noGrp="1"/>
          </p:cNvSpPr>
          <p:nvPr>
            <p:ph type="ftr" sz="quarter" idx="11"/>
          </p:nvPr>
        </p:nvSpPr>
        <p:spPr/>
        <p:txBody>
          <a:bodyPr/>
          <a:lstStyle/>
          <a:p>
            <a:r>
              <a:rPr lang="en-GB"/>
              <a:t>1.4.1 The meaning of market failure</a:t>
            </a:r>
          </a:p>
        </p:txBody>
      </p:sp>
      <p:sp>
        <p:nvSpPr>
          <p:cNvPr id="5" name="Slide Number Placeholder 4">
            <a:extLst>
              <a:ext uri="{FF2B5EF4-FFF2-40B4-BE49-F238E27FC236}">
                <a16:creationId xmlns:a16="http://schemas.microsoft.com/office/drawing/2014/main" id="{5B8E5023-BCFF-4883-A757-1118CD9602BD}"/>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15537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07704" y="1623716"/>
            <a:ext cx="6468953" cy="1584176"/>
          </a:xfrm>
        </p:spPr>
        <p:txBody>
          <a:bodyPr anchor="b"/>
          <a:lstStyle>
            <a:lvl1pPr algn="ctr">
              <a:defRPr sz="4500"/>
            </a:lvl1pPr>
          </a:lstStyle>
          <a:p>
            <a:r>
              <a:rPr lang="en-US"/>
              <a:t>Click to edit Master title style</a:t>
            </a:r>
            <a:endParaRPr lang="en-GB"/>
          </a:p>
        </p:txBody>
      </p:sp>
      <p:sp>
        <p:nvSpPr>
          <p:cNvPr id="3" name="Text Placeholder 2"/>
          <p:cNvSpPr>
            <a:spLocks noGrp="1"/>
          </p:cNvSpPr>
          <p:nvPr>
            <p:ph type="body" idx="1"/>
          </p:nvPr>
        </p:nvSpPr>
        <p:spPr>
          <a:xfrm>
            <a:off x="1898803" y="3680258"/>
            <a:ext cx="6468953" cy="927768"/>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78758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2748939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32F35D-6C6B-48CF-9C04-9FC684A11D9A}" type="datetimeFigureOut">
              <a:rPr lang="en-GB" smtClean="0"/>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17838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52448" y="365126"/>
            <a:ext cx="6662902"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32F35D-6C6B-48CF-9C04-9FC684A11D9A}" type="datetimeFigureOut">
              <a:rPr lang="en-GB" smtClean="0"/>
              <a:t>18/03/2025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273238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2F35D-6C6B-48CF-9C04-9FC684A11D9A}" type="datetimeFigureOut">
              <a:rPr lang="en-GB" smtClean="0"/>
              <a:t>18/03/2025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49701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95958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92672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39159" y="365126"/>
            <a:ext cx="6576191" cy="1325563"/>
          </a:xfr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1939158" y="1825625"/>
            <a:ext cx="6576192"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54170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0689" y="365126"/>
            <a:ext cx="6544661"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970689" y="1825625"/>
            <a:ext cx="654466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32F35D-6C6B-48CF-9C04-9FC684A11D9A}" type="datetimeFigureOut">
              <a:rPr lang="en-GB" smtClean="0"/>
              <a:t>18/03/2025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CFC3D2-4269-45B9-B33B-0A1CDC1E157F}" type="slidenum">
              <a:rPr lang="en-GB" smtClean="0"/>
              <a:t>‹#›</a:t>
            </a:fld>
            <a:endParaRPr lang="en-GB"/>
          </a:p>
        </p:txBody>
      </p:sp>
    </p:spTree>
    <p:extLst>
      <p:ext uri="{BB962C8B-B14F-4D97-AF65-F5344CB8AC3E}">
        <p14:creationId xmlns:p14="http://schemas.microsoft.com/office/powerpoint/2010/main" val="263638291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80" r:id="rId11"/>
    <p:sldLayoutId id="214748378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t.com/content/37dad961-6582-45bf-8bc6-4dd5f934cba8" TargetMode="External"/><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facebook.com/watch/?v=758634898389450" TargetMode="External"/><Relationship Id="rId5" Type="http://schemas.openxmlformats.org/officeDocument/2006/relationships/hyperlink" Target="https://www.bbc.co.uk/news/business-59504943" TargetMode="External"/><Relationship Id="rId4" Type="http://schemas.openxmlformats.org/officeDocument/2006/relationships/hyperlink" Target="https://www.bbc.co.uk/news/business-59761294" TargetMode="External"/><Relationship Id="rId9" Type="http://schemas.openxmlformats.org/officeDocument/2006/relationships/hyperlink" Target="http://www.exampaperspractice.co.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v.uk/national-minimum-wage-rates" TargetMode="External"/><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www.bbc.co.uk/news/business-61466136" TargetMode="Externa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01C255-B592-EB1F-6EBA-A09B0089213E}"/>
              </a:ext>
            </a:extLst>
          </p:cNvPr>
          <p:cNvPicPr>
            <a:picLocks noChangeAspect="1"/>
          </p:cNvPicPr>
          <p:nvPr/>
        </p:nvPicPr>
        <p:blipFill rotWithShape="1">
          <a:blip r:embed="rId4"/>
          <a:srcRect l="1156" r="9903" b="-10"/>
          <a:stretch/>
        </p:blipFill>
        <p:spPr>
          <a:xfrm>
            <a:off x="-2285" y="10"/>
            <a:ext cx="9143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C670282-AFBF-43FD-91F8-825EFEBEC0C6}"/>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defTabSz="914400"/>
            <a:r>
              <a:rPr lang="en-US" b="1">
                <a:solidFill>
                  <a:srgbClr val="FFFFFF"/>
                </a:solidFill>
              </a:rPr>
              <a:t>2.6.3 Potential policy conflicts and trade-offs</a:t>
            </a:r>
          </a:p>
        </p:txBody>
      </p:sp>
      <p:pic>
        <p:nvPicPr>
          <p:cNvPr id="2" name="Picture 1">
            <a:extLst>
              <a:ext uri="{FF2B5EF4-FFF2-40B4-BE49-F238E27FC236}">
                <a16:creationId xmlns:a16="http://schemas.microsoft.com/office/drawing/2014/main" id="{F288F3FD-35AC-F83E-0D99-89FA406AE8B9}"/>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3" name="Picture 2">
            <a:extLst>
              <a:ext uri="{FF2B5EF4-FFF2-40B4-BE49-F238E27FC236}">
                <a16:creationId xmlns:a16="http://schemas.microsoft.com/office/drawing/2014/main" id="{6B38AD90-3859-CE25-9FA3-59CAB80D0955}"/>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4" name="Footer Placeholder 2">
            <a:extLst>
              <a:ext uri="{FF2B5EF4-FFF2-40B4-BE49-F238E27FC236}">
                <a16:creationId xmlns:a16="http://schemas.microsoft.com/office/drawing/2014/main" id="{C875274C-912E-64FE-4735-82F5BF94A94F}"/>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3290894-7682-4B58-1D87-8CAB7E23A258}"/>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75151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3938487" cy="1807305"/>
          </a:xfrm>
        </p:spPr>
        <p:txBody>
          <a:bodyPr>
            <a:normAutofit/>
          </a:bodyPr>
          <a:lstStyle/>
          <a:p>
            <a:r>
              <a:rPr lang="en-GB"/>
              <a:t>Economic growth and negative externalities</a:t>
            </a:r>
          </a:p>
        </p:txBody>
      </p:sp>
      <p:sp>
        <p:nvSpPr>
          <p:cNvPr id="3" name="Content Placeholder 2"/>
          <p:cNvSpPr>
            <a:spLocks noGrp="1"/>
          </p:cNvSpPr>
          <p:nvPr>
            <p:ph idx="1"/>
          </p:nvPr>
        </p:nvSpPr>
        <p:spPr>
          <a:xfrm>
            <a:off x="628650" y="2333297"/>
            <a:ext cx="3464715" cy="3843666"/>
          </a:xfrm>
        </p:spPr>
        <p:txBody>
          <a:bodyPr>
            <a:normAutofit/>
          </a:bodyPr>
          <a:lstStyle/>
          <a:p>
            <a:r>
              <a:rPr lang="en-GB" sz="1600"/>
              <a:t>Negative externalities</a:t>
            </a:r>
          </a:p>
          <a:p>
            <a:pPr lvl="1"/>
            <a:r>
              <a:rPr lang="en-GB" sz="1600"/>
              <a:t>the costs and benefits to a third party created by economic agents when undertaking their activities e.g. pollution</a:t>
            </a:r>
          </a:p>
          <a:p>
            <a:r>
              <a:rPr lang="en-GB" sz="1600"/>
              <a:t>Long term impact on the environment e.g. global warming</a:t>
            </a:r>
          </a:p>
          <a:p>
            <a:r>
              <a:rPr lang="en-GB" sz="1600"/>
              <a:t>Overuse of scarce resources</a:t>
            </a:r>
          </a:p>
          <a:p>
            <a:r>
              <a:rPr lang="en-GB" sz="1600"/>
              <a:t>Potential increase in the consumption of demerit goods</a:t>
            </a:r>
          </a:p>
          <a:p>
            <a:r>
              <a:rPr lang="en-GB" sz="1600"/>
              <a:t>Income and wealth inequality</a:t>
            </a:r>
          </a:p>
          <a:p>
            <a:r>
              <a:rPr lang="en-GB" sz="1600"/>
              <a:t>Work life balance</a:t>
            </a:r>
          </a:p>
          <a:p>
            <a:r>
              <a:rPr lang="en-GB" sz="1600"/>
              <a:t>What is the opportunity cost of growth?</a:t>
            </a:r>
          </a:p>
          <a:p>
            <a:pPr lvl="1"/>
            <a:endParaRPr lang="en-GB" sz="1600"/>
          </a:p>
        </p:txBody>
      </p:sp>
      <p:pic>
        <p:nvPicPr>
          <p:cNvPr id="5" name="Picture 4" descr="The bar grapah in geometric blocks">
            <a:extLst>
              <a:ext uri="{FF2B5EF4-FFF2-40B4-BE49-F238E27FC236}">
                <a16:creationId xmlns:a16="http://schemas.microsoft.com/office/drawing/2014/main" id="{EA2B44E1-9FDF-9CD8-838F-6138DDDAB494}"/>
              </a:ext>
            </a:extLst>
          </p:cNvPr>
          <p:cNvPicPr>
            <a:picLocks noChangeAspect="1"/>
          </p:cNvPicPr>
          <p:nvPr/>
        </p:nvPicPr>
        <p:blipFill rotWithShape="1">
          <a:blip r:embed="rId3"/>
          <a:srcRect l="29421" r="27115" b="-3"/>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EC4420D8-A83C-7482-34F0-1104C4339B6F}"/>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6" name="Picture 5">
            <a:extLst>
              <a:ext uri="{FF2B5EF4-FFF2-40B4-BE49-F238E27FC236}">
                <a16:creationId xmlns:a16="http://schemas.microsoft.com/office/drawing/2014/main" id="{8C28105B-F611-4122-6486-63383C0C284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7" name="Footer Placeholder 2">
            <a:extLst>
              <a:ext uri="{FF2B5EF4-FFF2-40B4-BE49-F238E27FC236}">
                <a16:creationId xmlns:a16="http://schemas.microsoft.com/office/drawing/2014/main" id="{852B909F-C61E-8BB2-52E7-53F0BA592967}"/>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5BC541E-E90B-DD9E-B59C-5432A787083B}"/>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49759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06478" y="386930"/>
            <a:ext cx="6927525" cy="1188950"/>
          </a:xfrm>
        </p:spPr>
        <p:txBody>
          <a:bodyPr anchor="b">
            <a:normAutofit/>
          </a:bodyPr>
          <a:lstStyle/>
          <a:p>
            <a:r>
              <a:rPr lang="en-GB"/>
              <a:t>Issues facing government: conflicts between fiscal and supply-side policies</a:t>
            </a: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595245" y="2599509"/>
            <a:ext cx="7607751" cy="3435531"/>
          </a:xfrm>
        </p:spPr>
        <p:txBody>
          <a:bodyPr anchor="ctr">
            <a:normAutofit/>
          </a:bodyPr>
          <a:lstStyle/>
          <a:p>
            <a:pPr>
              <a:spcBef>
                <a:spcPts val="0"/>
              </a:spcBef>
              <a:spcAft>
                <a:spcPts val="600"/>
              </a:spcAft>
            </a:pPr>
            <a:r>
              <a:rPr lang="en-GB" sz="1600"/>
              <a:t>The Government can increase government spending in order to pay for merit goods in areas such as education and health.  This can impact on private sector supply</a:t>
            </a:r>
          </a:p>
          <a:p>
            <a:pPr>
              <a:spcBef>
                <a:spcPts val="0"/>
              </a:spcBef>
              <a:spcAft>
                <a:spcPts val="600"/>
              </a:spcAft>
            </a:pPr>
            <a:r>
              <a:rPr lang="en-GB" sz="1600"/>
              <a:t>The </a:t>
            </a:r>
            <a:r>
              <a:rPr lang="en-GB" sz="1600" b="1"/>
              <a:t>crowding-out </a:t>
            </a:r>
            <a:r>
              <a:rPr lang="en-GB" sz="1600"/>
              <a:t>of the private sector as:</a:t>
            </a:r>
          </a:p>
          <a:p>
            <a:pPr lvl="1">
              <a:spcBef>
                <a:spcPts val="0"/>
              </a:spcBef>
              <a:spcAft>
                <a:spcPts val="600"/>
              </a:spcAft>
            </a:pPr>
            <a:r>
              <a:rPr lang="en-GB" sz="1600"/>
              <a:t>Public sector spending takes the place of the private sector</a:t>
            </a:r>
          </a:p>
          <a:p>
            <a:pPr lvl="1">
              <a:spcBef>
                <a:spcPts val="0"/>
              </a:spcBef>
              <a:spcAft>
                <a:spcPts val="600"/>
              </a:spcAft>
            </a:pPr>
            <a:r>
              <a:rPr lang="en-GB" sz="1600"/>
              <a:t>Public sector borrowing reduces the supply of funds available to the private sector, pushing up interest rates</a:t>
            </a:r>
          </a:p>
          <a:p>
            <a:pPr>
              <a:spcBef>
                <a:spcPts val="0"/>
              </a:spcBef>
              <a:spcAft>
                <a:spcPts val="600"/>
              </a:spcAft>
            </a:pPr>
            <a:r>
              <a:rPr lang="en-GB" sz="1600"/>
              <a:t>Bottlenecks occur in the production process as firms cannot cope with the increased demand brought about by government expenditure, effectively slowing down supply</a:t>
            </a:r>
          </a:p>
          <a:p>
            <a:pPr>
              <a:spcBef>
                <a:spcPts val="0"/>
              </a:spcBef>
              <a:spcAft>
                <a:spcPts val="600"/>
              </a:spcAft>
            </a:pPr>
            <a:r>
              <a:rPr lang="en-GB" sz="1600"/>
              <a:t>Nevertheless, spending in areas such as education are likely to boost the productive potential of the economy in the long run as the LRAS curve shifts to the right</a:t>
            </a:r>
          </a:p>
        </p:txBody>
      </p:sp>
      <p:pic>
        <p:nvPicPr>
          <p:cNvPr id="2" name="Picture 1">
            <a:extLst>
              <a:ext uri="{FF2B5EF4-FFF2-40B4-BE49-F238E27FC236}">
                <a16:creationId xmlns:a16="http://schemas.microsoft.com/office/drawing/2014/main" id="{3CCA0E1C-8728-181E-8701-6D3DA5D1F7F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3" name="Picture 2">
            <a:extLst>
              <a:ext uri="{FF2B5EF4-FFF2-40B4-BE49-F238E27FC236}">
                <a16:creationId xmlns:a16="http://schemas.microsoft.com/office/drawing/2014/main" id="{56B688FC-E12B-F86F-FEDD-C023504A764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4" name="Footer Placeholder 2">
            <a:extLst>
              <a:ext uri="{FF2B5EF4-FFF2-40B4-BE49-F238E27FC236}">
                <a16:creationId xmlns:a16="http://schemas.microsoft.com/office/drawing/2014/main" id="{A23E9304-D002-974F-C58A-D79A96ACC429}"/>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B182726-B4B3-3D81-AEEF-2BF96E06963C}"/>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246726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06478" y="386930"/>
            <a:ext cx="6927525" cy="1188950"/>
          </a:xfrm>
        </p:spPr>
        <p:txBody>
          <a:bodyPr anchor="b">
            <a:normAutofit/>
          </a:bodyPr>
          <a:lstStyle/>
          <a:p>
            <a:r>
              <a:rPr lang="en-GB" sz="2900"/>
              <a:t>Issues facing government: conflicts between fiscal policy and inflation targets</a:t>
            </a: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595245" y="2599509"/>
            <a:ext cx="7607751" cy="3435531"/>
          </a:xfrm>
        </p:spPr>
        <p:txBody>
          <a:bodyPr anchor="ctr">
            <a:normAutofit/>
          </a:bodyPr>
          <a:lstStyle/>
          <a:p>
            <a:r>
              <a:rPr lang="en-GB" sz="1600"/>
              <a:t>The Government can increase government taxation in order to reduce demand in the economy, therefore reducing inflationary pressure </a:t>
            </a:r>
          </a:p>
          <a:p>
            <a:r>
              <a:rPr lang="en-GB" sz="1600"/>
              <a:t>In the short run this might have the opposite impact e.g. raising VAT on goods and services will see an initial increase in prices and therefore inflation</a:t>
            </a:r>
          </a:p>
          <a:p>
            <a:r>
              <a:rPr lang="en-GB" sz="1600"/>
              <a:t>However, in the long-run price rises will mean that there is likely to be a fall in demand for goods and services in general</a:t>
            </a:r>
          </a:p>
          <a:p>
            <a:r>
              <a:rPr lang="en-GB" sz="1600"/>
              <a:t>Hopefully, this will see a fall in the rate of inflation to justify the government’s policy</a:t>
            </a:r>
          </a:p>
          <a:p>
            <a:r>
              <a:rPr lang="en-GB" sz="1600"/>
              <a:t>It will be difficult to measure the exact impact in the short-run and long-run as information is based on forecasts</a:t>
            </a:r>
          </a:p>
          <a:p>
            <a:r>
              <a:rPr lang="en-GB" sz="1600"/>
              <a:t>The government would be expected to prioritise the good of the economy in the long-run. However, short term decision-making might occur due to political pressures e.g. an upcoming general election</a:t>
            </a:r>
          </a:p>
          <a:p>
            <a:endParaRPr lang="en-GB" sz="1600"/>
          </a:p>
        </p:txBody>
      </p:sp>
      <p:pic>
        <p:nvPicPr>
          <p:cNvPr id="2" name="Picture 1">
            <a:extLst>
              <a:ext uri="{FF2B5EF4-FFF2-40B4-BE49-F238E27FC236}">
                <a16:creationId xmlns:a16="http://schemas.microsoft.com/office/drawing/2014/main" id="{027103D6-F315-CA8F-0BF2-186C7C8FB69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3" name="Picture 2">
            <a:extLst>
              <a:ext uri="{FF2B5EF4-FFF2-40B4-BE49-F238E27FC236}">
                <a16:creationId xmlns:a16="http://schemas.microsoft.com/office/drawing/2014/main" id="{8F1D6633-0EEC-9B41-90E9-740E96BE636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4" name="Footer Placeholder 2">
            <a:extLst>
              <a:ext uri="{FF2B5EF4-FFF2-40B4-BE49-F238E27FC236}">
                <a16:creationId xmlns:a16="http://schemas.microsoft.com/office/drawing/2014/main" id="{6D08DBAB-B97A-0262-2937-578BE28E7DED}"/>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A879E70-BBCA-F340-BB32-5B28B0EA3977}"/>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53407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GB" sz="4000"/>
              <a:t>Different perspectives: monetary Policy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5245" y="2599509"/>
            <a:ext cx="7607751" cy="3435531"/>
          </a:xfrm>
        </p:spPr>
        <p:txBody>
          <a:bodyPr vert="horz" lIns="91440" tIns="45720" rIns="91440" bIns="45720" rtlCol="0" anchor="ctr">
            <a:noAutofit/>
          </a:bodyPr>
          <a:lstStyle/>
          <a:p>
            <a:pPr marL="0" indent="0">
              <a:buNone/>
            </a:pPr>
            <a:r>
              <a:rPr lang="en-GB" sz="1600" dirty="0"/>
              <a:t>Key recent changes/events in monetary policy include: </a:t>
            </a:r>
            <a:endParaRPr lang="en-GB" sz="1600">
              <a:cs typeface="Calibri"/>
            </a:endParaRPr>
          </a:p>
          <a:p>
            <a:r>
              <a:rPr lang="en-GB" sz="1600" dirty="0"/>
              <a:t>In 1999/2000 interest rates were around 6% in response to high levels of aggregate demand and the potential risk to inflation</a:t>
            </a:r>
            <a:endParaRPr lang="en-GB" sz="1600">
              <a:cs typeface="Calibri"/>
            </a:endParaRPr>
          </a:p>
          <a:p>
            <a:r>
              <a:rPr lang="en-GB" sz="1600" dirty="0"/>
              <a:t>Interest rates fell up to 2003 to stimulate aggregate demand</a:t>
            </a:r>
            <a:endParaRPr lang="en-GB" sz="1600">
              <a:cs typeface="Calibri"/>
            </a:endParaRPr>
          </a:p>
          <a:p>
            <a:r>
              <a:rPr lang="en-GB" sz="1600" dirty="0"/>
              <a:t>Interest rates fell further after a rise in 2006-7 and have been at a historic low of</a:t>
            </a:r>
            <a:r>
              <a:rPr lang="en-GB" sz="1600" b="1" dirty="0"/>
              <a:t> 0.5% since March 2009</a:t>
            </a:r>
            <a:endParaRPr lang="en-GB" sz="1600" b="1">
              <a:cs typeface="Calibri"/>
            </a:endParaRPr>
          </a:p>
          <a:p>
            <a:r>
              <a:rPr lang="en-GB" sz="1600" b="1" dirty="0"/>
              <a:t>Quantitative Easing </a:t>
            </a:r>
            <a:r>
              <a:rPr lang="en-GB" sz="1600" dirty="0"/>
              <a:t>through the Bank of England has totalled £375bn in response to the recession which began in 2008. With interest rates so low, the BoE has had to look for other measures to stimulate the economy as interest rates have limited or zero movement downwards at the current time</a:t>
            </a:r>
            <a:endParaRPr lang="en-GB" sz="1600">
              <a:cs typeface="Calibri"/>
            </a:endParaRPr>
          </a:p>
          <a:p>
            <a:r>
              <a:rPr lang="en-GB" sz="1600" dirty="0"/>
              <a:t>The Governor of the Bank of England has announced a policy of “</a:t>
            </a:r>
            <a:r>
              <a:rPr lang="en-GB" sz="1600" b="1" dirty="0"/>
              <a:t>forward guidance</a:t>
            </a:r>
            <a:r>
              <a:rPr lang="en-GB" sz="1600" dirty="0"/>
              <a:t>” – a policy designed to indicate to the government, firms and consumers what level interest rates will be in the future. This seeks to reduce speculation and stabilise expectations. For example, the BoE indicated it would not increase interest rates until the rate of unemployment fell below 7%</a:t>
            </a:r>
            <a:endParaRPr lang="en-GB" sz="1600">
              <a:cs typeface="Calibri"/>
            </a:endParaRPr>
          </a:p>
          <a:p>
            <a:endParaRPr lang="en-GB" sz="1300"/>
          </a:p>
        </p:txBody>
      </p:sp>
      <p:pic>
        <p:nvPicPr>
          <p:cNvPr id="4" name="Picture 3">
            <a:extLst>
              <a:ext uri="{FF2B5EF4-FFF2-40B4-BE49-F238E27FC236}">
                <a16:creationId xmlns:a16="http://schemas.microsoft.com/office/drawing/2014/main" id="{2F068B02-5ED0-A30B-7B84-C0DDA522AFF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5" name="Picture 4">
            <a:extLst>
              <a:ext uri="{FF2B5EF4-FFF2-40B4-BE49-F238E27FC236}">
                <a16:creationId xmlns:a16="http://schemas.microsoft.com/office/drawing/2014/main" id="{A09CBB4F-8289-7080-0EF5-1EE5F7E7BA8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6" name="Footer Placeholder 2">
            <a:extLst>
              <a:ext uri="{FF2B5EF4-FFF2-40B4-BE49-F238E27FC236}">
                <a16:creationId xmlns:a16="http://schemas.microsoft.com/office/drawing/2014/main" id="{22D65365-3DB2-8931-1726-50DCB37A2158}"/>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AD682FB-9610-A9AB-742C-D7E1C56BB913}"/>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17899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2222" y="1238080"/>
            <a:ext cx="7387313" cy="1349671"/>
          </a:xfrm>
        </p:spPr>
        <p:txBody>
          <a:bodyPr anchor="b">
            <a:normAutofit/>
          </a:bodyPr>
          <a:lstStyle/>
          <a:p>
            <a:r>
              <a:rPr lang="en-GB" sz="4300"/>
              <a:t>Different perspectives: fiscal Policy</a:t>
            </a:r>
          </a:p>
        </p:txBody>
      </p:sp>
      <p:sp>
        <p:nvSpPr>
          <p:cNvPr id="3" name="Content Placeholder 2"/>
          <p:cNvSpPr>
            <a:spLocks noGrp="1"/>
          </p:cNvSpPr>
          <p:nvPr>
            <p:ph idx="1"/>
          </p:nvPr>
        </p:nvSpPr>
        <p:spPr>
          <a:xfrm>
            <a:off x="966978" y="2902913"/>
            <a:ext cx="7387313" cy="3032168"/>
          </a:xfrm>
        </p:spPr>
        <p:txBody>
          <a:bodyPr anchor="ctr">
            <a:normAutofit/>
          </a:bodyPr>
          <a:lstStyle/>
          <a:p>
            <a:pPr marL="0" indent="0">
              <a:buNone/>
            </a:pPr>
            <a:r>
              <a:rPr lang="en-GB" sz="1300"/>
              <a:t>Key recent changes/events in fiscal policy include: </a:t>
            </a:r>
          </a:p>
          <a:p>
            <a:r>
              <a:rPr lang="en-GB" sz="1300"/>
              <a:t>Through the early 2000’s, government spending as a % of GDP increased, although within </a:t>
            </a:r>
            <a:r>
              <a:rPr lang="en-GB" sz="1300" b="1"/>
              <a:t>fiscal rules </a:t>
            </a:r>
            <a:r>
              <a:rPr lang="en-GB" sz="1300"/>
              <a:t>as laid down by the Chancellor of the day, Gordon Brown. These included only borrowing to fund capital projects and the budget should balance over the course of the economic cycle</a:t>
            </a:r>
          </a:p>
          <a:p>
            <a:r>
              <a:rPr lang="en-GB" sz="1300"/>
              <a:t>The government ran a </a:t>
            </a:r>
            <a:r>
              <a:rPr lang="en-GB" sz="1300" b="1"/>
              <a:t>modest budget deficit until 2007</a:t>
            </a:r>
            <a:r>
              <a:rPr lang="en-GB" sz="1300"/>
              <a:t>, however the recession that began in 2008 placed huge strain on government tax revenues and expenditures, with the deficit reaching a peak of 7.5% of GDP</a:t>
            </a:r>
          </a:p>
          <a:p>
            <a:r>
              <a:rPr lang="en-GB" sz="1300"/>
              <a:t>The fiscal rules created under the previous government have since been abandoned and the </a:t>
            </a:r>
            <a:r>
              <a:rPr lang="en-GB" sz="1300" b="1"/>
              <a:t>Office of Budgetary Responsibility </a:t>
            </a:r>
            <a:r>
              <a:rPr lang="en-GB" sz="1300"/>
              <a:t>(OBR) was created in 2010 to provide independent analysis, and therefore hopefully greater credibility, of the UK’s public finances</a:t>
            </a:r>
          </a:p>
          <a:p>
            <a:r>
              <a:rPr lang="en-GB" sz="1300"/>
              <a:t>In 2012/13 the UK’s public sector net debt was </a:t>
            </a:r>
            <a:r>
              <a:rPr lang="en-GB" sz="1300" b="1"/>
              <a:t>£1,185bn</a:t>
            </a:r>
            <a:r>
              <a:rPr lang="en-GB" sz="1300"/>
              <a:t>, equivalent to £18,606 per person in the UK</a:t>
            </a:r>
          </a:p>
          <a:p>
            <a:r>
              <a:rPr lang="en-GB" sz="1300"/>
              <a:t>The current government has more recently </a:t>
            </a:r>
            <a:r>
              <a:rPr lang="en-GB" sz="1300" b="1"/>
              <a:t>focused on reducing the budget deficit</a:t>
            </a:r>
            <a:r>
              <a:rPr lang="en-GB" sz="1300"/>
              <a:t> and tightened government spending</a:t>
            </a:r>
          </a:p>
        </p:txBody>
      </p:sp>
      <p:pic>
        <p:nvPicPr>
          <p:cNvPr id="4" name="Picture 3">
            <a:extLst>
              <a:ext uri="{FF2B5EF4-FFF2-40B4-BE49-F238E27FC236}">
                <a16:creationId xmlns:a16="http://schemas.microsoft.com/office/drawing/2014/main" id="{FF08D52E-0438-5511-4516-CFCDE3AB189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5" name="Picture 4">
            <a:extLst>
              <a:ext uri="{FF2B5EF4-FFF2-40B4-BE49-F238E27FC236}">
                <a16:creationId xmlns:a16="http://schemas.microsoft.com/office/drawing/2014/main" id="{D14FEFC5-FC60-1F55-3C8F-4DD7CF5E8B0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6" name="Footer Placeholder 2">
            <a:extLst>
              <a:ext uri="{FF2B5EF4-FFF2-40B4-BE49-F238E27FC236}">
                <a16:creationId xmlns:a16="http://schemas.microsoft.com/office/drawing/2014/main" id="{470FF959-683F-3770-4A04-C6041F28C335}"/>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30BAE4A-07ED-5370-A182-B8F32C386198}"/>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958718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49" y="537883"/>
            <a:ext cx="3587773" cy="1942810"/>
          </a:xfrm>
        </p:spPr>
        <p:txBody>
          <a:bodyPr anchor="b">
            <a:normAutofit/>
          </a:bodyPr>
          <a:lstStyle/>
          <a:p>
            <a:r>
              <a:rPr lang="en-GB" sz="3200"/>
              <a:t>Unintended consequences of government intervention</a:t>
            </a:r>
          </a:p>
        </p:txBody>
      </p:sp>
      <p:sp>
        <p:nvSpPr>
          <p:cNvPr id="19" name="Content Placeholder 18">
            <a:extLst>
              <a:ext uri="{FF2B5EF4-FFF2-40B4-BE49-F238E27FC236}">
                <a16:creationId xmlns:a16="http://schemas.microsoft.com/office/drawing/2014/main" id="{0E088D2F-F8A9-4B5C-8406-AAC2BD6E46AA}"/>
              </a:ext>
            </a:extLst>
          </p:cNvPr>
          <p:cNvSpPr>
            <a:spLocks noGrp="1"/>
          </p:cNvSpPr>
          <p:nvPr>
            <p:ph idx="1"/>
          </p:nvPr>
        </p:nvSpPr>
        <p:spPr>
          <a:xfrm>
            <a:off x="628649" y="2686323"/>
            <a:ext cx="3587773" cy="3433583"/>
          </a:xfrm>
        </p:spPr>
        <p:txBody>
          <a:bodyPr>
            <a:normAutofit/>
          </a:bodyPr>
          <a:lstStyle/>
          <a:p>
            <a:r>
              <a:rPr lang="en-GB" sz="1700">
                <a:hlinkClick r:id="rId3"/>
              </a:rPr>
              <a:t>https://www.ft.com/content/37dad961-6582-45bf-8bc6-4dd5f934cba8</a:t>
            </a:r>
            <a:endParaRPr lang="en-GB" sz="1700"/>
          </a:p>
          <a:p>
            <a:r>
              <a:rPr lang="en-GB" sz="1700">
                <a:hlinkClick r:id="rId4"/>
              </a:rPr>
              <a:t>https://www.bbc.co.uk/news/business-59761294</a:t>
            </a:r>
            <a:endParaRPr lang="en-GB" sz="1700"/>
          </a:p>
          <a:p>
            <a:r>
              <a:rPr lang="en-GB" sz="1700">
                <a:hlinkClick r:id="rId5"/>
              </a:rPr>
              <a:t>https://www.bbc.co.uk/news/business-59504943</a:t>
            </a:r>
            <a:endParaRPr lang="en-GB" sz="1700"/>
          </a:p>
          <a:p>
            <a:r>
              <a:rPr lang="en-GB" sz="1700">
                <a:hlinkClick r:id="rId6"/>
              </a:rPr>
              <a:t>https://www.facebook.com/watch/?v=758634898389450</a:t>
            </a:r>
            <a:endParaRPr lang="en-GB" sz="1700"/>
          </a:p>
          <a:p>
            <a:endParaRPr lang="en-GB" sz="1700"/>
          </a:p>
        </p:txBody>
      </p:sp>
      <p:graphicFrame>
        <p:nvGraphicFramePr>
          <p:cNvPr id="20" name="Content Placeholder 7">
            <a:extLst>
              <a:ext uri="{FF2B5EF4-FFF2-40B4-BE49-F238E27FC236}">
                <a16:creationId xmlns:a16="http://schemas.microsoft.com/office/drawing/2014/main" id="{3798CB47-FB8D-4DBA-81A3-192B325DCA24}"/>
              </a:ext>
            </a:extLst>
          </p:cNvPr>
          <p:cNvGraphicFramePr>
            <a:graphicFrameLocks/>
          </p:cNvGraphicFramePr>
          <p:nvPr>
            <p:extLst>
              <p:ext uri="{D42A27DB-BD31-4B8C-83A1-F6EECF244321}">
                <p14:modId xmlns:p14="http://schemas.microsoft.com/office/powerpoint/2010/main" val="151987392"/>
              </p:ext>
            </p:extLst>
          </p:nvPr>
        </p:nvGraphicFramePr>
        <p:xfrm>
          <a:off x="4491318" y="1708775"/>
          <a:ext cx="4024032" cy="3240239"/>
        </p:xfrm>
        <a:graphic>
          <a:graphicData uri="http://schemas.openxmlformats.org/drawingml/2006/table">
            <a:tbl>
              <a:tblPr firstRow="1" bandRow="1">
                <a:tableStyleId>{5DA37D80-6434-44D0-A028-1B22A696006F}</a:tableStyleId>
              </a:tblPr>
              <a:tblGrid>
                <a:gridCol w="2012016">
                  <a:extLst>
                    <a:ext uri="{9D8B030D-6E8A-4147-A177-3AD203B41FA5}">
                      <a16:colId xmlns:a16="http://schemas.microsoft.com/office/drawing/2014/main" val="20000"/>
                    </a:ext>
                  </a:extLst>
                </a:gridCol>
                <a:gridCol w="2012016">
                  <a:extLst>
                    <a:ext uri="{9D8B030D-6E8A-4147-A177-3AD203B41FA5}">
                      <a16:colId xmlns:a16="http://schemas.microsoft.com/office/drawing/2014/main" val="20001"/>
                    </a:ext>
                  </a:extLst>
                </a:gridCol>
              </a:tblGrid>
              <a:tr h="1223136">
                <a:tc gridSpan="2">
                  <a:txBody>
                    <a:bodyPr/>
                    <a:lstStyle/>
                    <a:p>
                      <a:pPr algn="ctr"/>
                      <a:r>
                        <a:rPr lang="en-GB" sz="3800"/>
                        <a:t>Activity</a:t>
                      </a:r>
                      <a:endParaRPr lang="en-GB" sz="2800"/>
                    </a:p>
                    <a:p>
                      <a:pPr algn="ctr"/>
                      <a:r>
                        <a:rPr lang="en-GB" sz="3300"/>
                        <a:t>Complete the table</a:t>
                      </a:r>
                    </a:p>
                  </a:txBody>
                  <a:tcPr marL="101611" marR="101611" marT="53646" marB="53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359991885"/>
                  </a:ext>
                </a:extLst>
              </a:tr>
              <a:tr h="793966">
                <a:tc gridSpan="2">
                  <a:txBody>
                    <a:bodyPr/>
                    <a:lstStyle/>
                    <a:p>
                      <a:pPr algn="ctr"/>
                      <a:r>
                        <a:rPr lang="en-GB" sz="2100"/>
                        <a:t>Should the Covid Bounce back loans have been given?</a:t>
                      </a:r>
                    </a:p>
                  </a:txBody>
                  <a:tcPr marL="101611" marR="101611" marT="53646" marB="53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sz="1600"/>
                    </a:p>
                  </a:txBody>
                  <a:tcPr/>
                </a:tc>
                <a:extLst>
                  <a:ext uri="{0D108BD9-81ED-4DB2-BD59-A6C34878D82A}">
                    <a16:rowId xmlns:a16="http://schemas.microsoft.com/office/drawing/2014/main" val="10000"/>
                  </a:ext>
                </a:extLst>
              </a:tr>
              <a:tr h="793966">
                <a:tc>
                  <a:txBody>
                    <a:bodyPr/>
                    <a:lstStyle/>
                    <a:p>
                      <a:pPr algn="ctr"/>
                      <a:r>
                        <a:rPr lang="en-GB" sz="2100"/>
                        <a:t>Arguments for:</a:t>
                      </a:r>
                      <a:endParaRPr lang="en-GB" sz="1600"/>
                    </a:p>
                  </a:txBody>
                  <a:tcPr marL="101611" marR="101611" marT="53646" marB="53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indent="0" algn="ctr">
                        <a:buFont typeface="Arial" pitchFamily="34" charset="0"/>
                        <a:buNone/>
                      </a:pPr>
                      <a:r>
                        <a:rPr lang="en-GB" sz="2100"/>
                        <a:t>Arguments against: </a:t>
                      </a:r>
                      <a:endParaRPr lang="en-GB" sz="1600"/>
                    </a:p>
                  </a:txBody>
                  <a:tcPr marL="101611" marR="101611" marT="53646" marB="53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29171">
                <a:tc>
                  <a:txBody>
                    <a:bodyPr/>
                    <a:lstStyle/>
                    <a:p>
                      <a:pPr marL="285750" indent="-285750">
                        <a:buFont typeface="Arial" pitchFamily="34" charset="0"/>
                        <a:buChar char="•"/>
                      </a:pPr>
                      <a:endParaRPr lang="en-GB" sz="1600">
                        <a:solidFill>
                          <a:schemeClr val="bg1"/>
                        </a:solidFill>
                      </a:endParaRPr>
                    </a:p>
                  </a:txBody>
                  <a:tcPr marL="101611" marR="101611" marT="53646" marB="53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85750" indent="-285750">
                        <a:buFont typeface="Arial" pitchFamily="34" charset="0"/>
                        <a:buChar char="•"/>
                      </a:pPr>
                      <a:endParaRPr lang="en-GB" sz="1600">
                        <a:solidFill>
                          <a:schemeClr val="bg1"/>
                        </a:solidFill>
                      </a:endParaRPr>
                    </a:p>
                  </a:txBody>
                  <a:tcPr marL="101611" marR="101611" marT="53646" marB="536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pic>
        <p:nvPicPr>
          <p:cNvPr id="3" name="Picture 2">
            <a:extLst>
              <a:ext uri="{FF2B5EF4-FFF2-40B4-BE49-F238E27FC236}">
                <a16:creationId xmlns:a16="http://schemas.microsoft.com/office/drawing/2014/main" id="{4019B7DC-DBD2-EE43-4167-8AB73F0DF7FB}"/>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4" name="Picture 3">
            <a:extLst>
              <a:ext uri="{FF2B5EF4-FFF2-40B4-BE49-F238E27FC236}">
                <a16:creationId xmlns:a16="http://schemas.microsoft.com/office/drawing/2014/main" id="{5402E027-5793-0C07-ECC1-4DBAEB5379BC}"/>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5" name="Footer Placeholder 2">
            <a:extLst>
              <a:ext uri="{FF2B5EF4-FFF2-40B4-BE49-F238E27FC236}">
                <a16:creationId xmlns:a16="http://schemas.microsoft.com/office/drawing/2014/main" id="{101E29ED-3865-EBE5-E23E-62E14AB1DF50}"/>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3BA8F21-8F07-2E55-1892-DFABC3E58442}"/>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985737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44605A-C522-43F5-ADC0-D45D420B8441}"/>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2700" kern="1200">
                <a:solidFill>
                  <a:srgbClr val="FFFFFF"/>
                </a:solidFill>
                <a:latin typeface="+mj-lt"/>
                <a:ea typeface="+mj-ea"/>
                <a:cs typeface="+mj-cs"/>
              </a:rPr>
              <a:t>Unintended consequences of government intervention</a:t>
            </a:r>
          </a:p>
        </p:txBody>
      </p:sp>
      <p:sp>
        <p:nvSpPr>
          <p:cNvPr id="3" name="Content Placeholder 2">
            <a:extLst>
              <a:ext uri="{FF2B5EF4-FFF2-40B4-BE49-F238E27FC236}">
                <a16:creationId xmlns:a16="http://schemas.microsoft.com/office/drawing/2014/main" id="{2EFCF4C1-4C1F-4978-93A9-188E22DB2088}"/>
              </a:ext>
            </a:extLst>
          </p:cNvPr>
          <p:cNvSpPr>
            <a:spLocks noGrp="1"/>
          </p:cNvSpPr>
          <p:nvPr>
            <p:ph idx="1"/>
          </p:nvPr>
        </p:nvSpPr>
        <p:spPr>
          <a:xfrm>
            <a:off x="495031" y="806824"/>
            <a:ext cx="2189804" cy="1494117"/>
          </a:xfrm>
          <a:solidFill>
            <a:schemeClr val="bg1"/>
          </a:solidFill>
        </p:spPr>
        <p:txBody>
          <a:bodyPr vert="horz" lIns="91440" tIns="45720" rIns="91440" bIns="45720" rtlCol="0" anchor="ctr">
            <a:normAutofit/>
          </a:bodyPr>
          <a:lstStyle/>
          <a:p>
            <a:pPr marL="0" indent="0" defTabSz="914400">
              <a:spcBef>
                <a:spcPts val="1000"/>
              </a:spcBef>
              <a:buNone/>
            </a:pPr>
            <a:r>
              <a:rPr lang="en-US" sz="1700" kern="1200">
                <a:solidFill>
                  <a:srgbClr val="FFFFFF"/>
                </a:solidFill>
                <a:latin typeface="+mn-lt"/>
                <a:ea typeface="+mn-ea"/>
                <a:cs typeface="+mn-cs"/>
                <a:hlinkClick r:id="rId2"/>
              </a:rPr>
              <a:t>https://www.gov.uk/national-minimum-wage-rates</a:t>
            </a:r>
            <a:endParaRPr lang="en-US" sz="1700" kern="1200">
              <a:solidFill>
                <a:srgbClr val="FFFFFF"/>
              </a:solidFill>
              <a:latin typeface="+mn-lt"/>
              <a:ea typeface="+mn-ea"/>
              <a:cs typeface="+mn-cs"/>
            </a:endParaRPr>
          </a:p>
        </p:txBody>
      </p:sp>
      <p:graphicFrame>
        <p:nvGraphicFramePr>
          <p:cNvPr id="4" name="Content Placeholder 7">
            <a:extLst>
              <a:ext uri="{FF2B5EF4-FFF2-40B4-BE49-F238E27FC236}">
                <a16:creationId xmlns:a16="http://schemas.microsoft.com/office/drawing/2014/main" id="{0834D119-FEA4-4AFF-A29B-055A4116E22E}"/>
              </a:ext>
            </a:extLst>
          </p:cNvPr>
          <p:cNvGraphicFramePr>
            <a:graphicFrameLocks/>
          </p:cNvGraphicFramePr>
          <p:nvPr>
            <p:extLst>
              <p:ext uri="{D42A27DB-BD31-4B8C-83A1-F6EECF244321}">
                <p14:modId xmlns:p14="http://schemas.microsoft.com/office/powerpoint/2010/main" val="3057737704"/>
              </p:ext>
            </p:extLst>
          </p:nvPr>
        </p:nvGraphicFramePr>
        <p:xfrm>
          <a:off x="3376821" y="569229"/>
          <a:ext cx="5419311" cy="5719543"/>
        </p:xfrm>
        <a:graphic>
          <a:graphicData uri="http://schemas.openxmlformats.org/drawingml/2006/table">
            <a:tbl>
              <a:tblPr firstRow="1" bandRow="1">
                <a:tableStyleId>{5DA37D80-6434-44D0-A028-1B22A696006F}</a:tableStyleId>
              </a:tblPr>
              <a:tblGrid>
                <a:gridCol w="2691674">
                  <a:extLst>
                    <a:ext uri="{9D8B030D-6E8A-4147-A177-3AD203B41FA5}">
                      <a16:colId xmlns:a16="http://schemas.microsoft.com/office/drawing/2014/main" val="20000"/>
                    </a:ext>
                  </a:extLst>
                </a:gridCol>
                <a:gridCol w="2727637">
                  <a:extLst>
                    <a:ext uri="{9D8B030D-6E8A-4147-A177-3AD203B41FA5}">
                      <a16:colId xmlns:a16="http://schemas.microsoft.com/office/drawing/2014/main" val="20001"/>
                    </a:ext>
                  </a:extLst>
                </a:gridCol>
              </a:tblGrid>
              <a:tr h="1731974">
                <a:tc gridSpan="2">
                  <a:txBody>
                    <a:bodyPr/>
                    <a:lstStyle/>
                    <a:p>
                      <a:pPr algn="ctr"/>
                      <a:r>
                        <a:rPr lang="en-GB" sz="3000" dirty="0"/>
                        <a:t>Activity</a:t>
                      </a:r>
                    </a:p>
                    <a:p>
                      <a:pPr algn="ctr"/>
                      <a:endParaRPr lang="en-GB" sz="2300"/>
                    </a:p>
                    <a:p>
                      <a:pPr algn="ctr"/>
                      <a:r>
                        <a:rPr lang="en-GB" sz="2600" dirty="0"/>
                        <a:t>Complete the table</a:t>
                      </a:r>
                    </a:p>
                    <a:p>
                      <a:pPr algn="ctr"/>
                      <a:endParaRPr lang="en-GB" sz="2600"/>
                    </a:p>
                  </a:txBody>
                  <a:tcPr marL="81741" marR="81741" marT="43155" marB="431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359991885"/>
                  </a:ext>
                </a:extLst>
              </a:tr>
              <a:tr h="379769">
                <a:tc gridSpan="2">
                  <a:txBody>
                    <a:bodyPr/>
                    <a:lstStyle/>
                    <a:p>
                      <a:pPr algn="ctr"/>
                      <a:r>
                        <a:rPr lang="en-GB" sz="1700" dirty="0"/>
                        <a:t>Should the national minimum</a:t>
                      </a:r>
                      <a:r>
                        <a:rPr lang="en-GB" sz="1700" baseline="0" dirty="0"/>
                        <a:t> wage be increased?</a:t>
                      </a:r>
                      <a:endParaRPr lang="en-GB" sz="1700" dirty="0"/>
                    </a:p>
                  </a:txBody>
                  <a:tcPr marL="81741" marR="81741" marT="43155" marB="431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600"/>
                    </a:p>
                  </a:txBody>
                  <a:tcPr/>
                </a:tc>
                <a:extLst>
                  <a:ext uri="{0D108BD9-81ED-4DB2-BD59-A6C34878D82A}">
                    <a16:rowId xmlns:a16="http://schemas.microsoft.com/office/drawing/2014/main" val="10000"/>
                  </a:ext>
                </a:extLst>
              </a:tr>
              <a:tr h="379769">
                <a:tc>
                  <a:txBody>
                    <a:bodyPr/>
                    <a:lstStyle/>
                    <a:p>
                      <a:pPr algn="ctr"/>
                      <a:r>
                        <a:rPr lang="en-GB" sz="1700" dirty="0"/>
                        <a:t>Arguments for:</a:t>
                      </a:r>
                      <a:endParaRPr lang="en-GB" sz="1300" dirty="0"/>
                    </a:p>
                  </a:txBody>
                  <a:tcPr marL="81741" marR="81741" marT="43155" marB="431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Arial" pitchFamily="34" charset="0"/>
                        <a:buNone/>
                      </a:pPr>
                      <a:r>
                        <a:rPr lang="en-GB" sz="1700" dirty="0"/>
                        <a:t>Arguments against: </a:t>
                      </a:r>
                      <a:endParaRPr lang="en-GB" sz="1300"/>
                    </a:p>
                  </a:txBody>
                  <a:tcPr marL="81741" marR="81741" marT="43155" marB="431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28031">
                <a:tc>
                  <a:txBody>
                    <a:bodyPr/>
                    <a:lstStyle/>
                    <a:p>
                      <a:pPr marL="285750" indent="-285750">
                        <a:buFont typeface="Arial" pitchFamily="34" charset="0"/>
                        <a:buChar char="•"/>
                      </a:pPr>
                      <a:r>
                        <a:rPr lang="en-GB" sz="1300" dirty="0">
                          <a:solidFill>
                            <a:srgbClr val="00B050"/>
                          </a:solidFill>
                        </a:rPr>
                        <a:t>Encourages people to supply labour</a:t>
                      </a:r>
                    </a:p>
                    <a:p>
                      <a:pPr marL="285750" indent="-285750">
                        <a:buFont typeface="Arial" pitchFamily="34" charset="0"/>
                        <a:buChar char="•"/>
                      </a:pPr>
                      <a:r>
                        <a:rPr lang="en-GB" sz="1300" dirty="0">
                          <a:solidFill>
                            <a:srgbClr val="00B050"/>
                          </a:solidFill>
                        </a:rPr>
                        <a:t>Reduces inequalities</a:t>
                      </a:r>
                    </a:p>
                    <a:p>
                      <a:pPr marL="285750" indent="-285750">
                        <a:buFont typeface="Arial" pitchFamily="34" charset="0"/>
                        <a:buChar char="•"/>
                      </a:pPr>
                      <a:r>
                        <a:rPr lang="en-GB" sz="1300" dirty="0">
                          <a:solidFill>
                            <a:srgbClr val="00B050"/>
                          </a:solidFill>
                        </a:rPr>
                        <a:t>Reduces welfare burden</a:t>
                      </a:r>
                    </a:p>
                    <a:p>
                      <a:pPr marL="285750" indent="-285750">
                        <a:buFont typeface="Arial" pitchFamily="34" charset="0"/>
                        <a:buChar char="•"/>
                      </a:pPr>
                      <a:r>
                        <a:rPr lang="en-GB" sz="1300" dirty="0">
                          <a:solidFill>
                            <a:srgbClr val="00B050"/>
                          </a:solidFill>
                        </a:rPr>
                        <a:t>Increase aggregate demand</a:t>
                      </a:r>
                    </a:p>
                    <a:p>
                      <a:pPr marL="285750" indent="-285750">
                        <a:buFont typeface="Arial" pitchFamily="34" charset="0"/>
                        <a:buChar char="•"/>
                      </a:pPr>
                      <a:r>
                        <a:rPr lang="en-GB" sz="1300" dirty="0">
                          <a:solidFill>
                            <a:srgbClr val="00B050"/>
                          </a:solidFill>
                        </a:rPr>
                        <a:t>Improves standards of living</a:t>
                      </a:r>
                    </a:p>
                  </a:txBody>
                  <a:tcPr marL="81741" marR="81741" marT="43155" marB="431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300" dirty="0">
                          <a:solidFill>
                            <a:srgbClr val="00B050"/>
                          </a:solidFill>
                        </a:rPr>
                        <a:t>May create unemployment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300" dirty="0">
                          <a:solidFill>
                            <a:srgbClr val="00B050"/>
                          </a:solidFill>
                        </a:rPr>
                        <a:t>Interferes</a:t>
                      </a:r>
                      <a:r>
                        <a:rPr lang="en-GB" sz="1300" baseline="0" dirty="0">
                          <a:solidFill>
                            <a:srgbClr val="00B050"/>
                          </a:solidFill>
                        </a:rPr>
                        <a:t> with the workings of the market mechanism leading to the misallocation of resources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300" baseline="0" dirty="0">
                          <a:solidFill>
                            <a:srgbClr val="00B050"/>
                          </a:solidFill>
                        </a:rPr>
                        <a:t>Reduces UK competitiveness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300" baseline="0" dirty="0">
                          <a:solidFill>
                            <a:srgbClr val="00B050"/>
                          </a:solidFill>
                        </a:rPr>
                        <a:t>Lowers aggregate supply</a:t>
                      </a:r>
                      <a:endParaRPr lang="en-GB" sz="1300" dirty="0">
                        <a:solidFill>
                          <a:srgbClr val="00B050"/>
                        </a:solidFill>
                      </a:endParaRPr>
                    </a:p>
                    <a:p>
                      <a:pPr marL="285750" indent="-285750">
                        <a:buFont typeface="Arial" pitchFamily="34" charset="0"/>
                        <a:buChar char="•"/>
                      </a:pPr>
                      <a:endParaRPr lang="en-GB" sz="1300" dirty="0">
                        <a:solidFill>
                          <a:srgbClr val="00B050"/>
                        </a:solidFill>
                      </a:endParaRPr>
                    </a:p>
                  </a:txBody>
                  <a:tcPr marL="81741" marR="81741" marT="43155" marB="431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63460E18-4814-1A08-7E39-6DF755EB689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6" name="Picture 5">
            <a:extLst>
              <a:ext uri="{FF2B5EF4-FFF2-40B4-BE49-F238E27FC236}">
                <a16:creationId xmlns:a16="http://schemas.microsoft.com/office/drawing/2014/main" id="{FBED7182-4F1D-0196-1889-58C05628302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7" name="Footer Placeholder 2">
            <a:extLst>
              <a:ext uri="{FF2B5EF4-FFF2-40B4-BE49-F238E27FC236}">
                <a16:creationId xmlns:a16="http://schemas.microsoft.com/office/drawing/2014/main" id="{63D96C85-234A-E4FA-7D0F-A301460336BC}"/>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11E9F47-9593-C347-538C-86108599D00A}"/>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959770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E23EE2-2C43-475E-8EB7-50030DA5C5CD}"/>
              </a:ext>
            </a:extLst>
          </p:cNvPr>
          <p:cNvSpPr>
            <a:spLocks noGrp="1"/>
          </p:cNvSpPr>
          <p:nvPr>
            <p:ph type="title"/>
          </p:nvPr>
        </p:nvSpPr>
        <p:spPr>
          <a:xfrm>
            <a:off x="4885341" y="365125"/>
            <a:ext cx="3630007" cy="1807305"/>
          </a:xfrm>
        </p:spPr>
        <p:txBody>
          <a:bodyPr>
            <a:normAutofit/>
          </a:bodyPr>
          <a:lstStyle/>
          <a:p>
            <a:r>
              <a:rPr lang="en-GB" dirty="0"/>
              <a:t>Who is to blame for soaring prices?</a:t>
            </a:r>
          </a:p>
        </p:txBody>
      </p:sp>
      <p:pic>
        <p:nvPicPr>
          <p:cNvPr id="5" name="Picture 4" descr="Wood human figure">
            <a:extLst>
              <a:ext uri="{FF2B5EF4-FFF2-40B4-BE49-F238E27FC236}">
                <a16:creationId xmlns:a16="http://schemas.microsoft.com/office/drawing/2014/main" id="{B9617ED0-4B12-2E1B-2CF9-C6552E5C17DB}"/>
              </a:ext>
            </a:extLst>
          </p:cNvPr>
          <p:cNvPicPr>
            <a:picLocks noChangeAspect="1"/>
          </p:cNvPicPr>
          <p:nvPr/>
        </p:nvPicPr>
        <p:blipFill rotWithShape="1">
          <a:blip r:embed="rId2"/>
          <a:srcRect l="2406" r="53009" b="-3"/>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512962B7-C129-4684-9939-8668A15D4AC2}"/>
              </a:ext>
            </a:extLst>
          </p:cNvPr>
          <p:cNvSpPr>
            <a:spLocks noGrp="1"/>
          </p:cNvSpPr>
          <p:nvPr>
            <p:ph idx="1"/>
          </p:nvPr>
        </p:nvSpPr>
        <p:spPr>
          <a:xfrm>
            <a:off x="4885341" y="2333297"/>
            <a:ext cx="3630007" cy="3843666"/>
          </a:xfrm>
        </p:spPr>
        <p:txBody>
          <a:bodyPr vert="horz" lIns="91440" tIns="45720" rIns="91440" bIns="45720" rtlCol="0" anchor="t">
            <a:normAutofit/>
          </a:bodyPr>
          <a:lstStyle/>
          <a:p>
            <a:r>
              <a:rPr lang="en-GB" sz="1700" dirty="0">
                <a:hlinkClick r:id="rId3"/>
              </a:rPr>
              <a:t>https://www.bbc.co.uk/news/business-61466136</a:t>
            </a:r>
            <a:endParaRPr lang="en-GB" sz="1700" dirty="0"/>
          </a:p>
          <a:p>
            <a:endParaRPr lang="en-GB" sz="1700"/>
          </a:p>
          <a:p>
            <a:r>
              <a:rPr lang="en-GB" sz="1700" dirty="0"/>
              <a:t>Activity </a:t>
            </a:r>
            <a:endParaRPr lang="en-GB" sz="1700" dirty="0">
              <a:cs typeface="Calibri"/>
            </a:endParaRPr>
          </a:p>
          <a:p>
            <a:pPr lvl="1"/>
            <a:r>
              <a:rPr lang="en-GB" sz="1700" dirty="0"/>
              <a:t>Write five things you learnt.</a:t>
            </a:r>
            <a:endParaRPr lang="en-GB" sz="1700" dirty="0">
              <a:cs typeface="Calibri"/>
            </a:endParaRPr>
          </a:p>
          <a:p>
            <a:pPr lvl="1"/>
            <a:r>
              <a:rPr lang="en-GB" sz="1700" dirty="0"/>
              <a:t>Write three questions you have.</a:t>
            </a:r>
            <a:endParaRPr lang="en-GB" sz="1700" dirty="0">
              <a:cs typeface="Calibri"/>
            </a:endParaRPr>
          </a:p>
          <a:p>
            <a:pPr lvl="1"/>
            <a:r>
              <a:rPr lang="en-GB" sz="1700" dirty="0"/>
              <a:t>How would you reduce inflation?</a:t>
            </a:r>
            <a:endParaRPr lang="en-GB" sz="1700" dirty="0">
              <a:cs typeface="Calibri"/>
            </a:endParaRPr>
          </a:p>
        </p:txBody>
      </p:sp>
      <p:pic>
        <p:nvPicPr>
          <p:cNvPr id="4" name="Picture 3">
            <a:extLst>
              <a:ext uri="{FF2B5EF4-FFF2-40B4-BE49-F238E27FC236}">
                <a16:creationId xmlns:a16="http://schemas.microsoft.com/office/drawing/2014/main" id="{6BA1341F-B526-B031-7435-4A7E129A8A5D}"/>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6" name="Picture 5">
            <a:extLst>
              <a:ext uri="{FF2B5EF4-FFF2-40B4-BE49-F238E27FC236}">
                <a16:creationId xmlns:a16="http://schemas.microsoft.com/office/drawing/2014/main" id="{6AA824FC-BDAC-2A93-EBF0-7E21D611144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7" name="Footer Placeholder 2">
            <a:extLst>
              <a:ext uri="{FF2B5EF4-FFF2-40B4-BE49-F238E27FC236}">
                <a16:creationId xmlns:a16="http://schemas.microsoft.com/office/drawing/2014/main" id="{BF8F8D58-A5CD-3DD4-F0B7-F664B0C643EF}"/>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DEA9EDE-B06A-9AAE-3CC4-87249ABEF85D}"/>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56430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5"/>
          <p:cNvSpPr txBox="1">
            <a:spLocks/>
          </p:cNvSpPr>
          <p:nvPr/>
        </p:nvSpPr>
        <p:spPr>
          <a:xfrm>
            <a:off x="4885341" y="365125"/>
            <a:ext cx="3630007" cy="180730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pPr algn="l">
              <a:lnSpc>
                <a:spcPct val="90000"/>
              </a:lnSpc>
              <a:spcAft>
                <a:spcPts val="600"/>
              </a:spcAft>
            </a:pPr>
            <a:r>
              <a:rPr lang="en-US"/>
              <a:t>Activity</a:t>
            </a:r>
          </a:p>
        </p:txBody>
      </p:sp>
      <p:pic>
        <p:nvPicPr>
          <p:cNvPr id="11" name="Picture 10" descr="Digital numbers art">
            <a:extLst>
              <a:ext uri="{FF2B5EF4-FFF2-40B4-BE49-F238E27FC236}">
                <a16:creationId xmlns:a16="http://schemas.microsoft.com/office/drawing/2014/main" id="{846CEB54-D2F8-DBFA-F9C6-08CCF1D61D67}"/>
              </a:ext>
            </a:extLst>
          </p:cNvPr>
          <p:cNvPicPr>
            <a:picLocks noChangeAspect="1"/>
          </p:cNvPicPr>
          <p:nvPr/>
        </p:nvPicPr>
        <p:blipFill rotWithShape="1">
          <a:blip r:embed="rId3"/>
          <a:srcRect l="24813" r="30566" b="-83"/>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885341" y="2333297"/>
            <a:ext cx="3630007" cy="3843666"/>
          </a:xfrm>
        </p:spPr>
        <p:txBody>
          <a:bodyPr vert="horz" lIns="91440" tIns="45720" rIns="91440" bIns="45720" rtlCol="0">
            <a:normAutofit/>
          </a:bodyPr>
          <a:lstStyle/>
          <a:p>
            <a:pPr marL="274320" lvl="1" indent="-228600" defTabSz="914400">
              <a:spcBef>
                <a:spcPts val="0"/>
              </a:spcBef>
              <a:buClr>
                <a:schemeClr val="accent3"/>
              </a:buClr>
              <a:buSzPct val="95000"/>
            </a:pPr>
            <a:r>
              <a:rPr lang="en-US" sz="1700"/>
              <a:t>Using your understanding of economics consider:</a:t>
            </a:r>
          </a:p>
          <a:p>
            <a:pPr marL="274320" lvl="1" indent="-228600" defTabSz="914400">
              <a:spcBef>
                <a:spcPts val="0"/>
              </a:spcBef>
              <a:buClr>
                <a:schemeClr val="accent3"/>
              </a:buClr>
              <a:buSzPct val="95000"/>
            </a:pPr>
            <a:endParaRPr lang="en-US" sz="1700"/>
          </a:p>
          <a:p>
            <a:pPr lvl="2" indent="-228600" defTabSz="914400">
              <a:spcBef>
                <a:spcPts val="0"/>
              </a:spcBef>
            </a:pPr>
            <a:r>
              <a:rPr lang="en-US" sz="1700"/>
              <a:t>How a rise in the interest rate impacts on:</a:t>
            </a:r>
          </a:p>
          <a:p>
            <a:pPr lvl="2" indent="-228600" defTabSz="914400">
              <a:spcBef>
                <a:spcPts val="0"/>
              </a:spcBef>
            </a:pPr>
            <a:endParaRPr lang="en-US" sz="1700"/>
          </a:p>
          <a:p>
            <a:pPr lvl="3" indent="-228600" defTabSz="914400">
              <a:spcBef>
                <a:spcPts val="0"/>
              </a:spcBef>
            </a:pPr>
            <a:r>
              <a:rPr lang="en-US" sz="1700"/>
              <a:t>The exchange rate</a:t>
            </a:r>
          </a:p>
          <a:p>
            <a:pPr lvl="3" indent="-228600" defTabSz="914400">
              <a:spcBef>
                <a:spcPts val="0"/>
              </a:spcBef>
            </a:pPr>
            <a:r>
              <a:rPr lang="en-US" sz="1700"/>
              <a:t>Competitiveness</a:t>
            </a:r>
          </a:p>
          <a:p>
            <a:pPr lvl="3" indent="-228600" defTabSz="914400">
              <a:spcBef>
                <a:spcPts val="0"/>
              </a:spcBef>
            </a:pPr>
            <a:r>
              <a:rPr lang="en-US" sz="1700"/>
              <a:t>Inflation</a:t>
            </a:r>
          </a:p>
          <a:p>
            <a:pPr lvl="3" indent="-228600" defTabSz="914400">
              <a:spcBef>
                <a:spcPts val="0"/>
              </a:spcBef>
            </a:pPr>
            <a:r>
              <a:rPr lang="en-US" sz="1700"/>
              <a:t>Unemployment</a:t>
            </a:r>
          </a:p>
          <a:p>
            <a:pPr lvl="3" indent="-228600" defTabSz="914400">
              <a:spcBef>
                <a:spcPts val="0"/>
              </a:spcBef>
            </a:pPr>
            <a:r>
              <a:rPr lang="en-US" sz="1700"/>
              <a:t>The supply-side of the economy</a:t>
            </a:r>
          </a:p>
          <a:p>
            <a:pPr lvl="3" indent="-228600" defTabSz="914400">
              <a:spcBef>
                <a:spcPts val="0"/>
              </a:spcBef>
            </a:pPr>
            <a:endParaRPr lang="en-US" sz="1700"/>
          </a:p>
          <a:p>
            <a:pPr indent="-228600" defTabSz="914400"/>
            <a:endParaRPr lang="en-US" sz="1700"/>
          </a:p>
        </p:txBody>
      </p:sp>
      <p:pic>
        <p:nvPicPr>
          <p:cNvPr id="2" name="Picture 1">
            <a:extLst>
              <a:ext uri="{FF2B5EF4-FFF2-40B4-BE49-F238E27FC236}">
                <a16:creationId xmlns:a16="http://schemas.microsoft.com/office/drawing/2014/main" id="{317B4982-EF5A-53CA-8CEB-07343EFEE36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4" name="Picture 3">
            <a:extLst>
              <a:ext uri="{FF2B5EF4-FFF2-40B4-BE49-F238E27FC236}">
                <a16:creationId xmlns:a16="http://schemas.microsoft.com/office/drawing/2014/main" id="{2D225065-08EB-40A8-7E9B-07274EB8F0D6}"/>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5" name="Footer Placeholder 2">
            <a:extLst>
              <a:ext uri="{FF2B5EF4-FFF2-40B4-BE49-F238E27FC236}">
                <a16:creationId xmlns:a16="http://schemas.microsoft.com/office/drawing/2014/main" id="{21876035-5543-7414-F683-05C1270AA614}"/>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B6A64B9-C31A-26FE-13D5-281B08D15A9B}"/>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395591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5"/>
          <p:cNvSpPr txBox="1">
            <a:spLocks/>
          </p:cNvSpPr>
          <p:nvPr/>
        </p:nvSpPr>
        <p:spPr>
          <a:xfrm>
            <a:off x="4885341" y="365125"/>
            <a:ext cx="3630007" cy="180730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pPr algn="l">
              <a:lnSpc>
                <a:spcPct val="90000"/>
              </a:lnSpc>
              <a:spcAft>
                <a:spcPts val="600"/>
              </a:spcAft>
            </a:pPr>
            <a:r>
              <a:rPr lang="en-US"/>
              <a:t>Activity</a:t>
            </a:r>
          </a:p>
        </p:txBody>
      </p:sp>
      <p:pic>
        <p:nvPicPr>
          <p:cNvPr id="11" name="Picture 10" descr="Old wrinkled hands with some coins">
            <a:extLst>
              <a:ext uri="{FF2B5EF4-FFF2-40B4-BE49-F238E27FC236}">
                <a16:creationId xmlns:a16="http://schemas.microsoft.com/office/drawing/2014/main" id="{5854C901-98C4-DD52-91CB-46C67879F062}"/>
              </a:ext>
            </a:extLst>
          </p:cNvPr>
          <p:cNvPicPr>
            <a:picLocks noChangeAspect="1"/>
          </p:cNvPicPr>
          <p:nvPr/>
        </p:nvPicPr>
        <p:blipFill rotWithShape="1">
          <a:blip r:embed="rId3"/>
          <a:srcRect l="17145" r="38271" b="-3"/>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885341" y="2333297"/>
            <a:ext cx="3630007" cy="3843666"/>
          </a:xfrm>
        </p:spPr>
        <p:txBody>
          <a:bodyPr vert="horz" lIns="91440" tIns="45720" rIns="91440" bIns="45720" rtlCol="0">
            <a:normAutofit/>
          </a:bodyPr>
          <a:lstStyle/>
          <a:p>
            <a:pPr marL="274320" lvl="1" indent="-228600" defTabSz="914400">
              <a:spcBef>
                <a:spcPts val="0"/>
              </a:spcBef>
              <a:buClr>
                <a:schemeClr val="accent3"/>
              </a:buClr>
              <a:buSzPct val="95000"/>
            </a:pPr>
            <a:r>
              <a:rPr lang="en-US" sz="1700"/>
              <a:t>Using your understanding of economics consider:</a:t>
            </a:r>
          </a:p>
          <a:p>
            <a:pPr marL="274320" lvl="1" indent="-228600" defTabSz="914400">
              <a:spcBef>
                <a:spcPts val="0"/>
              </a:spcBef>
              <a:buClr>
                <a:schemeClr val="accent3"/>
              </a:buClr>
              <a:buSzPct val="95000"/>
            </a:pPr>
            <a:endParaRPr lang="en-US" sz="1700"/>
          </a:p>
          <a:p>
            <a:pPr lvl="2" indent="-228600" defTabSz="914400">
              <a:spcBef>
                <a:spcPts val="0"/>
              </a:spcBef>
            </a:pPr>
            <a:r>
              <a:rPr lang="en-US" sz="1700"/>
              <a:t>An increase in the level of government spending impacts on:</a:t>
            </a:r>
          </a:p>
          <a:p>
            <a:pPr lvl="2" indent="-228600" defTabSz="914400">
              <a:spcBef>
                <a:spcPts val="0"/>
              </a:spcBef>
            </a:pPr>
            <a:endParaRPr lang="en-US" sz="1700"/>
          </a:p>
          <a:p>
            <a:pPr lvl="3" indent="-228600" defTabSz="914400">
              <a:spcBef>
                <a:spcPts val="0"/>
              </a:spcBef>
            </a:pPr>
            <a:r>
              <a:rPr lang="en-US" sz="1700"/>
              <a:t>The amount of money in the economy</a:t>
            </a:r>
          </a:p>
          <a:p>
            <a:pPr lvl="3" indent="-228600" defTabSz="914400">
              <a:spcBef>
                <a:spcPts val="0"/>
              </a:spcBef>
            </a:pPr>
            <a:r>
              <a:rPr lang="en-US" sz="1700"/>
              <a:t>The interest rate</a:t>
            </a:r>
          </a:p>
          <a:p>
            <a:pPr lvl="3" indent="-228600" defTabSz="914400">
              <a:spcBef>
                <a:spcPts val="0"/>
              </a:spcBef>
            </a:pPr>
            <a:r>
              <a:rPr lang="en-US" sz="1700"/>
              <a:t>Competitiveness</a:t>
            </a:r>
          </a:p>
          <a:p>
            <a:pPr lvl="3" indent="-228600" defTabSz="914400">
              <a:spcBef>
                <a:spcPts val="0"/>
              </a:spcBef>
            </a:pPr>
            <a:r>
              <a:rPr lang="en-US" sz="1700"/>
              <a:t>Inflation</a:t>
            </a:r>
          </a:p>
          <a:p>
            <a:pPr lvl="3" indent="-228600" defTabSz="914400">
              <a:spcBef>
                <a:spcPts val="0"/>
              </a:spcBef>
            </a:pPr>
            <a:r>
              <a:rPr lang="en-US" sz="1700"/>
              <a:t>Unemployment</a:t>
            </a:r>
          </a:p>
          <a:p>
            <a:pPr indent="-228600" defTabSz="914400"/>
            <a:endParaRPr lang="en-US" sz="1700"/>
          </a:p>
        </p:txBody>
      </p:sp>
      <p:pic>
        <p:nvPicPr>
          <p:cNvPr id="2" name="Picture 1">
            <a:extLst>
              <a:ext uri="{FF2B5EF4-FFF2-40B4-BE49-F238E27FC236}">
                <a16:creationId xmlns:a16="http://schemas.microsoft.com/office/drawing/2014/main" id="{F03A11D7-C7F3-BF98-1A1B-C3D9F175712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4" name="Picture 3">
            <a:extLst>
              <a:ext uri="{FF2B5EF4-FFF2-40B4-BE49-F238E27FC236}">
                <a16:creationId xmlns:a16="http://schemas.microsoft.com/office/drawing/2014/main" id="{C420F496-133D-800A-D7D7-B212A9A2C33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5" name="Footer Placeholder 2">
            <a:extLst>
              <a:ext uri="{FF2B5EF4-FFF2-40B4-BE49-F238E27FC236}">
                <a16:creationId xmlns:a16="http://schemas.microsoft.com/office/drawing/2014/main" id="{854D9794-E998-4797-84EB-F0CE4A166EF6}"/>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5CE9515-25FA-7FC4-732E-EAA0CD4C73C8}"/>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36102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E76BA-64AE-4607-964F-2F6E9664BA84}"/>
              </a:ext>
            </a:extLst>
          </p:cNvPr>
          <p:cNvSpPr>
            <a:spLocks noGrp="1"/>
          </p:cNvSpPr>
          <p:nvPr>
            <p:ph type="title"/>
          </p:nvPr>
        </p:nvSpPr>
        <p:spPr>
          <a:xfrm>
            <a:off x="4775595" y="728664"/>
            <a:ext cx="3738610" cy="2625118"/>
          </a:xfrm>
          <a:noFill/>
        </p:spPr>
        <p:txBody>
          <a:bodyPr vert="horz" lIns="91440" tIns="45720" rIns="91440" bIns="45720" rtlCol="0" anchor="b">
            <a:normAutofit/>
          </a:bodyPr>
          <a:lstStyle/>
          <a:p>
            <a:pPr algn="l" defTabSz="914400"/>
            <a:r>
              <a:rPr lang="en-US"/>
              <a:t>Starter</a:t>
            </a:r>
          </a:p>
        </p:txBody>
      </p:sp>
      <p:sp>
        <p:nvSpPr>
          <p:cNvPr id="3" name="Text Placeholder 2">
            <a:extLst>
              <a:ext uri="{FF2B5EF4-FFF2-40B4-BE49-F238E27FC236}">
                <a16:creationId xmlns:a16="http://schemas.microsoft.com/office/drawing/2014/main" id="{9BCCD2DB-3F10-4415-9CA1-2D473A5C31A8}"/>
              </a:ext>
            </a:extLst>
          </p:cNvPr>
          <p:cNvSpPr>
            <a:spLocks noGrp="1"/>
          </p:cNvSpPr>
          <p:nvPr>
            <p:ph type="body" idx="1"/>
          </p:nvPr>
        </p:nvSpPr>
        <p:spPr>
          <a:xfrm>
            <a:off x="4775595" y="4072045"/>
            <a:ext cx="3738610" cy="2057289"/>
          </a:xfrm>
          <a:noFill/>
        </p:spPr>
        <p:txBody>
          <a:bodyPr vert="horz" lIns="91440" tIns="45720" rIns="91440" bIns="45720" rtlCol="0">
            <a:normAutofit/>
          </a:bodyPr>
          <a:lstStyle/>
          <a:p>
            <a:pPr algn="l" defTabSz="914400">
              <a:spcBef>
                <a:spcPts val="1000"/>
              </a:spcBef>
            </a:pPr>
            <a:r>
              <a:rPr lang="en-US" sz="2000">
                <a:solidFill>
                  <a:schemeClr val="tx1"/>
                </a:solidFill>
              </a:rPr>
              <a:t>Draw a mind map to summarise your understanding of  macroeconomic policies and objectives.</a:t>
            </a:r>
          </a:p>
          <a:p>
            <a:pPr algn="l" defTabSz="914400">
              <a:spcBef>
                <a:spcPts val="1000"/>
              </a:spcBef>
            </a:pPr>
            <a:endParaRPr lang="en-US" sz="2000">
              <a:solidFill>
                <a:schemeClr val="tx1"/>
              </a:solidFill>
            </a:endParaRPr>
          </a:p>
          <a:p>
            <a:pPr algn="l" defTabSz="914400">
              <a:spcBef>
                <a:spcPts val="1000"/>
              </a:spcBef>
            </a:pPr>
            <a:r>
              <a:rPr lang="en-US" sz="2000">
                <a:solidFill>
                  <a:schemeClr val="tx1"/>
                </a:solidFill>
              </a:rPr>
              <a:t>Why might there be conflicts?</a:t>
            </a:r>
          </a:p>
          <a:p>
            <a:pPr algn="l" defTabSz="914400">
              <a:spcBef>
                <a:spcPts val="1000"/>
              </a:spcBef>
            </a:pPr>
            <a:endParaRPr lang="en-US" sz="2000">
              <a:solidFill>
                <a:schemeClr val="tx1"/>
              </a:solidFill>
            </a:endParaRPr>
          </a:p>
        </p:txBody>
      </p:sp>
      <p:pic>
        <p:nvPicPr>
          <p:cNvPr id="5" name="Picture 4" descr="Brain made out of yellow balls">
            <a:extLst>
              <a:ext uri="{FF2B5EF4-FFF2-40B4-BE49-F238E27FC236}">
                <a16:creationId xmlns:a16="http://schemas.microsoft.com/office/drawing/2014/main" id="{0E6616F3-0FF1-97EC-4483-6D57B614A3D1}"/>
              </a:ext>
            </a:extLst>
          </p:cNvPr>
          <p:cNvPicPr>
            <a:picLocks noChangeAspect="1"/>
          </p:cNvPicPr>
          <p:nvPr/>
        </p:nvPicPr>
        <p:blipFill rotWithShape="1">
          <a:blip r:embed="rId2"/>
          <a:srcRect l="27281" r="26729" b="-9"/>
          <a:stretch/>
        </p:blipFill>
        <p:spPr>
          <a:xfrm>
            <a:off x="20" y="10"/>
            <a:ext cx="4504114" cy="6857990"/>
          </a:xfrm>
          <a:prstGeom prst="rect">
            <a:avLst/>
          </a:prstGeom>
        </p:spPr>
      </p:pic>
      <p:pic>
        <p:nvPicPr>
          <p:cNvPr id="10" name="Picture 9">
            <a:extLst>
              <a:ext uri="{FF2B5EF4-FFF2-40B4-BE49-F238E27FC236}">
                <a16:creationId xmlns:a16="http://schemas.microsoft.com/office/drawing/2014/main" id="{E766E442-699B-3B4E-0A1F-A3137250243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11" name="Picture 10">
            <a:extLst>
              <a:ext uri="{FF2B5EF4-FFF2-40B4-BE49-F238E27FC236}">
                <a16:creationId xmlns:a16="http://schemas.microsoft.com/office/drawing/2014/main" id="{5ED42BBD-87A4-142F-309F-9F848244A62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12" name="Footer Placeholder 2">
            <a:extLst>
              <a:ext uri="{FF2B5EF4-FFF2-40B4-BE49-F238E27FC236}">
                <a16:creationId xmlns:a16="http://schemas.microsoft.com/office/drawing/2014/main" id="{52669FAF-8FBA-344D-08BB-9584492D2119}"/>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0967BD9-0F4A-922E-B7FE-345D7B270445}"/>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15250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BC42BF-1536-4570-80CF-539B2762254B}"/>
              </a:ext>
            </a:extLst>
          </p:cNvPr>
          <p:cNvPicPr>
            <a:picLocks noChangeAspect="1"/>
          </p:cNvPicPr>
          <p:nvPr/>
        </p:nvPicPr>
        <p:blipFill rotWithShape="1">
          <a:blip r:embed="rId2"/>
          <a:srcRect l="81637" t="23628" r="2750" b="60549"/>
          <a:stretch/>
        </p:blipFill>
        <p:spPr>
          <a:xfrm>
            <a:off x="1290211" y="2092669"/>
            <a:ext cx="2207848" cy="1336331"/>
          </a:xfrm>
          <a:prstGeom prst="rect">
            <a:avLst/>
          </a:prstGeom>
        </p:spPr>
      </p:pic>
      <p:pic>
        <p:nvPicPr>
          <p:cNvPr id="5" name="Picture 4">
            <a:extLst>
              <a:ext uri="{FF2B5EF4-FFF2-40B4-BE49-F238E27FC236}">
                <a16:creationId xmlns:a16="http://schemas.microsoft.com/office/drawing/2014/main" id="{5FF51AA4-4ABA-4CF0-BB41-6CF12B329E70}"/>
              </a:ext>
            </a:extLst>
          </p:cNvPr>
          <p:cNvPicPr>
            <a:picLocks noChangeAspect="1"/>
          </p:cNvPicPr>
          <p:nvPr/>
        </p:nvPicPr>
        <p:blipFill rotWithShape="1">
          <a:blip r:embed="rId2"/>
          <a:srcRect l="24412" t="23628" r="34638" b="14399"/>
          <a:stretch/>
        </p:blipFill>
        <p:spPr>
          <a:xfrm>
            <a:off x="3995936" y="1916832"/>
            <a:ext cx="5148064" cy="4653136"/>
          </a:xfrm>
          <a:prstGeom prst="rect">
            <a:avLst/>
          </a:prstGeom>
        </p:spPr>
      </p:pic>
      <p:sp>
        <p:nvSpPr>
          <p:cNvPr id="2" name="Title 1">
            <a:extLst>
              <a:ext uri="{FF2B5EF4-FFF2-40B4-BE49-F238E27FC236}">
                <a16:creationId xmlns:a16="http://schemas.microsoft.com/office/drawing/2014/main" id="{5284748D-73DC-4F85-865C-F1AF8CE99562}"/>
              </a:ext>
            </a:extLst>
          </p:cNvPr>
          <p:cNvSpPr>
            <a:spLocks noGrp="1"/>
          </p:cNvSpPr>
          <p:nvPr>
            <p:ph type="title"/>
          </p:nvPr>
        </p:nvSpPr>
        <p:spPr/>
        <p:txBody>
          <a:bodyPr/>
          <a:lstStyle/>
          <a:p>
            <a:r>
              <a:rPr lang="en-GB" dirty="0"/>
              <a:t>Plenary</a:t>
            </a:r>
          </a:p>
        </p:txBody>
      </p:sp>
      <p:pic>
        <p:nvPicPr>
          <p:cNvPr id="6" name="Picture 5">
            <a:extLst>
              <a:ext uri="{FF2B5EF4-FFF2-40B4-BE49-F238E27FC236}">
                <a16:creationId xmlns:a16="http://schemas.microsoft.com/office/drawing/2014/main" id="{A91F62F2-F09B-4219-A87A-AFB3369F717C}"/>
              </a:ext>
            </a:extLst>
          </p:cNvPr>
          <p:cNvPicPr>
            <a:picLocks noChangeAspect="1"/>
          </p:cNvPicPr>
          <p:nvPr/>
        </p:nvPicPr>
        <p:blipFill rotWithShape="1">
          <a:blip r:embed="rId2"/>
          <a:srcRect l="2750" t="23628" r="78921" b="42805"/>
          <a:stretch/>
        </p:blipFill>
        <p:spPr>
          <a:xfrm>
            <a:off x="1290211" y="3573016"/>
            <a:ext cx="2304256" cy="2520280"/>
          </a:xfrm>
          <a:prstGeom prst="rect">
            <a:avLst/>
          </a:prstGeom>
        </p:spPr>
      </p:pic>
      <p:pic>
        <p:nvPicPr>
          <p:cNvPr id="3" name="Picture 2">
            <a:extLst>
              <a:ext uri="{FF2B5EF4-FFF2-40B4-BE49-F238E27FC236}">
                <a16:creationId xmlns:a16="http://schemas.microsoft.com/office/drawing/2014/main" id="{7A17FDD8-1F56-238C-AB77-3C52611BC6C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7" name="Picture 6">
            <a:extLst>
              <a:ext uri="{FF2B5EF4-FFF2-40B4-BE49-F238E27FC236}">
                <a16:creationId xmlns:a16="http://schemas.microsoft.com/office/drawing/2014/main" id="{09813014-ECF3-80D6-1F66-B6BD904406C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8" name="Footer Placeholder 2">
            <a:extLst>
              <a:ext uri="{FF2B5EF4-FFF2-40B4-BE49-F238E27FC236}">
                <a16:creationId xmlns:a16="http://schemas.microsoft.com/office/drawing/2014/main" id="{1C49E056-C9D2-FD46-1EDB-3850A6237A35}"/>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F33AE29-4F14-FEDE-7EF3-474860E15497}"/>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66078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C8FCD-E6A1-44B8-A135-FC315711D41F}"/>
              </a:ext>
            </a:extLst>
          </p:cNvPr>
          <p:cNvSpPr>
            <a:spLocks noGrp="1"/>
          </p:cNvSpPr>
          <p:nvPr>
            <p:ph type="title"/>
          </p:nvPr>
        </p:nvSpPr>
        <p:spPr>
          <a:xfrm>
            <a:off x="4885341" y="365125"/>
            <a:ext cx="3630007" cy="1807305"/>
          </a:xfrm>
        </p:spPr>
        <p:txBody>
          <a:bodyPr>
            <a:normAutofit/>
          </a:bodyPr>
          <a:lstStyle/>
          <a:p>
            <a:r>
              <a:rPr lang="en-GB" dirty="0"/>
              <a:t>Recall</a:t>
            </a:r>
          </a:p>
        </p:txBody>
      </p:sp>
      <p:pic>
        <p:nvPicPr>
          <p:cNvPr id="5" name="Picture 4" descr="3D stairs design">
            <a:extLst>
              <a:ext uri="{FF2B5EF4-FFF2-40B4-BE49-F238E27FC236}">
                <a16:creationId xmlns:a16="http://schemas.microsoft.com/office/drawing/2014/main" id="{B2053F32-828E-0C09-860F-79744FEAA928}"/>
              </a:ext>
            </a:extLst>
          </p:cNvPr>
          <p:cNvPicPr>
            <a:picLocks noChangeAspect="1"/>
          </p:cNvPicPr>
          <p:nvPr/>
        </p:nvPicPr>
        <p:blipFill rotWithShape="1">
          <a:blip r:embed="rId2"/>
          <a:srcRect l="28978" r="20855" b="4"/>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 Placeholder 2">
            <a:extLst>
              <a:ext uri="{FF2B5EF4-FFF2-40B4-BE49-F238E27FC236}">
                <a16:creationId xmlns:a16="http://schemas.microsoft.com/office/drawing/2014/main" id="{990FC5E2-2AE8-43B1-BE76-F80024BCCC10}"/>
              </a:ext>
            </a:extLst>
          </p:cNvPr>
          <p:cNvSpPr>
            <a:spLocks noGrp="1"/>
          </p:cNvSpPr>
          <p:nvPr>
            <p:ph idx="1"/>
          </p:nvPr>
        </p:nvSpPr>
        <p:spPr>
          <a:xfrm>
            <a:off x="4885341" y="2333297"/>
            <a:ext cx="3630007" cy="3843666"/>
          </a:xfrm>
        </p:spPr>
        <p:txBody>
          <a:bodyPr vert="horz" lIns="91440" tIns="45720" rIns="91440" bIns="45720" rtlCol="0">
            <a:normAutofit/>
          </a:bodyPr>
          <a:lstStyle/>
          <a:p>
            <a:pPr marL="342900" indent="-342900">
              <a:buAutoNum type="arabicPeriod"/>
            </a:pPr>
            <a:r>
              <a:rPr lang="en-GB" sz="1700"/>
              <a:t>Give a definition of unemployment.</a:t>
            </a:r>
          </a:p>
          <a:p>
            <a:pPr marL="342900" indent="-342900">
              <a:buAutoNum type="arabicPeriod"/>
            </a:pPr>
            <a:r>
              <a:rPr lang="en-GB" sz="1700"/>
              <a:t>Draw a diagram to show inflation occurring.</a:t>
            </a:r>
          </a:p>
          <a:p>
            <a:pPr marL="342900" indent="-342900">
              <a:buAutoNum type="arabicPeriod"/>
            </a:pPr>
            <a:r>
              <a:rPr lang="en-GB" sz="1700"/>
              <a:t>Draw a diagram showing how an increase in interest rates will impact the economy.</a:t>
            </a:r>
          </a:p>
          <a:p>
            <a:pPr marL="342900" indent="-342900">
              <a:buAutoNum type="arabicPeriod"/>
            </a:pPr>
            <a:r>
              <a:rPr lang="en-GB" sz="1700"/>
              <a:t>Give a supply side policy to reduce inflation.</a:t>
            </a:r>
            <a:endParaRPr lang="en-GB" sz="1700">
              <a:cs typeface="Calibri"/>
            </a:endParaRPr>
          </a:p>
        </p:txBody>
      </p:sp>
      <p:pic>
        <p:nvPicPr>
          <p:cNvPr id="11" name="Picture 10">
            <a:extLst>
              <a:ext uri="{FF2B5EF4-FFF2-40B4-BE49-F238E27FC236}">
                <a16:creationId xmlns:a16="http://schemas.microsoft.com/office/drawing/2014/main" id="{D00FA4EE-B97F-CE56-8864-BA6A74431AB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12" name="Picture 11">
            <a:extLst>
              <a:ext uri="{FF2B5EF4-FFF2-40B4-BE49-F238E27FC236}">
                <a16:creationId xmlns:a16="http://schemas.microsoft.com/office/drawing/2014/main" id="{8CB24EBF-01DD-692E-7837-0580D5103B9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13" name="Footer Placeholder 2">
            <a:extLst>
              <a:ext uri="{FF2B5EF4-FFF2-40B4-BE49-F238E27FC236}">
                <a16:creationId xmlns:a16="http://schemas.microsoft.com/office/drawing/2014/main" id="{DB0F47D1-5586-587F-E7E2-D1E078817D62}"/>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D4DD9C4-B24C-88A4-AE49-D2AAEF6DFC32}"/>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14501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005CF-E60F-4BE4-9106-411133E4DE79}"/>
              </a:ext>
            </a:extLst>
          </p:cNvPr>
          <p:cNvSpPr>
            <a:spLocks noGrp="1"/>
          </p:cNvSpPr>
          <p:nvPr>
            <p:ph type="title"/>
          </p:nvPr>
        </p:nvSpPr>
        <p:spPr>
          <a:xfrm>
            <a:off x="5429260" y="525982"/>
            <a:ext cx="3212237" cy="1200361"/>
          </a:xfrm>
        </p:spPr>
        <p:txBody>
          <a:bodyPr anchor="b">
            <a:normAutofit/>
          </a:bodyPr>
          <a:lstStyle/>
          <a:p>
            <a:r>
              <a:rPr lang="en-GB" sz="3100">
                <a:cs typeface="Calibri Light"/>
              </a:rPr>
              <a:t>Definition</a:t>
            </a:r>
            <a:endParaRPr lang="en-GB" sz="3100"/>
          </a:p>
        </p:txBody>
      </p:sp>
      <p:sp>
        <p:nvSpPr>
          <p:cNvPr id="1033" name="Rectangle 103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7227"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675"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ah Class on Twitter: &quot;When the AD shifts right&gt;&gt;&gt;&gt; #socialmediaisgood  http://t.co/9pRshl68fD&quot; / Twitter">
            <a:extLst>
              <a:ext uri="{FF2B5EF4-FFF2-40B4-BE49-F238E27FC236}">
                <a16:creationId xmlns:a16="http://schemas.microsoft.com/office/drawing/2014/main" id="{BF0E1372-5006-494B-9C55-C4A93D4A53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2183" y="1729685"/>
            <a:ext cx="4221013" cy="3165759"/>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5833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DEB0A1-0553-4FD7-A765-229B929FB9F7}"/>
              </a:ext>
            </a:extLst>
          </p:cNvPr>
          <p:cNvSpPr>
            <a:spLocks noGrp="1"/>
          </p:cNvSpPr>
          <p:nvPr>
            <p:ph idx="1"/>
          </p:nvPr>
        </p:nvSpPr>
        <p:spPr>
          <a:xfrm>
            <a:off x="5429259" y="2031101"/>
            <a:ext cx="3212238" cy="3511943"/>
          </a:xfrm>
        </p:spPr>
        <p:txBody>
          <a:bodyPr anchor="ctr">
            <a:normAutofit/>
          </a:bodyPr>
          <a:lstStyle/>
          <a:p>
            <a:r>
              <a:rPr lang="en-GB" sz="1600"/>
              <a:t> Unemployment - a situation when a person who is actively searching for employment is unable to find work</a:t>
            </a:r>
          </a:p>
        </p:txBody>
      </p:sp>
      <p:sp>
        <p:nvSpPr>
          <p:cNvPr id="1039" name="Rectangle 103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65301"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0D5F61-2759-7889-1952-674A7BD9BF7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5" name="Picture 4">
            <a:extLst>
              <a:ext uri="{FF2B5EF4-FFF2-40B4-BE49-F238E27FC236}">
                <a16:creationId xmlns:a16="http://schemas.microsoft.com/office/drawing/2014/main" id="{82D8AF84-2875-D8E4-46A4-F3BE3C6A97E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6" name="Footer Placeholder 2">
            <a:extLst>
              <a:ext uri="{FF2B5EF4-FFF2-40B4-BE49-F238E27FC236}">
                <a16:creationId xmlns:a16="http://schemas.microsoft.com/office/drawing/2014/main" id="{E61E4864-886B-8C9B-2D3E-684597BABE67}"/>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06DDD8B-A6E3-DC00-B4DD-85106BE6B181}"/>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44299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F9BEBD-20B7-7C4A-ADFF-4DD47FFF0CE0}"/>
              </a:ext>
            </a:extLst>
          </p:cNvPr>
          <p:cNvSpPr>
            <a:spLocks noGrp="1"/>
          </p:cNvSpPr>
          <p:nvPr>
            <p:ph type="title"/>
          </p:nvPr>
        </p:nvSpPr>
        <p:spPr>
          <a:xfrm>
            <a:off x="606478" y="386930"/>
            <a:ext cx="6927525" cy="1188950"/>
          </a:xfrm>
        </p:spPr>
        <p:txBody>
          <a:bodyPr anchor="b">
            <a:normAutofit/>
          </a:bodyPr>
          <a:lstStyle/>
          <a:p>
            <a:r>
              <a:rPr lang="en-GB" sz="4700" cap="small">
                <a:cs typeface="Calibri Light"/>
              </a:rPr>
              <a:t>Learning Objectives</a:t>
            </a:r>
            <a:endParaRPr lang="en-US" sz="4700">
              <a:cs typeface="Calibri Ligh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4116292-32F7-86CB-E4F7-252187BFC398}"/>
              </a:ext>
            </a:extLst>
          </p:cNvPr>
          <p:cNvSpPr>
            <a:spLocks noGrp="1"/>
          </p:cNvSpPr>
          <p:nvPr>
            <p:ph idx="1"/>
          </p:nvPr>
        </p:nvSpPr>
        <p:spPr>
          <a:xfrm>
            <a:off x="595245" y="2599509"/>
            <a:ext cx="7607751" cy="3435531"/>
          </a:xfrm>
        </p:spPr>
        <p:txBody>
          <a:bodyPr vert="horz" lIns="91440" tIns="45720" rIns="91440" bIns="45720" rtlCol="0" anchor="ctr">
            <a:normAutofit/>
          </a:bodyPr>
          <a:lstStyle/>
          <a:p>
            <a:r>
              <a:rPr lang="en-GB" sz="1900">
                <a:cs typeface="Calibri"/>
              </a:rPr>
              <a:t>Are you able to explain how inflation and unemployment objectives can conflict with each other?</a:t>
            </a:r>
            <a:endParaRPr lang="en-US" sz="1900">
              <a:cs typeface="Calibri"/>
            </a:endParaRPr>
          </a:p>
          <a:p>
            <a:r>
              <a:rPr lang="en-GB" sz="1900">
                <a:cs typeface="Calibri"/>
              </a:rPr>
              <a:t>Do you understand the issues governments face in managing the macroeconomy?</a:t>
            </a:r>
            <a:endParaRPr lang="en-US" sz="1900">
              <a:cs typeface="Calibri"/>
            </a:endParaRPr>
          </a:p>
          <a:p>
            <a:r>
              <a:rPr lang="en-GB" sz="1900">
                <a:cs typeface="Calibri"/>
              </a:rPr>
              <a:t>Are you able to explain why economic growth and negative externalities coincide with each other?</a:t>
            </a:r>
            <a:endParaRPr lang="en-US" sz="1900">
              <a:cs typeface="Calibri"/>
            </a:endParaRPr>
          </a:p>
          <a:p>
            <a:r>
              <a:rPr lang="en-GB" sz="1900">
                <a:cs typeface="Calibri"/>
              </a:rPr>
              <a:t>Do you understand how different macroeconomic perspectives influence policy decisions?</a:t>
            </a:r>
            <a:endParaRPr lang="en-US" sz="1900">
              <a:cs typeface="Calibri"/>
            </a:endParaRPr>
          </a:p>
          <a:p>
            <a:r>
              <a:rPr lang="en-GB" sz="1900">
                <a:cs typeface="Calibri"/>
              </a:rPr>
              <a:t>Do you understand the likely effects of individual policy instruments on specific problems; possible unintended consequences?</a:t>
            </a:r>
            <a:endParaRPr lang="en-US" sz="1900">
              <a:cs typeface="Calibri"/>
            </a:endParaRPr>
          </a:p>
          <a:p>
            <a:endParaRPr lang="en-US" sz="1900">
              <a:cs typeface="Calibri"/>
            </a:endParaRPr>
          </a:p>
        </p:txBody>
      </p:sp>
      <p:pic>
        <p:nvPicPr>
          <p:cNvPr id="4" name="Picture 3">
            <a:extLst>
              <a:ext uri="{FF2B5EF4-FFF2-40B4-BE49-F238E27FC236}">
                <a16:creationId xmlns:a16="http://schemas.microsoft.com/office/drawing/2014/main" id="{EFE321DE-1A20-FFDE-12CD-ED5A1055E2E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5" name="Picture 4">
            <a:extLst>
              <a:ext uri="{FF2B5EF4-FFF2-40B4-BE49-F238E27FC236}">
                <a16:creationId xmlns:a16="http://schemas.microsoft.com/office/drawing/2014/main" id="{7E91C419-ECAC-18BD-8E39-7B2630465DE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6" name="Footer Placeholder 2">
            <a:extLst>
              <a:ext uri="{FF2B5EF4-FFF2-40B4-BE49-F238E27FC236}">
                <a16:creationId xmlns:a16="http://schemas.microsoft.com/office/drawing/2014/main" id="{3BEC3E03-8BD8-4C93-9960-06D3DD448A5E}"/>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F40FF9D-46E7-F563-2835-C9B933603FBB}"/>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065040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Rectangle 2"/>
          <p:cNvSpPr>
            <a:spLocks noGrp="1" noChangeArrowheads="1"/>
          </p:cNvSpPr>
          <p:nvPr>
            <p:ph type="title"/>
          </p:nvPr>
        </p:nvSpPr>
        <p:spPr>
          <a:xfrm>
            <a:off x="606478" y="386930"/>
            <a:ext cx="6927525" cy="1188950"/>
          </a:xfrm>
        </p:spPr>
        <p:txBody>
          <a:bodyPr anchor="b">
            <a:normAutofit/>
          </a:bodyPr>
          <a:lstStyle/>
          <a:p>
            <a:pPr eaLnBrk="1" hangingPunct="1"/>
            <a:r>
              <a:rPr lang="en-GB" sz="4700"/>
              <a:t>Activity 1</a:t>
            </a:r>
          </a:p>
        </p:txBody>
      </p:sp>
      <p:grpSp>
        <p:nvGrpSpPr>
          <p:cNvPr id="8203" name="Group 820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8204" name="Rectangle 820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07" name="Rectangle 820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6" name="Rectangle 3"/>
          <p:cNvSpPr>
            <a:spLocks noGrp="1" noChangeArrowheads="1"/>
          </p:cNvSpPr>
          <p:nvPr>
            <p:ph idx="1"/>
          </p:nvPr>
        </p:nvSpPr>
        <p:spPr>
          <a:xfrm>
            <a:off x="595245" y="2599509"/>
            <a:ext cx="7607751" cy="3435531"/>
          </a:xfrm>
        </p:spPr>
        <p:txBody>
          <a:bodyPr anchor="ctr">
            <a:normAutofit/>
          </a:bodyPr>
          <a:lstStyle/>
          <a:p>
            <a:pPr marL="0" indent="0">
              <a:buNone/>
              <a:defRPr/>
            </a:pPr>
            <a:r>
              <a:rPr lang="en-GB" sz="1600" dirty="0"/>
              <a:t>Explain what will happen as a result of these two objectives?</a:t>
            </a:r>
          </a:p>
          <a:p>
            <a:pPr marL="0" indent="0">
              <a:buNone/>
              <a:defRPr/>
            </a:pPr>
            <a:endParaRPr lang="en-GB" sz="1600" b="1"/>
          </a:p>
          <a:p>
            <a:pPr marL="0" indent="0">
              <a:buNone/>
              <a:defRPr/>
            </a:pPr>
            <a:r>
              <a:rPr lang="en-GB" sz="1600" b="1" dirty="0"/>
              <a:t>Example 1</a:t>
            </a:r>
            <a:endParaRPr lang="en-GB" sz="1600" b="1" dirty="0">
              <a:cs typeface="Calibri"/>
            </a:endParaRPr>
          </a:p>
          <a:p>
            <a:pPr marL="0" indent="0">
              <a:spcBef>
                <a:spcPts val="0"/>
              </a:spcBef>
              <a:buNone/>
              <a:defRPr/>
            </a:pPr>
            <a:r>
              <a:rPr lang="en-GB" sz="1600" dirty="0"/>
              <a:t>If the government invests in education and training… this may result in more skilled workers who can be more productive and produce higher quality goods and services. These can then be exported potentially at more competitive prices, which may improve the balance of payments. As this is a component of aggregate demand, greater economic growth will occur, which may in turn create more jobs and lower unemployment.</a:t>
            </a:r>
            <a:endParaRPr lang="en-GB" sz="1600" dirty="0">
              <a:cs typeface="Calibri"/>
            </a:endParaRPr>
          </a:p>
          <a:p>
            <a:pPr marL="0" indent="0">
              <a:spcBef>
                <a:spcPts val="0"/>
              </a:spcBef>
              <a:buNone/>
              <a:defRPr/>
            </a:pPr>
            <a:endParaRPr lang="en-GB" sz="1600"/>
          </a:p>
          <a:p>
            <a:pPr marL="0" indent="0">
              <a:spcBef>
                <a:spcPts val="0"/>
              </a:spcBef>
              <a:buNone/>
              <a:defRPr/>
            </a:pPr>
            <a:r>
              <a:rPr lang="en-GB" sz="1600" b="1" dirty="0"/>
              <a:t>Example 2</a:t>
            </a:r>
            <a:endParaRPr lang="en-GB" sz="1600" b="1" dirty="0">
              <a:cs typeface="Calibri"/>
            </a:endParaRPr>
          </a:p>
          <a:p>
            <a:pPr marL="0" indent="0">
              <a:spcBef>
                <a:spcPts val="0"/>
              </a:spcBef>
              <a:buNone/>
              <a:defRPr/>
            </a:pPr>
            <a:r>
              <a:rPr lang="en-GB" sz="1600" dirty="0"/>
              <a:t>If the Bank of England consistently meets its inflation target…, this may give firms more confidence to invest. Higher capital spending will boost long term productive potential, again assisting unemployment and enhancing the competitiveness of UK exports and the balance of payments as a consequence.</a:t>
            </a:r>
            <a:endParaRPr lang="en-GB" sz="1600" dirty="0">
              <a:cs typeface="Calibri"/>
            </a:endParaRPr>
          </a:p>
        </p:txBody>
      </p:sp>
      <p:pic>
        <p:nvPicPr>
          <p:cNvPr id="2" name="Picture 1">
            <a:extLst>
              <a:ext uri="{FF2B5EF4-FFF2-40B4-BE49-F238E27FC236}">
                <a16:creationId xmlns:a16="http://schemas.microsoft.com/office/drawing/2014/main" id="{95FF7B68-70B3-AA4E-32D6-FE22B91E4C5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3" name="Picture 2">
            <a:extLst>
              <a:ext uri="{FF2B5EF4-FFF2-40B4-BE49-F238E27FC236}">
                <a16:creationId xmlns:a16="http://schemas.microsoft.com/office/drawing/2014/main" id="{42432EA5-AA8F-81DF-C3C1-E6A4451691E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4" name="Footer Placeholder 2">
            <a:extLst>
              <a:ext uri="{FF2B5EF4-FFF2-40B4-BE49-F238E27FC236}">
                <a16:creationId xmlns:a16="http://schemas.microsoft.com/office/drawing/2014/main" id="{64DFF307-7E0E-4713-A6CC-682A77063598}"/>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3E7CB4F-F13A-5FEC-74F5-48FCAFAB8F37}"/>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93137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B33354-5302-409E-90BF-4E7A98AFB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83798" y="1165014"/>
            <a:ext cx="2847230" cy="4666206"/>
          </a:xfrm>
        </p:spPr>
        <p:txBody>
          <a:bodyPr anchor="ctr">
            <a:normAutofit/>
          </a:bodyPr>
          <a:lstStyle/>
          <a:p>
            <a:br>
              <a:rPr lang="en-GB" sz="4200"/>
            </a:br>
            <a:br>
              <a:rPr lang="en-GB" sz="4200"/>
            </a:br>
            <a:r>
              <a:rPr lang="en-GB" sz="4200"/>
              <a:t>Possible conflicts</a:t>
            </a:r>
            <a:br>
              <a:rPr lang="en-GB" sz="4200"/>
            </a:br>
            <a:br>
              <a:rPr lang="en-GB" sz="4200"/>
            </a:br>
            <a:endParaRPr lang="en-GB" sz="4200"/>
          </a:p>
        </p:txBody>
      </p:sp>
      <p:grpSp>
        <p:nvGrpSpPr>
          <p:cNvPr id="16" name="Group 15">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932" y="5945955"/>
            <a:ext cx="9082028" cy="525780"/>
            <a:chOff x="82576" y="5945955"/>
            <a:chExt cx="12109423" cy="525780"/>
          </a:xfrm>
        </p:grpSpPr>
        <p:sp>
          <p:nvSpPr>
            <p:cNvPr id="25" name="Rectangle 16">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idx="1"/>
          </p:nvPr>
        </p:nvSpPr>
        <p:spPr>
          <a:xfrm>
            <a:off x="4183380" y="1165014"/>
            <a:ext cx="4218939" cy="4666206"/>
          </a:xfrm>
        </p:spPr>
        <p:txBody>
          <a:bodyPr anchor="ctr">
            <a:normAutofit/>
          </a:bodyPr>
          <a:lstStyle/>
          <a:p>
            <a:r>
              <a:rPr lang="en-GB" sz="1400"/>
              <a:t>In summary, there are a number of possible conflicts that arise through economic decision-making:</a:t>
            </a:r>
          </a:p>
          <a:p>
            <a:pPr lvl="1"/>
            <a:r>
              <a:rPr lang="en-GB" sz="1400" b="1"/>
              <a:t>Unemployment v inflation </a:t>
            </a:r>
            <a:r>
              <a:rPr lang="en-GB" sz="1400"/>
              <a:t>– by creating unemployment e.g. through less government spending demand will fall leading to lower inflation</a:t>
            </a:r>
          </a:p>
          <a:p>
            <a:pPr lvl="1"/>
            <a:r>
              <a:rPr lang="en-GB" sz="1400" b="1"/>
              <a:t>Economic growth v the balance of payments </a:t>
            </a:r>
            <a:r>
              <a:rPr lang="en-GB" sz="1400"/>
              <a:t>– a policy of growth e.g. expansionary fiscal policy will lead to higher employment and greater demand. Higher income will increase consumption, part of which will be spent on exports. This will lead to a deterioration in the balance of payments</a:t>
            </a:r>
          </a:p>
          <a:p>
            <a:pPr lvl="1"/>
            <a:r>
              <a:rPr lang="en-GB" sz="1400" b="1"/>
              <a:t>Economic growth v inflation </a:t>
            </a:r>
            <a:r>
              <a:rPr lang="en-GB" sz="1400"/>
              <a:t>- a positive output gap will lead to increased demand and resultant inflationary pressures</a:t>
            </a:r>
          </a:p>
          <a:p>
            <a:r>
              <a:rPr lang="en-GB" sz="1400"/>
              <a:t>Therefore, policy decision- makers will have to bear in mind the side effects of any policy choices</a:t>
            </a:r>
          </a:p>
        </p:txBody>
      </p:sp>
      <p:pic>
        <p:nvPicPr>
          <p:cNvPr id="2" name="Picture 1">
            <a:extLst>
              <a:ext uri="{FF2B5EF4-FFF2-40B4-BE49-F238E27FC236}">
                <a16:creationId xmlns:a16="http://schemas.microsoft.com/office/drawing/2014/main" id="{C348C975-74C5-6719-8BE1-D4CD11A8D5B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3" name="Picture 2">
            <a:extLst>
              <a:ext uri="{FF2B5EF4-FFF2-40B4-BE49-F238E27FC236}">
                <a16:creationId xmlns:a16="http://schemas.microsoft.com/office/drawing/2014/main" id="{04A9ACA5-9C70-3D56-8AA9-7EC14D9476B3}"/>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4" name="Footer Placeholder 2">
            <a:extLst>
              <a:ext uri="{FF2B5EF4-FFF2-40B4-BE49-F238E27FC236}">
                <a16:creationId xmlns:a16="http://schemas.microsoft.com/office/drawing/2014/main" id="{FE00AF76-7752-0D92-E39D-43824E8A6DDF}"/>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BCC687E-2A16-1C56-56E4-615B6846E44F}"/>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03741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2400" dirty="0"/>
              <a:t>Negative output gaps: inflation and unemployment</a:t>
            </a:r>
          </a:p>
        </p:txBody>
      </p:sp>
      <p:sp>
        <p:nvSpPr>
          <p:cNvPr id="3" name="Content Placeholder 2"/>
          <p:cNvSpPr>
            <a:spLocks noGrp="1"/>
          </p:cNvSpPr>
          <p:nvPr>
            <p:ph idx="1"/>
          </p:nvPr>
        </p:nvSpPr>
        <p:spPr/>
        <p:txBody>
          <a:bodyPr>
            <a:normAutofit/>
          </a:bodyPr>
          <a:lstStyle/>
          <a:p>
            <a:pPr marL="457200" lvl="1" indent="0">
              <a:buNone/>
              <a:defRPr/>
            </a:pPr>
            <a:r>
              <a:rPr lang="en-GB" dirty="0"/>
              <a:t>A </a:t>
            </a:r>
            <a:r>
              <a:rPr lang="en-GB" b="1" dirty="0">
                <a:solidFill>
                  <a:srgbClr val="0070C0"/>
                </a:solidFill>
              </a:rPr>
              <a:t>negative output gap</a:t>
            </a:r>
            <a:r>
              <a:rPr lang="en-GB" dirty="0">
                <a:solidFill>
                  <a:srgbClr val="0070C0"/>
                </a:solidFill>
              </a:rPr>
              <a:t> </a:t>
            </a:r>
            <a:r>
              <a:rPr lang="en-GB" dirty="0"/>
              <a:t>occurs when actual output is below the trend rate</a:t>
            </a:r>
            <a:r>
              <a:rPr lang="en-GB" dirty="0">
                <a:solidFill>
                  <a:srgbClr val="0070C0"/>
                </a:solidFill>
              </a:rPr>
              <a:t>. </a:t>
            </a:r>
            <a:r>
              <a:rPr lang="en-GB" dirty="0"/>
              <a:t>This indicates low demand so there will be a reduction in inflationary pressures. As a result of lower demand cyclical unemployment will occur.</a:t>
            </a:r>
          </a:p>
          <a:p>
            <a:pPr>
              <a:defRPr/>
            </a:pPr>
            <a:endParaRPr lang="en-GB" sz="2800" b="1" i="1" dirty="0"/>
          </a:p>
          <a:p>
            <a:pPr>
              <a:lnSpc>
                <a:spcPct val="80000"/>
              </a:lnSpc>
              <a:defRPr/>
            </a:pPr>
            <a:endParaRPr lang="en-GB" sz="2800" dirty="0"/>
          </a:p>
        </p:txBody>
      </p:sp>
      <p:grpSp>
        <p:nvGrpSpPr>
          <p:cNvPr id="13" name="Group 12">
            <a:extLst>
              <a:ext uri="{FF2B5EF4-FFF2-40B4-BE49-F238E27FC236}">
                <a16:creationId xmlns:a16="http://schemas.microsoft.com/office/drawing/2014/main" id="{98A6B8FE-55AC-4BF0-A6D9-285BC2810563}"/>
              </a:ext>
            </a:extLst>
          </p:cNvPr>
          <p:cNvGrpSpPr/>
          <p:nvPr/>
        </p:nvGrpSpPr>
        <p:grpSpPr>
          <a:xfrm>
            <a:off x="2061791" y="3284984"/>
            <a:ext cx="6453559" cy="3407377"/>
            <a:chOff x="47079" y="3257346"/>
            <a:chExt cx="6453559" cy="3407377"/>
          </a:xfrm>
        </p:grpSpPr>
        <p:cxnSp>
          <p:nvCxnSpPr>
            <p:cNvPr id="4" name="Straight Connector 3"/>
            <p:cNvCxnSpPr/>
            <p:nvPr/>
          </p:nvCxnSpPr>
          <p:spPr>
            <a:xfrm>
              <a:off x="406648" y="3627234"/>
              <a:ext cx="0" cy="2628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6648" y="6294835"/>
              <a:ext cx="46799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06648" y="3831954"/>
              <a:ext cx="4895850" cy="1763712"/>
            </a:xfrm>
            <a:prstGeom prst="line">
              <a:avLst/>
            </a:prstGeom>
            <a:ln w="1905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395536" y="3673204"/>
              <a:ext cx="4903787" cy="2155825"/>
            </a:xfrm>
            <a:custGeom>
              <a:avLst/>
              <a:gdLst>
                <a:gd name="connsiteX0" fmla="*/ 0 w 6077527"/>
                <a:gd name="connsiteY0" fmla="*/ 2711443 h 2711443"/>
                <a:gd name="connsiteX1" fmla="*/ 840509 w 6077527"/>
                <a:gd name="connsiteY1" fmla="*/ 1556898 h 2711443"/>
                <a:gd name="connsiteX2" fmla="*/ 2613891 w 6077527"/>
                <a:gd name="connsiteY2" fmla="*/ 2037189 h 2711443"/>
                <a:gd name="connsiteX3" fmla="*/ 3629891 w 6077527"/>
                <a:gd name="connsiteY3" fmla="*/ 808753 h 2711443"/>
                <a:gd name="connsiteX4" fmla="*/ 5061527 w 6077527"/>
                <a:gd name="connsiteY4" fmla="*/ 1307516 h 2711443"/>
                <a:gd name="connsiteX5" fmla="*/ 5892800 w 6077527"/>
                <a:gd name="connsiteY5" fmla="*/ 199153 h 2711443"/>
                <a:gd name="connsiteX6" fmla="*/ 6077527 w 6077527"/>
                <a:gd name="connsiteY6" fmla="*/ 5189 h 2711443"/>
                <a:gd name="connsiteX0" fmla="*/ 0 w 6081646"/>
                <a:gd name="connsiteY0" fmla="*/ 2714064 h 2714064"/>
                <a:gd name="connsiteX1" fmla="*/ 840509 w 6081646"/>
                <a:gd name="connsiteY1" fmla="*/ 1559519 h 2714064"/>
                <a:gd name="connsiteX2" fmla="*/ 2613891 w 6081646"/>
                <a:gd name="connsiteY2" fmla="*/ 2039810 h 2714064"/>
                <a:gd name="connsiteX3" fmla="*/ 3629891 w 6081646"/>
                <a:gd name="connsiteY3" fmla="*/ 81137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03563 w 6081646"/>
                <a:gd name="connsiteY1" fmla="*/ 1827374 h 2714064"/>
                <a:gd name="connsiteX2" fmla="*/ 2613891 w 6081646"/>
                <a:gd name="connsiteY2" fmla="*/ 2039810 h 2714064"/>
                <a:gd name="connsiteX3" fmla="*/ 3629891 w 6081646"/>
                <a:gd name="connsiteY3" fmla="*/ 81137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03563 w 6081646"/>
                <a:gd name="connsiteY1" fmla="*/ 1827374 h 2714064"/>
                <a:gd name="connsiteX2" fmla="*/ 2613891 w 6081646"/>
                <a:gd name="connsiteY2" fmla="*/ 2039810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26457 w 6081646"/>
                <a:gd name="connsiteY1" fmla="*/ 1452821 h 2714064"/>
                <a:gd name="connsiteX2" fmla="*/ 2613891 w 6081646"/>
                <a:gd name="connsiteY2" fmla="*/ 2039810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26457 w 6081646"/>
                <a:gd name="connsiteY1" fmla="*/ 1452821 h 2714064"/>
                <a:gd name="connsiteX2" fmla="*/ 2465081 w 6081646"/>
                <a:gd name="connsiteY2" fmla="*/ 2156858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77526"/>
                <a:gd name="connsiteY0" fmla="*/ 2732069 h 2732069"/>
                <a:gd name="connsiteX1" fmla="*/ 826457 w 6077526"/>
                <a:gd name="connsiteY1" fmla="*/ 1470826 h 2732069"/>
                <a:gd name="connsiteX2" fmla="*/ 2465081 w 6077526"/>
                <a:gd name="connsiteY2" fmla="*/ 2174863 h 2732069"/>
                <a:gd name="connsiteX3" fmla="*/ 3168073 w 6077526"/>
                <a:gd name="connsiteY3" fmla="*/ 857089 h 2732069"/>
                <a:gd name="connsiteX4" fmla="*/ 4581237 w 6077526"/>
                <a:gd name="connsiteY4" fmla="*/ 1438978 h 2732069"/>
                <a:gd name="connsiteX5" fmla="*/ 5469266 w 6077526"/>
                <a:gd name="connsiteY5" fmla="*/ 161255 h 2732069"/>
                <a:gd name="connsiteX6" fmla="*/ 6077527 w 6077526"/>
                <a:gd name="connsiteY6" fmla="*/ 25815 h 273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7526" h="2732069">
                  <a:moveTo>
                    <a:pt x="0" y="2732069"/>
                  </a:moveTo>
                  <a:cubicBezTo>
                    <a:pt x="202430" y="2210984"/>
                    <a:pt x="415610" y="1563694"/>
                    <a:pt x="826457" y="1470826"/>
                  </a:cubicBezTo>
                  <a:cubicBezTo>
                    <a:pt x="1237304" y="1377958"/>
                    <a:pt x="2074812" y="2277152"/>
                    <a:pt x="2465081" y="2174863"/>
                  </a:cubicBezTo>
                  <a:cubicBezTo>
                    <a:pt x="2855350" y="2072574"/>
                    <a:pt x="2815380" y="979736"/>
                    <a:pt x="3168073" y="857089"/>
                  </a:cubicBezTo>
                  <a:cubicBezTo>
                    <a:pt x="3520766" y="734442"/>
                    <a:pt x="4197705" y="1554950"/>
                    <a:pt x="4581237" y="1438978"/>
                  </a:cubicBezTo>
                  <a:cubicBezTo>
                    <a:pt x="4964769" y="1323006"/>
                    <a:pt x="5219885" y="396782"/>
                    <a:pt x="5469266" y="161255"/>
                  </a:cubicBezTo>
                  <a:cubicBezTo>
                    <a:pt x="5718647" y="-74272"/>
                    <a:pt x="6069830" y="14269"/>
                    <a:pt x="6077527" y="2581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47079" y="3257346"/>
              <a:ext cx="719137" cy="369888"/>
            </a:xfrm>
            <a:prstGeom prst="rect">
              <a:avLst/>
            </a:prstGeom>
            <a:noFill/>
            <a:ln w="9525">
              <a:noFill/>
              <a:miter lim="800000"/>
              <a:headEnd/>
              <a:tailEnd/>
            </a:ln>
          </p:spPr>
          <p:txBody>
            <a:bodyPr>
              <a:spAutoFit/>
            </a:bodyPr>
            <a:lstStyle/>
            <a:p>
              <a:pPr algn="ctr"/>
              <a:r>
                <a:rPr lang="en-GB" dirty="0"/>
                <a:t>GDP</a:t>
              </a:r>
              <a:endParaRPr lang="en-US" dirty="0"/>
            </a:p>
          </p:txBody>
        </p:sp>
        <p:sp>
          <p:nvSpPr>
            <p:cNvPr id="9" name="TextBox 8"/>
            <p:cNvSpPr txBox="1">
              <a:spLocks noChangeArrowheads="1"/>
            </p:cNvSpPr>
            <p:nvPr/>
          </p:nvSpPr>
          <p:spPr bwMode="auto">
            <a:xfrm>
              <a:off x="3654393" y="6294835"/>
              <a:ext cx="720725" cy="369888"/>
            </a:xfrm>
            <a:prstGeom prst="rect">
              <a:avLst/>
            </a:prstGeom>
            <a:noFill/>
            <a:ln w="9525">
              <a:noFill/>
              <a:miter lim="800000"/>
              <a:headEnd/>
              <a:tailEnd/>
            </a:ln>
          </p:spPr>
          <p:txBody>
            <a:bodyPr>
              <a:spAutoFit/>
            </a:bodyPr>
            <a:lstStyle/>
            <a:p>
              <a:pPr algn="ctr"/>
              <a:r>
                <a:rPr lang="en-GB" dirty="0"/>
                <a:t>Time</a:t>
              </a:r>
              <a:endParaRPr lang="en-US" dirty="0"/>
            </a:p>
          </p:txBody>
        </p:sp>
        <p:sp>
          <p:nvSpPr>
            <p:cNvPr id="10" name="TextBox 9"/>
            <p:cNvSpPr txBox="1">
              <a:spLocks noChangeArrowheads="1"/>
            </p:cNvSpPr>
            <p:nvPr/>
          </p:nvSpPr>
          <p:spPr bwMode="auto">
            <a:xfrm>
              <a:off x="4196382" y="3313617"/>
              <a:ext cx="1584325" cy="369888"/>
            </a:xfrm>
            <a:prstGeom prst="rect">
              <a:avLst/>
            </a:prstGeom>
            <a:noFill/>
            <a:ln w="9525">
              <a:noFill/>
              <a:miter lim="800000"/>
              <a:headEnd/>
              <a:tailEnd/>
            </a:ln>
          </p:spPr>
          <p:txBody>
            <a:bodyPr>
              <a:spAutoFit/>
            </a:bodyPr>
            <a:lstStyle/>
            <a:p>
              <a:pPr algn="ctr"/>
              <a:r>
                <a:rPr lang="en-GB" dirty="0"/>
                <a:t>Actual GDP</a:t>
              </a:r>
              <a:endParaRPr lang="en-US" dirty="0"/>
            </a:p>
          </p:txBody>
        </p:sp>
        <p:sp>
          <p:nvSpPr>
            <p:cNvPr id="11" name="TextBox 10"/>
            <p:cNvSpPr txBox="1">
              <a:spLocks noChangeArrowheads="1"/>
            </p:cNvSpPr>
            <p:nvPr/>
          </p:nvSpPr>
          <p:spPr bwMode="auto">
            <a:xfrm>
              <a:off x="5060775" y="3647010"/>
              <a:ext cx="1439863" cy="369887"/>
            </a:xfrm>
            <a:prstGeom prst="rect">
              <a:avLst/>
            </a:prstGeom>
            <a:noFill/>
            <a:ln w="9525">
              <a:noFill/>
              <a:miter lim="800000"/>
              <a:headEnd/>
              <a:tailEnd/>
            </a:ln>
          </p:spPr>
          <p:txBody>
            <a:bodyPr>
              <a:spAutoFit/>
            </a:bodyPr>
            <a:lstStyle/>
            <a:p>
              <a:pPr algn="ctr"/>
              <a:r>
                <a:rPr lang="en-GB" dirty="0"/>
                <a:t>Trend line</a:t>
              </a:r>
              <a:endParaRPr lang="en-US" dirty="0"/>
            </a:p>
          </p:txBody>
        </p:sp>
        <p:sp>
          <p:nvSpPr>
            <p:cNvPr id="12" name="Line 9"/>
            <p:cNvSpPr>
              <a:spLocks noChangeShapeType="1"/>
            </p:cNvSpPr>
            <p:nvPr/>
          </p:nvSpPr>
          <p:spPr bwMode="auto">
            <a:xfrm>
              <a:off x="2350269" y="4911900"/>
              <a:ext cx="0" cy="432000"/>
            </a:xfrm>
            <a:prstGeom prst="line">
              <a:avLst/>
            </a:prstGeom>
            <a:noFill/>
            <a:ln w="38100">
              <a:solidFill>
                <a:srgbClr val="0033CC"/>
              </a:solidFill>
              <a:round/>
              <a:headEnd type="triangle" w="med" len="med"/>
              <a:tailEnd type="triangle" w="med" len="med"/>
            </a:ln>
            <a:effectLst/>
          </p:spPr>
          <p:txBody>
            <a:bodyPr/>
            <a:lstStyle/>
            <a:p>
              <a:endParaRPr lang="en-GB"/>
            </a:p>
          </p:txBody>
        </p:sp>
        <p:sp>
          <p:nvSpPr>
            <p:cNvPr id="15" name="TextBox 14"/>
            <p:cNvSpPr txBox="1"/>
            <p:nvPr/>
          </p:nvSpPr>
          <p:spPr>
            <a:xfrm>
              <a:off x="2065501" y="5368944"/>
              <a:ext cx="360040" cy="369332"/>
            </a:xfrm>
            <a:prstGeom prst="rect">
              <a:avLst/>
            </a:prstGeom>
            <a:noFill/>
          </p:spPr>
          <p:txBody>
            <a:bodyPr wrap="square" rtlCol="0">
              <a:spAutoFit/>
            </a:bodyPr>
            <a:lstStyle/>
            <a:p>
              <a:r>
                <a:rPr lang="en-GB" b="1" dirty="0"/>
                <a:t>X</a:t>
              </a:r>
            </a:p>
          </p:txBody>
        </p:sp>
        <p:sp>
          <p:nvSpPr>
            <p:cNvPr id="16" name="Oval 15"/>
            <p:cNvSpPr/>
            <p:nvPr/>
          </p:nvSpPr>
          <p:spPr>
            <a:xfrm>
              <a:off x="2290413" y="535991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2699792" y="4822105"/>
              <a:ext cx="1728192" cy="538609"/>
            </a:xfrm>
            <a:prstGeom prst="rect">
              <a:avLst/>
            </a:prstGeom>
            <a:noFill/>
          </p:spPr>
          <p:txBody>
            <a:bodyPr wrap="square" rtlCol="0">
              <a:spAutoFit/>
            </a:bodyPr>
            <a:lstStyle/>
            <a:p>
              <a:r>
                <a:rPr lang="en-GB" sz="1100" b="1" dirty="0"/>
                <a:t>Negative Output Gap</a:t>
              </a:r>
            </a:p>
            <a:p>
              <a:endParaRPr lang="en-GB" dirty="0"/>
            </a:p>
          </p:txBody>
        </p:sp>
      </p:grpSp>
      <p:grpSp>
        <p:nvGrpSpPr>
          <p:cNvPr id="14" name="Group 13">
            <a:extLst>
              <a:ext uri="{FF2B5EF4-FFF2-40B4-BE49-F238E27FC236}">
                <a16:creationId xmlns:a16="http://schemas.microsoft.com/office/drawing/2014/main" id="{7D5F7B52-0460-8E62-1A66-18D5BE94D29F}"/>
              </a:ext>
            </a:extLst>
          </p:cNvPr>
          <p:cNvGrpSpPr/>
          <p:nvPr/>
        </p:nvGrpSpPr>
        <p:grpSpPr>
          <a:xfrm>
            <a:off x="2061791" y="3284984"/>
            <a:ext cx="6453559" cy="3407377"/>
            <a:chOff x="2061791" y="3284984"/>
            <a:chExt cx="6453559" cy="3407377"/>
          </a:xfrm>
        </p:grpSpPr>
        <p:cxnSp>
          <p:nvCxnSpPr>
            <p:cNvPr id="18" name="Straight Connector 17">
              <a:extLst>
                <a:ext uri="{FF2B5EF4-FFF2-40B4-BE49-F238E27FC236}">
                  <a16:creationId xmlns:a16="http://schemas.microsoft.com/office/drawing/2014/main" id="{FD2F3E6D-CCE0-DBC1-8426-7C8D1B65E67F}"/>
                </a:ext>
              </a:extLst>
            </p:cNvPr>
            <p:cNvCxnSpPr/>
            <p:nvPr/>
          </p:nvCxnSpPr>
          <p:spPr>
            <a:xfrm>
              <a:off x="2421360" y="3654872"/>
              <a:ext cx="0" cy="2628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0FA4A1-5619-79BB-8EAB-277C67BCD8A0}"/>
                </a:ext>
              </a:extLst>
            </p:cNvPr>
            <p:cNvCxnSpPr/>
            <p:nvPr/>
          </p:nvCxnSpPr>
          <p:spPr>
            <a:xfrm>
              <a:off x="2421360" y="6322473"/>
              <a:ext cx="46799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542F4B-CB41-3C1A-CE13-0C044AEF5C14}"/>
                </a:ext>
              </a:extLst>
            </p:cNvPr>
            <p:cNvCxnSpPr/>
            <p:nvPr/>
          </p:nvCxnSpPr>
          <p:spPr>
            <a:xfrm flipV="1">
              <a:off x="2421360" y="3859592"/>
              <a:ext cx="4895850" cy="1763712"/>
            </a:xfrm>
            <a:prstGeom prst="line">
              <a:avLst/>
            </a:prstGeom>
            <a:ln w="1905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1" name="Freeform 6">
              <a:extLst>
                <a:ext uri="{FF2B5EF4-FFF2-40B4-BE49-F238E27FC236}">
                  <a16:creationId xmlns:a16="http://schemas.microsoft.com/office/drawing/2014/main" id="{B4040C78-D98B-61AA-90B0-0F2EC16E65E3}"/>
                </a:ext>
              </a:extLst>
            </p:cNvPr>
            <p:cNvSpPr/>
            <p:nvPr/>
          </p:nvSpPr>
          <p:spPr>
            <a:xfrm>
              <a:off x="2410248" y="3700842"/>
              <a:ext cx="4903787" cy="2155825"/>
            </a:xfrm>
            <a:custGeom>
              <a:avLst/>
              <a:gdLst>
                <a:gd name="connsiteX0" fmla="*/ 0 w 6077527"/>
                <a:gd name="connsiteY0" fmla="*/ 2711443 h 2711443"/>
                <a:gd name="connsiteX1" fmla="*/ 840509 w 6077527"/>
                <a:gd name="connsiteY1" fmla="*/ 1556898 h 2711443"/>
                <a:gd name="connsiteX2" fmla="*/ 2613891 w 6077527"/>
                <a:gd name="connsiteY2" fmla="*/ 2037189 h 2711443"/>
                <a:gd name="connsiteX3" fmla="*/ 3629891 w 6077527"/>
                <a:gd name="connsiteY3" fmla="*/ 808753 h 2711443"/>
                <a:gd name="connsiteX4" fmla="*/ 5061527 w 6077527"/>
                <a:gd name="connsiteY4" fmla="*/ 1307516 h 2711443"/>
                <a:gd name="connsiteX5" fmla="*/ 5892800 w 6077527"/>
                <a:gd name="connsiteY5" fmla="*/ 199153 h 2711443"/>
                <a:gd name="connsiteX6" fmla="*/ 6077527 w 6077527"/>
                <a:gd name="connsiteY6" fmla="*/ 5189 h 2711443"/>
                <a:gd name="connsiteX0" fmla="*/ 0 w 6081646"/>
                <a:gd name="connsiteY0" fmla="*/ 2714064 h 2714064"/>
                <a:gd name="connsiteX1" fmla="*/ 840509 w 6081646"/>
                <a:gd name="connsiteY1" fmla="*/ 1559519 h 2714064"/>
                <a:gd name="connsiteX2" fmla="*/ 2613891 w 6081646"/>
                <a:gd name="connsiteY2" fmla="*/ 2039810 h 2714064"/>
                <a:gd name="connsiteX3" fmla="*/ 3629891 w 6081646"/>
                <a:gd name="connsiteY3" fmla="*/ 81137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03563 w 6081646"/>
                <a:gd name="connsiteY1" fmla="*/ 1827374 h 2714064"/>
                <a:gd name="connsiteX2" fmla="*/ 2613891 w 6081646"/>
                <a:gd name="connsiteY2" fmla="*/ 2039810 h 2714064"/>
                <a:gd name="connsiteX3" fmla="*/ 3629891 w 6081646"/>
                <a:gd name="connsiteY3" fmla="*/ 81137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03563 w 6081646"/>
                <a:gd name="connsiteY1" fmla="*/ 1827374 h 2714064"/>
                <a:gd name="connsiteX2" fmla="*/ 2613891 w 6081646"/>
                <a:gd name="connsiteY2" fmla="*/ 2039810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26457 w 6081646"/>
                <a:gd name="connsiteY1" fmla="*/ 1452821 h 2714064"/>
                <a:gd name="connsiteX2" fmla="*/ 2613891 w 6081646"/>
                <a:gd name="connsiteY2" fmla="*/ 2039810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26457 w 6081646"/>
                <a:gd name="connsiteY1" fmla="*/ 1452821 h 2714064"/>
                <a:gd name="connsiteX2" fmla="*/ 2465081 w 6081646"/>
                <a:gd name="connsiteY2" fmla="*/ 2156858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77526"/>
                <a:gd name="connsiteY0" fmla="*/ 2732069 h 2732069"/>
                <a:gd name="connsiteX1" fmla="*/ 826457 w 6077526"/>
                <a:gd name="connsiteY1" fmla="*/ 1470826 h 2732069"/>
                <a:gd name="connsiteX2" fmla="*/ 2465081 w 6077526"/>
                <a:gd name="connsiteY2" fmla="*/ 2174863 h 2732069"/>
                <a:gd name="connsiteX3" fmla="*/ 3168073 w 6077526"/>
                <a:gd name="connsiteY3" fmla="*/ 857089 h 2732069"/>
                <a:gd name="connsiteX4" fmla="*/ 4581237 w 6077526"/>
                <a:gd name="connsiteY4" fmla="*/ 1438978 h 2732069"/>
                <a:gd name="connsiteX5" fmla="*/ 5469266 w 6077526"/>
                <a:gd name="connsiteY5" fmla="*/ 161255 h 2732069"/>
                <a:gd name="connsiteX6" fmla="*/ 6077527 w 6077526"/>
                <a:gd name="connsiteY6" fmla="*/ 25815 h 273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7526" h="2732069">
                  <a:moveTo>
                    <a:pt x="0" y="2732069"/>
                  </a:moveTo>
                  <a:cubicBezTo>
                    <a:pt x="202430" y="2210984"/>
                    <a:pt x="415610" y="1563694"/>
                    <a:pt x="826457" y="1470826"/>
                  </a:cubicBezTo>
                  <a:cubicBezTo>
                    <a:pt x="1237304" y="1377958"/>
                    <a:pt x="2074812" y="2277152"/>
                    <a:pt x="2465081" y="2174863"/>
                  </a:cubicBezTo>
                  <a:cubicBezTo>
                    <a:pt x="2855350" y="2072574"/>
                    <a:pt x="2815380" y="979736"/>
                    <a:pt x="3168073" y="857089"/>
                  </a:cubicBezTo>
                  <a:cubicBezTo>
                    <a:pt x="3520766" y="734442"/>
                    <a:pt x="4197705" y="1554950"/>
                    <a:pt x="4581237" y="1438978"/>
                  </a:cubicBezTo>
                  <a:cubicBezTo>
                    <a:pt x="4964769" y="1323006"/>
                    <a:pt x="5219885" y="396782"/>
                    <a:pt x="5469266" y="161255"/>
                  </a:cubicBezTo>
                  <a:cubicBezTo>
                    <a:pt x="5718647" y="-74272"/>
                    <a:pt x="6069830" y="14269"/>
                    <a:pt x="6077527" y="2581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2" name="TextBox 6">
              <a:extLst>
                <a:ext uri="{FF2B5EF4-FFF2-40B4-BE49-F238E27FC236}">
                  <a16:creationId xmlns:a16="http://schemas.microsoft.com/office/drawing/2014/main" id="{FA3B2153-9480-0EE0-1423-A3BF43D1327F}"/>
                </a:ext>
              </a:extLst>
            </p:cNvPr>
            <p:cNvSpPr txBox="1">
              <a:spLocks noChangeArrowheads="1"/>
            </p:cNvSpPr>
            <p:nvPr/>
          </p:nvSpPr>
          <p:spPr bwMode="auto">
            <a:xfrm>
              <a:off x="2061791" y="3284984"/>
              <a:ext cx="719137" cy="369888"/>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GDP</a:t>
              </a:r>
              <a:endParaRPr lang="en-US" dirty="0"/>
            </a:p>
          </p:txBody>
        </p:sp>
        <p:sp>
          <p:nvSpPr>
            <p:cNvPr id="23" name="TextBox 7">
              <a:extLst>
                <a:ext uri="{FF2B5EF4-FFF2-40B4-BE49-F238E27FC236}">
                  <a16:creationId xmlns:a16="http://schemas.microsoft.com/office/drawing/2014/main" id="{9D2A2417-ECE6-DADD-563A-ECC68CAC26D0}"/>
                </a:ext>
              </a:extLst>
            </p:cNvPr>
            <p:cNvSpPr txBox="1">
              <a:spLocks noChangeArrowheads="1"/>
            </p:cNvSpPr>
            <p:nvPr/>
          </p:nvSpPr>
          <p:spPr bwMode="auto">
            <a:xfrm>
              <a:off x="5669105" y="6322473"/>
              <a:ext cx="720725" cy="369888"/>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Time</a:t>
              </a:r>
              <a:endParaRPr lang="en-US" dirty="0"/>
            </a:p>
          </p:txBody>
        </p:sp>
        <p:sp>
          <p:nvSpPr>
            <p:cNvPr id="24" name="TextBox 8">
              <a:extLst>
                <a:ext uri="{FF2B5EF4-FFF2-40B4-BE49-F238E27FC236}">
                  <a16:creationId xmlns:a16="http://schemas.microsoft.com/office/drawing/2014/main" id="{FA5AFA21-1D71-8FAA-AFEA-823327711AFF}"/>
                </a:ext>
              </a:extLst>
            </p:cNvPr>
            <p:cNvSpPr txBox="1">
              <a:spLocks noChangeArrowheads="1"/>
            </p:cNvSpPr>
            <p:nvPr/>
          </p:nvSpPr>
          <p:spPr bwMode="auto">
            <a:xfrm>
              <a:off x="6211094" y="3341255"/>
              <a:ext cx="1584325" cy="369888"/>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Actual GDP</a:t>
              </a:r>
              <a:endParaRPr lang="en-US" dirty="0"/>
            </a:p>
          </p:txBody>
        </p:sp>
        <p:sp>
          <p:nvSpPr>
            <p:cNvPr id="25" name="TextBox 9">
              <a:extLst>
                <a:ext uri="{FF2B5EF4-FFF2-40B4-BE49-F238E27FC236}">
                  <a16:creationId xmlns:a16="http://schemas.microsoft.com/office/drawing/2014/main" id="{673ACB17-65B4-6B21-8556-3813406CB497}"/>
                </a:ext>
              </a:extLst>
            </p:cNvPr>
            <p:cNvSpPr txBox="1">
              <a:spLocks noChangeArrowheads="1"/>
            </p:cNvSpPr>
            <p:nvPr/>
          </p:nvSpPr>
          <p:spPr bwMode="auto">
            <a:xfrm>
              <a:off x="7075487" y="3674648"/>
              <a:ext cx="1439863" cy="369887"/>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Trend line</a:t>
              </a:r>
              <a:endParaRPr lang="en-US" dirty="0"/>
            </a:p>
          </p:txBody>
        </p:sp>
        <p:sp>
          <p:nvSpPr>
            <p:cNvPr id="26" name="Line 9">
              <a:extLst>
                <a:ext uri="{FF2B5EF4-FFF2-40B4-BE49-F238E27FC236}">
                  <a16:creationId xmlns:a16="http://schemas.microsoft.com/office/drawing/2014/main" id="{89547299-814B-5D9F-A431-5BBF62A6A83F}"/>
                </a:ext>
              </a:extLst>
            </p:cNvPr>
            <p:cNvSpPr>
              <a:spLocks noChangeShapeType="1"/>
            </p:cNvSpPr>
            <p:nvPr/>
          </p:nvSpPr>
          <p:spPr bwMode="auto">
            <a:xfrm>
              <a:off x="4364981" y="4939538"/>
              <a:ext cx="0" cy="432000"/>
            </a:xfrm>
            <a:prstGeom prst="line">
              <a:avLst/>
            </a:prstGeom>
            <a:noFill/>
            <a:ln w="38100">
              <a:solidFill>
                <a:srgbClr val="0033CC"/>
              </a:solidFill>
              <a:round/>
              <a:headEnd type="triangle" w="med" len="me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 name="TextBox 11">
              <a:extLst>
                <a:ext uri="{FF2B5EF4-FFF2-40B4-BE49-F238E27FC236}">
                  <a16:creationId xmlns:a16="http://schemas.microsoft.com/office/drawing/2014/main" id="{5D391109-BC8B-A636-EF09-99AEC58D6E51}"/>
                </a:ext>
              </a:extLst>
            </p:cNvPr>
            <p:cNvSpPr txBox="1"/>
            <p:nvPr/>
          </p:nvSpPr>
          <p:spPr>
            <a:xfrm>
              <a:off x="4080213" y="5396582"/>
              <a:ext cx="3600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X</a:t>
              </a:r>
            </a:p>
          </p:txBody>
        </p:sp>
        <p:sp>
          <p:nvSpPr>
            <p:cNvPr id="28" name="Oval 27">
              <a:extLst>
                <a:ext uri="{FF2B5EF4-FFF2-40B4-BE49-F238E27FC236}">
                  <a16:creationId xmlns:a16="http://schemas.microsoft.com/office/drawing/2014/main" id="{48AA617C-0E9A-E489-FCDE-933BD2204024}"/>
                </a:ext>
              </a:extLst>
            </p:cNvPr>
            <p:cNvSpPr/>
            <p:nvPr/>
          </p:nvSpPr>
          <p:spPr>
            <a:xfrm>
              <a:off x="4305125" y="538755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TextBox 13">
              <a:extLst>
                <a:ext uri="{FF2B5EF4-FFF2-40B4-BE49-F238E27FC236}">
                  <a16:creationId xmlns:a16="http://schemas.microsoft.com/office/drawing/2014/main" id="{38430282-EDDA-A683-291F-92FD4D1A7BD0}"/>
                </a:ext>
              </a:extLst>
            </p:cNvPr>
            <p:cNvSpPr txBox="1"/>
            <p:nvPr/>
          </p:nvSpPr>
          <p:spPr>
            <a:xfrm>
              <a:off x="4714504" y="4849743"/>
              <a:ext cx="1728192" cy="5386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Negative Output Gap</a:t>
              </a:r>
            </a:p>
            <a:p>
              <a:endParaRPr lang="en-GB" dirty="0"/>
            </a:p>
          </p:txBody>
        </p:sp>
      </p:grpSp>
      <p:grpSp>
        <p:nvGrpSpPr>
          <p:cNvPr id="33" name="Group 32">
            <a:extLst>
              <a:ext uri="{FF2B5EF4-FFF2-40B4-BE49-F238E27FC236}">
                <a16:creationId xmlns:a16="http://schemas.microsoft.com/office/drawing/2014/main" id="{FE4C3A2E-07CA-9D4D-FB91-E1608EABCDA1}"/>
              </a:ext>
            </a:extLst>
          </p:cNvPr>
          <p:cNvGrpSpPr/>
          <p:nvPr/>
        </p:nvGrpSpPr>
        <p:grpSpPr>
          <a:xfrm>
            <a:off x="2061791" y="3284984"/>
            <a:ext cx="6453559" cy="3407377"/>
            <a:chOff x="2061791" y="3284984"/>
            <a:chExt cx="6453559" cy="3407377"/>
          </a:xfrm>
        </p:grpSpPr>
        <p:cxnSp>
          <p:nvCxnSpPr>
            <p:cNvPr id="34" name="Straight Connector 33">
              <a:extLst>
                <a:ext uri="{FF2B5EF4-FFF2-40B4-BE49-F238E27FC236}">
                  <a16:creationId xmlns:a16="http://schemas.microsoft.com/office/drawing/2014/main" id="{9B5510DA-EC2B-4871-327C-47C833D93B5A}"/>
                </a:ext>
              </a:extLst>
            </p:cNvPr>
            <p:cNvCxnSpPr/>
            <p:nvPr/>
          </p:nvCxnSpPr>
          <p:spPr>
            <a:xfrm>
              <a:off x="2421360" y="3654872"/>
              <a:ext cx="0" cy="2628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C5985C5-0294-F45C-DA44-34DC5F82C95F}"/>
                </a:ext>
              </a:extLst>
            </p:cNvPr>
            <p:cNvCxnSpPr/>
            <p:nvPr/>
          </p:nvCxnSpPr>
          <p:spPr>
            <a:xfrm>
              <a:off x="2421360" y="6322473"/>
              <a:ext cx="46799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89FD2CA-04AF-45D6-628A-4E7364CC644F}"/>
                </a:ext>
              </a:extLst>
            </p:cNvPr>
            <p:cNvCxnSpPr/>
            <p:nvPr/>
          </p:nvCxnSpPr>
          <p:spPr>
            <a:xfrm flipV="1">
              <a:off x="2421360" y="3859592"/>
              <a:ext cx="4895850" cy="1763712"/>
            </a:xfrm>
            <a:prstGeom prst="line">
              <a:avLst/>
            </a:prstGeom>
            <a:ln w="1905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37" name="Freeform 6">
              <a:extLst>
                <a:ext uri="{FF2B5EF4-FFF2-40B4-BE49-F238E27FC236}">
                  <a16:creationId xmlns:a16="http://schemas.microsoft.com/office/drawing/2014/main" id="{88AB28C1-9469-5122-2D39-B8109D322D8B}"/>
                </a:ext>
              </a:extLst>
            </p:cNvPr>
            <p:cNvSpPr/>
            <p:nvPr/>
          </p:nvSpPr>
          <p:spPr>
            <a:xfrm>
              <a:off x="2410248" y="3700842"/>
              <a:ext cx="4903787" cy="2155825"/>
            </a:xfrm>
            <a:custGeom>
              <a:avLst/>
              <a:gdLst>
                <a:gd name="connsiteX0" fmla="*/ 0 w 6077527"/>
                <a:gd name="connsiteY0" fmla="*/ 2711443 h 2711443"/>
                <a:gd name="connsiteX1" fmla="*/ 840509 w 6077527"/>
                <a:gd name="connsiteY1" fmla="*/ 1556898 h 2711443"/>
                <a:gd name="connsiteX2" fmla="*/ 2613891 w 6077527"/>
                <a:gd name="connsiteY2" fmla="*/ 2037189 h 2711443"/>
                <a:gd name="connsiteX3" fmla="*/ 3629891 w 6077527"/>
                <a:gd name="connsiteY3" fmla="*/ 808753 h 2711443"/>
                <a:gd name="connsiteX4" fmla="*/ 5061527 w 6077527"/>
                <a:gd name="connsiteY4" fmla="*/ 1307516 h 2711443"/>
                <a:gd name="connsiteX5" fmla="*/ 5892800 w 6077527"/>
                <a:gd name="connsiteY5" fmla="*/ 199153 h 2711443"/>
                <a:gd name="connsiteX6" fmla="*/ 6077527 w 6077527"/>
                <a:gd name="connsiteY6" fmla="*/ 5189 h 2711443"/>
                <a:gd name="connsiteX0" fmla="*/ 0 w 6081646"/>
                <a:gd name="connsiteY0" fmla="*/ 2714064 h 2714064"/>
                <a:gd name="connsiteX1" fmla="*/ 840509 w 6081646"/>
                <a:gd name="connsiteY1" fmla="*/ 1559519 h 2714064"/>
                <a:gd name="connsiteX2" fmla="*/ 2613891 w 6081646"/>
                <a:gd name="connsiteY2" fmla="*/ 2039810 h 2714064"/>
                <a:gd name="connsiteX3" fmla="*/ 3629891 w 6081646"/>
                <a:gd name="connsiteY3" fmla="*/ 81137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03563 w 6081646"/>
                <a:gd name="connsiteY1" fmla="*/ 1827374 h 2714064"/>
                <a:gd name="connsiteX2" fmla="*/ 2613891 w 6081646"/>
                <a:gd name="connsiteY2" fmla="*/ 2039810 h 2714064"/>
                <a:gd name="connsiteX3" fmla="*/ 3629891 w 6081646"/>
                <a:gd name="connsiteY3" fmla="*/ 81137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03563 w 6081646"/>
                <a:gd name="connsiteY1" fmla="*/ 1827374 h 2714064"/>
                <a:gd name="connsiteX2" fmla="*/ 2613891 w 6081646"/>
                <a:gd name="connsiteY2" fmla="*/ 2039810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26457 w 6081646"/>
                <a:gd name="connsiteY1" fmla="*/ 1452821 h 2714064"/>
                <a:gd name="connsiteX2" fmla="*/ 2613891 w 6081646"/>
                <a:gd name="connsiteY2" fmla="*/ 2039810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26457 w 6081646"/>
                <a:gd name="connsiteY1" fmla="*/ 1452821 h 2714064"/>
                <a:gd name="connsiteX2" fmla="*/ 2465081 w 6081646"/>
                <a:gd name="connsiteY2" fmla="*/ 2156858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77526"/>
                <a:gd name="connsiteY0" fmla="*/ 2732069 h 2732069"/>
                <a:gd name="connsiteX1" fmla="*/ 826457 w 6077526"/>
                <a:gd name="connsiteY1" fmla="*/ 1470826 h 2732069"/>
                <a:gd name="connsiteX2" fmla="*/ 2465081 w 6077526"/>
                <a:gd name="connsiteY2" fmla="*/ 2174863 h 2732069"/>
                <a:gd name="connsiteX3" fmla="*/ 3168073 w 6077526"/>
                <a:gd name="connsiteY3" fmla="*/ 857089 h 2732069"/>
                <a:gd name="connsiteX4" fmla="*/ 4581237 w 6077526"/>
                <a:gd name="connsiteY4" fmla="*/ 1438978 h 2732069"/>
                <a:gd name="connsiteX5" fmla="*/ 5469266 w 6077526"/>
                <a:gd name="connsiteY5" fmla="*/ 161255 h 2732069"/>
                <a:gd name="connsiteX6" fmla="*/ 6077527 w 6077526"/>
                <a:gd name="connsiteY6" fmla="*/ 25815 h 273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7526" h="2732069">
                  <a:moveTo>
                    <a:pt x="0" y="2732069"/>
                  </a:moveTo>
                  <a:cubicBezTo>
                    <a:pt x="202430" y="2210984"/>
                    <a:pt x="415610" y="1563694"/>
                    <a:pt x="826457" y="1470826"/>
                  </a:cubicBezTo>
                  <a:cubicBezTo>
                    <a:pt x="1237304" y="1377958"/>
                    <a:pt x="2074812" y="2277152"/>
                    <a:pt x="2465081" y="2174863"/>
                  </a:cubicBezTo>
                  <a:cubicBezTo>
                    <a:pt x="2855350" y="2072574"/>
                    <a:pt x="2815380" y="979736"/>
                    <a:pt x="3168073" y="857089"/>
                  </a:cubicBezTo>
                  <a:cubicBezTo>
                    <a:pt x="3520766" y="734442"/>
                    <a:pt x="4197705" y="1554950"/>
                    <a:pt x="4581237" y="1438978"/>
                  </a:cubicBezTo>
                  <a:cubicBezTo>
                    <a:pt x="4964769" y="1323006"/>
                    <a:pt x="5219885" y="396782"/>
                    <a:pt x="5469266" y="161255"/>
                  </a:cubicBezTo>
                  <a:cubicBezTo>
                    <a:pt x="5718647" y="-74272"/>
                    <a:pt x="6069830" y="14269"/>
                    <a:pt x="6077527" y="2581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38" name="TextBox 6">
              <a:extLst>
                <a:ext uri="{FF2B5EF4-FFF2-40B4-BE49-F238E27FC236}">
                  <a16:creationId xmlns:a16="http://schemas.microsoft.com/office/drawing/2014/main" id="{5DF24FB4-9960-8635-B97B-FE9FC1549737}"/>
                </a:ext>
              </a:extLst>
            </p:cNvPr>
            <p:cNvSpPr txBox="1">
              <a:spLocks noChangeArrowheads="1"/>
            </p:cNvSpPr>
            <p:nvPr/>
          </p:nvSpPr>
          <p:spPr bwMode="auto">
            <a:xfrm>
              <a:off x="2061791" y="3284984"/>
              <a:ext cx="719137" cy="369888"/>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GDP</a:t>
              </a:r>
              <a:endParaRPr lang="en-US" dirty="0"/>
            </a:p>
          </p:txBody>
        </p:sp>
        <p:sp>
          <p:nvSpPr>
            <p:cNvPr id="39" name="TextBox 7">
              <a:extLst>
                <a:ext uri="{FF2B5EF4-FFF2-40B4-BE49-F238E27FC236}">
                  <a16:creationId xmlns:a16="http://schemas.microsoft.com/office/drawing/2014/main" id="{1F79463B-7C16-5FA7-7F80-FC6622278511}"/>
                </a:ext>
              </a:extLst>
            </p:cNvPr>
            <p:cNvSpPr txBox="1">
              <a:spLocks noChangeArrowheads="1"/>
            </p:cNvSpPr>
            <p:nvPr/>
          </p:nvSpPr>
          <p:spPr bwMode="auto">
            <a:xfrm>
              <a:off x="5669105" y="6322473"/>
              <a:ext cx="720725" cy="369888"/>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Time</a:t>
              </a:r>
              <a:endParaRPr lang="en-US" dirty="0"/>
            </a:p>
          </p:txBody>
        </p:sp>
        <p:sp>
          <p:nvSpPr>
            <p:cNvPr id="40" name="TextBox 8">
              <a:extLst>
                <a:ext uri="{FF2B5EF4-FFF2-40B4-BE49-F238E27FC236}">
                  <a16:creationId xmlns:a16="http://schemas.microsoft.com/office/drawing/2014/main" id="{58BA5224-6369-EF6F-C09C-8F453F057B42}"/>
                </a:ext>
              </a:extLst>
            </p:cNvPr>
            <p:cNvSpPr txBox="1">
              <a:spLocks noChangeArrowheads="1"/>
            </p:cNvSpPr>
            <p:nvPr/>
          </p:nvSpPr>
          <p:spPr bwMode="auto">
            <a:xfrm>
              <a:off x="6211094" y="3341255"/>
              <a:ext cx="1584325" cy="369888"/>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Actual GDP</a:t>
              </a:r>
              <a:endParaRPr lang="en-US" dirty="0"/>
            </a:p>
          </p:txBody>
        </p:sp>
        <p:sp>
          <p:nvSpPr>
            <p:cNvPr id="41" name="TextBox 9">
              <a:extLst>
                <a:ext uri="{FF2B5EF4-FFF2-40B4-BE49-F238E27FC236}">
                  <a16:creationId xmlns:a16="http://schemas.microsoft.com/office/drawing/2014/main" id="{78CE220F-1E6A-74F1-9ABA-3B1181A2232A}"/>
                </a:ext>
              </a:extLst>
            </p:cNvPr>
            <p:cNvSpPr txBox="1">
              <a:spLocks noChangeArrowheads="1"/>
            </p:cNvSpPr>
            <p:nvPr/>
          </p:nvSpPr>
          <p:spPr bwMode="auto">
            <a:xfrm>
              <a:off x="7075487" y="3674648"/>
              <a:ext cx="1439863" cy="369887"/>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Trend line</a:t>
              </a:r>
              <a:endParaRPr lang="en-US" dirty="0"/>
            </a:p>
          </p:txBody>
        </p:sp>
        <p:sp>
          <p:nvSpPr>
            <p:cNvPr id="42" name="Line 9">
              <a:extLst>
                <a:ext uri="{FF2B5EF4-FFF2-40B4-BE49-F238E27FC236}">
                  <a16:creationId xmlns:a16="http://schemas.microsoft.com/office/drawing/2014/main" id="{126A033F-EC3D-3037-4135-34CC323FBF0D}"/>
                </a:ext>
              </a:extLst>
            </p:cNvPr>
            <p:cNvSpPr>
              <a:spLocks noChangeShapeType="1"/>
            </p:cNvSpPr>
            <p:nvPr/>
          </p:nvSpPr>
          <p:spPr bwMode="auto">
            <a:xfrm>
              <a:off x="4364981" y="4939538"/>
              <a:ext cx="0" cy="432000"/>
            </a:xfrm>
            <a:prstGeom prst="line">
              <a:avLst/>
            </a:prstGeom>
            <a:noFill/>
            <a:ln w="38100">
              <a:solidFill>
                <a:srgbClr val="0033CC"/>
              </a:solidFill>
              <a:round/>
              <a:headEnd type="triangle" w="med" len="med"/>
              <a:tailEnd type="triangl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TextBox 11">
              <a:extLst>
                <a:ext uri="{FF2B5EF4-FFF2-40B4-BE49-F238E27FC236}">
                  <a16:creationId xmlns:a16="http://schemas.microsoft.com/office/drawing/2014/main" id="{BA6F0A2C-42A0-0A16-AB4C-CF4CE12F9B1A}"/>
                </a:ext>
              </a:extLst>
            </p:cNvPr>
            <p:cNvSpPr txBox="1"/>
            <p:nvPr/>
          </p:nvSpPr>
          <p:spPr>
            <a:xfrm>
              <a:off x="4080213" y="5396582"/>
              <a:ext cx="3600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X</a:t>
              </a:r>
            </a:p>
          </p:txBody>
        </p:sp>
        <p:sp>
          <p:nvSpPr>
            <p:cNvPr id="44" name="Oval 43">
              <a:extLst>
                <a:ext uri="{FF2B5EF4-FFF2-40B4-BE49-F238E27FC236}">
                  <a16:creationId xmlns:a16="http://schemas.microsoft.com/office/drawing/2014/main" id="{171C6359-85A1-451A-400B-BB235EC95359}"/>
                </a:ext>
              </a:extLst>
            </p:cNvPr>
            <p:cNvSpPr/>
            <p:nvPr/>
          </p:nvSpPr>
          <p:spPr>
            <a:xfrm>
              <a:off x="4305125" y="538755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5" name="TextBox 13">
              <a:extLst>
                <a:ext uri="{FF2B5EF4-FFF2-40B4-BE49-F238E27FC236}">
                  <a16:creationId xmlns:a16="http://schemas.microsoft.com/office/drawing/2014/main" id="{00E7C7A3-AF19-EFBE-1046-A0CFA069D695}"/>
                </a:ext>
              </a:extLst>
            </p:cNvPr>
            <p:cNvSpPr txBox="1"/>
            <p:nvPr/>
          </p:nvSpPr>
          <p:spPr>
            <a:xfrm>
              <a:off x="4714504" y="4849743"/>
              <a:ext cx="1728192" cy="5386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Negative Output Gap</a:t>
              </a:r>
            </a:p>
            <a:p>
              <a:endParaRPr lang="en-GB" dirty="0"/>
            </a:p>
          </p:txBody>
        </p:sp>
      </p:grpSp>
      <p:pic>
        <p:nvPicPr>
          <p:cNvPr id="30" name="Picture 29">
            <a:extLst>
              <a:ext uri="{FF2B5EF4-FFF2-40B4-BE49-F238E27FC236}">
                <a16:creationId xmlns:a16="http://schemas.microsoft.com/office/drawing/2014/main" id="{BDBB5393-3126-4851-257E-70356BFB4F6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31" name="Picture 30">
            <a:extLst>
              <a:ext uri="{FF2B5EF4-FFF2-40B4-BE49-F238E27FC236}">
                <a16:creationId xmlns:a16="http://schemas.microsoft.com/office/drawing/2014/main" id="{C115AA5B-36D5-1582-24C8-72ACD1A8CDC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32" name="Footer Placeholder 2">
            <a:extLst>
              <a:ext uri="{FF2B5EF4-FFF2-40B4-BE49-F238E27FC236}">
                <a16:creationId xmlns:a16="http://schemas.microsoft.com/office/drawing/2014/main" id="{B963E501-F687-2366-F30B-B3F7D63E11C7}"/>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1110D4F6-3101-26ED-83DF-F75D11860874}"/>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56746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sz="2400" dirty="0"/>
              <a:t>Positive output gaps: inflation and unemployment</a:t>
            </a:r>
          </a:p>
        </p:txBody>
      </p:sp>
      <p:sp>
        <p:nvSpPr>
          <p:cNvPr id="3" name="Content Placeholder 2"/>
          <p:cNvSpPr>
            <a:spLocks noGrp="1"/>
          </p:cNvSpPr>
          <p:nvPr>
            <p:ph idx="1"/>
          </p:nvPr>
        </p:nvSpPr>
        <p:spPr>
          <a:xfrm>
            <a:off x="1475658" y="1825625"/>
            <a:ext cx="7039692" cy="4351338"/>
          </a:xfrm>
        </p:spPr>
        <p:txBody>
          <a:bodyPr>
            <a:normAutofit/>
          </a:bodyPr>
          <a:lstStyle/>
          <a:p>
            <a:pPr marL="457200" lvl="1" indent="0">
              <a:buNone/>
              <a:defRPr/>
            </a:pPr>
            <a:r>
              <a:rPr lang="en-GB" dirty="0"/>
              <a:t>A </a:t>
            </a:r>
            <a:r>
              <a:rPr lang="en-GB" b="1" dirty="0">
                <a:solidFill>
                  <a:srgbClr val="0070C0"/>
                </a:solidFill>
              </a:rPr>
              <a:t>positive output gap</a:t>
            </a:r>
            <a:r>
              <a:rPr lang="en-GB" dirty="0">
                <a:solidFill>
                  <a:srgbClr val="0070C0"/>
                </a:solidFill>
              </a:rPr>
              <a:t> </a:t>
            </a:r>
            <a:r>
              <a:rPr lang="en-GB" dirty="0"/>
              <a:t>occurs when actual output is above the trend rate</a:t>
            </a:r>
            <a:r>
              <a:rPr lang="en-GB" dirty="0">
                <a:solidFill>
                  <a:srgbClr val="0070C0"/>
                </a:solidFill>
              </a:rPr>
              <a:t>. </a:t>
            </a:r>
            <a:r>
              <a:rPr lang="en-GB" dirty="0"/>
              <a:t>This indicates high demand so there will be an increase in inflationary pressures. As a result of higher demand cyclical unemployment will fall.</a:t>
            </a:r>
          </a:p>
          <a:p>
            <a:pPr>
              <a:defRPr/>
            </a:pPr>
            <a:endParaRPr lang="en-GB" sz="2800" b="1" i="1" dirty="0"/>
          </a:p>
          <a:p>
            <a:pPr>
              <a:lnSpc>
                <a:spcPct val="80000"/>
              </a:lnSpc>
              <a:defRPr/>
            </a:pPr>
            <a:endParaRPr lang="en-GB" sz="2800" dirty="0"/>
          </a:p>
        </p:txBody>
      </p:sp>
      <p:grpSp>
        <p:nvGrpSpPr>
          <p:cNvPr id="13" name="Group 12">
            <a:extLst>
              <a:ext uri="{FF2B5EF4-FFF2-40B4-BE49-F238E27FC236}">
                <a16:creationId xmlns:a16="http://schemas.microsoft.com/office/drawing/2014/main" id="{BEFC6030-5726-4007-A2A9-A2A2901AD754}"/>
              </a:ext>
            </a:extLst>
          </p:cNvPr>
          <p:cNvGrpSpPr/>
          <p:nvPr/>
        </p:nvGrpSpPr>
        <p:grpSpPr>
          <a:xfrm>
            <a:off x="1899744" y="3284984"/>
            <a:ext cx="6744324" cy="3393229"/>
            <a:chOff x="35496" y="3298116"/>
            <a:chExt cx="6744324" cy="3393229"/>
          </a:xfrm>
        </p:grpSpPr>
        <p:cxnSp>
          <p:nvCxnSpPr>
            <p:cNvPr id="4" name="Straight Connector 3"/>
            <p:cNvCxnSpPr/>
            <p:nvPr/>
          </p:nvCxnSpPr>
          <p:spPr>
            <a:xfrm>
              <a:off x="694680" y="3627234"/>
              <a:ext cx="0" cy="2628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94680" y="6294835"/>
              <a:ext cx="46799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94680" y="3831954"/>
              <a:ext cx="4895850" cy="1763712"/>
            </a:xfrm>
            <a:prstGeom prst="line">
              <a:avLst/>
            </a:prstGeom>
            <a:ln w="1905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683568" y="3673204"/>
              <a:ext cx="4903787" cy="2155825"/>
            </a:xfrm>
            <a:custGeom>
              <a:avLst/>
              <a:gdLst>
                <a:gd name="connsiteX0" fmla="*/ 0 w 6077527"/>
                <a:gd name="connsiteY0" fmla="*/ 2711443 h 2711443"/>
                <a:gd name="connsiteX1" fmla="*/ 840509 w 6077527"/>
                <a:gd name="connsiteY1" fmla="*/ 1556898 h 2711443"/>
                <a:gd name="connsiteX2" fmla="*/ 2613891 w 6077527"/>
                <a:gd name="connsiteY2" fmla="*/ 2037189 h 2711443"/>
                <a:gd name="connsiteX3" fmla="*/ 3629891 w 6077527"/>
                <a:gd name="connsiteY3" fmla="*/ 808753 h 2711443"/>
                <a:gd name="connsiteX4" fmla="*/ 5061527 w 6077527"/>
                <a:gd name="connsiteY4" fmla="*/ 1307516 h 2711443"/>
                <a:gd name="connsiteX5" fmla="*/ 5892800 w 6077527"/>
                <a:gd name="connsiteY5" fmla="*/ 199153 h 2711443"/>
                <a:gd name="connsiteX6" fmla="*/ 6077527 w 6077527"/>
                <a:gd name="connsiteY6" fmla="*/ 5189 h 2711443"/>
                <a:gd name="connsiteX0" fmla="*/ 0 w 6081646"/>
                <a:gd name="connsiteY0" fmla="*/ 2714064 h 2714064"/>
                <a:gd name="connsiteX1" fmla="*/ 840509 w 6081646"/>
                <a:gd name="connsiteY1" fmla="*/ 1559519 h 2714064"/>
                <a:gd name="connsiteX2" fmla="*/ 2613891 w 6081646"/>
                <a:gd name="connsiteY2" fmla="*/ 2039810 h 2714064"/>
                <a:gd name="connsiteX3" fmla="*/ 3629891 w 6081646"/>
                <a:gd name="connsiteY3" fmla="*/ 81137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03563 w 6081646"/>
                <a:gd name="connsiteY1" fmla="*/ 1827374 h 2714064"/>
                <a:gd name="connsiteX2" fmla="*/ 2613891 w 6081646"/>
                <a:gd name="connsiteY2" fmla="*/ 2039810 h 2714064"/>
                <a:gd name="connsiteX3" fmla="*/ 3629891 w 6081646"/>
                <a:gd name="connsiteY3" fmla="*/ 81137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03563 w 6081646"/>
                <a:gd name="connsiteY1" fmla="*/ 1827374 h 2714064"/>
                <a:gd name="connsiteX2" fmla="*/ 2613891 w 6081646"/>
                <a:gd name="connsiteY2" fmla="*/ 2039810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26457 w 6081646"/>
                <a:gd name="connsiteY1" fmla="*/ 1452821 h 2714064"/>
                <a:gd name="connsiteX2" fmla="*/ 2613891 w 6081646"/>
                <a:gd name="connsiteY2" fmla="*/ 2039810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81646"/>
                <a:gd name="connsiteY0" fmla="*/ 2714064 h 2714064"/>
                <a:gd name="connsiteX1" fmla="*/ 826457 w 6081646"/>
                <a:gd name="connsiteY1" fmla="*/ 1452821 h 2714064"/>
                <a:gd name="connsiteX2" fmla="*/ 2465081 w 6081646"/>
                <a:gd name="connsiteY2" fmla="*/ 2156858 h 2714064"/>
                <a:gd name="connsiteX3" fmla="*/ 3168073 w 6081646"/>
                <a:gd name="connsiteY3" fmla="*/ 839084 h 2714064"/>
                <a:gd name="connsiteX4" fmla="*/ 4581237 w 6081646"/>
                <a:gd name="connsiteY4" fmla="*/ 1420973 h 2714064"/>
                <a:gd name="connsiteX5" fmla="*/ 5892800 w 6081646"/>
                <a:gd name="connsiteY5" fmla="*/ 201774 h 2714064"/>
                <a:gd name="connsiteX6" fmla="*/ 6077527 w 6081646"/>
                <a:gd name="connsiteY6" fmla="*/ 7810 h 2714064"/>
                <a:gd name="connsiteX0" fmla="*/ 0 w 6077526"/>
                <a:gd name="connsiteY0" fmla="*/ 2732069 h 2732069"/>
                <a:gd name="connsiteX1" fmla="*/ 826457 w 6077526"/>
                <a:gd name="connsiteY1" fmla="*/ 1470826 h 2732069"/>
                <a:gd name="connsiteX2" fmla="*/ 2465081 w 6077526"/>
                <a:gd name="connsiteY2" fmla="*/ 2174863 h 2732069"/>
                <a:gd name="connsiteX3" fmla="*/ 3168073 w 6077526"/>
                <a:gd name="connsiteY3" fmla="*/ 857089 h 2732069"/>
                <a:gd name="connsiteX4" fmla="*/ 4581237 w 6077526"/>
                <a:gd name="connsiteY4" fmla="*/ 1438978 h 2732069"/>
                <a:gd name="connsiteX5" fmla="*/ 5469266 w 6077526"/>
                <a:gd name="connsiteY5" fmla="*/ 161255 h 2732069"/>
                <a:gd name="connsiteX6" fmla="*/ 6077527 w 6077526"/>
                <a:gd name="connsiteY6" fmla="*/ 25815 h 273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7526" h="2732069">
                  <a:moveTo>
                    <a:pt x="0" y="2732069"/>
                  </a:moveTo>
                  <a:cubicBezTo>
                    <a:pt x="202430" y="2210984"/>
                    <a:pt x="415610" y="1563694"/>
                    <a:pt x="826457" y="1470826"/>
                  </a:cubicBezTo>
                  <a:cubicBezTo>
                    <a:pt x="1237304" y="1377958"/>
                    <a:pt x="2074812" y="2277152"/>
                    <a:pt x="2465081" y="2174863"/>
                  </a:cubicBezTo>
                  <a:cubicBezTo>
                    <a:pt x="2855350" y="2072574"/>
                    <a:pt x="2815380" y="979736"/>
                    <a:pt x="3168073" y="857089"/>
                  </a:cubicBezTo>
                  <a:cubicBezTo>
                    <a:pt x="3520766" y="734442"/>
                    <a:pt x="4197705" y="1554950"/>
                    <a:pt x="4581237" y="1438978"/>
                  </a:cubicBezTo>
                  <a:cubicBezTo>
                    <a:pt x="4964769" y="1323006"/>
                    <a:pt x="5219885" y="396782"/>
                    <a:pt x="5469266" y="161255"/>
                  </a:cubicBezTo>
                  <a:cubicBezTo>
                    <a:pt x="5718647" y="-74272"/>
                    <a:pt x="6069830" y="14269"/>
                    <a:pt x="6077527" y="2581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35496" y="3668004"/>
              <a:ext cx="719137" cy="369888"/>
            </a:xfrm>
            <a:prstGeom prst="rect">
              <a:avLst/>
            </a:prstGeom>
            <a:noFill/>
            <a:ln w="9525">
              <a:noFill/>
              <a:miter lim="800000"/>
              <a:headEnd/>
              <a:tailEnd/>
            </a:ln>
          </p:spPr>
          <p:txBody>
            <a:bodyPr>
              <a:spAutoFit/>
            </a:bodyPr>
            <a:lstStyle/>
            <a:p>
              <a:pPr algn="ctr"/>
              <a:r>
                <a:rPr lang="en-GB" dirty="0"/>
                <a:t>GDP</a:t>
              </a:r>
              <a:endParaRPr lang="en-US" dirty="0"/>
            </a:p>
          </p:txBody>
        </p:sp>
        <p:sp>
          <p:nvSpPr>
            <p:cNvPr id="9" name="TextBox 8"/>
            <p:cNvSpPr txBox="1">
              <a:spLocks noChangeArrowheads="1"/>
            </p:cNvSpPr>
            <p:nvPr/>
          </p:nvSpPr>
          <p:spPr bwMode="auto">
            <a:xfrm>
              <a:off x="2499737" y="6321457"/>
              <a:ext cx="720725" cy="369888"/>
            </a:xfrm>
            <a:prstGeom prst="rect">
              <a:avLst/>
            </a:prstGeom>
            <a:noFill/>
            <a:ln w="9525">
              <a:noFill/>
              <a:miter lim="800000"/>
              <a:headEnd/>
              <a:tailEnd/>
            </a:ln>
          </p:spPr>
          <p:txBody>
            <a:bodyPr>
              <a:spAutoFit/>
            </a:bodyPr>
            <a:lstStyle/>
            <a:p>
              <a:pPr algn="ctr"/>
              <a:r>
                <a:rPr lang="en-GB" dirty="0"/>
                <a:t>Time</a:t>
              </a:r>
              <a:endParaRPr lang="en-US" dirty="0"/>
            </a:p>
          </p:txBody>
        </p:sp>
        <p:sp>
          <p:nvSpPr>
            <p:cNvPr id="10" name="TextBox 9"/>
            <p:cNvSpPr txBox="1">
              <a:spLocks noChangeArrowheads="1"/>
            </p:cNvSpPr>
            <p:nvPr/>
          </p:nvSpPr>
          <p:spPr bwMode="auto">
            <a:xfrm>
              <a:off x="5195495" y="3298116"/>
              <a:ext cx="1584325" cy="369888"/>
            </a:xfrm>
            <a:prstGeom prst="rect">
              <a:avLst/>
            </a:prstGeom>
            <a:noFill/>
            <a:ln w="9525">
              <a:noFill/>
              <a:miter lim="800000"/>
              <a:headEnd/>
              <a:tailEnd/>
            </a:ln>
          </p:spPr>
          <p:txBody>
            <a:bodyPr>
              <a:spAutoFit/>
            </a:bodyPr>
            <a:lstStyle/>
            <a:p>
              <a:pPr algn="ctr"/>
              <a:r>
                <a:rPr lang="en-GB" dirty="0"/>
                <a:t>Actual GDP</a:t>
              </a:r>
              <a:endParaRPr lang="en-US" dirty="0"/>
            </a:p>
          </p:txBody>
        </p:sp>
        <p:sp>
          <p:nvSpPr>
            <p:cNvPr id="11" name="TextBox 10"/>
            <p:cNvSpPr txBox="1">
              <a:spLocks noChangeArrowheads="1"/>
            </p:cNvSpPr>
            <p:nvPr/>
          </p:nvSpPr>
          <p:spPr bwMode="auto">
            <a:xfrm>
              <a:off x="5339957" y="3688343"/>
              <a:ext cx="1439863" cy="369887"/>
            </a:xfrm>
            <a:prstGeom prst="rect">
              <a:avLst/>
            </a:prstGeom>
            <a:noFill/>
            <a:ln w="9525">
              <a:noFill/>
              <a:miter lim="800000"/>
              <a:headEnd/>
              <a:tailEnd/>
            </a:ln>
          </p:spPr>
          <p:txBody>
            <a:bodyPr>
              <a:spAutoFit/>
            </a:bodyPr>
            <a:lstStyle/>
            <a:p>
              <a:pPr algn="ctr"/>
              <a:r>
                <a:rPr lang="en-GB" dirty="0"/>
                <a:t>Trend line</a:t>
              </a:r>
              <a:endParaRPr lang="en-US" dirty="0"/>
            </a:p>
          </p:txBody>
        </p:sp>
        <p:sp>
          <p:nvSpPr>
            <p:cNvPr id="12" name="Line 9"/>
            <p:cNvSpPr>
              <a:spLocks noChangeShapeType="1"/>
            </p:cNvSpPr>
            <p:nvPr/>
          </p:nvSpPr>
          <p:spPr bwMode="auto">
            <a:xfrm>
              <a:off x="1414165" y="4875409"/>
              <a:ext cx="0" cy="432000"/>
            </a:xfrm>
            <a:prstGeom prst="line">
              <a:avLst/>
            </a:prstGeom>
            <a:noFill/>
            <a:ln w="38100">
              <a:solidFill>
                <a:srgbClr val="0033CC"/>
              </a:solidFill>
              <a:round/>
              <a:headEnd type="triangle" w="med" len="med"/>
              <a:tailEnd type="triangle" w="med" len="med"/>
            </a:ln>
            <a:effectLst/>
          </p:spPr>
          <p:txBody>
            <a:bodyPr/>
            <a:lstStyle/>
            <a:p>
              <a:endParaRPr lang="en-GB"/>
            </a:p>
          </p:txBody>
        </p:sp>
        <p:sp>
          <p:nvSpPr>
            <p:cNvPr id="15" name="TextBox 14"/>
            <p:cNvSpPr txBox="1"/>
            <p:nvPr/>
          </p:nvSpPr>
          <p:spPr>
            <a:xfrm>
              <a:off x="1115616" y="4713810"/>
              <a:ext cx="360040" cy="369332"/>
            </a:xfrm>
            <a:prstGeom prst="rect">
              <a:avLst/>
            </a:prstGeom>
            <a:noFill/>
          </p:spPr>
          <p:txBody>
            <a:bodyPr wrap="square" rtlCol="0">
              <a:spAutoFit/>
            </a:bodyPr>
            <a:lstStyle/>
            <a:p>
              <a:r>
                <a:rPr lang="en-GB" b="1" dirty="0"/>
                <a:t>Y</a:t>
              </a:r>
            </a:p>
          </p:txBody>
        </p:sp>
        <p:sp>
          <p:nvSpPr>
            <p:cNvPr id="16" name="Oval 15"/>
            <p:cNvSpPr/>
            <p:nvPr/>
          </p:nvSpPr>
          <p:spPr>
            <a:xfrm>
              <a:off x="1390130" y="4822105"/>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054125" y="4474567"/>
              <a:ext cx="1728192" cy="538609"/>
            </a:xfrm>
            <a:prstGeom prst="rect">
              <a:avLst/>
            </a:prstGeom>
            <a:noFill/>
          </p:spPr>
          <p:txBody>
            <a:bodyPr wrap="square" rtlCol="0">
              <a:spAutoFit/>
            </a:bodyPr>
            <a:lstStyle/>
            <a:p>
              <a:r>
                <a:rPr lang="en-GB" sz="1100" b="1" dirty="0"/>
                <a:t>Positive Output Gap</a:t>
              </a:r>
            </a:p>
            <a:p>
              <a:endParaRPr lang="en-GB" dirty="0"/>
            </a:p>
          </p:txBody>
        </p:sp>
      </p:grpSp>
      <p:pic>
        <p:nvPicPr>
          <p:cNvPr id="14" name="Picture 13">
            <a:extLst>
              <a:ext uri="{FF2B5EF4-FFF2-40B4-BE49-F238E27FC236}">
                <a16:creationId xmlns:a16="http://schemas.microsoft.com/office/drawing/2014/main" id="{0EC2CCB8-F3DC-459F-F52D-8F2E9BFCDED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764252" y="1977997"/>
            <a:ext cx="7695738" cy="3098355"/>
          </a:xfrm>
          <a:prstGeom prst="rect">
            <a:avLst/>
          </a:prstGeom>
        </p:spPr>
      </p:pic>
      <p:pic>
        <p:nvPicPr>
          <p:cNvPr id="18" name="Picture 17">
            <a:extLst>
              <a:ext uri="{FF2B5EF4-FFF2-40B4-BE49-F238E27FC236}">
                <a16:creationId xmlns:a16="http://schemas.microsoft.com/office/drawing/2014/main" id="{2C65BC20-6F06-5D69-FB40-8F69288FE0B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139952" y="94924"/>
            <a:ext cx="933411" cy="375797"/>
          </a:xfrm>
          <a:prstGeom prst="rect">
            <a:avLst/>
          </a:prstGeom>
        </p:spPr>
      </p:pic>
      <p:sp>
        <p:nvSpPr>
          <p:cNvPr id="19" name="Footer Placeholder 2">
            <a:extLst>
              <a:ext uri="{FF2B5EF4-FFF2-40B4-BE49-F238E27FC236}">
                <a16:creationId xmlns:a16="http://schemas.microsoft.com/office/drawing/2014/main" id="{87744FD3-A660-2974-AB23-3A75E692EBD9}"/>
              </a:ext>
            </a:extLst>
          </p:cNvPr>
          <p:cNvSpPr txBox="1">
            <a:spLocks/>
          </p:cNvSpPr>
          <p:nvPr/>
        </p:nvSpPr>
        <p:spPr>
          <a:xfrm>
            <a:off x="775315" y="658159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AC669E3-67F4-9EBA-CC2D-5387757A655A}"/>
              </a:ext>
            </a:extLst>
          </p:cNvPr>
          <p:cNvSpPr txBox="1"/>
          <p:nvPr/>
        </p:nvSpPr>
        <p:spPr>
          <a:xfrm>
            <a:off x="5598486" y="661383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501586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436DC3638E3742B0B79B63F34FDF66" ma:contentTypeVersion="3" ma:contentTypeDescription="Create a new document." ma:contentTypeScope="" ma:versionID="d64795dab92fb0753da3ac3dcea45ebb">
  <xsd:schema xmlns:xsd="http://www.w3.org/2001/XMLSchema" xmlns:xs="http://www.w3.org/2001/XMLSchema" xmlns:p="http://schemas.microsoft.com/office/2006/metadata/properties" xmlns:ns2="f8e32401-6fd2-4ce4-872f-f2e7513af3c3" targetNamespace="http://schemas.microsoft.com/office/2006/metadata/properties" ma:root="true" ma:fieldsID="c461cdc0747bd0c959b2f0c83f7c3984" ns2:_="">
    <xsd:import namespace="f8e32401-6fd2-4ce4-872f-f2e7513af3c3"/>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32401-6fd2-4ce4-872f-f2e7513af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07403B-DA8E-4FA5-8029-872172653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32401-6fd2-4ce4-872f-f2e7513af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F06BA9-CB54-417C-9C4E-18F57AABE995}">
  <ds:schemaRefs>
    <ds:schemaRef ds:uri="http://schemas.microsoft.com/sharepoint/v3/contenttype/forms"/>
  </ds:schemaRefs>
</ds:datastoreItem>
</file>

<file path=customXml/itemProps3.xml><?xml version="1.0" encoding="utf-8"?>
<ds:datastoreItem xmlns:ds="http://schemas.openxmlformats.org/officeDocument/2006/customXml" ds:itemID="{940E9477-728A-48B8-B9BD-6D8C9E48972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2962</TotalTime>
  <Words>2128</Words>
  <Application>Microsoft Office PowerPoint</Application>
  <PresentationFormat>On-screen Show (4:3)</PresentationFormat>
  <Paragraphs>215</Paragraphs>
  <Slides>20</Slides>
  <Notes>13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gg sans</vt:lpstr>
      <vt:lpstr>Times New Roman</vt:lpstr>
      <vt:lpstr>Office Theme</vt:lpstr>
      <vt:lpstr>2.6.3 Potential policy conflicts and trade-offs</vt:lpstr>
      <vt:lpstr>Starter</vt:lpstr>
      <vt:lpstr>Recall</vt:lpstr>
      <vt:lpstr>Definition</vt:lpstr>
      <vt:lpstr>Learning Objectives</vt:lpstr>
      <vt:lpstr>Activity 1</vt:lpstr>
      <vt:lpstr>  Possible conflicts  </vt:lpstr>
      <vt:lpstr>Negative output gaps: inflation and unemployment</vt:lpstr>
      <vt:lpstr>Positive output gaps: inflation and unemployment</vt:lpstr>
      <vt:lpstr>Economic growth and negative externalities</vt:lpstr>
      <vt:lpstr>Issues facing government: conflicts between fiscal and supply-side policies</vt:lpstr>
      <vt:lpstr>Issues facing government: conflicts between fiscal policy and inflation targets</vt:lpstr>
      <vt:lpstr>Different perspectives: monetary Policy</vt:lpstr>
      <vt:lpstr>Different perspectives: fiscal Policy</vt:lpstr>
      <vt:lpstr>Unintended consequences of government intervention</vt:lpstr>
      <vt:lpstr>Unintended consequences of government intervention</vt:lpstr>
      <vt:lpstr>Who is to blame for soaring prices?</vt:lpstr>
      <vt:lpstr>PowerPoint Presentation</vt:lpstr>
      <vt:lpstr>PowerPoint Presentation</vt:lpstr>
      <vt:lpstr>Plenary</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dc:title>
  <dc:creator>Time2Resources</dc:creator>
  <cp:lastModifiedBy>Chezka Mae Madrona</cp:lastModifiedBy>
  <cp:revision>470</cp:revision>
  <dcterms:created xsi:type="dcterms:W3CDTF">2009-08-01T13:37:35Z</dcterms:created>
  <dcterms:modified xsi:type="dcterms:W3CDTF">2025-03-18T08:54:10Z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0x0101002C436DC3638E3742B0B79B63F34FDF66</vt:lpwstr>
  </property>
</Properties>
</file>