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4"/>
    <p:sldMasterId id="2147483736" r:id="rId5"/>
  </p:sldMasterIdLst>
  <p:sldIdLst>
    <p:sldId id="336" r:id="rId6"/>
    <p:sldId id="334" r:id="rId7"/>
    <p:sldId id="333" r:id="rId8"/>
    <p:sldId id="332" r:id="rId9"/>
    <p:sldId id="268" r:id="rId10"/>
    <p:sldId id="269" r:id="rId11"/>
    <p:sldId id="270" r:id="rId12"/>
    <p:sldId id="271" r:id="rId13"/>
    <p:sldId id="266" r:id="rId14"/>
    <p:sldId id="272" r:id="rId15"/>
    <p:sldId id="273" r:id="rId16"/>
    <p:sldId id="28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B6E77A-8EF3-A957-8E56-48E3A2894390}" v="14" dt="2023-06-07T11:56:55.341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50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8551D8-0592-4B4F-8E6D-8FEA954A8F47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6912CC-001E-46B1-B6BF-630E74A631D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What is the definition of Aggregate demand and how is it calculated?</a:t>
          </a:r>
          <a:endParaRPr lang="en-US"/>
        </a:p>
      </dgm:t>
    </dgm:pt>
    <dgm:pt modelId="{8BABD3C1-803E-43C5-B78D-7CB3BAE3D70B}" type="parTrans" cxnId="{20936485-E737-43FD-8CE9-7AFB5205CAE4}">
      <dgm:prSet/>
      <dgm:spPr/>
      <dgm:t>
        <a:bodyPr/>
        <a:lstStyle/>
        <a:p>
          <a:endParaRPr lang="en-US"/>
        </a:p>
      </dgm:t>
    </dgm:pt>
    <dgm:pt modelId="{945A38CD-4645-428B-85A8-8F3DD64AF8D5}" type="sibTrans" cxnId="{20936485-E737-43FD-8CE9-7AFB5205CAE4}">
      <dgm:prSet/>
      <dgm:spPr/>
      <dgm:t>
        <a:bodyPr/>
        <a:lstStyle/>
        <a:p>
          <a:endParaRPr lang="en-US"/>
        </a:p>
      </dgm:t>
    </dgm:pt>
    <dgm:pt modelId="{1390CA70-0892-4906-851C-7FF0022B071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What % is each factor?</a:t>
          </a:r>
          <a:endParaRPr lang="en-US"/>
        </a:p>
      </dgm:t>
    </dgm:pt>
    <dgm:pt modelId="{E60E619B-FC18-43E7-AF69-556C622E8C06}" type="parTrans" cxnId="{2A6EA2A1-ADC4-4333-9173-73408B0EB553}">
      <dgm:prSet/>
      <dgm:spPr/>
      <dgm:t>
        <a:bodyPr/>
        <a:lstStyle/>
        <a:p>
          <a:endParaRPr lang="en-US"/>
        </a:p>
      </dgm:t>
    </dgm:pt>
    <dgm:pt modelId="{F2048540-4BC1-491D-A814-D20104EFDD7A}" type="sibTrans" cxnId="{2A6EA2A1-ADC4-4333-9173-73408B0EB553}">
      <dgm:prSet/>
      <dgm:spPr/>
      <dgm:t>
        <a:bodyPr/>
        <a:lstStyle/>
        <a:p>
          <a:endParaRPr lang="en-US"/>
        </a:p>
      </dgm:t>
    </dgm:pt>
    <dgm:pt modelId="{7951EB7F-BA51-4CD3-BA2C-D13C8DD9B36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Draw a diagram for economic growth.</a:t>
          </a:r>
          <a:endParaRPr lang="en-US"/>
        </a:p>
      </dgm:t>
    </dgm:pt>
    <dgm:pt modelId="{5C223FFA-9CA5-4F38-A87D-3E2E9B1745A7}" type="parTrans" cxnId="{F0D9ACCE-3EC6-4E1E-8D8A-80292E6FAC25}">
      <dgm:prSet/>
      <dgm:spPr/>
      <dgm:t>
        <a:bodyPr/>
        <a:lstStyle/>
        <a:p>
          <a:endParaRPr lang="en-US"/>
        </a:p>
      </dgm:t>
    </dgm:pt>
    <dgm:pt modelId="{723C9B53-C9F4-40AC-88FC-A0E609BF8846}" type="sibTrans" cxnId="{F0D9ACCE-3EC6-4E1E-8D8A-80292E6FAC25}">
      <dgm:prSet/>
      <dgm:spPr/>
      <dgm:t>
        <a:bodyPr/>
        <a:lstStyle/>
        <a:p>
          <a:endParaRPr lang="en-US"/>
        </a:p>
      </dgm:t>
    </dgm:pt>
    <dgm:pt modelId="{412E05AF-8A11-472C-A8E0-F9069E7AC7E5}" type="pres">
      <dgm:prSet presAssocID="{018551D8-0592-4B4F-8E6D-8FEA954A8F47}" presName="root" presStyleCnt="0">
        <dgm:presLayoutVars>
          <dgm:dir/>
          <dgm:resizeHandles val="exact"/>
        </dgm:presLayoutVars>
      </dgm:prSet>
      <dgm:spPr/>
    </dgm:pt>
    <dgm:pt modelId="{4CF274D2-830D-42ED-9362-53DAB1E96C55}" type="pres">
      <dgm:prSet presAssocID="{0B6912CC-001E-46B1-B6BF-630E74A631DF}" presName="compNode" presStyleCnt="0"/>
      <dgm:spPr/>
    </dgm:pt>
    <dgm:pt modelId="{953F393D-BA15-4702-92E6-D185DC78075A}" type="pres">
      <dgm:prSet presAssocID="{0B6912CC-001E-46B1-B6BF-630E74A631D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4A386490-454E-4EB1-9919-2DD05D84E354}" type="pres">
      <dgm:prSet presAssocID="{0B6912CC-001E-46B1-B6BF-630E74A631DF}" presName="spaceRect" presStyleCnt="0"/>
      <dgm:spPr/>
    </dgm:pt>
    <dgm:pt modelId="{0680DD49-F749-40E3-B3F7-4C4AB6896D0D}" type="pres">
      <dgm:prSet presAssocID="{0B6912CC-001E-46B1-B6BF-630E74A631DF}" presName="textRect" presStyleLbl="revTx" presStyleIdx="0" presStyleCnt="3">
        <dgm:presLayoutVars>
          <dgm:chMax val="1"/>
          <dgm:chPref val="1"/>
        </dgm:presLayoutVars>
      </dgm:prSet>
      <dgm:spPr/>
    </dgm:pt>
    <dgm:pt modelId="{8FAD5B78-B6EE-4FA1-84E7-E396297B1B88}" type="pres">
      <dgm:prSet presAssocID="{945A38CD-4645-428B-85A8-8F3DD64AF8D5}" presName="sibTrans" presStyleCnt="0"/>
      <dgm:spPr/>
    </dgm:pt>
    <dgm:pt modelId="{220E2DF3-063E-4C02-B85B-93E425EDCDAB}" type="pres">
      <dgm:prSet presAssocID="{1390CA70-0892-4906-851C-7FF0022B0710}" presName="compNode" presStyleCnt="0"/>
      <dgm:spPr/>
    </dgm:pt>
    <dgm:pt modelId="{BE5DC625-3548-44E8-A522-C9B58196400D}" type="pres">
      <dgm:prSet presAssocID="{1390CA70-0892-4906-851C-7FF0022B071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uro"/>
        </a:ext>
      </dgm:extLst>
    </dgm:pt>
    <dgm:pt modelId="{1895FB7A-1596-4783-9B87-453181B6E4FA}" type="pres">
      <dgm:prSet presAssocID="{1390CA70-0892-4906-851C-7FF0022B0710}" presName="spaceRect" presStyleCnt="0"/>
      <dgm:spPr/>
    </dgm:pt>
    <dgm:pt modelId="{A23EC4D1-04BA-4245-A8E8-E69A852E49BA}" type="pres">
      <dgm:prSet presAssocID="{1390CA70-0892-4906-851C-7FF0022B0710}" presName="textRect" presStyleLbl="revTx" presStyleIdx="1" presStyleCnt="3">
        <dgm:presLayoutVars>
          <dgm:chMax val="1"/>
          <dgm:chPref val="1"/>
        </dgm:presLayoutVars>
      </dgm:prSet>
      <dgm:spPr/>
    </dgm:pt>
    <dgm:pt modelId="{5C99B85F-5B5B-4CB9-B03D-E7416A6381D5}" type="pres">
      <dgm:prSet presAssocID="{F2048540-4BC1-491D-A814-D20104EFDD7A}" presName="sibTrans" presStyleCnt="0"/>
      <dgm:spPr/>
    </dgm:pt>
    <dgm:pt modelId="{D9275CA7-9720-4CB2-AC57-9BF03EF2DFC3}" type="pres">
      <dgm:prSet presAssocID="{7951EB7F-BA51-4CD3-BA2C-D13C8DD9B364}" presName="compNode" presStyleCnt="0"/>
      <dgm:spPr/>
    </dgm:pt>
    <dgm:pt modelId="{86DD146B-1A9C-42A2-9B14-D75370592587}" type="pres">
      <dgm:prSet presAssocID="{7951EB7F-BA51-4CD3-BA2C-D13C8DD9B36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3FE7BDD2-8E37-43BA-889C-096EBC929C1B}" type="pres">
      <dgm:prSet presAssocID="{7951EB7F-BA51-4CD3-BA2C-D13C8DD9B364}" presName="spaceRect" presStyleCnt="0"/>
      <dgm:spPr/>
    </dgm:pt>
    <dgm:pt modelId="{2CC2CDF0-203E-4190-B77A-F0B205059EE5}" type="pres">
      <dgm:prSet presAssocID="{7951EB7F-BA51-4CD3-BA2C-D13C8DD9B36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925B105-B069-4D32-A22C-65F73446556B}" type="presOf" srcId="{018551D8-0592-4B4F-8E6D-8FEA954A8F47}" destId="{412E05AF-8A11-472C-A8E0-F9069E7AC7E5}" srcOrd="0" destOrd="0" presId="urn:microsoft.com/office/officeart/2018/2/layout/IconLabelList"/>
    <dgm:cxn modelId="{DA1D934C-1956-4C60-B26A-FA2430D85A3E}" type="presOf" srcId="{7951EB7F-BA51-4CD3-BA2C-D13C8DD9B364}" destId="{2CC2CDF0-203E-4190-B77A-F0B205059EE5}" srcOrd="0" destOrd="0" presId="urn:microsoft.com/office/officeart/2018/2/layout/IconLabelList"/>
    <dgm:cxn modelId="{1611E54C-2956-4B55-9A81-990A91785043}" type="presOf" srcId="{0B6912CC-001E-46B1-B6BF-630E74A631DF}" destId="{0680DD49-F749-40E3-B3F7-4C4AB6896D0D}" srcOrd="0" destOrd="0" presId="urn:microsoft.com/office/officeart/2018/2/layout/IconLabelList"/>
    <dgm:cxn modelId="{20936485-E737-43FD-8CE9-7AFB5205CAE4}" srcId="{018551D8-0592-4B4F-8E6D-8FEA954A8F47}" destId="{0B6912CC-001E-46B1-B6BF-630E74A631DF}" srcOrd="0" destOrd="0" parTransId="{8BABD3C1-803E-43C5-B78D-7CB3BAE3D70B}" sibTransId="{945A38CD-4645-428B-85A8-8F3DD64AF8D5}"/>
    <dgm:cxn modelId="{2A6EA2A1-ADC4-4333-9173-73408B0EB553}" srcId="{018551D8-0592-4B4F-8E6D-8FEA954A8F47}" destId="{1390CA70-0892-4906-851C-7FF0022B0710}" srcOrd="1" destOrd="0" parTransId="{E60E619B-FC18-43E7-AF69-556C622E8C06}" sibTransId="{F2048540-4BC1-491D-A814-D20104EFDD7A}"/>
    <dgm:cxn modelId="{F0D9ACCE-3EC6-4E1E-8D8A-80292E6FAC25}" srcId="{018551D8-0592-4B4F-8E6D-8FEA954A8F47}" destId="{7951EB7F-BA51-4CD3-BA2C-D13C8DD9B364}" srcOrd="2" destOrd="0" parTransId="{5C223FFA-9CA5-4F38-A87D-3E2E9B1745A7}" sibTransId="{723C9B53-C9F4-40AC-88FC-A0E609BF8846}"/>
    <dgm:cxn modelId="{DA0789FC-F36B-4E14-9573-0CE2E8413DAE}" type="presOf" srcId="{1390CA70-0892-4906-851C-7FF0022B0710}" destId="{A23EC4D1-04BA-4245-A8E8-E69A852E49BA}" srcOrd="0" destOrd="0" presId="urn:microsoft.com/office/officeart/2018/2/layout/IconLabelList"/>
    <dgm:cxn modelId="{9E02381D-86C7-4E7B-B867-BD65CC544B91}" type="presParOf" srcId="{412E05AF-8A11-472C-A8E0-F9069E7AC7E5}" destId="{4CF274D2-830D-42ED-9362-53DAB1E96C55}" srcOrd="0" destOrd="0" presId="urn:microsoft.com/office/officeart/2018/2/layout/IconLabelList"/>
    <dgm:cxn modelId="{143FD512-F44D-42CD-8C33-0ED4F29C69D2}" type="presParOf" srcId="{4CF274D2-830D-42ED-9362-53DAB1E96C55}" destId="{953F393D-BA15-4702-92E6-D185DC78075A}" srcOrd="0" destOrd="0" presId="urn:microsoft.com/office/officeart/2018/2/layout/IconLabelList"/>
    <dgm:cxn modelId="{4C74A8E0-75A3-46AD-BAFA-37051C445BF0}" type="presParOf" srcId="{4CF274D2-830D-42ED-9362-53DAB1E96C55}" destId="{4A386490-454E-4EB1-9919-2DD05D84E354}" srcOrd="1" destOrd="0" presId="urn:microsoft.com/office/officeart/2018/2/layout/IconLabelList"/>
    <dgm:cxn modelId="{BEAB37CA-3E5C-4472-806E-919EBE506D88}" type="presParOf" srcId="{4CF274D2-830D-42ED-9362-53DAB1E96C55}" destId="{0680DD49-F749-40E3-B3F7-4C4AB6896D0D}" srcOrd="2" destOrd="0" presId="urn:microsoft.com/office/officeart/2018/2/layout/IconLabelList"/>
    <dgm:cxn modelId="{09CD70CA-1449-4B83-821A-B63F7922965A}" type="presParOf" srcId="{412E05AF-8A11-472C-A8E0-F9069E7AC7E5}" destId="{8FAD5B78-B6EE-4FA1-84E7-E396297B1B88}" srcOrd="1" destOrd="0" presId="urn:microsoft.com/office/officeart/2018/2/layout/IconLabelList"/>
    <dgm:cxn modelId="{B8CA4229-A13A-453B-AD6D-CE60D1500D3B}" type="presParOf" srcId="{412E05AF-8A11-472C-A8E0-F9069E7AC7E5}" destId="{220E2DF3-063E-4C02-B85B-93E425EDCDAB}" srcOrd="2" destOrd="0" presId="urn:microsoft.com/office/officeart/2018/2/layout/IconLabelList"/>
    <dgm:cxn modelId="{57A5AAB7-B92C-4A99-A3B3-AB690F19F8F1}" type="presParOf" srcId="{220E2DF3-063E-4C02-B85B-93E425EDCDAB}" destId="{BE5DC625-3548-44E8-A522-C9B58196400D}" srcOrd="0" destOrd="0" presId="urn:microsoft.com/office/officeart/2018/2/layout/IconLabelList"/>
    <dgm:cxn modelId="{E955A892-4580-4FF6-8548-C1E988B05D28}" type="presParOf" srcId="{220E2DF3-063E-4C02-B85B-93E425EDCDAB}" destId="{1895FB7A-1596-4783-9B87-453181B6E4FA}" srcOrd="1" destOrd="0" presId="urn:microsoft.com/office/officeart/2018/2/layout/IconLabelList"/>
    <dgm:cxn modelId="{C3D0CAF0-BB61-44D9-A09C-A59282A716E5}" type="presParOf" srcId="{220E2DF3-063E-4C02-B85B-93E425EDCDAB}" destId="{A23EC4D1-04BA-4245-A8E8-E69A852E49BA}" srcOrd="2" destOrd="0" presId="urn:microsoft.com/office/officeart/2018/2/layout/IconLabelList"/>
    <dgm:cxn modelId="{E7A1D1F6-8349-4F66-8629-D2D15FAA3DE9}" type="presParOf" srcId="{412E05AF-8A11-472C-A8E0-F9069E7AC7E5}" destId="{5C99B85F-5B5B-4CB9-B03D-E7416A6381D5}" srcOrd="3" destOrd="0" presId="urn:microsoft.com/office/officeart/2018/2/layout/IconLabelList"/>
    <dgm:cxn modelId="{A964CD45-9142-48C6-BC1A-5777D4A86260}" type="presParOf" srcId="{412E05AF-8A11-472C-A8E0-F9069E7AC7E5}" destId="{D9275CA7-9720-4CB2-AC57-9BF03EF2DFC3}" srcOrd="4" destOrd="0" presId="urn:microsoft.com/office/officeart/2018/2/layout/IconLabelList"/>
    <dgm:cxn modelId="{CF55B6F0-CEAF-4306-B92B-6C5B6220E155}" type="presParOf" srcId="{D9275CA7-9720-4CB2-AC57-9BF03EF2DFC3}" destId="{86DD146B-1A9C-42A2-9B14-D75370592587}" srcOrd="0" destOrd="0" presId="urn:microsoft.com/office/officeart/2018/2/layout/IconLabelList"/>
    <dgm:cxn modelId="{60C0FDD5-7612-47FF-A6CE-21C38167BB98}" type="presParOf" srcId="{D9275CA7-9720-4CB2-AC57-9BF03EF2DFC3}" destId="{3FE7BDD2-8E37-43BA-889C-096EBC929C1B}" srcOrd="1" destOrd="0" presId="urn:microsoft.com/office/officeart/2018/2/layout/IconLabelList"/>
    <dgm:cxn modelId="{0F670475-D7CB-4B47-B28E-E2187489D53B}" type="presParOf" srcId="{D9275CA7-9720-4CB2-AC57-9BF03EF2DFC3}" destId="{2CC2CDF0-203E-4190-B77A-F0B205059EE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A23C13-D2FC-4939-91A4-50ACB25AF84E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5A1ACA3-1E82-4EE7-9FA1-DD0D353A532C}">
      <dgm:prSet/>
      <dgm:spPr/>
      <dgm:t>
        <a:bodyPr/>
        <a:lstStyle/>
        <a:p>
          <a:pPr>
            <a:defRPr cap="all"/>
          </a:pPr>
          <a:r>
            <a:rPr lang="en-GB"/>
            <a:t>Do you understand what the economic cycle is?</a:t>
          </a:r>
          <a:endParaRPr lang="en-US"/>
        </a:p>
      </dgm:t>
    </dgm:pt>
    <dgm:pt modelId="{D031F981-0FDB-4B45-A2E9-AF70C4FCF4BE}" type="parTrans" cxnId="{703043E7-4A03-4DDA-9284-DC291FD4DB31}">
      <dgm:prSet/>
      <dgm:spPr/>
      <dgm:t>
        <a:bodyPr/>
        <a:lstStyle/>
        <a:p>
          <a:endParaRPr lang="en-US"/>
        </a:p>
      </dgm:t>
    </dgm:pt>
    <dgm:pt modelId="{A4C37526-824B-433F-BDFA-0E5AA16F547A}" type="sibTrans" cxnId="{703043E7-4A03-4DDA-9284-DC291FD4DB31}">
      <dgm:prSet/>
      <dgm:spPr/>
      <dgm:t>
        <a:bodyPr/>
        <a:lstStyle/>
        <a:p>
          <a:endParaRPr lang="en-US"/>
        </a:p>
      </dgm:t>
    </dgm:pt>
    <dgm:pt modelId="{8DE8D1A4-3CA2-41A2-9C89-4A1030E4ED5C}">
      <dgm:prSet/>
      <dgm:spPr/>
      <dgm:t>
        <a:bodyPr/>
        <a:lstStyle/>
        <a:p>
          <a:pPr>
            <a:defRPr cap="all"/>
          </a:pPr>
          <a:r>
            <a:rPr lang="en-GB"/>
            <a:t>Do you understand the characteristics of a boom?</a:t>
          </a:r>
          <a:endParaRPr lang="en-US"/>
        </a:p>
      </dgm:t>
    </dgm:pt>
    <dgm:pt modelId="{C6806F95-F8C1-4B18-B721-824B497DC9A4}" type="parTrans" cxnId="{16902C90-82F2-4300-86FC-B176FC8244E3}">
      <dgm:prSet/>
      <dgm:spPr/>
      <dgm:t>
        <a:bodyPr/>
        <a:lstStyle/>
        <a:p>
          <a:endParaRPr lang="en-US"/>
        </a:p>
      </dgm:t>
    </dgm:pt>
    <dgm:pt modelId="{83656B43-7338-487F-B137-1FC5AFCE17FA}" type="sibTrans" cxnId="{16902C90-82F2-4300-86FC-B176FC8244E3}">
      <dgm:prSet/>
      <dgm:spPr/>
      <dgm:t>
        <a:bodyPr/>
        <a:lstStyle/>
        <a:p>
          <a:endParaRPr lang="en-US"/>
        </a:p>
      </dgm:t>
    </dgm:pt>
    <dgm:pt modelId="{B72189CA-FD1A-45BF-B505-5AB253709C00}">
      <dgm:prSet/>
      <dgm:spPr/>
      <dgm:t>
        <a:bodyPr/>
        <a:lstStyle/>
        <a:p>
          <a:pPr>
            <a:defRPr cap="all"/>
          </a:pPr>
          <a:r>
            <a:rPr lang="en-GB"/>
            <a:t>Do you understand the characteristics of a recession?</a:t>
          </a:r>
          <a:endParaRPr lang="en-US"/>
        </a:p>
      </dgm:t>
    </dgm:pt>
    <dgm:pt modelId="{9BFE6C30-5A2C-46BA-9478-EC49C1A3AB71}" type="parTrans" cxnId="{68E3F67B-1820-4F13-BACB-AA0A5A3E7506}">
      <dgm:prSet/>
      <dgm:spPr/>
      <dgm:t>
        <a:bodyPr/>
        <a:lstStyle/>
        <a:p>
          <a:endParaRPr lang="en-US"/>
        </a:p>
      </dgm:t>
    </dgm:pt>
    <dgm:pt modelId="{4485C7B2-AB9B-4149-896F-078DB6F9584F}" type="sibTrans" cxnId="{68E3F67B-1820-4F13-BACB-AA0A5A3E7506}">
      <dgm:prSet/>
      <dgm:spPr/>
      <dgm:t>
        <a:bodyPr/>
        <a:lstStyle/>
        <a:p>
          <a:endParaRPr lang="en-US"/>
        </a:p>
      </dgm:t>
    </dgm:pt>
    <dgm:pt modelId="{9B25D6E3-7227-4314-9314-B006D87D0115}">
      <dgm:prSet/>
      <dgm:spPr/>
      <dgm:t>
        <a:bodyPr/>
        <a:lstStyle/>
        <a:p>
          <a:pPr>
            <a:defRPr cap="all"/>
          </a:pPr>
          <a:r>
            <a:rPr lang="en-GB"/>
            <a:t>Do you understand the implications for firms of fluctuations in economic activity?</a:t>
          </a:r>
          <a:endParaRPr lang="en-US"/>
        </a:p>
      </dgm:t>
    </dgm:pt>
    <dgm:pt modelId="{F007ABDC-345F-47D4-9D17-CCB79A48EC83}" type="parTrans" cxnId="{3FEF8FFE-5467-48DF-ABBA-A348352BE6FF}">
      <dgm:prSet/>
      <dgm:spPr/>
      <dgm:t>
        <a:bodyPr/>
        <a:lstStyle/>
        <a:p>
          <a:endParaRPr lang="en-US"/>
        </a:p>
      </dgm:t>
    </dgm:pt>
    <dgm:pt modelId="{CE17FF51-32B2-40EA-B895-3F09A5D99464}" type="sibTrans" cxnId="{3FEF8FFE-5467-48DF-ABBA-A348352BE6FF}">
      <dgm:prSet/>
      <dgm:spPr/>
      <dgm:t>
        <a:bodyPr/>
        <a:lstStyle/>
        <a:p>
          <a:endParaRPr lang="en-US"/>
        </a:p>
      </dgm:t>
    </dgm:pt>
    <dgm:pt modelId="{14A97B76-67BB-4295-AAA6-5E23CA6AF6BB}" type="pres">
      <dgm:prSet presAssocID="{3EA23C13-D2FC-4939-91A4-50ACB25AF84E}" presName="root" presStyleCnt="0">
        <dgm:presLayoutVars>
          <dgm:dir/>
          <dgm:resizeHandles val="exact"/>
        </dgm:presLayoutVars>
      </dgm:prSet>
      <dgm:spPr/>
    </dgm:pt>
    <dgm:pt modelId="{57C08FEA-85CC-4438-8361-03D8B4A2F596}" type="pres">
      <dgm:prSet presAssocID="{75A1ACA3-1E82-4EE7-9FA1-DD0D353A532C}" presName="compNode" presStyleCnt="0"/>
      <dgm:spPr/>
    </dgm:pt>
    <dgm:pt modelId="{A64F09D9-830E-4415-AB62-BABB315ABE82}" type="pres">
      <dgm:prSet presAssocID="{75A1ACA3-1E82-4EE7-9FA1-DD0D353A532C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8961E6F2-50A1-4CCF-9006-E1062ADEF5F3}" type="pres">
      <dgm:prSet presAssocID="{75A1ACA3-1E82-4EE7-9FA1-DD0D353A532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peat"/>
        </a:ext>
      </dgm:extLst>
    </dgm:pt>
    <dgm:pt modelId="{7348AF10-5DE2-4C9E-851D-7A1DF88B0705}" type="pres">
      <dgm:prSet presAssocID="{75A1ACA3-1E82-4EE7-9FA1-DD0D353A532C}" presName="spaceRect" presStyleCnt="0"/>
      <dgm:spPr/>
    </dgm:pt>
    <dgm:pt modelId="{9AFC3DA1-15FE-466F-9107-72360F0D0B87}" type="pres">
      <dgm:prSet presAssocID="{75A1ACA3-1E82-4EE7-9FA1-DD0D353A532C}" presName="textRect" presStyleLbl="revTx" presStyleIdx="0" presStyleCnt="4">
        <dgm:presLayoutVars>
          <dgm:chMax val="1"/>
          <dgm:chPref val="1"/>
        </dgm:presLayoutVars>
      </dgm:prSet>
      <dgm:spPr/>
    </dgm:pt>
    <dgm:pt modelId="{FD83D175-6CCA-4238-AC36-E105F094841A}" type="pres">
      <dgm:prSet presAssocID="{A4C37526-824B-433F-BDFA-0E5AA16F547A}" presName="sibTrans" presStyleCnt="0"/>
      <dgm:spPr/>
    </dgm:pt>
    <dgm:pt modelId="{5F049699-685A-44CE-A39B-7B6D8F4C5D1A}" type="pres">
      <dgm:prSet presAssocID="{8DE8D1A4-3CA2-41A2-9C89-4A1030E4ED5C}" presName="compNode" presStyleCnt="0"/>
      <dgm:spPr/>
    </dgm:pt>
    <dgm:pt modelId="{1F3C4674-0B0B-4526-8A67-1C4D5E308173}" type="pres">
      <dgm:prSet presAssocID="{8DE8D1A4-3CA2-41A2-9C89-4A1030E4ED5C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67FABD46-B741-4DB1-B59B-D1E2D34A8D03}" type="pres">
      <dgm:prSet presAssocID="{8DE8D1A4-3CA2-41A2-9C89-4A1030E4ED5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7178F6A7-E5F1-4762-A4F6-93A26EB4E71F}" type="pres">
      <dgm:prSet presAssocID="{8DE8D1A4-3CA2-41A2-9C89-4A1030E4ED5C}" presName="spaceRect" presStyleCnt="0"/>
      <dgm:spPr/>
    </dgm:pt>
    <dgm:pt modelId="{62F45AA8-77D1-45AF-B639-A186B9A5CA73}" type="pres">
      <dgm:prSet presAssocID="{8DE8D1A4-3CA2-41A2-9C89-4A1030E4ED5C}" presName="textRect" presStyleLbl="revTx" presStyleIdx="1" presStyleCnt="4">
        <dgm:presLayoutVars>
          <dgm:chMax val="1"/>
          <dgm:chPref val="1"/>
        </dgm:presLayoutVars>
      </dgm:prSet>
      <dgm:spPr/>
    </dgm:pt>
    <dgm:pt modelId="{79D0A839-E7D3-4B63-B795-D9E9B7355576}" type="pres">
      <dgm:prSet presAssocID="{83656B43-7338-487F-B137-1FC5AFCE17FA}" presName="sibTrans" presStyleCnt="0"/>
      <dgm:spPr/>
    </dgm:pt>
    <dgm:pt modelId="{2CB3101F-2B47-4662-8DA4-D4B23988670B}" type="pres">
      <dgm:prSet presAssocID="{B72189CA-FD1A-45BF-B505-5AB253709C00}" presName="compNode" presStyleCnt="0"/>
      <dgm:spPr/>
    </dgm:pt>
    <dgm:pt modelId="{9E1BF4DE-A742-4155-8217-EC560E1C5C02}" type="pres">
      <dgm:prSet presAssocID="{B72189CA-FD1A-45BF-B505-5AB253709C00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89C25389-F4D1-44D6-B3F7-660AFAC0650D}" type="pres">
      <dgm:prSet presAssocID="{B72189CA-FD1A-45BF-B505-5AB253709C0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E44599D3-2CBE-4C10-9ABE-4BF4AE83E4FE}" type="pres">
      <dgm:prSet presAssocID="{B72189CA-FD1A-45BF-B505-5AB253709C00}" presName="spaceRect" presStyleCnt="0"/>
      <dgm:spPr/>
    </dgm:pt>
    <dgm:pt modelId="{043E10D3-914D-4129-966E-A6C39F6B0EC5}" type="pres">
      <dgm:prSet presAssocID="{B72189CA-FD1A-45BF-B505-5AB253709C00}" presName="textRect" presStyleLbl="revTx" presStyleIdx="2" presStyleCnt="4">
        <dgm:presLayoutVars>
          <dgm:chMax val="1"/>
          <dgm:chPref val="1"/>
        </dgm:presLayoutVars>
      </dgm:prSet>
      <dgm:spPr/>
    </dgm:pt>
    <dgm:pt modelId="{72D86151-CC26-4BD8-8195-03446897AB6F}" type="pres">
      <dgm:prSet presAssocID="{4485C7B2-AB9B-4149-896F-078DB6F9584F}" presName="sibTrans" presStyleCnt="0"/>
      <dgm:spPr/>
    </dgm:pt>
    <dgm:pt modelId="{A07CDF1C-83CC-40DB-B632-1CE646EB2310}" type="pres">
      <dgm:prSet presAssocID="{9B25D6E3-7227-4314-9314-B006D87D0115}" presName="compNode" presStyleCnt="0"/>
      <dgm:spPr/>
    </dgm:pt>
    <dgm:pt modelId="{47F152D4-A15C-43EA-B511-4FF503F5CAA3}" type="pres">
      <dgm:prSet presAssocID="{9B25D6E3-7227-4314-9314-B006D87D0115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198BA213-A563-4DD2-BC5A-4FCD93CA7BCD}" type="pres">
      <dgm:prSet presAssocID="{9B25D6E3-7227-4314-9314-B006D87D011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Upward Trend"/>
        </a:ext>
      </dgm:extLst>
    </dgm:pt>
    <dgm:pt modelId="{F3FD23B3-0FB2-4574-99C9-4E6F996E6379}" type="pres">
      <dgm:prSet presAssocID="{9B25D6E3-7227-4314-9314-B006D87D0115}" presName="spaceRect" presStyleCnt="0"/>
      <dgm:spPr/>
    </dgm:pt>
    <dgm:pt modelId="{8B4B9996-F8AE-4AA4-94E1-2E65E8B7FCA3}" type="pres">
      <dgm:prSet presAssocID="{9B25D6E3-7227-4314-9314-B006D87D011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103F900-AF8A-4385-B042-34D50594634B}" type="presOf" srcId="{B72189CA-FD1A-45BF-B505-5AB253709C00}" destId="{043E10D3-914D-4129-966E-A6C39F6B0EC5}" srcOrd="0" destOrd="0" presId="urn:microsoft.com/office/officeart/2018/5/layout/IconLeafLabelList"/>
    <dgm:cxn modelId="{31571527-E7B4-46CB-9D0D-51C8A7FB47A0}" type="presOf" srcId="{75A1ACA3-1E82-4EE7-9FA1-DD0D353A532C}" destId="{9AFC3DA1-15FE-466F-9107-72360F0D0B87}" srcOrd="0" destOrd="0" presId="urn:microsoft.com/office/officeart/2018/5/layout/IconLeafLabelList"/>
    <dgm:cxn modelId="{62EB2D37-D757-4DAA-9356-7B6915426113}" type="presOf" srcId="{9B25D6E3-7227-4314-9314-B006D87D0115}" destId="{8B4B9996-F8AE-4AA4-94E1-2E65E8B7FCA3}" srcOrd="0" destOrd="0" presId="urn:microsoft.com/office/officeart/2018/5/layout/IconLeafLabelList"/>
    <dgm:cxn modelId="{A19C1E59-B8B1-4049-A1A9-AABC29CE2657}" type="presOf" srcId="{3EA23C13-D2FC-4939-91A4-50ACB25AF84E}" destId="{14A97B76-67BB-4295-AAA6-5E23CA6AF6BB}" srcOrd="0" destOrd="0" presId="urn:microsoft.com/office/officeart/2018/5/layout/IconLeafLabelList"/>
    <dgm:cxn modelId="{68E3F67B-1820-4F13-BACB-AA0A5A3E7506}" srcId="{3EA23C13-D2FC-4939-91A4-50ACB25AF84E}" destId="{B72189CA-FD1A-45BF-B505-5AB253709C00}" srcOrd="2" destOrd="0" parTransId="{9BFE6C30-5A2C-46BA-9478-EC49C1A3AB71}" sibTransId="{4485C7B2-AB9B-4149-896F-078DB6F9584F}"/>
    <dgm:cxn modelId="{16902C90-82F2-4300-86FC-B176FC8244E3}" srcId="{3EA23C13-D2FC-4939-91A4-50ACB25AF84E}" destId="{8DE8D1A4-3CA2-41A2-9C89-4A1030E4ED5C}" srcOrd="1" destOrd="0" parTransId="{C6806F95-F8C1-4B18-B721-824B497DC9A4}" sibTransId="{83656B43-7338-487F-B137-1FC5AFCE17FA}"/>
    <dgm:cxn modelId="{B43BC5CF-C1E2-4FC9-8843-6E7324DF28DE}" type="presOf" srcId="{8DE8D1A4-3CA2-41A2-9C89-4A1030E4ED5C}" destId="{62F45AA8-77D1-45AF-B639-A186B9A5CA73}" srcOrd="0" destOrd="0" presId="urn:microsoft.com/office/officeart/2018/5/layout/IconLeafLabelList"/>
    <dgm:cxn modelId="{703043E7-4A03-4DDA-9284-DC291FD4DB31}" srcId="{3EA23C13-D2FC-4939-91A4-50ACB25AF84E}" destId="{75A1ACA3-1E82-4EE7-9FA1-DD0D353A532C}" srcOrd="0" destOrd="0" parTransId="{D031F981-0FDB-4B45-A2E9-AF70C4FCF4BE}" sibTransId="{A4C37526-824B-433F-BDFA-0E5AA16F547A}"/>
    <dgm:cxn modelId="{3FEF8FFE-5467-48DF-ABBA-A348352BE6FF}" srcId="{3EA23C13-D2FC-4939-91A4-50ACB25AF84E}" destId="{9B25D6E3-7227-4314-9314-B006D87D0115}" srcOrd="3" destOrd="0" parTransId="{F007ABDC-345F-47D4-9D17-CCB79A48EC83}" sibTransId="{CE17FF51-32B2-40EA-B895-3F09A5D99464}"/>
    <dgm:cxn modelId="{19EDE954-A025-4655-A39F-4D4926FDC427}" type="presParOf" srcId="{14A97B76-67BB-4295-AAA6-5E23CA6AF6BB}" destId="{57C08FEA-85CC-4438-8361-03D8B4A2F596}" srcOrd="0" destOrd="0" presId="urn:microsoft.com/office/officeart/2018/5/layout/IconLeafLabelList"/>
    <dgm:cxn modelId="{DFB54AEE-7C12-4B8E-8489-6EF2E65E71C2}" type="presParOf" srcId="{57C08FEA-85CC-4438-8361-03D8B4A2F596}" destId="{A64F09D9-830E-4415-AB62-BABB315ABE82}" srcOrd="0" destOrd="0" presId="urn:microsoft.com/office/officeart/2018/5/layout/IconLeafLabelList"/>
    <dgm:cxn modelId="{2AF84067-ACCD-447B-9A49-CC6DE34A3F13}" type="presParOf" srcId="{57C08FEA-85CC-4438-8361-03D8B4A2F596}" destId="{8961E6F2-50A1-4CCF-9006-E1062ADEF5F3}" srcOrd="1" destOrd="0" presId="urn:microsoft.com/office/officeart/2018/5/layout/IconLeafLabelList"/>
    <dgm:cxn modelId="{189AE463-E792-49B0-A9EF-86DE10BCCD54}" type="presParOf" srcId="{57C08FEA-85CC-4438-8361-03D8B4A2F596}" destId="{7348AF10-5DE2-4C9E-851D-7A1DF88B0705}" srcOrd="2" destOrd="0" presId="urn:microsoft.com/office/officeart/2018/5/layout/IconLeafLabelList"/>
    <dgm:cxn modelId="{B0C7A269-0B35-44B1-9407-FCA53451D99D}" type="presParOf" srcId="{57C08FEA-85CC-4438-8361-03D8B4A2F596}" destId="{9AFC3DA1-15FE-466F-9107-72360F0D0B87}" srcOrd="3" destOrd="0" presId="urn:microsoft.com/office/officeart/2018/5/layout/IconLeafLabelList"/>
    <dgm:cxn modelId="{CCAEB59F-CAC8-4C0B-A859-FC6EA721CF17}" type="presParOf" srcId="{14A97B76-67BB-4295-AAA6-5E23CA6AF6BB}" destId="{FD83D175-6CCA-4238-AC36-E105F094841A}" srcOrd="1" destOrd="0" presId="urn:microsoft.com/office/officeart/2018/5/layout/IconLeafLabelList"/>
    <dgm:cxn modelId="{80F0611F-1EF2-4E1D-ABBA-4699F5C5D85A}" type="presParOf" srcId="{14A97B76-67BB-4295-AAA6-5E23CA6AF6BB}" destId="{5F049699-685A-44CE-A39B-7B6D8F4C5D1A}" srcOrd="2" destOrd="0" presId="urn:microsoft.com/office/officeart/2018/5/layout/IconLeafLabelList"/>
    <dgm:cxn modelId="{EE56AF54-4237-40D9-9878-101E4283BE34}" type="presParOf" srcId="{5F049699-685A-44CE-A39B-7B6D8F4C5D1A}" destId="{1F3C4674-0B0B-4526-8A67-1C4D5E308173}" srcOrd="0" destOrd="0" presId="urn:microsoft.com/office/officeart/2018/5/layout/IconLeafLabelList"/>
    <dgm:cxn modelId="{4AABFA85-380C-493F-B2F7-0F59043B3138}" type="presParOf" srcId="{5F049699-685A-44CE-A39B-7B6D8F4C5D1A}" destId="{67FABD46-B741-4DB1-B59B-D1E2D34A8D03}" srcOrd="1" destOrd="0" presId="urn:microsoft.com/office/officeart/2018/5/layout/IconLeafLabelList"/>
    <dgm:cxn modelId="{DB05BD8C-7E4E-42E2-BAE1-C52C30E6E052}" type="presParOf" srcId="{5F049699-685A-44CE-A39B-7B6D8F4C5D1A}" destId="{7178F6A7-E5F1-4762-A4F6-93A26EB4E71F}" srcOrd="2" destOrd="0" presId="urn:microsoft.com/office/officeart/2018/5/layout/IconLeafLabelList"/>
    <dgm:cxn modelId="{1B4172D9-DCB9-441D-B352-FFDD6FE29EE1}" type="presParOf" srcId="{5F049699-685A-44CE-A39B-7B6D8F4C5D1A}" destId="{62F45AA8-77D1-45AF-B639-A186B9A5CA73}" srcOrd="3" destOrd="0" presId="urn:microsoft.com/office/officeart/2018/5/layout/IconLeafLabelList"/>
    <dgm:cxn modelId="{49B1B395-F231-4641-B522-3188C3FDF6B1}" type="presParOf" srcId="{14A97B76-67BB-4295-AAA6-5E23CA6AF6BB}" destId="{79D0A839-E7D3-4B63-B795-D9E9B7355576}" srcOrd="3" destOrd="0" presId="urn:microsoft.com/office/officeart/2018/5/layout/IconLeafLabelList"/>
    <dgm:cxn modelId="{C034482B-7A3F-43F1-A182-E5ACA378FD59}" type="presParOf" srcId="{14A97B76-67BB-4295-AAA6-5E23CA6AF6BB}" destId="{2CB3101F-2B47-4662-8DA4-D4B23988670B}" srcOrd="4" destOrd="0" presId="urn:microsoft.com/office/officeart/2018/5/layout/IconLeafLabelList"/>
    <dgm:cxn modelId="{1BDE1F11-15FA-49C0-A61A-5E035DDA415C}" type="presParOf" srcId="{2CB3101F-2B47-4662-8DA4-D4B23988670B}" destId="{9E1BF4DE-A742-4155-8217-EC560E1C5C02}" srcOrd="0" destOrd="0" presId="urn:microsoft.com/office/officeart/2018/5/layout/IconLeafLabelList"/>
    <dgm:cxn modelId="{0162D7F3-8B19-4904-B144-D605E71E1DDC}" type="presParOf" srcId="{2CB3101F-2B47-4662-8DA4-D4B23988670B}" destId="{89C25389-F4D1-44D6-B3F7-660AFAC0650D}" srcOrd="1" destOrd="0" presId="urn:microsoft.com/office/officeart/2018/5/layout/IconLeafLabelList"/>
    <dgm:cxn modelId="{FA36E14F-84F3-48DC-B84C-692CB88CD4B0}" type="presParOf" srcId="{2CB3101F-2B47-4662-8DA4-D4B23988670B}" destId="{E44599D3-2CBE-4C10-9ABE-4BF4AE83E4FE}" srcOrd="2" destOrd="0" presId="urn:microsoft.com/office/officeart/2018/5/layout/IconLeafLabelList"/>
    <dgm:cxn modelId="{FF01401A-A93C-4A60-AD23-E06099BB9A7B}" type="presParOf" srcId="{2CB3101F-2B47-4662-8DA4-D4B23988670B}" destId="{043E10D3-914D-4129-966E-A6C39F6B0EC5}" srcOrd="3" destOrd="0" presId="urn:microsoft.com/office/officeart/2018/5/layout/IconLeafLabelList"/>
    <dgm:cxn modelId="{2A23CA50-AD5A-4A84-B46B-3F68E78542FB}" type="presParOf" srcId="{14A97B76-67BB-4295-AAA6-5E23CA6AF6BB}" destId="{72D86151-CC26-4BD8-8195-03446897AB6F}" srcOrd="5" destOrd="0" presId="urn:microsoft.com/office/officeart/2018/5/layout/IconLeafLabelList"/>
    <dgm:cxn modelId="{6267CDB2-DA60-4C7E-BED5-B5D35CA990FE}" type="presParOf" srcId="{14A97B76-67BB-4295-AAA6-5E23CA6AF6BB}" destId="{A07CDF1C-83CC-40DB-B632-1CE646EB2310}" srcOrd="6" destOrd="0" presId="urn:microsoft.com/office/officeart/2018/5/layout/IconLeafLabelList"/>
    <dgm:cxn modelId="{0B12DDB6-4901-417B-ABD4-9B95AAF3631A}" type="presParOf" srcId="{A07CDF1C-83CC-40DB-B632-1CE646EB2310}" destId="{47F152D4-A15C-43EA-B511-4FF503F5CAA3}" srcOrd="0" destOrd="0" presId="urn:microsoft.com/office/officeart/2018/5/layout/IconLeafLabelList"/>
    <dgm:cxn modelId="{9F907E65-F362-4DF3-8CC6-E6446A09E8B8}" type="presParOf" srcId="{A07CDF1C-83CC-40DB-B632-1CE646EB2310}" destId="{198BA213-A563-4DD2-BC5A-4FCD93CA7BCD}" srcOrd="1" destOrd="0" presId="urn:microsoft.com/office/officeart/2018/5/layout/IconLeafLabelList"/>
    <dgm:cxn modelId="{65B13B16-9BCD-4A45-B2B0-AE224613CD23}" type="presParOf" srcId="{A07CDF1C-83CC-40DB-B632-1CE646EB2310}" destId="{F3FD23B3-0FB2-4574-99C9-4E6F996E6379}" srcOrd="2" destOrd="0" presId="urn:microsoft.com/office/officeart/2018/5/layout/IconLeafLabelList"/>
    <dgm:cxn modelId="{CAC479CA-F6B0-4A10-8565-2D8EA9B3C72C}" type="presParOf" srcId="{A07CDF1C-83CC-40DB-B632-1CE646EB2310}" destId="{8B4B9996-F8AE-4AA4-94E1-2E65E8B7FCA3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A47F42-0FF4-4BD0-8FD4-54CAEB99C1D5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11829A26-9987-4095-87A0-FEB9A96A100C}">
      <dgm:prSet/>
      <dgm:spPr/>
      <dgm:t>
        <a:bodyPr/>
        <a:lstStyle/>
        <a:p>
          <a:pPr>
            <a:defRPr b="1"/>
          </a:pPr>
          <a:r>
            <a:rPr lang="en-GB"/>
            <a:t>What happened to the UK economy between 2008 and 2012?</a:t>
          </a:r>
          <a:endParaRPr lang="en-US"/>
        </a:p>
      </dgm:t>
    </dgm:pt>
    <dgm:pt modelId="{567A16F5-7D7F-493F-884C-D9897215E514}" type="parTrans" cxnId="{04026F72-4592-4E8A-9ADC-5484F61F2EAC}">
      <dgm:prSet/>
      <dgm:spPr/>
      <dgm:t>
        <a:bodyPr/>
        <a:lstStyle/>
        <a:p>
          <a:endParaRPr lang="en-US"/>
        </a:p>
      </dgm:t>
    </dgm:pt>
    <dgm:pt modelId="{DD6A6B46-CAA0-4B5C-B134-AE08112E690D}" type="sibTrans" cxnId="{04026F72-4592-4E8A-9ADC-5484F61F2EAC}">
      <dgm:prSet/>
      <dgm:spPr/>
      <dgm:t>
        <a:bodyPr/>
        <a:lstStyle/>
        <a:p>
          <a:endParaRPr lang="en-US"/>
        </a:p>
      </dgm:t>
    </dgm:pt>
    <dgm:pt modelId="{A327C141-ED9E-4ACE-ADE3-CBB28550603D}">
      <dgm:prSet/>
      <dgm:spPr/>
      <dgm:t>
        <a:bodyPr/>
        <a:lstStyle/>
        <a:p>
          <a:pPr>
            <a:defRPr b="1"/>
          </a:pPr>
          <a:r>
            <a:rPr lang="en-GB"/>
            <a:t>Look at various factors such as:</a:t>
          </a:r>
          <a:endParaRPr lang="en-US"/>
        </a:p>
      </dgm:t>
    </dgm:pt>
    <dgm:pt modelId="{92A05D17-C881-48CE-8D2B-5479DADE1F1D}" type="parTrans" cxnId="{02B9C615-4F47-4A68-B934-A9E07BAF6E1D}">
      <dgm:prSet/>
      <dgm:spPr/>
      <dgm:t>
        <a:bodyPr/>
        <a:lstStyle/>
        <a:p>
          <a:endParaRPr lang="en-US"/>
        </a:p>
      </dgm:t>
    </dgm:pt>
    <dgm:pt modelId="{807D0249-6837-433D-9D6B-B977A7F7C0F0}" type="sibTrans" cxnId="{02B9C615-4F47-4A68-B934-A9E07BAF6E1D}">
      <dgm:prSet/>
      <dgm:spPr/>
      <dgm:t>
        <a:bodyPr/>
        <a:lstStyle/>
        <a:p>
          <a:endParaRPr lang="en-US"/>
        </a:p>
      </dgm:t>
    </dgm:pt>
    <dgm:pt modelId="{48741776-7681-41D2-8B35-9E2F8234F11D}">
      <dgm:prSet/>
      <dgm:spPr/>
      <dgm:t>
        <a:bodyPr/>
        <a:lstStyle/>
        <a:p>
          <a:r>
            <a:rPr lang="en-GB"/>
            <a:t>Interest rates</a:t>
          </a:r>
          <a:endParaRPr lang="en-US"/>
        </a:p>
      </dgm:t>
    </dgm:pt>
    <dgm:pt modelId="{8C13E78C-9CD5-443E-A112-E4BA5AA4B720}" type="parTrans" cxnId="{D8AD72A4-C147-4B5E-8D0D-FCC082AE46B3}">
      <dgm:prSet/>
      <dgm:spPr/>
      <dgm:t>
        <a:bodyPr/>
        <a:lstStyle/>
        <a:p>
          <a:endParaRPr lang="en-US"/>
        </a:p>
      </dgm:t>
    </dgm:pt>
    <dgm:pt modelId="{6E21EE4E-833E-41B3-ADD8-0874BFCC4CD5}" type="sibTrans" cxnId="{D8AD72A4-C147-4B5E-8D0D-FCC082AE46B3}">
      <dgm:prSet/>
      <dgm:spPr/>
      <dgm:t>
        <a:bodyPr/>
        <a:lstStyle/>
        <a:p>
          <a:endParaRPr lang="en-US"/>
        </a:p>
      </dgm:t>
    </dgm:pt>
    <dgm:pt modelId="{74A63920-15B5-4151-A109-9DDF7957EEB5}">
      <dgm:prSet/>
      <dgm:spPr/>
      <dgm:t>
        <a:bodyPr/>
        <a:lstStyle/>
        <a:p>
          <a:r>
            <a:rPr lang="en-GB"/>
            <a:t>Exchange rates</a:t>
          </a:r>
          <a:endParaRPr lang="en-US"/>
        </a:p>
      </dgm:t>
    </dgm:pt>
    <dgm:pt modelId="{B11134BA-90D9-4411-BC94-9C663A2580E3}" type="parTrans" cxnId="{B506D6E2-57EA-4252-9A96-6A4C7582494C}">
      <dgm:prSet/>
      <dgm:spPr/>
      <dgm:t>
        <a:bodyPr/>
        <a:lstStyle/>
        <a:p>
          <a:endParaRPr lang="en-US"/>
        </a:p>
      </dgm:t>
    </dgm:pt>
    <dgm:pt modelId="{F34569B0-7C11-43C1-B871-C3EE02AFB471}" type="sibTrans" cxnId="{B506D6E2-57EA-4252-9A96-6A4C7582494C}">
      <dgm:prSet/>
      <dgm:spPr/>
      <dgm:t>
        <a:bodyPr/>
        <a:lstStyle/>
        <a:p>
          <a:endParaRPr lang="en-US"/>
        </a:p>
      </dgm:t>
    </dgm:pt>
    <dgm:pt modelId="{509373A8-B7B0-4A8E-A941-E441687401B2}">
      <dgm:prSet/>
      <dgm:spPr/>
      <dgm:t>
        <a:bodyPr/>
        <a:lstStyle/>
        <a:p>
          <a:r>
            <a:rPr lang="en-GB"/>
            <a:t>Money supply</a:t>
          </a:r>
          <a:endParaRPr lang="en-US"/>
        </a:p>
      </dgm:t>
    </dgm:pt>
    <dgm:pt modelId="{43BA337A-F59E-45D6-A177-38FA9D103B7B}" type="parTrans" cxnId="{0CC58A4B-0AA5-4807-AFB5-1A91C93E1C6A}">
      <dgm:prSet/>
      <dgm:spPr/>
      <dgm:t>
        <a:bodyPr/>
        <a:lstStyle/>
        <a:p>
          <a:endParaRPr lang="en-US"/>
        </a:p>
      </dgm:t>
    </dgm:pt>
    <dgm:pt modelId="{2ABD7F05-D698-4FCC-A43F-5A18932DC195}" type="sibTrans" cxnId="{0CC58A4B-0AA5-4807-AFB5-1A91C93E1C6A}">
      <dgm:prSet/>
      <dgm:spPr/>
      <dgm:t>
        <a:bodyPr/>
        <a:lstStyle/>
        <a:p>
          <a:endParaRPr lang="en-US"/>
        </a:p>
      </dgm:t>
    </dgm:pt>
    <dgm:pt modelId="{B8F2A3B1-A73D-42A3-9CB6-506FDC38F756}">
      <dgm:prSet/>
      <dgm:spPr/>
      <dgm:t>
        <a:bodyPr/>
        <a:lstStyle/>
        <a:p>
          <a:r>
            <a:rPr lang="en-GB"/>
            <a:t>Exports and imports</a:t>
          </a:r>
          <a:endParaRPr lang="en-US"/>
        </a:p>
      </dgm:t>
    </dgm:pt>
    <dgm:pt modelId="{28E3C655-4AA1-488F-915C-5C218DB67D26}" type="parTrans" cxnId="{318EA816-BD38-4FCC-93D0-A4EA067D0B99}">
      <dgm:prSet/>
      <dgm:spPr/>
      <dgm:t>
        <a:bodyPr/>
        <a:lstStyle/>
        <a:p>
          <a:endParaRPr lang="en-US"/>
        </a:p>
      </dgm:t>
    </dgm:pt>
    <dgm:pt modelId="{C9E11600-FA9E-4D6D-9E9C-DEDF88C993EF}" type="sibTrans" cxnId="{318EA816-BD38-4FCC-93D0-A4EA067D0B99}">
      <dgm:prSet/>
      <dgm:spPr/>
      <dgm:t>
        <a:bodyPr/>
        <a:lstStyle/>
        <a:p>
          <a:endParaRPr lang="en-US"/>
        </a:p>
      </dgm:t>
    </dgm:pt>
    <dgm:pt modelId="{F8BF351E-5BEB-415A-93A8-757FE327B2C4}">
      <dgm:prSet/>
      <dgm:spPr/>
      <dgm:t>
        <a:bodyPr/>
        <a:lstStyle/>
        <a:p>
          <a:r>
            <a:rPr lang="en-GB"/>
            <a:t>Any other indicators</a:t>
          </a:r>
          <a:endParaRPr lang="en-US"/>
        </a:p>
      </dgm:t>
    </dgm:pt>
    <dgm:pt modelId="{80B8C8DB-2A27-477E-8DF2-7C4DA74600F3}" type="parTrans" cxnId="{97B59D1F-439A-42ED-A03D-CB6D52224B8E}">
      <dgm:prSet/>
      <dgm:spPr/>
      <dgm:t>
        <a:bodyPr/>
        <a:lstStyle/>
        <a:p>
          <a:endParaRPr lang="en-US"/>
        </a:p>
      </dgm:t>
    </dgm:pt>
    <dgm:pt modelId="{623B5C55-7221-4497-8E51-DA3C6BB9F53B}" type="sibTrans" cxnId="{97B59D1F-439A-42ED-A03D-CB6D52224B8E}">
      <dgm:prSet/>
      <dgm:spPr/>
      <dgm:t>
        <a:bodyPr/>
        <a:lstStyle/>
        <a:p>
          <a:endParaRPr lang="en-US"/>
        </a:p>
      </dgm:t>
    </dgm:pt>
    <dgm:pt modelId="{A0758484-BCF2-499E-99A6-263C2F7646DC}" type="pres">
      <dgm:prSet presAssocID="{A1A47F42-0FF4-4BD0-8FD4-54CAEB99C1D5}" presName="root" presStyleCnt="0">
        <dgm:presLayoutVars>
          <dgm:dir/>
          <dgm:resizeHandles val="exact"/>
        </dgm:presLayoutVars>
      </dgm:prSet>
      <dgm:spPr/>
    </dgm:pt>
    <dgm:pt modelId="{1E158623-BEC6-4669-AA33-B6D4334DCA8E}" type="pres">
      <dgm:prSet presAssocID="{11829A26-9987-4095-87A0-FEB9A96A100C}" presName="compNode" presStyleCnt="0"/>
      <dgm:spPr/>
    </dgm:pt>
    <dgm:pt modelId="{D9A5FE9A-535E-4247-9CF1-C374E316669C}" type="pres">
      <dgm:prSet presAssocID="{11829A26-9987-4095-87A0-FEB9A96A100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46043EC8-4570-4D62-9754-14F02AE81ECB}" type="pres">
      <dgm:prSet presAssocID="{11829A26-9987-4095-87A0-FEB9A96A100C}" presName="iconSpace" presStyleCnt="0"/>
      <dgm:spPr/>
    </dgm:pt>
    <dgm:pt modelId="{EBE2E756-6AC5-434E-93BD-3151FB2EB94F}" type="pres">
      <dgm:prSet presAssocID="{11829A26-9987-4095-87A0-FEB9A96A100C}" presName="parTx" presStyleLbl="revTx" presStyleIdx="0" presStyleCnt="4">
        <dgm:presLayoutVars>
          <dgm:chMax val="0"/>
          <dgm:chPref val="0"/>
        </dgm:presLayoutVars>
      </dgm:prSet>
      <dgm:spPr/>
    </dgm:pt>
    <dgm:pt modelId="{FE00E53C-684D-48FE-8F6D-14CE0761C1EE}" type="pres">
      <dgm:prSet presAssocID="{11829A26-9987-4095-87A0-FEB9A96A100C}" presName="txSpace" presStyleCnt="0"/>
      <dgm:spPr/>
    </dgm:pt>
    <dgm:pt modelId="{B455F98E-7C24-4C9C-B3EA-FDF98B4974EA}" type="pres">
      <dgm:prSet presAssocID="{11829A26-9987-4095-87A0-FEB9A96A100C}" presName="desTx" presStyleLbl="revTx" presStyleIdx="1" presStyleCnt="4">
        <dgm:presLayoutVars/>
      </dgm:prSet>
      <dgm:spPr/>
    </dgm:pt>
    <dgm:pt modelId="{F07DDD54-1B9A-4171-A78E-1E973890C141}" type="pres">
      <dgm:prSet presAssocID="{DD6A6B46-CAA0-4B5C-B134-AE08112E690D}" presName="sibTrans" presStyleCnt="0"/>
      <dgm:spPr/>
    </dgm:pt>
    <dgm:pt modelId="{494A7848-C860-4321-9A89-3A633EB6154F}" type="pres">
      <dgm:prSet presAssocID="{A327C141-ED9E-4ACE-ADE3-CBB28550603D}" presName="compNode" presStyleCnt="0"/>
      <dgm:spPr/>
    </dgm:pt>
    <dgm:pt modelId="{A8E9F1A7-8262-488C-B069-B9CD7EDA4196}" type="pres">
      <dgm:prSet presAssocID="{A327C141-ED9E-4ACE-ADE3-CBB28550603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Upward Trend"/>
        </a:ext>
      </dgm:extLst>
    </dgm:pt>
    <dgm:pt modelId="{A8DE1F95-FDEC-432C-A3C2-61B74FD9CC9D}" type="pres">
      <dgm:prSet presAssocID="{A327C141-ED9E-4ACE-ADE3-CBB28550603D}" presName="iconSpace" presStyleCnt="0"/>
      <dgm:spPr/>
    </dgm:pt>
    <dgm:pt modelId="{077F5B18-A1A4-4024-ABA8-F9EA201A171E}" type="pres">
      <dgm:prSet presAssocID="{A327C141-ED9E-4ACE-ADE3-CBB28550603D}" presName="parTx" presStyleLbl="revTx" presStyleIdx="2" presStyleCnt="4">
        <dgm:presLayoutVars>
          <dgm:chMax val="0"/>
          <dgm:chPref val="0"/>
        </dgm:presLayoutVars>
      </dgm:prSet>
      <dgm:spPr/>
    </dgm:pt>
    <dgm:pt modelId="{51F30B0B-4EA8-4259-A33A-683DB6EC0F43}" type="pres">
      <dgm:prSet presAssocID="{A327C141-ED9E-4ACE-ADE3-CBB28550603D}" presName="txSpace" presStyleCnt="0"/>
      <dgm:spPr/>
    </dgm:pt>
    <dgm:pt modelId="{44F6B4E3-C203-43F2-B15E-85582E082C09}" type="pres">
      <dgm:prSet presAssocID="{A327C141-ED9E-4ACE-ADE3-CBB28550603D}" presName="desTx" presStyleLbl="revTx" presStyleIdx="3" presStyleCnt="4">
        <dgm:presLayoutVars/>
      </dgm:prSet>
      <dgm:spPr/>
    </dgm:pt>
  </dgm:ptLst>
  <dgm:cxnLst>
    <dgm:cxn modelId="{02B9C615-4F47-4A68-B934-A9E07BAF6E1D}" srcId="{A1A47F42-0FF4-4BD0-8FD4-54CAEB99C1D5}" destId="{A327C141-ED9E-4ACE-ADE3-CBB28550603D}" srcOrd="1" destOrd="0" parTransId="{92A05D17-C881-48CE-8D2B-5479DADE1F1D}" sibTransId="{807D0249-6837-433D-9D6B-B977A7F7C0F0}"/>
    <dgm:cxn modelId="{318EA816-BD38-4FCC-93D0-A4EA067D0B99}" srcId="{A327C141-ED9E-4ACE-ADE3-CBB28550603D}" destId="{B8F2A3B1-A73D-42A3-9CB6-506FDC38F756}" srcOrd="3" destOrd="0" parTransId="{28E3C655-4AA1-488F-915C-5C218DB67D26}" sibTransId="{C9E11600-FA9E-4D6D-9E9C-DEDF88C993EF}"/>
    <dgm:cxn modelId="{97B59D1F-439A-42ED-A03D-CB6D52224B8E}" srcId="{A327C141-ED9E-4ACE-ADE3-CBB28550603D}" destId="{F8BF351E-5BEB-415A-93A8-757FE327B2C4}" srcOrd="4" destOrd="0" parTransId="{80B8C8DB-2A27-477E-8DF2-7C4DA74600F3}" sibTransId="{623B5C55-7221-4497-8E51-DA3C6BB9F53B}"/>
    <dgm:cxn modelId="{EC0BB92F-1508-4CDE-AC10-C330C3893462}" type="presOf" srcId="{F8BF351E-5BEB-415A-93A8-757FE327B2C4}" destId="{44F6B4E3-C203-43F2-B15E-85582E082C09}" srcOrd="0" destOrd="4" presId="urn:microsoft.com/office/officeart/2018/5/layout/CenteredIconLabelDescriptionList"/>
    <dgm:cxn modelId="{0CC58A4B-0AA5-4807-AFB5-1A91C93E1C6A}" srcId="{A327C141-ED9E-4ACE-ADE3-CBB28550603D}" destId="{509373A8-B7B0-4A8E-A941-E441687401B2}" srcOrd="2" destOrd="0" parTransId="{43BA337A-F59E-45D6-A177-38FA9D103B7B}" sibTransId="{2ABD7F05-D698-4FCC-A43F-5A18932DC195}"/>
    <dgm:cxn modelId="{1BDB8A6C-443D-4D6A-A5ED-8E87E1D906FF}" type="presOf" srcId="{74A63920-15B5-4151-A109-9DDF7957EEB5}" destId="{44F6B4E3-C203-43F2-B15E-85582E082C09}" srcOrd="0" destOrd="1" presId="urn:microsoft.com/office/officeart/2018/5/layout/CenteredIconLabelDescriptionList"/>
    <dgm:cxn modelId="{FA61A34E-00BC-4EE3-90B7-35EA942D3D68}" type="presOf" srcId="{11829A26-9987-4095-87A0-FEB9A96A100C}" destId="{EBE2E756-6AC5-434E-93BD-3151FB2EB94F}" srcOrd="0" destOrd="0" presId="urn:microsoft.com/office/officeart/2018/5/layout/CenteredIconLabelDescriptionList"/>
    <dgm:cxn modelId="{04026F72-4592-4E8A-9ADC-5484F61F2EAC}" srcId="{A1A47F42-0FF4-4BD0-8FD4-54CAEB99C1D5}" destId="{11829A26-9987-4095-87A0-FEB9A96A100C}" srcOrd="0" destOrd="0" parTransId="{567A16F5-7D7F-493F-884C-D9897215E514}" sibTransId="{DD6A6B46-CAA0-4B5C-B134-AE08112E690D}"/>
    <dgm:cxn modelId="{3B16158C-E509-4AE8-B640-30A6191081DC}" type="presOf" srcId="{A327C141-ED9E-4ACE-ADE3-CBB28550603D}" destId="{077F5B18-A1A4-4024-ABA8-F9EA201A171E}" srcOrd="0" destOrd="0" presId="urn:microsoft.com/office/officeart/2018/5/layout/CenteredIconLabelDescriptionList"/>
    <dgm:cxn modelId="{5B24008F-37A5-4C5D-962F-D23FEDC29A4A}" type="presOf" srcId="{48741776-7681-41D2-8B35-9E2F8234F11D}" destId="{44F6B4E3-C203-43F2-B15E-85582E082C09}" srcOrd="0" destOrd="0" presId="urn:microsoft.com/office/officeart/2018/5/layout/CenteredIconLabelDescriptionList"/>
    <dgm:cxn modelId="{D8AD72A4-C147-4B5E-8D0D-FCC082AE46B3}" srcId="{A327C141-ED9E-4ACE-ADE3-CBB28550603D}" destId="{48741776-7681-41D2-8B35-9E2F8234F11D}" srcOrd="0" destOrd="0" parTransId="{8C13E78C-9CD5-443E-A112-E4BA5AA4B720}" sibTransId="{6E21EE4E-833E-41B3-ADD8-0874BFCC4CD5}"/>
    <dgm:cxn modelId="{76BE91CA-4588-4BCD-97DD-A59E055F775D}" type="presOf" srcId="{B8F2A3B1-A73D-42A3-9CB6-506FDC38F756}" destId="{44F6B4E3-C203-43F2-B15E-85582E082C09}" srcOrd="0" destOrd="3" presId="urn:microsoft.com/office/officeart/2018/5/layout/CenteredIconLabelDescriptionList"/>
    <dgm:cxn modelId="{54C5A1CE-8B5A-4765-87BD-F482E0E5C48A}" type="presOf" srcId="{A1A47F42-0FF4-4BD0-8FD4-54CAEB99C1D5}" destId="{A0758484-BCF2-499E-99A6-263C2F7646DC}" srcOrd="0" destOrd="0" presId="urn:microsoft.com/office/officeart/2018/5/layout/CenteredIconLabelDescriptionList"/>
    <dgm:cxn modelId="{4B9436D6-BD8B-4C35-8992-0403D060259D}" type="presOf" srcId="{509373A8-B7B0-4A8E-A941-E441687401B2}" destId="{44F6B4E3-C203-43F2-B15E-85582E082C09}" srcOrd="0" destOrd="2" presId="urn:microsoft.com/office/officeart/2018/5/layout/CenteredIconLabelDescriptionList"/>
    <dgm:cxn modelId="{B506D6E2-57EA-4252-9A96-6A4C7582494C}" srcId="{A327C141-ED9E-4ACE-ADE3-CBB28550603D}" destId="{74A63920-15B5-4151-A109-9DDF7957EEB5}" srcOrd="1" destOrd="0" parTransId="{B11134BA-90D9-4411-BC94-9C663A2580E3}" sibTransId="{F34569B0-7C11-43C1-B871-C3EE02AFB471}"/>
    <dgm:cxn modelId="{C1DE2E61-BB7A-4002-9A65-319A65371E28}" type="presParOf" srcId="{A0758484-BCF2-499E-99A6-263C2F7646DC}" destId="{1E158623-BEC6-4669-AA33-B6D4334DCA8E}" srcOrd="0" destOrd="0" presId="urn:microsoft.com/office/officeart/2018/5/layout/CenteredIconLabelDescriptionList"/>
    <dgm:cxn modelId="{2B1EA64E-2BF3-45E2-8E5A-A1195F898626}" type="presParOf" srcId="{1E158623-BEC6-4669-AA33-B6D4334DCA8E}" destId="{D9A5FE9A-535E-4247-9CF1-C374E316669C}" srcOrd="0" destOrd="0" presId="urn:microsoft.com/office/officeart/2018/5/layout/CenteredIconLabelDescriptionList"/>
    <dgm:cxn modelId="{E09831CE-2D21-49F5-B546-CA80241078FE}" type="presParOf" srcId="{1E158623-BEC6-4669-AA33-B6D4334DCA8E}" destId="{46043EC8-4570-4D62-9754-14F02AE81ECB}" srcOrd="1" destOrd="0" presId="urn:microsoft.com/office/officeart/2018/5/layout/CenteredIconLabelDescriptionList"/>
    <dgm:cxn modelId="{201ABCD3-3DFE-425E-9AB6-385C92733D17}" type="presParOf" srcId="{1E158623-BEC6-4669-AA33-B6D4334DCA8E}" destId="{EBE2E756-6AC5-434E-93BD-3151FB2EB94F}" srcOrd="2" destOrd="0" presId="urn:microsoft.com/office/officeart/2018/5/layout/CenteredIconLabelDescriptionList"/>
    <dgm:cxn modelId="{9EDE81F0-93A0-47A1-9CA7-2226545023DD}" type="presParOf" srcId="{1E158623-BEC6-4669-AA33-B6D4334DCA8E}" destId="{FE00E53C-684D-48FE-8F6D-14CE0761C1EE}" srcOrd="3" destOrd="0" presId="urn:microsoft.com/office/officeart/2018/5/layout/CenteredIconLabelDescriptionList"/>
    <dgm:cxn modelId="{736AD286-4F9E-4BEF-98C0-C75AA48E7A4C}" type="presParOf" srcId="{1E158623-BEC6-4669-AA33-B6D4334DCA8E}" destId="{B455F98E-7C24-4C9C-B3EA-FDF98B4974EA}" srcOrd="4" destOrd="0" presId="urn:microsoft.com/office/officeart/2018/5/layout/CenteredIconLabelDescriptionList"/>
    <dgm:cxn modelId="{EFA627AC-3278-4BB9-AE6F-812248116073}" type="presParOf" srcId="{A0758484-BCF2-499E-99A6-263C2F7646DC}" destId="{F07DDD54-1B9A-4171-A78E-1E973890C141}" srcOrd="1" destOrd="0" presId="urn:microsoft.com/office/officeart/2018/5/layout/CenteredIconLabelDescriptionList"/>
    <dgm:cxn modelId="{38BF2641-A006-473D-9634-66B2CD4F8898}" type="presParOf" srcId="{A0758484-BCF2-499E-99A6-263C2F7646DC}" destId="{494A7848-C860-4321-9A89-3A633EB6154F}" srcOrd="2" destOrd="0" presId="urn:microsoft.com/office/officeart/2018/5/layout/CenteredIconLabelDescriptionList"/>
    <dgm:cxn modelId="{6616B3EE-2C41-4578-A01B-A98F3B6CB739}" type="presParOf" srcId="{494A7848-C860-4321-9A89-3A633EB6154F}" destId="{A8E9F1A7-8262-488C-B069-B9CD7EDA4196}" srcOrd="0" destOrd="0" presId="urn:microsoft.com/office/officeart/2018/5/layout/CenteredIconLabelDescriptionList"/>
    <dgm:cxn modelId="{E233CA62-4749-4D99-8634-8FFBBDAF5195}" type="presParOf" srcId="{494A7848-C860-4321-9A89-3A633EB6154F}" destId="{A8DE1F95-FDEC-432C-A3C2-61B74FD9CC9D}" srcOrd="1" destOrd="0" presId="urn:microsoft.com/office/officeart/2018/5/layout/CenteredIconLabelDescriptionList"/>
    <dgm:cxn modelId="{722CF57E-9CF1-4EA0-922D-ABDFE7452DC0}" type="presParOf" srcId="{494A7848-C860-4321-9A89-3A633EB6154F}" destId="{077F5B18-A1A4-4024-ABA8-F9EA201A171E}" srcOrd="2" destOrd="0" presId="urn:microsoft.com/office/officeart/2018/5/layout/CenteredIconLabelDescriptionList"/>
    <dgm:cxn modelId="{49FAB25F-2628-41CC-9CDE-75C5B41487EE}" type="presParOf" srcId="{494A7848-C860-4321-9A89-3A633EB6154F}" destId="{51F30B0B-4EA8-4259-A33A-683DB6EC0F43}" srcOrd="3" destOrd="0" presId="urn:microsoft.com/office/officeart/2018/5/layout/CenteredIconLabelDescriptionList"/>
    <dgm:cxn modelId="{3F65363A-23E7-4D9A-A607-68AC58A01C74}" type="presParOf" srcId="{494A7848-C860-4321-9A89-3A633EB6154F}" destId="{44F6B4E3-C203-43F2-B15E-85582E082C09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F3DB15-7A92-4BF1-8539-3CCC07E35F5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44F03C9-65B2-4271-9A14-29A3E21E17A1}">
      <dgm:prSet/>
      <dgm:spPr/>
      <dgm:t>
        <a:bodyPr/>
        <a:lstStyle/>
        <a:p>
          <a:pPr>
            <a:defRPr cap="all"/>
          </a:pPr>
          <a:r>
            <a:rPr lang="en-GB"/>
            <a:t>Where is the UK based on the economic cycle?</a:t>
          </a:r>
          <a:endParaRPr lang="en-US"/>
        </a:p>
      </dgm:t>
    </dgm:pt>
    <dgm:pt modelId="{6B20C550-BD34-4125-8FA8-EB73922610E3}" type="parTrans" cxnId="{6CC99263-E180-4F6F-A3BB-38576D31AEA3}">
      <dgm:prSet/>
      <dgm:spPr/>
      <dgm:t>
        <a:bodyPr/>
        <a:lstStyle/>
        <a:p>
          <a:endParaRPr lang="en-US"/>
        </a:p>
      </dgm:t>
    </dgm:pt>
    <dgm:pt modelId="{2A5D81EA-CFCF-4905-BEF2-AA5D90EFC4ED}" type="sibTrans" cxnId="{6CC99263-E180-4F6F-A3BB-38576D31AEA3}">
      <dgm:prSet/>
      <dgm:spPr/>
      <dgm:t>
        <a:bodyPr/>
        <a:lstStyle/>
        <a:p>
          <a:endParaRPr lang="en-US"/>
        </a:p>
      </dgm:t>
    </dgm:pt>
    <dgm:pt modelId="{74579059-B721-49FC-905B-BE69A3FB61F1}">
      <dgm:prSet/>
      <dgm:spPr/>
      <dgm:t>
        <a:bodyPr/>
        <a:lstStyle/>
        <a:p>
          <a:pPr>
            <a:defRPr cap="all"/>
          </a:pPr>
          <a:r>
            <a:rPr lang="en-GB"/>
            <a:t>How do the government try to push us on the right track towards growth?</a:t>
          </a:r>
          <a:endParaRPr lang="en-US"/>
        </a:p>
      </dgm:t>
    </dgm:pt>
    <dgm:pt modelId="{40A43978-AEA8-4A12-A450-6922E0AC92E8}" type="parTrans" cxnId="{F4F462C4-F22B-4ECE-BC95-07C9E73D6812}">
      <dgm:prSet/>
      <dgm:spPr/>
      <dgm:t>
        <a:bodyPr/>
        <a:lstStyle/>
        <a:p>
          <a:endParaRPr lang="en-US"/>
        </a:p>
      </dgm:t>
    </dgm:pt>
    <dgm:pt modelId="{AB7B1B32-C047-411C-A348-B89E169C2783}" type="sibTrans" cxnId="{F4F462C4-F22B-4ECE-BC95-07C9E73D6812}">
      <dgm:prSet/>
      <dgm:spPr/>
      <dgm:t>
        <a:bodyPr/>
        <a:lstStyle/>
        <a:p>
          <a:endParaRPr lang="en-US"/>
        </a:p>
      </dgm:t>
    </dgm:pt>
    <dgm:pt modelId="{83331492-026A-4B5B-A163-9614F4FC8ECD}">
      <dgm:prSet/>
      <dgm:spPr/>
      <dgm:t>
        <a:bodyPr/>
        <a:lstStyle/>
        <a:p>
          <a:pPr>
            <a:defRPr cap="all"/>
          </a:pPr>
          <a:r>
            <a:rPr lang="en-GB"/>
            <a:t>What is likely to happen during a boom?</a:t>
          </a:r>
          <a:endParaRPr lang="en-US"/>
        </a:p>
      </dgm:t>
    </dgm:pt>
    <dgm:pt modelId="{35607420-1067-426E-A881-278EA28D6B2D}" type="parTrans" cxnId="{CBFEB69C-B088-4580-8026-5D5E89BB8568}">
      <dgm:prSet/>
      <dgm:spPr/>
      <dgm:t>
        <a:bodyPr/>
        <a:lstStyle/>
        <a:p>
          <a:endParaRPr lang="en-US"/>
        </a:p>
      </dgm:t>
    </dgm:pt>
    <dgm:pt modelId="{796C8EEB-FD28-4EA3-AD93-A9A7BB359286}" type="sibTrans" cxnId="{CBFEB69C-B088-4580-8026-5D5E89BB8568}">
      <dgm:prSet/>
      <dgm:spPr/>
      <dgm:t>
        <a:bodyPr/>
        <a:lstStyle/>
        <a:p>
          <a:endParaRPr lang="en-US"/>
        </a:p>
      </dgm:t>
    </dgm:pt>
    <dgm:pt modelId="{C16749C8-6DA8-4288-A233-5794304A5636}" type="pres">
      <dgm:prSet presAssocID="{80F3DB15-7A92-4BF1-8539-3CCC07E35F51}" presName="root" presStyleCnt="0">
        <dgm:presLayoutVars>
          <dgm:dir/>
          <dgm:resizeHandles val="exact"/>
        </dgm:presLayoutVars>
      </dgm:prSet>
      <dgm:spPr/>
    </dgm:pt>
    <dgm:pt modelId="{B3876C43-B268-481A-B1DA-15AACB037729}" type="pres">
      <dgm:prSet presAssocID="{C44F03C9-65B2-4271-9A14-29A3E21E17A1}" presName="compNode" presStyleCnt="0"/>
      <dgm:spPr/>
    </dgm:pt>
    <dgm:pt modelId="{D3A873DC-C088-4C50-8251-57B0A5089FCF}" type="pres">
      <dgm:prSet presAssocID="{C44F03C9-65B2-4271-9A14-29A3E21E17A1}" presName="iconBgRect" presStyleLbl="bgShp" presStyleIdx="0" presStyleCnt="3"/>
      <dgm:spPr/>
    </dgm:pt>
    <dgm:pt modelId="{16903F03-D31A-4596-BDB7-7BA88C91F5C1}" type="pres">
      <dgm:prSet presAssocID="{C44F03C9-65B2-4271-9A14-29A3E21E17A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peat"/>
        </a:ext>
      </dgm:extLst>
    </dgm:pt>
    <dgm:pt modelId="{A45FA179-7F69-4F0F-BC4C-5DD7054A21FA}" type="pres">
      <dgm:prSet presAssocID="{C44F03C9-65B2-4271-9A14-29A3E21E17A1}" presName="spaceRect" presStyleCnt="0"/>
      <dgm:spPr/>
    </dgm:pt>
    <dgm:pt modelId="{7B7E46D9-34C3-4767-8E6E-0A29E090B5DA}" type="pres">
      <dgm:prSet presAssocID="{C44F03C9-65B2-4271-9A14-29A3E21E17A1}" presName="textRect" presStyleLbl="revTx" presStyleIdx="0" presStyleCnt="3">
        <dgm:presLayoutVars>
          <dgm:chMax val="1"/>
          <dgm:chPref val="1"/>
        </dgm:presLayoutVars>
      </dgm:prSet>
      <dgm:spPr/>
    </dgm:pt>
    <dgm:pt modelId="{947B7DCC-2CF5-4B96-8F04-C573FD6291A4}" type="pres">
      <dgm:prSet presAssocID="{2A5D81EA-CFCF-4905-BEF2-AA5D90EFC4ED}" presName="sibTrans" presStyleCnt="0"/>
      <dgm:spPr/>
    </dgm:pt>
    <dgm:pt modelId="{63E29FF7-5825-44E5-8DCF-FE157FFA3769}" type="pres">
      <dgm:prSet presAssocID="{74579059-B721-49FC-905B-BE69A3FB61F1}" presName="compNode" presStyleCnt="0"/>
      <dgm:spPr/>
    </dgm:pt>
    <dgm:pt modelId="{B7CFEC5E-B8B6-4D71-A234-FFFB8AC6FA61}" type="pres">
      <dgm:prSet presAssocID="{74579059-B721-49FC-905B-BE69A3FB61F1}" presName="iconBgRect" presStyleLbl="bgShp" presStyleIdx="1" presStyleCnt="3"/>
      <dgm:spPr/>
    </dgm:pt>
    <dgm:pt modelId="{330652CE-DF9C-4FA8-9489-8F3B46AA907F}" type="pres">
      <dgm:prSet presAssocID="{74579059-B721-49FC-905B-BE69A3FB61F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F11AE633-2992-4AE8-A63C-681BB3625718}" type="pres">
      <dgm:prSet presAssocID="{74579059-B721-49FC-905B-BE69A3FB61F1}" presName="spaceRect" presStyleCnt="0"/>
      <dgm:spPr/>
    </dgm:pt>
    <dgm:pt modelId="{A71BC570-B395-44E1-98BD-29D661C90B01}" type="pres">
      <dgm:prSet presAssocID="{74579059-B721-49FC-905B-BE69A3FB61F1}" presName="textRect" presStyleLbl="revTx" presStyleIdx="1" presStyleCnt="3">
        <dgm:presLayoutVars>
          <dgm:chMax val="1"/>
          <dgm:chPref val="1"/>
        </dgm:presLayoutVars>
      </dgm:prSet>
      <dgm:spPr/>
    </dgm:pt>
    <dgm:pt modelId="{498DA70D-B5EF-4130-92A1-5EF6A359F4D4}" type="pres">
      <dgm:prSet presAssocID="{AB7B1B32-C047-411C-A348-B89E169C2783}" presName="sibTrans" presStyleCnt="0"/>
      <dgm:spPr/>
    </dgm:pt>
    <dgm:pt modelId="{671B3A3E-6B2E-4D31-A5C6-CF06B996D962}" type="pres">
      <dgm:prSet presAssocID="{83331492-026A-4B5B-A163-9614F4FC8ECD}" presName="compNode" presStyleCnt="0"/>
      <dgm:spPr/>
    </dgm:pt>
    <dgm:pt modelId="{856E1B08-99E2-47AD-B942-5CB08EDF28E6}" type="pres">
      <dgm:prSet presAssocID="{83331492-026A-4B5B-A163-9614F4FC8ECD}" presName="iconBgRect" presStyleLbl="bgShp" presStyleIdx="2" presStyleCnt="3"/>
      <dgm:spPr/>
    </dgm:pt>
    <dgm:pt modelId="{1A055C50-FD0D-4037-A0D9-D7E7D7E2E65F}" type="pres">
      <dgm:prSet presAssocID="{83331492-026A-4B5B-A163-9614F4FC8EC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A2874159-7F35-44B3-AEF0-D114C107D2FB}" type="pres">
      <dgm:prSet presAssocID="{83331492-026A-4B5B-A163-9614F4FC8ECD}" presName="spaceRect" presStyleCnt="0"/>
      <dgm:spPr/>
    </dgm:pt>
    <dgm:pt modelId="{ED5A694D-CF3A-4BF2-9D52-F308C418AC03}" type="pres">
      <dgm:prSet presAssocID="{83331492-026A-4B5B-A163-9614F4FC8EC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C1F5F5F-0981-42FB-A9B4-5EA6FD38F64F}" type="presOf" srcId="{83331492-026A-4B5B-A163-9614F4FC8ECD}" destId="{ED5A694D-CF3A-4BF2-9D52-F308C418AC03}" srcOrd="0" destOrd="0" presId="urn:microsoft.com/office/officeart/2018/5/layout/IconCircleLabelList"/>
    <dgm:cxn modelId="{6CC99263-E180-4F6F-A3BB-38576D31AEA3}" srcId="{80F3DB15-7A92-4BF1-8539-3CCC07E35F51}" destId="{C44F03C9-65B2-4271-9A14-29A3E21E17A1}" srcOrd="0" destOrd="0" parTransId="{6B20C550-BD34-4125-8FA8-EB73922610E3}" sibTransId="{2A5D81EA-CFCF-4905-BEF2-AA5D90EFC4ED}"/>
    <dgm:cxn modelId="{3B5ACE56-40AF-4DA2-91A7-7BFF0E6AF8BF}" type="presOf" srcId="{74579059-B721-49FC-905B-BE69A3FB61F1}" destId="{A71BC570-B395-44E1-98BD-29D661C90B01}" srcOrd="0" destOrd="0" presId="urn:microsoft.com/office/officeart/2018/5/layout/IconCircleLabelList"/>
    <dgm:cxn modelId="{799D707B-8DE9-4BC7-B6F3-184E6794A95D}" type="presOf" srcId="{80F3DB15-7A92-4BF1-8539-3CCC07E35F51}" destId="{C16749C8-6DA8-4288-A233-5794304A5636}" srcOrd="0" destOrd="0" presId="urn:microsoft.com/office/officeart/2018/5/layout/IconCircleLabelList"/>
    <dgm:cxn modelId="{CBFEB69C-B088-4580-8026-5D5E89BB8568}" srcId="{80F3DB15-7A92-4BF1-8539-3CCC07E35F51}" destId="{83331492-026A-4B5B-A163-9614F4FC8ECD}" srcOrd="2" destOrd="0" parTransId="{35607420-1067-426E-A881-278EA28D6B2D}" sibTransId="{796C8EEB-FD28-4EA3-AD93-A9A7BB359286}"/>
    <dgm:cxn modelId="{F4F462C4-F22B-4ECE-BC95-07C9E73D6812}" srcId="{80F3DB15-7A92-4BF1-8539-3CCC07E35F51}" destId="{74579059-B721-49FC-905B-BE69A3FB61F1}" srcOrd="1" destOrd="0" parTransId="{40A43978-AEA8-4A12-A450-6922E0AC92E8}" sibTransId="{AB7B1B32-C047-411C-A348-B89E169C2783}"/>
    <dgm:cxn modelId="{E51E0BE8-C0CF-4827-8CEC-7E061759BE12}" type="presOf" srcId="{C44F03C9-65B2-4271-9A14-29A3E21E17A1}" destId="{7B7E46D9-34C3-4767-8E6E-0A29E090B5DA}" srcOrd="0" destOrd="0" presId="urn:microsoft.com/office/officeart/2018/5/layout/IconCircleLabelList"/>
    <dgm:cxn modelId="{456EAFC3-14C8-4563-AA90-C3A9B190F210}" type="presParOf" srcId="{C16749C8-6DA8-4288-A233-5794304A5636}" destId="{B3876C43-B268-481A-B1DA-15AACB037729}" srcOrd="0" destOrd="0" presId="urn:microsoft.com/office/officeart/2018/5/layout/IconCircleLabelList"/>
    <dgm:cxn modelId="{C8C0C09A-1213-48BE-B72E-9E7B470860C9}" type="presParOf" srcId="{B3876C43-B268-481A-B1DA-15AACB037729}" destId="{D3A873DC-C088-4C50-8251-57B0A5089FCF}" srcOrd="0" destOrd="0" presId="urn:microsoft.com/office/officeart/2018/5/layout/IconCircleLabelList"/>
    <dgm:cxn modelId="{83B3BBED-95C5-4ACC-9395-1D856F292DF2}" type="presParOf" srcId="{B3876C43-B268-481A-B1DA-15AACB037729}" destId="{16903F03-D31A-4596-BDB7-7BA88C91F5C1}" srcOrd="1" destOrd="0" presId="urn:microsoft.com/office/officeart/2018/5/layout/IconCircleLabelList"/>
    <dgm:cxn modelId="{FFEF9C4F-B915-45FB-94B9-D623DACD60A4}" type="presParOf" srcId="{B3876C43-B268-481A-B1DA-15AACB037729}" destId="{A45FA179-7F69-4F0F-BC4C-5DD7054A21FA}" srcOrd="2" destOrd="0" presId="urn:microsoft.com/office/officeart/2018/5/layout/IconCircleLabelList"/>
    <dgm:cxn modelId="{7E7F74F6-3C30-4BA0-A1ED-D1C04D53D1AF}" type="presParOf" srcId="{B3876C43-B268-481A-B1DA-15AACB037729}" destId="{7B7E46D9-34C3-4767-8E6E-0A29E090B5DA}" srcOrd="3" destOrd="0" presId="urn:microsoft.com/office/officeart/2018/5/layout/IconCircleLabelList"/>
    <dgm:cxn modelId="{C11729AE-C40F-4172-9D87-48283ECC36A7}" type="presParOf" srcId="{C16749C8-6DA8-4288-A233-5794304A5636}" destId="{947B7DCC-2CF5-4B96-8F04-C573FD6291A4}" srcOrd="1" destOrd="0" presId="urn:microsoft.com/office/officeart/2018/5/layout/IconCircleLabelList"/>
    <dgm:cxn modelId="{10E63A8C-4F49-4454-A38C-940AF5C0227E}" type="presParOf" srcId="{C16749C8-6DA8-4288-A233-5794304A5636}" destId="{63E29FF7-5825-44E5-8DCF-FE157FFA3769}" srcOrd="2" destOrd="0" presId="urn:microsoft.com/office/officeart/2018/5/layout/IconCircleLabelList"/>
    <dgm:cxn modelId="{8CBC6338-D332-4F8F-8951-5DB65C41E8AA}" type="presParOf" srcId="{63E29FF7-5825-44E5-8DCF-FE157FFA3769}" destId="{B7CFEC5E-B8B6-4D71-A234-FFFB8AC6FA61}" srcOrd="0" destOrd="0" presId="urn:microsoft.com/office/officeart/2018/5/layout/IconCircleLabelList"/>
    <dgm:cxn modelId="{BA20C37D-A3B6-4A31-9AEA-E7D214E95E5B}" type="presParOf" srcId="{63E29FF7-5825-44E5-8DCF-FE157FFA3769}" destId="{330652CE-DF9C-4FA8-9489-8F3B46AA907F}" srcOrd="1" destOrd="0" presId="urn:microsoft.com/office/officeart/2018/5/layout/IconCircleLabelList"/>
    <dgm:cxn modelId="{B4BD276F-DE8C-40F4-A6CE-05370C8B47F8}" type="presParOf" srcId="{63E29FF7-5825-44E5-8DCF-FE157FFA3769}" destId="{F11AE633-2992-4AE8-A63C-681BB3625718}" srcOrd="2" destOrd="0" presId="urn:microsoft.com/office/officeart/2018/5/layout/IconCircleLabelList"/>
    <dgm:cxn modelId="{DA774B09-C170-454A-B906-9FBFAB6710C6}" type="presParOf" srcId="{63E29FF7-5825-44E5-8DCF-FE157FFA3769}" destId="{A71BC570-B395-44E1-98BD-29D661C90B01}" srcOrd="3" destOrd="0" presId="urn:microsoft.com/office/officeart/2018/5/layout/IconCircleLabelList"/>
    <dgm:cxn modelId="{B691982D-C831-4463-A37C-43D97DFBF2ED}" type="presParOf" srcId="{C16749C8-6DA8-4288-A233-5794304A5636}" destId="{498DA70D-B5EF-4130-92A1-5EF6A359F4D4}" srcOrd="3" destOrd="0" presId="urn:microsoft.com/office/officeart/2018/5/layout/IconCircleLabelList"/>
    <dgm:cxn modelId="{87C91CAD-6E92-47D4-AB1A-8C78AD7C8713}" type="presParOf" srcId="{C16749C8-6DA8-4288-A233-5794304A5636}" destId="{671B3A3E-6B2E-4D31-A5C6-CF06B996D962}" srcOrd="4" destOrd="0" presId="urn:microsoft.com/office/officeart/2018/5/layout/IconCircleLabelList"/>
    <dgm:cxn modelId="{87C5F2A6-8F5B-480A-9DBA-A6D675E25EA9}" type="presParOf" srcId="{671B3A3E-6B2E-4D31-A5C6-CF06B996D962}" destId="{856E1B08-99E2-47AD-B942-5CB08EDF28E6}" srcOrd="0" destOrd="0" presId="urn:microsoft.com/office/officeart/2018/5/layout/IconCircleLabelList"/>
    <dgm:cxn modelId="{C014034C-2863-44CB-9DD7-BD504C9D6E07}" type="presParOf" srcId="{671B3A3E-6B2E-4D31-A5C6-CF06B996D962}" destId="{1A055C50-FD0D-4037-A0D9-D7E7D7E2E65F}" srcOrd="1" destOrd="0" presId="urn:microsoft.com/office/officeart/2018/5/layout/IconCircleLabelList"/>
    <dgm:cxn modelId="{1B9DE0B5-3C3E-45EE-B992-BAE049530BA1}" type="presParOf" srcId="{671B3A3E-6B2E-4D31-A5C6-CF06B996D962}" destId="{A2874159-7F35-44B3-AEF0-D114C107D2FB}" srcOrd="2" destOrd="0" presId="urn:microsoft.com/office/officeart/2018/5/layout/IconCircleLabelList"/>
    <dgm:cxn modelId="{91BCA674-D2CE-4ED1-BC01-2FE1E114DF5A}" type="presParOf" srcId="{671B3A3E-6B2E-4D31-A5C6-CF06B996D962}" destId="{ED5A694D-CF3A-4BF2-9D52-F308C418AC0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F393D-BA15-4702-92E6-D185DC78075A}">
      <dsp:nvSpPr>
        <dsp:cNvPr id="0" name=""/>
        <dsp:cNvSpPr/>
      </dsp:nvSpPr>
      <dsp:spPr>
        <a:xfrm>
          <a:off x="1212569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80DD49-F749-40E3-B3F7-4C4AB6896D0D}">
      <dsp:nvSpPr>
        <dsp:cNvPr id="0" name=""/>
        <dsp:cNvSpPr/>
      </dsp:nvSpPr>
      <dsp:spPr>
        <a:xfrm>
          <a:off x="417971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What is the definition of Aggregate demand and how is it calculated?</a:t>
          </a:r>
          <a:endParaRPr lang="en-US" sz="1600" kern="1200"/>
        </a:p>
      </dsp:txBody>
      <dsp:txXfrm>
        <a:off x="417971" y="2644140"/>
        <a:ext cx="2889450" cy="720000"/>
      </dsp:txXfrm>
    </dsp:sp>
    <dsp:sp modelId="{BE5DC625-3548-44E8-A522-C9B58196400D}">
      <dsp:nvSpPr>
        <dsp:cNvPr id="0" name=""/>
        <dsp:cNvSpPr/>
      </dsp:nvSpPr>
      <dsp:spPr>
        <a:xfrm>
          <a:off x="4607673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EC4D1-04BA-4245-A8E8-E69A852E49BA}">
      <dsp:nvSpPr>
        <dsp:cNvPr id="0" name=""/>
        <dsp:cNvSpPr/>
      </dsp:nvSpPr>
      <dsp:spPr>
        <a:xfrm>
          <a:off x="3813075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What % is each factor?</a:t>
          </a:r>
          <a:endParaRPr lang="en-US" sz="1600" kern="1200"/>
        </a:p>
      </dsp:txBody>
      <dsp:txXfrm>
        <a:off x="3813075" y="2644140"/>
        <a:ext cx="2889450" cy="720000"/>
      </dsp:txXfrm>
    </dsp:sp>
    <dsp:sp modelId="{86DD146B-1A9C-42A2-9B14-D75370592587}">
      <dsp:nvSpPr>
        <dsp:cNvPr id="0" name=""/>
        <dsp:cNvSpPr/>
      </dsp:nvSpPr>
      <dsp:spPr>
        <a:xfrm>
          <a:off x="8002777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C2CDF0-203E-4190-B77A-F0B205059EE5}">
      <dsp:nvSpPr>
        <dsp:cNvPr id="0" name=""/>
        <dsp:cNvSpPr/>
      </dsp:nvSpPr>
      <dsp:spPr>
        <a:xfrm>
          <a:off x="7208178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Draw a diagram for economic growth.</a:t>
          </a:r>
          <a:endParaRPr lang="en-US" sz="1600" kern="1200"/>
        </a:p>
      </dsp:txBody>
      <dsp:txXfrm>
        <a:off x="7208178" y="2644140"/>
        <a:ext cx="28894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F09D9-830E-4415-AB62-BABB315ABE82}">
      <dsp:nvSpPr>
        <dsp:cNvPr id="0" name=""/>
        <dsp:cNvSpPr/>
      </dsp:nvSpPr>
      <dsp:spPr>
        <a:xfrm>
          <a:off x="973190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61E6F2-50A1-4CCF-9006-E1062ADEF5F3}">
      <dsp:nvSpPr>
        <dsp:cNvPr id="0" name=""/>
        <dsp:cNvSpPr/>
      </dsp:nvSpPr>
      <dsp:spPr>
        <a:xfrm>
          <a:off x="1242597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C3DA1-15FE-466F-9107-72360F0D0B87}">
      <dsp:nvSpPr>
        <dsp:cNvPr id="0" name=""/>
        <dsp:cNvSpPr/>
      </dsp:nvSpPr>
      <dsp:spPr>
        <a:xfrm>
          <a:off x="569079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200" kern="1200"/>
            <a:t>Do you understand what the economic cycle is?</a:t>
          </a:r>
          <a:endParaRPr lang="en-US" sz="1200" kern="1200"/>
        </a:p>
      </dsp:txBody>
      <dsp:txXfrm>
        <a:off x="569079" y="2644614"/>
        <a:ext cx="2072362" cy="720000"/>
      </dsp:txXfrm>
    </dsp:sp>
    <dsp:sp modelId="{1F3C4674-0B0B-4526-8A67-1C4D5E308173}">
      <dsp:nvSpPr>
        <dsp:cNvPr id="0" name=""/>
        <dsp:cNvSpPr/>
      </dsp:nvSpPr>
      <dsp:spPr>
        <a:xfrm>
          <a:off x="3408216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FABD46-B741-4DB1-B59B-D1E2D34A8D03}">
      <dsp:nvSpPr>
        <dsp:cNvPr id="0" name=""/>
        <dsp:cNvSpPr/>
      </dsp:nvSpPr>
      <dsp:spPr>
        <a:xfrm>
          <a:off x="3677623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45AA8-77D1-45AF-B639-A186B9A5CA73}">
      <dsp:nvSpPr>
        <dsp:cNvPr id="0" name=""/>
        <dsp:cNvSpPr/>
      </dsp:nvSpPr>
      <dsp:spPr>
        <a:xfrm>
          <a:off x="3004105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200" kern="1200"/>
            <a:t>Do you understand the characteristics of a boom?</a:t>
          </a:r>
          <a:endParaRPr lang="en-US" sz="1200" kern="1200"/>
        </a:p>
      </dsp:txBody>
      <dsp:txXfrm>
        <a:off x="3004105" y="2644614"/>
        <a:ext cx="2072362" cy="720000"/>
      </dsp:txXfrm>
    </dsp:sp>
    <dsp:sp modelId="{9E1BF4DE-A742-4155-8217-EC560E1C5C02}">
      <dsp:nvSpPr>
        <dsp:cNvPr id="0" name=""/>
        <dsp:cNvSpPr/>
      </dsp:nvSpPr>
      <dsp:spPr>
        <a:xfrm>
          <a:off x="5843242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C25389-F4D1-44D6-B3F7-660AFAC0650D}">
      <dsp:nvSpPr>
        <dsp:cNvPr id="0" name=""/>
        <dsp:cNvSpPr/>
      </dsp:nvSpPr>
      <dsp:spPr>
        <a:xfrm>
          <a:off x="6112649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3E10D3-914D-4129-966E-A6C39F6B0EC5}">
      <dsp:nvSpPr>
        <dsp:cNvPr id="0" name=""/>
        <dsp:cNvSpPr/>
      </dsp:nvSpPr>
      <dsp:spPr>
        <a:xfrm>
          <a:off x="5439131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200" kern="1200"/>
            <a:t>Do you understand the characteristics of a recession?</a:t>
          </a:r>
          <a:endParaRPr lang="en-US" sz="1200" kern="1200"/>
        </a:p>
      </dsp:txBody>
      <dsp:txXfrm>
        <a:off x="5439131" y="2644614"/>
        <a:ext cx="2072362" cy="720000"/>
      </dsp:txXfrm>
    </dsp:sp>
    <dsp:sp modelId="{47F152D4-A15C-43EA-B511-4FF503F5CAA3}">
      <dsp:nvSpPr>
        <dsp:cNvPr id="0" name=""/>
        <dsp:cNvSpPr/>
      </dsp:nvSpPr>
      <dsp:spPr>
        <a:xfrm>
          <a:off x="8278268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8BA213-A563-4DD2-BC5A-4FCD93CA7BCD}">
      <dsp:nvSpPr>
        <dsp:cNvPr id="0" name=""/>
        <dsp:cNvSpPr/>
      </dsp:nvSpPr>
      <dsp:spPr>
        <a:xfrm>
          <a:off x="8547675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4B9996-F8AE-4AA4-94E1-2E65E8B7FCA3}">
      <dsp:nvSpPr>
        <dsp:cNvPr id="0" name=""/>
        <dsp:cNvSpPr/>
      </dsp:nvSpPr>
      <dsp:spPr>
        <a:xfrm>
          <a:off x="7874157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200" kern="1200"/>
            <a:t>Do you understand the implications for firms of fluctuations in economic activity?</a:t>
          </a:r>
          <a:endParaRPr lang="en-US" sz="1200" kern="1200"/>
        </a:p>
      </dsp:txBody>
      <dsp:txXfrm>
        <a:off x="7874157" y="2644614"/>
        <a:ext cx="2072362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5FE9A-535E-4247-9CF1-C374E316669C}">
      <dsp:nvSpPr>
        <dsp:cNvPr id="0" name=""/>
        <dsp:cNvSpPr/>
      </dsp:nvSpPr>
      <dsp:spPr>
        <a:xfrm>
          <a:off x="2169914" y="103743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E2E756-6AC5-434E-93BD-3151FB2EB94F}">
      <dsp:nvSpPr>
        <dsp:cNvPr id="0" name=""/>
        <dsp:cNvSpPr/>
      </dsp:nvSpPr>
      <dsp:spPr>
        <a:xfrm>
          <a:off x="765914" y="1787111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300" kern="1200"/>
            <a:t>What happened to the UK economy between 2008 and 2012?</a:t>
          </a:r>
          <a:endParaRPr lang="en-US" sz="2300" kern="1200"/>
        </a:p>
      </dsp:txBody>
      <dsp:txXfrm>
        <a:off x="765914" y="1787111"/>
        <a:ext cx="4320000" cy="648000"/>
      </dsp:txXfrm>
    </dsp:sp>
    <dsp:sp modelId="{B455F98E-7C24-4C9C-B3EA-FDF98B4974EA}">
      <dsp:nvSpPr>
        <dsp:cNvPr id="0" name=""/>
        <dsp:cNvSpPr/>
      </dsp:nvSpPr>
      <dsp:spPr>
        <a:xfrm>
          <a:off x="765914" y="2514818"/>
          <a:ext cx="4320000" cy="1574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E9F1A7-8262-488C-B069-B9CD7EDA4196}">
      <dsp:nvSpPr>
        <dsp:cNvPr id="0" name=""/>
        <dsp:cNvSpPr/>
      </dsp:nvSpPr>
      <dsp:spPr>
        <a:xfrm>
          <a:off x="7245914" y="103743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7F5B18-A1A4-4024-ABA8-F9EA201A171E}">
      <dsp:nvSpPr>
        <dsp:cNvPr id="0" name=""/>
        <dsp:cNvSpPr/>
      </dsp:nvSpPr>
      <dsp:spPr>
        <a:xfrm>
          <a:off x="5841914" y="1787111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300" kern="1200"/>
            <a:t>Look at various factors such as:</a:t>
          </a:r>
          <a:endParaRPr lang="en-US" sz="2300" kern="1200"/>
        </a:p>
      </dsp:txBody>
      <dsp:txXfrm>
        <a:off x="5841914" y="1787111"/>
        <a:ext cx="4320000" cy="648000"/>
      </dsp:txXfrm>
    </dsp:sp>
    <dsp:sp modelId="{44F6B4E3-C203-43F2-B15E-85582E082C09}">
      <dsp:nvSpPr>
        <dsp:cNvPr id="0" name=""/>
        <dsp:cNvSpPr/>
      </dsp:nvSpPr>
      <dsp:spPr>
        <a:xfrm>
          <a:off x="5841914" y="2514818"/>
          <a:ext cx="4320000" cy="1574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Interest rates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Exchange rates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Money supply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Exports and imports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Any other indicators</a:t>
          </a:r>
          <a:endParaRPr lang="en-US" sz="1700" kern="1200"/>
        </a:p>
      </dsp:txBody>
      <dsp:txXfrm>
        <a:off x="5841914" y="2514818"/>
        <a:ext cx="4320000" cy="15742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873DC-C088-4C50-8251-57B0A5089FCF}">
      <dsp:nvSpPr>
        <dsp:cNvPr id="0" name=""/>
        <dsp:cNvSpPr/>
      </dsp:nvSpPr>
      <dsp:spPr>
        <a:xfrm>
          <a:off x="718664" y="453902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03F03-D31A-4596-BDB7-7BA88C91F5C1}">
      <dsp:nvSpPr>
        <dsp:cNvPr id="0" name=""/>
        <dsp:cNvSpPr/>
      </dsp:nvSpPr>
      <dsp:spPr>
        <a:xfrm>
          <a:off x="1135476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E46D9-34C3-4767-8E6E-0A29E090B5DA}">
      <dsp:nvSpPr>
        <dsp:cNvPr id="0" name=""/>
        <dsp:cNvSpPr/>
      </dsp:nvSpPr>
      <dsp:spPr>
        <a:xfrm>
          <a:off x="93445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/>
            <a:t>Where is the UK based on the economic cycle?</a:t>
          </a:r>
          <a:endParaRPr lang="en-US" sz="1700" kern="1200"/>
        </a:p>
      </dsp:txBody>
      <dsp:txXfrm>
        <a:off x="93445" y="3018902"/>
        <a:ext cx="3206250" cy="720000"/>
      </dsp:txXfrm>
    </dsp:sp>
    <dsp:sp modelId="{B7CFEC5E-B8B6-4D71-A234-FFFB8AC6FA61}">
      <dsp:nvSpPr>
        <dsp:cNvPr id="0" name=""/>
        <dsp:cNvSpPr/>
      </dsp:nvSpPr>
      <dsp:spPr>
        <a:xfrm>
          <a:off x="4486008" y="453902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652CE-DF9C-4FA8-9489-8F3B46AA907F}">
      <dsp:nvSpPr>
        <dsp:cNvPr id="0" name=""/>
        <dsp:cNvSpPr/>
      </dsp:nvSpPr>
      <dsp:spPr>
        <a:xfrm>
          <a:off x="4902820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BC570-B395-44E1-98BD-29D661C90B01}">
      <dsp:nvSpPr>
        <dsp:cNvPr id="0" name=""/>
        <dsp:cNvSpPr/>
      </dsp:nvSpPr>
      <dsp:spPr>
        <a:xfrm>
          <a:off x="3860789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/>
            <a:t>How do the government try to push us on the right track towards growth?</a:t>
          </a:r>
          <a:endParaRPr lang="en-US" sz="1700" kern="1200"/>
        </a:p>
      </dsp:txBody>
      <dsp:txXfrm>
        <a:off x="3860789" y="3018902"/>
        <a:ext cx="3206250" cy="720000"/>
      </dsp:txXfrm>
    </dsp:sp>
    <dsp:sp modelId="{856E1B08-99E2-47AD-B942-5CB08EDF28E6}">
      <dsp:nvSpPr>
        <dsp:cNvPr id="0" name=""/>
        <dsp:cNvSpPr/>
      </dsp:nvSpPr>
      <dsp:spPr>
        <a:xfrm>
          <a:off x="8253352" y="453902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55C50-FD0D-4037-A0D9-D7E7D7E2E65F}">
      <dsp:nvSpPr>
        <dsp:cNvPr id="0" name=""/>
        <dsp:cNvSpPr/>
      </dsp:nvSpPr>
      <dsp:spPr>
        <a:xfrm>
          <a:off x="8670164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5A694D-CF3A-4BF2-9D52-F308C418AC03}">
      <dsp:nvSpPr>
        <dsp:cNvPr id="0" name=""/>
        <dsp:cNvSpPr/>
      </dsp:nvSpPr>
      <dsp:spPr>
        <a:xfrm>
          <a:off x="7628133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/>
            <a:t>What is likely to happen during a boom?</a:t>
          </a:r>
          <a:endParaRPr lang="en-US" sz="1700" kern="1200"/>
        </a:p>
      </dsp:txBody>
      <dsp:txXfrm>
        <a:off x="7628133" y="3018902"/>
        <a:ext cx="320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BA2DE-DA9F-4D02-A131-E567E2818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E836A7-150D-4453-A3DC-985CCD6A7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1E2C0-6199-416E-ADB7-7507C2B9B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F35D-6C6B-48CF-9C04-9FC684A11D9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48D02-5CD8-4762-9C44-BAEDA04C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A9218-24F4-4C0B-B799-E077D6F14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C3D2-4269-45B9-B33B-0A1CDC1E157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4364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5539F-9160-4FA0-A0E6-761084C26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F2875C-E983-4257-BFC4-005F841E77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0E062-9E40-4FFC-92F7-31ADCD33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F35D-6C6B-48CF-9C04-9FC684A11D9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F9E9D-648F-4409-8E9D-C1B76BC75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EEC7C-99D5-43B1-8EB9-209E472FB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C3D2-4269-45B9-B33B-0A1CDC1E15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00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35EC7C-7606-4ED3-AA31-3EF6AA175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DFF7CC-142F-4793-992C-56425FB4A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57E1A-5038-46CC-8DD4-68EE2304D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F35D-6C6B-48CF-9C04-9FC684A11D9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953D7-CB6D-4936-965E-C97E37C19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45483-6819-497E-BBBA-58E1E82C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C3D2-4269-45B9-B33B-0A1CDC1E15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118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F35D-6C6B-48CF-9C04-9FC684A11D9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C3D2-4269-45B9-B33B-0A1CDC1E15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091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345628" y="6381329"/>
            <a:ext cx="1325827" cy="365125"/>
          </a:xfrm>
        </p:spPr>
        <p:txBody>
          <a:bodyPr/>
          <a:lstStyle/>
          <a:p>
            <a:fld id="{E832F35D-6C6B-48CF-9C04-9FC684A11D9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54714" y="6381329"/>
            <a:ext cx="198874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18028" y="6381329"/>
            <a:ext cx="1325827" cy="365125"/>
          </a:xfrm>
        </p:spPr>
        <p:txBody>
          <a:bodyPr/>
          <a:lstStyle/>
          <a:p>
            <a:fld id="{9DCFC3D2-4269-45B9-B33B-0A1CDC1E15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44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586" y="2667896"/>
            <a:ext cx="8726215" cy="2589904"/>
          </a:xfrm>
          <a:noFill/>
          <a:ln w="76200">
            <a:noFill/>
          </a:ln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ln w="76200">
            <a:noFill/>
          </a:ln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F35D-6C6B-48CF-9C04-9FC684A11D9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C3D2-4269-45B9-B33B-0A1CDC1E157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093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BA2DE-DA9F-4D02-A131-E567E2818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E836A7-150D-4453-A3DC-985CCD6A7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1E2C0-6199-416E-ADB7-7507C2B9B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48D02-5CD8-4762-9C44-BAEDA04C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A9218-24F4-4C0B-B799-E077D6F14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757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930F0-EE15-4AF5-93D9-47C47A6DC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3386F-B53A-40D0-87F1-0577B2937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E893F-12F2-4E57-9FF6-65A67E1EA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79944-A296-464E-9B70-AA1450DC8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66EA6-79BD-4A76-909C-B958A8D26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053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E42EE-571E-487F-BA43-0DA70CEC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AC95-C234-4084-864B-D96A8E7CB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2FA80-FB35-434C-88D6-786529999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9C57E-3D6D-45C4-A09B-5D09E431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D4B3-DCE9-4FA1-9B98-9032B885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754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23D34-7FD9-423A-A3FA-A40067BAA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9F3C8-6027-4329-9C39-0101C9F0D4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CF682-AE34-4C0E-9A10-F8E61900A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0721B-05A1-436D-8A1B-9163E5B99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8C1DC-A106-43DA-87B6-05DAEBC9E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F9A0AD-E5EC-4AD3-9CB5-22EE7662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347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6BF61-77A9-4DFC-B9CF-E88E7BF8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7028D-8DBF-4402-AFCB-057C9ADC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83DCD-A08C-4D1A-86F7-BD196FE02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7F6337-7C58-472E-9068-EA5B9A3FC7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507CE1-4CB4-43F4-9F1E-70D6D9AB56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E20103-068F-4DCC-95E5-53BF020B2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BA97F4-5ED8-40D2-97A0-BB985FD70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0E9CEA-8D8C-4D49-A341-ECC01A14A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80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930F0-EE15-4AF5-93D9-47C47A6DC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3386F-B53A-40D0-87F1-0577B2937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E893F-12F2-4E57-9FF6-65A67E1EA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46C14-A873-4253-BF24-1D39E3AEF335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79944-A296-464E-9B70-AA1450DC8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66EA6-79BD-4A76-909C-B958A8D26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12E4-CD2A-4381-9D75-722B638081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796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F0046-D2ED-4270-9C55-74F3E74EB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F70ED7-0A22-4776-B6B7-948DB4F09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72840-619F-4677-BE35-CD98E836F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BDF20-74F9-4BED-B1B6-790AF8109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24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0B888-875F-437E-BF9E-7132A35D8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360A46-0846-4AFF-A9F3-6B960C6EA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B5BA7-F180-407C-8EAB-A5FBD82D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689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C09AE-121A-4596-AF4D-9AEF2150A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196C5-A7A8-492A-BE01-3FBEAD3A4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EDC38-A777-4C4F-80E4-85DBD55D2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EE650-82B5-4041-A852-11CC504B2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BCA07-824A-4347-9A0C-4698D383C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7E680-98D5-484A-9517-90ACB719A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33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FC755-E2EF-40CE-967D-9905137B6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206642-50EF-4495-B5E5-74D1D1652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F14A0-333B-4DBE-B11D-CB3BEC16B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8E73F-31B5-45E1-B720-3187FCB0C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C3C5A-EB3D-4C34-AA85-55DD5389F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23665-88C3-46F4-A448-F27B6D015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182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5539F-9160-4FA0-A0E6-761084C26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F2875C-E983-4257-BFC4-005F841E77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0E062-9E40-4FFC-92F7-31ADCD33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F9E9D-648F-4409-8E9D-C1B76BC75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EEC7C-99D5-43B1-8EB9-209E472FB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8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35EC7C-7606-4ED3-AA31-3EF6AA175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DFF7CC-142F-4793-992C-56425FB4A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57E1A-5038-46CC-8DD4-68EE2304D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953D7-CB6D-4936-965E-C97E37C19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45483-6819-497E-BBBA-58E1E82C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667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E42EE-571E-487F-BA43-0DA70CEC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9AC95-C234-4084-864B-D96A8E7CB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2FA80-FB35-434C-88D6-786529999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F35D-6C6B-48CF-9C04-9FC684A11D9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9C57E-3D6D-45C4-A09B-5D09E431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D4B3-DCE9-4FA1-9B98-9032B885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C3D2-4269-45B9-B33B-0A1CDC1E15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592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23D34-7FD9-423A-A3FA-A40067BAA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9F3C8-6027-4329-9C39-0101C9F0D4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CF682-AE34-4C0E-9A10-F8E61900A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0721B-05A1-436D-8A1B-9163E5B99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F35D-6C6B-48CF-9C04-9FC684A11D9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8C1DC-A106-43DA-87B6-05DAEBC9E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F9A0AD-E5EC-4AD3-9CB5-22EE7662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C3D2-4269-45B9-B33B-0A1CDC1E15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095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6BF61-77A9-4DFC-B9CF-E88E7BF8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7028D-8DBF-4402-AFCB-057C9ADC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83DCD-A08C-4D1A-86F7-BD196FE02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7F6337-7C58-472E-9068-EA5B9A3FC7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507CE1-4CB4-43F4-9F1E-70D6D9AB56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E20103-068F-4DCC-95E5-53BF020B2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F35D-6C6B-48CF-9C04-9FC684A11D9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BA97F4-5ED8-40D2-97A0-BB985FD70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0E9CEA-8D8C-4D49-A341-ECC01A14A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C3D2-4269-45B9-B33B-0A1CDC1E15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75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F0046-D2ED-4270-9C55-74F3E74EB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F70ED7-0A22-4776-B6B7-948DB4F09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F35D-6C6B-48CF-9C04-9FC684A11D9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72840-619F-4677-BE35-CD98E836F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BDF20-74F9-4BED-B1B6-790AF8109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C3D2-4269-45B9-B33B-0A1CDC1E15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941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0B888-875F-437E-BF9E-7132A35D8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F35D-6C6B-48CF-9C04-9FC684A11D9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360A46-0846-4AFF-A9F3-6B960C6EA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B5BA7-F180-407C-8EAB-A5FBD82D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C3D2-4269-45B9-B33B-0A1CDC1E15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285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C09AE-121A-4596-AF4D-9AEF2150A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196C5-A7A8-492A-BE01-3FBEAD3A4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EDC38-A777-4C4F-80E4-85DBD55D2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EE650-82B5-4041-A852-11CC504B2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F35D-6C6B-48CF-9C04-9FC684A11D9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BCA07-824A-4347-9A0C-4698D383C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7E680-98D5-484A-9517-90ACB719A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C3D2-4269-45B9-B33B-0A1CDC1E15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922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FC755-E2EF-40CE-967D-9905137B6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206642-50EF-4495-B5E5-74D1D1652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F14A0-333B-4DBE-B11D-CB3BEC16B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8E73F-31B5-45E1-B720-3187FCB0C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F35D-6C6B-48CF-9C04-9FC684A11D9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C3C5A-EB3D-4C34-AA85-55DD5389F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23665-88C3-46F4-A448-F27B6D015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FC3D2-4269-45B9-B33B-0A1CDC1E15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077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0F3CC9-D2D5-4C3F-A818-E4ADEB09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4556F-A8C7-4AD3-9096-B205ADCEE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13387-56D5-415B-91E4-F72DDEDD7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2F35D-6C6B-48CF-9C04-9FC684A11D9A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E1E61-17F6-4E17-BA6F-3B356E419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96B36-E61A-4639-B549-C49BB143F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FC3D2-4269-45B9-B33B-0A1CDC1E15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25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685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0F3CC9-D2D5-4C3F-A818-E4ADEB09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4556F-A8C7-4AD3-9096-B205ADCEE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13387-56D5-415B-91E4-F72DDEDD7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3/18/2025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E1E61-17F6-4E17-BA6F-3B356E419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96B36-E61A-4639-B549-C49BB143F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80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hyperlink" Target="http://www.exampaperspractice.co.uk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hyperlink" Target="http://www.exampaperspractice.co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s And Numbers">
            <a:extLst>
              <a:ext uri="{FF2B5EF4-FFF2-40B4-BE49-F238E27FC236}">
                <a16:creationId xmlns:a16="http://schemas.microsoft.com/office/drawing/2014/main" id="{20A5687C-D92F-E5AC-CA74-9CF1D8EBD3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250" b="625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>
                <a:solidFill>
                  <a:srgbClr val="FFFFFF"/>
                </a:solidFill>
              </a:rPr>
              <a:t>2.5.1 The economic cycle (1)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542EE-09A6-ED39-6AA4-E9414BA6B3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38" y="1861205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C094E7-80FD-F349-1501-2F1B897A23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51" y="135820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6EB7FF8-F08E-41F1-5E01-2DA69DEE0B76}"/>
              </a:ext>
            </a:extLst>
          </p:cNvPr>
          <p:cNvSpPr txBox="1">
            <a:spLocks/>
          </p:cNvSpPr>
          <p:nvPr/>
        </p:nvSpPr>
        <p:spPr>
          <a:xfrm>
            <a:off x="2059601" y="646480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28BD4B-FD55-3444-7E4E-A98329E832A9}"/>
              </a:ext>
            </a:extLst>
          </p:cNvPr>
          <p:cNvSpPr txBox="1"/>
          <p:nvPr/>
        </p:nvSpPr>
        <p:spPr>
          <a:xfrm>
            <a:off x="6882772" y="6497046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82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857" y="1505152"/>
            <a:ext cx="4428777" cy="46718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4000" b="1" dirty="0"/>
              <a:t>Activity</a:t>
            </a:r>
            <a:endParaRPr lang="en-GB" sz="4000" b="1">
              <a:cs typeface="Calibri"/>
            </a:endParaRP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r>
              <a:rPr lang="en-GB" dirty="0"/>
              <a:t>For each of the following, decide whether the impact is demand-side or supply-side AND if the impact might improve or worsen the economic cycle</a:t>
            </a:r>
            <a:endParaRPr lang="en-GB" dirty="0">
              <a:cs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819111"/>
              </p:ext>
            </p:extLst>
          </p:nvPr>
        </p:nvGraphicFramePr>
        <p:xfrm>
          <a:off x="5385816" y="1271243"/>
          <a:ext cx="6440425" cy="426016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00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1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8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56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500" b="1" cap="none" spc="0">
                          <a:solidFill>
                            <a:schemeClr val="bg1"/>
                          </a:solidFill>
                        </a:rPr>
                        <a:t>Impact</a:t>
                      </a:r>
                    </a:p>
                  </a:txBody>
                  <a:tcPr marL="69676" marR="49768" marT="99536" marB="99536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500" b="1" cap="none" spc="0">
                          <a:solidFill>
                            <a:schemeClr val="bg1"/>
                          </a:solidFill>
                        </a:rPr>
                        <a:t>Demand</a:t>
                      </a:r>
                      <a:r>
                        <a:rPr lang="en-GB" sz="1500" b="1" cap="none" spc="0" baseline="0">
                          <a:solidFill>
                            <a:schemeClr val="bg1"/>
                          </a:solidFill>
                        </a:rPr>
                        <a:t>-Side or Supply Side?</a:t>
                      </a:r>
                      <a:endParaRPr lang="en-GB" sz="1500" b="1" cap="none" spc="0">
                        <a:solidFill>
                          <a:schemeClr val="bg1"/>
                        </a:solidFill>
                      </a:endParaRPr>
                    </a:p>
                  </a:txBody>
                  <a:tcPr marL="69676" marR="49768" marT="99536" marB="99536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500" b="1" cap="none" spc="0">
                          <a:solidFill>
                            <a:schemeClr val="bg1"/>
                          </a:solidFill>
                        </a:rPr>
                        <a:t>Improvement or Worsening of Economic Cycle?</a:t>
                      </a:r>
                    </a:p>
                  </a:txBody>
                  <a:tcPr marL="69676" marR="49768" marT="99536" marB="99536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The Bank of England raise interest rates</a:t>
                      </a:r>
                    </a:p>
                  </a:txBody>
                  <a:tcPr marL="69676" marR="49768" marT="49768" marB="9953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69676" marR="49768" marT="49768" marB="9953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69676" marR="49768" marT="49768" marB="9953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Larger</a:t>
                      </a:r>
                      <a:r>
                        <a:rPr lang="en-GB" sz="1300" cap="none" spc="0" baseline="0">
                          <a:solidFill>
                            <a:schemeClr val="tx1"/>
                          </a:solidFill>
                        </a:rPr>
                        <a:t> budgets given to schools for education</a:t>
                      </a:r>
                      <a:endParaRPr lang="en-GB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69676" marR="49768" marT="49768" marB="9953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69676" marR="49768" marT="49768" marB="9953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69676" marR="49768" marT="49768" marB="9953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A cut in the main rate of income tax</a:t>
                      </a:r>
                    </a:p>
                  </a:txBody>
                  <a:tcPr marL="69676" marR="49768" marT="49768" marB="9953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69676" marR="49768" marT="49768" marB="9953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69676" marR="49768" marT="49768" marB="9953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Tax given</a:t>
                      </a:r>
                      <a:r>
                        <a:rPr lang="en-GB" sz="1300" cap="none" spc="0" baseline="0">
                          <a:solidFill>
                            <a:schemeClr val="tx1"/>
                          </a:solidFill>
                        </a:rPr>
                        <a:t> to businesses to encourage investment</a:t>
                      </a:r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69676" marR="49768" marT="49768" marB="9953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69676" marR="49768" marT="49768" marB="9953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69676" marR="49768" marT="49768" marB="9953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An</a:t>
                      </a:r>
                      <a:r>
                        <a:rPr lang="en-GB" sz="1300" cap="none" spc="0" baseline="0">
                          <a:solidFill>
                            <a:schemeClr val="tx1"/>
                          </a:solidFill>
                        </a:rPr>
                        <a:t> unexpected </a:t>
                      </a:r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10% increase in</a:t>
                      </a:r>
                      <a:r>
                        <a:rPr lang="en-GB" sz="1300" cap="none" spc="0" baseline="0">
                          <a:solidFill>
                            <a:schemeClr val="tx1"/>
                          </a:solidFill>
                        </a:rPr>
                        <a:t> the price of oil</a:t>
                      </a:r>
                      <a:endParaRPr lang="en-GB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69676" marR="49768" marT="49768" marB="9953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69676" marR="49768" marT="49768" marB="9953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69676" marR="49768" marT="49768" marB="9953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1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300" cap="none" spc="0">
                          <a:solidFill>
                            <a:schemeClr val="tx1"/>
                          </a:solidFill>
                        </a:rPr>
                        <a:t>Consumer</a:t>
                      </a:r>
                      <a:r>
                        <a:rPr lang="en-GB" sz="1300" cap="none" spc="0" baseline="0">
                          <a:solidFill>
                            <a:schemeClr val="tx1"/>
                          </a:solidFill>
                        </a:rPr>
                        <a:t> confidence rises</a:t>
                      </a:r>
                      <a:endParaRPr lang="en-GB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69676" marR="49768" marT="49768" marB="9953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69676" marR="49768" marT="49768" marB="9953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300" cap="none" spc="0">
                        <a:solidFill>
                          <a:schemeClr val="tx1"/>
                        </a:solidFill>
                      </a:endParaRPr>
                    </a:p>
                  </a:txBody>
                  <a:tcPr marL="69676" marR="49768" marT="49768" marB="9953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9DEFF0B-CFF7-9650-6B93-AF97FCBA09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38" y="1861205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70C2C5-901B-4BAA-020C-EAFAA71C2A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51" y="135820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BD7B748-E6D3-CB72-0A2E-131B71A4E076}"/>
              </a:ext>
            </a:extLst>
          </p:cNvPr>
          <p:cNvSpPr txBox="1">
            <a:spLocks/>
          </p:cNvSpPr>
          <p:nvPr/>
        </p:nvSpPr>
        <p:spPr>
          <a:xfrm>
            <a:off x="2059601" y="646480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09420-62A2-E271-6520-AA8EB83B5CD4}"/>
              </a:ext>
            </a:extLst>
          </p:cNvPr>
          <p:cNvSpPr txBox="1"/>
          <p:nvPr/>
        </p:nvSpPr>
        <p:spPr>
          <a:xfrm>
            <a:off x="6882772" y="6497046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82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71A07-7DBC-4734-8CA5-F5DC670D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Activity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AE2B221-5146-081E-2C86-842FD64CA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7048438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A473BBC-9C2E-4431-8234-3E0F69622D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38" y="1861205"/>
            <a:ext cx="7695738" cy="3098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786659-64FC-38B2-0989-729761080E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51" y="135820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A772D8C-E743-B50A-9FEA-48E83A2B3161}"/>
              </a:ext>
            </a:extLst>
          </p:cNvPr>
          <p:cNvSpPr txBox="1">
            <a:spLocks/>
          </p:cNvSpPr>
          <p:nvPr/>
        </p:nvSpPr>
        <p:spPr>
          <a:xfrm>
            <a:off x="2059601" y="646480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196C6-5AB4-BB9D-E9A1-A78A6F5757A5}"/>
              </a:ext>
            </a:extLst>
          </p:cNvPr>
          <p:cNvSpPr txBox="1"/>
          <p:nvPr/>
        </p:nvSpPr>
        <p:spPr>
          <a:xfrm>
            <a:off x="6882772" y="6497046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49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4DDC3E-DFE9-44AD-9DF8-A839CDA2C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Plenary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D176E19-FC1C-1777-DCD9-A8469BB2E0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184551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64D5DA1-FC4A-8C76-C3F7-52B7527DB1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38" y="1861205"/>
            <a:ext cx="7695738" cy="3098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5421A3-2AD5-A401-1FDA-59856D8475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51" y="135820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A166E50-C9A3-DBDA-4A32-800CF68122A8}"/>
              </a:ext>
            </a:extLst>
          </p:cNvPr>
          <p:cNvSpPr txBox="1">
            <a:spLocks/>
          </p:cNvSpPr>
          <p:nvPr/>
        </p:nvSpPr>
        <p:spPr>
          <a:xfrm>
            <a:off x="2059601" y="646480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60AC83-0035-8CDC-62DF-AA96BC48AA82}"/>
              </a:ext>
            </a:extLst>
          </p:cNvPr>
          <p:cNvSpPr txBox="1"/>
          <p:nvPr/>
        </p:nvSpPr>
        <p:spPr>
          <a:xfrm>
            <a:off x="6882772" y="6497046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023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95299-2EE0-403E-953D-4661A4EFF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48ECA2-70B7-29E7-EBE9-8802C3F57A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41CC163-D1EF-7EA5-E90B-4C34476099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38" y="1861205"/>
            <a:ext cx="7695738" cy="3098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B40DC0-5397-B918-DC8F-4F79289226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51" y="135820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6923443-821F-A329-E1C7-5AB16E7A1C6F}"/>
              </a:ext>
            </a:extLst>
          </p:cNvPr>
          <p:cNvSpPr txBox="1">
            <a:spLocks/>
          </p:cNvSpPr>
          <p:nvPr/>
        </p:nvSpPr>
        <p:spPr>
          <a:xfrm>
            <a:off x="2059601" y="646480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6303D9-6E2D-6047-E59B-B9C1BF98B848}"/>
              </a:ext>
            </a:extLst>
          </p:cNvPr>
          <p:cNvSpPr txBox="1"/>
          <p:nvPr/>
        </p:nvSpPr>
        <p:spPr>
          <a:xfrm>
            <a:off x="6882772" y="6497046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70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8FA5F-FB10-420B-B9A3-7D95CC90D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en-GB" sz="4000"/>
              <a:t>Starter</a:t>
            </a:r>
          </a:p>
        </p:txBody>
      </p:sp>
      <p:pic>
        <p:nvPicPr>
          <p:cNvPr id="5" name="Picture 4" descr="Colourful charts and graphs">
            <a:extLst>
              <a:ext uri="{FF2B5EF4-FFF2-40B4-BE49-F238E27FC236}">
                <a16:creationId xmlns:a16="http://schemas.microsoft.com/office/drawing/2014/main" id="{D857C061-BF7B-F520-1CFD-6DF4B19CC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39" r="5462" b="6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75ED7-A021-4168-B7CC-AC70AAD57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en-GB" sz="2000"/>
              <a:t>How is a recession characterised?</a:t>
            </a:r>
          </a:p>
          <a:p>
            <a:r>
              <a:rPr lang="en-GB" sz="2000"/>
              <a:t>When did we last have a recession?</a:t>
            </a:r>
          </a:p>
          <a:p>
            <a:r>
              <a:rPr lang="en-GB" sz="2000"/>
              <a:t>What is likely to happen to the exchange rate when we are in a recession?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B8C0A-F7DC-4767-05D8-835772FE3E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38" y="1861205"/>
            <a:ext cx="7695738" cy="309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2B8332-20DD-70D6-B8FD-1EDB83FCBB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51" y="135820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9863CC32-22DD-50F5-2002-C08C7BF21297}"/>
              </a:ext>
            </a:extLst>
          </p:cNvPr>
          <p:cNvSpPr txBox="1">
            <a:spLocks/>
          </p:cNvSpPr>
          <p:nvPr/>
        </p:nvSpPr>
        <p:spPr>
          <a:xfrm>
            <a:off x="2059601" y="646480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149A38-3958-02AC-5E17-C84367DA273F}"/>
              </a:ext>
            </a:extLst>
          </p:cNvPr>
          <p:cNvSpPr txBox="1"/>
          <p:nvPr/>
        </p:nvSpPr>
        <p:spPr>
          <a:xfrm>
            <a:off x="6882772" y="6497046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72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GB">
                <a:solidFill>
                  <a:srgbClr val="FFFFFF"/>
                </a:solidFill>
              </a:rPr>
              <a:t>Learning Objectives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1D35771-3A34-C01A-23A0-6308650561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0506731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55CF7A8-57E0-83A3-6BB1-ED1E357E74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38" y="1861205"/>
            <a:ext cx="7695738" cy="3098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75F794-39CE-BBA2-8CD5-4099177AE2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51" y="135820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D43A126-978B-7514-97E1-7A1641DABC79}"/>
              </a:ext>
            </a:extLst>
          </p:cNvPr>
          <p:cNvSpPr txBox="1">
            <a:spLocks/>
          </p:cNvSpPr>
          <p:nvPr/>
        </p:nvSpPr>
        <p:spPr>
          <a:xfrm>
            <a:off x="2059601" y="646480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B6B2B-5BE5-A31F-B269-745E9D780A51}"/>
              </a:ext>
            </a:extLst>
          </p:cNvPr>
          <p:cNvSpPr txBox="1"/>
          <p:nvPr/>
        </p:nvSpPr>
        <p:spPr>
          <a:xfrm>
            <a:off x="6882772" y="6497046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62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r>
              <a:rPr lang="en-GB" sz="2700"/>
              <a:t>Economic cycle and implications for firms - Boom</a:t>
            </a:r>
          </a:p>
        </p:txBody>
      </p:sp>
      <p:pic>
        <p:nvPicPr>
          <p:cNvPr id="5" name="Picture 4" descr="Digital numbers art">
            <a:extLst>
              <a:ext uri="{FF2B5EF4-FFF2-40B4-BE49-F238E27FC236}">
                <a16:creationId xmlns:a16="http://schemas.microsoft.com/office/drawing/2014/main" id="{AB34BCCA-3EB0-7A33-4F76-96BA52B89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4" r="20207" b="-83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3717317"/>
          </a:xfrm>
        </p:spPr>
        <p:txBody>
          <a:bodyPr anchor="t">
            <a:normAutofit/>
          </a:bodyPr>
          <a:lstStyle/>
          <a:p>
            <a:r>
              <a:rPr lang="en-GB" sz="1800"/>
              <a:t>Characterised by: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/>
              <a:t> High rate of economic growth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/>
              <a:t> High demand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/>
              <a:t> Low unemployment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/>
              <a:t> Inflationary pressure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/>
              <a:t> Labour skills shortages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/>
              <a:t> High confidence in the economy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/>
              <a:t> Capital Investment is high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FC58B-89F5-FEB4-CC06-6707B3B69C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38" y="1861205"/>
            <a:ext cx="7695738" cy="309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A666D0-A113-81E3-F3FC-892178E47F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51" y="135820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2BB527A-5424-AD8A-949C-C0D03D5C8831}"/>
              </a:ext>
            </a:extLst>
          </p:cNvPr>
          <p:cNvSpPr txBox="1">
            <a:spLocks/>
          </p:cNvSpPr>
          <p:nvPr/>
        </p:nvSpPr>
        <p:spPr>
          <a:xfrm>
            <a:off x="2059601" y="646480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DC95CB-75DD-6C6B-48BE-13F0D87EF8D5}"/>
              </a:ext>
            </a:extLst>
          </p:cNvPr>
          <p:cNvSpPr txBox="1"/>
          <p:nvPr/>
        </p:nvSpPr>
        <p:spPr>
          <a:xfrm>
            <a:off x="6882772" y="6497046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67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r>
              <a:rPr lang="en-GB" sz="2700"/>
              <a:t>Economic cycle and implications for firms - Recession</a:t>
            </a:r>
          </a:p>
        </p:txBody>
      </p:sp>
      <p:pic>
        <p:nvPicPr>
          <p:cNvPr id="5" name="Picture 4" descr="Desk with productivity items">
            <a:extLst>
              <a:ext uri="{FF2B5EF4-FFF2-40B4-BE49-F238E27FC236}">
                <a16:creationId xmlns:a16="http://schemas.microsoft.com/office/drawing/2014/main" id="{72BFCC36-77AD-2F5E-AC35-00A1D8A547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51" r="9162" b="-3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3717317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1800"/>
              <a:t> The rate of economic growth starts to fall in a downturn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/>
              <a:t> If real GDP falls for 6 months then this is known as a recession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/>
              <a:t> Characterised by: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/>
              <a:t> Demand falls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/>
              <a:t> Unemployment begins to rise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/>
              <a:t> Some firms will go out of business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/>
              <a:t> Confidence in the economy is low and most firms will reduce investment</a:t>
            </a:r>
          </a:p>
          <a:p>
            <a:endParaRPr lang="en-GB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CA0CC-B61E-B7EE-3267-E4DEA725A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38" y="1861205"/>
            <a:ext cx="7695738" cy="309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819385-557B-5A7B-C7AB-2B6B9A7C87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51" y="135820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29B727-D5E1-99C9-DF46-AA5C26D09FCF}"/>
              </a:ext>
            </a:extLst>
          </p:cNvPr>
          <p:cNvSpPr txBox="1">
            <a:spLocks/>
          </p:cNvSpPr>
          <p:nvPr/>
        </p:nvSpPr>
        <p:spPr>
          <a:xfrm>
            <a:off x="2059601" y="646480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60E74-3AC2-EA14-B669-123B7FE03E08}"/>
              </a:ext>
            </a:extLst>
          </p:cNvPr>
          <p:cNvSpPr txBox="1"/>
          <p:nvPr/>
        </p:nvSpPr>
        <p:spPr>
          <a:xfrm>
            <a:off x="6882772" y="6497046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166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AF38DC-B069-4F74-89ED-92C7579C3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showing decling performance">
            <a:extLst>
              <a:ext uri="{FF2B5EF4-FFF2-40B4-BE49-F238E27FC236}">
                <a16:creationId xmlns:a16="http://schemas.microsoft.com/office/drawing/2014/main" id="{C5A738DC-434E-49F6-3739-177C28B08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52" r="12512" b="-3"/>
          <a:stretch/>
        </p:blipFill>
        <p:spPr>
          <a:xfrm>
            <a:off x="4883023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173761"/>
          </a:xfrm>
        </p:spPr>
        <p:txBody>
          <a:bodyPr anchor="b">
            <a:normAutofit/>
          </a:bodyPr>
          <a:lstStyle/>
          <a:p>
            <a:r>
              <a:rPr lang="en-GB" sz="3100"/>
              <a:t>Economic cycle and implications for firms - Slump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0CBFF4-EA32-4FE2-BA6B-8F3A6E6ED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253806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/>
              <a:t> The bottom of the business cycle which represents a period of serious economic decline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/>
              <a:t> Characterised by: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/>
              <a:t> Low or negative growth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/>
              <a:t> Demand and inflation are low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/>
              <a:t> Unemployment is high 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/>
              <a:t> Confidence in the economy is low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/>
              <a:t> High rate of bankruptcy</a:t>
            </a:r>
          </a:p>
          <a:p>
            <a:pPr lvl="1"/>
            <a:endParaRPr lang="en-GB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81581-3293-23DC-C037-185D8BA6CD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38" y="1861205"/>
            <a:ext cx="7695738" cy="309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292AF2-415B-7033-A665-09A60BA57B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51" y="135820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73E022A-E1F0-BFBF-4D2E-6DF3EDD46C77}"/>
              </a:ext>
            </a:extLst>
          </p:cNvPr>
          <p:cNvSpPr txBox="1">
            <a:spLocks/>
          </p:cNvSpPr>
          <p:nvPr/>
        </p:nvSpPr>
        <p:spPr>
          <a:xfrm>
            <a:off x="2059601" y="646480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AFDFC7-FF68-7529-D13F-CA9C93FEDACA}"/>
              </a:ext>
            </a:extLst>
          </p:cNvPr>
          <p:cNvSpPr txBox="1"/>
          <p:nvPr/>
        </p:nvSpPr>
        <p:spPr>
          <a:xfrm>
            <a:off x="6882772" y="6497046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88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AF38DC-B069-4F74-89ED-92C7579C3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ine graph adjacent to a stair">
            <a:extLst>
              <a:ext uri="{FF2B5EF4-FFF2-40B4-BE49-F238E27FC236}">
                <a16:creationId xmlns:a16="http://schemas.microsoft.com/office/drawing/2014/main" id="{1D89C380-43EE-87CA-60BF-48FC3D5AA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27" r="5" b="18656"/>
          <a:stretch/>
        </p:blipFill>
        <p:spPr>
          <a:xfrm>
            <a:off x="4883023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173761"/>
          </a:xfrm>
        </p:spPr>
        <p:txBody>
          <a:bodyPr anchor="b">
            <a:normAutofit/>
          </a:bodyPr>
          <a:lstStyle/>
          <a:p>
            <a:r>
              <a:rPr lang="en-GB" sz="2900"/>
              <a:t>Economic cycle and implications for firms - Recovery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0CBFF4-EA32-4FE2-BA6B-8F3A6E6ED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253806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1700"/>
              <a:t> When there are signs that economic growth is starting to rise, often referred to as the ‘green shoots of recovery’</a:t>
            </a:r>
          </a:p>
          <a:p>
            <a:pPr marL="0" indent="0">
              <a:buNone/>
            </a:pPr>
            <a:endParaRPr lang="en-GB" sz="170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700"/>
              <a:t> Characterised by: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700"/>
              <a:t> Economic growth starts to rise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700"/>
              <a:t> Demand increases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700"/>
              <a:t> Unemployment falls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700"/>
              <a:t> Inflation starts to rise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700"/>
              <a:t> Confidence in the economy increases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700"/>
              <a:t> Capital Investment increases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601A7-2EC8-21F6-F2DA-EF613203A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38" y="1861205"/>
            <a:ext cx="7695738" cy="309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1954D6-47F5-49B4-B5B0-AE1D24A98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51" y="135820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E92C8AE-9D3A-EB85-CD99-F53C48DE85BA}"/>
              </a:ext>
            </a:extLst>
          </p:cNvPr>
          <p:cNvSpPr txBox="1">
            <a:spLocks/>
          </p:cNvSpPr>
          <p:nvPr/>
        </p:nvSpPr>
        <p:spPr>
          <a:xfrm>
            <a:off x="2059601" y="646480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D9E54-2129-2EC5-9014-DE95A5AF75A7}"/>
              </a:ext>
            </a:extLst>
          </p:cNvPr>
          <p:cNvSpPr txBox="1"/>
          <p:nvPr/>
        </p:nvSpPr>
        <p:spPr>
          <a:xfrm>
            <a:off x="6882772" y="6497046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187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en-GB" sz="3400"/>
              <a:t>Economic Indicators over the Cycle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/>
          </a:bodyPr>
          <a:lstStyle/>
          <a:p>
            <a:r>
              <a:rPr lang="en-GB" sz="1800"/>
              <a:t>What do you think is likely to be happening to the following indicators during a positive and negative output gap?</a:t>
            </a:r>
          </a:p>
          <a:p>
            <a:endParaRPr lang="en-GB" sz="180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100295"/>
              </p:ext>
            </p:extLst>
          </p:nvPr>
        </p:nvGraphicFramePr>
        <p:xfrm>
          <a:off x="5551752" y="625683"/>
          <a:ext cx="6108553" cy="5551280"/>
        </p:xfrm>
        <a:graphic>
          <a:graphicData uri="http://schemas.openxmlformats.org/drawingml/2006/table">
            <a:tbl>
              <a:tblPr firstRow="1" bandRow="1"/>
              <a:tblGrid>
                <a:gridCol w="217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5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33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3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100"/>
                        <a:t>Indicator</a:t>
                      </a:r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100"/>
                        <a:t>Positive Output Gap</a:t>
                      </a:r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100"/>
                        <a:t>Negative Output Gap</a:t>
                      </a:r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100"/>
                        <a:t>Unemployment</a:t>
                      </a:r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100"/>
                        <a:t>Rising</a:t>
                      </a:r>
                      <a:r>
                        <a:rPr lang="en-GB" sz="2100" baseline="0"/>
                        <a:t> or Falling</a:t>
                      </a:r>
                      <a:endParaRPr lang="en-GB" sz="2100"/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100"/>
                        <a:t>Rising</a:t>
                      </a:r>
                      <a:r>
                        <a:rPr lang="en-GB" sz="2100" baseline="0"/>
                        <a:t> or Falling</a:t>
                      </a:r>
                      <a:endParaRPr lang="en-GB" sz="2100"/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3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100"/>
                        <a:t>Inflation</a:t>
                      </a:r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100"/>
                        <a:t>Rising</a:t>
                      </a:r>
                      <a:r>
                        <a:rPr lang="en-GB" sz="2100" baseline="0"/>
                        <a:t> or Falling</a:t>
                      </a:r>
                      <a:endParaRPr lang="en-GB" sz="2100"/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100"/>
                        <a:t>Rising</a:t>
                      </a:r>
                      <a:r>
                        <a:rPr lang="en-GB" sz="2100" baseline="0"/>
                        <a:t> or Falling</a:t>
                      </a:r>
                      <a:endParaRPr lang="en-GB" sz="2100"/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3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100"/>
                        <a:t>Investment</a:t>
                      </a:r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100"/>
                        <a:t>Rising</a:t>
                      </a:r>
                      <a:r>
                        <a:rPr lang="en-GB" sz="2100" baseline="0"/>
                        <a:t> or Falling</a:t>
                      </a:r>
                      <a:endParaRPr lang="en-GB" sz="2100"/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100"/>
                        <a:t>Rising</a:t>
                      </a:r>
                      <a:r>
                        <a:rPr lang="en-GB" sz="2100" baseline="0"/>
                        <a:t> or Falling</a:t>
                      </a:r>
                      <a:endParaRPr lang="en-GB" sz="2100"/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3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100"/>
                        <a:t>Wage Rates</a:t>
                      </a:r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/>
                        <a:t>Rising</a:t>
                      </a:r>
                      <a:r>
                        <a:rPr lang="en-GB" sz="2100" baseline="0"/>
                        <a:t> or Falling</a:t>
                      </a:r>
                      <a:endParaRPr lang="en-GB" sz="2100"/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/>
                        <a:t>Rising</a:t>
                      </a:r>
                      <a:r>
                        <a:rPr lang="en-GB" sz="2100" baseline="0"/>
                        <a:t> or Falling</a:t>
                      </a:r>
                      <a:endParaRPr lang="en-GB" sz="2100"/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3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100"/>
                        <a:t>Consumption</a:t>
                      </a:r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100"/>
                        <a:t>Rising</a:t>
                      </a:r>
                      <a:r>
                        <a:rPr lang="en-GB" sz="2100" baseline="0"/>
                        <a:t> or Falling</a:t>
                      </a:r>
                      <a:endParaRPr lang="en-GB" sz="2100"/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100"/>
                        <a:t>Rising</a:t>
                      </a:r>
                      <a:r>
                        <a:rPr lang="en-GB" sz="2100" baseline="0"/>
                        <a:t> or Falling</a:t>
                      </a:r>
                      <a:endParaRPr lang="en-GB" sz="2100"/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3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100"/>
                        <a:t>House Prices</a:t>
                      </a:r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/>
                        <a:t>Rising</a:t>
                      </a:r>
                      <a:r>
                        <a:rPr lang="en-GB" sz="2100" baseline="0"/>
                        <a:t> or Falling</a:t>
                      </a:r>
                      <a:endParaRPr lang="en-GB" sz="2100"/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100"/>
                        <a:t>Rising</a:t>
                      </a:r>
                      <a:r>
                        <a:rPr lang="en-GB" sz="2100" baseline="0"/>
                        <a:t> or Falling</a:t>
                      </a:r>
                      <a:endParaRPr lang="en-GB" sz="2100"/>
                    </a:p>
                  </a:txBody>
                  <a:tcPr marL="107168" marR="107168" marT="53584" marB="5358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A6752D6-C1A0-205C-073E-364D393F5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38" y="1861205"/>
            <a:ext cx="7695738" cy="309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56E232-B7C9-32FB-C5F4-32E5AC3226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51" y="135820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AFCB0DF-F681-EC6F-6CC6-B175335F8807}"/>
              </a:ext>
            </a:extLst>
          </p:cNvPr>
          <p:cNvSpPr txBox="1">
            <a:spLocks/>
          </p:cNvSpPr>
          <p:nvPr/>
        </p:nvSpPr>
        <p:spPr>
          <a:xfrm>
            <a:off x="2059601" y="6464801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79D65-9AD9-5B7D-7E5D-1583CFFA8315}"/>
              </a:ext>
            </a:extLst>
          </p:cNvPr>
          <p:cNvSpPr txBox="1"/>
          <p:nvPr/>
        </p:nvSpPr>
        <p:spPr>
          <a:xfrm>
            <a:off x="6882772" y="6497046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52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36DC3638E3742B0B79B63F34FDF66" ma:contentTypeVersion="3" ma:contentTypeDescription="Create a new document." ma:contentTypeScope="" ma:versionID="d64795dab92fb0753da3ac3dcea45ebb">
  <xsd:schema xmlns:xsd="http://www.w3.org/2001/XMLSchema" xmlns:xs="http://www.w3.org/2001/XMLSchema" xmlns:p="http://schemas.microsoft.com/office/2006/metadata/properties" xmlns:ns2="f8e32401-6fd2-4ce4-872f-f2e7513af3c3" targetNamespace="http://schemas.microsoft.com/office/2006/metadata/properties" ma:root="true" ma:fieldsID="c461cdc0747bd0c959b2f0c83f7c3984" ns2:_="">
    <xsd:import namespace="f8e32401-6fd2-4ce4-872f-f2e7513af3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32401-6fd2-4ce4-872f-f2e7513af3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E5E0D7-7BCE-49FB-86FF-8C23F58946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95EFF5-59DF-472B-8DC5-430299AD42C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AED2D35-0898-49C6-A6CE-C1100202A7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e32401-6fd2-4ce4-872f-f2e7513af3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822</Words>
  <Application>Microsoft Office PowerPoint</Application>
  <PresentationFormat>Widescreen</PresentationFormat>
  <Paragraphs>120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gg sans</vt:lpstr>
      <vt:lpstr>Times New Roman</vt:lpstr>
      <vt:lpstr>Office Theme</vt:lpstr>
      <vt:lpstr>1_Office Theme</vt:lpstr>
      <vt:lpstr>2.5.1 The economic cycle (1)</vt:lpstr>
      <vt:lpstr>Recall</vt:lpstr>
      <vt:lpstr>Starter</vt:lpstr>
      <vt:lpstr>Learning Objectives</vt:lpstr>
      <vt:lpstr>Economic cycle and implications for firms - Boom</vt:lpstr>
      <vt:lpstr>Economic cycle and implications for firms - Recession</vt:lpstr>
      <vt:lpstr>Economic cycle and implications for firms - Slump</vt:lpstr>
      <vt:lpstr>Economic cycle and implications for firms - Recovery</vt:lpstr>
      <vt:lpstr>Economic Indicators over the Cycle </vt:lpstr>
      <vt:lpstr>PowerPoint Presentation</vt:lpstr>
      <vt:lpstr>Activity</vt:lpstr>
      <vt:lpstr>Plenary</vt:lpstr>
    </vt:vector>
  </TitlesOfParts>
  <Company>Yavneh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2.5.1 The economic cycle</dc:title>
  <dc:creator>Mr B Pieters</dc:creator>
  <cp:lastModifiedBy>Chezka Mae Madrona</cp:lastModifiedBy>
  <cp:revision>35</cp:revision>
  <dcterms:created xsi:type="dcterms:W3CDTF">2021-06-07T09:57:11Z</dcterms:created>
  <dcterms:modified xsi:type="dcterms:W3CDTF">2025-03-18T08:18:50Z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0x0101002C436DC3638E3742B0B79B63F34FDF66</vt:lpwstr>
  </property>
</Properties>
</file>