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84" r:id="rId5"/>
    <p:sldId id="283" r:id="rId6"/>
    <p:sldId id="257" r:id="rId7"/>
    <p:sldId id="282" r:id="rId8"/>
    <p:sldId id="258" r:id="rId9"/>
    <p:sldId id="259" r:id="rId10"/>
    <p:sldId id="262" r:id="rId11"/>
    <p:sldId id="263" r:id="rId12"/>
    <p:sldId id="264" r:id="rId13"/>
    <p:sldId id="265" r:id="rId14"/>
    <p:sldId id="260" r:id="rId15"/>
    <p:sldId id="261" r:id="rId16"/>
    <p:sldId id="266" r:id="rId17"/>
    <p:sldId id="267" r:id="rId18"/>
    <p:sldId id="314" r:id="rId19"/>
    <p:sldId id="315" r:id="rId20"/>
    <p:sldId id="31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>
        <p:scale>
          <a:sx n="100" d="100"/>
          <a:sy n="100" d="100"/>
        </p:scale>
        <p:origin x="27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428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8825" y="457200"/>
            <a:ext cx="2743200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8825" y="2057400"/>
            <a:ext cx="2743200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628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045" y="447038"/>
            <a:ext cx="2598980" cy="161036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3045" y="2033195"/>
            <a:ext cx="2598980" cy="38357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949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546" y="365127"/>
            <a:ext cx="876825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5544" y="1825625"/>
            <a:ext cx="8768256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015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16075" y="365125"/>
            <a:ext cx="6356426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48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345628" y="6381329"/>
            <a:ext cx="1325827" cy="365125"/>
          </a:xfrm>
        </p:spPr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54714" y="6381329"/>
            <a:ext cx="198874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118028" y="6381329"/>
            <a:ext cx="1325827" cy="365125"/>
          </a:xfrm>
        </p:spPr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25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586" y="2667896"/>
            <a:ext cx="8726215" cy="2589904"/>
          </a:xfrm>
          <a:noFill/>
          <a:ln w="76200">
            <a:noFill/>
          </a:ln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ln w="76200">
            <a:noFill/>
          </a:ln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440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994" y="327584"/>
            <a:ext cx="8820807" cy="1325563"/>
          </a:xfrm>
          <a:ln w="76200">
            <a:noFill/>
          </a:ln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992" y="1825625"/>
            <a:ext cx="8820808" cy="4351338"/>
          </a:xfrm>
          <a:ln w="76200">
            <a:noFill/>
          </a:ln>
        </p:spPr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123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2179" y="1709740"/>
            <a:ext cx="8625271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2179" y="4589465"/>
            <a:ext cx="8625272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7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585" y="365127"/>
            <a:ext cx="900221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51584" y="1825625"/>
            <a:ext cx="3668216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97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585" y="365127"/>
            <a:ext cx="9003804" cy="11493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1584" y="1681163"/>
            <a:ext cx="3645992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1584" y="2505075"/>
            <a:ext cx="364599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91441" y="1681163"/>
            <a:ext cx="366394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91441" y="2505075"/>
            <a:ext cx="366394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35438" y="6355477"/>
            <a:ext cx="1939143" cy="365125"/>
          </a:xfrm>
        </p:spPr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244685" y="6356352"/>
            <a:ext cx="290871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414657" y="6356352"/>
            <a:ext cx="1939143" cy="365125"/>
          </a:xfrm>
        </p:spPr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45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931" y="365127"/>
            <a:ext cx="888386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13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67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7586" y="365127"/>
            <a:ext cx="87262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7586" y="1825625"/>
            <a:ext cx="872621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Box 21"/>
          <p:cNvSpPr txBox="1">
            <a:spLocks noChangeArrowheads="1"/>
          </p:cNvSpPr>
          <p:nvPr userDrawn="1"/>
        </p:nvSpPr>
        <p:spPr bwMode="auto">
          <a:xfrm rot="-5400000">
            <a:off x="-2606038" y="2606043"/>
            <a:ext cx="6858003" cy="164591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27432" tIns="27432" rIns="27432" bIns="2743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7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Economics</a:t>
            </a:r>
            <a:endParaRPr kumimoji="0" lang="en-US" altLang="en-US" sz="4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0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xampaperspractice.co.uk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xampaperspractice.co.uk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xampaperspractice.co.uk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xampaperspractice.co.uk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xampaperspractice.co.uk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exampaperspractice.co.uk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exampaperspractice.co.uk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exampaperspractice.co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xampaperspractice.co.uk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xampaperspractice.co.uk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xampaperspractice.co.uk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xampaperspractice.co.uk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xampaperspractice.co.u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xampaperspractice.co.uk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xampaperspractice.co.uk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xampaperspractice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1705" y="2852937"/>
            <a:ext cx="6544661" cy="1325563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GB" sz="2000" dirty="0"/>
              <a:t>2.2.1 Price elasticity of demand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Lesson 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7A52BA-8C41-448E-9709-9C377561C6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697" y="1966540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00C0638-74AB-2B7A-E9E8-9D4A34178C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860" y="149533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4E43914-9D2C-664A-4746-8305F7CFC6DF}"/>
              </a:ext>
            </a:extLst>
          </p:cNvPr>
          <p:cNvSpPr txBox="1">
            <a:spLocks/>
          </p:cNvSpPr>
          <p:nvPr/>
        </p:nvSpPr>
        <p:spPr>
          <a:xfrm>
            <a:off x="1724487" y="6503257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A4499F-D935-0A3F-8DB9-CE464D049C0B}"/>
              </a:ext>
            </a:extLst>
          </p:cNvPr>
          <p:cNvSpPr txBox="1"/>
          <p:nvPr/>
        </p:nvSpPr>
        <p:spPr>
          <a:xfrm>
            <a:off x="9058275" y="6506105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3647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BP’s Circular motors sold 4000 motors in 2019 at £25 each.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In 2020 he raised the price by £10 and saw his sales rise to 4500 units.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What is the PED and explain how it affected his business.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6804A7-7A72-68DD-DCE4-0F39E35DD6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697" y="1966540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5F757AF-81E3-4639-53BA-4797C01EEE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860" y="14953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7DCA55D-3DF1-2C10-E0EA-C4B45CC30F19}"/>
              </a:ext>
            </a:extLst>
          </p:cNvPr>
          <p:cNvSpPr txBox="1">
            <a:spLocks/>
          </p:cNvSpPr>
          <p:nvPr/>
        </p:nvSpPr>
        <p:spPr>
          <a:xfrm>
            <a:off x="1724487" y="6503257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C82255-1766-4AE1-7BC8-A3A2365CCDA7}"/>
              </a:ext>
            </a:extLst>
          </p:cNvPr>
          <p:cNvSpPr txBox="1"/>
          <p:nvPr/>
        </p:nvSpPr>
        <p:spPr>
          <a:xfrm>
            <a:off x="9058275" y="6506105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33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Niche markets and PED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In a niche market firms typically target specific markets where consumers are looking for higher quality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This means that consumers are willing to pay more for the product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Therefore, demand is less responsive to a change in price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This suggests that niche market products are price inelastic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As a result firms will charge higher prices and have a higher added value, but demand will be less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728750-A52B-2433-A57C-9B13447FE8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697" y="1966540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09D6476-4540-7FCB-16DB-392969F0F1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860" y="14953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6925880E-B598-1609-13D9-80F4EB6D60F1}"/>
              </a:ext>
            </a:extLst>
          </p:cNvPr>
          <p:cNvSpPr txBox="1">
            <a:spLocks/>
          </p:cNvSpPr>
          <p:nvPr/>
        </p:nvSpPr>
        <p:spPr>
          <a:xfrm>
            <a:off x="1724487" y="6503257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E40C38-A208-B7FB-DCBD-C3DD0430107D}"/>
              </a:ext>
            </a:extLst>
          </p:cNvPr>
          <p:cNvSpPr txBox="1"/>
          <p:nvPr/>
        </p:nvSpPr>
        <p:spPr>
          <a:xfrm>
            <a:off x="9058275" y="6506105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826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Mass markets and PED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In a mass market firms typically target the market as a whole where consumers see price as important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This means that consumers are willing to pay less for the product, particularly as there is plenty of competition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Therefore, demand is more responsive to a change in price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This suggests that mass market products are price elastic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As a result firms will charge lower prices and have a smaller added value, but demand will be greater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11C604-D35D-832D-AB63-C6C03497E9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697" y="1966540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D6ED7A4-96E7-4352-D82F-7D36C36265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860" y="14953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8262E55-BCD0-2427-38C8-29622B3A2FB5}"/>
              </a:ext>
            </a:extLst>
          </p:cNvPr>
          <p:cNvSpPr txBox="1">
            <a:spLocks/>
          </p:cNvSpPr>
          <p:nvPr/>
        </p:nvSpPr>
        <p:spPr>
          <a:xfrm>
            <a:off x="1724487" y="6503257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B057B9-5CC8-F663-66DA-75C25D852133}"/>
              </a:ext>
            </a:extLst>
          </p:cNvPr>
          <p:cNvSpPr txBox="1"/>
          <p:nvPr/>
        </p:nvSpPr>
        <p:spPr>
          <a:xfrm>
            <a:off x="9058275" y="6506105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338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Price elasticity of demand – relevance to firms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316985" y="2345627"/>
            <a:ext cx="3976719" cy="2862381"/>
            <a:chOff x="755650" y="1988403"/>
            <a:chExt cx="7200900" cy="422961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692275" y="2205038"/>
              <a:ext cx="0" cy="3527425"/>
            </a:xfrm>
            <a:prstGeom prst="line">
              <a:avLst/>
            </a:prstGeom>
            <a:noFill/>
            <a:ln w="28575" cap="flat" cmpd="sng" algn="ctr">
              <a:solidFill>
                <a:srgbClr val="D1282E"/>
              </a:solidFill>
              <a:prstDash val="soli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>
            <a:xfrm>
              <a:off x="1692275" y="5732463"/>
              <a:ext cx="4679950" cy="0"/>
            </a:xfrm>
            <a:prstGeom prst="line">
              <a:avLst/>
            </a:prstGeom>
            <a:noFill/>
            <a:ln w="28575" cap="flat" cmpd="sng" algn="ctr">
              <a:solidFill>
                <a:srgbClr val="D1282E"/>
              </a:solidFill>
              <a:prstDash val="solid"/>
            </a:ln>
            <a:effectLst/>
          </p:spPr>
        </p:cxn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755650" y="2501900"/>
              <a:ext cx="863601" cy="341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Price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5435600" y="5876925"/>
              <a:ext cx="2520950" cy="341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Quantity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3003663" y="1988403"/>
              <a:ext cx="647699" cy="341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291795" y="2303504"/>
              <a:ext cx="0" cy="3428958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</p:grpSp>
      <p:sp>
        <p:nvSpPr>
          <p:cNvPr id="11" name="TextBox 10"/>
          <p:cNvSpPr txBox="1"/>
          <p:nvPr/>
        </p:nvSpPr>
        <p:spPr>
          <a:xfrm>
            <a:off x="1640660" y="5439382"/>
            <a:ext cx="5002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perfectly inelastic product will have a PED coefficient of 0.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price was to change the quantity demanded would not be affected.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 theory, the firm could charge as high a price as it wanted.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900195" y="2303243"/>
            <a:ext cx="3888358" cy="2870045"/>
            <a:chOff x="755650" y="1977078"/>
            <a:chExt cx="7200900" cy="4240937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1692275" y="2205038"/>
              <a:ext cx="0" cy="3527425"/>
            </a:xfrm>
            <a:prstGeom prst="line">
              <a:avLst/>
            </a:prstGeom>
            <a:noFill/>
            <a:ln w="28575" cap="flat" cmpd="sng" algn="ctr">
              <a:solidFill>
                <a:srgbClr val="D1282E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1692275" y="5732463"/>
              <a:ext cx="4679950" cy="0"/>
            </a:xfrm>
            <a:prstGeom prst="line">
              <a:avLst/>
            </a:prstGeom>
            <a:noFill/>
            <a:ln w="28575" cap="flat" cmpd="sng" algn="ctr">
              <a:solidFill>
                <a:srgbClr val="D1282E"/>
              </a:solidFill>
              <a:prstDash val="solid"/>
            </a:ln>
            <a:effectLst/>
          </p:spPr>
        </p:cxn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755650" y="2501900"/>
              <a:ext cx="863601" cy="341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Price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5435600" y="5876925"/>
              <a:ext cx="2520950" cy="341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Quantity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2274304" y="1977078"/>
              <a:ext cx="647699" cy="341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2598153" y="2292179"/>
              <a:ext cx="1037221" cy="3316389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</p:grpSp>
      <p:sp>
        <p:nvSpPr>
          <p:cNvPr id="19" name="TextBox 18"/>
          <p:cNvSpPr txBox="1"/>
          <p:nvPr/>
        </p:nvSpPr>
        <p:spPr>
          <a:xfrm>
            <a:off x="6662569" y="5445852"/>
            <a:ext cx="552943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price inelastic product will have a PED coefficient between 0 and -1.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price was to change the quantity demanded would change by a lesser amount.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Therefore, a firm should look to raise price. This would lead to higher sales revenue.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08693" y="1933911"/>
            <a:ext cx="2135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Perfectly inelastic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720241" y="19258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Relatively inelastic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19071A-333A-1835-1172-A68085F399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697" y="1966540"/>
            <a:ext cx="7695738" cy="309835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AA1F906-BCF3-D10D-5D85-FFD0341C77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860" y="149533"/>
            <a:ext cx="933411" cy="375797"/>
          </a:xfrm>
          <a:prstGeom prst="rect">
            <a:avLst/>
          </a:prstGeom>
        </p:spPr>
      </p:pic>
      <p:sp>
        <p:nvSpPr>
          <p:cNvPr id="23" name="Footer Placeholder 2">
            <a:extLst>
              <a:ext uri="{FF2B5EF4-FFF2-40B4-BE49-F238E27FC236}">
                <a16:creationId xmlns:a16="http://schemas.microsoft.com/office/drawing/2014/main" id="{82E7D322-6892-CC9F-C07E-B7A0A62721B2}"/>
              </a:ext>
            </a:extLst>
          </p:cNvPr>
          <p:cNvSpPr txBox="1">
            <a:spLocks/>
          </p:cNvSpPr>
          <p:nvPr/>
        </p:nvSpPr>
        <p:spPr>
          <a:xfrm>
            <a:off x="1698279" y="6600961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9238E53-A62A-6AFC-1F65-2D78FF74C5C9}"/>
              </a:ext>
            </a:extLst>
          </p:cNvPr>
          <p:cNvSpPr txBox="1"/>
          <p:nvPr/>
        </p:nvSpPr>
        <p:spPr>
          <a:xfrm>
            <a:off x="9027340" y="660380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134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Price elasticity of demand – relevance to firms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782031" y="2109041"/>
            <a:ext cx="3587051" cy="2715774"/>
            <a:chOff x="755650" y="2205038"/>
            <a:chExt cx="6642906" cy="4012977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692275" y="2205038"/>
              <a:ext cx="0" cy="3527425"/>
            </a:xfrm>
            <a:prstGeom prst="line">
              <a:avLst/>
            </a:prstGeom>
            <a:noFill/>
            <a:ln w="28575" cap="flat" cmpd="sng" algn="ctr">
              <a:solidFill>
                <a:srgbClr val="D1282E"/>
              </a:solidFill>
              <a:prstDash val="soli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>
            <a:xfrm>
              <a:off x="1692275" y="5732463"/>
              <a:ext cx="4679950" cy="0"/>
            </a:xfrm>
            <a:prstGeom prst="line">
              <a:avLst/>
            </a:prstGeom>
            <a:noFill/>
            <a:ln w="28575" cap="flat" cmpd="sng" algn="ctr">
              <a:solidFill>
                <a:srgbClr val="D1282E"/>
              </a:solidFill>
              <a:prstDash val="solid"/>
            </a:ln>
            <a:effectLst/>
          </p:spPr>
        </p:cxn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755650" y="2501900"/>
              <a:ext cx="863601" cy="341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Price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4877606" y="5876925"/>
              <a:ext cx="2520950" cy="341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Quantity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5724527" y="4791212"/>
              <a:ext cx="647699" cy="341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091622" y="4236654"/>
              <a:ext cx="3733871" cy="725103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1187449" y="3511550"/>
              <a:ext cx="431799" cy="341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864823" y="4971002"/>
            <a:ext cx="51673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perfectly elastic product will have a PED coefficient of ∞.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price was to change the quantity demanded would be infinite.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 theory, the firm could not increase price as there would be no demand.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320063" y="2125372"/>
            <a:ext cx="3713484" cy="2717122"/>
            <a:chOff x="755650" y="2205038"/>
            <a:chExt cx="6877049" cy="4014969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692275" y="2205038"/>
              <a:ext cx="0" cy="3527425"/>
            </a:xfrm>
            <a:prstGeom prst="line">
              <a:avLst/>
            </a:prstGeom>
            <a:noFill/>
            <a:ln w="28575" cap="flat" cmpd="sng" algn="ctr">
              <a:solidFill>
                <a:srgbClr val="D1282E"/>
              </a:solidFill>
              <a:prstDash val="soli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1692275" y="5732463"/>
              <a:ext cx="4679950" cy="0"/>
            </a:xfrm>
            <a:prstGeom prst="line">
              <a:avLst/>
            </a:prstGeom>
            <a:noFill/>
            <a:ln w="28575" cap="flat" cmpd="sng" algn="ctr">
              <a:solidFill>
                <a:srgbClr val="D1282E"/>
              </a:solidFill>
              <a:prstDash val="solid"/>
            </a:ln>
            <a:effectLst/>
          </p:spPr>
        </p:cxn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755650" y="2501900"/>
              <a:ext cx="863601" cy="341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Price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5111749" y="5878917"/>
              <a:ext cx="2520950" cy="341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Quantity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6048376" y="3906953"/>
              <a:ext cx="647699" cy="341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1692275" y="4118926"/>
              <a:ext cx="4506396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</p:grpSp>
      <p:sp>
        <p:nvSpPr>
          <p:cNvPr id="20" name="TextBox 19"/>
          <p:cNvSpPr txBox="1"/>
          <p:nvPr/>
        </p:nvSpPr>
        <p:spPr>
          <a:xfrm>
            <a:off x="1784481" y="4971002"/>
            <a:ext cx="48558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price elastic product will have a PED coefficient between -1 and ∞.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price was to change the quantity demanded would change by a greater amount.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Therefore, a firm should look to lower price.  This would lead to higher sales revenue.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16625" y="1837425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Relatively elastic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439555" y="1804915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Perfectly elastic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0259E-8FCE-E1C0-B357-F075C191BD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697" y="1966540"/>
            <a:ext cx="7695738" cy="309835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586DAEA-EB1E-A3F4-B617-E5183966EC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860" y="149533"/>
            <a:ext cx="933411" cy="375797"/>
          </a:xfrm>
          <a:prstGeom prst="rect">
            <a:avLst/>
          </a:prstGeom>
        </p:spPr>
      </p:pic>
      <p:sp>
        <p:nvSpPr>
          <p:cNvPr id="24" name="Footer Placeholder 2">
            <a:extLst>
              <a:ext uri="{FF2B5EF4-FFF2-40B4-BE49-F238E27FC236}">
                <a16:creationId xmlns:a16="http://schemas.microsoft.com/office/drawing/2014/main" id="{FABA91C2-673F-6614-3E31-98C4774F1FF0}"/>
              </a:ext>
            </a:extLst>
          </p:cNvPr>
          <p:cNvSpPr txBox="1">
            <a:spLocks/>
          </p:cNvSpPr>
          <p:nvPr/>
        </p:nvSpPr>
        <p:spPr>
          <a:xfrm>
            <a:off x="1724487" y="6503257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F13FAA9-9793-46EE-00DD-EB4B5C1ACA15}"/>
              </a:ext>
            </a:extLst>
          </p:cNvPr>
          <p:cNvSpPr txBox="1"/>
          <p:nvPr/>
        </p:nvSpPr>
        <p:spPr>
          <a:xfrm>
            <a:off x="9058275" y="6506105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03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4560" y="824411"/>
            <a:ext cx="956651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Activity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 garage reduces the price of a new model from £15,000 to £13,500. As a result, the quantity demanded rises from 20 units a week to 23 units a week. The price elasticity of demand 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‐0.67.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‐0.9.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‐1.3.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‐1.5.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357E69-22FA-F00B-CDC0-35E1ACA00B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697" y="1966540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4577DC4-02B0-94CE-E58B-8AC4DB88C9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860" y="149533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476674CF-3639-6F9D-D9A9-8D513EF75FB7}"/>
              </a:ext>
            </a:extLst>
          </p:cNvPr>
          <p:cNvSpPr txBox="1">
            <a:spLocks/>
          </p:cNvSpPr>
          <p:nvPr/>
        </p:nvSpPr>
        <p:spPr>
          <a:xfrm>
            <a:off x="1724487" y="6503257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140872-8671-F862-7054-9C50E5B0E355}"/>
              </a:ext>
            </a:extLst>
          </p:cNvPr>
          <p:cNvSpPr txBox="1"/>
          <p:nvPr/>
        </p:nvSpPr>
        <p:spPr>
          <a:xfrm>
            <a:off x="9058275" y="6506105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899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72703" y="564866"/>
            <a:ext cx="923006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en-GB" sz="3200" dirty="0">
                <a:solidFill>
                  <a:prstClr val="black"/>
                </a:solidFill>
                <a:latin typeface="Calibri" panose="020F0502020204030204" pitchFamily="34" charset="0"/>
              </a:rPr>
              <a:t>Activity</a:t>
            </a:r>
          </a:p>
          <a:p>
            <a:pPr lvl="0" defTabSz="914400">
              <a:defRPr/>
            </a:pPr>
            <a:endParaRPr lang="en-GB" sz="32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If demand for a product has unitary price elasticity, it means that: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Changing price will leave a business’s revenue unchanged.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 percentage change in demand leads to the same percentage change in price.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The product is a necessity.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The price elasticity of demand is zero.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578F75-F3E4-43AE-39B0-04E62E13F1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697" y="1966540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96CB43D-49E5-DF7B-C759-EBC87B1D11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860" y="149533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A594DF9-94E8-2869-2866-2BE8A0838E57}"/>
              </a:ext>
            </a:extLst>
          </p:cNvPr>
          <p:cNvSpPr txBox="1">
            <a:spLocks/>
          </p:cNvSpPr>
          <p:nvPr/>
        </p:nvSpPr>
        <p:spPr>
          <a:xfrm>
            <a:off x="1724487" y="6503257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A4C27B-8EC9-98D5-41C5-004640F23F8A}"/>
              </a:ext>
            </a:extLst>
          </p:cNvPr>
          <p:cNvSpPr txBox="1"/>
          <p:nvPr/>
        </p:nvSpPr>
        <p:spPr>
          <a:xfrm>
            <a:off x="9058275" y="6506105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742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0772" y="596689"/>
            <a:ext cx="9052744" cy="6065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107000"/>
              </a:lnSpc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</a:rPr>
              <a:t>Activity </a:t>
            </a:r>
          </a:p>
          <a:p>
            <a:pPr lvl="0" defTabSz="914400">
              <a:lnSpc>
                <a:spcPct val="107000"/>
              </a:lnSpc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defTabSz="914400">
              <a:lnSpc>
                <a:spcPct val="107000"/>
              </a:lnSpc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price elasticity of demand for late night taxi fares is found to be -0.7. This implies that:</a:t>
            </a:r>
            <a:endParaRPr lang="en-GB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 companies would see a large rise in passengers if taxi fares were raised</a:t>
            </a:r>
            <a:endParaRPr lang="en-GB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small rise in fares would cause many more taxi drivers to supply vehicles late at night</a:t>
            </a:r>
            <a:endParaRPr lang="en-GB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Taxi companies would see their revenues rise if they cut their fares</a:t>
            </a:r>
            <a:endParaRPr lang="en-GB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Taxi companies would see their revenues fall if they cut their fares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0139D34-9FAD-2049-5299-D4F2364CBB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697" y="1966540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3DE17C7-DD85-0B2F-664E-7F076860951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860" y="149533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C116B1D-B0E7-7088-13D1-DB6FC2298C15}"/>
              </a:ext>
            </a:extLst>
          </p:cNvPr>
          <p:cNvSpPr txBox="1">
            <a:spLocks/>
          </p:cNvSpPr>
          <p:nvPr/>
        </p:nvSpPr>
        <p:spPr>
          <a:xfrm>
            <a:off x="1724487" y="6503257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F14CA7-34C5-2E21-60A4-4A7B2DA26B49}"/>
              </a:ext>
            </a:extLst>
          </p:cNvPr>
          <p:cNvSpPr txBox="1"/>
          <p:nvPr/>
        </p:nvSpPr>
        <p:spPr>
          <a:xfrm>
            <a:off x="9058275" y="6506105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620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0D64-9107-46DD-B1DD-F18FE0D4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47EBB-1438-4470-A900-664CD2DAC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the definition of demand?</a:t>
            </a:r>
          </a:p>
          <a:p>
            <a:r>
              <a:rPr lang="en-GB" dirty="0"/>
              <a:t>What can impact the demand for a good or service?</a:t>
            </a:r>
          </a:p>
          <a:p>
            <a:r>
              <a:rPr lang="en-GB" dirty="0"/>
              <a:t>What is meant by a movement and shift in demand?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EE29A8-DB73-F5C4-3063-E64F4DAFAA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697" y="1966540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6AF484-F931-F4B7-1AFA-E1FB422589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860" y="14953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7F895786-9685-E5A4-BA59-BE2BE0875D42}"/>
              </a:ext>
            </a:extLst>
          </p:cNvPr>
          <p:cNvSpPr txBox="1">
            <a:spLocks/>
          </p:cNvSpPr>
          <p:nvPr/>
        </p:nvSpPr>
        <p:spPr>
          <a:xfrm>
            <a:off x="1724487" y="6503257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4BC9A3-1E53-D621-81AB-B13B83E39A3D}"/>
              </a:ext>
            </a:extLst>
          </p:cNvPr>
          <p:cNvSpPr txBox="1"/>
          <p:nvPr/>
        </p:nvSpPr>
        <p:spPr>
          <a:xfrm>
            <a:off x="9058275" y="6506105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150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Price elasticity of demand measures the responsiveness of change in demand for a good or services due to change in it’s price.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B2CF76-520D-603B-81DB-579A673FFC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697" y="1966540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6662074-C6B3-383B-C9F9-901D4271FC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860" y="14953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63CC0D1-A30E-8592-166C-7F8EF2794F63}"/>
              </a:ext>
            </a:extLst>
          </p:cNvPr>
          <p:cNvSpPr txBox="1">
            <a:spLocks/>
          </p:cNvSpPr>
          <p:nvPr/>
        </p:nvSpPr>
        <p:spPr>
          <a:xfrm>
            <a:off x="1724487" y="6503257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0375FE-C503-CFEE-F6C9-D9FBF4B916D8}"/>
              </a:ext>
            </a:extLst>
          </p:cNvPr>
          <p:cNvSpPr txBox="1"/>
          <p:nvPr/>
        </p:nvSpPr>
        <p:spPr>
          <a:xfrm>
            <a:off x="9058275" y="6506105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183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  <a:buClr>
                <a:srgbClr val="7A7A7A"/>
              </a:buClr>
              <a:buSzPct val="80000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Do you understand the significance of price elasticity of demand to firms (in both niche and mass markets) in terms of implications for pricing?</a:t>
            </a:r>
          </a:p>
          <a:p>
            <a:pPr>
              <a:lnSpc>
                <a:spcPct val="100000"/>
              </a:lnSpc>
              <a:spcBef>
                <a:spcPts val="1800"/>
              </a:spcBef>
              <a:buClr>
                <a:srgbClr val="7A7A7A"/>
              </a:buClr>
              <a:buSzPct val="80000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Can you calculate the price elasticity of demand?</a:t>
            </a:r>
          </a:p>
          <a:p>
            <a:pPr>
              <a:lnSpc>
                <a:spcPct val="100000"/>
              </a:lnSpc>
              <a:spcBef>
                <a:spcPts val="1800"/>
              </a:spcBef>
              <a:buClr>
                <a:srgbClr val="7A7A7A"/>
              </a:buClr>
              <a:buSzPct val="80000"/>
            </a:pPr>
            <a:r>
              <a:rPr lang="en-GB" dirty="0">
                <a:solidFill>
                  <a:srgbClr val="000000"/>
                </a:solidFill>
              </a:rPr>
              <a:t>Can you Interpret </a:t>
            </a:r>
            <a:r>
              <a:rPr lang="en-GB" dirty="0">
                <a:solidFill>
                  <a:srgbClr val="000000"/>
                </a:solidFill>
                <a:latin typeface="Calibri"/>
              </a:rPr>
              <a:t>numerical values of price elasticity of demand?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EA98B8-70B6-37EF-28F8-C1BD813B2A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697" y="1966540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FBB5B2-4800-831C-7860-95206A4B8D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860" y="14953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3151AA6A-048B-1F13-4233-118349526B68}"/>
              </a:ext>
            </a:extLst>
          </p:cNvPr>
          <p:cNvSpPr txBox="1">
            <a:spLocks/>
          </p:cNvSpPr>
          <p:nvPr/>
        </p:nvSpPr>
        <p:spPr>
          <a:xfrm>
            <a:off x="1724487" y="6503257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DF909F-F5C8-F787-2506-3B8168C70316}"/>
              </a:ext>
            </a:extLst>
          </p:cNvPr>
          <p:cNvSpPr txBox="1"/>
          <p:nvPr/>
        </p:nvSpPr>
        <p:spPr>
          <a:xfrm>
            <a:off x="9058275" y="6506105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48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Price elasticity of demand (PED)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Price elasticity of demand is a measure of how responsive demand is to a change in price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There is an inverse relationship between price and demand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 As price goes up demand goes down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 As price goes down demand goes 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But the question is by how much? Is the change in demand more than proportional to the change in demand or less than proportional?</a:t>
            </a:r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695036" y="5131322"/>
            <a:ext cx="6552728" cy="1584176"/>
            <a:chOff x="2339752" y="5157192"/>
            <a:chExt cx="6552728" cy="1584176"/>
          </a:xfrm>
        </p:grpSpPr>
        <p:sp>
          <p:nvSpPr>
            <p:cNvPr id="5" name="Up Arrow 4"/>
            <p:cNvSpPr/>
            <p:nvPr/>
          </p:nvSpPr>
          <p:spPr>
            <a:xfrm>
              <a:off x="2339752" y="5157192"/>
              <a:ext cx="2304256" cy="1368152"/>
            </a:xfrm>
            <a:prstGeom prst="upArrow">
              <a:avLst/>
            </a:prstGeom>
            <a:solidFill>
              <a:srgbClr val="00B0F0"/>
            </a:solidFill>
            <a:ln w="50800" cap="flat" cmpd="sng" algn="ctr">
              <a:solidFill>
                <a:srgbClr val="7A7A7A">
                  <a:shade val="50000"/>
                  <a:tint val="9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Price increases by 10%</a:t>
              </a:r>
            </a:p>
          </p:txBody>
        </p:sp>
        <p:sp>
          <p:nvSpPr>
            <p:cNvPr id="6" name="Down Arrow 5"/>
            <p:cNvSpPr/>
            <p:nvPr/>
          </p:nvSpPr>
          <p:spPr>
            <a:xfrm>
              <a:off x="4716016" y="5802726"/>
              <a:ext cx="2088232" cy="938642"/>
            </a:xfrm>
            <a:prstGeom prst="downArrow">
              <a:avLst/>
            </a:prstGeom>
            <a:solidFill>
              <a:srgbClr val="FF0000"/>
            </a:solidFill>
            <a:ln w="50800" cap="flat" cmpd="sng" algn="ctr">
              <a:solidFill>
                <a:srgbClr val="7A7A7A">
                  <a:shade val="50000"/>
                  <a:tint val="9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Demand falls by 5%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164288" y="5161640"/>
              <a:ext cx="172819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PED is price inelastic as the fall in demand is less than the fall in price.</a:t>
              </a: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D1B30796-4632-43F4-2B14-F60876E0B6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697" y="1966540"/>
            <a:ext cx="7695738" cy="30983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D493AC1-1D04-7AF0-B0DC-D8FC9395AA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860" y="149533"/>
            <a:ext cx="933411" cy="375797"/>
          </a:xfrm>
          <a:prstGeom prst="rect">
            <a:avLst/>
          </a:prstGeom>
        </p:spPr>
      </p:pic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9E874A66-17CC-714B-381F-7E0F0F328EF0}"/>
              </a:ext>
            </a:extLst>
          </p:cNvPr>
          <p:cNvSpPr txBox="1">
            <a:spLocks/>
          </p:cNvSpPr>
          <p:nvPr/>
        </p:nvSpPr>
        <p:spPr>
          <a:xfrm>
            <a:off x="1724487" y="6503257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D921E4-FB2C-0F06-0BB1-176A11CFF503}"/>
              </a:ext>
            </a:extLst>
          </p:cNvPr>
          <p:cNvSpPr txBox="1"/>
          <p:nvPr/>
        </p:nvSpPr>
        <p:spPr>
          <a:xfrm>
            <a:off x="9058275" y="6506105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779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Price elasticity of demand (PED)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802" y="4453666"/>
            <a:ext cx="8560398" cy="21031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Price elastic demand means that a change in price will lead to a more than proportional change in demand i.e. demand is sensitive to price changes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Price inelastic demand means that a change in price will lead to a less than proportional change in demand i.e. demand is not so sensitive to changes in price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787406" y="2009485"/>
            <a:ext cx="6552728" cy="1800200"/>
            <a:chOff x="2339752" y="4941168"/>
            <a:chExt cx="6552728" cy="1800200"/>
          </a:xfrm>
        </p:grpSpPr>
        <p:sp>
          <p:nvSpPr>
            <p:cNvPr id="5" name="Up Arrow 4"/>
            <p:cNvSpPr/>
            <p:nvPr/>
          </p:nvSpPr>
          <p:spPr>
            <a:xfrm>
              <a:off x="2339752" y="5157192"/>
              <a:ext cx="2304256" cy="1368152"/>
            </a:xfrm>
            <a:prstGeom prst="upArrow">
              <a:avLst/>
            </a:prstGeom>
            <a:solidFill>
              <a:srgbClr val="00B0F0"/>
            </a:solidFill>
            <a:ln w="50800" cap="flat" cmpd="sng" algn="ctr">
              <a:solidFill>
                <a:srgbClr val="7A7A7A">
                  <a:shade val="50000"/>
                  <a:tint val="9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Price increases by 10%</a:t>
              </a:r>
            </a:p>
          </p:txBody>
        </p:sp>
        <p:sp>
          <p:nvSpPr>
            <p:cNvPr id="6" name="Down Arrow 5"/>
            <p:cNvSpPr/>
            <p:nvPr/>
          </p:nvSpPr>
          <p:spPr>
            <a:xfrm>
              <a:off x="4860032" y="4941168"/>
              <a:ext cx="2088232" cy="1800200"/>
            </a:xfrm>
            <a:prstGeom prst="downArrow">
              <a:avLst/>
            </a:prstGeom>
            <a:solidFill>
              <a:srgbClr val="FF0000"/>
            </a:solidFill>
            <a:ln w="50800" cap="flat" cmpd="sng" algn="ctr">
              <a:solidFill>
                <a:srgbClr val="7A7A7A">
                  <a:shade val="50000"/>
                  <a:tint val="9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Demand falls by 13%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164288" y="5161640"/>
              <a:ext cx="172819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PED is price elastic as the fall in demand is greater than the fall in price.</a:t>
              </a: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656B0AB0-956A-07B5-376F-38979C9401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697" y="1966540"/>
            <a:ext cx="7695738" cy="30983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7BFB70F-C40C-661F-E0D3-D1E23E4399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860" y="149533"/>
            <a:ext cx="933411" cy="375797"/>
          </a:xfrm>
          <a:prstGeom prst="rect">
            <a:avLst/>
          </a:prstGeom>
        </p:spPr>
      </p:pic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EF64F430-457B-8224-379F-52FF76905875}"/>
              </a:ext>
            </a:extLst>
          </p:cNvPr>
          <p:cNvSpPr txBox="1">
            <a:spLocks/>
          </p:cNvSpPr>
          <p:nvPr/>
        </p:nvSpPr>
        <p:spPr>
          <a:xfrm>
            <a:off x="1724487" y="6503257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B75652-2226-5A77-A5FE-733F6073EBA3}"/>
              </a:ext>
            </a:extLst>
          </p:cNvPr>
          <p:cNvSpPr txBox="1"/>
          <p:nvPr/>
        </p:nvSpPr>
        <p:spPr>
          <a:xfrm>
            <a:off x="9058275" y="6506105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925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Elasticity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Elasticity theory looks at the sensitivity of one variable in relationship to another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To work out a percentage change we use the following formula: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An elasticity coefficient is the measure of the response of one variable to changes in another variable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sz="2000" dirty="0"/>
              <a:t> If price increases by 5% demand might decrease by 15%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sz="2000" dirty="0"/>
              <a:t> The elasticity coefficient is given by -15%/+5% = -3 </a:t>
            </a:r>
          </a:p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268368" y="3088458"/>
                <a:ext cx="2982746" cy="681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1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kumimoji="0" lang="en-GB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Change</m:t>
                        </m:r>
                        <m:r>
                          <a:rPr kumimoji="0" lang="en-GB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kumimoji="0" lang="en-GB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in</m:t>
                        </m:r>
                        <m:r>
                          <a:rPr kumimoji="0" lang="en-GB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kumimoji="0" lang="en-GB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value</m:t>
                        </m:r>
                        <m:r>
                          <m:rPr>
                            <m:nor/>
                          </m:rPr>
                          <a:rPr kumimoji="0" lang="en-GB" sz="2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rPr>
                          <m:t> </m:t>
                        </m:r>
                      </m:num>
                      <m:den>
                        <m:r>
                          <m:rPr>
                            <m:sty m:val="p"/>
                          </m:rPr>
                          <a:rPr kumimoji="0" lang="en-GB" sz="24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Original</m:t>
                        </m:r>
                        <m:r>
                          <a:rPr kumimoji="0" lang="en-GB" sz="24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kumimoji="0" lang="en-GB" sz="24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value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x 100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8368" y="3088458"/>
                <a:ext cx="2982746" cy="6810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26C7A1AA-1072-B178-D478-E4E490149F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697" y="1966540"/>
            <a:ext cx="7695738" cy="30983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FADA2F0-4E76-C4B8-2EE4-68FDED4688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860" y="14953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AEE2103-AFCD-D619-BA92-8C7E4A0B0127}"/>
              </a:ext>
            </a:extLst>
          </p:cNvPr>
          <p:cNvSpPr txBox="1">
            <a:spLocks/>
          </p:cNvSpPr>
          <p:nvPr/>
        </p:nvSpPr>
        <p:spPr>
          <a:xfrm>
            <a:off x="1724487" y="6503257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072AB1-B624-F0E2-916F-6714344E6AC2}"/>
              </a:ext>
            </a:extLst>
          </p:cNvPr>
          <p:cNvSpPr txBox="1"/>
          <p:nvPr/>
        </p:nvSpPr>
        <p:spPr>
          <a:xfrm>
            <a:off x="9058275" y="6506105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704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Price elasticity of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Price elasticity of demand (PED) measures the responsiveness of demand to a change in price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Calculated by the formula: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sz="2400" dirty="0"/>
              <a:t> (% change in quantity demanded" " )/(% change in price) = PED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GB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Or:	(% Δ </a:t>
            </a:r>
            <a:r>
              <a:rPr lang="en-GB" dirty="0" err="1"/>
              <a:t>qd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			 = PED</a:t>
            </a:r>
          </a:p>
          <a:p>
            <a:pPr marL="0" indent="0">
              <a:buNone/>
            </a:pPr>
            <a:r>
              <a:rPr lang="en-GB" dirty="0"/>
              <a:t>            (% Δ p) 	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80621" y="4636546"/>
            <a:ext cx="2334409" cy="1075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E6A9FDC-227C-E2AD-110B-9A16954341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697" y="1966540"/>
            <a:ext cx="7695738" cy="30983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59B14C2-39A5-C8E4-9D5E-F78D89F804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860" y="14953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5E350B74-7845-3A50-428F-62024A8AF4A7}"/>
              </a:ext>
            </a:extLst>
          </p:cNvPr>
          <p:cNvSpPr txBox="1">
            <a:spLocks/>
          </p:cNvSpPr>
          <p:nvPr/>
        </p:nvSpPr>
        <p:spPr>
          <a:xfrm>
            <a:off x="1724487" y="6503257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96BFA9-8DB7-6E56-9C41-8E6566C09047}"/>
              </a:ext>
            </a:extLst>
          </p:cNvPr>
          <p:cNvSpPr txBox="1"/>
          <p:nvPr/>
        </p:nvSpPr>
        <p:spPr>
          <a:xfrm>
            <a:off x="9058275" y="6506105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394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/>
              <a:t>Price elasticity of demand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83799" y="2243265"/>
          <a:ext cx="9499006" cy="4028444"/>
        </p:xfrm>
        <a:graphic>
          <a:graphicData uri="http://schemas.openxmlformats.org/drawingml/2006/table">
            <a:tbl>
              <a:tblPr firstRow="1" bandRow="1"/>
              <a:tblGrid>
                <a:gridCol w="1647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28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12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PED coefficient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800" dirty="0"/>
                        <a:t>Title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800" dirty="0"/>
                        <a:t>Relevance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800" baseline="0" dirty="0"/>
                        <a:t>to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800" baseline="0" dirty="0"/>
                        <a:t>business</a:t>
                      </a:r>
                      <a:endParaRPr lang="en-GB" sz="18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7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600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600" dirty="0"/>
                        <a:t>Perfectly</a:t>
                      </a:r>
                      <a:r>
                        <a:rPr lang="en-GB" sz="1600" baseline="0" dirty="0"/>
                        <a:t> inelastic</a:t>
                      </a:r>
                      <a:endParaRPr lang="en-GB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600" dirty="0"/>
                        <a:t>Theoretically,</a:t>
                      </a:r>
                      <a:r>
                        <a:rPr lang="en-GB" sz="1600" baseline="0" dirty="0"/>
                        <a:t> the business can charge as high a price as it wants to.</a:t>
                      </a:r>
                      <a:endParaRPr lang="en-GB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9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600" dirty="0"/>
                        <a:t>0&lt;1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600" dirty="0"/>
                        <a:t>Price inelastic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600" dirty="0"/>
                        <a:t>A firm should raise P, D will decrease, </a:t>
                      </a:r>
                      <a:r>
                        <a:rPr lang="en-GB" sz="1600" b="1" dirty="0"/>
                        <a:t>BUT </a:t>
                      </a:r>
                      <a:r>
                        <a:rPr lang="en-GB" sz="1600" b="0" dirty="0"/>
                        <a:t>total revenue will increase.</a:t>
                      </a:r>
                      <a:endParaRPr lang="en-GB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7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600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600" dirty="0"/>
                        <a:t>Unitary (constant) elasticity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600" dirty="0"/>
                        <a:t>Increasing or decreasing price will lead to no change in total revenue.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59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600" dirty="0"/>
                        <a:t>1&gt;∞ (infinity)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600" dirty="0"/>
                        <a:t>Price elastic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A firm should lower P, D will increase, </a:t>
                      </a:r>
                      <a:r>
                        <a:rPr lang="en-GB" sz="1600" b="1" dirty="0"/>
                        <a:t>BUT </a:t>
                      </a:r>
                      <a:r>
                        <a:rPr lang="en-GB" sz="1600" b="0" dirty="0"/>
                        <a:t>total revenue will increase.</a:t>
                      </a:r>
                      <a:endParaRPr lang="en-GB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59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600" dirty="0"/>
                        <a:t>∞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600" dirty="0"/>
                        <a:t>Perfectly elastic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1600" dirty="0"/>
                        <a:t>Theoretically, if the business increased price above a certain point, D</a:t>
                      </a:r>
                      <a:r>
                        <a:rPr lang="en-GB" sz="1600" baseline="0" dirty="0"/>
                        <a:t> would completely disappear</a:t>
                      </a:r>
                      <a:r>
                        <a:rPr lang="en-GB" sz="1600" dirty="0"/>
                        <a:t> .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6F2688C1-147A-2E3E-30A5-99BDF5AC75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697" y="1966540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4428C5-46F0-ECF6-1A11-62A14099E2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860" y="14953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7133478-3CDA-7E0F-6C6D-154770755E9E}"/>
              </a:ext>
            </a:extLst>
          </p:cNvPr>
          <p:cNvSpPr txBox="1">
            <a:spLocks/>
          </p:cNvSpPr>
          <p:nvPr/>
        </p:nvSpPr>
        <p:spPr>
          <a:xfrm>
            <a:off x="1724487" y="6503257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D66666-601F-FC96-18F3-A2125F39B2F2}"/>
              </a:ext>
            </a:extLst>
          </p:cNvPr>
          <p:cNvSpPr txBox="1"/>
          <p:nvPr/>
        </p:nvSpPr>
        <p:spPr>
          <a:xfrm>
            <a:off x="9058275" y="6506105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082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436DC3638E3742B0B79B63F34FDF66" ma:contentTypeVersion="3" ma:contentTypeDescription="Create a new document." ma:contentTypeScope="" ma:versionID="d64795dab92fb0753da3ac3dcea45ebb">
  <xsd:schema xmlns:xsd="http://www.w3.org/2001/XMLSchema" xmlns:xs="http://www.w3.org/2001/XMLSchema" xmlns:p="http://schemas.microsoft.com/office/2006/metadata/properties" xmlns:ns2="f8e32401-6fd2-4ce4-872f-f2e7513af3c3" targetNamespace="http://schemas.microsoft.com/office/2006/metadata/properties" ma:root="true" ma:fieldsID="c461cdc0747bd0c959b2f0c83f7c3984" ns2:_="">
    <xsd:import namespace="f8e32401-6fd2-4ce4-872f-f2e7513af3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e32401-6fd2-4ce4-872f-f2e7513af3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E7F7AF-8B85-4292-B0FF-4458EB62541A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f8e32401-6fd2-4ce4-872f-f2e7513af3c3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AD5DB3-5A2D-4B4C-A902-3176E8F050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05AEF6-8B83-4059-A71E-3D10543B94F9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1328</TotalTime>
  <Words>1546</Words>
  <Application>Microsoft Office PowerPoint</Application>
  <PresentationFormat>Widescreen</PresentationFormat>
  <Paragraphs>176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Century Gothic</vt:lpstr>
      <vt:lpstr>gg sans</vt:lpstr>
      <vt:lpstr>Times New Roman</vt:lpstr>
      <vt:lpstr>2_Office Theme</vt:lpstr>
      <vt:lpstr>2.2.1 Price elasticity of demand  Lesson 1</vt:lpstr>
      <vt:lpstr>Recall</vt:lpstr>
      <vt:lpstr>Definition</vt:lpstr>
      <vt:lpstr>Learning Objectives</vt:lpstr>
      <vt:lpstr>Price elasticity of demand (PED)</vt:lpstr>
      <vt:lpstr>Price elasticity of demand (PED)</vt:lpstr>
      <vt:lpstr>Elasticity theory</vt:lpstr>
      <vt:lpstr>Price elasticity of demand</vt:lpstr>
      <vt:lpstr>Price elasticity of demand</vt:lpstr>
      <vt:lpstr>Example</vt:lpstr>
      <vt:lpstr>Niche markets and PED</vt:lpstr>
      <vt:lpstr>Mass markets and PED</vt:lpstr>
      <vt:lpstr>Price elasticity of demand – relevance to firms</vt:lpstr>
      <vt:lpstr>Price elasticity of demand – relevance to firms</vt:lpstr>
      <vt:lpstr>PowerPoint Presentation</vt:lpstr>
      <vt:lpstr>PowerPoint Presentation</vt:lpstr>
      <vt:lpstr>PowerPoint Presentation</vt:lpstr>
    </vt:vector>
  </TitlesOfParts>
  <Company>Yavneh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2.2.1 Price elasticity of demand</dc:title>
  <dc:creator>Mr B Pieters</dc:creator>
  <cp:lastModifiedBy>Chezka Mae Madrona</cp:lastModifiedBy>
  <cp:revision>42</cp:revision>
  <dcterms:created xsi:type="dcterms:W3CDTF">2021-06-08T07:44:21Z</dcterms:created>
  <dcterms:modified xsi:type="dcterms:W3CDTF">2025-03-17T12:50:54Z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0x0101002C436DC3638E3742B0B79B63F34FDF66</vt:lpwstr>
  </property>
</Properties>
</file>