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 id="2147483673" r:id="rId6"/>
  </p:sldMasterIdLst>
  <p:notesMasterIdLst>
    <p:notesMasterId r:id="rId26"/>
  </p:notesMasterIdLst>
  <p:sldIdLst>
    <p:sldId id="256" r:id="rId7"/>
    <p:sldId id="268" r:id="rId8"/>
    <p:sldId id="270" r:id="rId9"/>
    <p:sldId id="269" r:id="rId10"/>
    <p:sldId id="258" r:id="rId11"/>
    <p:sldId id="259" r:id="rId12"/>
    <p:sldId id="260" r:id="rId13"/>
    <p:sldId id="261" r:id="rId14"/>
    <p:sldId id="271" r:id="rId15"/>
    <p:sldId id="262" r:id="rId16"/>
    <p:sldId id="263" r:id="rId17"/>
    <p:sldId id="264" r:id="rId18"/>
    <p:sldId id="265" r:id="rId19"/>
    <p:sldId id="266" r:id="rId20"/>
    <p:sldId id="272" r:id="rId21"/>
    <p:sldId id="267" r:id="rId22"/>
    <p:sldId id="273" r:id="rId23"/>
    <p:sldId id="274" r:id="rId24"/>
    <p:sldId id="27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05" d="100"/>
          <a:sy n="105" d="100"/>
        </p:scale>
        <p:origin x="30"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00508989-C387-41DD-88AA-7AD3D2DCD648}"/>
    <pc:docChg chg="custSel modSld">
      <pc:chgData name="Max Thrilling" userId="1a0901c82f0d6655" providerId="LiveId" clId="{00508989-C387-41DD-88AA-7AD3D2DCD648}" dt="2024-04-16T14:39:50.518" v="1" actId="478"/>
      <pc:docMkLst>
        <pc:docMk/>
      </pc:docMkLst>
      <pc:sldChg chg="addSp delSp modSp mod">
        <pc:chgData name="Max Thrilling" userId="1a0901c82f0d6655" providerId="LiveId" clId="{00508989-C387-41DD-88AA-7AD3D2DCD648}" dt="2024-04-16T14:39:50.518" v="1" actId="478"/>
        <pc:sldMkLst>
          <pc:docMk/>
          <pc:sldMk cId="3118446405" sldId="256"/>
        </pc:sldMkLst>
        <pc:spChg chg="del">
          <ac:chgData name="Max Thrilling" userId="1a0901c82f0d6655" providerId="LiveId" clId="{00508989-C387-41DD-88AA-7AD3D2DCD648}" dt="2024-04-16T14:39:48.927" v="0" actId="478"/>
          <ac:spMkLst>
            <pc:docMk/>
            <pc:sldMk cId="3118446405" sldId="256"/>
            <ac:spMk id="3" creationId="{00000000-0000-0000-0000-000000000000}"/>
          </ac:spMkLst>
        </pc:spChg>
        <pc:spChg chg="add del mod">
          <ac:chgData name="Max Thrilling" userId="1a0901c82f0d6655" providerId="LiveId" clId="{00508989-C387-41DD-88AA-7AD3D2DCD648}" dt="2024-04-16T14:39:50.518" v="1" actId="478"/>
          <ac:spMkLst>
            <pc:docMk/>
            <pc:sldMk cId="3118446405" sldId="256"/>
            <ac:spMk id="5" creationId="{962A2F58-4DD0-546D-5322-851D8C3013D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051F27-2846-45F7-A6D0-C1AD8D9B8C45}" type="datetimeFigureOut">
              <a:rPr lang="en-GB" smtClean="0"/>
              <a:t>17/03/2025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49193B-F7D4-47CF-BA84-55FA501548FD}" type="slidenum">
              <a:rPr lang="en-GB" smtClean="0"/>
              <a:t>‹#›</a:t>
            </a:fld>
            <a:endParaRPr lang="en-GB"/>
          </a:p>
        </p:txBody>
      </p:sp>
    </p:spTree>
    <p:extLst>
      <p:ext uri="{BB962C8B-B14F-4D97-AF65-F5344CB8AC3E}">
        <p14:creationId xmlns:p14="http://schemas.microsoft.com/office/powerpoint/2010/main" val="3460737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823A8DB-698E-420B-B8AB-5B0BD8961D9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3985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823A8DB-698E-420B-B8AB-5B0BD8961D9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65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27586" y="2667896"/>
            <a:ext cx="8726214" cy="2589904"/>
          </a:xfrm>
          <a:noFill/>
          <a:ln w="76200">
            <a:solidFill>
              <a:srgbClr val="FF0000"/>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17/03/2025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3061946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32992" y="327583"/>
            <a:ext cx="8820807" cy="1325563"/>
          </a:xfrm>
          <a:ln w="76200">
            <a:solidFill>
              <a:srgbClr val="FF0000"/>
            </a:solidFill>
          </a:ln>
        </p:spPr>
        <p:txBody>
          <a:bodyPr/>
          <a:lstStyle/>
          <a:p>
            <a:r>
              <a:rPr lang="en-US" dirty="0"/>
              <a:t>Click to edit Master title style</a:t>
            </a:r>
            <a:endParaRPr lang="en-GB" dirty="0"/>
          </a:p>
        </p:txBody>
      </p:sp>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99155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8" y="1709738"/>
            <a:ext cx="8625271"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2722178" y="4589463"/>
            <a:ext cx="862527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125620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163196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983540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0" y="365125"/>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253623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371570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84464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352388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4" y="365125"/>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799421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072285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27586" y="2667896"/>
            <a:ext cx="8726214" cy="2589904"/>
          </a:xfrm>
          <a:noFill/>
          <a:ln w="76200">
            <a:solidFill>
              <a:srgbClr val="FF0000"/>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17/03/2025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36163855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64306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8" y="1709738"/>
            <a:ext cx="8625271"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2722178" y="4589463"/>
            <a:ext cx="862527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4719533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2526967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8725205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0" y="365125"/>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685861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21389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0459917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825525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4" y="365125"/>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3760783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579549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3/17/2025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5"/>
            <a:ext cx="87262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32F35D-6C6B-48CF-9C04-9FC684A11D9A}" type="datetimeFigureOut">
              <a:rPr lang="en-GB" smtClean="0"/>
              <a:t>17/03/2025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606039" y="2606042"/>
            <a:ext cx="6858003" cy="1645916"/>
          </a:xfrm>
          <a:prstGeom prst="rect">
            <a:avLst/>
          </a:prstGeom>
          <a:solidFill>
            <a:srgbClr val="C00000"/>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96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5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94765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5"/>
            <a:ext cx="87262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32F35D-6C6B-48CF-9C04-9FC684A11D9A}" type="datetimeFigureOut">
              <a:rPr lang="en-GB" smtClean="0"/>
              <a:t>17/03/2025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606039" y="2606042"/>
            <a:ext cx="6858003" cy="1645916"/>
          </a:xfrm>
          <a:prstGeom prst="rect">
            <a:avLst/>
          </a:prstGeom>
          <a:solidFill>
            <a:srgbClr val="C00000"/>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96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5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940013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4.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5.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ags" Target="../tags/tag6.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businesscasestudies.co.uk/staying-ahead-embracing-new-technologies-in-a-new-digital-world/" TargetMode="External"/><Relationship Id="rId1" Type="http://schemas.openxmlformats.org/officeDocument/2006/relationships/slideLayout" Target="../slideLayouts/slideLayout13.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ags" Target="../tags/tag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ags" Target="../tags/tag3.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2.1.4 How the digital economy affects markets and firms</a:t>
            </a:r>
            <a:br>
              <a:rPr lang="en-GB" dirty="0"/>
            </a:br>
            <a:r>
              <a:rPr lang="en-GB" sz="3100" dirty="0"/>
              <a:t>2.1 Business growth and competitive advantage</a:t>
            </a:r>
          </a:p>
        </p:txBody>
      </p:sp>
      <p:pic>
        <p:nvPicPr>
          <p:cNvPr id="5" name="Picture 4">
            <a:extLst>
              <a:ext uri="{FF2B5EF4-FFF2-40B4-BE49-F238E27FC236}">
                <a16:creationId xmlns:a16="http://schemas.microsoft.com/office/drawing/2014/main" id="{716886B1-9470-5F7D-AB2E-30D4E41DF6F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6" name="Picture 5">
            <a:extLst>
              <a:ext uri="{FF2B5EF4-FFF2-40B4-BE49-F238E27FC236}">
                <a16:creationId xmlns:a16="http://schemas.microsoft.com/office/drawing/2014/main" id="{24F68BA8-E768-574B-64ED-19812EECD1E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7A36EC14-4B97-7CCB-3546-8669B91D9CF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A1134BA-19A2-0F72-0538-48150BDD2D7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118446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Online retailing and online distribution</a:t>
            </a:r>
          </a:p>
        </p:txBody>
      </p:sp>
      <p:sp>
        <p:nvSpPr>
          <p:cNvPr id="3" name="Content Placeholder 2"/>
          <p:cNvSpPr>
            <a:spLocks noGrp="1"/>
          </p:cNvSpPr>
          <p:nvPr>
            <p:ph idx="1"/>
          </p:nvPr>
        </p:nvSpPr>
        <p:spPr/>
        <p:txBody>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Online distribution</a:t>
            </a:r>
          </a:p>
          <a:p>
            <a:pPr marL="914400" lvl="1" indent="-457200">
              <a:lnSpc>
                <a:spcPct val="100000"/>
              </a:lnSpc>
              <a:spcBef>
                <a:spcPts val="1800"/>
              </a:spcBef>
              <a:spcAft>
                <a:spcPts val="0"/>
              </a:spcAft>
              <a:buClr>
                <a:srgbClr val="F5C201"/>
              </a:buClr>
              <a:buSzPct val="80000"/>
              <a:buFont typeface="Wingdings" pitchFamily="2" charset="2"/>
              <a:buChar char=""/>
            </a:pPr>
            <a:r>
              <a:rPr lang="en-GB" sz="2200" dirty="0">
                <a:solidFill>
                  <a:srgbClr val="000000"/>
                </a:solidFill>
                <a:latin typeface="Calibri"/>
              </a:rPr>
              <a:t>The distribution of media content digitally as opposed to physically</a:t>
            </a:r>
          </a:p>
          <a:p>
            <a:pPr marL="914400" lvl="1" indent="-457200">
              <a:lnSpc>
                <a:spcPct val="100000"/>
              </a:lnSpc>
              <a:spcBef>
                <a:spcPts val="1800"/>
              </a:spcBef>
              <a:spcAft>
                <a:spcPts val="0"/>
              </a:spcAft>
              <a:buClr>
                <a:srgbClr val="F5C201"/>
              </a:buClr>
              <a:buSzPct val="80000"/>
              <a:buFont typeface="Wingdings" pitchFamily="2" charset="2"/>
              <a:buChar char=""/>
            </a:pPr>
            <a:r>
              <a:rPr lang="en-GB" sz="2200" dirty="0">
                <a:solidFill>
                  <a:srgbClr val="000000"/>
                </a:solidFill>
                <a:latin typeface="Calibri"/>
              </a:rPr>
              <a:t>News, music, films etc. can all be accessed via the internet without a need to have a physical copy</a:t>
            </a:r>
            <a:endParaRPr lang="en-GB" sz="2000" dirty="0">
              <a:solidFill>
                <a:srgbClr val="000000"/>
              </a:solidFill>
              <a:latin typeface="Calibri"/>
            </a:endParaRPr>
          </a:p>
          <a:p>
            <a:endParaRPr lang="en-GB" dirty="0"/>
          </a:p>
        </p:txBody>
      </p:sp>
      <p:pic>
        <p:nvPicPr>
          <p:cNvPr id="4" name="Picture 3">
            <a:extLst>
              <a:ext uri="{FF2B5EF4-FFF2-40B4-BE49-F238E27FC236}">
                <a16:creationId xmlns:a16="http://schemas.microsoft.com/office/drawing/2014/main" id="{7D77FEAA-4447-E6FF-8534-92A4755864A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4A5F4B0F-B460-67B2-996F-4E49D84997E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0B845E6-26AC-AE0D-C007-5120BD5B1F4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4651F21-692D-2410-B013-C55F0970241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618439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Recruiting and training staff with digital skills</a:t>
            </a:r>
          </a:p>
        </p:txBody>
      </p:sp>
      <p:sp>
        <p:nvSpPr>
          <p:cNvPr id="3" name="Content Placeholder 2"/>
          <p:cNvSpPr>
            <a:spLocks noGrp="1"/>
          </p:cNvSpPr>
          <p:nvPr>
            <p:ph idx="1"/>
          </p:nvPr>
        </p:nvSpPr>
        <p:spPr/>
        <p:txBody>
          <a:bodyPr/>
          <a:lstStyle/>
          <a:p>
            <a:pPr marL="540000" lvl="0" indent="-285750">
              <a:lnSpc>
                <a:spcPct val="100000"/>
              </a:lnSpc>
              <a:spcBef>
                <a:spcPts val="1800"/>
              </a:spcBef>
              <a:spcAft>
                <a:spcPts val="0"/>
              </a:spcAft>
              <a:buClrTx/>
              <a:buSzTx/>
              <a:buFont typeface="Wingdings" panose="05000000000000000000" pitchFamily="2" charset="2"/>
              <a:buChar char="¥"/>
            </a:pPr>
            <a:r>
              <a:rPr lang="en-GB" sz="1800" dirty="0">
                <a:solidFill>
                  <a:srgbClr val="000000"/>
                </a:solidFill>
                <a:latin typeface="Calibri"/>
              </a:rPr>
              <a:t>Human Resource Management (HRM) involves using the workforce of the company in the most productive way</a:t>
            </a:r>
          </a:p>
          <a:p>
            <a:pPr marL="540000" lvl="0" indent="-285750">
              <a:lnSpc>
                <a:spcPct val="100000"/>
              </a:lnSpc>
              <a:spcBef>
                <a:spcPts val="1800"/>
              </a:spcBef>
              <a:spcAft>
                <a:spcPts val="0"/>
              </a:spcAft>
              <a:buClrTx/>
              <a:buSzTx/>
              <a:buFont typeface="Wingdings" panose="05000000000000000000" pitchFamily="2" charset="2"/>
              <a:buChar char="¥"/>
            </a:pPr>
            <a:r>
              <a:rPr lang="en-GB" sz="1800" dirty="0">
                <a:solidFill>
                  <a:srgbClr val="000000"/>
                </a:solidFill>
                <a:latin typeface="Calibri"/>
              </a:rPr>
              <a:t>One element of HRM is the identification of employee positions and the process of attracting the right </a:t>
            </a:r>
            <a:r>
              <a:rPr lang="en-GB" sz="1800" b="1" dirty="0">
                <a:solidFill>
                  <a:srgbClr val="00B0F0"/>
                </a:solidFill>
                <a:latin typeface="Calibri"/>
              </a:rPr>
              <a:t>calibre</a:t>
            </a:r>
            <a:r>
              <a:rPr lang="en-GB" sz="1800" dirty="0">
                <a:solidFill>
                  <a:srgbClr val="000000"/>
                </a:solidFill>
                <a:latin typeface="Calibri"/>
              </a:rPr>
              <a:t> of worker to fill these positions (recruitment)</a:t>
            </a:r>
          </a:p>
          <a:p>
            <a:pPr marL="540000" lvl="0" indent="-285750">
              <a:lnSpc>
                <a:spcPct val="100000"/>
              </a:lnSpc>
              <a:spcBef>
                <a:spcPts val="1800"/>
              </a:spcBef>
              <a:spcAft>
                <a:spcPts val="0"/>
              </a:spcAft>
              <a:buClrTx/>
              <a:buSzTx/>
              <a:buFont typeface="Wingdings" panose="05000000000000000000" pitchFamily="2" charset="2"/>
              <a:buChar char="¥"/>
            </a:pPr>
            <a:r>
              <a:rPr lang="en-GB" sz="1800" dirty="0">
                <a:solidFill>
                  <a:srgbClr val="000000"/>
                </a:solidFill>
                <a:latin typeface="Calibri"/>
              </a:rPr>
              <a:t>Firms are facing a skills shortage as they cannot find enough workers with high level digital skills</a:t>
            </a:r>
          </a:p>
          <a:p>
            <a:pPr marL="540000" lvl="0" indent="-285750">
              <a:lnSpc>
                <a:spcPct val="100000"/>
              </a:lnSpc>
              <a:spcBef>
                <a:spcPts val="1800"/>
              </a:spcBef>
              <a:spcAft>
                <a:spcPts val="0"/>
              </a:spcAft>
              <a:buClrTx/>
              <a:buSzTx/>
              <a:buFont typeface="Wingdings" panose="05000000000000000000" pitchFamily="2" charset="2"/>
              <a:buChar char="¥"/>
            </a:pPr>
            <a:r>
              <a:rPr lang="en-GB" sz="1800" dirty="0">
                <a:solidFill>
                  <a:srgbClr val="000000"/>
                </a:solidFill>
                <a:latin typeface="Calibri"/>
              </a:rPr>
              <a:t>As firms become more digitalised traditional jobs are being made redundant</a:t>
            </a:r>
          </a:p>
          <a:p>
            <a:pPr marL="540000" lvl="0" indent="-285750">
              <a:lnSpc>
                <a:spcPct val="100000"/>
              </a:lnSpc>
              <a:spcBef>
                <a:spcPts val="1800"/>
              </a:spcBef>
              <a:spcAft>
                <a:spcPts val="0"/>
              </a:spcAft>
              <a:buClrTx/>
              <a:buSzTx/>
              <a:buFont typeface="Wingdings" panose="05000000000000000000" pitchFamily="2" charset="2"/>
              <a:buChar char="¥"/>
            </a:pPr>
            <a:r>
              <a:rPr lang="en-GB" sz="1800" dirty="0">
                <a:solidFill>
                  <a:srgbClr val="000000"/>
                </a:solidFill>
                <a:latin typeface="Calibri"/>
              </a:rPr>
              <a:t>Whilst universities are bridging the gap, a larger number of firms are training up their workforce in order to meet requirements</a:t>
            </a:r>
          </a:p>
          <a:p>
            <a:pPr marL="540000" lvl="0" indent="-285750">
              <a:lnSpc>
                <a:spcPct val="100000"/>
              </a:lnSpc>
              <a:spcBef>
                <a:spcPts val="1800"/>
              </a:spcBef>
              <a:spcAft>
                <a:spcPts val="0"/>
              </a:spcAft>
              <a:buClrTx/>
              <a:buSzTx/>
              <a:buFont typeface="Wingdings" panose="05000000000000000000" pitchFamily="2" charset="2"/>
              <a:buChar char="¥"/>
            </a:pPr>
            <a:r>
              <a:rPr lang="en-GB" sz="1800" dirty="0">
                <a:solidFill>
                  <a:srgbClr val="000000"/>
                </a:solidFill>
                <a:latin typeface="Calibri"/>
              </a:rPr>
              <a:t>Rapid digital change means that ongoing training is required </a:t>
            </a:r>
          </a:p>
          <a:p>
            <a:endParaRPr lang="en-GB" dirty="0"/>
          </a:p>
        </p:txBody>
      </p:sp>
      <p:pic>
        <p:nvPicPr>
          <p:cNvPr id="4" name="Picture 3">
            <a:extLst>
              <a:ext uri="{FF2B5EF4-FFF2-40B4-BE49-F238E27FC236}">
                <a16:creationId xmlns:a16="http://schemas.microsoft.com/office/drawing/2014/main" id="{71F1E244-3E3F-C20C-6E22-E80A5CD58A8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532E5D5D-1AB8-86B5-EAE8-2A7960C6647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16E351F4-D0D1-660C-2EDF-47D6F7E8C0B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39592DF-3628-596C-88F7-FC27D8FDCB4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32094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Demand-side</a:t>
            </a:r>
          </a:p>
        </p:txBody>
      </p:sp>
      <p:sp>
        <p:nvSpPr>
          <p:cNvPr id="3" name="Content Placeholder 2"/>
          <p:cNvSpPr>
            <a:spLocks noGrp="1"/>
          </p:cNvSpPr>
          <p:nvPr>
            <p:ph idx="1"/>
          </p:nvPr>
        </p:nvSpPr>
        <p:spPr/>
        <p:txBody>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 </a:t>
            </a:r>
            <a:r>
              <a:rPr lang="en-GB" b="1" dirty="0">
                <a:solidFill>
                  <a:srgbClr val="00B0F0"/>
                </a:solidFill>
                <a:latin typeface="Calibri"/>
              </a:rPr>
              <a:t>long tail </a:t>
            </a:r>
            <a:r>
              <a:rPr lang="en-GB" dirty="0">
                <a:solidFill>
                  <a:srgbClr val="000000"/>
                </a:solidFill>
                <a:latin typeface="Calibri"/>
              </a:rPr>
              <a:t>is a phrase created by Chris Anderson who suggested that products with low demand can still create an effective market given a large enough distribution channel</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Due to digital technology firms can supply a range of products that they would not have been able to do in traditional bricks and mortar businesses</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Physical retail stores only stock goods with high demand</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Digital stores can stock thousands of niche products making them cost effective and satisfying the wide ranging demand of different consumers</a:t>
            </a:r>
            <a:endParaRPr lang="en-GB" dirty="0"/>
          </a:p>
        </p:txBody>
      </p:sp>
      <p:pic>
        <p:nvPicPr>
          <p:cNvPr id="4" name="Picture 3">
            <a:extLst>
              <a:ext uri="{FF2B5EF4-FFF2-40B4-BE49-F238E27FC236}">
                <a16:creationId xmlns:a16="http://schemas.microsoft.com/office/drawing/2014/main" id="{FA5CB22C-2915-4217-5785-5FA55EC215A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30CC0133-E91B-2D7E-9BB3-0BCF1E8CAD7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A2F808B8-6AE5-CB67-3561-EC7AC247A31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9E444D9-C7E7-343E-CF44-716231FB9EE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42031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Demand-side</a:t>
            </a:r>
          </a:p>
        </p:txBody>
      </p:sp>
      <p:sp>
        <p:nvSpPr>
          <p:cNvPr id="3" name="Content Placeholder 2"/>
          <p:cNvSpPr>
            <a:spLocks noGrp="1"/>
          </p:cNvSpPr>
          <p:nvPr>
            <p:ph idx="1"/>
          </p:nvPr>
        </p:nvSpPr>
        <p:spPr/>
        <p:txBody>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Digital technology has allowed firms to target wider geographical markets</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As they do not require a physical presence firms can target a global market</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To do this they might need to understand the geographical markets that they are entering</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Therefore market research is required and this might require a significant budget dependent on the scope of the marketing</a:t>
            </a:r>
          </a:p>
          <a:p>
            <a:endParaRPr lang="en-GB" dirty="0"/>
          </a:p>
        </p:txBody>
      </p:sp>
      <p:pic>
        <p:nvPicPr>
          <p:cNvPr id="4" name="Picture 3">
            <a:extLst>
              <a:ext uri="{FF2B5EF4-FFF2-40B4-BE49-F238E27FC236}">
                <a16:creationId xmlns:a16="http://schemas.microsoft.com/office/drawing/2014/main" id="{A3B3F3EF-3A22-9361-BBC4-25749CBC68F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01897060-F6AA-6BF7-B838-32E168DE54D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A07A923-EB4F-EDB5-4E07-F4D1203B286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E94A639-F62A-7EA0-30F0-B5C4F464350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321057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on costs, prices, profit and loss</a:t>
            </a:r>
          </a:p>
        </p:txBody>
      </p:sp>
      <p:sp>
        <p:nvSpPr>
          <p:cNvPr id="3" name="Content Placeholder 2"/>
          <p:cNvSpPr>
            <a:spLocks noGrp="1"/>
          </p:cNvSpPr>
          <p:nvPr>
            <p:ph idx="1"/>
          </p:nvPr>
        </p:nvSpPr>
        <p:spPr/>
        <p:txBody>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 digital marketing economy has opened up a global market to firms giving 24/7 exposure and convenience</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Firms have been able to reduce costs due to no need to have a physical presence in the market</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This has enabled them to charge lower prices</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Despite this, mass markets have allowed firms to flourish and become profitable</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Even firms that do not succeed can restrict their losses as start up and running costs are less expensive</a:t>
            </a:r>
          </a:p>
          <a:p>
            <a:endParaRPr lang="en-GB" dirty="0"/>
          </a:p>
        </p:txBody>
      </p:sp>
      <p:pic>
        <p:nvPicPr>
          <p:cNvPr id="4" name="Picture 3">
            <a:extLst>
              <a:ext uri="{FF2B5EF4-FFF2-40B4-BE49-F238E27FC236}">
                <a16:creationId xmlns:a16="http://schemas.microsoft.com/office/drawing/2014/main" id="{5150685A-493C-C324-D63D-3721FF57145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367D2DFA-886C-FC31-B5F4-7D5140FDBE2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48F2DDF2-F615-9FFB-0E09-D729C81CA97A}"/>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DC1271A-0701-81F2-E1F6-8994AC83751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69639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990" y="492484"/>
            <a:ext cx="8820807" cy="575528"/>
          </a:xfrm>
          <a:ln>
            <a:noFill/>
          </a:ln>
        </p:spPr>
        <p:txBody>
          <a:bodyPr>
            <a:normAutofit fontScale="90000"/>
          </a:bodyPr>
          <a:lstStyle/>
          <a:p>
            <a:r>
              <a:rPr lang="en-GB" dirty="0"/>
              <a:t>Activity 2</a:t>
            </a:r>
          </a:p>
        </p:txBody>
      </p:sp>
      <p:sp>
        <p:nvSpPr>
          <p:cNvPr id="4" name="Content Placeholder 2"/>
          <p:cNvSpPr>
            <a:spLocks noGrp="1"/>
          </p:cNvSpPr>
          <p:nvPr>
            <p:ph idx="1"/>
          </p:nvPr>
        </p:nvSpPr>
        <p:spPr>
          <a:xfrm>
            <a:off x="2532990" y="1561011"/>
            <a:ext cx="8820808" cy="4721931"/>
          </a:xfrm>
          <a:ln>
            <a:noFill/>
          </a:ln>
        </p:spPr>
        <p:txBody>
          <a:bodyPr>
            <a:normAutofit/>
          </a:bodyPr>
          <a:lstStyle/>
          <a:p>
            <a:r>
              <a:rPr lang="en-GB" dirty="0"/>
              <a:t>Explain the difference between supply side and demand side digital technology.</a:t>
            </a:r>
          </a:p>
          <a:p>
            <a:pPr marL="0" indent="0">
              <a:buNone/>
            </a:pPr>
            <a:endParaRPr lang="en-GB" i="1" dirty="0"/>
          </a:p>
          <a:p>
            <a:pPr marL="0" indent="0">
              <a:buNone/>
            </a:pPr>
            <a:endParaRPr lang="en-GB" i="1" dirty="0"/>
          </a:p>
          <a:p>
            <a:pPr marL="0" indent="0">
              <a:buNone/>
            </a:pPr>
            <a:endParaRPr lang="en-GB" i="1" dirty="0"/>
          </a:p>
          <a:p>
            <a:r>
              <a:rPr lang="en-GB" i="1" dirty="0"/>
              <a:t>Challenge:</a:t>
            </a:r>
          </a:p>
          <a:p>
            <a:pPr lvl="1"/>
            <a:r>
              <a:rPr lang="en-GB" i="1" dirty="0"/>
              <a:t>What will be the impact on costs of the digital economy?</a:t>
            </a:r>
          </a:p>
          <a:p>
            <a:pPr lvl="1"/>
            <a:endParaRPr lang="en-GB" i="1" dirty="0"/>
          </a:p>
        </p:txBody>
      </p:sp>
      <p:sp>
        <p:nvSpPr>
          <p:cNvPr id="9" name="Rounded Rectangle 8"/>
          <p:cNvSpPr/>
          <p:nvPr/>
        </p:nvSpPr>
        <p:spPr>
          <a:xfrm>
            <a:off x="2685385" y="5119147"/>
            <a:ext cx="8820807" cy="124293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ounded Rectangle 9"/>
          <p:cNvSpPr/>
          <p:nvPr/>
        </p:nvSpPr>
        <p:spPr>
          <a:xfrm>
            <a:off x="2685384" y="2656223"/>
            <a:ext cx="8820807" cy="126409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2F4A93F2-074F-7BD8-7273-DB6572E48FFB}"/>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299EC524-5B6D-C82A-02F7-340DB09E5FEE}"/>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CB5AD39-0D8F-142E-94AA-AEA0348CE354}"/>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AF48E7C-2870-D566-8549-AFF8E672627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05620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Firm creation and destruction in a new business environment</a:t>
            </a:r>
          </a:p>
        </p:txBody>
      </p:sp>
      <p:sp>
        <p:nvSpPr>
          <p:cNvPr id="3" name="Content Placeholder 2"/>
          <p:cNvSpPr>
            <a:spLocks noGrp="1"/>
          </p:cNvSpPr>
          <p:nvPr>
            <p:ph idx="1"/>
          </p:nvPr>
        </p:nvSpPr>
        <p:spPr/>
        <p:txBody>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 digital age has led to </a:t>
            </a:r>
            <a:r>
              <a:rPr lang="en-GB" b="1" dirty="0">
                <a:solidFill>
                  <a:srgbClr val="00B0F0"/>
                </a:solidFill>
                <a:latin typeface="Calibri"/>
              </a:rPr>
              <a:t>firm creation </a:t>
            </a:r>
            <a:r>
              <a:rPr lang="en-GB" dirty="0">
                <a:solidFill>
                  <a:srgbClr val="000000"/>
                </a:solidFill>
                <a:latin typeface="Calibri"/>
              </a:rPr>
              <a:t>as new businesses such as Amazon and Netflix have embraced the technology and adapted to the new needs of the market</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There has been </a:t>
            </a:r>
            <a:r>
              <a:rPr lang="en-GB" b="1" dirty="0">
                <a:solidFill>
                  <a:srgbClr val="00B0F0"/>
                </a:solidFill>
                <a:latin typeface="Calibri"/>
              </a:rPr>
              <a:t>firm destruction </a:t>
            </a:r>
            <a:r>
              <a:rPr lang="en-GB" dirty="0">
                <a:solidFill>
                  <a:srgbClr val="000000"/>
                </a:solidFill>
                <a:latin typeface="Calibri"/>
              </a:rPr>
              <a:t>as other businesses have been slow to adapt and have not recognised the requirements of the market</a:t>
            </a:r>
          </a:p>
          <a:p>
            <a:endParaRPr lang="en-GB" dirty="0"/>
          </a:p>
        </p:txBody>
      </p:sp>
      <p:pic>
        <p:nvPicPr>
          <p:cNvPr id="4" name="Picture 3">
            <a:extLst>
              <a:ext uri="{FF2B5EF4-FFF2-40B4-BE49-F238E27FC236}">
                <a16:creationId xmlns:a16="http://schemas.microsoft.com/office/drawing/2014/main" id="{FD0E55D3-C699-1799-2A2E-6B576060656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143E2680-D78B-F157-56D0-EEAB9F0D5A4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ECC40792-4496-D6FB-3461-0CCA11EB249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CACAD9F-5EED-A323-2286-9DC5C84AAC5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53634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990" y="492484"/>
            <a:ext cx="8820807" cy="575528"/>
          </a:xfrm>
          <a:ln>
            <a:noFill/>
          </a:ln>
        </p:spPr>
        <p:txBody>
          <a:bodyPr>
            <a:normAutofit fontScale="90000"/>
          </a:bodyPr>
          <a:lstStyle/>
          <a:p>
            <a:r>
              <a:rPr lang="en-GB" dirty="0"/>
              <a:t>Activity 3</a:t>
            </a:r>
          </a:p>
        </p:txBody>
      </p:sp>
      <p:sp>
        <p:nvSpPr>
          <p:cNvPr id="4" name="Content Placeholder 2"/>
          <p:cNvSpPr>
            <a:spLocks noGrp="1"/>
          </p:cNvSpPr>
          <p:nvPr>
            <p:ph idx="1"/>
          </p:nvPr>
        </p:nvSpPr>
        <p:spPr>
          <a:xfrm>
            <a:off x="2532990" y="1561011"/>
            <a:ext cx="8820808" cy="4721931"/>
          </a:xfrm>
          <a:ln>
            <a:noFill/>
          </a:ln>
        </p:spPr>
        <p:txBody>
          <a:bodyPr>
            <a:normAutofit/>
          </a:bodyPr>
          <a:lstStyle/>
          <a:p>
            <a:r>
              <a:rPr lang="en-GB" sz="2000" dirty="0"/>
              <a:t>What is meant by firm creation and firm destruction?</a:t>
            </a:r>
          </a:p>
          <a:p>
            <a:endParaRPr lang="en-GB" sz="2000" dirty="0"/>
          </a:p>
          <a:p>
            <a:endParaRPr lang="en-GB" sz="2000" dirty="0"/>
          </a:p>
          <a:p>
            <a:r>
              <a:rPr lang="en-GB" sz="2000" dirty="0"/>
              <a:t>Using examples, explain how a new firm has benefited from the digital economy?</a:t>
            </a:r>
          </a:p>
          <a:p>
            <a:endParaRPr lang="en-GB" sz="2000" dirty="0"/>
          </a:p>
          <a:p>
            <a:pPr marL="0" indent="0">
              <a:buNone/>
            </a:pPr>
            <a:endParaRPr lang="en-GB" sz="2000" dirty="0"/>
          </a:p>
          <a:p>
            <a:pPr marL="0" indent="0">
              <a:buNone/>
            </a:pPr>
            <a:endParaRPr lang="en-GB" sz="2000" i="1" dirty="0"/>
          </a:p>
          <a:p>
            <a:pPr marL="0" indent="0">
              <a:buNone/>
            </a:pPr>
            <a:endParaRPr lang="en-GB" sz="2000" i="1" dirty="0"/>
          </a:p>
          <a:p>
            <a:r>
              <a:rPr lang="en-GB" sz="2000" i="1" dirty="0"/>
              <a:t>Challenge:</a:t>
            </a:r>
          </a:p>
          <a:p>
            <a:pPr lvl="1"/>
            <a:r>
              <a:rPr lang="en-GB" sz="1800" i="1" dirty="0"/>
              <a:t>Where has firm destruction been caused by the digital economy, analyse what else the company could have done?</a:t>
            </a:r>
          </a:p>
          <a:p>
            <a:pPr lvl="1"/>
            <a:endParaRPr lang="en-GB" i="1" dirty="0"/>
          </a:p>
        </p:txBody>
      </p:sp>
      <p:sp>
        <p:nvSpPr>
          <p:cNvPr id="8" name="Rounded Rectangle 7"/>
          <p:cNvSpPr/>
          <p:nvPr/>
        </p:nvSpPr>
        <p:spPr>
          <a:xfrm>
            <a:off x="2685382" y="5776344"/>
            <a:ext cx="8820807" cy="91479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ounded Rectangle 8"/>
          <p:cNvSpPr/>
          <p:nvPr/>
        </p:nvSpPr>
        <p:spPr>
          <a:xfrm>
            <a:off x="2685382" y="3430050"/>
            <a:ext cx="8820807" cy="112092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ounded Rectangle 10"/>
          <p:cNvSpPr/>
          <p:nvPr/>
        </p:nvSpPr>
        <p:spPr>
          <a:xfrm>
            <a:off x="2685382" y="1995388"/>
            <a:ext cx="8820807" cy="61826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1F56683E-E2E3-382D-66C7-7E1356F873D1}"/>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B2E5590D-F6F4-238B-BCDE-6D74EB60C8DE}"/>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B9A70FDE-548C-BC57-A120-27EAABF01FF9}"/>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BFEE469-AC72-5A9B-5A1B-C767644540E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487446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990" y="666848"/>
            <a:ext cx="8820807" cy="575528"/>
          </a:xfrm>
          <a:ln>
            <a:noFill/>
          </a:ln>
        </p:spPr>
        <p:txBody>
          <a:bodyPr>
            <a:normAutofit fontScale="90000"/>
          </a:bodyPr>
          <a:lstStyle/>
          <a:p>
            <a:r>
              <a:rPr lang="en-GB" dirty="0"/>
              <a:t>Plenary</a:t>
            </a:r>
          </a:p>
        </p:txBody>
      </p:sp>
      <p:sp>
        <p:nvSpPr>
          <p:cNvPr id="4" name="Content Placeholder 2"/>
          <p:cNvSpPr>
            <a:spLocks noGrp="1"/>
          </p:cNvSpPr>
          <p:nvPr>
            <p:ph idx="1"/>
          </p:nvPr>
        </p:nvSpPr>
        <p:spPr>
          <a:xfrm>
            <a:off x="2532989" y="1539321"/>
            <a:ext cx="8820808" cy="4721931"/>
          </a:xfrm>
          <a:ln>
            <a:noFill/>
          </a:ln>
        </p:spPr>
        <p:txBody>
          <a:bodyPr>
            <a:normAutofit/>
          </a:bodyPr>
          <a:lstStyle/>
          <a:p>
            <a:r>
              <a:rPr lang="en-GB" sz="1800" dirty="0"/>
              <a:t>Name one key term you’ve learnt.</a:t>
            </a:r>
          </a:p>
          <a:p>
            <a:endParaRPr lang="en-GB" sz="1800" dirty="0"/>
          </a:p>
          <a:p>
            <a:endParaRPr lang="en-GB" sz="1800" dirty="0"/>
          </a:p>
          <a:p>
            <a:r>
              <a:rPr lang="en-GB" sz="1800" dirty="0"/>
              <a:t>Name one key term you need to revise.</a:t>
            </a:r>
          </a:p>
          <a:p>
            <a:endParaRPr lang="en-GB" sz="1800" dirty="0"/>
          </a:p>
          <a:p>
            <a:endParaRPr lang="en-GB" sz="1800" dirty="0"/>
          </a:p>
          <a:p>
            <a:r>
              <a:rPr lang="en-GB" sz="1800" dirty="0"/>
              <a:t>Give examples of firm destruction?</a:t>
            </a:r>
          </a:p>
          <a:p>
            <a:endParaRPr lang="en-GB" sz="1800" dirty="0"/>
          </a:p>
          <a:p>
            <a:endParaRPr lang="en-GB" sz="1800" dirty="0"/>
          </a:p>
          <a:p>
            <a:r>
              <a:rPr lang="en-GB" sz="1800" dirty="0"/>
              <a:t>Explain the terms demand side and supply side?</a:t>
            </a:r>
          </a:p>
          <a:p>
            <a:pPr marL="0" indent="0">
              <a:buNone/>
            </a:pPr>
            <a:endParaRPr lang="en-GB" i="1" dirty="0"/>
          </a:p>
          <a:p>
            <a:pPr lvl="1"/>
            <a:endParaRPr lang="en-GB" i="1" dirty="0"/>
          </a:p>
        </p:txBody>
      </p:sp>
      <p:sp>
        <p:nvSpPr>
          <p:cNvPr id="7" name="Rounded Rectangle 6"/>
          <p:cNvSpPr/>
          <p:nvPr/>
        </p:nvSpPr>
        <p:spPr>
          <a:xfrm>
            <a:off x="2826501" y="1982173"/>
            <a:ext cx="8233784" cy="4161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ounded Rectangle 7"/>
          <p:cNvSpPr/>
          <p:nvPr/>
        </p:nvSpPr>
        <p:spPr>
          <a:xfrm>
            <a:off x="2826501" y="3048973"/>
            <a:ext cx="8233784" cy="4161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ounded Rectangle 10"/>
          <p:cNvSpPr/>
          <p:nvPr/>
        </p:nvSpPr>
        <p:spPr>
          <a:xfrm>
            <a:off x="2826501" y="4275208"/>
            <a:ext cx="8233784" cy="4161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ounded Rectangle 11"/>
          <p:cNvSpPr/>
          <p:nvPr/>
        </p:nvSpPr>
        <p:spPr>
          <a:xfrm>
            <a:off x="2826501" y="5342008"/>
            <a:ext cx="8233784" cy="4161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66D2E713-786F-F1C7-9898-16BD3068F00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010914CB-B704-F038-B159-816BC4EC66A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F3114D74-A84B-DF79-95FE-3D5F80975B3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8BD95A8-E286-9C98-90E6-9EA3E36F1F8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4040676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Learning</a:t>
            </a:r>
          </a:p>
        </p:txBody>
      </p:sp>
      <p:sp>
        <p:nvSpPr>
          <p:cNvPr id="3" name="Content Placeholder 2"/>
          <p:cNvSpPr>
            <a:spLocks noGrp="1"/>
          </p:cNvSpPr>
          <p:nvPr>
            <p:ph idx="1"/>
          </p:nvPr>
        </p:nvSpPr>
        <p:spPr/>
        <p:txBody>
          <a:bodyPr/>
          <a:lstStyle/>
          <a:p>
            <a:endParaRPr lang="en-GB" dirty="0"/>
          </a:p>
          <a:p>
            <a:r>
              <a:rPr lang="en-GB" dirty="0">
                <a:hlinkClick r:id="rId2"/>
              </a:rPr>
              <a:t>https://businesscasestudies.co.uk/staying-ahead-embracing-new-technologies-in-a-new-digital-world/</a:t>
            </a:r>
            <a:endParaRPr lang="en-GB" dirty="0"/>
          </a:p>
          <a:p>
            <a:endParaRPr lang="en-GB" dirty="0"/>
          </a:p>
        </p:txBody>
      </p:sp>
      <p:pic>
        <p:nvPicPr>
          <p:cNvPr id="4" name="Picture 3">
            <a:extLst>
              <a:ext uri="{FF2B5EF4-FFF2-40B4-BE49-F238E27FC236}">
                <a16:creationId xmlns:a16="http://schemas.microsoft.com/office/drawing/2014/main" id="{F3CE51C8-6BBE-10CC-74A7-4AD621FD7A1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912FB859-324E-FED3-8A7A-A59504B97DB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4B9B31A2-13E0-927E-E7A1-1F4A8640D454}"/>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01AF5CC-9CE3-8930-8BF7-0914C77C551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305733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60028" y="1818290"/>
            <a:ext cx="9293772" cy="4582510"/>
          </a:xfrm>
          <a:ln>
            <a:noFill/>
          </a:ln>
        </p:spPr>
        <p:txBody>
          <a:bodyPr>
            <a:normAutofit fontScale="92500" lnSpcReduction="20000"/>
          </a:bodyPr>
          <a:lstStyle/>
          <a:p>
            <a:pPr marL="571500" lvl="0" indent="-571500" algn="l">
              <a:lnSpc>
                <a:spcPct val="120000"/>
              </a:lnSpc>
              <a:spcBef>
                <a:spcPts val="0"/>
              </a:spcBef>
              <a:buClr>
                <a:srgbClr val="7A7A7A"/>
              </a:buClr>
              <a:buSzPct val="80000"/>
            </a:pPr>
            <a:r>
              <a:rPr lang="en-GB" altLang="en-US" sz="2800" dirty="0">
                <a:solidFill>
                  <a:srgbClr val="000000"/>
                </a:solidFill>
              </a:rPr>
              <a:t>	</a:t>
            </a:r>
            <a:r>
              <a:rPr lang="en-GB" altLang="en-US" dirty="0">
                <a:solidFill>
                  <a:srgbClr val="000000"/>
                </a:solidFill>
              </a:rPr>
              <a:t>Produce a product life cycle for a product of your choice.  Use the internet to see if you can find the timeline of the product.  Complete the time stages that the product went through during each stage of its lifetime:</a:t>
            </a:r>
          </a:p>
          <a:p>
            <a:pPr marL="571500" lvl="0" indent="-571500" algn="l">
              <a:lnSpc>
                <a:spcPct val="120000"/>
              </a:lnSpc>
              <a:spcBef>
                <a:spcPts val="0"/>
              </a:spcBef>
              <a:buClr>
                <a:srgbClr val="7A7A7A"/>
              </a:buClr>
              <a:buSzPct val="80000"/>
            </a:pPr>
            <a:endParaRPr lang="en-GB" altLang="en-US" dirty="0">
              <a:solidFill>
                <a:srgbClr val="000000"/>
              </a:solidFill>
            </a:endParaRPr>
          </a:p>
          <a:p>
            <a:pPr marL="1485900" lvl="2" indent="-571500" algn="l">
              <a:lnSpc>
                <a:spcPct val="120000"/>
              </a:lnSpc>
              <a:spcBef>
                <a:spcPts val="0"/>
              </a:spcBef>
              <a:buClr>
                <a:srgbClr val="7A7A7A"/>
              </a:buClr>
              <a:buSzPct val="80000"/>
              <a:buFont typeface="Wingdings" pitchFamily="2" charset="2"/>
              <a:buAutoNum type="arabicPeriod"/>
            </a:pPr>
            <a:r>
              <a:rPr lang="en-GB" altLang="en-US" dirty="0">
                <a:solidFill>
                  <a:srgbClr val="000000"/>
                </a:solidFill>
              </a:rPr>
              <a:t>Development</a:t>
            </a:r>
          </a:p>
          <a:p>
            <a:pPr marL="1485900" lvl="2" indent="-571500" algn="l">
              <a:lnSpc>
                <a:spcPct val="120000"/>
              </a:lnSpc>
              <a:spcBef>
                <a:spcPts val="0"/>
              </a:spcBef>
              <a:buClr>
                <a:srgbClr val="7A7A7A"/>
              </a:buClr>
              <a:buSzPct val="80000"/>
              <a:buFont typeface="Wingdings" pitchFamily="2" charset="2"/>
              <a:buAutoNum type="arabicPeriod"/>
            </a:pPr>
            <a:r>
              <a:rPr lang="en-GB" altLang="en-US" dirty="0">
                <a:solidFill>
                  <a:srgbClr val="000000"/>
                </a:solidFill>
              </a:rPr>
              <a:t>Introduction</a:t>
            </a:r>
          </a:p>
          <a:p>
            <a:pPr marL="1485900" lvl="2" indent="-571500" algn="l">
              <a:lnSpc>
                <a:spcPct val="120000"/>
              </a:lnSpc>
              <a:spcBef>
                <a:spcPts val="0"/>
              </a:spcBef>
              <a:buClr>
                <a:srgbClr val="7A7A7A"/>
              </a:buClr>
              <a:buSzPct val="80000"/>
              <a:buFont typeface="Wingdings" pitchFamily="2" charset="2"/>
              <a:buAutoNum type="arabicPeriod"/>
            </a:pPr>
            <a:r>
              <a:rPr lang="en-GB" altLang="en-US" dirty="0">
                <a:solidFill>
                  <a:srgbClr val="000000"/>
                </a:solidFill>
              </a:rPr>
              <a:t>Growth</a:t>
            </a:r>
          </a:p>
          <a:p>
            <a:pPr marL="1485900" lvl="2" indent="-571500" algn="l">
              <a:lnSpc>
                <a:spcPct val="120000"/>
              </a:lnSpc>
              <a:spcBef>
                <a:spcPts val="0"/>
              </a:spcBef>
              <a:buClr>
                <a:srgbClr val="7A7A7A"/>
              </a:buClr>
              <a:buSzPct val="80000"/>
              <a:buFont typeface="Wingdings" pitchFamily="2" charset="2"/>
              <a:buAutoNum type="arabicPeriod"/>
            </a:pPr>
            <a:r>
              <a:rPr lang="en-GB" altLang="en-US" dirty="0">
                <a:solidFill>
                  <a:srgbClr val="000000"/>
                </a:solidFill>
              </a:rPr>
              <a:t>Maturity</a:t>
            </a:r>
          </a:p>
          <a:p>
            <a:pPr marL="1485900" lvl="2" indent="-571500" algn="l">
              <a:lnSpc>
                <a:spcPct val="120000"/>
              </a:lnSpc>
              <a:spcBef>
                <a:spcPts val="0"/>
              </a:spcBef>
              <a:buClr>
                <a:srgbClr val="7A7A7A"/>
              </a:buClr>
              <a:buSzPct val="80000"/>
              <a:buFont typeface="Wingdings" pitchFamily="2" charset="2"/>
              <a:buAutoNum type="arabicPeriod"/>
            </a:pPr>
            <a:r>
              <a:rPr lang="en-GB" altLang="en-US" dirty="0">
                <a:solidFill>
                  <a:srgbClr val="000000"/>
                </a:solidFill>
              </a:rPr>
              <a:t>Decline</a:t>
            </a:r>
          </a:p>
          <a:p>
            <a:pPr marL="1485900" lvl="2" indent="-571500" algn="l">
              <a:lnSpc>
                <a:spcPct val="120000"/>
              </a:lnSpc>
              <a:spcBef>
                <a:spcPts val="0"/>
              </a:spcBef>
              <a:buClr>
                <a:srgbClr val="7A7A7A"/>
              </a:buClr>
              <a:buSzPct val="80000"/>
              <a:buFont typeface="Wingdings" pitchFamily="2" charset="2"/>
              <a:buAutoNum type="arabicPeriod"/>
            </a:pPr>
            <a:r>
              <a:rPr lang="en-GB" altLang="en-US" dirty="0">
                <a:solidFill>
                  <a:srgbClr val="000000"/>
                </a:solidFill>
              </a:rPr>
              <a:t>Extension strategy</a:t>
            </a:r>
          </a:p>
          <a:p>
            <a:pPr marL="571500" lvl="0" indent="-571500" algn="l">
              <a:lnSpc>
                <a:spcPct val="120000"/>
              </a:lnSpc>
              <a:spcBef>
                <a:spcPts val="0"/>
              </a:spcBef>
              <a:buClr>
                <a:srgbClr val="7A7A7A"/>
              </a:buClr>
              <a:buSzPct val="80000"/>
            </a:pPr>
            <a:r>
              <a:rPr lang="en-GB" altLang="en-US" dirty="0">
                <a:solidFill>
                  <a:srgbClr val="000000"/>
                </a:solidFill>
              </a:rPr>
              <a:t>	</a:t>
            </a:r>
          </a:p>
          <a:p>
            <a:pPr marL="571500" lvl="0" indent="-571500" algn="l">
              <a:lnSpc>
                <a:spcPct val="120000"/>
              </a:lnSpc>
              <a:spcBef>
                <a:spcPts val="0"/>
              </a:spcBef>
              <a:buClr>
                <a:srgbClr val="7A7A7A"/>
              </a:buClr>
              <a:buSzPct val="80000"/>
            </a:pPr>
            <a:r>
              <a:rPr lang="en-GB" altLang="en-US" dirty="0">
                <a:solidFill>
                  <a:srgbClr val="000000"/>
                </a:solidFill>
              </a:rPr>
              <a:t>	If you are stuck look at some of the following: video recorders or cassettes, the Sony Walkman, vinyl singles or LPs, </a:t>
            </a:r>
            <a:r>
              <a:rPr lang="en-GB" altLang="en-US" dirty="0" err="1">
                <a:solidFill>
                  <a:srgbClr val="000000"/>
                </a:solidFill>
              </a:rPr>
              <a:t>Playstation</a:t>
            </a:r>
            <a:r>
              <a:rPr lang="en-GB" altLang="en-US" dirty="0">
                <a:solidFill>
                  <a:srgbClr val="000000"/>
                </a:solidFill>
              </a:rPr>
              <a:t> or any other similar type of product.</a:t>
            </a:r>
            <a:endParaRPr lang="en-GB" altLang="en-US" b="1" dirty="0">
              <a:solidFill>
                <a:srgbClr val="000000"/>
              </a:solidFill>
            </a:endParaRPr>
          </a:p>
          <a:p>
            <a:pPr algn="l"/>
            <a:endParaRPr lang="en-GB" dirty="0"/>
          </a:p>
        </p:txBody>
      </p:sp>
      <p:sp>
        <p:nvSpPr>
          <p:cNvPr id="2" name="Title 1"/>
          <p:cNvSpPr>
            <a:spLocks noGrp="1"/>
          </p:cNvSpPr>
          <p:nvPr>
            <p:ph type="title"/>
          </p:nvPr>
        </p:nvSpPr>
        <p:spPr>
          <a:ln>
            <a:noFill/>
          </a:ln>
        </p:spPr>
        <p:txBody>
          <a:bodyPr>
            <a:normAutofit/>
          </a:bodyPr>
          <a:lstStyle/>
          <a:p>
            <a:r>
              <a:rPr lang="en-GB" dirty="0"/>
              <a:t>Recall Task</a:t>
            </a:r>
          </a:p>
        </p:txBody>
      </p:sp>
      <p:pic>
        <p:nvPicPr>
          <p:cNvPr id="4" name="Picture 3">
            <a:extLst>
              <a:ext uri="{FF2B5EF4-FFF2-40B4-BE49-F238E27FC236}">
                <a16:creationId xmlns:a16="http://schemas.microsoft.com/office/drawing/2014/main" id="{9685FBCE-4EDF-C52D-9CF1-AD95D0382D5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485163B0-D888-3DCB-EDE6-B9D05931C01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4AE5896-104A-AE21-94AA-A1A06CC6FE8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606EBF2-2E15-1248-391D-FD90789C4CA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85508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991" y="0"/>
            <a:ext cx="8820807" cy="1325563"/>
          </a:xfrm>
          <a:prstGeom prst="roundRect">
            <a:avLst/>
          </a:prstGeom>
          <a:ln>
            <a:noFill/>
          </a:ln>
        </p:spPr>
        <p:txBody>
          <a:bodyPr/>
          <a:lstStyle/>
          <a:p>
            <a:r>
              <a:rPr lang="en-GB" dirty="0"/>
              <a:t>Starter</a:t>
            </a:r>
          </a:p>
        </p:txBody>
      </p:sp>
      <p:sp>
        <p:nvSpPr>
          <p:cNvPr id="3" name="Content Placeholder 2"/>
          <p:cNvSpPr>
            <a:spLocks noGrp="1"/>
          </p:cNvSpPr>
          <p:nvPr>
            <p:ph idx="1"/>
          </p:nvPr>
        </p:nvSpPr>
        <p:spPr>
          <a:xfrm>
            <a:off x="2532990" y="1488740"/>
            <a:ext cx="8820808" cy="4721931"/>
          </a:xfrm>
          <a:ln>
            <a:noFill/>
          </a:ln>
        </p:spPr>
        <p:txBody>
          <a:bodyPr>
            <a:normAutofit/>
          </a:bodyPr>
          <a:lstStyle/>
          <a:p>
            <a:r>
              <a:rPr lang="en-GB" dirty="0"/>
              <a:t>How does social media impact on your spending habbits?</a:t>
            </a:r>
          </a:p>
          <a:p>
            <a:endParaRPr lang="en-GB" dirty="0"/>
          </a:p>
          <a:p>
            <a:endParaRPr lang="en-GB" dirty="0"/>
          </a:p>
          <a:p>
            <a:r>
              <a:rPr lang="en-GB" dirty="0"/>
              <a:t>When did you last buy something based of advertising on Instagram?</a:t>
            </a:r>
          </a:p>
          <a:p>
            <a:endParaRPr lang="en-GB" i="1" dirty="0"/>
          </a:p>
          <a:p>
            <a:endParaRPr lang="en-GB" i="1" dirty="0"/>
          </a:p>
          <a:p>
            <a:r>
              <a:rPr lang="en-GB" i="1" dirty="0"/>
              <a:t>How do social media companies make money?</a:t>
            </a:r>
          </a:p>
          <a:p>
            <a:pPr lvl="1"/>
            <a:endParaRPr lang="en-GB" i="1" dirty="0"/>
          </a:p>
        </p:txBody>
      </p:sp>
      <p:sp>
        <p:nvSpPr>
          <p:cNvPr id="4" name="Rounded Rectangle 3"/>
          <p:cNvSpPr/>
          <p:nvPr/>
        </p:nvSpPr>
        <p:spPr>
          <a:xfrm>
            <a:off x="2532991" y="2340661"/>
            <a:ext cx="8820807" cy="52866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ounded Rectangle 4"/>
          <p:cNvSpPr/>
          <p:nvPr/>
        </p:nvSpPr>
        <p:spPr>
          <a:xfrm>
            <a:off x="2532991" y="5377853"/>
            <a:ext cx="8820807" cy="128693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ounded Rectangle 5"/>
          <p:cNvSpPr/>
          <p:nvPr/>
        </p:nvSpPr>
        <p:spPr>
          <a:xfrm>
            <a:off x="2532991" y="3859257"/>
            <a:ext cx="8820807" cy="52866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DBE29588-229B-6DEE-93F9-DE6A60E4342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8" name="Picture 7">
            <a:extLst>
              <a:ext uri="{FF2B5EF4-FFF2-40B4-BE49-F238E27FC236}">
                <a16:creationId xmlns:a16="http://schemas.microsoft.com/office/drawing/2014/main" id="{3A8C847E-263C-33E6-EFC7-B16858E3DB3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9" name="Footer Placeholder 2">
            <a:extLst>
              <a:ext uri="{FF2B5EF4-FFF2-40B4-BE49-F238E27FC236}">
                <a16:creationId xmlns:a16="http://schemas.microsoft.com/office/drawing/2014/main" id="{2041BF59-17EA-CE5D-8147-BBA95DB7C08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3D2056B0-2BE5-A429-FC76-73B6C92B976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745370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32992" y="327583"/>
            <a:ext cx="8820807" cy="1325563"/>
          </a:xfrm>
          <a:ln w="76200">
            <a:noFill/>
          </a:ln>
        </p:spPr>
        <p:txBody>
          <a:bodyPr/>
          <a:lstStyle/>
          <a:p>
            <a:r>
              <a:rPr lang="en-GB" dirty="0"/>
              <a:t>Lesson Objectives</a:t>
            </a:r>
          </a:p>
        </p:txBody>
      </p:sp>
      <p:sp>
        <p:nvSpPr>
          <p:cNvPr id="3" name="Content Placeholder 2"/>
          <p:cNvSpPr>
            <a:spLocks noGrp="1"/>
          </p:cNvSpPr>
          <p:nvPr>
            <p:ph idx="1"/>
          </p:nvPr>
        </p:nvSpPr>
        <p:spPr>
          <a:ln>
            <a:noFill/>
          </a:ln>
        </p:spPr>
        <p:txBody>
          <a:bodyPr anchor="ctr"/>
          <a:lstStyle/>
          <a:p>
            <a:r>
              <a:rPr lang="en-GB" dirty="0"/>
              <a:t>Are you able to explain what the digital economy is?</a:t>
            </a:r>
          </a:p>
          <a:p>
            <a:endParaRPr lang="en-GB" dirty="0"/>
          </a:p>
          <a:p>
            <a:r>
              <a:rPr lang="en-GB" dirty="0"/>
              <a:t>Can you analyse the benefits and costs of the digital economy?</a:t>
            </a:r>
          </a:p>
          <a:p>
            <a:endParaRPr lang="en-GB" dirty="0"/>
          </a:p>
          <a:p>
            <a:pPr marL="0" indent="0">
              <a:buNone/>
            </a:pPr>
            <a:endParaRPr lang="en-GB" dirty="0"/>
          </a:p>
        </p:txBody>
      </p:sp>
      <p:pic>
        <p:nvPicPr>
          <p:cNvPr id="4" name="Picture 3">
            <a:extLst>
              <a:ext uri="{FF2B5EF4-FFF2-40B4-BE49-F238E27FC236}">
                <a16:creationId xmlns:a16="http://schemas.microsoft.com/office/drawing/2014/main" id="{487BFEDB-18C2-B70F-2770-3E7BDEE19C7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2AED1CCA-A877-F1A7-99E2-F6A3A736118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0C5132BF-50F7-07F4-6026-AE52C95847E6}"/>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9D02D72-80FF-5656-4167-0B051FBDAFC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3707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digital economy</a:t>
            </a:r>
          </a:p>
        </p:txBody>
      </p:sp>
      <p:sp>
        <p:nvSpPr>
          <p:cNvPr id="3" name="Content Placeholder 2"/>
          <p:cNvSpPr>
            <a:spLocks noGrp="1"/>
          </p:cNvSpPr>
          <p:nvPr>
            <p:ph idx="1"/>
          </p:nvPr>
        </p:nvSpPr>
        <p:spPr/>
        <p:txBody>
          <a:bodyPr>
            <a:normAutofit fontScale="85000" lnSpcReduction="20000"/>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The digital economy is the use of any form of digital technology</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Examples include:</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Search engine optimisation (SEO)</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Social media</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Viral marketing</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Digital display boards</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SMS messages</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Targeted feeds</a:t>
            </a:r>
          </a:p>
          <a:p>
            <a:pPr marL="914400" lvl="1" indent="-457200">
              <a:lnSpc>
                <a:spcPct val="100000"/>
              </a:lnSpc>
              <a:spcBef>
                <a:spcPts val="1800"/>
              </a:spcBef>
              <a:spcAft>
                <a:spcPts val="0"/>
              </a:spcAft>
              <a:buClr>
                <a:srgbClr val="F5C201"/>
              </a:buClr>
              <a:buSzPct val="80000"/>
              <a:buFont typeface="Wingdings" pitchFamily="2" charset="2"/>
              <a:buChar char=""/>
            </a:pPr>
            <a:r>
              <a:rPr lang="en-GB" sz="1700" dirty="0">
                <a:solidFill>
                  <a:srgbClr val="000000"/>
                </a:solidFill>
                <a:latin typeface="Calibri"/>
              </a:rPr>
              <a:t>Online advertising</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E-commerce is when buyers and sellers meet to trade in a virtual market place e.g. on the internet</a:t>
            </a:r>
          </a:p>
          <a:p>
            <a:endParaRPr lang="en-GB" dirty="0"/>
          </a:p>
        </p:txBody>
      </p:sp>
      <p:pic>
        <p:nvPicPr>
          <p:cNvPr id="4" name="Picture 3">
            <a:extLst>
              <a:ext uri="{FF2B5EF4-FFF2-40B4-BE49-F238E27FC236}">
                <a16:creationId xmlns:a16="http://schemas.microsoft.com/office/drawing/2014/main" id="{FACE8BDC-A046-1758-E4F5-2B787F5D025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AF22A92F-AE44-6BEF-ED79-DA93D9F19E6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508D42AF-FA1A-A6D0-387B-3E34E0B307F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1796D5B-B4C2-EE53-5866-F774CC4D1C1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6431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Market information in the digital economy</a:t>
            </a:r>
          </a:p>
        </p:txBody>
      </p:sp>
      <p:sp>
        <p:nvSpPr>
          <p:cNvPr id="3" name="Content Placeholder 2"/>
          <p:cNvSpPr>
            <a:spLocks noGrp="1"/>
          </p:cNvSpPr>
          <p:nvPr>
            <p:ph idx="1"/>
          </p:nvPr>
        </p:nvSpPr>
        <p:spPr/>
        <p:txBody>
          <a:bodyPr>
            <a:normAutofit fontScale="92500" lnSpcReduction="20000"/>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Price comparison websites</a:t>
            </a:r>
          </a:p>
          <a:p>
            <a:pPr marL="914400" lvl="1" indent="-457200">
              <a:lnSpc>
                <a:spcPct val="100000"/>
              </a:lnSpc>
              <a:spcBef>
                <a:spcPts val="1800"/>
              </a:spcBef>
              <a:spcAft>
                <a:spcPts val="0"/>
              </a:spcAft>
              <a:buClr>
                <a:srgbClr val="F5C201"/>
              </a:buClr>
              <a:buSzPct val="80000"/>
              <a:buFont typeface="Wingdings" pitchFamily="2" charset="2"/>
              <a:buChar char=""/>
            </a:pPr>
            <a:r>
              <a:rPr lang="en-GB" sz="1600" dirty="0">
                <a:solidFill>
                  <a:srgbClr val="000000"/>
                </a:solidFill>
                <a:latin typeface="Calibri"/>
              </a:rPr>
              <a:t>Easier for customers to compare prices thereby forcing businesses to be more competitive due to the ease with which customers can access comparative information</a:t>
            </a:r>
          </a:p>
          <a:p>
            <a:pPr marL="914400" lvl="1" indent="-457200">
              <a:lnSpc>
                <a:spcPct val="100000"/>
              </a:lnSpc>
              <a:spcBef>
                <a:spcPts val="1800"/>
              </a:spcBef>
              <a:spcAft>
                <a:spcPts val="0"/>
              </a:spcAft>
              <a:buClr>
                <a:srgbClr val="F5C201"/>
              </a:buClr>
              <a:buSzPct val="80000"/>
              <a:buFont typeface="Wingdings" pitchFamily="2" charset="2"/>
              <a:buChar char=""/>
            </a:pPr>
            <a:r>
              <a:rPr lang="en-GB" sz="1600" dirty="0">
                <a:solidFill>
                  <a:srgbClr val="000000"/>
                </a:solidFill>
                <a:latin typeface="Calibri"/>
              </a:rPr>
              <a:t>Popular sites include </a:t>
            </a:r>
            <a:r>
              <a:rPr lang="en-GB" sz="1600" dirty="0" err="1">
                <a:solidFill>
                  <a:srgbClr val="000000"/>
                </a:solidFill>
                <a:latin typeface="Calibri"/>
              </a:rPr>
              <a:t>GoCompare</a:t>
            </a:r>
            <a:r>
              <a:rPr lang="en-GB" sz="1600" dirty="0">
                <a:solidFill>
                  <a:srgbClr val="000000"/>
                </a:solidFill>
                <a:latin typeface="Calibri"/>
              </a:rPr>
              <a:t>, </a:t>
            </a:r>
            <a:r>
              <a:rPr lang="en-GB" sz="1600" dirty="0" err="1">
                <a:solidFill>
                  <a:srgbClr val="000000"/>
                </a:solidFill>
                <a:latin typeface="Calibri"/>
              </a:rPr>
              <a:t>Trivago</a:t>
            </a:r>
            <a:r>
              <a:rPr lang="en-GB" sz="1600" dirty="0">
                <a:solidFill>
                  <a:srgbClr val="000000"/>
                </a:solidFill>
                <a:latin typeface="Calibri"/>
              </a:rPr>
              <a:t> and Sky Scanner</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Viral marketing</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Use of social media to encourage the spread of promotional activities and increase brand awareness</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Uses blogs and online forums</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Social media</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The use of virtual communities to communicate with actual and potential customers</a:t>
            </a:r>
          </a:p>
        </p:txBody>
      </p:sp>
      <p:pic>
        <p:nvPicPr>
          <p:cNvPr id="4" name="Picture 3">
            <a:extLst>
              <a:ext uri="{FF2B5EF4-FFF2-40B4-BE49-F238E27FC236}">
                <a16:creationId xmlns:a16="http://schemas.microsoft.com/office/drawing/2014/main" id="{AF8A7885-27ED-8203-0C87-1989B261B30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30153A78-40A1-1C99-4760-E561A73B4B0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A0E0A639-17B7-9D25-AD92-46FDEB3292D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62FBEF2-0DDD-4123-B6EF-C3A1AB3885E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364996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supply-side</a:t>
            </a:r>
          </a:p>
        </p:txBody>
      </p:sp>
      <p:sp>
        <p:nvSpPr>
          <p:cNvPr id="3" name="Content Placeholder 2"/>
          <p:cNvSpPr>
            <a:spLocks noGrp="1"/>
          </p:cNvSpPr>
          <p:nvPr>
            <p:ph idx="1"/>
          </p:nvPr>
        </p:nvSpPr>
        <p:spPr/>
        <p:txBody>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Micromarketing is a marketing strategy focusing advertising on a small group consumers within a niche market</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These are specifically targeted so that the marketing is more cost effective</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The consumer receives a more personalised level of marketing that shows a greater understanding of their needs</a:t>
            </a:r>
          </a:p>
          <a:p>
            <a:pPr marL="457200" lvl="0" indent="-457200">
              <a:lnSpc>
                <a:spcPct val="100000"/>
              </a:lnSpc>
              <a:spcBef>
                <a:spcPts val="1800"/>
              </a:spcBef>
              <a:spcAft>
                <a:spcPts val="0"/>
              </a:spcAft>
              <a:buClr>
                <a:srgbClr val="7A7A7A"/>
              </a:buClr>
              <a:buSzPct val="80000"/>
              <a:buFont typeface="Wingdings" pitchFamily="2" charset="2"/>
              <a:buChar char=""/>
            </a:pPr>
            <a:r>
              <a:rPr lang="en-GB" dirty="0">
                <a:solidFill>
                  <a:srgbClr val="000000"/>
                </a:solidFill>
                <a:latin typeface="Calibri"/>
              </a:rPr>
              <a:t>This is likely to lead to greater success and allows the firm to add value to their product, suggesting a higher price can be charged</a:t>
            </a:r>
          </a:p>
          <a:p>
            <a:endParaRPr lang="en-GB" dirty="0"/>
          </a:p>
        </p:txBody>
      </p:sp>
      <p:pic>
        <p:nvPicPr>
          <p:cNvPr id="4" name="Picture 3">
            <a:extLst>
              <a:ext uri="{FF2B5EF4-FFF2-40B4-BE49-F238E27FC236}">
                <a16:creationId xmlns:a16="http://schemas.microsoft.com/office/drawing/2014/main" id="{B7CC7AC5-38A1-056D-8ED7-8E0386760DB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196A0C1C-7F03-1BDF-BF55-5DA3E4D5659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66611F2-BD6E-3979-2139-70A76937AB0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97EBC24-0EE6-746F-A076-44086DA50F0B}"/>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62719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Online retailing and online distribution</a:t>
            </a:r>
          </a:p>
        </p:txBody>
      </p:sp>
      <p:sp>
        <p:nvSpPr>
          <p:cNvPr id="3" name="Content Placeholder 2"/>
          <p:cNvSpPr>
            <a:spLocks noGrp="1"/>
          </p:cNvSpPr>
          <p:nvPr>
            <p:ph idx="1"/>
          </p:nvPr>
        </p:nvSpPr>
        <p:spPr/>
        <p:txBody>
          <a:bodyPr>
            <a:normAutofit fontScale="92500" lnSpcReduction="20000"/>
          </a:bodyPr>
          <a:lstStyle/>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The process of buying and selling goods and services over the internet</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Also known as e-commerce or e-tail</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Offers greater convenience to the consumer</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Can shop 24/7</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Breaks down geographical barriers</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Offers opportunities to businesses</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Lower overhead costs</a:t>
            </a:r>
          </a:p>
          <a:p>
            <a:pPr marL="914400" lvl="1" indent="-457200">
              <a:lnSpc>
                <a:spcPct val="100000"/>
              </a:lnSpc>
              <a:spcBef>
                <a:spcPts val="1800"/>
              </a:spcBef>
              <a:spcAft>
                <a:spcPts val="0"/>
              </a:spcAft>
              <a:buClr>
                <a:srgbClr val="F5C201"/>
              </a:buClr>
              <a:buSzPct val="80000"/>
              <a:buFont typeface="Wingdings" pitchFamily="2" charset="2"/>
              <a:buChar char=""/>
            </a:pPr>
            <a:r>
              <a:rPr lang="en-GB" sz="1900" dirty="0">
                <a:solidFill>
                  <a:srgbClr val="000000"/>
                </a:solidFill>
                <a:latin typeface="Calibri"/>
              </a:rPr>
              <a:t>Access to a wider market</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Maybe used as part of a multi- channel distribution strategy</a:t>
            </a:r>
          </a:p>
          <a:p>
            <a:endParaRPr lang="en-GB" dirty="0"/>
          </a:p>
        </p:txBody>
      </p:sp>
      <p:pic>
        <p:nvPicPr>
          <p:cNvPr id="4" name="Picture 3">
            <a:extLst>
              <a:ext uri="{FF2B5EF4-FFF2-40B4-BE49-F238E27FC236}">
                <a16:creationId xmlns:a16="http://schemas.microsoft.com/office/drawing/2014/main" id="{58ADE7D3-824D-99BA-2BC6-37F33BDF7E7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5" name="Picture 4">
            <a:extLst>
              <a:ext uri="{FF2B5EF4-FFF2-40B4-BE49-F238E27FC236}">
                <a16:creationId xmlns:a16="http://schemas.microsoft.com/office/drawing/2014/main" id="{FBEA6574-266C-674C-95C3-F02C0ADED5F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9358E012-1982-321B-BB70-1CFA4677BCCA}"/>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D5C3EFC-753A-A834-75FF-A2DEF673B08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95601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990" y="270241"/>
            <a:ext cx="8820807" cy="575528"/>
          </a:xfrm>
          <a:ln>
            <a:noFill/>
          </a:ln>
        </p:spPr>
        <p:txBody>
          <a:bodyPr>
            <a:normAutofit fontScale="90000"/>
          </a:bodyPr>
          <a:lstStyle/>
          <a:p>
            <a:r>
              <a:rPr lang="en-GB" dirty="0"/>
              <a:t>Activity 1</a:t>
            </a:r>
          </a:p>
        </p:txBody>
      </p:sp>
      <p:sp>
        <p:nvSpPr>
          <p:cNvPr id="4" name="Content Placeholder 2"/>
          <p:cNvSpPr>
            <a:spLocks noGrp="1"/>
          </p:cNvSpPr>
          <p:nvPr>
            <p:ph idx="1"/>
          </p:nvPr>
        </p:nvSpPr>
        <p:spPr>
          <a:xfrm>
            <a:off x="2532989" y="1374068"/>
            <a:ext cx="8820808" cy="4721931"/>
          </a:xfrm>
          <a:ln>
            <a:noFill/>
          </a:ln>
        </p:spPr>
        <p:txBody>
          <a:bodyPr>
            <a:normAutofit/>
          </a:bodyPr>
          <a:lstStyle/>
          <a:p>
            <a:r>
              <a:rPr lang="en-GB" dirty="0"/>
              <a:t>How has the process of online buying changed distribution centres?</a:t>
            </a:r>
          </a:p>
          <a:p>
            <a:pPr marL="0" indent="0">
              <a:buNone/>
            </a:pPr>
            <a:endParaRPr lang="en-GB" dirty="0"/>
          </a:p>
          <a:p>
            <a:pPr marL="0" indent="0">
              <a:buNone/>
            </a:pPr>
            <a:endParaRPr lang="en-GB" dirty="0"/>
          </a:p>
          <a:p>
            <a:r>
              <a:rPr lang="en-GB" i="1" dirty="0"/>
              <a:t>Using a PEEL paragraph, explain the benefits of larger warehouses for businesses.</a:t>
            </a:r>
          </a:p>
          <a:p>
            <a:pPr marL="0" indent="0">
              <a:buNone/>
            </a:pPr>
            <a:endParaRPr lang="en-GB" i="1" dirty="0"/>
          </a:p>
          <a:p>
            <a:pPr marL="0" indent="0">
              <a:buNone/>
            </a:pPr>
            <a:endParaRPr lang="en-GB" i="1" dirty="0"/>
          </a:p>
          <a:p>
            <a:r>
              <a:rPr lang="en-GB" i="1"/>
              <a:t>What </a:t>
            </a:r>
            <a:r>
              <a:rPr lang="en-GB" i="1" dirty="0"/>
              <a:t>is meant by a multi channel distribution strategy?</a:t>
            </a:r>
          </a:p>
          <a:p>
            <a:pPr lvl="1"/>
            <a:endParaRPr lang="en-GB" i="1" dirty="0"/>
          </a:p>
        </p:txBody>
      </p:sp>
      <p:sp>
        <p:nvSpPr>
          <p:cNvPr id="5" name="Rounded Rectangle 4"/>
          <p:cNvSpPr/>
          <p:nvPr/>
        </p:nvSpPr>
        <p:spPr>
          <a:xfrm>
            <a:off x="2532990" y="2190044"/>
            <a:ext cx="8820807" cy="49512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ounded Rectangle 6"/>
          <p:cNvSpPr/>
          <p:nvPr/>
        </p:nvSpPr>
        <p:spPr>
          <a:xfrm>
            <a:off x="2532987" y="4143021"/>
            <a:ext cx="8820807" cy="49512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ounded Rectangle 7"/>
          <p:cNvSpPr/>
          <p:nvPr/>
        </p:nvSpPr>
        <p:spPr>
          <a:xfrm>
            <a:off x="2532988" y="6095999"/>
            <a:ext cx="8820807" cy="49512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66B64D5-A90F-0AEC-571F-678CC0445D10}"/>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412088" y="1543987"/>
            <a:ext cx="7695738" cy="3098355"/>
          </a:xfrm>
          <a:prstGeom prst="rect">
            <a:avLst/>
          </a:prstGeom>
        </p:spPr>
      </p:pic>
      <p:pic>
        <p:nvPicPr>
          <p:cNvPr id="6" name="Picture 5">
            <a:extLst>
              <a:ext uri="{FF2B5EF4-FFF2-40B4-BE49-F238E27FC236}">
                <a16:creationId xmlns:a16="http://schemas.microsoft.com/office/drawing/2014/main" id="{0AA9ECC1-A777-8109-ECBD-86A5D9BCD15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9" name="Footer Placeholder 2">
            <a:extLst>
              <a:ext uri="{FF2B5EF4-FFF2-40B4-BE49-F238E27FC236}">
                <a16:creationId xmlns:a16="http://schemas.microsoft.com/office/drawing/2014/main" id="{43745E5F-4F29-5A09-2E5A-BC0087FDF2D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AABCAE1-001D-5288-3060-A20A07D14CE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2211628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1">
      <a:dk1>
        <a:srgbClr val="FF0000"/>
      </a:dk1>
      <a:lt1>
        <a:sysClr val="window" lastClr="FFFFFF"/>
      </a:lt1>
      <a:dk2>
        <a:srgbClr val="FF0000"/>
      </a:dk2>
      <a:lt2>
        <a:srgbClr val="FFFFFF"/>
      </a:lt2>
      <a:accent1>
        <a:srgbClr val="FF0000"/>
      </a:accent1>
      <a:accent2>
        <a:srgbClr val="FF0000"/>
      </a:accent2>
      <a:accent3>
        <a:srgbClr val="FF0000"/>
      </a:accent3>
      <a:accent4>
        <a:srgbClr val="FF0000"/>
      </a:accent4>
      <a:accent5>
        <a:srgbClr val="FF0000"/>
      </a:accent5>
      <a:accent6>
        <a:srgbClr val="FF0000"/>
      </a:accent6>
      <a:hlink>
        <a:srgbClr val="FF0000"/>
      </a:hlink>
      <a:folHlink>
        <a:srgbClr val="FF000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93D3D5-7085-4BC3-959D-6D5A93559E0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55795DF-B3FF-4913-901F-9A29FD6B37FF}">
  <ds:schemaRefs>
    <ds:schemaRef ds:uri="http://schemas.microsoft.com/sharepoint/v3/contenttype/forms"/>
  </ds:schemaRefs>
</ds:datastoreItem>
</file>

<file path=customXml/itemProps3.xml><?xml version="1.0" encoding="utf-8"?>
<ds:datastoreItem xmlns:ds="http://schemas.openxmlformats.org/officeDocument/2006/customXml" ds:itemID="{C12F3BCB-C7F3-419A-96D7-DBEF230686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e32401-6fd2-4ce4-872f-f2e7513af3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106</TotalTime>
  <Words>1448</Words>
  <Application>Microsoft Office PowerPoint</Application>
  <PresentationFormat>Widescreen</PresentationFormat>
  <Paragraphs>169</Paragraphs>
  <Slides>19</Slides>
  <Notes>2</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19</vt:i4>
      </vt:variant>
    </vt:vector>
  </HeadingPairs>
  <TitlesOfParts>
    <vt:vector size="32" baseType="lpstr">
      <vt:lpstr>Arial</vt:lpstr>
      <vt:lpstr>Calibri</vt:lpstr>
      <vt:lpstr>Calibri Light</vt:lpstr>
      <vt:lpstr>Century Gothic</vt:lpstr>
      <vt:lpstr>gg sans</vt:lpstr>
      <vt:lpstr>Times New Roman</vt:lpstr>
      <vt:lpstr>Tw Cen MT</vt:lpstr>
      <vt:lpstr>Tw Cen MT Condensed</vt:lpstr>
      <vt:lpstr>Wingdings</vt:lpstr>
      <vt:lpstr>Wingdings 3</vt:lpstr>
      <vt:lpstr>Integral</vt:lpstr>
      <vt:lpstr>Office Theme</vt:lpstr>
      <vt:lpstr>1_Office Theme</vt:lpstr>
      <vt:lpstr>2.1.4 How the digital economy affects markets and firms 2.1 Business growth and competitive advantage</vt:lpstr>
      <vt:lpstr>Recall Task</vt:lpstr>
      <vt:lpstr>Starter</vt:lpstr>
      <vt:lpstr>Lesson Objectives</vt:lpstr>
      <vt:lpstr>The digital economy</vt:lpstr>
      <vt:lpstr>Market information in the digital economy</vt:lpstr>
      <vt:lpstr>The supply-side</vt:lpstr>
      <vt:lpstr>Online retailing and online distribution</vt:lpstr>
      <vt:lpstr>Activity 1</vt:lpstr>
      <vt:lpstr>Online retailing and online distribution</vt:lpstr>
      <vt:lpstr>Recruiting and training staff with digital skills</vt:lpstr>
      <vt:lpstr>The Demand-side</vt:lpstr>
      <vt:lpstr>The Demand-side</vt:lpstr>
      <vt:lpstr>Impact on costs, prices, profit and loss</vt:lpstr>
      <vt:lpstr>Activity 2</vt:lpstr>
      <vt:lpstr>Firm creation and destruction in a new business environment</vt:lpstr>
      <vt:lpstr>Activity 3</vt:lpstr>
      <vt:lpstr>Plenary</vt:lpstr>
      <vt:lpstr>Home Learning</vt:lpstr>
    </vt:vector>
  </TitlesOfParts>
  <Company>Yavneh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2.1.4 How the digital economy affects markets and firms 2.1 Business growth and competitive advantage</dc:title>
  <dc:creator>Mr B Pieters</dc:creator>
  <cp:lastModifiedBy>Chezka Mae Madrona</cp:lastModifiedBy>
  <cp:revision>9</cp:revision>
  <dcterms:created xsi:type="dcterms:W3CDTF">2021-06-30T08:48:48Z</dcterms:created>
  <dcterms:modified xsi:type="dcterms:W3CDTF">2025-03-17T12:23:58Z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