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ink/ink1.xml" ContentType="application/inkml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22"/>
  </p:notesMasterIdLst>
  <p:sldIdLst>
    <p:sldId id="256" r:id="rId5"/>
    <p:sldId id="269" r:id="rId6"/>
    <p:sldId id="270" r:id="rId7"/>
    <p:sldId id="276" r:id="rId8"/>
    <p:sldId id="258" r:id="rId9"/>
    <p:sldId id="259" r:id="rId10"/>
    <p:sldId id="271" r:id="rId11"/>
    <p:sldId id="260" r:id="rId12"/>
    <p:sldId id="261" r:id="rId13"/>
    <p:sldId id="262" r:id="rId14"/>
    <p:sldId id="272" r:id="rId15"/>
    <p:sldId id="263" r:id="rId16"/>
    <p:sldId id="264" r:id="rId17"/>
    <p:sldId id="273" r:id="rId18"/>
    <p:sldId id="266" r:id="rId19"/>
    <p:sldId id="275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6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8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C17C790B-0A95-4D02-B600-68E9AC93978B}"/>
    <pc:docChg chg="modSld">
      <pc:chgData name="Max Thrilling" userId="1a0901c82f0d6655" providerId="LiveId" clId="{C17C790B-0A95-4D02-B600-68E9AC93978B}" dt="2022-12-23T16:17:18.859" v="37" actId="20577"/>
      <pc:docMkLst>
        <pc:docMk/>
      </pc:docMkLst>
      <pc:sldChg chg="modSp mod">
        <pc:chgData name="Max Thrilling" userId="1a0901c82f0d6655" providerId="LiveId" clId="{C17C790B-0A95-4D02-B600-68E9AC93978B}" dt="2022-12-23T16:17:18.859" v="37" actId="20577"/>
        <pc:sldMkLst>
          <pc:docMk/>
          <pc:sldMk cId="3057781290" sldId="263"/>
        </pc:sldMkLst>
        <pc:spChg chg="mod">
          <ac:chgData name="Max Thrilling" userId="1a0901c82f0d6655" providerId="LiveId" clId="{C17C790B-0A95-4D02-B600-68E9AC93978B}" dt="2022-12-23T16:17:18.859" v="37" actId="20577"/>
          <ac:spMkLst>
            <pc:docMk/>
            <pc:sldMk cId="3057781290" sldId="263"/>
            <ac:spMk id="3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18.2453" units="1/cm"/>
          <inkml:channelProperty channel="Y" name="resolution" value="1092.23328" units="1/cm"/>
          <inkml:channelProperty channel="T" name="resolution" value="1" units="1/dev"/>
        </inkml:channelProperties>
      </inkml:inkSource>
      <inkml:timestamp xml:id="ts0" timeString="2022-12-14T11:48:18.69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10479 10881 0,'0'0'0,"0"0"16,0 0-16,0 0 0,0 0 0,0 0 15,0 0-15,0 0 16,0 0-16,0 0 0,-8 24 0,-4 24 15,-6 23-15,6 6 32,0 2-32,-3-1 0,0-5 0,3 5 0,12-78 15,-5 77-15,2 1 0,3-78 16,0 70-16,0-70 16,0 59-16,5-5 15,-5-54-15,0 0 0,0 0 31,7 38-31,-7-38 16,3 21-16,-6-15 0,3-15 16,3-9-16,-3-11 0,2-12 15,1-13-15,3-17 0,3-9 16,6-4-16,6 2 16,2-4-16,11 8 0,-34 78 15,32-76-15,-32 76 16,35-68-16,-35 68 0,38-63 15,-38 63-15,46-44 0,-46 44 16,40-24-16,-40 24 0,37 3 16,-5 15-16,-2 14 15,-6 10-15,-1 2 0,-3 16 16,-1-4-16,-8 1 16,-1-2-16,-4 2 15,-1 0-15,-5-57 16,-3 56-16,3-56 15,0 0-15,-2 54 0,2-54 16,0 0-16,-6 55 16,6-55-16,0 0 15,0 0-15,-4 50 0,4-50 16,0 0-16,0 39 16,0-39-16,0 0 0,0 0 0,4 18 15,-4-18-15,0 0 16,0 0-16,6 9 0,-6-9 15,0 0-15,0 0 16,5 6-16,-5-6 0,0 0 16,0 0-16,6 6 15,-6-6 1,8 6-16,11-6 0</inkml:trace>
  <inkml:trace contextRef="#ctx0" brushRef="#br0" timeOffset="284.81">10551 11225 0,'0'0'0,"0"0"0,0 0 0,0 0 16,0 0-16,0 0 0,0 0 16,0 0-16,0 0 15,0 0-15,0 0 0,26 0 16,21 0-16,27 0 16,-9 9-16,-2 0 0,-63-9 15,56 24 1</inkml:trace>
  <inkml:trace contextRef="#ctx0" brushRef="#br0" timeOffset="879.7">11143 11320 0,'0'0'15,"0"0"-15,0 0 0,0 0 16,0 0-16,0 0 16,-8 33-16,-4 21 15,-6 28 1,6-2-16,3-3 0,3-6 16,6-71-16,-3 68 15,3-68-15,0 69 0,0-69 16,0 0-16,0 0 15,6 62-15,-6-62 0,0 0 16,0 0-16,3 44 16,-3-44-16,-3 12 0,-3-24 0,6-15 15,0-12-15,3-11 16,0-21-16,6-9 0,2 1 16,8-1-16,1 6 15,3 6-15,-23 68 16,27-72-16,-27 72 0,27-68 15,5 6-15,-32 62 0,33-54 16,-33 54-16,0 0 0,40-40 16,-40 40-16,38-21 15,-38 21-15,35 0 0,-5 14 16,-9 16-16,-6 5 16,-15-35-16,2 44 0,-2-44 15,0 48 1,-9 3-16,-11 2 15,-7-4-15,27-49 0,-39 43 16,39-43-16,-46 36 16,46-36-16,-48 29 0,48-29 15,0 0-15,-49 12 16,14-15-16</inkml:trace>
  <inkml:trace contextRef="#ctx0" brushRef="#br0" timeOffset="1409.29">11523 11510 0,'0'0'0,"0"0"0,-7 30 16,4 23-16,3-53 15,-8 80-15,8-80 0,-9 83 16,9-83-16,0 0 16,-9 83-16,9-83 0,0 0 0,0 0 15,-6 68-15,6-68 16,-3 41-16,3-41 0,-5 6 16,-2-23-16,2-13 15,5-3-15,2-8 16,8-13-16,4-14 0,-2-6 15,2-3 1,4 3-16,-2 0 0,-16 74 16,20-71-16,-20 71 15,21-72-15,8 8 16,-29 64-16,27-54 0,-27 54 16,32-37-16,-32 37 0,33-18 15,-12 18-15,-3 14 16,-9 12-16,-1 11 0,-2 7 15,-6-44-15,4 52 0,-4-52 16,0 69-16,0-69 16,-10 69-16,-3-11 0,-12-9 15,-1-6-15,26-43 16,-33 36-16,33-36 0,0 0 16,-27 21-16,-2-12 0,2-15 15,3-13 1</inkml:trace>
  <inkml:trace contextRef="#ctx0" brushRef="#br0" timeOffset="1688.97">12079 10633 0,'0'0'0,"0"0"15,0 0-15,0 0 16,-8 29-16,-4 27 0,-6 34 16,0 2-16,1-9 0,-4-4 15,6-2-15,0 1 16,0-10-16,3-6 0,0 0 16,12-62-16,-8 59 15,8-59-15,0 0 0,0 0 16,-12 54-16,-3-11 15</inkml:trace>
  <inkml:trace contextRef="#ctx0" brushRef="#br0" timeOffset="2037">12033 11404 0,'0'0'0,"0"0"16,0 0-16,0 0 0,0 0 0,22-5 15,-22 5-15,48-17 16,-48 17-16,68-23 0,-68 23 16,63-24-16,-1 1 15,-5-4-15,-57 27 0,47-33 16,-47 33-16,39-38 16,-39 38-1,24-48-15,-13-4 16,-11 3-16,0 49 0,-19-32 15,19 32-15,-29-19 16,-15 13-16,-3 12 0,3 10 16,-1 10-16,-3 15 15,7 10-15,9 3 0,5 2 16,14-2-16,18-2 0,14 2 16,11-4-16,12-2 0,5-7 15,4-8-15,1-6 16</inkml:trace>
  <inkml:trace contextRef="#ctx0" brushRef="#br0" timeOffset="6427.87">10029 6864 0,'0'0'16,"0"0"-16,0 0 0,0 0 16,0 0-16,0 0 0,0 0 15,0 0-15,0 0 16,0 0-16,0 0 0,0 0 16,3-11-16,-3 11 15,0 0-15,0 0 0,9-25 16,-9 25-16,5-22 15,-5 19-15,-8 11 0,-1 9 0,-3 4 16,12-21-16,-9 36 16,-3 12-16,3 8 0,1 12 15,-1 6-15,-1-3 16,2 1-16,-1-5 0,9-67 16,-9 66-16,9-66 15,0 0 1,-9 64-16,9-64 0,0 0 15,0 0-15,-9 57 16,9-57-16,-8 35 0,-2-17 16,5-18-16,5 0 15,-7-14-15,4-10 0,6-10 16,0 0-16,3-8 16,1-2-16,1-4 0,-2-2 0,6-10 15,0 1-15,3 7 16,0-3-16,2 8 15,-17 47-15,0 0 0,0 0 16,18-44-16,-18 44 16,0 0-16,12-23 0,0 13 15,-6 16 1,0 12-16,-3 8 16,-1 10-16,1 5 0,-3-41 15,9 45-15,-9-45 16,13 44-16,-13-44 0,0 0 15,0 0-15,13 45 16,-13-45-16,16 36 0,-16-36 16,18 18-16,-3-16 0,-4-10 15,2-14-15,-2-4 0,5-12 16,-5-4-16,4-5 16,-15 47-16,0 0 0,0 0 15,11-48-15,-11 48 16,0 0-16,0 0 0,9-32 15,-3 17 1,-3 18-16,-6 15 16,-3 11-16,3 6 15,0 7-15,3 5 0,-3 1 16,3-48-16,0 48 16,0-48-16,0 50 0,0-50 15,0 0-15,0 0 16,-5 56-16,5-56 0,0 0 0,-16 45 15</inkml:trace>
  <inkml:trace contextRef="#ctx0" brushRef="#br0" timeOffset="6728.85">10500 6856 0,'0'0'16,"0"0"-16,0 0 0,0 0 16,0 0-16,-16 29 15,3 15 1,-6 16-16,8-2 16,-1-1-16,12-57 0,-7 60 15,7-60-15,-5 60 16,5-60-16,-3 58 0,3-58 15,0 0-15,0 0 16,-3 56-16,3-56 0,0 0 16,-5 48-16</inkml:trace>
  <inkml:trace contextRef="#ctx0" brushRef="#br0" timeOffset="7076.34">10723 7033 0,'0'0'0,"0"0"16,0 0-16,0 0 15,0 0-15,0 0 0,0 0 16,0 0-16,-15 0 0,15 0 15,-30 9-15,30-9 16,-39 18-16,11 8 0,6 1 16,22-27-16,-16 33 15,0 11-15,16-44 0,-13 48 16,13-48-16,-3 47 16,3-47-16,0 0 0,10 44 0,7-11 15,-17-33-15,27 15 16,-27-15-16,29 0 0,-29 0 15,30-12-15,-3-12 16</inkml:trace>
  <inkml:trace contextRef="#ctx0" brushRef="#br0" timeOffset="7414.32">10826 7196 0,'0'0'0,"0"0"0,0 0 16,0 0-16,0 0 15,0 0-15,0 0 0,-9 18 16,9-18-16,0 0 16,0 0-16,-8 32 0,8-32 0,0 0 15,0 0-15,-12 45 16,12-45-16,0 0 0,0 0 16,-7 29-16,7-29 15,3 6-15,-3-15 16,0-8-16,0 17 0,6-29 15,4-14 1,-10 43-16,17-44 16,-17 44-16,18-44 0,-18 44 15,21-41-15,-21 41 16,30-36-16,-30 36 0,0 0 16,0 0-16,27-27 15,2 6-15</inkml:trace>
  <inkml:trace contextRef="#ctx0" brushRef="#br0" timeOffset="7778.05">11143 7030 0,'0'0'15,"0"0"-15,0 0 0,0 0 16,0 0-16,-18 6 15,18-6-15,-32 6 0,-15 9 16,4 9-16,43-24 16,-30 29-16,6 3 0,8-2 15,16-30-15,-16 37 16,10-6-16,6-31 0,6 34 0,-6-34 16,13 23-16,8-7 15,-21-16-15,26 0 0,-26 0 16,30-10-16,-30 10 15,27-18-15,-27 18 0,0 0 16,20-27-16,-20 27 16,15-30-16,-15 30 0,0 0 0,0 0 15,9-35-15,-9 35 16,0 0-16,0 0 0,3-36 16,-3 4-16</inkml:trace>
  <inkml:trace contextRef="#ctx0" brushRef="#br0" timeOffset="8395.24">11368 6971 0,'0'0'0,"0"0"15,0 0-15,0 0 16,0 0-16,0 0 0,0 0 15,-14 9-15,14-9 0,0 0 16,-27 11-16,-12 13 16,39-24-16,-23 27 0,5 9 15,4-4-15,14-32 16,-10 42-16,7 2 0,3-44 16,0 0-1,5 42-15,-5-42 16,16 29-16,8-17 0,-1-6 15,3-12-15,1-9 16,-27 15-16,24-24 0,-2-5 16,-9-10-16,6-2 15,-1-6-15,-18 47 0,17-60 16,-17 60-16,19-62 0,-19 62 16,23-53-16,-23 53 15,0 0-15,15-39 0,-15 39 16,5-14-16,-5 14 15,-5 8-15,-5 10 0,-1 9 16,-3 5-16,-1 7 16,-3 5-16,5 0 0,13-44 0,0 0 15,0 0-15,-8 45 16,8-45-16,-6 39 0,12-9 16,6-16-16,-12-14 15,15 3-15,-15-3 0,0 0 16,20-6-16,-20 6 15,0 0 1,0 0-16,21-9 0,-21 9 16,0 0-16,18 6 15,-18-6-15,0 0 0,18 19 16,-18-19-16,0 0 16,0 0-16,9 17 15,-4-5-15</inkml:trace>
  <inkml:trace contextRef="#ctx0" brushRef="#br0" timeOffset="9119.5">11748 7039 0,'0'0'0,"0"0"16,0 0-16,0 0 0,0 0 16,0 0-1,0 0-15,0 0 16,0 0-16,-9 21 0,9-21 15,-12 41-15,12-41 16,-15 60-16,15-60 0,0 0 16,0 0-16,0 53 15,0-53-15,15 36 0,-15-36 16,17 11-16,-17-11 0,21-5 16,-21 5-16,19-18 0,-19 18 15,23-24-15,-23 24 16,23-32-16,-23 32 0,0 0 15,0 0-15,27-33 16,-27 33-16,0 0 0,0 0 16,24-29-1,-24 29-15,0 0 16,15-19-16,-15 19 0,9-2 16,-9 2-16,9 8 15,-9-8-15,6 24 16,0 12-16,-6-36 0,0 39 15,2 1-15,-2-40 16,-2 45-16,2-45 0,-10 42 0,10-42 16,0 0-16,0 0 15,-11 38-15,11-38 0,-12 26 16,3-11-16,6-18 16,6-5-16,9-14 0,3-10 15,2-15-15,10-19 16,-3-1-16,6 1 0,-30 66 0,0 0 15,27-59-15,-27 59 16,0 0-16,0 0 0,27-47 16,-27 47-16,27-30 15,-27 30-15,16-6 0,-16 6 16,19 9-16,-8 12 16,-6 8-1,-2 0-15,-3-29 0,0 37 16,-5-1-16,-9-2 15,14-34-15,0 0 16,-19 32-16,19-32 0,-27 25 16,27-25-16,-32 13 15,2-13-15,1-15 0,-1-8 16</inkml:trace>
  <inkml:trace contextRef="#ctx0" brushRef="#br0" timeOffset="9266.93">11899 6831 0,'0'0'0,"0"0"16,0 0-16,0 0 0,0 0 16,0 0-1,0 0-15,0 0 16,0 0-16,0 0 0,0 0 16,0 0-16</inkml:trace>
  <inkml:trace contextRef="#ctx0" brushRef="#br0" timeOffset="9583.29">10763 6757 0,'0'0'0,"0"0"0,0 0 0,0 0 16,0 0-16,0 0 15,0 0-15,0 0 16,0 0-16,0 0 0</inkml:trace>
  <inkml:trace contextRef="#ctx0" brushRef="#br0" timeOffset="10100.57">11193 7528 0,'0'0'16,"0"0"-16,0 0 0,0 0 16,0 0-16,0 0 15,0 0-15,0 0 0,0-12 16,0 12-1,0 0-15,-8-27 16,8 27-16,-15-32 16,15 32-16,0 0 0,-24-18 15,24 18-15,-23-6 16,1 9-16,2 9 0,2 8 16,18-20-16,-24 28 15,4 7-15,4 1 0,8 3 0,8-39 16,-3 40-16,3-40 15,0 39-15,0-39 0,0 0 16,0 0-16,6 34 16,-6-34-16,2 16 0</inkml:trace>
  <inkml:trace contextRef="#ctx0" brushRef="#br0" timeOffset="10670.68">10989 7670 0,'0'0'0,"0"0"16,0 0-16,0 0 16,0 0-1,11 0-15,19 0 0,-30 0 16,0 0-16,48-6 16,-48 6-16,0 0 0,53-6 15,-53 6-15,56-4 16,-56 4-16,0 0 0,57-8 15,-57 8-15,0 0 16,0 0-16,48-10 0,-48 10 16,0 0-16,0 0 0,27-7 15,-27 7-15,0 0 16,8-5-16,-8 5 0,0 0 16,-2 0-16,2 0 15,-16 8-15,16-8 0,-21 11 16,21-11-1,-23 21-15,23-21 16,-24 24-16,24-24 0,-18 31 16,18-31-16,-9 28 15,9-28-15,0 0 0,6 24 16,-6-24-16,16 18 16,-16-18-16,19 3 0,-19-3 15,24-7-15,-24 7 0,24-16 16,-24 16-16,0 0 15,0 0-15,24-25 0,-24 25 16,21-20-16,-21 20 0,20-13 16,-20 13-16,0 0 15,21 4-15,-21-4 16,18 11 0,-18-11-16,0 0 0,0 0 15,20 9-15,-20-9 16,19 0-16</inkml:trace>
  <inkml:trace contextRef="#ctx0" brushRef="#br0" timeOffset="12141.04">11577 7706 0,'0'0'0,"0"0"0,0 0 15,0 0-15,0 0 0,0 0 16,0 0-16,0 0 16,0-13-16,-10-3 15,10 16-15,0 0 0,0 0 16,-9-16-16,9 16 15,-11 6-15,11-6 0,-12 26 16,12-26-16,-9 36 0,9-6 16,0-30-16,0 0 0,0 0 15,9 26-15,-9-26 16,17 16-16,-17-16 0,25 6 16,4-10-16,-29 4 15,27-18-15,3-5 0,-30 23 16,27-30-1,-3-9-15,-24 39 16,19-39-16,-19 39 0,0 0 16,0 0-16,15-34 15,-15 34-15,12-32 0,-12 32 16,8-16-16,-8 16 16,9 0-16,1 16 0,1 7 15,-2 6-15,-9-29 0,3 37 16,-3-37-16,0 0 0,0 38 15,0-38-15,-6 41 16,6-41-16,-12 36 16,12-36-16,-21 29 0,21-29 15,-23 21-15,23-21 0,-29 9 32,29-9-32,-27-2 0,27 2 15,0 0-15,-21-7 16,9-8-16,12 15 0,0 0 15,0 0-15,-7-12 16,7 12-16,0 0 0,3-12 16,13 1-16,-16 11 15,27-10-15,-27 10 0,35-11 0,-35 11 16,42-15-16,2 1 16,-44 14-16,0 0 15,0 0-15,42-16 0,-42 16 16,0 0-16,0 0 0,35-18 15,-35 18-15,0 0 16,0 0-16,20-15 0,-20 15 16,0 0-16,10-8 0,-10 8 15,2 0-15,-2 0 16,0 0-16,0 15 0,0-15 16,0 0-16,0 21 31,0-21-31,0 0 0,0 0 15,7 26-15,5-8 0,-12-18 16,14 12-16,-14-12 0,0 0 16,0 0-16,18-3 15,-7-9-15,-11 12 0,0 0 16,0 0-16,12-23 16,-12 23-16,0 0 15,0 0-15,7-28 0,-7 28 0,0 0 16,0 0-16,6-23 0,-6 23 15,0 0-15,0 0 16,8-14-16,-8 14 16,0 0-16,13-7 0,-13 7 15,0 0-15,14 3 16,-14-3 0,0 0-16,16 15 0,-16-15 15,0 0-15,0 0 16,11 18-16,-11-18 0,0 0 15,0 0-15,5 16 16,-5-16-16,8 2 0,0-12 16,-8 10-16,8-14 15,1-6-15,-9 20 0,0 0 0,0 0 16,15-25-16,-15 25 16,0 0-16,0 0 0,14-23 15,-14 23-15,13-18 16,-13 18-16,0 0 15,8-3-15,-8 3 0,6 12 16,-6-12-16,7 20 0,-7-20 16,0 0-16,0 0 0,9 30 15,-9-30-15,11 33 16,-11-33-16,18 26 0,-18-26 16,18 18-16,-18-18 15,0 0-15,18 0 0,2-8 16,-20 8-1,21-15-15,6-3 16,-27 18-16,23-21 0,-23 21 16,0 0-16,0 0 15,24-18-15,-24 18 0,0 0 16,0 0-16,21-15 16,-21 15-16,16 0 0,-16 0 15,5 12-15,-5-12 0,0 24 16,0-24-16,0 33 15,0-33-15,-9 38 0,9-38 16,0 0-16,-12 36 16,12-36-16,0 0 0,-14 32 15,14-32-15,-27 18 16,-3-9 0,-6-9-16</inkml:trace>
  <inkml:trace contextRef="#ctx0" brushRef="#br0" timeOffset="13190.84">10607 14876 0,'0'0'16,"0"0"-16,0 0 0,0 0 15,0 0-15,0 0 0,0 0 16,0 0-16,0 0 0,0 0 16,0 0-16,0 0 15,0 0-15,0 0 0,0 0 16,0 0-16,0 0 16,-26 3-16,-20 0 0,46-3 15,-56 12-15,3 8 0,-1 10 16,10 9-16,5 5 0,4 10 15,5 3-15,6 4 16,8-2-16,16-59 0,-7 58 16,14-1-16,-7-57 15,19 53-15,-19-53 0,33 46 16,-33-46 0,50 29-16,-50-29 15,54 18-15,3-18 16,-57 0-16,0 0 0,52-18 15</inkml:trace>
  <inkml:trace contextRef="#ctx0" brushRef="#br0" timeOffset="13522.34">10616 15175 0,'0'0'0,"0"0"0,0 0 15,0 0-15,0 27 16,0-27 0,0 47-16,3 18 0,-3-65 15,0 0-15,17 59 16,10-14-16,-27-45 0,30 32 16,-30-32-16,0 0 15,32 18-15,-32-18 0,30 4 16,-30-4-16,30-10 0,-30 10 15,24-21-15,-10-8 0,-14 29 16,3-36-16,-3 36 16,0-42-16,0 42 15,0 0-15,0 0 0,-6-40 16,6 40-16,-18-40 16</inkml:trace>
  <inkml:trace contextRef="#ctx0" brushRef="#br0" timeOffset="13829.63">11043 15289 0,'0'0'0,"0"0"16,0 0 0,0 0-16,0 23 15,0-23-15,0 0 0,0 0 16,6 35-16,-6-35 15,0 0-15,2 41 0,-4-20 16,-8-25-16,10 4 16,-9-23-16,3-18 0,4-11 15,2 6-15,0 46 0,2-41 16,-2 41-16,10-39 16,-1 0-16,-9 39 0,14-36 15,-14 36-15,0 0 16,18-34-16,-18 34 0,24-30 15,-24 30-15,0 0 16,24-15 0,-4 15-16</inkml:trace>
  <inkml:trace contextRef="#ctx0" brushRef="#br0" timeOffset="14130.42">11274 15316 0,'0'0'15,"0"0"-15,0 0 0,0 0 0,0 0 16,0 10-16,0-10 16,0 0-16,0 0 0,5 8 15,-5-8-15,0 0 16,0 0-16,6-2 0,-6 2 16,3-27-16,4-24 15,1-1 1,11 4-16,-19 48 0,16-41 15,-16 41-15,16-30 16,-16 30-16,0 0 16,14-27-16,-14 27 0,21-20 15,-21 20-15,0 0 16,0 0-16,27-22 0,-27 22 16,27-10-16</inkml:trace>
  <inkml:trace contextRef="#ctx0" brushRef="#br0" timeOffset="14632.34">11617 15184 0,'0'0'0,"0"0"16,0 0-16,0 0 15,0 0-15,0 0 0,0 0 16,0 15-16,0-15 15,3 26-15,-3-26 0,19 33 16,-19-33 0,0 0-16,24 14 15,-24-14-15,0 0 0,22 0 16,-22 0-16,21-11 16,-21 11-16,21-28 15,-21 28-15,21-28 0,-21 28 16,17-36-16,-17 36 15,0 0-15,0 0 0,19-36 0,-19 36 16,20-24-16,-20 24 0,21-12 16,0 16-16,-21-4 15,18 12-15,-6 8 16,-4 6-16,-8-26 0,3 33 16,-3-33-16,-3 41 15,3-41 1,-8 51-16,-14 9 0,22-60 15,-27 60-15,27-60 16,-35 51-16,35-51 0,0 0 16,-48 49-16,48-49 15,-46 35-15,46-35 0,-48 12 16,48-12-16,0 0 16,-33-7-16,4-10 0</inkml:trace>
  <inkml:trace contextRef="#ctx0" brushRef="#br0" timeOffset="15095.94">12281 14869 0,'0'0'0,"0"0"0,0 0 15,0 0-15,-20 10 0,20-10 16,-33 11-16,33-11 16,0 0-16,-47 21 0,47-21 15,0 0-15,0 0 16,-37 26-16,37-26 15,0 0-15,-16 21 0,10-3 0,6-18 16,3 18-16,-3-18 0,14 20 16,7 2-16,-21-22 15,0 0-15,24 29 0,-24-29 16,23 30-16,-23-30 16,21 36-16,-21-36 15,12 35 1,-12-35-16,0 41 0,-15-2 15,15-39-15,-24 36 16,-9-6-16,-5-1 0,-2-6 16,-11-5-16</inkml:trace>
  <inkml:trace contextRef="#ctx0" brushRef="#br0" timeOffset="15866.81">10936 15577 0,'0'0'0,"0"0"15,0 0-15,0 0 0,0 0 16,0 0-16,0 24 16,0-24-16,0 0 0,0 0 15,5 36 1,-5-36-16,0 0 15,0 0-15,3 42 0,-3-42 16,0 0-16,-3 21 16,3-21-16,-8 0 15,-1-13-15,9 13 0,-7-17 16,7-4-16,0 21 16,0-30-16,0 30 0,5-35 0,-5 35 15,8-36 1,-8 36-16,0 0 15,0 0-15,14-32 16,-14 32-16,18-28 0,-18 28 16,0 0-16,22-11 15,-22 11-15,0 0 0,0 0 16,19-3-16,-19 3 0,13 12 16,-13-12-16,6 18 15,-6-18-15,-3 23 0,-9 1 16,12-24-16,0 0 15,0 0-15,-12 24 0,12-24 16,0 0-16,0 0 16,-14 14-16,14-14 0,0 0 0,-10 6 15,7-12-15</inkml:trace>
  <inkml:trace contextRef="#ctx0" brushRef="#br0" timeOffset="16199.56">11274 15504 0,'0'0'0,"0"0"0,0 0 31,0 0-31,0 0 0,0 0 0,0 0 16,-15 5-16,15-5 15,0 0-15,-26 4 0,26-4 16,-43 14-16,43-14 16,-35 21-16,35-21 0,-24 27 15,24-27-15,-15 32 16,15-32-16,0 0 0,0 30 16,0-30-16,7 29 0,-7-29 15,17 23-15,-17-23 0,0 0 16,0 0-16,21 16 15,-21-16-15,26 3 0</inkml:trace>
  <inkml:trace contextRef="#ctx0" brushRef="#br0" timeOffset="16771.25">11419 15519 0,'0'0'0,"0"0"16,0 0-16,0 0 15,0 0-15,0 0 0,0 0 16,0 17-16,0-17 15,0 0 1,0 36-16,0-36 0,0 0 16,0 0-16,0 54 15,0-54-15,0 0 0,0 0 16,3 40-16,-3-40 16,0 0-16,12 21 0,-12-21 15,15 0-15,-15 0 16,0 0-16,0 0 0,14-6 0,-14 6 15,0 0-15,0 0 16,18-8-16,0 1 0,-18 7 16,17 4-16,-17-4 15,0 0-15,22 9 16,-22-9-16,0 0 0,0 0 16,17 14-16,-17-14 0,0 0 0,0 0 31,18 12-31,-18-12 0,0 0 0,17 0 15,2-9-15,-19 9 0,16-21 16,-16 21-16,14-32 16,-14 32-16,0 0 0,0 0 15,8-36 1,-8 36-16,0 0 16,8-30-16,0 18 0</inkml:trace>
  <inkml:trace contextRef="#ctx0" brushRef="#br0" timeOffset="17118.93">11873 15599 0,'0'0'0,"0"0"0,0 0 16,0 0-16,0 0 15,0 0-15,0 0 0,0 0 16,0 0-16,0 0 0,0 0 15,0 0 1,-9 0-16,-6-7 16,15 7-16,0 0 0,-24 0 15,24 0-15,-21 13 16,21-13-16,0 0 16,-12 21-16,12-21 0,3 20 15,-3-20-15,0 0 16,9 15-16,-9-15 0,0 0 0,18 9 15,-18-9-15,0 0 16,15-6-16,-15 6 0,0 0 16,12-15-16,-12 15 15,8-17-15,-8 17 0,0-25 16</inkml:trace>
  <inkml:trace contextRef="#ctx0" brushRef="#br0" timeOffset="17461.38">11950 15622 0,'0'0'0,"0"0"16,0 0-16,0 0 0,0 0 0,0 0 16,0 0-16,0 0 15,0 0-15,0 0 0,0 0 16,0 0-16,0 0 15,0 0-15,0 0 0,0 0 16,0 0-16,0 0 16,5-17-16,-5 17 0,12-33 0,-12 33 15,18-38-15,-18 38 16,17-33-16,-17 33 16,25-29-16,-25 29 0,0 0 31,0 0-31,25-31 0,-25 31 15,0 0-15,0 0 0,30-21 16,-30 21-16,24-11 0</inkml:trace>
  <inkml:trace contextRef="#ctx0" brushRef="#br0" timeOffset="17677.55">12198 15433 0,'0'0'0,"0"0"0,0 0 15,0 0-15,0 0 16,0 0-1,0 0-15,0 0 0,0 17 16,-8 10-16,8-27 16,0 0-16,-9 42 0,9-42 15,0 0-15,0 0 16,-10 35-16,10-35 0,0 0 16,0 0-16,0 32 15,0-32-15,0 0 0,0 0 0,19 13 16</inkml:trace>
  <inkml:trace contextRef="#ctx0" brushRef="#br0" timeOffset="17693.16">12281 15599 0,'0'0'0</inkml:trace>
  <inkml:trace contextRef="#ctx0" brushRef="#br0" timeOffset="18063.03">12364 15527 0,'0'0'0,"0"0"15,0 0-15,0-5 16,0 5-16,0 0 0,0 0 0,-9-6 16,9 6-16,0 0 15,0 0-15,-12 3 16,12-3-16,-20 11 0,20-11 15,0 0-15,-18 27 16,18-27-16,0 0 0,0 0 16,-12 20-1,12-20-15,0 0 16,-2 15-16,2-15 0,0 0 16,2 0-16,4-8 15,-6 8-15,9-21 0,-9 21 16,9-29-16,2-7 15,-11 36-15,0 0 0,0 0 16,13-39-16,-13 39 0,0 0 16,12-29-16,-12 29 15,11-12-15,2 18 0,-2 15 16,-11-21-16,12 27 16,-12-27-16,12 32 0,-12-32 15,0 0-15,0 0 16,17 44-16</inkml:trace>
  <inkml:trace contextRef="#ctx0" brushRef="#br0" timeOffset="21998.32">5618 10707 0,'0'0'0,"0"0"15,0 0-15,0 0 16,0 0-16,0 0 0,0 0 16,0 9-16,8 8 0,-8-17 15,0 0-15,4 39 16,-4-39-16,0 53 0,-1 13 16,-2 1-16,-1-4 15,0-4-15,4 0 0,0-8 16,4-7-16,-4-44 0,4 35 31,-4-35-31,3 36 0,-3-36 16,0 0-16,0 0 15,1 42-15,-1-42 0,0 0 16,0 0-16,0 39 16,0-39-16,0 0 0,0 32 15,0-17-15,0-15 16,-1-3-16,1 3 0,-7-18 0,1-15 15,-1-8-15,5-3 16,4-2-16,5 0 0,3-2 16,-2 4-16,0-1 15,7 4-15,-15 41 0,21-41 16,3-4-16,11-2 16,0 5-1,-3 4-15,5 7 0,-37 31 16,33-23-16,5 2 15,-38 21-15,41-14 16,-41 14-16,42-9 0,-42 9 16,39 5-16,-4 10 15,-2 9-15,-9 6 0,-24-30 16,20 35-16,-5 7 0,-15-42 16,8 47-16,-10 7 0,-7 7 15,-9-4-15,-4-4 16,-5-5-16,-7-4 0,34-44 15,-39 36-15,-10-1 16,49-35-16,-54 27 0,54-27 16,-60 27-16,60-27 0,-62 18 15,62-18-15,-74 8 0</inkml:trace>
  <inkml:trace contextRef="#ctx0" brushRef="#br0" timeOffset="22515.39">6318 11202 0,'0'0'0,"0"0"0,0 0 16,0 0-16,0 0 15,0 0-15,0 0 0,18-4 16,15-14-16,5-8 16,-11 0-1,-27 26-15,21-24 0,-4-5 16,-17 29-16,10-31 15,-10 31-15,0 0 0,0-36 16,0 36-16,0 0 16,0 0-16,-12-28 0,-10-2 15,22 30-15,-26-19 16,26 19-16,-31-2 0,-3 8 0,-3 12 16,5 2-16,-3 10 15,-3 6-15,-1 8 0,0 7 16,9 5-16,7-3 15,8 1-15,18-4 16,13-5-16,10-16 0,-26-29 16,42 27-1,10-10-15,20-4 16,-5-11-16,3-17 0,-15-6 16</inkml:trace>
  <inkml:trace contextRef="#ctx0" brushRef="#br0" timeOffset="22869.38">6999 10594 0,'0'0'0,"0"0"0,0 0 32,0 0-32,0 0 0,0 0 15,-16 30-15,-6 15 16,-2 14-16,4 3 0,-1 1 16,0 7-16,7-1 15,1 1-15,13-70 0,-2 72 16,2-72-16,0 68 15,0-68-15,15 59 0,-15-59 16,23 44-16,8-18 16,-31-26-16,29 10 0,4-16 15</inkml:trace>
  <inkml:trace contextRef="#ctx0" brushRef="#br0" timeOffset="23132.51">7448 10633 0,'0'0'0,"0"0"0,0 0 16,0 0-16,0 0 0,0 0 15,0 0-15,-19 21 16,-11 11-16,-2 12 15,1 4-15,1 11 0,5 4 16,4 5-16,5 0 0,8 0 16,12-3-16,11-6 0,9-8 15,5-10-15,10-8 16</inkml:trace>
  <inkml:trace contextRef="#ctx0" brushRef="#br0" timeOffset="27014.91">16541 5716 0,'0'0'0,"0"0"16,0 0-16,0 0 15,0 0-15,0 0 0,0-13 0,0 13 16,0 0-16,0 0 16,0-30-16,0 30 15,0 0-15,0 0 0,0-38 16,0 38-16,-10-27 0,-7 18 15,17 9-15,-42 3 16,2 9 0,-3 3-16,8 3 15,-3 2-15,-1 10 0,-3 0 16,4 14-16,-1 3 16,7 1-16,-1 6 0,9 2 15,3 3-15,13-3 16,5 0-16,8-6 0,10-1 15,-15-49-15,18 31 0,-18-31 16,30 33-16,-30-33 0,36 21 16,-36-21-16,38 9 15,-38-9-15,39-2 16,-39 2-16,36-13 0,-36 13 16,0 0-16,23-21 15,-23 21 1,0 0-16,12-30 0,-12 30 15,0 0-15,3-28 0,-3 28 16,0 0-16,0 0 16,-3-33-16,3 33 15,0 0-15,0 0 0,-9-30 16,9 30-16,0 0 16,-3-27-16,3 27 0,3-20 0,-3 20 15,17-25-15,-17 25 16,30-17-16,8 2 0,-38 15 15,0 0-15,45-9 16,-45 9-16,47-9 0,-47 9 16,0 0-16,0 0 15,48-6 1,-48 6-16,0 0 0,0 0 16,36-11-16</inkml:trace>
  <inkml:trace contextRef="#ctx0" brushRef="#br0" timeOffset="27467.4">16795 6073 0,'0'0'0,"0"0"0,0 0 15,0 0-15,0 0 0,0 0 16,0 23-16,0-23 0,0 48 16,0-48-16,3 62 15,-3-62-15,0 0 0,0 0 16,10 51-16,-10-51 16,13 23-16,-13-23 0,7 0 31,-3-17-31,-4 17 0,0-24 15,0 24-15,2-29 16,4-10-16,2-3 0,-8 42 16,10-41-16,-10 41 15,9-47-15,6 8 0,5 0 16,-20 39-16,0 0 16,27-32-16,-27 32 0,32-27 0,-32 27 15,39-16-15,2 6 16,-41 10-1,43 0-15,-3 10 16,-40-10-16,38 16 0,-38-16 16,36 21-16</inkml:trace>
  <inkml:trace contextRef="#ctx0" brushRef="#br0" timeOffset="28350.07">17278 6105 0,'0'0'0,"0"0"0,0 0 16,0 0-16,0 0 16,19 0-16,-19 0 0,35-9 15,-35 9-15,0 0 16,50-20-16,-50 20 0,36-27 15,-36 27-15,17-29 0,-17 29 16,11-27-16,-11 27 0,-2-27 16,2 27-16,-14-26 15,-16 11-15,30 15 0,-39-5 16,39 5-16,-41 11 16,41-11-16,-42 26 15,42-26-15,-38 40 16,6 12-16,32-52 15,-24 56-15,12 2 16,12-5-16,0-53 0,12 44 16,-12-44-16,21 28 15,-21-28-15,32 19 0,6-8 16,-38-11-16,45 0 16,3-4-16,-7-8 0,-41 12 0,48-14 15,-5-6-15,-43 20 16,46-20-16,-3-1 0,-43 21 15,0 0-15,43-23 16,-43 23-16,0 0 0,38-27 16,-38 27-16,0 0 15,29-33 1,-29 33-16,0 0 0,12-35 16,-12 9-16,-9 1 15,-8 13-15,-4 10 0,21 2 16,-27 5-16,27-5 15,-27 18-15,27-18 16,-26 24-16,26-24 0,-22 30 16,22-30-16,-8 32 0,8-32 15,3 27-15,13-10 0,-16-17 16,0 0-16,19 9 16,5-9-16,-24 0 0,27-2 15,-27 2-15,0 0 16,27-12-16,-27 12 0,0 0 15,0 0 1,24-9-16,-24 9 16,17 2-16,-5 10 0,-9 12 15,-3 3-15,-3 5 16,-3 6-16,-6 2 0,1 4 16,-4-3-16,15-41 15,-19 45-15,19-45 0,-23 39 16,23-39-16,-29 29 0,29-29 15,0 0-15,-33 21 0,1-15 16,0-9-16,7-9 16,1-11-16,3-7 15</inkml:trace>
  <inkml:trace contextRef="#ctx0" brushRef="#br0" timeOffset="28890">18031 6111 0,'0'0'0,"0"0"0,0 0 16,0 0-16,0 0 15,-18-2-15,18 2 0,0 0 16,-32-9-16,-12 3 16,2 8-16,7 17 0,5 8 0,3-1 15,10 3-15,17-29 16,0 0-16,0 0 0,-12 28 16,12-28-16,0 27 15,0-27-15,8 16 16,10-10-16,6-8 0,-24 2 15,27-12 1,-27 12-16,33-14 16,-33 14-16,0 0 0,32-19 15,-32 19-15,0 0 16,27-11-16,-27 11 0,0 0 16,19 0-16,-19 0 15,11 14-15,-15 13 0,-5 5 16,-8 1-16,-4 1 0,-6-2 15,0 0-15,-5 1 0,32-33 16,-33 29-16,33-29 16,0 0-16,-32 24 0,32-24 15,-33 9-15,6-15 16,6-15-16</inkml:trace>
  <inkml:trace contextRef="#ctx0" brushRef="#br0" timeOffset="29391.44">18450 5798 0,'0'0'0,"0"0"0,0 0 16,0 0-16,0 0 0,0 0 0,-24 0 15,-15 6-15,39-6 16,-57 6-16,57-6 0,0 0 16,-43 20-16,43-20 15,0 0-15,0 0 0,-27 27 16,27-27-16,0 0 15,0 0 1,-16 27-16,16-27 0,0 0 16,0 29-16,0-29 15,0 0-15,4 33 16,-4-33-16,0 0 0,6 38 16,-6-38-16,0 38 15,0-38-15,-3 39 0,3-39 16,0 0-16,-13 39 0,-3-3 15,16-36-15,0 0 0,-22 29 16,-10-6-16,32-23 16,0 0-16,-36 25 0,36-25 15,-38 20-15,38-20 16,-39 13-16</inkml:trace>
  <inkml:trace contextRef="#ctx0" brushRef="#br0" timeOffset="59469.8">20710 10135 0,'0'0'15,"0"0"-15,0 0 16,0 0-16,18 0 0,21-6 15,20 1-15,-59 5 16,65-3-16,7 0 0,11-1 0,-4 4 16,10 0-16,-3 4 15,7 2-15,4 8 0,25 4 16,0-3-16,2 2 16,3 3-16,19 5 15,8-8-15,14 2 0,19-5 16,8 8-1,7-9-15,6 2 0,5-5 16,10-2-16,4-1 16,0 1-16,3 1 15,3 0-15,4 0 0,14 3 16,1-1-16,-3-2 16,-1-3-16,1 0 0,-3 0 15,-6 1-15,4-7 0,8-7 16,-2 1-16,5-3 0,1 0 15,3 0-15,6-2 16,2 2-16,11 6 0,-5 3 16,-5 3-16,-13-3 15,-21 3-15,-10-3 0,-1-3 16,6-6-16,-5 0 0,-4 3 16,-1 3-16,-3 3 0,6 0 15,-8 0-15,-6 0 16,-17-2-16,-7-1 15,-11-1-15,-26-1 0,-21-8 16,-26-7-16,-19-16 16,-32-5-1,-9-4-15,-23-11 0,-17-12 16,-25-21-16,-25-11 16,-46-46-16,-55-32 0,-46-26 15,-19-4-15,-31 5 16,2 15-16,-22 5 0,-26-9 15,-30 8-15,-24 24 16,-23 11-16,-32 2 0,-26 1 0,-20 18 16,158 70-16,-233-16 15,-108 12-15,51 31 0,2 15 16,0 26-16,-6 41 16,-3 35-16,4 8 15,5 13-15,15 24 0,12 31 16,16 2-1,17-5-15,41-7 0,25 19 16,44 16-16,23 0 16,24-4-16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8F196-6F53-4078-81E3-D72BD88E091D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161D1-C766-41A0-B0D4-C7902DAD1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191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3A8DB-698E-420B-B8AB-5B0BD8961D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328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3A8DB-698E-420B-B8AB-5B0BD8961D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006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3A8DB-698E-420B-B8AB-5B0BD8961D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646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8825" y="457200"/>
            <a:ext cx="2743200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8825" y="2057400"/>
            <a:ext cx="2743200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55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045" y="447038"/>
            <a:ext cx="2598980" cy="161036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3045" y="2033195"/>
            <a:ext cx="2598980" cy="38357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8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6" y="365127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406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16075" y="365125"/>
            <a:ext cx="635642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810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337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9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73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345628" y="6381329"/>
            <a:ext cx="1325827" cy="365125"/>
          </a:xfrm>
        </p:spPr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54714" y="6381329"/>
            <a:ext cx="198874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118028" y="6381329"/>
            <a:ext cx="1325827" cy="365125"/>
          </a:xfrm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74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5" cy="2589904"/>
          </a:xfrm>
          <a:noFill/>
          <a:ln w="76200">
            <a:noFill/>
          </a:ln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08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4" y="327584"/>
            <a:ext cx="8820807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noFill/>
          </a:ln>
        </p:spPr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70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9" y="1709740"/>
            <a:ext cx="8625271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9" y="4589465"/>
            <a:ext cx="862527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99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5" y="365127"/>
            <a:ext cx="900221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1584" y="1825625"/>
            <a:ext cx="3668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58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85" y="365127"/>
            <a:ext cx="9003804" cy="11493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1584" y="1681163"/>
            <a:ext cx="3645992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1584" y="2505075"/>
            <a:ext cx="364599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91441" y="1681163"/>
            <a:ext cx="366394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91441" y="2505075"/>
            <a:ext cx="36639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35438" y="6355477"/>
            <a:ext cx="1939143" cy="365125"/>
          </a:xfrm>
        </p:spPr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244685" y="6356352"/>
            <a:ext cx="290871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414657" y="6356352"/>
            <a:ext cx="1939143" cy="365125"/>
          </a:xfrm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64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1" y="365127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19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3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7"/>
            <a:ext cx="87262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8" y="2606043"/>
            <a:ext cx="6858003" cy="16459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27432" tIns="27432" rIns="27432" bIns="2743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7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4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2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673" r:id="rId14"/>
    <p:sldLayoutId id="2147483710" r:id="rId15"/>
    <p:sldLayoutId id="2147483685" r:id="rId1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customXml" Target="../ink/ink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2.1.2 Methods of growth</a:t>
            </a:r>
            <a:br>
              <a:rPr lang="en-GB" dirty="0"/>
            </a:br>
            <a:r>
              <a:rPr lang="en-GB" dirty="0"/>
              <a:t>2.1 Business growth and competitive advantage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428CBF-51DE-F7E0-04BF-61B05120E0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2E400DE-18DC-9776-1678-D3E7EE5163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B613448-2980-53FE-5220-E03A39A61D7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4E4F61-5690-06A3-D2F2-3CA18AFBBCF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8863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Inorganic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Integration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The bringing together of two or more firms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Merger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When two or more firms agree to become integrated to form one firm under joint ownership 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An agreement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Takeover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When one firm gains control over another and becomes the owner, can be achieved by buying 51% of the shares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Can be hostile</a:t>
            </a:r>
          </a:p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5000628" y="4145740"/>
            <a:ext cx="3786214" cy="628648"/>
            <a:chOff x="4714876" y="3500438"/>
            <a:chExt cx="3786214" cy="628648"/>
          </a:xfrm>
        </p:grpSpPr>
        <p:sp>
          <p:nvSpPr>
            <p:cNvPr id="5" name="Rectangle 4"/>
            <p:cNvSpPr/>
            <p:nvPr/>
          </p:nvSpPr>
          <p:spPr>
            <a:xfrm>
              <a:off x="4714876" y="3571876"/>
              <a:ext cx="571504" cy="50006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715140" y="3714752"/>
              <a:ext cx="285752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+</a:t>
              </a:r>
              <a:r>
                <a:rPr lang="en-GB" dirty="0">
                  <a:solidFill>
                    <a:schemeClr val="tx1"/>
                  </a:solidFill>
                </a:rPr>
                <a:t>=</a:t>
              </a:r>
              <a:r>
                <a:rPr lang="en-GB" dirty="0"/>
                <a:t>+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500694" y="3714752"/>
              <a:ext cx="285752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+</a:t>
              </a:r>
              <a:r>
                <a:rPr lang="en-GB" dirty="0">
                  <a:solidFill>
                    <a:schemeClr val="tx1"/>
                  </a:solidFill>
                </a:rPr>
                <a:t>+</a:t>
              </a:r>
              <a:r>
                <a:rPr lang="en-GB" dirty="0"/>
                <a:t>+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000760" y="3500438"/>
              <a:ext cx="2500330" cy="628648"/>
              <a:chOff x="6000760" y="3500438"/>
              <a:chExt cx="2500330" cy="628648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000760" y="3571876"/>
                <a:ext cx="571504" cy="5000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B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143768" y="3500438"/>
                <a:ext cx="1357322" cy="628648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AB</a:t>
                </a: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4964909" y="5769314"/>
            <a:ext cx="3786214" cy="628648"/>
            <a:chOff x="4786314" y="5586434"/>
            <a:chExt cx="3786214" cy="628648"/>
          </a:xfrm>
        </p:grpSpPr>
        <p:sp>
          <p:nvSpPr>
            <p:cNvPr id="12" name="Rectangle 11"/>
            <p:cNvSpPr/>
            <p:nvPr/>
          </p:nvSpPr>
          <p:spPr>
            <a:xfrm>
              <a:off x="6000760" y="5657872"/>
              <a:ext cx="571504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86314" y="5657872"/>
              <a:ext cx="571504" cy="50006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572132" y="5729310"/>
              <a:ext cx="285752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+</a:t>
              </a:r>
              <a:r>
                <a:rPr lang="en-GB" dirty="0">
                  <a:solidFill>
                    <a:schemeClr val="tx1"/>
                  </a:solidFill>
                </a:rPr>
                <a:t>+</a:t>
              </a:r>
              <a:r>
                <a:rPr lang="en-GB" dirty="0"/>
                <a:t>+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86578" y="5729310"/>
              <a:ext cx="285752" cy="28575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+</a:t>
              </a:r>
              <a:r>
                <a:rPr lang="en-GB" dirty="0">
                  <a:solidFill>
                    <a:schemeClr val="tx1"/>
                  </a:solidFill>
                </a:rPr>
                <a:t>=</a:t>
              </a:r>
              <a:r>
                <a:rPr lang="en-GB" dirty="0"/>
                <a:t>+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215206" y="5586434"/>
              <a:ext cx="1357322" cy="62864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EA0D4D2F-389A-1A18-51DE-228CF5CC5A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3BFA181-094C-C79E-8C24-C4108E70F0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19" name="Footer Placeholder 2">
            <a:extLst>
              <a:ext uri="{FF2B5EF4-FFF2-40B4-BE49-F238E27FC236}">
                <a16:creationId xmlns:a16="http://schemas.microsoft.com/office/drawing/2014/main" id="{D7960082-6EB9-A15A-B1D4-3E2E610026C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D46314-1615-40B7-4FC6-FC76FCDCCDD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552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Activity 2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Explain the difference between the three types of inorganic growth.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Challenge:</a:t>
            </a:r>
          </a:p>
          <a:p>
            <a:pPr lvl="1"/>
            <a:r>
              <a:rPr lang="en-GB" i="1" dirty="0"/>
              <a:t>Find examples for each type of inorganic growth and analyse whether they have been a success or failure.</a:t>
            </a:r>
          </a:p>
          <a:p>
            <a:pPr lvl="1"/>
            <a:endParaRPr lang="en-GB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7FEB93-CFDE-AD86-6FE8-705673BB4A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498C58-BECE-D119-F1C6-CE966CF495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51B7FBE-8F98-72EC-9868-454D7F75E7A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8F87C2-B7BC-C35C-BF72-A4F1DAA217D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7710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Inorganic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External growth through mergers and takeovers can take a number of forms: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b="1" dirty="0">
                <a:solidFill>
                  <a:srgbClr val="00B0F0"/>
                </a:solidFill>
                <a:latin typeface="Calibri"/>
              </a:rPr>
              <a:t>Horizontal integration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occurs when two firms at the same stage within a process integrate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2 car manufacturers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b="1" dirty="0">
                <a:solidFill>
                  <a:srgbClr val="00B0F0"/>
                </a:solidFill>
                <a:latin typeface="Calibri"/>
              </a:rPr>
              <a:t>Vertical integration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occurs when two firms at different stages within a process integrate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 car manufacturer merges with a tyre supplier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b="1" dirty="0">
                <a:solidFill>
                  <a:srgbClr val="00B0F0"/>
                </a:solidFill>
                <a:latin typeface="Calibri"/>
              </a:rPr>
              <a:t>Conglomerate integration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 (also known as diversification) occurs when two unrelated firms integrate 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 car manufacturer merges with a bookstore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CDFF6D-9E76-CA19-C6DB-674FAFE265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09981E-B89C-67F5-7C05-4AC31E7FD1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F31C07A-4BE7-8195-3573-9A8226F324A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DBA7A6-3B58-2B7B-E773-FDF79099D1D8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7781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057" y="181850"/>
            <a:ext cx="9720072" cy="825123"/>
          </a:xfrm>
        </p:spPr>
        <p:txBody>
          <a:bodyPr>
            <a:normAutofit/>
          </a:bodyPr>
          <a:lstStyle/>
          <a:p>
            <a:r>
              <a:rPr lang="en-GB" sz="4400" dirty="0"/>
              <a:t>Growth through mergers and takeovers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327928" y="1140660"/>
            <a:ext cx="6874069" cy="5517802"/>
            <a:chOff x="895073" y="1000108"/>
            <a:chExt cx="8034645" cy="5786454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357290" y="3857628"/>
              <a:ext cx="6429420" cy="1588"/>
            </a:xfrm>
            <a:prstGeom prst="line">
              <a:avLst/>
            </a:prstGeom>
            <a:noFill/>
            <a:ln w="63500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>
            <a:xfrm flipV="1">
              <a:off x="4572000" y="2071678"/>
              <a:ext cx="2643206" cy="1785950"/>
            </a:xfrm>
            <a:prstGeom prst="line">
              <a:avLst/>
            </a:prstGeom>
            <a:noFill/>
            <a:ln w="63500" cap="flat" cmpd="sng" algn="ctr">
              <a:solidFill>
                <a:srgbClr val="7A7A7A">
                  <a:tint val="90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7" name="Rounded Rectangle 6"/>
            <p:cNvSpPr/>
            <p:nvPr/>
          </p:nvSpPr>
          <p:spPr>
            <a:xfrm>
              <a:off x="1142976" y="3286124"/>
              <a:ext cx="2214578" cy="500066"/>
            </a:xfrm>
            <a:prstGeom prst="roundRect">
              <a:avLst/>
            </a:prstGeom>
            <a:solidFill>
              <a:srgbClr val="7A7A7A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HORIZONTAL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643439" y="1500175"/>
              <a:ext cx="2143140" cy="500067"/>
            </a:xfrm>
            <a:prstGeom prst="roundRect">
              <a:avLst/>
            </a:prstGeom>
            <a:solidFill>
              <a:srgbClr val="FFFF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VERTICAL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715140" y="2571744"/>
              <a:ext cx="2214578" cy="500066"/>
            </a:xfrm>
            <a:prstGeom prst="roundRect">
              <a:avLst/>
            </a:prstGeom>
            <a:solidFill>
              <a:srgbClr val="00B05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DIVERSIFICATION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857884" y="4071942"/>
              <a:ext cx="2714644" cy="1143008"/>
            </a:xfrm>
            <a:prstGeom prst="roundRect">
              <a:avLst/>
            </a:prstGeom>
            <a:solidFill>
              <a:srgbClr val="7A7A7A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SAME STAGE IN THE PROCESS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895073" y="4715272"/>
              <a:ext cx="2714644" cy="1143008"/>
            </a:xfrm>
            <a:prstGeom prst="roundRect">
              <a:avLst/>
            </a:prstGeom>
            <a:solidFill>
              <a:srgbClr val="FFFF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DIFFERENT STAGES IN THE PROCESS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172930" y="2071678"/>
              <a:ext cx="2613647" cy="285752"/>
            </a:xfrm>
            <a:prstGeom prst="roundRect">
              <a:avLst/>
            </a:prstGeom>
            <a:solidFill>
              <a:srgbClr val="FFFF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Backward Vertical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786314" y="5715016"/>
              <a:ext cx="2143140" cy="285752"/>
            </a:xfrm>
            <a:prstGeom prst="roundRect">
              <a:avLst>
                <a:gd name="adj" fmla="val 13467"/>
              </a:avLst>
            </a:prstGeom>
            <a:solidFill>
              <a:srgbClr val="FFFF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Forward Vertical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500430" y="6429396"/>
              <a:ext cx="2143140" cy="357166"/>
            </a:xfrm>
            <a:prstGeom prst="roundRect">
              <a:avLst/>
            </a:prstGeom>
            <a:solidFill>
              <a:srgbClr val="C8C8B1">
                <a:lumMod val="90000"/>
              </a:srgbClr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End of process e.g. retailer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643306" y="1000108"/>
              <a:ext cx="2143140" cy="357166"/>
            </a:xfrm>
            <a:prstGeom prst="roundRect">
              <a:avLst/>
            </a:prstGeom>
            <a:solidFill>
              <a:srgbClr val="C8C8B1">
                <a:lumMod val="90000"/>
              </a:srgbClr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Start of process e.g. raw material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108735" y="3214686"/>
              <a:ext cx="2820983" cy="321470"/>
            </a:xfrm>
            <a:prstGeom prst="roundRect">
              <a:avLst/>
            </a:prstGeom>
            <a:solidFill>
              <a:srgbClr val="00B05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Unrelated business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48503C3-A6EC-2694-E540-4DE85C9A85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1356FD-FDF3-4265-40AE-68ADB792CC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18" name="Footer Placeholder 2">
            <a:extLst>
              <a:ext uri="{FF2B5EF4-FFF2-40B4-BE49-F238E27FC236}">
                <a16:creationId xmlns:a16="http://schemas.microsoft.com/office/drawing/2014/main" id="{372FB88C-D03A-6B63-1480-1B37ADCB261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13F9C7-8B15-FE00-4AFA-E3AA0417E43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015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1" y="254776"/>
            <a:ext cx="8820807" cy="57552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Activity 2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32991" y="934338"/>
            <a:ext cx="8820808" cy="4721931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1800" dirty="0"/>
              <a:t>Complete the diagram below based on the assumption that Aldi wants to expand through inorganic growth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821700" y="1651347"/>
            <a:ext cx="4964111" cy="5054253"/>
            <a:chOff x="1285852" y="1250152"/>
            <a:chExt cx="7358114" cy="5536410"/>
          </a:xfrm>
        </p:grpSpPr>
        <p:cxnSp>
          <p:nvCxnSpPr>
            <p:cNvPr id="7" name="Straight Connector 6"/>
            <p:cNvCxnSpPr/>
            <p:nvPr/>
          </p:nvCxnSpPr>
          <p:spPr>
            <a:xfrm rot="16200000" flipH="1">
              <a:off x="2071670" y="3929066"/>
              <a:ext cx="5000662" cy="2"/>
            </a:xfrm>
            <a:prstGeom prst="line">
              <a:avLst/>
            </a:prstGeom>
            <a:noFill/>
            <a:ln w="63500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  <a:headEnd type="triangle"/>
              <a:tailEnd type="triangle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>
            <a:xfrm>
              <a:off x="1357290" y="3857628"/>
              <a:ext cx="6429420" cy="1588"/>
            </a:xfrm>
            <a:prstGeom prst="line">
              <a:avLst/>
            </a:prstGeom>
            <a:noFill/>
            <a:ln w="63500" cap="flat" cmpd="sng" algn="ctr">
              <a:solidFill>
                <a:srgbClr val="7A7A7A">
                  <a:tint val="90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>
            <a:xfrm flipV="1">
              <a:off x="4572000" y="2071678"/>
              <a:ext cx="2643206" cy="1785950"/>
            </a:xfrm>
            <a:prstGeom prst="line">
              <a:avLst/>
            </a:prstGeom>
            <a:noFill/>
            <a:ln w="63500" cap="flat" cmpd="sng" algn="ctr">
              <a:solidFill>
                <a:srgbClr val="7A7A7A">
                  <a:tint val="90000"/>
                  <a:satMod val="105000"/>
                </a:srgbClr>
              </a:solidFill>
              <a:prstDash val="dash"/>
            </a:ln>
            <a:effectLst/>
          </p:spPr>
        </p:cxnSp>
        <p:sp>
          <p:nvSpPr>
            <p:cNvPr id="12" name="Rounded Rectangle 11"/>
            <p:cNvSpPr/>
            <p:nvPr/>
          </p:nvSpPr>
          <p:spPr>
            <a:xfrm>
              <a:off x="3500430" y="6429396"/>
              <a:ext cx="2143140" cy="357166"/>
            </a:xfrm>
            <a:prstGeom prst="roundRect">
              <a:avLst/>
            </a:prstGeom>
            <a:solidFill>
              <a:srgbClr val="C8C8B1">
                <a:lumMod val="90000"/>
              </a:srgbClr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End of process e.g. retailer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143107" y="1250152"/>
              <a:ext cx="2143140" cy="357166"/>
            </a:xfrm>
            <a:prstGeom prst="roundRect">
              <a:avLst/>
            </a:prstGeom>
            <a:solidFill>
              <a:srgbClr val="C8C8B1">
                <a:lumMod val="90000"/>
              </a:srgbClr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Start of process e.g. raw material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714744" y="2000240"/>
              <a:ext cx="1714512" cy="571504"/>
            </a:xfrm>
            <a:prstGeom prst="roundRect">
              <a:avLst/>
            </a:prstGeom>
            <a:solidFill>
              <a:srgbClr val="FFFF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714744" y="5143512"/>
              <a:ext cx="1714512" cy="571504"/>
            </a:xfrm>
            <a:prstGeom prst="roundRect">
              <a:avLst/>
            </a:prstGeom>
            <a:solidFill>
              <a:srgbClr val="FFFF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285852" y="3500438"/>
              <a:ext cx="1714512" cy="571504"/>
            </a:xfrm>
            <a:prstGeom prst="roundRect">
              <a:avLst/>
            </a:prstGeom>
            <a:solidFill>
              <a:srgbClr val="0070C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929454" y="1500174"/>
              <a:ext cx="1714512" cy="571504"/>
            </a:xfrm>
            <a:prstGeom prst="roundRect">
              <a:avLst/>
            </a:prstGeom>
            <a:solidFill>
              <a:srgbClr val="00B05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3714744" y="3357562"/>
              <a:ext cx="1928826" cy="1071570"/>
            </a:xfrm>
            <a:prstGeom prst="ellipse">
              <a:avLst/>
            </a:prstGeom>
            <a:solidFill>
              <a:srgbClr val="FF0000"/>
            </a:solidFill>
            <a:ln w="50800" cap="flat" cmpd="sng" algn="ctr">
              <a:solidFill>
                <a:srgbClr val="7A7A7A">
                  <a:shade val="50000"/>
                  <a:tint val="9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6992132" y="1890258"/>
            <a:ext cx="4843620" cy="473321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Analyse the potential conflicts that could occur within this growth.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2D7353C-0BE0-491B-9241-62ECD8CB10AF}"/>
                  </a:ext>
                </a:extLst>
              </p14:cNvPr>
              <p14:cNvContentPartPr/>
              <p14:nvPr/>
            </p14:nvContentPartPr>
            <p14:xfrm>
              <a:off x="2018520" y="2015640"/>
              <a:ext cx="9945720" cy="36396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2D7353C-0BE0-491B-9241-62ECD8CB10A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09160" y="2006280"/>
                <a:ext cx="9964440" cy="3658320"/>
              </a:xfrm>
              <a:prstGeom prst="rect">
                <a:avLst/>
              </a:prstGeom>
            </p:spPr>
          </p:pic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30D0C075-5023-AFE3-8FB5-DC59B4DC1E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0557D7D-E7C7-EB48-5F25-F363D7BC9C5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19" name="Footer Placeholder 2">
            <a:extLst>
              <a:ext uri="{FF2B5EF4-FFF2-40B4-BE49-F238E27FC236}">
                <a16:creationId xmlns:a16="http://schemas.microsoft.com/office/drawing/2014/main" id="{771A3810-7DFD-A91B-BE2B-F53D72BFE84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2854D9-2A6D-D812-EB16-905186DD41A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268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Reasons for inorganic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9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Calibri"/>
              </a:rPr>
              <a:t>Secure supplier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 Secure outlet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 Gain foothold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 Benefit from expertise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 Brand recognition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 Synergy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2 + 2 = 5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That two firms joined together will be able to achieve more than the sum of the two firms operating separately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Achieve corporate objectives</a:t>
            </a:r>
            <a:endParaRPr lang="en-US" sz="2000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35841C-515C-B766-F102-B928DC47D2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245F5A-4AF5-4EA5-9CCD-41E831460E1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F5C62A6-263F-3BE1-0E9E-4841CFF25ABF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9888D1-4462-161A-499F-8DE551F39CC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4750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Plenary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GB" sz="1800" dirty="0"/>
              <a:t>Name one key term you’ve learnt.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Name one key term you need to revise.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How do we achieve internal growth?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Explain the terms horizontal integration and vertical integration?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What is meant by gaining a competitive advantage?</a:t>
            </a:r>
          </a:p>
          <a:p>
            <a:endParaRPr lang="en-GB" i="1" dirty="0"/>
          </a:p>
          <a:p>
            <a:pPr lvl="1"/>
            <a:endParaRPr lang="en-GB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847B16-8C30-A871-CD18-9D838496E2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8A2890-8D17-11EB-2961-9E955D86FFB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3871721-DC02-91DA-7D76-5D5350AD5F1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54038F-ACE0-7404-5763-165658CC5C92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4630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/>
              <a:t>Home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GB" dirty="0"/>
          </a:p>
          <a:p>
            <a:r>
              <a:rPr lang="en-GB" dirty="0"/>
              <a:t>https://businesscasestudies.co.uk/growth-through-well-planned-investment/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16E201-CB8A-135E-A627-8E2386F20D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08378F-3FCB-F4CF-A073-B9CA37446B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BBAE182-A2D5-5CE3-9194-649A9CE9094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AF70FA-CC06-D14D-2FB0-FA48A78A509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905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Recall Task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pPr lvl="1"/>
            <a:r>
              <a:rPr lang="en-GB" i="1" dirty="0"/>
              <a:t>What is meant by the term economies of scale?</a:t>
            </a:r>
          </a:p>
          <a:p>
            <a:pPr lvl="1"/>
            <a:endParaRPr lang="en-GB" i="1" dirty="0"/>
          </a:p>
          <a:p>
            <a:pPr lvl="1"/>
            <a:endParaRPr lang="en-GB" i="1" dirty="0"/>
          </a:p>
          <a:p>
            <a:pPr lvl="1"/>
            <a:endParaRPr lang="en-GB" i="1" dirty="0"/>
          </a:p>
          <a:p>
            <a:pPr marL="457200" lvl="1" indent="0">
              <a:buNone/>
            </a:pPr>
            <a:endParaRPr lang="en-GB" i="1" dirty="0"/>
          </a:p>
          <a:p>
            <a:pPr lvl="1"/>
            <a:r>
              <a:rPr lang="en-GB" i="1" dirty="0"/>
              <a:t>Briefly explain how 2 economies of scale help a business become more competitive.</a:t>
            </a:r>
          </a:p>
          <a:p>
            <a:pPr lvl="1"/>
            <a:endParaRPr lang="en-GB" i="1" dirty="0"/>
          </a:p>
          <a:p>
            <a:pPr lvl="1"/>
            <a:endParaRPr lang="en-GB" i="1" dirty="0"/>
          </a:p>
          <a:p>
            <a:pPr lvl="1"/>
            <a:endParaRPr lang="en-GB" i="1" dirty="0"/>
          </a:p>
          <a:p>
            <a:pPr lvl="1"/>
            <a:r>
              <a:rPr lang="en-GB" i="1" dirty="0"/>
              <a:t>What is meant by the term diseconomies of scale?</a:t>
            </a:r>
          </a:p>
          <a:p>
            <a:pPr lvl="1"/>
            <a:endParaRPr lang="en-GB" i="1" dirty="0"/>
          </a:p>
          <a:p>
            <a:pPr lvl="1"/>
            <a:endParaRPr lang="en-GB" i="1" dirty="0"/>
          </a:p>
          <a:p>
            <a:pPr lvl="1"/>
            <a:endParaRPr lang="en-GB" i="1" dirty="0"/>
          </a:p>
          <a:p>
            <a:pPr lvl="1"/>
            <a:r>
              <a:rPr lang="en-GB" i="1" dirty="0"/>
              <a:t>Briefly analyse how communication and coordination problems can lead to rising average costs.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6B83D2-ED66-30F8-359A-9163F4D0F3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D58BCF-C91D-CA2F-0190-B4BF765BEE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318EA3E-8626-EE23-D5F9-DB9DBF6F22C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BE29B8-4914-CFF3-FAD9-714936361EC6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519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/>
              <a:t>Write down three businesses that have completed takeovers?</a:t>
            </a:r>
          </a:p>
          <a:p>
            <a:endParaRPr lang="en-GB" i="1" dirty="0"/>
          </a:p>
          <a:p>
            <a:endParaRPr lang="en-GB" i="1"/>
          </a:p>
          <a:p>
            <a:r>
              <a:rPr lang="en-GB" i="1"/>
              <a:t>Explain </a:t>
            </a:r>
            <a:r>
              <a:rPr lang="en-GB" i="1" dirty="0"/>
              <a:t>what is meant by the term merger and use an example.</a:t>
            </a:r>
          </a:p>
          <a:p>
            <a:pPr lvl="1"/>
            <a:endParaRPr lang="en-GB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F73172-6D9D-784B-0631-B5F8455D29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4035EA3-A810-AC0B-7AE1-EF286001E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4D2C815-6FFD-73AA-EEE9-DE541CAC01F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1D61AE-D527-4EED-66B8-AF345437B88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973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>
            <a:noFill/>
          </a:ln>
        </p:spPr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 anchor="ctr"/>
          <a:lstStyle/>
          <a:p>
            <a:r>
              <a:rPr lang="en-GB" dirty="0"/>
              <a:t>Are you able to identify the different between organic and inorganic growth?</a:t>
            </a:r>
          </a:p>
          <a:p>
            <a:endParaRPr lang="en-GB" dirty="0"/>
          </a:p>
          <a:p>
            <a:r>
              <a:rPr lang="en-GB" dirty="0"/>
              <a:t>Can you analyse the benefits of horizontal and vertical integration?</a:t>
            </a:r>
          </a:p>
          <a:p>
            <a:endParaRPr lang="en-GB" dirty="0"/>
          </a:p>
          <a:p>
            <a:r>
              <a:rPr lang="en-GB" dirty="0"/>
              <a:t>Are you able to give examples and explain the reasons for conglomerate integration?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3F2428-97B9-C766-2D49-6392BE41E6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093D392-175B-5B14-5EF3-AB6284EEFF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46B1F4C-8292-B0C9-74A7-FC167AC5B4D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002B622-ED7A-16F5-0577-1EFE9F1C3CD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09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 in organisational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Businesses can both grow and contract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Directors may have an objective of growth, this can be achieved by: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Internal growth (Organic)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Opening new branches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New product development including diversification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External growth (Inorganic)</a:t>
            </a:r>
          </a:p>
          <a:p>
            <a:pPr marL="1371600" lvl="2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26DB0"/>
              </a:buClr>
              <a:buSzPct val="80000"/>
              <a:buFont typeface="Wingdings" pitchFamily="2" charset="2"/>
              <a:buChar char="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Mergers and takeovers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F16723-9CC0-D46B-2151-A5AD5A4255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419CCF-535D-68B4-454F-00A85A042B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678A86E-0A1B-9C2E-F578-56FFFFACD297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90410D-A6F0-5475-683D-14FB6168E35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263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Firms Grow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Businesses can both grow and contract.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Directors may have an objective of growth which can be achieved by: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Internal growth (organic) e.g. opening new branches or new product development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External growth e.g. mergers and takeovers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An objective of cost minimisation however may require the business to contract, this can be achieved by: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Internal contraction e.g. delayering or closing down unprofitable elements of the firm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External contraction e.g. selling off elements of the business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AE3F69-EE02-7ECF-4DB7-1D4961482F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C4F93BB-EE2A-6298-37EC-B6B349D333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853FFD9-A789-19F7-199B-B71D2D688C16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147350-A46C-E8E2-7D57-EE9882DFEC1F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106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Activity 1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Explain the difference between internal and external growth.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i="1" dirty="0"/>
              <a:t>Using a PEEL paragraph, why may firms complete external contractions.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Challenge:</a:t>
            </a:r>
          </a:p>
          <a:p>
            <a:pPr lvl="1"/>
            <a:r>
              <a:rPr lang="en-GB" i="1" dirty="0"/>
              <a:t>Using an example from a business, explain the concept of delayering.</a:t>
            </a:r>
          </a:p>
          <a:p>
            <a:pPr lvl="1"/>
            <a:endParaRPr lang="en-GB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AE7BCD-5198-2670-E3F7-5ACCF01FF6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EA2ABE-6452-31CD-1360-086907B3D3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DE47C70-DF17-BC64-D357-1318EF221B4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999DFF-09F5-FC0B-6C57-1442FD53B29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5441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Firms Grow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Firms grow for a number of reasons: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To meet objectives such as gaining market share or increasing shareholder value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Respond to external forces such as technological advancements, political and legal change or changes in consumer demand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Respond to internal forces e.g. employee pressure, owners’ power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Gain competitive advantage e.g. economies of scale, market development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9C7208-1C0F-56B1-126C-C9A4986781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0123BD-2E6C-D11C-32E1-1CB5E96AAC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78223EA-7582-5DD5-E920-0E62A2B189A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21B9FC-84AB-8FB2-5842-0AB8738AF9E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7170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Internal or organic growth occurs when a business expands in size by opening new stores, branches, functions or plants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This may be achieved within the UK or on a multinational scale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Can be time consuming but is a relatively low risk strategy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Control is easier to maintain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4FD5BC-954C-30AE-9B98-F5CFAA714C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9447F7-A74E-FBCD-9030-4A61B9D9B3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7AC11E1-B688-B400-08A8-54F2CDD73C1C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A9F9F3-69F7-0EED-E2CD-5A225E30F2D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6004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36DC3638E3742B0B79B63F34FDF66" ma:contentTypeVersion="3" ma:contentTypeDescription="Create a new document." ma:contentTypeScope="" ma:versionID="d64795dab92fb0753da3ac3dcea45ebb">
  <xsd:schema xmlns:xsd="http://www.w3.org/2001/XMLSchema" xmlns:xs="http://www.w3.org/2001/XMLSchema" xmlns:p="http://schemas.microsoft.com/office/2006/metadata/properties" xmlns:ns2="f8e32401-6fd2-4ce4-872f-f2e7513af3c3" targetNamespace="http://schemas.microsoft.com/office/2006/metadata/properties" ma:root="true" ma:fieldsID="c461cdc0747bd0c959b2f0c83f7c3984" ns2:_="">
    <xsd:import namespace="f8e32401-6fd2-4ce4-872f-f2e7513af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2401-6fd2-4ce4-872f-f2e7513af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500969-85CF-4253-BA1F-9D061C1CBC06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413A4C5-2736-4D15-ABF1-B242060BF3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284838-3C7D-4F22-9D2E-567FC1C50AD1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f8e32401-6fd2-4ce4-872f-f2e7513af3c3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1164</Words>
  <Application>Microsoft Office PowerPoint</Application>
  <PresentationFormat>Widescreen</PresentationFormat>
  <Paragraphs>192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gg sans</vt:lpstr>
      <vt:lpstr>Times New Roman</vt:lpstr>
      <vt:lpstr>Wingdings</vt:lpstr>
      <vt:lpstr>2_Office Theme</vt:lpstr>
      <vt:lpstr>PowerPoint Presentation</vt:lpstr>
      <vt:lpstr>Recall Task</vt:lpstr>
      <vt:lpstr>Starter</vt:lpstr>
      <vt:lpstr>Lesson Objectives</vt:lpstr>
      <vt:lpstr>Change in organisational size</vt:lpstr>
      <vt:lpstr>How Firms Grow</vt:lpstr>
      <vt:lpstr>Activity 1</vt:lpstr>
      <vt:lpstr>Why Firms Grow</vt:lpstr>
      <vt:lpstr>Organic growth</vt:lpstr>
      <vt:lpstr>Inorganic growth</vt:lpstr>
      <vt:lpstr>Activity 2</vt:lpstr>
      <vt:lpstr>Inorganic growth</vt:lpstr>
      <vt:lpstr>Growth through mergers and takeovers</vt:lpstr>
      <vt:lpstr>Activity 2</vt:lpstr>
      <vt:lpstr>Reasons for inorganic growth</vt:lpstr>
      <vt:lpstr>Plenary</vt:lpstr>
      <vt:lpstr>Home Learning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2.1.2 Methods of growth 2.1 Business growth and competitive advantage</dc:title>
  <dc:creator>Mr B Pieters</dc:creator>
  <cp:lastModifiedBy>Chezka Mae Madrona</cp:lastModifiedBy>
  <cp:revision>19</cp:revision>
  <dcterms:created xsi:type="dcterms:W3CDTF">2021-06-30T08:34:28Z</dcterms:created>
  <dcterms:modified xsi:type="dcterms:W3CDTF">2025-03-17T12:24:30Z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0x0101002C436DC3638E3742B0B79B63F34FDF66</vt:lpwstr>
  </property>
</Properties>
</file>