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31"/>
  </p:notesMasterIdLst>
  <p:sldIdLst>
    <p:sldId id="256" r:id="rId5"/>
    <p:sldId id="257" r:id="rId6"/>
    <p:sldId id="303" r:id="rId7"/>
    <p:sldId id="304" r:id="rId8"/>
    <p:sldId id="280" r:id="rId9"/>
    <p:sldId id="281" r:id="rId10"/>
    <p:sldId id="282" r:id="rId11"/>
    <p:sldId id="283" r:id="rId12"/>
    <p:sldId id="284" r:id="rId13"/>
    <p:sldId id="286" r:id="rId14"/>
    <p:sldId id="287" r:id="rId15"/>
    <p:sldId id="289" r:id="rId16"/>
    <p:sldId id="279" r:id="rId17"/>
    <p:sldId id="291" r:id="rId18"/>
    <p:sldId id="288" r:id="rId19"/>
    <p:sldId id="292" r:id="rId20"/>
    <p:sldId id="290" r:id="rId21"/>
    <p:sldId id="285" r:id="rId22"/>
    <p:sldId id="295" r:id="rId23"/>
    <p:sldId id="296" r:id="rId24"/>
    <p:sldId id="297" r:id="rId25"/>
    <p:sldId id="298" r:id="rId26"/>
    <p:sldId id="299" r:id="rId27"/>
    <p:sldId id="301" r:id="rId28"/>
    <p:sldId id="306" r:id="rId29"/>
    <p:sldId id="30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4" autoAdjust="0"/>
    <p:restoredTop sz="92634" autoAdjust="0"/>
  </p:normalViewPr>
  <p:slideViewPr>
    <p:cSldViewPr snapToGrid="0">
      <p:cViewPr varScale="1">
        <p:scale>
          <a:sx n="108" d="100"/>
          <a:sy n="108" d="100"/>
        </p:scale>
        <p:origin x="14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AF025-9ACF-4F9A-9F74-EA3BFBFAC69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F66C199-E65B-4F2D-81BA-78A619EE52AF}">
      <dgm:prSet/>
      <dgm:spPr/>
      <dgm:t>
        <a:bodyPr/>
        <a:lstStyle/>
        <a:p>
          <a:r>
            <a:rPr lang="en-GB" b="1"/>
            <a:t>Taxation</a:t>
          </a:r>
          <a:r>
            <a:rPr lang="en-GB"/>
            <a:t> is the medium through which governments finance their spending and control the economy.  It is a charge imposed on products, individuals and businesses.</a:t>
          </a:r>
          <a:endParaRPr lang="en-US"/>
        </a:p>
      </dgm:t>
    </dgm:pt>
    <dgm:pt modelId="{4E97308D-E564-412C-ABCD-DFF876C35CB2}" type="parTrans" cxnId="{3A0376F0-40A9-43EE-9C57-68BBC80B0A59}">
      <dgm:prSet/>
      <dgm:spPr/>
      <dgm:t>
        <a:bodyPr/>
        <a:lstStyle/>
        <a:p>
          <a:endParaRPr lang="en-US"/>
        </a:p>
      </dgm:t>
    </dgm:pt>
    <dgm:pt modelId="{98EA7FD0-603C-4B5A-BA88-F72DCA6BF934}" type="sibTrans" cxnId="{3A0376F0-40A9-43EE-9C57-68BBC80B0A59}">
      <dgm:prSet/>
      <dgm:spPr/>
      <dgm:t>
        <a:bodyPr/>
        <a:lstStyle/>
        <a:p>
          <a:endParaRPr lang="en-US"/>
        </a:p>
      </dgm:t>
    </dgm:pt>
    <dgm:pt modelId="{9A308B6E-AE70-4303-9C92-3E205D8F47F1}">
      <dgm:prSet/>
      <dgm:spPr/>
      <dgm:t>
        <a:bodyPr/>
        <a:lstStyle/>
        <a:p>
          <a:r>
            <a:rPr lang="en-GB"/>
            <a:t>An </a:t>
          </a:r>
          <a:r>
            <a:rPr lang="en-GB" b="1"/>
            <a:t>indirect tax </a:t>
          </a:r>
          <a:r>
            <a:rPr lang="en-GB"/>
            <a:t>is a tax on a good or a service.</a:t>
          </a:r>
          <a:endParaRPr lang="en-US"/>
        </a:p>
      </dgm:t>
    </dgm:pt>
    <dgm:pt modelId="{36A4A843-98C9-48C1-956C-29F3FF7FAACE}" type="parTrans" cxnId="{56949DB6-4E2F-40A9-B444-4CE3BCEA46EF}">
      <dgm:prSet/>
      <dgm:spPr/>
      <dgm:t>
        <a:bodyPr/>
        <a:lstStyle/>
        <a:p>
          <a:endParaRPr lang="en-US"/>
        </a:p>
      </dgm:t>
    </dgm:pt>
    <dgm:pt modelId="{B39E009E-14B3-4F9E-A3C2-BC5AD363A487}" type="sibTrans" cxnId="{56949DB6-4E2F-40A9-B444-4CE3BCEA46EF}">
      <dgm:prSet/>
      <dgm:spPr/>
      <dgm:t>
        <a:bodyPr/>
        <a:lstStyle/>
        <a:p>
          <a:endParaRPr lang="en-US"/>
        </a:p>
      </dgm:t>
    </dgm:pt>
    <dgm:pt modelId="{6F569303-7DD7-43CB-9118-E820E3D2E3F2}">
      <dgm:prSet/>
      <dgm:spPr/>
      <dgm:t>
        <a:bodyPr/>
        <a:lstStyle/>
        <a:p>
          <a:r>
            <a:rPr lang="en-GB"/>
            <a:t>A </a:t>
          </a:r>
          <a:r>
            <a:rPr lang="en-GB" b="1"/>
            <a:t>direct tax</a:t>
          </a:r>
          <a:r>
            <a:rPr lang="en-GB"/>
            <a:t> is a tax on an individual or an organisation.</a:t>
          </a:r>
          <a:endParaRPr lang="en-US"/>
        </a:p>
      </dgm:t>
    </dgm:pt>
    <dgm:pt modelId="{55C60BC5-BE17-4A09-B798-B23C2BBEBBF4}" type="parTrans" cxnId="{3B4C4403-ADDC-4D67-973C-4878A5020C5E}">
      <dgm:prSet/>
      <dgm:spPr/>
      <dgm:t>
        <a:bodyPr/>
        <a:lstStyle/>
        <a:p>
          <a:endParaRPr lang="en-US"/>
        </a:p>
      </dgm:t>
    </dgm:pt>
    <dgm:pt modelId="{ED568E3D-671F-4331-A1D9-593E81B45CE3}" type="sibTrans" cxnId="{3B4C4403-ADDC-4D67-973C-4878A5020C5E}">
      <dgm:prSet/>
      <dgm:spPr/>
      <dgm:t>
        <a:bodyPr/>
        <a:lstStyle/>
        <a:p>
          <a:endParaRPr lang="en-US"/>
        </a:p>
      </dgm:t>
    </dgm:pt>
    <dgm:pt modelId="{7EC967AB-2F81-4A34-AD2A-CA248A0D3116}">
      <dgm:prSet/>
      <dgm:spPr/>
      <dgm:t>
        <a:bodyPr/>
        <a:lstStyle/>
        <a:p>
          <a:r>
            <a:rPr lang="en-GB" b="1"/>
            <a:t>The incidence (or burden) </a:t>
          </a:r>
          <a:r>
            <a:rPr lang="en-GB"/>
            <a:t>of tax is the amount that the consumer (or producer) will pay for the tax.</a:t>
          </a:r>
          <a:endParaRPr lang="en-US"/>
        </a:p>
      </dgm:t>
    </dgm:pt>
    <dgm:pt modelId="{6CE905D4-90D6-4F5A-BF31-A8C8C05FA375}" type="parTrans" cxnId="{3ADE3761-54F1-48C8-B645-C1215DEA91F0}">
      <dgm:prSet/>
      <dgm:spPr/>
      <dgm:t>
        <a:bodyPr/>
        <a:lstStyle/>
        <a:p>
          <a:endParaRPr lang="en-US"/>
        </a:p>
      </dgm:t>
    </dgm:pt>
    <dgm:pt modelId="{3C6F5DBD-D2A8-4D88-A1E7-35B6FD0C5ED5}" type="sibTrans" cxnId="{3ADE3761-54F1-48C8-B645-C1215DEA91F0}">
      <dgm:prSet/>
      <dgm:spPr/>
      <dgm:t>
        <a:bodyPr/>
        <a:lstStyle/>
        <a:p>
          <a:endParaRPr lang="en-US"/>
        </a:p>
      </dgm:t>
    </dgm:pt>
    <dgm:pt modelId="{F94AF21F-E230-4276-AEF5-B800654D22A6}" type="pres">
      <dgm:prSet presAssocID="{C09AF025-9ACF-4F9A-9F74-EA3BFBFAC69E}" presName="linear" presStyleCnt="0">
        <dgm:presLayoutVars>
          <dgm:animLvl val="lvl"/>
          <dgm:resizeHandles val="exact"/>
        </dgm:presLayoutVars>
      </dgm:prSet>
      <dgm:spPr/>
    </dgm:pt>
    <dgm:pt modelId="{0B0E5CA6-2E94-45B3-9384-2194DC0FB29A}" type="pres">
      <dgm:prSet presAssocID="{2F66C199-E65B-4F2D-81BA-78A619EE52AF}" presName="parentText" presStyleLbl="node1" presStyleIdx="0" presStyleCnt="4">
        <dgm:presLayoutVars>
          <dgm:chMax val="0"/>
          <dgm:bulletEnabled val="1"/>
        </dgm:presLayoutVars>
      </dgm:prSet>
      <dgm:spPr/>
    </dgm:pt>
    <dgm:pt modelId="{C17C98CD-D7D3-43F9-BBFD-4D4E3DE6B608}" type="pres">
      <dgm:prSet presAssocID="{98EA7FD0-603C-4B5A-BA88-F72DCA6BF934}" presName="spacer" presStyleCnt="0"/>
      <dgm:spPr/>
    </dgm:pt>
    <dgm:pt modelId="{FD749087-4F8E-496F-92E9-BA2EC3E58408}" type="pres">
      <dgm:prSet presAssocID="{9A308B6E-AE70-4303-9C92-3E205D8F47F1}" presName="parentText" presStyleLbl="node1" presStyleIdx="1" presStyleCnt="4">
        <dgm:presLayoutVars>
          <dgm:chMax val="0"/>
          <dgm:bulletEnabled val="1"/>
        </dgm:presLayoutVars>
      </dgm:prSet>
      <dgm:spPr/>
    </dgm:pt>
    <dgm:pt modelId="{86DD7AC0-3A37-44C6-AEDB-DF3C2EF7966D}" type="pres">
      <dgm:prSet presAssocID="{B39E009E-14B3-4F9E-A3C2-BC5AD363A487}" presName="spacer" presStyleCnt="0"/>
      <dgm:spPr/>
    </dgm:pt>
    <dgm:pt modelId="{AA6111D3-C694-4BFD-B996-810A96DA2EF9}" type="pres">
      <dgm:prSet presAssocID="{6F569303-7DD7-43CB-9118-E820E3D2E3F2}" presName="parentText" presStyleLbl="node1" presStyleIdx="2" presStyleCnt="4">
        <dgm:presLayoutVars>
          <dgm:chMax val="0"/>
          <dgm:bulletEnabled val="1"/>
        </dgm:presLayoutVars>
      </dgm:prSet>
      <dgm:spPr/>
    </dgm:pt>
    <dgm:pt modelId="{F8266D41-45BE-4E65-BE0E-4D9EAFA9A21A}" type="pres">
      <dgm:prSet presAssocID="{ED568E3D-671F-4331-A1D9-593E81B45CE3}" presName="spacer" presStyleCnt="0"/>
      <dgm:spPr/>
    </dgm:pt>
    <dgm:pt modelId="{3C2F84F9-FDCC-4369-BFAB-270C77DF9C4D}" type="pres">
      <dgm:prSet presAssocID="{7EC967AB-2F81-4A34-AD2A-CA248A0D3116}" presName="parentText" presStyleLbl="node1" presStyleIdx="3" presStyleCnt="4">
        <dgm:presLayoutVars>
          <dgm:chMax val="0"/>
          <dgm:bulletEnabled val="1"/>
        </dgm:presLayoutVars>
      </dgm:prSet>
      <dgm:spPr/>
    </dgm:pt>
  </dgm:ptLst>
  <dgm:cxnLst>
    <dgm:cxn modelId="{3B4C4403-ADDC-4D67-973C-4878A5020C5E}" srcId="{C09AF025-9ACF-4F9A-9F74-EA3BFBFAC69E}" destId="{6F569303-7DD7-43CB-9118-E820E3D2E3F2}" srcOrd="2" destOrd="0" parTransId="{55C60BC5-BE17-4A09-B798-B23C2BBEBBF4}" sibTransId="{ED568E3D-671F-4331-A1D9-593E81B45CE3}"/>
    <dgm:cxn modelId="{3ADE3761-54F1-48C8-B645-C1215DEA91F0}" srcId="{C09AF025-9ACF-4F9A-9F74-EA3BFBFAC69E}" destId="{7EC967AB-2F81-4A34-AD2A-CA248A0D3116}" srcOrd="3" destOrd="0" parTransId="{6CE905D4-90D6-4F5A-BF31-A8C8C05FA375}" sibTransId="{3C6F5DBD-D2A8-4D88-A1E7-35B6FD0C5ED5}"/>
    <dgm:cxn modelId="{EF3DE142-BEA5-470D-A6AF-B1C43AE3690A}" type="presOf" srcId="{7EC967AB-2F81-4A34-AD2A-CA248A0D3116}" destId="{3C2F84F9-FDCC-4369-BFAB-270C77DF9C4D}" srcOrd="0" destOrd="0" presId="urn:microsoft.com/office/officeart/2005/8/layout/vList2"/>
    <dgm:cxn modelId="{5A19AF70-A868-4D69-852E-74ADA76ACBAC}" type="presOf" srcId="{6F569303-7DD7-43CB-9118-E820E3D2E3F2}" destId="{AA6111D3-C694-4BFD-B996-810A96DA2EF9}" srcOrd="0" destOrd="0" presId="urn:microsoft.com/office/officeart/2005/8/layout/vList2"/>
    <dgm:cxn modelId="{8A287C58-E390-41CE-9C1E-0ED51D8EC735}" type="presOf" srcId="{9A308B6E-AE70-4303-9C92-3E205D8F47F1}" destId="{FD749087-4F8E-496F-92E9-BA2EC3E58408}" srcOrd="0" destOrd="0" presId="urn:microsoft.com/office/officeart/2005/8/layout/vList2"/>
    <dgm:cxn modelId="{67F9A9A7-7A24-451F-B7D8-F10599A12B01}" type="presOf" srcId="{2F66C199-E65B-4F2D-81BA-78A619EE52AF}" destId="{0B0E5CA6-2E94-45B3-9384-2194DC0FB29A}" srcOrd="0" destOrd="0" presId="urn:microsoft.com/office/officeart/2005/8/layout/vList2"/>
    <dgm:cxn modelId="{56949DB6-4E2F-40A9-B444-4CE3BCEA46EF}" srcId="{C09AF025-9ACF-4F9A-9F74-EA3BFBFAC69E}" destId="{9A308B6E-AE70-4303-9C92-3E205D8F47F1}" srcOrd="1" destOrd="0" parTransId="{36A4A843-98C9-48C1-956C-29F3FF7FAACE}" sibTransId="{B39E009E-14B3-4F9E-A3C2-BC5AD363A487}"/>
    <dgm:cxn modelId="{6B4C45DF-E0A2-45DE-B8AC-5B1EF31FE4D9}" type="presOf" srcId="{C09AF025-9ACF-4F9A-9F74-EA3BFBFAC69E}" destId="{F94AF21F-E230-4276-AEF5-B800654D22A6}" srcOrd="0" destOrd="0" presId="urn:microsoft.com/office/officeart/2005/8/layout/vList2"/>
    <dgm:cxn modelId="{3A0376F0-40A9-43EE-9C57-68BBC80B0A59}" srcId="{C09AF025-9ACF-4F9A-9F74-EA3BFBFAC69E}" destId="{2F66C199-E65B-4F2D-81BA-78A619EE52AF}" srcOrd="0" destOrd="0" parTransId="{4E97308D-E564-412C-ABCD-DFF876C35CB2}" sibTransId="{98EA7FD0-603C-4B5A-BA88-F72DCA6BF934}"/>
    <dgm:cxn modelId="{07E7A44A-A925-4488-8592-7727EE87217B}" type="presParOf" srcId="{F94AF21F-E230-4276-AEF5-B800654D22A6}" destId="{0B0E5CA6-2E94-45B3-9384-2194DC0FB29A}" srcOrd="0" destOrd="0" presId="urn:microsoft.com/office/officeart/2005/8/layout/vList2"/>
    <dgm:cxn modelId="{5598B621-6974-4640-BA9E-A5227842FBF8}" type="presParOf" srcId="{F94AF21F-E230-4276-AEF5-B800654D22A6}" destId="{C17C98CD-D7D3-43F9-BBFD-4D4E3DE6B608}" srcOrd="1" destOrd="0" presId="urn:microsoft.com/office/officeart/2005/8/layout/vList2"/>
    <dgm:cxn modelId="{CD362169-8144-4BA9-8BBA-8E5C1B783914}" type="presParOf" srcId="{F94AF21F-E230-4276-AEF5-B800654D22A6}" destId="{FD749087-4F8E-496F-92E9-BA2EC3E58408}" srcOrd="2" destOrd="0" presId="urn:microsoft.com/office/officeart/2005/8/layout/vList2"/>
    <dgm:cxn modelId="{2CC536BC-7297-44A3-9D6D-5F1B24B0BB87}" type="presParOf" srcId="{F94AF21F-E230-4276-AEF5-B800654D22A6}" destId="{86DD7AC0-3A37-44C6-AEDB-DF3C2EF7966D}" srcOrd="3" destOrd="0" presId="urn:microsoft.com/office/officeart/2005/8/layout/vList2"/>
    <dgm:cxn modelId="{60249190-476C-4913-AFE6-9FCCC560FCFC}" type="presParOf" srcId="{F94AF21F-E230-4276-AEF5-B800654D22A6}" destId="{AA6111D3-C694-4BFD-B996-810A96DA2EF9}" srcOrd="4" destOrd="0" presId="urn:microsoft.com/office/officeart/2005/8/layout/vList2"/>
    <dgm:cxn modelId="{29CA6E27-A9DD-419C-85D8-5CAF72E45F71}" type="presParOf" srcId="{F94AF21F-E230-4276-AEF5-B800654D22A6}" destId="{F8266D41-45BE-4E65-BE0E-4D9EAFA9A21A}" srcOrd="5" destOrd="0" presId="urn:microsoft.com/office/officeart/2005/8/layout/vList2"/>
    <dgm:cxn modelId="{65F4DB33-D86C-400A-A502-06B3AD51A9CA}" type="presParOf" srcId="{F94AF21F-E230-4276-AEF5-B800654D22A6}" destId="{3C2F84F9-FDCC-4369-BFAB-270C77DF9C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5CA6-2E94-45B3-9384-2194DC0FB29A}">
      <dsp:nvSpPr>
        <dsp:cNvPr id="0" name=""/>
        <dsp:cNvSpPr/>
      </dsp:nvSpPr>
      <dsp:spPr>
        <a:xfrm>
          <a:off x="0" y="242084"/>
          <a:ext cx="6253721"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Taxation</a:t>
          </a:r>
          <a:r>
            <a:rPr lang="en-GB" sz="2000" kern="1200"/>
            <a:t> is the medium through which governments finance their spending and control the economy.  It is a charge imposed on products, individuals and businesses.</a:t>
          </a:r>
          <a:endParaRPr lang="en-US" sz="2000" kern="1200"/>
        </a:p>
      </dsp:txBody>
      <dsp:txXfrm>
        <a:off x="53688" y="295772"/>
        <a:ext cx="6146345" cy="992424"/>
      </dsp:txXfrm>
    </dsp:sp>
    <dsp:sp modelId="{FD749087-4F8E-496F-92E9-BA2EC3E58408}">
      <dsp:nvSpPr>
        <dsp:cNvPr id="0" name=""/>
        <dsp:cNvSpPr/>
      </dsp:nvSpPr>
      <dsp:spPr>
        <a:xfrm>
          <a:off x="0" y="1399484"/>
          <a:ext cx="6253721" cy="1099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An </a:t>
          </a:r>
          <a:r>
            <a:rPr lang="en-GB" sz="2000" b="1" kern="1200"/>
            <a:t>indirect tax </a:t>
          </a:r>
          <a:r>
            <a:rPr lang="en-GB" sz="2000" kern="1200"/>
            <a:t>is a tax on a good or a service.</a:t>
          </a:r>
          <a:endParaRPr lang="en-US" sz="2000" kern="1200"/>
        </a:p>
      </dsp:txBody>
      <dsp:txXfrm>
        <a:off x="53688" y="1453172"/>
        <a:ext cx="6146345" cy="992424"/>
      </dsp:txXfrm>
    </dsp:sp>
    <dsp:sp modelId="{AA6111D3-C694-4BFD-B996-810A96DA2EF9}">
      <dsp:nvSpPr>
        <dsp:cNvPr id="0" name=""/>
        <dsp:cNvSpPr/>
      </dsp:nvSpPr>
      <dsp:spPr>
        <a:xfrm>
          <a:off x="0" y="2556884"/>
          <a:ext cx="6253721" cy="1099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 </a:t>
          </a:r>
          <a:r>
            <a:rPr lang="en-GB" sz="2000" b="1" kern="1200"/>
            <a:t>direct tax</a:t>
          </a:r>
          <a:r>
            <a:rPr lang="en-GB" sz="2000" kern="1200"/>
            <a:t> is a tax on an individual or an organisation.</a:t>
          </a:r>
          <a:endParaRPr lang="en-US" sz="2000" kern="1200"/>
        </a:p>
      </dsp:txBody>
      <dsp:txXfrm>
        <a:off x="53688" y="2610572"/>
        <a:ext cx="6146345" cy="992424"/>
      </dsp:txXfrm>
    </dsp:sp>
    <dsp:sp modelId="{3C2F84F9-FDCC-4369-BFAB-270C77DF9C4D}">
      <dsp:nvSpPr>
        <dsp:cNvPr id="0" name=""/>
        <dsp:cNvSpPr/>
      </dsp:nvSpPr>
      <dsp:spPr>
        <a:xfrm>
          <a:off x="0" y="3714285"/>
          <a:ext cx="6253721" cy="1099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The incidence (or burden) </a:t>
          </a:r>
          <a:r>
            <a:rPr lang="en-GB" sz="2000" kern="1200"/>
            <a:t>of tax is the amount that the consumer (or producer) will pay for the tax.</a:t>
          </a:r>
          <a:endParaRPr lang="en-US" sz="2000" kern="1200"/>
        </a:p>
      </dsp:txBody>
      <dsp:txXfrm>
        <a:off x="53688" y="3767973"/>
        <a:ext cx="6146345"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6B3E-BA94-4250-93D1-B39786AA5DA8}"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2B051-C893-4447-9154-2717A3267091}" type="slidenum">
              <a:rPr lang="en-GB" smtClean="0"/>
              <a:t>‹#›</a:t>
            </a:fld>
            <a:endParaRPr lang="en-GB"/>
          </a:p>
        </p:txBody>
      </p:sp>
    </p:spTree>
    <p:extLst>
      <p:ext uri="{BB962C8B-B14F-4D97-AF65-F5344CB8AC3E}">
        <p14:creationId xmlns:p14="http://schemas.microsoft.com/office/powerpoint/2010/main" val="356823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F2B051-C893-4447-9154-2717A3267091}" type="slidenum">
              <a:rPr lang="en-GB" smtClean="0"/>
              <a:t>1</a:t>
            </a:fld>
            <a:endParaRPr lang="en-GB"/>
          </a:p>
        </p:txBody>
      </p:sp>
    </p:spTree>
    <p:extLst>
      <p:ext uri="{BB962C8B-B14F-4D97-AF65-F5344CB8AC3E}">
        <p14:creationId xmlns:p14="http://schemas.microsoft.com/office/powerpoint/2010/main" val="203519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8DC3CD2-1885-4228-93D8-BD67EF0D61D5}"/>
              </a:ext>
            </a:extLst>
          </p:cNvPr>
          <p:cNvSpPr>
            <a:spLocks noGrp="1"/>
          </p:cNvSpPr>
          <p:nvPr>
            <p:ph type="title"/>
          </p:nvPr>
        </p:nvSpPr>
        <p:spPr>
          <a:xfrm>
            <a:off x="864099" y="561067"/>
            <a:ext cx="10396083"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2" name="Text Placeholder 2">
            <a:extLst>
              <a:ext uri="{FF2B5EF4-FFF2-40B4-BE49-F238E27FC236}">
                <a16:creationId xmlns:a16="http://schemas.microsoft.com/office/drawing/2014/main" id="{FB37095B-2E30-45D8-A014-D2E9405F3BCC}"/>
              </a:ext>
            </a:extLst>
          </p:cNvPr>
          <p:cNvSpPr>
            <a:spLocks noGrp="1"/>
          </p:cNvSpPr>
          <p:nvPr>
            <p:ph idx="1"/>
          </p:nvPr>
        </p:nvSpPr>
        <p:spPr>
          <a:xfrm>
            <a:off x="864099" y="2377439"/>
            <a:ext cx="10396083" cy="39954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887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B3DF494-893F-4DD9-9B86-F36640CFF611}"/>
              </a:ext>
            </a:extLst>
          </p:cNvPr>
          <p:cNvSpPr>
            <a:spLocks noGrp="1"/>
          </p:cNvSpPr>
          <p:nvPr>
            <p:ph type="title"/>
          </p:nvPr>
        </p:nvSpPr>
        <p:spPr>
          <a:xfrm>
            <a:off x="864099" y="561067"/>
            <a:ext cx="10396083"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37E57A34-3F50-458E-BA94-4624DAD2E1A6}"/>
              </a:ext>
            </a:extLst>
          </p:cNvPr>
          <p:cNvSpPr>
            <a:spLocks noGrp="1"/>
          </p:cNvSpPr>
          <p:nvPr>
            <p:ph idx="1"/>
          </p:nvPr>
        </p:nvSpPr>
        <p:spPr>
          <a:xfrm>
            <a:off x="864099" y="2377439"/>
            <a:ext cx="10396083" cy="39954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5615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4099" y="561067"/>
            <a:ext cx="10396083"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64099" y="2377439"/>
            <a:ext cx="10396083" cy="39954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0748388"/>
      </p:ext>
    </p:extLst>
  </p:cSld>
  <p:clrMap bg1="lt1" tx1="dk1" bg2="lt2" tx2="dk2" accent1="accent1" accent2="accent2" accent3="accent3" accent4="accent4" accent5="accent5" accent6="accent6" hlink="hlink" folHlink="folHlink"/>
  <p:sldLayoutIdLst>
    <p:sldLayoutId id="2147483668"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C4DA2F-A60A-24D4-7851-2818E8D0E671}"/>
              </a:ext>
            </a:extLst>
          </p:cNvPr>
          <p:cNvPicPr>
            <a:picLocks noChangeAspect="1"/>
          </p:cNvPicPr>
          <p:nvPr/>
        </p:nvPicPr>
        <p:blipFill rotWithShape="1">
          <a:blip r:embed="rId3">
            <a:alphaModFix amt="50000"/>
          </a:blip>
          <a:srcRect b="20213"/>
          <a:stretch/>
        </p:blipFill>
        <p:spPr>
          <a:xfrm>
            <a:off x="20" y="-1"/>
            <a:ext cx="12191980" cy="6858002"/>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1.5 Market Failure and Government Intervention</a:t>
            </a:r>
            <a:endParaRPr lang="en-US" sz="6000">
              <a:solidFill>
                <a:srgbClr val="FFFFFF"/>
              </a:solidFill>
            </a:endParaRPr>
          </a:p>
        </p:txBody>
      </p:sp>
      <p:pic>
        <p:nvPicPr>
          <p:cNvPr id="3" name="Picture 2">
            <a:extLst>
              <a:ext uri="{FF2B5EF4-FFF2-40B4-BE49-F238E27FC236}">
                <a16:creationId xmlns:a16="http://schemas.microsoft.com/office/drawing/2014/main" id="{EA5385E4-5703-6707-3D74-742BB275619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4" name="Picture 3">
            <a:extLst>
              <a:ext uri="{FF2B5EF4-FFF2-40B4-BE49-F238E27FC236}">
                <a16:creationId xmlns:a16="http://schemas.microsoft.com/office/drawing/2014/main" id="{1150BE8D-2E01-43C1-3C39-4798CCE13A8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6" name="TextBox 5">
            <a:extLst>
              <a:ext uri="{FF2B5EF4-FFF2-40B4-BE49-F238E27FC236}">
                <a16:creationId xmlns:a16="http://schemas.microsoft.com/office/drawing/2014/main" id="{3F6539BD-959D-D64C-1423-D62EAB4FAB19}"/>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5BFE08C-3F0C-9FEE-F644-4690DC0F18B3}"/>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F7EAE1-9E7F-0284-9888-E8F9EC10D288}"/>
              </a:ext>
            </a:extLst>
          </p:cNvPr>
          <p:cNvPicPr>
            <a:picLocks noChangeAspect="1"/>
          </p:cNvPicPr>
          <p:nvPr/>
        </p:nvPicPr>
        <p:blipFill rotWithShape="1">
          <a:blip r:embed="rId2">
            <a:alphaModFix amt="25000"/>
          </a:blip>
          <a:srcRect r="-2" b="1620"/>
          <a:stretch/>
        </p:blipFill>
        <p:spPr>
          <a:xfrm>
            <a:off x="20" y="-1"/>
            <a:ext cx="12191980" cy="6858001"/>
          </a:xfrm>
          <a:prstGeom prst="rect">
            <a:avLst/>
          </a:prstGeom>
        </p:spPr>
      </p:pic>
      <p:sp>
        <p:nvSpPr>
          <p:cNvPr id="2" name="Title 1"/>
          <p:cNvSpPr>
            <a:spLocks noGrp="1"/>
          </p:cNvSpPr>
          <p:nvPr>
            <p:ph type="title"/>
          </p:nvPr>
        </p:nvSpPr>
        <p:spPr>
          <a:xfrm>
            <a:off x="838200" y="2140021"/>
            <a:ext cx="6696445" cy="1325563"/>
          </a:xfrm>
        </p:spPr>
        <p:txBody>
          <a:bodyPr vert="horz" lIns="91440" tIns="45720" rIns="91440" bIns="45720" rtlCol="0" anchor="ctr">
            <a:normAutofit/>
          </a:bodyPr>
          <a:lstStyle/>
          <a:p>
            <a:r>
              <a:rPr lang="en-US" sz="4000">
                <a:solidFill>
                  <a:srgbClr val="FFFFFF"/>
                </a:solidFill>
              </a:rPr>
              <a:t>Regulation</a:t>
            </a:r>
          </a:p>
        </p:txBody>
      </p:sp>
      <p:sp>
        <p:nvSpPr>
          <p:cNvPr id="3" name="Content Placeholder 2"/>
          <p:cNvSpPr>
            <a:spLocks noGrp="1"/>
          </p:cNvSpPr>
          <p:nvPr>
            <p:ph idx="4294967295"/>
          </p:nvPr>
        </p:nvSpPr>
        <p:spPr>
          <a:xfrm>
            <a:off x="838200" y="3590600"/>
            <a:ext cx="9873848" cy="2433722"/>
          </a:xfrm>
        </p:spPr>
        <p:txBody>
          <a:bodyPr vert="horz" lIns="91440" tIns="45720" rIns="91440" bIns="45720" rtlCol="0">
            <a:normAutofit/>
          </a:bodyPr>
          <a:lstStyle/>
          <a:p>
            <a:r>
              <a:rPr lang="en-US" sz="1800">
                <a:solidFill>
                  <a:srgbClr val="FFFFFF"/>
                </a:solidFill>
              </a:rPr>
              <a:t>Regulation is undertaken by government to create competitive markets</a:t>
            </a:r>
          </a:p>
          <a:p>
            <a:r>
              <a:rPr lang="en-US" sz="1800">
                <a:solidFill>
                  <a:srgbClr val="FFFFFF"/>
                </a:solidFill>
              </a:rPr>
              <a:t>The government believes that this will protect the interests of consumers so that they are not exploited by firms</a:t>
            </a:r>
          </a:p>
          <a:p>
            <a:r>
              <a:rPr lang="en-US" sz="1800">
                <a:solidFill>
                  <a:srgbClr val="FFFFFF"/>
                </a:solidFill>
              </a:rPr>
              <a:t>Effective regulation will lead to greater choice and lower prices</a:t>
            </a:r>
          </a:p>
          <a:p>
            <a:r>
              <a:rPr lang="en-US" sz="1800">
                <a:solidFill>
                  <a:srgbClr val="FFFFFF"/>
                </a:solidFill>
              </a:rPr>
              <a:t>Regulation takes place in a number of industries such as telecoms, water and energy</a:t>
            </a:r>
          </a:p>
          <a:p>
            <a:r>
              <a:rPr lang="en-US" sz="1800">
                <a:solidFill>
                  <a:srgbClr val="FFFFFF"/>
                </a:solidFill>
              </a:rPr>
              <a:t>A key reason for regulation is to create conditions for continued investment in infrastructure in important areas of the economy</a:t>
            </a:r>
          </a:p>
        </p:txBody>
      </p:sp>
      <p:pic>
        <p:nvPicPr>
          <p:cNvPr id="4" name="Picture 3">
            <a:extLst>
              <a:ext uri="{FF2B5EF4-FFF2-40B4-BE49-F238E27FC236}">
                <a16:creationId xmlns:a16="http://schemas.microsoft.com/office/drawing/2014/main" id="{2DB29132-D19F-1C13-12ED-85E4FBF94AC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80478522-2629-E821-41AA-924FB67AE7D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6FC06CF7-F6F1-D570-3B8F-17589128CF8F}"/>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478CF47F-E1BC-6ECD-8218-03D59029DDC4}"/>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8250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a:t>Legislation</a:t>
            </a:r>
          </a:p>
        </p:txBody>
      </p:sp>
      <p:pic>
        <p:nvPicPr>
          <p:cNvPr id="5" name="Picture 4">
            <a:extLst>
              <a:ext uri="{FF2B5EF4-FFF2-40B4-BE49-F238E27FC236}">
                <a16:creationId xmlns:a16="http://schemas.microsoft.com/office/drawing/2014/main" id="{C3727104-E751-65A2-F461-05B1CD5A4AD4}"/>
              </a:ext>
            </a:extLst>
          </p:cNvPr>
          <p:cNvPicPr>
            <a:picLocks noChangeAspect="1"/>
          </p:cNvPicPr>
          <p:nvPr/>
        </p:nvPicPr>
        <p:blipFill rotWithShape="1">
          <a:blip r:embed="rId2"/>
          <a:srcRect t="30960" b="30284"/>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4294967295"/>
          </p:nvPr>
        </p:nvSpPr>
        <p:spPr>
          <a:xfrm>
            <a:off x="6096000" y="3703975"/>
            <a:ext cx="5257800" cy="2398713"/>
          </a:xfrm>
        </p:spPr>
        <p:txBody>
          <a:bodyPr vert="horz" lIns="91440" tIns="45720" rIns="91440" bIns="45720" rtlCol="0" anchor="ctr">
            <a:normAutofit/>
          </a:bodyPr>
          <a:lstStyle/>
          <a:p>
            <a:r>
              <a:rPr lang="en-US" sz="1800"/>
              <a:t>Legislation involves creating and enacting laws in order to protect individuals, firms and society as a whole</a:t>
            </a:r>
          </a:p>
          <a:p>
            <a:r>
              <a:rPr lang="en-US" sz="1800"/>
              <a:t>The legal environment describes the collection of legislation that impact on the activities of organisations</a:t>
            </a:r>
          </a:p>
          <a:p>
            <a:pPr lvl="1"/>
            <a:r>
              <a:rPr lang="en-US" sz="1800"/>
              <a:t>Laws are passed through UK Acts of Parliament</a:t>
            </a:r>
          </a:p>
          <a:p>
            <a:pPr lvl="1"/>
            <a:r>
              <a:rPr lang="en-US" sz="1800"/>
              <a:t>The UK is also subject to EU laws</a:t>
            </a:r>
          </a:p>
          <a:p>
            <a:endParaRPr lang="en-US" sz="1800"/>
          </a:p>
        </p:txBody>
      </p:sp>
      <p:pic>
        <p:nvPicPr>
          <p:cNvPr id="4" name="Picture 3">
            <a:extLst>
              <a:ext uri="{FF2B5EF4-FFF2-40B4-BE49-F238E27FC236}">
                <a16:creationId xmlns:a16="http://schemas.microsoft.com/office/drawing/2014/main" id="{2B9B25AC-082F-05C7-52D0-E0699D55A9D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E67860BD-C92E-9DA9-F108-28FA9E282E0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E0D0AE0A-96CD-3465-EAF6-523103D64009}"/>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D93CFAF9-6400-D5C1-D227-1C77989AD915}"/>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84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683822" y="0"/>
            <a:ext cx="5508177" cy="6858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imposition of a minimum price at P1 will lead to excess supply of Q1 Q2 as firms will wish to supply more at a higher price.</a:t>
            </a:r>
          </a:p>
          <a:p>
            <a:pPr algn="ctr"/>
            <a:endParaRPr lang="en-GB" sz="2400" dirty="0">
              <a:solidFill>
                <a:schemeClr val="tx1"/>
              </a:solidFill>
            </a:endParaRPr>
          </a:p>
          <a:p>
            <a:pPr algn="ctr"/>
            <a:r>
              <a:rPr lang="en-GB" sz="2400" dirty="0">
                <a:solidFill>
                  <a:schemeClr val="tx1"/>
                </a:solidFill>
              </a:rPr>
              <a:t>The national minimum wage was introduced by the Labour Government in 1999 in attempt to redistribute income to low paid workers.</a:t>
            </a:r>
          </a:p>
          <a:p>
            <a:pPr algn="ctr"/>
            <a:endParaRPr lang="en-GB" sz="2400" dirty="0">
              <a:solidFill>
                <a:schemeClr val="tx1"/>
              </a:solidFill>
            </a:endParaRPr>
          </a:p>
          <a:p>
            <a:pPr algn="ctr"/>
            <a:r>
              <a:rPr lang="en-GB" sz="2400" dirty="0">
                <a:solidFill>
                  <a:schemeClr val="tx1"/>
                </a:solidFill>
              </a:rPr>
              <a:t>Some commentators suggested that the demand for workers would be lower than the equilibrium level and there would be an excess supply of labour.</a:t>
            </a:r>
          </a:p>
        </p:txBody>
      </p:sp>
      <p:sp>
        <p:nvSpPr>
          <p:cNvPr id="28" name="Rectangle 27"/>
          <p:cNvSpPr/>
          <p:nvPr/>
        </p:nvSpPr>
        <p:spPr>
          <a:xfrm>
            <a:off x="0" y="4620097"/>
            <a:ext cx="6683821" cy="223790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 major economic example of legislation is price controls. This is when the government set maximum or minimum prices for a good or service.</a:t>
            </a:r>
          </a:p>
        </p:txBody>
      </p:sp>
      <p:grpSp>
        <p:nvGrpSpPr>
          <p:cNvPr id="8" name="Group 7"/>
          <p:cNvGrpSpPr/>
          <p:nvPr/>
        </p:nvGrpSpPr>
        <p:grpSpPr>
          <a:xfrm>
            <a:off x="-1" y="273527"/>
            <a:ext cx="7159084" cy="4169832"/>
            <a:chOff x="1866484" y="2169235"/>
            <a:chExt cx="4176464" cy="2378580"/>
          </a:xfrm>
        </p:grpSpPr>
        <p:grpSp>
          <p:nvGrpSpPr>
            <p:cNvPr id="9" name="Group 8"/>
            <p:cNvGrpSpPr/>
            <p:nvPr/>
          </p:nvGrpSpPr>
          <p:grpSpPr>
            <a:xfrm>
              <a:off x="1866484" y="2169235"/>
              <a:ext cx="4176464" cy="2378580"/>
              <a:chOff x="1928600" y="2136229"/>
              <a:chExt cx="4176464" cy="2378580"/>
            </a:xfrm>
          </p:grpSpPr>
          <p:sp>
            <p:nvSpPr>
              <p:cNvPr id="13" name="TextBox 12"/>
              <p:cNvSpPr txBox="1">
                <a:spLocks noChangeArrowheads="1"/>
              </p:cNvSpPr>
              <p:nvPr/>
            </p:nvSpPr>
            <p:spPr bwMode="auto">
              <a:xfrm>
                <a:off x="4899305" y="2136229"/>
                <a:ext cx="375661"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4" name="Straight Connector 13"/>
              <p:cNvCxnSpPr/>
              <p:nvPr/>
            </p:nvCxnSpPr>
            <p:spPr>
              <a:xfrm>
                <a:off x="2471835" y="2136229"/>
                <a:ext cx="0" cy="2065747"/>
              </a:xfrm>
              <a:prstGeom prst="line">
                <a:avLst/>
              </a:prstGeom>
              <a:noFill/>
              <a:ln w="28575" cap="flat" cmpd="sng" algn="ctr">
                <a:solidFill>
                  <a:srgbClr val="D1282E"/>
                </a:solidFill>
                <a:prstDash val="solid"/>
              </a:ln>
              <a:effectLst/>
            </p:spPr>
          </p:cxnSp>
          <p:cxnSp>
            <p:nvCxnSpPr>
              <p:cNvPr id="15" name="Straight Connector 14"/>
              <p:cNvCxnSpPr/>
              <p:nvPr/>
            </p:nvCxnSpPr>
            <p:spPr>
              <a:xfrm>
                <a:off x="2471835" y="4201976"/>
                <a:ext cx="2714333" cy="0"/>
              </a:xfrm>
              <a:prstGeom prst="line">
                <a:avLst/>
              </a:prstGeom>
              <a:noFill/>
              <a:ln w="28575" cap="flat" cmpd="sng" algn="ctr">
                <a:solidFill>
                  <a:srgbClr val="D1282E"/>
                </a:solidFill>
                <a:prstDash val="solid"/>
              </a:ln>
              <a:effectLst/>
            </p:spPr>
          </p:cxnSp>
          <p:sp>
            <p:nvSpPr>
              <p:cNvPr id="16" name="TextBox 15"/>
              <p:cNvSpPr txBox="1">
                <a:spLocks noChangeArrowheads="1"/>
              </p:cNvSpPr>
              <p:nvPr/>
            </p:nvSpPr>
            <p:spPr bwMode="auto">
              <a:xfrm>
                <a:off x="1928600" y="2310079"/>
                <a:ext cx="500881"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Price</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7" name="TextBox 16"/>
              <p:cNvSpPr txBox="1">
                <a:spLocks noChangeArrowheads="1"/>
              </p:cNvSpPr>
              <p:nvPr/>
            </p:nvSpPr>
            <p:spPr bwMode="auto">
              <a:xfrm>
                <a:off x="4642933" y="4286576"/>
                <a:ext cx="1462131"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Quantity</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8" name="TextBox 17"/>
              <p:cNvSpPr txBox="1">
                <a:spLocks noChangeArrowheads="1"/>
              </p:cNvSpPr>
              <p:nvPr/>
            </p:nvSpPr>
            <p:spPr bwMode="auto">
              <a:xfrm>
                <a:off x="4810507" y="3600339"/>
                <a:ext cx="375661"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D</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9" name="Straight Connector 18"/>
              <p:cNvCxnSpPr/>
              <p:nvPr/>
            </p:nvCxnSpPr>
            <p:spPr>
              <a:xfrm>
                <a:off x="3095925" y="2343949"/>
                <a:ext cx="1795682" cy="1296242"/>
              </a:xfrm>
              <a:prstGeom prst="line">
                <a:avLst/>
              </a:prstGeom>
              <a:noFill/>
              <a:ln w="28575" cap="flat" cmpd="sng" algn="ctr">
                <a:solidFill>
                  <a:srgbClr val="FF0000"/>
                </a:solidFill>
                <a:prstDash val="solid"/>
              </a:ln>
              <a:effectLst/>
            </p:spPr>
          </p:cxnSp>
          <p:cxnSp>
            <p:nvCxnSpPr>
              <p:cNvPr id="20" name="Straight Connector 19"/>
              <p:cNvCxnSpPr/>
              <p:nvPr/>
            </p:nvCxnSpPr>
            <p:spPr>
              <a:xfrm>
                <a:off x="2511888" y="2992070"/>
                <a:ext cx="1510381" cy="0"/>
              </a:xfrm>
              <a:prstGeom prst="line">
                <a:avLst/>
              </a:prstGeom>
              <a:noFill/>
              <a:ln w="9525" cap="flat" cmpd="sng" algn="ctr">
                <a:solidFill>
                  <a:srgbClr val="D1282E"/>
                </a:solidFill>
                <a:prstDash val="dash"/>
              </a:ln>
              <a:effectLst/>
            </p:spPr>
          </p:cxnSp>
          <p:cxnSp>
            <p:nvCxnSpPr>
              <p:cNvPr id="21" name="Straight Connector 20"/>
              <p:cNvCxnSpPr/>
              <p:nvPr/>
            </p:nvCxnSpPr>
            <p:spPr>
              <a:xfrm>
                <a:off x="4035865" y="2976582"/>
                <a:ext cx="5532" cy="1225168"/>
              </a:xfrm>
              <a:prstGeom prst="line">
                <a:avLst/>
              </a:prstGeom>
              <a:noFill/>
              <a:ln w="9525" cap="flat" cmpd="sng" algn="ctr">
                <a:solidFill>
                  <a:srgbClr val="D1282E"/>
                </a:solidFill>
                <a:prstDash val="dash"/>
              </a:ln>
              <a:effectLst/>
            </p:spPr>
          </p:cxnSp>
          <p:sp>
            <p:nvSpPr>
              <p:cNvPr id="22" name="TextBox 21"/>
              <p:cNvSpPr txBox="1">
                <a:spLocks noChangeArrowheads="1"/>
              </p:cNvSpPr>
              <p:nvPr/>
            </p:nvSpPr>
            <p:spPr bwMode="auto">
              <a:xfrm>
                <a:off x="2208715" y="2868959"/>
                <a:ext cx="250440"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23" name="TextBox 22"/>
              <p:cNvSpPr txBox="1">
                <a:spLocks noChangeArrowheads="1"/>
              </p:cNvSpPr>
              <p:nvPr/>
            </p:nvSpPr>
            <p:spPr bwMode="auto">
              <a:xfrm>
                <a:off x="3801459" y="4208161"/>
                <a:ext cx="501802"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4" name="Straight Connector 23"/>
              <p:cNvCxnSpPr/>
              <p:nvPr/>
            </p:nvCxnSpPr>
            <p:spPr>
              <a:xfrm flipV="1">
                <a:off x="3148987" y="2340179"/>
                <a:ext cx="1806746" cy="1254430"/>
              </a:xfrm>
              <a:prstGeom prst="line">
                <a:avLst/>
              </a:prstGeom>
              <a:noFill/>
              <a:ln w="28575" cap="flat" cmpd="sng" algn="ctr">
                <a:solidFill>
                  <a:srgbClr val="FF0000"/>
                </a:solidFill>
                <a:prstDash val="solid"/>
              </a:ln>
              <a:effectLst/>
            </p:spPr>
          </p:cxnSp>
          <p:sp>
            <p:nvSpPr>
              <p:cNvPr id="25" name="TextBox 24"/>
              <p:cNvSpPr txBox="1">
                <a:spLocks noChangeArrowheads="1"/>
              </p:cNvSpPr>
              <p:nvPr/>
            </p:nvSpPr>
            <p:spPr bwMode="auto">
              <a:xfrm>
                <a:off x="2128595" y="2699280"/>
                <a:ext cx="377761"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6" name="Straight Connector 25"/>
              <p:cNvCxnSpPr/>
              <p:nvPr/>
            </p:nvCxnSpPr>
            <p:spPr>
              <a:xfrm>
                <a:off x="2506356" y="2827459"/>
                <a:ext cx="2491981" cy="0"/>
              </a:xfrm>
              <a:prstGeom prst="line">
                <a:avLst/>
              </a:prstGeom>
              <a:noFill/>
              <a:ln w="9525" cap="flat" cmpd="sng" algn="ctr">
                <a:solidFill>
                  <a:srgbClr val="D1282E"/>
                </a:solidFill>
                <a:prstDash val="dash"/>
              </a:ln>
              <a:effectLst/>
            </p:spPr>
          </p:cxnSp>
          <p:cxnSp>
            <p:nvCxnSpPr>
              <p:cNvPr id="27" name="Straight Connector 26"/>
              <p:cNvCxnSpPr/>
              <p:nvPr/>
            </p:nvCxnSpPr>
            <p:spPr>
              <a:xfrm>
                <a:off x="3765836" y="2827459"/>
                <a:ext cx="5532" cy="1374291"/>
              </a:xfrm>
              <a:prstGeom prst="line">
                <a:avLst/>
              </a:prstGeom>
              <a:noFill/>
              <a:ln w="9525" cap="flat" cmpd="sng" algn="ctr">
                <a:solidFill>
                  <a:srgbClr val="D1282E"/>
                </a:solidFill>
                <a:prstDash val="dash"/>
              </a:ln>
              <a:effectLst/>
            </p:spPr>
          </p:cxnSp>
          <p:sp>
            <p:nvSpPr>
              <p:cNvPr id="29" name="TextBox 28"/>
              <p:cNvSpPr txBox="1">
                <a:spLocks noChangeArrowheads="1"/>
              </p:cNvSpPr>
              <p:nvPr/>
            </p:nvSpPr>
            <p:spPr bwMode="auto">
              <a:xfrm flipH="1">
                <a:off x="3935448" y="4182608"/>
                <a:ext cx="211897"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charset="0"/>
                </a:endParaRPr>
              </a:p>
            </p:txBody>
          </p:sp>
        </p:grpSp>
        <p:sp>
          <p:nvSpPr>
            <p:cNvPr id="10" name="TextBox 9"/>
            <p:cNvSpPr txBox="1">
              <a:spLocks noChangeArrowheads="1"/>
            </p:cNvSpPr>
            <p:nvPr/>
          </p:nvSpPr>
          <p:spPr bwMode="auto">
            <a:xfrm>
              <a:off x="3501349" y="4241166"/>
              <a:ext cx="377761"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1" name="Straight Connector 10"/>
            <p:cNvCxnSpPr/>
            <p:nvPr/>
          </p:nvCxnSpPr>
          <p:spPr>
            <a:xfrm>
              <a:off x="4210930" y="2901965"/>
              <a:ext cx="30215" cy="1339202"/>
            </a:xfrm>
            <a:prstGeom prst="line">
              <a:avLst/>
            </a:prstGeom>
            <a:noFill/>
            <a:ln w="9525" cap="flat" cmpd="sng" algn="ctr">
              <a:solidFill>
                <a:srgbClr val="D1282E"/>
              </a:solidFill>
              <a:prstDash val="dash"/>
            </a:ln>
            <a:effectLst/>
          </p:spPr>
        </p:cxnSp>
        <p:sp>
          <p:nvSpPr>
            <p:cNvPr id="12" name="TextBox 11"/>
            <p:cNvSpPr txBox="1">
              <a:spLocks noChangeArrowheads="1"/>
            </p:cNvSpPr>
            <p:nvPr/>
          </p:nvSpPr>
          <p:spPr bwMode="auto">
            <a:xfrm>
              <a:off x="4112983" y="4235077"/>
              <a:ext cx="377761" cy="2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r>
                <a:rPr kumimoji="0" lang="en-GB" sz="1600" b="0" i="0" u="none" strike="noStrike" kern="0" cap="none" spc="0" normalizeH="0" baseline="0" noProof="0" dirty="0">
                  <a:ln>
                    <a:noFill/>
                  </a:ln>
                  <a:solidFill>
                    <a:srgbClr val="000000"/>
                  </a:solidFill>
                  <a:effectLst/>
                  <a:uLnTx/>
                  <a:uFillTx/>
                  <a:latin typeface="Arial" charset="0"/>
                </a:rPr>
                <a:t>2</a:t>
              </a:r>
              <a:endParaRPr kumimoji="0" lang="en-US" sz="2000" b="0" i="0" u="none" strike="noStrike" kern="0" cap="none" spc="0" normalizeH="0" baseline="0" noProof="0" dirty="0">
                <a:ln>
                  <a:noFill/>
                </a:ln>
                <a:solidFill>
                  <a:srgbClr val="000000"/>
                </a:solidFill>
                <a:effectLst/>
                <a:uLnTx/>
                <a:uFillTx/>
                <a:latin typeface="Arial" charset="0"/>
              </a:endParaRPr>
            </a:p>
          </p:txBody>
        </p:sp>
      </p:grpSp>
      <p:sp>
        <p:nvSpPr>
          <p:cNvPr id="30" name="Rectangle 29"/>
          <p:cNvSpPr/>
          <p:nvPr/>
        </p:nvSpPr>
        <p:spPr>
          <a:xfrm>
            <a:off x="2214969" y="40937"/>
            <a:ext cx="2795408" cy="624612"/>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Legislation</a:t>
            </a:r>
          </a:p>
        </p:txBody>
      </p:sp>
      <p:pic>
        <p:nvPicPr>
          <p:cNvPr id="2" name="Picture 1">
            <a:extLst>
              <a:ext uri="{FF2B5EF4-FFF2-40B4-BE49-F238E27FC236}">
                <a16:creationId xmlns:a16="http://schemas.microsoft.com/office/drawing/2014/main" id="{03B1F273-3831-CC80-73FB-618E63B7CE7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3" name="Picture 2">
            <a:extLst>
              <a:ext uri="{FF2B5EF4-FFF2-40B4-BE49-F238E27FC236}">
                <a16:creationId xmlns:a16="http://schemas.microsoft.com/office/drawing/2014/main" id="{40F6511A-7C86-3837-FD96-9D21D6B0ECE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5" name="TextBox 4">
            <a:extLst>
              <a:ext uri="{FF2B5EF4-FFF2-40B4-BE49-F238E27FC236}">
                <a16:creationId xmlns:a16="http://schemas.microsoft.com/office/drawing/2014/main" id="{02A2831B-21C1-DA95-CD7D-C7E190F4BC62}"/>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5B3D800-5889-3FAF-AE35-BEBAFA44AA76}"/>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64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683822" y="0"/>
            <a:ext cx="5508177" cy="6858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The imposition of a maximum price at P1 will lead to excess demand of Q1 Q2 as consumers will wish to demand more at a lower price.</a:t>
            </a:r>
          </a:p>
          <a:p>
            <a:pPr algn="ctr"/>
            <a:endParaRPr lang="en-GB" sz="3200" dirty="0">
              <a:solidFill>
                <a:schemeClr val="tx1"/>
              </a:solidFill>
            </a:endParaRPr>
          </a:p>
          <a:p>
            <a:pPr algn="ctr"/>
            <a:r>
              <a:rPr lang="en-GB" sz="3200" dirty="0">
                <a:solidFill>
                  <a:schemeClr val="tx1"/>
                </a:solidFill>
              </a:rPr>
              <a:t>The government may wish to impose a maximum price to prevent the consumer from being exploited.</a:t>
            </a:r>
          </a:p>
        </p:txBody>
      </p:sp>
      <p:sp>
        <p:nvSpPr>
          <p:cNvPr id="28" name="Rectangle 27"/>
          <p:cNvSpPr/>
          <p:nvPr/>
        </p:nvSpPr>
        <p:spPr>
          <a:xfrm>
            <a:off x="6994" y="-4387"/>
            <a:ext cx="6683821" cy="223790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Legislation</a:t>
            </a:r>
          </a:p>
        </p:txBody>
      </p:sp>
      <p:grpSp>
        <p:nvGrpSpPr>
          <p:cNvPr id="29" name="Group 28"/>
          <p:cNvGrpSpPr/>
          <p:nvPr/>
        </p:nvGrpSpPr>
        <p:grpSpPr>
          <a:xfrm>
            <a:off x="-1" y="2592982"/>
            <a:ext cx="7359806" cy="3921716"/>
            <a:chOff x="1866484" y="2169235"/>
            <a:chExt cx="4176464" cy="2437262"/>
          </a:xfrm>
        </p:grpSpPr>
        <p:grpSp>
          <p:nvGrpSpPr>
            <p:cNvPr id="30" name="Group 29"/>
            <p:cNvGrpSpPr/>
            <p:nvPr/>
          </p:nvGrpSpPr>
          <p:grpSpPr>
            <a:xfrm>
              <a:off x="1866484" y="2169235"/>
              <a:ext cx="4176464" cy="2437262"/>
              <a:chOff x="1928600" y="2136229"/>
              <a:chExt cx="4176464" cy="2437262"/>
            </a:xfrm>
          </p:grpSpPr>
          <p:sp>
            <p:nvSpPr>
              <p:cNvPr id="34" name="TextBox 33"/>
              <p:cNvSpPr txBox="1">
                <a:spLocks noChangeArrowheads="1"/>
              </p:cNvSpPr>
              <p:nvPr/>
            </p:nvSpPr>
            <p:spPr bwMode="auto">
              <a:xfrm>
                <a:off x="4899305" y="2136229"/>
                <a:ext cx="375661"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S</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35" name="Straight Connector 34"/>
              <p:cNvCxnSpPr/>
              <p:nvPr/>
            </p:nvCxnSpPr>
            <p:spPr>
              <a:xfrm>
                <a:off x="2471835" y="2136229"/>
                <a:ext cx="0" cy="2065747"/>
              </a:xfrm>
              <a:prstGeom prst="line">
                <a:avLst/>
              </a:prstGeom>
              <a:noFill/>
              <a:ln w="28575" cap="flat" cmpd="sng" algn="ctr">
                <a:solidFill>
                  <a:srgbClr val="D1282E"/>
                </a:solidFill>
                <a:prstDash val="solid"/>
              </a:ln>
              <a:effectLst/>
            </p:spPr>
          </p:cxnSp>
          <p:cxnSp>
            <p:nvCxnSpPr>
              <p:cNvPr id="36" name="Straight Connector 35"/>
              <p:cNvCxnSpPr/>
              <p:nvPr/>
            </p:nvCxnSpPr>
            <p:spPr>
              <a:xfrm>
                <a:off x="2471835" y="4201976"/>
                <a:ext cx="2714333" cy="0"/>
              </a:xfrm>
              <a:prstGeom prst="line">
                <a:avLst/>
              </a:prstGeom>
              <a:noFill/>
              <a:ln w="28575" cap="flat" cmpd="sng" algn="ctr">
                <a:solidFill>
                  <a:srgbClr val="D1282E"/>
                </a:solidFill>
                <a:prstDash val="solid"/>
              </a:ln>
              <a:effectLst/>
            </p:spPr>
          </p:cxnSp>
          <p:sp>
            <p:nvSpPr>
              <p:cNvPr id="37" name="TextBox 36"/>
              <p:cNvSpPr txBox="1">
                <a:spLocks noChangeArrowheads="1"/>
              </p:cNvSpPr>
              <p:nvPr/>
            </p:nvSpPr>
            <p:spPr bwMode="auto">
              <a:xfrm>
                <a:off x="1928600" y="2310079"/>
                <a:ext cx="500881" cy="51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Price</a:t>
                </a:r>
                <a:endParaRPr kumimoji="0" lang="en-US" sz="2400" b="0" i="0" u="none" strike="noStrike" kern="0" cap="none" spc="0" normalizeH="0" baseline="0" noProof="0" dirty="0">
                  <a:ln>
                    <a:noFill/>
                  </a:ln>
                  <a:solidFill>
                    <a:srgbClr val="000000"/>
                  </a:solidFill>
                  <a:effectLst/>
                  <a:uLnTx/>
                  <a:uFillTx/>
                  <a:latin typeface="Arial" charset="0"/>
                </a:endParaRPr>
              </a:p>
            </p:txBody>
          </p:sp>
          <p:sp>
            <p:nvSpPr>
              <p:cNvPr id="38" name="TextBox 37"/>
              <p:cNvSpPr txBox="1">
                <a:spLocks noChangeArrowheads="1"/>
              </p:cNvSpPr>
              <p:nvPr/>
            </p:nvSpPr>
            <p:spPr bwMode="auto">
              <a:xfrm>
                <a:off x="4642933" y="4286576"/>
                <a:ext cx="1462131"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Quantity</a:t>
                </a:r>
                <a:endParaRPr kumimoji="0" lang="en-US" sz="2400" b="0" i="0" u="none" strike="noStrike" kern="0" cap="none" spc="0" normalizeH="0" baseline="0" noProof="0" dirty="0">
                  <a:ln>
                    <a:noFill/>
                  </a:ln>
                  <a:solidFill>
                    <a:srgbClr val="000000"/>
                  </a:solidFill>
                  <a:effectLst/>
                  <a:uLnTx/>
                  <a:uFillTx/>
                  <a:latin typeface="Arial" charset="0"/>
                </a:endParaRPr>
              </a:p>
            </p:txBody>
          </p:sp>
          <p:sp>
            <p:nvSpPr>
              <p:cNvPr id="39" name="TextBox 38"/>
              <p:cNvSpPr txBox="1">
                <a:spLocks noChangeArrowheads="1"/>
              </p:cNvSpPr>
              <p:nvPr/>
            </p:nvSpPr>
            <p:spPr bwMode="auto">
              <a:xfrm>
                <a:off x="4810507" y="3600339"/>
                <a:ext cx="375661"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D</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40" name="Straight Connector 39"/>
              <p:cNvCxnSpPr/>
              <p:nvPr/>
            </p:nvCxnSpPr>
            <p:spPr>
              <a:xfrm>
                <a:off x="3118896" y="2328687"/>
                <a:ext cx="1795682" cy="1296242"/>
              </a:xfrm>
              <a:prstGeom prst="line">
                <a:avLst/>
              </a:prstGeom>
              <a:noFill/>
              <a:ln w="28575" cap="flat" cmpd="sng" algn="ctr">
                <a:solidFill>
                  <a:srgbClr val="FF0000"/>
                </a:solidFill>
                <a:prstDash val="solid"/>
              </a:ln>
              <a:effectLst/>
            </p:spPr>
          </p:cxnSp>
          <p:cxnSp>
            <p:nvCxnSpPr>
              <p:cNvPr id="41" name="Straight Connector 40"/>
              <p:cNvCxnSpPr/>
              <p:nvPr/>
            </p:nvCxnSpPr>
            <p:spPr>
              <a:xfrm>
                <a:off x="2511888" y="2992070"/>
                <a:ext cx="1510381" cy="0"/>
              </a:xfrm>
              <a:prstGeom prst="line">
                <a:avLst/>
              </a:prstGeom>
              <a:noFill/>
              <a:ln w="9525" cap="flat" cmpd="sng" algn="ctr">
                <a:solidFill>
                  <a:srgbClr val="D1282E"/>
                </a:solidFill>
                <a:prstDash val="dash"/>
              </a:ln>
              <a:effectLst/>
            </p:spPr>
          </p:cxnSp>
          <p:cxnSp>
            <p:nvCxnSpPr>
              <p:cNvPr id="42" name="Straight Connector 41"/>
              <p:cNvCxnSpPr/>
              <p:nvPr/>
            </p:nvCxnSpPr>
            <p:spPr>
              <a:xfrm>
                <a:off x="4035865" y="2976582"/>
                <a:ext cx="5532" cy="1225168"/>
              </a:xfrm>
              <a:prstGeom prst="line">
                <a:avLst/>
              </a:prstGeom>
              <a:noFill/>
              <a:ln w="9525" cap="flat" cmpd="sng" algn="ctr">
                <a:solidFill>
                  <a:srgbClr val="D1282E"/>
                </a:solidFill>
                <a:prstDash val="dash"/>
              </a:ln>
              <a:effectLst/>
            </p:spPr>
          </p:cxnSp>
          <p:sp>
            <p:nvSpPr>
              <p:cNvPr id="43" name="TextBox 42"/>
              <p:cNvSpPr txBox="1">
                <a:spLocks noChangeArrowheads="1"/>
              </p:cNvSpPr>
              <p:nvPr/>
            </p:nvSpPr>
            <p:spPr bwMode="auto">
              <a:xfrm>
                <a:off x="2208715" y="2868959"/>
                <a:ext cx="250440"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P</a:t>
                </a:r>
                <a:endParaRPr kumimoji="0" lang="en-US" sz="2400" b="0" i="0" u="none" strike="noStrike" kern="0" cap="none" spc="0" normalizeH="0" baseline="0" noProof="0" dirty="0">
                  <a:ln>
                    <a:noFill/>
                  </a:ln>
                  <a:solidFill>
                    <a:srgbClr val="000000"/>
                  </a:solidFill>
                  <a:effectLst/>
                  <a:uLnTx/>
                  <a:uFillTx/>
                  <a:latin typeface="Arial" charset="0"/>
                </a:endParaRPr>
              </a:p>
            </p:txBody>
          </p:sp>
          <p:sp>
            <p:nvSpPr>
              <p:cNvPr id="44" name="TextBox 43"/>
              <p:cNvSpPr txBox="1">
                <a:spLocks noChangeArrowheads="1"/>
              </p:cNvSpPr>
              <p:nvPr/>
            </p:nvSpPr>
            <p:spPr bwMode="auto">
              <a:xfrm>
                <a:off x="3801459" y="4208161"/>
                <a:ext cx="501802"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45" name="Straight Connector 44"/>
              <p:cNvCxnSpPr/>
              <p:nvPr/>
            </p:nvCxnSpPr>
            <p:spPr>
              <a:xfrm flipV="1">
                <a:off x="3132492" y="2318286"/>
                <a:ext cx="1806746" cy="1254430"/>
              </a:xfrm>
              <a:prstGeom prst="line">
                <a:avLst/>
              </a:prstGeom>
              <a:noFill/>
              <a:ln w="28575" cap="flat" cmpd="sng" algn="ctr">
                <a:solidFill>
                  <a:srgbClr val="FF0000"/>
                </a:solidFill>
                <a:prstDash val="solid"/>
              </a:ln>
              <a:effectLst/>
            </p:spPr>
          </p:cxnSp>
          <p:sp>
            <p:nvSpPr>
              <p:cNvPr id="46" name="TextBox 45"/>
              <p:cNvSpPr txBox="1">
                <a:spLocks noChangeArrowheads="1"/>
              </p:cNvSpPr>
              <p:nvPr/>
            </p:nvSpPr>
            <p:spPr bwMode="auto">
              <a:xfrm>
                <a:off x="2128596" y="3045991"/>
                <a:ext cx="343240"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P</a:t>
                </a:r>
                <a:r>
                  <a:rPr kumimoji="0" lang="en-GB" b="0" i="0" u="none" strike="noStrike" kern="0" cap="none" spc="0" normalizeH="0" baseline="0" noProof="0" dirty="0">
                    <a:ln>
                      <a:noFill/>
                    </a:ln>
                    <a:solidFill>
                      <a:srgbClr val="000000"/>
                    </a:solidFill>
                    <a:effectLst/>
                    <a:uLnTx/>
                    <a:uFillTx/>
                    <a:latin typeface="Arial" charset="0"/>
                  </a:rPr>
                  <a:t>1</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47" name="Straight Connector 46"/>
              <p:cNvCxnSpPr/>
              <p:nvPr/>
            </p:nvCxnSpPr>
            <p:spPr>
              <a:xfrm>
                <a:off x="2506356" y="3169102"/>
                <a:ext cx="2491981" cy="0"/>
              </a:xfrm>
              <a:prstGeom prst="line">
                <a:avLst/>
              </a:prstGeom>
              <a:noFill/>
              <a:ln w="9525" cap="flat" cmpd="sng" algn="ctr">
                <a:solidFill>
                  <a:srgbClr val="D1282E"/>
                </a:solidFill>
                <a:prstDash val="dash"/>
              </a:ln>
              <a:effectLst/>
            </p:spPr>
          </p:cxnSp>
          <p:cxnSp>
            <p:nvCxnSpPr>
              <p:cNvPr id="48" name="Straight Connector 47"/>
              <p:cNvCxnSpPr/>
              <p:nvPr/>
            </p:nvCxnSpPr>
            <p:spPr>
              <a:xfrm>
                <a:off x="3765836" y="2827459"/>
                <a:ext cx="5532" cy="1374291"/>
              </a:xfrm>
              <a:prstGeom prst="line">
                <a:avLst/>
              </a:prstGeom>
              <a:noFill/>
              <a:ln w="9525" cap="flat" cmpd="sng" algn="ctr">
                <a:solidFill>
                  <a:srgbClr val="D1282E"/>
                </a:solidFill>
                <a:prstDash val="dash"/>
              </a:ln>
              <a:effectLst/>
            </p:spPr>
          </p:cxnSp>
          <p:sp>
            <p:nvSpPr>
              <p:cNvPr id="49" name="TextBox 48"/>
              <p:cNvSpPr txBox="1">
                <a:spLocks noChangeArrowheads="1"/>
              </p:cNvSpPr>
              <p:nvPr/>
            </p:nvSpPr>
            <p:spPr bwMode="auto">
              <a:xfrm flipH="1">
                <a:off x="3935448" y="4182608"/>
                <a:ext cx="211897"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ndParaRPr>
              </a:p>
            </p:txBody>
          </p:sp>
        </p:grpSp>
        <p:sp>
          <p:nvSpPr>
            <p:cNvPr id="31" name="TextBox 30"/>
            <p:cNvSpPr txBox="1">
              <a:spLocks noChangeArrowheads="1"/>
            </p:cNvSpPr>
            <p:nvPr/>
          </p:nvSpPr>
          <p:spPr bwMode="auto">
            <a:xfrm>
              <a:off x="3491111" y="4215614"/>
              <a:ext cx="377761"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a:t>
              </a:r>
              <a:r>
                <a:rPr kumimoji="0" lang="en-GB" b="0" i="0" u="none" strike="noStrike" kern="0" cap="none" spc="0" normalizeH="0" baseline="0" noProof="0" dirty="0">
                  <a:ln>
                    <a:noFill/>
                  </a:ln>
                  <a:solidFill>
                    <a:srgbClr val="000000"/>
                  </a:solidFill>
                  <a:effectLst/>
                  <a:uLnTx/>
                  <a:uFillTx/>
                  <a:latin typeface="Arial" charset="0"/>
                </a:rPr>
                <a:t>1</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32" name="Straight Connector 31"/>
            <p:cNvCxnSpPr/>
            <p:nvPr/>
          </p:nvCxnSpPr>
          <p:spPr>
            <a:xfrm>
              <a:off x="4241145" y="3202107"/>
              <a:ext cx="0" cy="1039060"/>
            </a:xfrm>
            <a:prstGeom prst="line">
              <a:avLst/>
            </a:prstGeom>
            <a:noFill/>
            <a:ln w="9525" cap="flat" cmpd="sng" algn="ctr">
              <a:solidFill>
                <a:srgbClr val="D1282E"/>
              </a:solidFill>
              <a:prstDash val="dash"/>
            </a:ln>
            <a:effectLst/>
          </p:spPr>
        </p:cxnSp>
        <p:sp>
          <p:nvSpPr>
            <p:cNvPr id="33" name="TextBox 32"/>
            <p:cNvSpPr txBox="1">
              <a:spLocks noChangeArrowheads="1"/>
            </p:cNvSpPr>
            <p:nvPr/>
          </p:nvSpPr>
          <p:spPr bwMode="auto">
            <a:xfrm>
              <a:off x="4112983" y="4235077"/>
              <a:ext cx="377761" cy="2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a:t>
              </a:r>
              <a:r>
                <a:rPr kumimoji="0" lang="en-GB" b="0" i="0" u="none" strike="noStrike" kern="0" cap="none" spc="0" normalizeH="0" baseline="0" noProof="0" dirty="0">
                  <a:ln>
                    <a:noFill/>
                  </a:ln>
                  <a:solidFill>
                    <a:srgbClr val="000000"/>
                  </a:solidFill>
                  <a:effectLst/>
                  <a:uLnTx/>
                  <a:uFillTx/>
                  <a:latin typeface="Arial" charset="0"/>
                </a:rPr>
                <a:t>2</a:t>
              </a:r>
              <a:endParaRPr kumimoji="0" lang="en-US" sz="2400" b="0" i="0" u="none" strike="noStrike" kern="0" cap="none" spc="0" normalizeH="0" baseline="0" noProof="0" dirty="0">
                <a:ln>
                  <a:noFill/>
                </a:ln>
                <a:solidFill>
                  <a:srgbClr val="000000"/>
                </a:solidFill>
                <a:effectLst/>
                <a:uLnTx/>
                <a:uFillTx/>
                <a:latin typeface="Arial" charset="0"/>
              </a:endParaRPr>
            </a:p>
          </p:txBody>
        </p:sp>
      </p:grpSp>
      <p:pic>
        <p:nvPicPr>
          <p:cNvPr id="2" name="Picture 1">
            <a:extLst>
              <a:ext uri="{FF2B5EF4-FFF2-40B4-BE49-F238E27FC236}">
                <a16:creationId xmlns:a16="http://schemas.microsoft.com/office/drawing/2014/main" id="{42A0B3F4-6EF8-18A2-A709-45B6F391215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3" name="Picture 2">
            <a:extLst>
              <a:ext uri="{FF2B5EF4-FFF2-40B4-BE49-F238E27FC236}">
                <a16:creationId xmlns:a16="http://schemas.microsoft.com/office/drawing/2014/main" id="{4CECAE47-66C5-FFD4-A788-26F71B7F7D1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5" name="TextBox 4">
            <a:extLst>
              <a:ext uri="{FF2B5EF4-FFF2-40B4-BE49-F238E27FC236}">
                <a16:creationId xmlns:a16="http://schemas.microsoft.com/office/drawing/2014/main" id="{2031B37C-51B6-CF2F-D5A9-BC65BF1A2F11}"/>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502D6F2B-D95F-0C70-B43B-972F8B395E2E}"/>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44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683822" y="24988"/>
            <a:ext cx="5508177" cy="683301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imposition of an indirect tax will lead to an increase in the cost of supply for a firm.  This will lead to a shift in the supply curve up and to the left.  Quantity supplied will decrease by Q-Q1.  P will increase from P to P1.</a:t>
            </a:r>
          </a:p>
          <a:p>
            <a:pPr algn="ctr"/>
            <a:endParaRPr lang="en-GB" sz="2400" dirty="0">
              <a:solidFill>
                <a:schemeClr val="tx1"/>
              </a:solidFill>
            </a:endParaRPr>
          </a:p>
          <a:p>
            <a:pPr algn="ctr"/>
            <a:r>
              <a:rPr lang="en-GB" sz="2400" dirty="0">
                <a:solidFill>
                  <a:schemeClr val="tx1"/>
                </a:solidFill>
              </a:rPr>
              <a:t>The increase in tax has caused the price to rise by the vertical distance between the supply curves.  The incidence (amount) of the tax paid for by the producer is shown by the blue line (equivalent to P-P0).  The incidence of the tax paid for by the consumer is shown by the green line (P1-P).</a:t>
            </a:r>
          </a:p>
        </p:txBody>
      </p:sp>
      <p:sp>
        <p:nvSpPr>
          <p:cNvPr id="28" name="Rectangle 27"/>
          <p:cNvSpPr/>
          <p:nvPr/>
        </p:nvSpPr>
        <p:spPr>
          <a:xfrm>
            <a:off x="0" y="24987"/>
            <a:ext cx="6683821" cy="223790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Indirect taxation</a:t>
            </a:r>
          </a:p>
        </p:txBody>
      </p:sp>
      <p:grpSp>
        <p:nvGrpSpPr>
          <p:cNvPr id="8" name="Group 7"/>
          <p:cNvGrpSpPr/>
          <p:nvPr/>
        </p:nvGrpSpPr>
        <p:grpSpPr>
          <a:xfrm>
            <a:off x="0" y="2614985"/>
            <a:ext cx="7069873" cy="3910604"/>
            <a:chOff x="1928600" y="1865729"/>
            <a:chExt cx="4176464" cy="2697950"/>
          </a:xfrm>
        </p:grpSpPr>
        <p:sp>
          <p:nvSpPr>
            <p:cNvPr id="9" name="TextBox 8"/>
            <p:cNvSpPr txBox="1">
              <a:spLocks noChangeArrowheads="1"/>
            </p:cNvSpPr>
            <p:nvPr/>
          </p:nvSpPr>
          <p:spPr bwMode="auto">
            <a:xfrm>
              <a:off x="4631860" y="1865729"/>
              <a:ext cx="876243"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 with tax</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0" name="Straight Connector 9"/>
            <p:cNvCxnSpPr/>
            <p:nvPr/>
          </p:nvCxnSpPr>
          <p:spPr>
            <a:xfrm>
              <a:off x="2471835" y="2136229"/>
              <a:ext cx="0" cy="2065747"/>
            </a:xfrm>
            <a:prstGeom prst="line">
              <a:avLst/>
            </a:prstGeom>
            <a:noFill/>
            <a:ln w="28575" cap="flat" cmpd="sng" algn="ctr">
              <a:solidFill>
                <a:srgbClr val="D1282E"/>
              </a:solidFill>
              <a:prstDash val="solid"/>
            </a:ln>
            <a:effectLst/>
          </p:spPr>
        </p:cxnSp>
        <p:cxnSp>
          <p:nvCxnSpPr>
            <p:cNvPr id="11" name="Straight Connector 10"/>
            <p:cNvCxnSpPr/>
            <p:nvPr/>
          </p:nvCxnSpPr>
          <p:spPr>
            <a:xfrm>
              <a:off x="2471835" y="4201976"/>
              <a:ext cx="2714333" cy="0"/>
            </a:xfrm>
            <a:prstGeom prst="line">
              <a:avLst/>
            </a:prstGeom>
            <a:noFill/>
            <a:ln w="28575" cap="flat" cmpd="sng" algn="ctr">
              <a:solidFill>
                <a:srgbClr val="D1282E"/>
              </a:solidFill>
              <a:prstDash val="solid"/>
            </a:ln>
            <a:effectLst/>
          </p:spPr>
        </p:cxnSp>
        <p:sp>
          <p:nvSpPr>
            <p:cNvPr id="12" name="TextBox 11"/>
            <p:cNvSpPr txBox="1">
              <a:spLocks noChangeArrowheads="1"/>
            </p:cNvSpPr>
            <p:nvPr/>
          </p:nvSpPr>
          <p:spPr bwMode="auto">
            <a:xfrm>
              <a:off x="1928600" y="2310079"/>
              <a:ext cx="500881"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Price</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3" name="TextBox 12"/>
            <p:cNvSpPr txBox="1">
              <a:spLocks noChangeArrowheads="1"/>
            </p:cNvSpPr>
            <p:nvPr/>
          </p:nvSpPr>
          <p:spPr bwMode="auto">
            <a:xfrm>
              <a:off x="4642933" y="4286576"/>
              <a:ext cx="1462131"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Quantity</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4" name="TextBox 13"/>
            <p:cNvSpPr txBox="1">
              <a:spLocks noChangeArrowheads="1"/>
            </p:cNvSpPr>
            <p:nvPr/>
          </p:nvSpPr>
          <p:spPr bwMode="auto">
            <a:xfrm>
              <a:off x="4810507" y="3600339"/>
              <a:ext cx="375661"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D</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5" name="Straight Connector 14"/>
            <p:cNvCxnSpPr/>
            <p:nvPr/>
          </p:nvCxnSpPr>
          <p:spPr>
            <a:xfrm>
              <a:off x="3118896" y="2328687"/>
              <a:ext cx="1795682" cy="1296242"/>
            </a:xfrm>
            <a:prstGeom prst="line">
              <a:avLst/>
            </a:prstGeom>
            <a:noFill/>
            <a:ln w="28575" cap="flat" cmpd="sng" algn="ctr">
              <a:solidFill>
                <a:srgbClr val="FF0000"/>
              </a:solidFill>
              <a:prstDash val="solid"/>
            </a:ln>
            <a:effectLst/>
          </p:spPr>
        </p:cxnSp>
        <p:cxnSp>
          <p:nvCxnSpPr>
            <p:cNvPr id="16" name="Straight Connector 15"/>
            <p:cNvCxnSpPr/>
            <p:nvPr/>
          </p:nvCxnSpPr>
          <p:spPr>
            <a:xfrm>
              <a:off x="2511888" y="2992070"/>
              <a:ext cx="1510381" cy="0"/>
            </a:xfrm>
            <a:prstGeom prst="line">
              <a:avLst/>
            </a:prstGeom>
            <a:noFill/>
            <a:ln w="9525" cap="flat" cmpd="sng" algn="ctr">
              <a:solidFill>
                <a:srgbClr val="D1282E"/>
              </a:solidFill>
              <a:prstDash val="dash"/>
            </a:ln>
            <a:effectLst/>
          </p:spPr>
        </p:cxnSp>
        <p:cxnSp>
          <p:nvCxnSpPr>
            <p:cNvPr id="17" name="Straight Connector 16"/>
            <p:cNvCxnSpPr/>
            <p:nvPr/>
          </p:nvCxnSpPr>
          <p:spPr>
            <a:xfrm>
              <a:off x="4035865" y="2976582"/>
              <a:ext cx="5532" cy="1225168"/>
            </a:xfrm>
            <a:prstGeom prst="line">
              <a:avLst/>
            </a:prstGeom>
            <a:noFill/>
            <a:ln w="9525" cap="flat" cmpd="sng" algn="ctr">
              <a:solidFill>
                <a:srgbClr val="D1282E"/>
              </a:solidFill>
              <a:prstDash val="dash"/>
            </a:ln>
            <a:effectLst/>
          </p:spPr>
        </p:cxnSp>
        <p:sp>
          <p:nvSpPr>
            <p:cNvPr id="18" name="TextBox 17"/>
            <p:cNvSpPr txBox="1">
              <a:spLocks noChangeArrowheads="1"/>
            </p:cNvSpPr>
            <p:nvPr/>
          </p:nvSpPr>
          <p:spPr bwMode="auto">
            <a:xfrm>
              <a:off x="2221395" y="2862155"/>
              <a:ext cx="250440"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9" name="TextBox 18"/>
            <p:cNvSpPr txBox="1">
              <a:spLocks noChangeArrowheads="1"/>
            </p:cNvSpPr>
            <p:nvPr/>
          </p:nvSpPr>
          <p:spPr bwMode="auto">
            <a:xfrm>
              <a:off x="3771368" y="4201976"/>
              <a:ext cx="501802"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0" name="Straight Connector 19"/>
            <p:cNvCxnSpPr/>
            <p:nvPr/>
          </p:nvCxnSpPr>
          <p:spPr>
            <a:xfrm flipV="1">
              <a:off x="3132492" y="2380191"/>
              <a:ext cx="1806746" cy="1254430"/>
            </a:xfrm>
            <a:prstGeom prst="line">
              <a:avLst/>
            </a:prstGeom>
            <a:noFill/>
            <a:ln w="28575" cap="flat" cmpd="sng" algn="ctr">
              <a:solidFill>
                <a:srgbClr val="FF0000"/>
              </a:solidFill>
              <a:prstDash val="solid"/>
            </a:ln>
            <a:effectLst/>
          </p:spPr>
        </p:cxnSp>
        <p:sp>
          <p:nvSpPr>
            <p:cNvPr id="21" name="TextBox 20"/>
            <p:cNvSpPr txBox="1">
              <a:spLocks noChangeArrowheads="1"/>
            </p:cNvSpPr>
            <p:nvPr/>
          </p:nvSpPr>
          <p:spPr bwMode="auto">
            <a:xfrm>
              <a:off x="4887581" y="2186968"/>
              <a:ext cx="375661"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2" name="Straight Connector 21"/>
            <p:cNvCxnSpPr/>
            <p:nvPr/>
          </p:nvCxnSpPr>
          <p:spPr>
            <a:xfrm flipV="1">
              <a:off x="2992910" y="2082466"/>
              <a:ext cx="1806746" cy="1254430"/>
            </a:xfrm>
            <a:prstGeom prst="line">
              <a:avLst/>
            </a:prstGeom>
            <a:noFill/>
            <a:ln w="28575" cap="flat" cmpd="sng" algn="ctr">
              <a:solidFill>
                <a:srgbClr val="FF0000"/>
              </a:solidFill>
              <a:prstDash val="solid"/>
            </a:ln>
            <a:effectLst/>
          </p:spPr>
        </p:cxnSp>
        <p:sp>
          <p:nvSpPr>
            <p:cNvPr id="23" name="TextBox 22"/>
            <p:cNvSpPr txBox="1">
              <a:spLocks noChangeArrowheads="1"/>
            </p:cNvSpPr>
            <p:nvPr/>
          </p:nvSpPr>
          <p:spPr bwMode="auto">
            <a:xfrm>
              <a:off x="2157734" y="2704349"/>
              <a:ext cx="377761"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4" name="Straight Connector 23"/>
            <p:cNvCxnSpPr/>
            <p:nvPr/>
          </p:nvCxnSpPr>
          <p:spPr>
            <a:xfrm>
              <a:off x="2506356" y="2827459"/>
              <a:ext cx="1265012" cy="0"/>
            </a:xfrm>
            <a:prstGeom prst="line">
              <a:avLst/>
            </a:prstGeom>
            <a:noFill/>
            <a:ln w="9525" cap="flat" cmpd="sng" algn="ctr">
              <a:solidFill>
                <a:srgbClr val="D1282E"/>
              </a:solidFill>
              <a:prstDash val="dash"/>
            </a:ln>
            <a:effectLst/>
          </p:spPr>
        </p:cxnSp>
        <p:cxnSp>
          <p:nvCxnSpPr>
            <p:cNvPr id="25" name="Straight Connector 24"/>
            <p:cNvCxnSpPr/>
            <p:nvPr/>
          </p:nvCxnSpPr>
          <p:spPr>
            <a:xfrm>
              <a:off x="3765836" y="2827459"/>
              <a:ext cx="5532" cy="1374291"/>
            </a:xfrm>
            <a:prstGeom prst="line">
              <a:avLst/>
            </a:prstGeom>
            <a:noFill/>
            <a:ln w="9525" cap="flat" cmpd="sng" algn="ctr">
              <a:solidFill>
                <a:srgbClr val="D1282E"/>
              </a:solidFill>
              <a:prstDash val="dash"/>
            </a:ln>
            <a:effectLst/>
          </p:spPr>
        </p:cxnSp>
        <p:sp>
          <p:nvSpPr>
            <p:cNvPr id="26" name="TextBox 25"/>
            <p:cNvSpPr txBox="1">
              <a:spLocks noChangeArrowheads="1"/>
            </p:cNvSpPr>
            <p:nvPr/>
          </p:nvSpPr>
          <p:spPr bwMode="auto">
            <a:xfrm>
              <a:off x="3576955" y="4201750"/>
              <a:ext cx="377761"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7" name="Straight Connector 26"/>
            <p:cNvCxnSpPr/>
            <p:nvPr/>
          </p:nvCxnSpPr>
          <p:spPr>
            <a:xfrm>
              <a:off x="2471835" y="3203977"/>
              <a:ext cx="1265012" cy="0"/>
            </a:xfrm>
            <a:prstGeom prst="line">
              <a:avLst/>
            </a:prstGeom>
            <a:noFill/>
            <a:ln w="9525" cap="flat" cmpd="sng" algn="ctr">
              <a:solidFill>
                <a:srgbClr val="D1282E"/>
              </a:solidFill>
              <a:prstDash val="dash"/>
            </a:ln>
            <a:effectLst/>
          </p:spPr>
        </p:cxnSp>
        <p:sp>
          <p:nvSpPr>
            <p:cNvPr id="29" name="TextBox 28"/>
            <p:cNvSpPr txBox="1">
              <a:spLocks noChangeArrowheads="1"/>
            </p:cNvSpPr>
            <p:nvPr/>
          </p:nvSpPr>
          <p:spPr bwMode="auto">
            <a:xfrm>
              <a:off x="2157734" y="3072582"/>
              <a:ext cx="377761"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r>
                <a:rPr kumimoji="0" lang="en-GB" sz="1600" b="0" i="0" u="none" strike="noStrike" kern="0" cap="none" spc="0" normalizeH="0" baseline="0" noProof="0" dirty="0">
                  <a:ln>
                    <a:noFill/>
                  </a:ln>
                  <a:solidFill>
                    <a:srgbClr val="000000"/>
                  </a:solidFill>
                  <a:effectLst/>
                  <a:uLnTx/>
                  <a:uFillTx/>
                  <a:latin typeface="Arial" charset="0"/>
                </a:rPr>
                <a:t>0</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30" name="Straight Arrow Connector 29"/>
            <p:cNvCxnSpPr/>
            <p:nvPr/>
          </p:nvCxnSpPr>
          <p:spPr>
            <a:xfrm flipV="1">
              <a:off x="4139952" y="2556300"/>
              <a:ext cx="0" cy="341822"/>
            </a:xfrm>
            <a:prstGeom prst="straightConnector1">
              <a:avLst/>
            </a:prstGeom>
            <a:noFill/>
            <a:ln w="19050" cap="flat" cmpd="sng" algn="ctr">
              <a:solidFill>
                <a:srgbClr val="526DB0">
                  <a:lumMod val="60000"/>
                  <a:lumOff val="40000"/>
                </a:srgbClr>
              </a:solidFill>
              <a:prstDash val="solid"/>
              <a:tailEnd type="arrow"/>
            </a:ln>
            <a:effectLst/>
          </p:spPr>
        </p:cxnSp>
        <p:sp>
          <p:nvSpPr>
            <p:cNvPr id="31" name="TextBox 30"/>
            <p:cNvSpPr txBox="1">
              <a:spLocks noChangeArrowheads="1"/>
            </p:cNvSpPr>
            <p:nvPr/>
          </p:nvSpPr>
          <p:spPr bwMode="auto">
            <a:xfrm>
              <a:off x="3896283" y="2464210"/>
              <a:ext cx="876243" cy="2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 Tax</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32" name="Straight Connector 31"/>
            <p:cNvCxnSpPr/>
            <p:nvPr/>
          </p:nvCxnSpPr>
          <p:spPr>
            <a:xfrm>
              <a:off x="3765835" y="2992070"/>
              <a:ext cx="0" cy="211907"/>
            </a:xfrm>
            <a:prstGeom prst="line">
              <a:avLst/>
            </a:prstGeom>
            <a:noFill/>
            <a:ln w="28575" cap="flat" cmpd="sng" algn="ctr">
              <a:solidFill>
                <a:srgbClr val="002060"/>
              </a:solidFill>
              <a:prstDash val="solid"/>
            </a:ln>
            <a:effectLst/>
          </p:spPr>
        </p:cxnSp>
      </p:grpSp>
      <p:pic>
        <p:nvPicPr>
          <p:cNvPr id="2" name="Picture 1">
            <a:extLst>
              <a:ext uri="{FF2B5EF4-FFF2-40B4-BE49-F238E27FC236}">
                <a16:creationId xmlns:a16="http://schemas.microsoft.com/office/drawing/2014/main" id="{12286949-F21F-76DE-6700-6AB61B1D1CD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3" name="Picture 2">
            <a:extLst>
              <a:ext uri="{FF2B5EF4-FFF2-40B4-BE49-F238E27FC236}">
                <a16:creationId xmlns:a16="http://schemas.microsoft.com/office/drawing/2014/main" id="{B328E3CB-777C-0208-6A04-78349C92151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5" name="TextBox 4">
            <a:extLst>
              <a:ext uri="{FF2B5EF4-FFF2-40B4-BE49-F238E27FC236}">
                <a16:creationId xmlns:a16="http://schemas.microsoft.com/office/drawing/2014/main" id="{85F1970B-80CF-330B-A6C4-C82DFE109ABD}"/>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A74738F8-9772-F2D7-A827-EC59A561AF3F}"/>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25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30936" y="495992"/>
            <a:ext cx="4195140" cy="5638831"/>
          </a:xfrm>
          <a:noFill/>
        </p:spPr>
        <p:txBody>
          <a:bodyPr vert="horz" lIns="91440" tIns="45720" rIns="91440" bIns="45720" rtlCol="0" anchor="ctr">
            <a:normAutofit/>
          </a:bodyPr>
          <a:lstStyle/>
          <a:p>
            <a:r>
              <a:rPr lang="en-US" sz="4800" kern="1200">
                <a:solidFill>
                  <a:schemeClr val="tx1"/>
                </a:solidFill>
                <a:latin typeface="+mj-lt"/>
                <a:ea typeface="+mj-ea"/>
                <a:cs typeface="+mj-cs"/>
              </a:rPr>
              <a:t>Indirect taxation</a:t>
            </a:r>
          </a:p>
        </p:txBody>
      </p:sp>
      <p:graphicFrame>
        <p:nvGraphicFramePr>
          <p:cNvPr id="5" name="Content Placeholder 2">
            <a:extLst>
              <a:ext uri="{FF2B5EF4-FFF2-40B4-BE49-F238E27FC236}">
                <a16:creationId xmlns:a16="http://schemas.microsoft.com/office/drawing/2014/main" id="{6476C8F2-5F3A-9633-F665-8CAB82FE69CB}"/>
              </a:ext>
            </a:extLst>
          </p:cNvPr>
          <p:cNvGraphicFramePr>
            <a:graphicFrameLocks noGrp="1"/>
          </p:cNvGraphicFramePr>
          <p:nvPr>
            <p:ph idx="4294967295"/>
            <p:extLst>
              <p:ext uri="{D42A27DB-BD31-4B8C-83A1-F6EECF244321}">
                <p14:modId xmlns:p14="http://schemas.microsoft.com/office/powerpoint/2010/main" val="648424675"/>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D6719DE2-F72A-E69D-7C9F-3644AB4BA325}"/>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4" name="Picture 3">
            <a:extLst>
              <a:ext uri="{FF2B5EF4-FFF2-40B4-BE49-F238E27FC236}">
                <a16:creationId xmlns:a16="http://schemas.microsoft.com/office/drawing/2014/main" id="{0C4AFBD9-2374-8D5D-08EA-F04478F3D6DA}"/>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6" name="TextBox 5">
            <a:extLst>
              <a:ext uri="{FF2B5EF4-FFF2-40B4-BE49-F238E27FC236}">
                <a16:creationId xmlns:a16="http://schemas.microsoft.com/office/drawing/2014/main" id="{C07775C2-DDE8-B485-02D4-F34F15C8E4F3}"/>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EF4BF57-020D-18B3-3FAE-F29B89F771EA}"/>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15213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683822" y="0"/>
            <a:ext cx="5508177" cy="6858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Specific tax is a set amount per unit. For example a tax of 50p per fizzy drink.</a:t>
            </a:r>
          </a:p>
          <a:p>
            <a:pPr algn="ctr"/>
            <a:endParaRPr lang="en-GB" sz="2400" dirty="0">
              <a:solidFill>
                <a:schemeClr val="tx1"/>
              </a:solidFill>
            </a:endParaRPr>
          </a:p>
          <a:p>
            <a:pPr algn="ctr"/>
            <a:r>
              <a:rPr lang="en-GB" sz="2400" dirty="0">
                <a:solidFill>
                  <a:schemeClr val="tx1"/>
                </a:solidFill>
              </a:rPr>
              <a:t>An ad valorem tax is a percentage of the price of the good or service. Therefore the more expensive the product the greater the tax levied on it.</a:t>
            </a:r>
          </a:p>
          <a:p>
            <a:pPr algn="ctr"/>
            <a:endParaRPr lang="en-GB" sz="2400" dirty="0">
              <a:solidFill>
                <a:schemeClr val="tx1"/>
              </a:solidFill>
            </a:endParaRPr>
          </a:p>
          <a:p>
            <a:pPr algn="ctr"/>
            <a:r>
              <a:rPr lang="en-GB" sz="2400" dirty="0">
                <a:solidFill>
                  <a:schemeClr val="tx1"/>
                </a:solidFill>
              </a:rPr>
              <a:t>A specific tax will lead to a parallel shift in the supply curve.</a:t>
            </a:r>
          </a:p>
          <a:p>
            <a:pPr algn="ctr"/>
            <a:endParaRPr lang="en-GB" sz="2400" dirty="0">
              <a:solidFill>
                <a:schemeClr val="tx1"/>
              </a:solidFill>
            </a:endParaRPr>
          </a:p>
          <a:p>
            <a:pPr algn="ctr"/>
            <a:r>
              <a:rPr lang="en-GB" sz="2400" dirty="0">
                <a:solidFill>
                  <a:schemeClr val="tx1"/>
                </a:solidFill>
              </a:rPr>
              <a:t>An ad valorem tax will shift the supply curve upwards whilst also tilting it. As price increases the tax increases.</a:t>
            </a:r>
          </a:p>
        </p:txBody>
      </p:sp>
      <p:grpSp>
        <p:nvGrpSpPr>
          <p:cNvPr id="8" name="Group 7"/>
          <p:cNvGrpSpPr/>
          <p:nvPr/>
        </p:nvGrpSpPr>
        <p:grpSpPr>
          <a:xfrm>
            <a:off x="253997" y="156117"/>
            <a:ext cx="6701603" cy="3459062"/>
            <a:chOff x="1928600" y="1865729"/>
            <a:chExt cx="4176464" cy="2737492"/>
          </a:xfrm>
        </p:grpSpPr>
        <p:sp>
          <p:nvSpPr>
            <p:cNvPr id="9" name="TextBox 8"/>
            <p:cNvSpPr txBox="1">
              <a:spLocks noChangeArrowheads="1"/>
            </p:cNvSpPr>
            <p:nvPr/>
          </p:nvSpPr>
          <p:spPr bwMode="auto">
            <a:xfrm>
              <a:off x="4631860" y="1865729"/>
              <a:ext cx="876243"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 with tax</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0" name="Straight Connector 9"/>
            <p:cNvCxnSpPr/>
            <p:nvPr/>
          </p:nvCxnSpPr>
          <p:spPr>
            <a:xfrm>
              <a:off x="2471835" y="2136229"/>
              <a:ext cx="0" cy="2065747"/>
            </a:xfrm>
            <a:prstGeom prst="line">
              <a:avLst/>
            </a:prstGeom>
            <a:noFill/>
            <a:ln w="28575" cap="flat" cmpd="sng" algn="ctr">
              <a:solidFill>
                <a:srgbClr val="D1282E"/>
              </a:solidFill>
              <a:prstDash val="solid"/>
            </a:ln>
            <a:effectLst/>
          </p:spPr>
        </p:cxnSp>
        <p:cxnSp>
          <p:nvCxnSpPr>
            <p:cNvPr id="11" name="Straight Connector 10"/>
            <p:cNvCxnSpPr/>
            <p:nvPr/>
          </p:nvCxnSpPr>
          <p:spPr>
            <a:xfrm>
              <a:off x="2471835" y="4201976"/>
              <a:ext cx="2714333" cy="0"/>
            </a:xfrm>
            <a:prstGeom prst="line">
              <a:avLst/>
            </a:prstGeom>
            <a:noFill/>
            <a:ln w="28575" cap="flat" cmpd="sng" algn="ctr">
              <a:solidFill>
                <a:srgbClr val="D1282E"/>
              </a:solidFill>
              <a:prstDash val="solid"/>
            </a:ln>
            <a:effectLst/>
          </p:spPr>
        </p:cxnSp>
        <p:sp>
          <p:nvSpPr>
            <p:cNvPr id="12" name="TextBox 11"/>
            <p:cNvSpPr txBox="1">
              <a:spLocks noChangeArrowheads="1"/>
            </p:cNvSpPr>
            <p:nvPr/>
          </p:nvSpPr>
          <p:spPr bwMode="auto">
            <a:xfrm>
              <a:off x="1928600" y="2310079"/>
              <a:ext cx="500881"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Price</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3" name="TextBox 12"/>
            <p:cNvSpPr txBox="1">
              <a:spLocks noChangeArrowheads="1"/>
            </p:cNvSpPr>
            <p:nvPr/>
          </p:nvSpPr>
          <p:spPr bwMode="auto">
            <a:xfrm>
              <a:off x="4642933" y="4286575"/>
              <a:ext cx="1462131"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Quantity</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4" name="TextBox 13"/>
            <p:cNvSpPr txBox="1">
              <a:spLocks noChangeArrowheads="1"/>
            </p:cNvSpPr>
            <p:nvPr/>
          </p:nvSpPr>
          <p:spPr bwMode="auto">
            <a:xfrm>
              <a:off x="4810507" y="3600339"/>
              <a:ext cx="375661"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D</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5" name="Straight Connector 14"/>
            <p:cNvCxnSpPr/>
            <p:nvPr/>
          </p:nvCxnSpPr>
          <p:spPr>
            <a:xfrm>
              <a:off x="3118896" y="2328687"/>
              <a:ext cx="1795682" cy="1296242"/>
            </a:xfrm>
            <a:prstGeom prst="line">
              <a:avLst/>
            </a:prstGeom>
            <a:noFill/>
            <a:ln w="28575" cap="flat" cmpd="sng" algn="ctr">
              <a:solidFill>
                <a:srgbClr val="FF0000"/>
              </a:solidFill>
              <a:prstDash val="solid"/>
            </a:ln>
            <a:effectLst/>
          </p:spPr>
        </p:cxnSp>
        <p:cxnSp>
          <p:nvCxnSpPr>
            <p:cNvPr id="16" name="Straight Connector 15"/>
            <p:cNvCxnSpPr/>
            <p:nvPr/>
          </p:nvCxnSpPr>
          <p:spPr>
            <a:xfrm>
              <a:off x="2511888" y="2992070"/>
              <a:ext cx="1510381" cy="0"/>
            </a:xfrm>
            <a:prstGeom prst="line">
              <a:avLst/>
            </a:prstGeom>
            <a:noFill/>
            <a:ln w="9525" cap="flat" cmpd="sng" algn="ctr">
              <a:solidFill>
                <a:srgbClr val="D1282E"/>
              </a:solidFill>
              <a:prstDash val="dash"/>
            </a:ln>
            <a:effectLst/>
          </p:spPr>
        </p:cxnSp>
        <p:cxnSp>
          <p:nvCxnSpPr>
            <p:cNvPr id="17" name="Straight Connector 16"/>
            <p:cNvCxnSpPr/>
            <p:nvPr/>
          </p:nvCxnSpPr>
          <p:spPr>
            <a:xfrm>
              <a:off x="4035865" y="2976582"/>
              <a:ext cx="5532" cy="1225168"/>
            </a:xfrm>
            <a:prstGeom prst="line">
              <a:avLst/>
            </a:prstGeom>
            <a:noFill/>
            <a:ln w="9525" cap="flat" cmpd="sng" algn="ctr">
              <a:solidFill>
                <a:srgbClr val="D1282E"/>
              </a:solidFill>
              <a:prstDash val="dash"/>
            </a:ln>
            <a:effectLst/>
          </p:spPr>
        </p:cxnSp>
        <p:sp>
          <p:nvSpPr>
            <p:cNvPr id="18" name="TextBox 17"/>
            <p:cNvSpPr txBox="1">
              <a:spLocks noChangeArrowheads="1"/>
            </p:cNvSpPr>
            <p:nvPr/>
          </p:nvSpPr>
          <p:spPr bwMode="auto">
            <a:xfrm>
              <a:off x="2221394" y="2862155"/>
              <a:ext cx="250440"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9" name="TextBox 18"/>
            <p:cNvSpPr txBox="1">
              <a:spLocks noChangeArrowheads="1"/>
            </p:cNvSpPr>
            <p:nvPr/>
          </p:nvSpPr>
          <p:spPr bwMode="auto">
            <a:xfrm>
              <a:off x="3771368" y="4201975"/>
              <a:ext cx="501802"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0" name="Straight Connector 19"/>
            <p:cNvCxnSpPr/>
            <p:nvPr/>
          </p:nvCxnSpPr>
          <p:spPr>
            <a:xfrm flipV="1">
              <a:off x="3132492" y="2380191"/>
              <a:ext cx="1806746" cy="1254430"/>
            </a:xfrm>
            <a:prstGeom prst="line">
              <a:avLst/>
            </a:prstGeom>
            <a:noFill/>
            <a:ln w="28575" cap="flat" cmpd="sng" algn="ctr">
              <a:solidFill>
                <a:srgbClr val="FF0000"/>
              </a:solidFill>
              <a:prstDash val="solid"/>
            </a:ln>
            <a:effectLst/>
          </p:spPr>
        </p:cxnSp>
        <p:sp>
          <p:nvSpPr>
            <p:cNvPr id="21" name="TextBox 20"/>
            <p:cNvSpPr txBox="1">
              <a:spLocks noChangeArrowheads="1"/>
            </p:cNvSpPr>
            <p:nvPr/>
          </p:nvSpPr>
          <p:spPr bwMode="auto">
            <a:xfrm>
              <a:off x="4887581" y="2186968"/>
              <a:ext cx="375661"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2" name="Straight Connector 21"/>
            <p:cNvCxnSpPr/>
            <p:nvPr/>
          </p:nvCxnSpPr>
          <p:spPr>
            <a:xfrm flipV="1">
              <a:off x="2992910" y="2082466"/>
              <a:ext cx="1806746" cy="1254430"/>
            </a:xfrm>
            <a:prstGeom prst="line">
              <a:avLst/>
            </a:prstGeom>
            <a:noFill/>
            <a:ln w="28575" cap="flat" cmpd="sng" algn="ctr">
              <a:solidFill>
                <a:srgbClr val="FF0000"/>
              </a:solidFill>
              <a:prstDash val="solid"/>
            </a:ln>
            <a:effectLst/>
          </p:spPr>
        </p:cxnSp>
        <p:sp>
          <p:nvSpPr>
            <p:cNvPr id="23" name="TextBox 22"/>
            <p:cNvSpPr txBox="1">
              <a:spLocks noChangeArrowheads="1"/>
            </p:cNvSpPr>
            <p:nvPr/>
          </p:nvSpPr>
          <p:spPr bwMode="auto">
            <a:xfrm>
              <a:off x="2157734" y="2704349"/>
              <a:ext cx="377761"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4" name="Straight Connector 23"/>
            <p:cNvCxnSpPr/>
            <p:nvPr/>
          </p:nvCxnSpPr>
          <p:spPr>
            <a:xfrm>
              <a:off x="2506356" y="2827459"/>
              <a:ext cx="1265012" cy="0"/>
            </a:xfrm>
            <a:prstGeom prst="line">
              <a:avLst/>
            </a:prstGeom>
            <a:noFill/>
            <a:ln w="9525" cap="flat" cmpd="sng" algn="ctr">
              <a:solidFill>
                <a:srgbClr val="D1282E"/>
              </a:solidFill>
              <a:prstDash val="dash"/>
            </a:ln>
            <a:effectLst/>
          </p:spPr>
        </p:cxnSp>
        <p:cxnSp>
          <p:nvCxnSpPr>
            <p:cNvPr id="25" name="Straight Connector 24"/>
            <p:cNvCxnSpPr/>
            <p:nvPr/>
          </p:nvCxnSpPr>
          <p:spPr>
            <a:xfrm>
              <a:off x="3765836" y="2827459"/>
              <a:ext cx="5532" cy="1374291"/>
            </a:xfrm>
            <a:prstGeom prst="line">
              <a:avLst/>
            </a:prstGeom>
            <a:noFill/>
            <a:ln w="9525" cap="flat" cmpd="sng" algn="ctr">
              <a:solidFill>
                <a:srgbClr val="D1282E"/>
              </a:solidFill>
              <a:prstDash val="dash"/>
            </a:ln>
            <a:effectLst/>
          </p:spPr>
        </p:cxnSp>
        <p:sp>
          <p:nvSpPr>
            <p:cNvPr id="26" name="TextBox 25"/>
            <p:cNvSpPr txBox="1">
              <a:spLocks noChangeArrowheads="1"/>
            </p:cNvSpPr>
            <p:nvPr/>
          </p:nvSpPr>
          <p:spPr bwMode="auto">
            <a:xfrm>
              <a:off x="3576955" y="4201749"/>
              <a:ext cx="377761"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7" name="Straight Connector 26"/>
            <p:cNvCxnSpPr/>
            <p:nvPr/>
          </p:nvCxnSpPr>
          <p:spPr>
            <a:xfrm>
              <a:off x="2471835" y="3203977"/>
              <a:ext cx="1265012" cy="0"/>
            </a:xfrm>
            <a:prstGeom prst="line">
              <a:avLst/>
            </a:prstGeom>
            <a:noFill/>
            <a:ln w="9525" cap="flat" cmpd="sng" algn="ctr">
              <a:solidFill>
                <a:srgbClr val="D1282E"/>
              </a:solidFill>
              <a:prstDash val="dash"/>
            </a:ln>
            <a:effectLst/>
          </p:spPr>
        </p:cxnSp>
        <p:sp>
          <p:nvSpPr>
            <p:cNvPr id="29" name="TextBox 28"/>
            <p:cNvSpPr txBox="1">
              <a:spLocks noChangeArrowheads="1"/>
            </p:cNvSpPr>
            <p:nvPr/>
          </p:nvSpPr>
          <p:spPr bwMode="auto">
            <a:xfrm>
              <a:off x="2157734" y="3072582"/>
              <a:ext cx="377761"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r>
                <a:rPr kumimoji="0" lang="en-GB" sz="1600" b="0" i="0" u="none" strike="noStrike" kern="0" cap="none" spc="0" normalizeH="0" baseline="0" noProof="0" dirty="0">
                  <a:ln>
                    <a:noFill/>
                  </a:ln>
                  <a:solidFill>
                    <a:srgbClr val="000000"/>
                  </a:solidFill>
                  <a:effectLst/>
                  <a:uLnTx/>
                  <a:uFillTx/>
                  <a:latin typeface="Arial" charset="0"/>
                </a:rPr>
                <a:t>0</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30" name="Straight Arrow Connector 29"/>
            <p:cNvCxnSpPr/>
            <p:nvPr/>
          </p:nvCxnSpPr>
          <p:spPr>
            <a:xfrm flipV="1">
              <a:off x="4139952" y="2556300"/>
              <a:ext cx="0" cy="341822"/>
            </a:xfrm>
            <a:prstGeom prst="straightConnector1">
              <a:avLst/>
            </a:prstGeom>
            <a:noFill/>
            <a:ln w="19050" cap="flat" cmpd="sng" algn="ctr">
              <a:solidFill>
                <a:srgbClr val="526DB0">
                  <a:lumMod val="60000"/>
                  <a:lumOff val="40000"/>
                </a:srgbClr>
              </a:solidFill>
              <a:prstDash val="solid"/>
              <a:tailEnd type="arrow"/>
            </a:ln>
            <a:effectLst/>
          </p:spPr>
        </p:cxnSp>
        <p:sp>
          <p:nvSpPr>
            <p:cNvPr id="31" name="TextBox 30"/>
            <p:cNvSpPr txBox="1">
              <a:spLocks noChangeArrowheads="1"/>
            </p:cNvSpPr>
            <p:nvPr/>
          </p:nvSpPr>
          <p:spPr bwMode="auto">
            <a:xfrm>
              <a:off x="3896283" y="2464210"/>
              <a:ext cx="876243" cy="3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 Tax</a:t>
              </a:r>
              <a:endParaRPr kumimoji="0" lang="en-US" sz="2000" b="0" i="0" u="none" strike="noStrike" kern="0" cap="none" spc="0" normalizeH="0" baseline="0" noProof="0" dirty="0">
                <a:ln>
                  <a:noFill/>
                </a:ln>
                <a:solidFill>
                  <a:srgbClr val="000000"/>
                </a:solidFill>
                <a:effectLst/>
                <a:uLnTx/>
                <a:uFillTx/>
                <a:latin typeface="Arial" charset="0"/>
              </a:endParaRPr>
            </a:p>
          </p:txBody>
        </p:sp>
      </p:grpSp>
      <p:grpSp>
        <p:nvGrpSpPr>
          <p:cNvPr id="32" name="Group 31"/>
          <p:cNvGrpSpPr/>
          <p:nvPr/>
        </p:nvGrpSpPr>
        <p:grpSpPr>
          <a:xfrm>
            <a:off x="0" y="3521983"/>
            <a:ext cx="7312932" cy="3253356"/>
            <a:chOff x="1831676" y="4206188"/>
            <a:chExt cx="3499828" cy="2606176"/>
          </a:xfrm>
        </p:grpSpPr>
        <p:sp>
          <p:nvSpPr>
            <p:cNvPr id="33" name="TextBox 32"/>
            <p:cNvSpPr txBox="1">
              <a:spLocks noChangeArrowheads="1"/>
            </p:cNvSpPr>
            <p:nvPr/>
          </p:nvSpPr>
          <p:spPr bwMode="auto">
            <a:xfrm>
              <a:off x="4155940" y="4229169"/>
              <a:ext cx="826536"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S with tax</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34" name="Straight Connector 33"/>
            <p:cNvCxnSpPr/>
            <p:nvPr/>
          </p:nvCxnSpPr>
          <p:spPr>
            <a:xfrm>
              <a:off x="2186028" y="4573923"/>
              <a:ext cx="0" cy="1809338"/>
            </a:xfrm>
            <a:prstGeom prst="line">
              <a:avLst/>
            </a:prstGeom>
            <a:noFill/>
            <a:ln w="28575" cap="flat" cmpd="sng" algn="ctr">
              <a:solidFill>
                <a:srgbClr val="D1282E"/>
              </a:solidFill>
              <a:prstDash val="solid"/>
            </a:ln>
            <a:effectLst/>
          </p:spPr>
        </p:cxnSp>
        <p:cxnSp>
          <p:nvCxnSpPr>
            <p:cNvPr id="35" name="Straight Connector 34"/>
            <p:cNvCxnSpPr/>
            <p:nvPr/>
          </p:nvCxnSpPr>
          <p:spPr>
            <a:xfrm>
              <a:off x="2186028" y="6383262"/>
              <a:ext cx="2560356" cy="0"/>
            </a:xfrm>
            <a:prstGeom prst="line">
              <a:avLst/>
            </a:prstGeom>
            <a:noFill/>
            <a:ln w="28575" cap="flat" cmpd="sng" algn="ctr">
              <a:solidFill>
                <a:srgbClr val="D1282E"/>
              </a:solidFill>
              <a:prstDash val="solid"/>
            </a:ln>
            <a:effectLst/>
          </p:spPr>
        </p:cxnSp>
        <p:sp>
          <p:nvSpPr>
            <p:cNvPr id="36" name="TextBox 35"/>
            <p:cNvSpPr txBox="1">
              <a:spLocks noChangeArrowheads="1"/>
            </p:cNvSpPr>
            <p:nvPr/>
          </p:nvSpPr>
          <p:spPr bwMode="auto">
            <a:xfrm>
              <a:off x="1831676" y="4206188"/>
              <a:ext cx="472467"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Price</a:t>
              </a:r>
              <a:endParaRPr kumimoji="0" lang="en-US" sz="2400" b="0" i="0" u="none" strike="noStrike" kern="0" cap="none" spc="0" normalizeH="0" baseline="0" noProof="0" dirty="0">
                <a:ln>
                  <a:noFill/>
                </a:ln>
                <a:solidFill>
                  <a:srgbClr val="000000"/>
                </a:solidFill>
                <a:effectLst/>
                <a:uLnTx/>
                <a:uFillTx/>
                <a:latin typeface="Arial" charset="0"/>
              </a:endParaRPr>
            </a:p>
          </p:txBody>
        </p:sp>
        <p:sp>
          <p:nvSpPr>
            <p:cNvPr id="37" name="TextBox 36"/>
            <p:cNvSpPr txBox="1">
              <a:spLocks noChangeArrowheads="1"/>
            </p:cNvSpPr>
            <p:nvPr/>
          </p:nvSpPr>
          <p:spPr bwMode="auto">
            <a:xfrm>
              <a:off x="3952316" y="6442537"/>
              <a:ext cx="1379188"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Quantity</a:t>
              </a:r>
              <a:endParaRPr kumimoji="0" lang="en-US" sz="2400" b="0" i="0" u="none" strike="noStrike" kern="0" cap="none" spc="0" normalizeH="0" baseline="0" noProof="0" dirty="0">
                <a:ln>
                  <a:noFill/>
                </a:ln>
                <a:solidFill>
                  <a:srgbClr val="000000"/>
                </a:solidFill>
                <a:effectLst/>
                <a:uLnTx/>
                <a:uFillTx/>
                <a:latin typeface="Arial" charset="0"/>
              </a:endParaRPr>
            </a:p>
          </p:txBody>
        </p:sp>
        <p:sp>
          <p:nvSpPr>
            <p:cNvPr id="38" name="TextBox 37"/>
            <p:cNvSpPr txBox="1">
              <a:spLocks noChangeArrowheads="1"/>
            </p:cNvSpPr>
            <p:nvPr/>
          </p:nvSpPr>
          <p:spPr bwMode="auto">
            <a:xfrm>
              <a:off x="4392033" y="5856302"/>
              <a:ext cx="354351"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D</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39" name="Straight Connector 38"/>
            <p:cNvCxnSpPr/>
            <p:nvPr/>
          </p:nvCxnSpPr>
          <p:spPr>
            <a:xfrm>
              <a:off x="2796383" y="4742493"/>
              <a:ext cx="1693818" cy="1135347"/>
            </a:xfrm>
            <a:prstGeom prst="line">
              <a:avLst/>
            </a:prstGeom>
            <a:noFill/>
            <a:ln w="28575" cap="flat" cmpd="sng" algn="ctr">
              <a:solidFill>
                <a:srgbClr val="FF0000"/>
              </a:solidFill>
              <a:prstDash val="solid"/>
            </a:ln>
            <a:effectLst/>
          </p:spPr>
        </p:cxnSp>
        <p:cxnSp>
          <p:nvCxnSpPr>
            <p:cNvPr id="40" name="Straight Connector 39"/>
            <p:cNvCxnSpPr/>
            <p:nvPr/>
          </p:nvCxnSpPr>
          <p:spPr>
            <a:xfrm>
              <a:off x="2223809" y="5323534"/>
              <a:ext cx="1424701" cy="0"/>
            </a:xfrm>
            <a:prstGeom prst="line">
              <a:avLst/>
            </a:prstGeom>
            <a:noFill/>
            <a:ln w="9525" cap="flat" cmpd="sng" algn="ctr">
              <a:solidFill>
                <a:srgbClr val="D1282E"/>
              </a:solidFill>
              <a:prstDash val="dash"/>
            </a:ln>
            <a:effectLst/>
          </p:spPr>
        </p:cxnSp>
        <p:cxnSp>
          <p:nvCxnSpPr>
            <p:cNvPr id="41" name="Straight Connector 40"/>
            <p:cNvCxnSpPr/>
            <p:nvPr/>
          </p:nvCxnSpPr>
          <p:spPr>
            <a:xfrm>
              <a:off x="3661334" y="5309969"/>
              <a:ext cx="5218" cy="1073095"/>
            </a:xfrm>
            <a:prstGeom prst="line">
              <a:avLst/>
            </a:prstGeom>
            <a:noFill/>
            <a:ln w="9525" cap="flat" cmpd="sng" algn="ctr">
              <a:solidFill>
                <a:srgbClr val="D1282E"/>
              </a:solidFill>
              <a:prstDash val="dash"/>
            </a:ln>
            <a:effectLst/>
          </p:spPr>
        </p:cxnSp>
        <p:sp>
          <p:nvSpPr>
            <p:cNvPr id="42" name="TextBox 41"/>
            <p:cNvSpPr txBox="1">
              <a:spLocks noChangeArrowheads="1"/>
            </p:cNvSpPr>
            <p:nvPr/>
          </p:nvSpPr>
          <p:spPr bwMode="auto">
            <a:xfrm>
              <a:off x="1949794" y="5209745"/>
              <a:ext cx="236233"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P</a:t>
              </a:r>
              <a:endParaRPr kumimoji="0" lang="en-US" sz="2400" b="0" i="0" u="none" strike="noStrike" kern="0" cap="none" spc="0" normalizeH="0" baseline="0" noProof="0" dirty="0">
                <a:ln>
                  <a:noFill/>
                </a:ln>
                <a:solidFill>
                  <a:srgbClr val="000000"/>
                </a:solidFill>
                <a:effectLst/>
                <a:uLnTx/>
                <a:uFillTx/>
                <a:latin typeface="Arial" charset="0"/>
              </a:endParaRPr>
            </a:p>
          </p:txBody>
        </p:sp>
        <p:sp>
          <p:nvSpPr>
            <p:cNvPr id="43" name="TextBox 42"/>
            <p:cNvSpPr txBox="1">
              <a:spLocks noChangeArrowheads="1"/>
            </p:cNvSpPr>
            <p:nvPr/>
          </p:nvSpPr>
          <p:spPr bwMode="auto">
            <a:xfrm>
              <a:off x="3411842" y="6383262"/>
              <a:ext cx="473336"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44" name="Straight Connector 43"/>
            <p:cNvCxnSpPr/>
            <p:nvPr/>
          </p:nvCxnSpPr>
          <p:spPr>
            <a:xfrm flipV="1">
              <a:off x="2809207" y="4787605"/>
              <a:ext cx="1704254" cy="1098724"/>
            </a:xfrm>
            <a:prstGeom prst="line">
              <a:avLst/>
            </a:prstGeom>
            <a:noFill/>
            <a:ln w="28575" cap="flat" cmpd="sng" algn="ctr">
              <a:solidFill>
                <a:srgbClr val="FF0000"/>
              </a:solidFill>
              <a:prstDash val="solid"/>
            </a:ln>
            <a:effectLst/>
          </p:spPr>
        </p:cxnSp>
        <p:sp>
          <p:nvSpPr>
            <p:cNvPr id="45" name="TextBox 44"/>
            <p:cNvSpPr txBox="1">
              <a:spLocks noChangeArrowheads="1"/>
            </p:cNvSpPr>
            <p:nvPr/>
          </p:nvSpPr>
          <p:spPr bwMode="auto">
            <a:xfrm>
              <a:off x="4464735" y="4618365"/>
              <a:ext cx="354351"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S</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46" name="Straight Connector 45"/>
            <p:cNvCxnSpPr/>
            <p:nvPr/>
          </p:nvCxnSpPr>
          <p:spPr>
            <a:xfrm flipV="1">
              <a:off x="2677543" y="4336999"/>
              <a:ext cx="1462626" cy="1444210"/>
            </a:xfrm>
            <a:prstGeom prst="line">
              <a:avLst/>
            </a:prstGeom>
            <a:noFill/>
            <a:ln w="28575" cap="flat" cmpd="sng" algn="ctr">
              <a:solidFill>
                <a:srgbClr val="FF0000"/>
              </a:solidFill>
              <a:prstDash val="solid"/>
            </a:ln>
            <a:effectLst/>
          </p:spPr>
        </p:cxnSp>
        <p:sp>
          <p:nvSpPr>
            <p:cNvPr id="47" name="TextBox 46"/>
            <p:cNvSpPr txBox="1">
              <a:spLocks noChangeArrowheads="1"/>
            </p:cNvSpPr>
            <p:nvPr/>
          </p:nvSpPr>
          <p:spPr bwMode="auto">
            <a:xfrm>
              <a:off x="1889745" y="4941168"/>
              <a:ext cx="356332"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P</a:t>
              </a:r>
              <a:r>
                <a:rPr kumimoji="0" lang="en-GB" b="0" i="0" u="none" strike="noStrike" kern="0" cap="none" spc="0" normalizeH="0" baseline="0" noProof="0" dirty="0">
                  <a:ln>
                    <a:noFill/>
                  </a:ln>
                  <a:solidFill>
                    <a:srgbClr val="000000"/>
                  </a:solidFill>
                  <a:effectLst/>
                  <a:uLnTx/>
                  <a:uFillTx/>
                  <a:latin typeface="Arial" charset="0"/>
                </a:rPr>
                <a:t>1</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48" name="Straight Connector 47"/>
            <p:cNvCxnSpPr/>
            <p:nvPr/>
          </p:nvCxnSpPr>
          <p:spPr>
            <a:xfrm>
              <a:off x="2218590" y="5085184"/>
              <a:ext cx="1160689" cy="0"/>
            </a:xfrm>
            <a:prstGeom prst="line">
              <a:avLst/>
            </a:prstGeom>
            <a:noFill/>
            <a:ln w="9525" cap="flat" cmpd="sng" algn="ctr">
              <a:solidFill>
                <a:srgbClr val="D1282E"/>
              </a:solidFill>
              <a:prstDash val="dash"/>
            </a:ln>
            <a:effectLst/>
          </p:spPr>
        </p:cxnSp>
        <p:cxnSp>
          <p:nvCxnSpPr>
            <p:cNvPr id="49" name="Straight Connector 48"/>
            <p:cNvCxnSpPr/>
            <p:nvPr/>
          </p:nvCxnSpPr>
          <p:spPr>
            <a:xfrm>
              <a:off x="3347864" y="5179355"/>
              <a:ext cx="5218" cy="1203709"/>
            </a:xfrm>
            <a:prstGeom prst="line">
              <a:avLst/>
            </a:prstGeom>
            <a:noFill/>
            <a:ln w="9525" cap="flat" cmpd="sng" algn="ctr">
              <a:solidFill>
                <a:srgbClr val="D1282E"/>
              </a:solidFill>
              <a:prstDash val="dash"/>
            </a:ln>
            <a:effectLst/>
          </p:spPr>
        </p:cxnSp>
        <p:sp>
          <p:nvSpPr>
            <p:cNvPr id="50" name="TextBox 49"/>
            <p:cNvSpPr txBox="1">
              <a:spLocks noChangeArrowheads="1"/>
            </p:cNvSpPr>
            <p:nvPr/>
          </p:nvSpPr>
          <p:spPr bwMode="auto">
            <a:xfrm>
              <a:off x="3228457" y="6383064"/>
              <a:ext cx="356332"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Q</a:t>
              </a:r>
              <a:r>
                <a:rPr kumimoji="0" lang="en-GB" b="0" i="0" u="none" strike="noStrike" kern="0" cap="none" spc="0" normalizeH="0" baseline="0" noProof="0" dirty="0">
                  <a:ln>
                    <a:noFill/>
                  </a:ln>
                  <a:solidFill>
                    <a:srgbClr val="000000"/>
                  </a:solidFill>
                  <a:effectLst/>
                  <a:uLnTx/>
                  <a:uFillTx/>
                  <a:latin typeface="Arial" charset="0"/>
                </a:rPr>
                <a:t>1</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51" name="Straight Connector 50"/>
            <p:cNvCxnSpPr/>
            <p:nvPr/>
          </p:nvCxnSpPr>
          <p:spPr>
            <a:xfrm>
              <a:off x="2186028" y="5509138"/>
              <a:ext cx="1193251" cy="0"/>
            </a:xfrm>
            <a:prstGeom prst="line">
              <a:avLst/>
            </a:prstGeom>
            <a:noFill/>
            <a:ln w="9525" cap="flat" cmpd="sng" algn="ctr">
              <a:solidFill>
                <a:srgbClr val="D1282E"/>
              </a:solidFill>
              <a:prstDash val="dash"/>
            </a:ln>
            <a:effectLst/>
          </p:spPr>
        </p:cxnSp>
        <p:sp>
          <p:nvSpPr>
            <p:cNvPr id="52" name="TextBox 51"/>
            <p:cNvSpPr txBox="1">
              <a:spLocks noChangeArrowheads="1"/>
            </p:cNvSpPr>
            <p:nvPr/>
          </p:nvSpPr>
          <p:spPr bwMode="auto">
            <a:xfrm>
              <a:off x="1889745" y="5394053"/>
              <a:ext cx="356332"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P</a:t>
              </a:r>
              <a:r>
                <a:rPr kumimoji="0" lang="en-GB" b="0" i="0" u="none" strike="noStrike" kern="0" cap="none" spc="0" normalizeH="0" baseline="0" noProof="0" dirty="0">
                  <a:ln>
                    <a:noFill/>
                  </a:ln>
                  <a:solidFill>
                    <a:srgbClr val="000000"/>
                  </a:solidFill>
                  <a:effectLst/>
                  <a:uLnTx/>
                  <a:uFillTx/>
                  <a:latin typeface="Arial" charset="0"/>
                </a:rPr>
                <a:t>0</a:t>
              </a:r>
              <a:endParaRPr kumimoji="0" lang="en-US" sz="2400" b="0" i="0" u="none" strike="noStrike" kern="0" cap="none" spc="0" normalizeH="0" baseline="0" noProof="0" dirty="0">
                <a:ln>
                  <a:noFill/>
                </a:ln>
                <a:solidFill>
                  <a:srgbClr val="000000"/>
                </a:solidFill>
                <a:effectLst/>
                <a:uLnTx/>
                <a:uFillTx/>
                <a:latin typeface="Arial" charset="0"/>
              </a:endParaRPr>
            </a:p>
          </p:txBody>
        </p:sp>
        <p:cxnSp>
          <p:nvCxnSpPr>
            <p:cNvPr id="53" name="Straight Arrow Connector 52"/>
            <p:cNvCxnSpPr/>
            <p:nvPr/>
          </p:nvCxnSpPr>
          <p:spPr>
            <a:xfrm flipV="1">
              <a:off x="3759517" y="4787605"/>
              <a:ext cx="0" cy="453643"/>
            </a:xfrm>
            <a:prstGeom prst="straightConnector1">
              <a:avLst/>
            </a:prstGeom>
            <a:noFill/>
            <a:ln w="19050" cap="flat" cmpd="sng" algn="ctr">
              <a:solidFill>
                <a:srgbClr val="526DB0">
                  <a:lumMod val="60000"/>
                  <a:lumOff val="40000"/>
                </a:srgbClr>
              </a:solidFill>
              <a:prstDash val="solid"/>
              <a:tailEnd type="arrow"/>
            </a:ln>
            <a:effectLst/>
          </p:spPr>
        </p:cxnSp>
        <p:sp>
          <p:nvSpPr>
            <p:cNvPr id="54" name="TextBox 53"/>
            <p:cNvSpPr txBox="1">
              <a:spLocks noChangeArrowheads="1"/>
            </p:cNvSpPr>
            <p:nvPr/>
          </p:nvSpPr>
          <p:spPr bwMode="auto">
            <a:xfrm>
              <a:off x="3532138" y="4683140"/>
              <a:ext cx="826536" cy="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charset="0"/>
                </a:rPr>
                <a:t> Tax</a:t>
              </a:r>
              <a:endParaRPr kumimoji="0" lang="en-US" sz="2400" b="0" i="0" u="none" strike="noStrike" kern="0" cap="none" spc="0" normalizeH="0" baseline="0" noProof="0" dirty="0">
                <a:ln>
                  <a:noFill/>
                </a:ln>
                <a:solidFill>
                  <a:srgbClr val="000000"/>
                </a:solidFill>
                <a:effectLst/>
                <a:uLnTx/>
                <a:uFillTx/>
                <a:latin typeface="Arial" charset="0"/>
              </a:endParaRPr>
            </a:p>
          </p:txBody>
        </p:sp>
      </p:grpSp>
      <p:pic>
        <p:nvPicPr>
          <p:cNvPr id="2" name="Picture 1">
            <a:extLst>
              <a:ext uri="{FF2B5EF4-FFF2-40B4-BE49-F238E27FC236}">
                <a16:creationId xmlns:a16="http://schemas.microsoft.com/office/drawing/2014/main" id="{CC62F548-C2EC-F60B-0E0B-A5FD5418D8B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3" name="Picture 2">
            <a:extLst>
              <a:ext uri="{FF2B5EF4-FFF2-40B4-BE49-F238E27FC236}">
                <a16:creationId xmlns:a16="http://schemas.microsoft.com/office/drawing/2014/main" id="{F9100612-7C0A-E610-3A4A-6BA1403F889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5" name="TextBox 4">
            <a:extLst>
              <a:ext uri="{FF2B5EF4-FFF2-40B4-BE49-F238E27FC236}">
                <a16:creationId xmlns:a16="http://schemas.microsoft.com/office/drawing/2014/main" id="{AAC73BEA-E8A5-BA2D-FC36-397B5A593F6E}"/>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0FF54061-0B53-CF44-0E1F-24FCCC3DBD4E}"/>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37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683822" y="0"/>
            <a:ext cx="5508177" cy="6858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 provision of a grant or subsidy will lead to a decrease in the cost of supply for a firm.  This will lead to a shift in the supply curve down and to the right.  Quantity supplied will increase by Q-Q1.  P will decrease from P to P1.</a:t>
            </a:r>
          </a:p>
          <a:p>
            <a:pPr algn="ctr"/>
            <a:endParaRPr lang="en-GB" sz="2800" dirty="0">
              <a:solidFill>
                <a:schemeClr val="tx1"/>
              </a:solidFill>
            </a:endParaRPr>
          </a:p>
          <a:p>
            <a:pPr algn="ctr"/>
            <a:r>
              <a:rPr lang="en-GB" sz="2800" dirty="0">
                <a:solidFill>
                  <a:schemeClr val="tx1"/>
                </a:solidFill>
              </a:rPr>
              <a:t>The subsidy has caused supply to rise by the vertical distance between the supply curves.  The subsidy will be shared between the consumer and the producer.</a:t>
            </a:r>
          </a:p>
        </p:txBody>
      </p:sp>
      <p:sp>
        <p:nvSpPr>
          <p:cNvPr id="28" name="Rectangle 27"/>
          <p:cNvSpPr/>
          <p:nvPr/>
        </p:nvSpPr>
        <p:spPr>
          <a:xfrm>
            <a:off x="0" y="626533"/>
            <a:ext cx="6683821" cy="81499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Grants and subsidies</a:t>
            </a:r>
          </a:p>
        </p:txBody>
      </p:sp>
      <p:grpSp>
        <p:nvGrpSpPr>
          <p:cNvPr id="8" name="Group 7"/>
          <p:cNvGrpSpPr/>
          <p:nvPr/>
        </p:nvGrpSpPr>
        <p:grpSpPr>
          <a:xfrm>
            <a:off x="216103" y="2491924"/>
            <a:ext cx="6467718" cy="4161862"/>
            <a:chOff x="1928600" y="1893698"/>
            <a:chExt cx="4176464" cy="2954383"/>
          </a:xfrm>
        </p:grpSpPr>
        <p:sp>
          <p:nvSpPr>
            <p:cNvPr id="9" name="TextBox 8"/>
            <p:cNvSpPr txBox="1">
              <a:spLocks noChangeArrowheads="1"/>
            </p:cNvSpPr>
            <p:nvPr/>
          </p:nvSpPr>
          <p:spPr bwMode="auto">
            <a:xfrm>
              <a:off x="4699750" y="1893698"/>
              <a:ext cx="375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0" name="Straight Connector 9"/>
            <p:cNvCxnSpPr/>
            <p:nvPr/>
          </p:nvCxnSpPr>
          <p:spPr>
            <a:xfrm>
              <a:off x="2471835" y="2136229"/>
              <a:ext cx="0" cy="2065747"/>
            </a:xfrm>
            <a:prstGeom prst="line">
              <a:avLst/>
            </a:prstGeom>
            <a:noFill/>
            <a:ln w="28575" cap="flat" cmpd="sng" algn="ctr">
              <a:solidFill>
                <a:srgbClr val="D1282E"/>
              </a:solidFill>
              <a:prstDash val="solid"/>
            </a:ln>
            <a:effectLst/>
          </p:spPr>
        </p:cxnSp>
        <p:cxnSp>
          <p:nvCxnSpPr>
            <p:cNvPr id="11" name="Straight Connector 10"/>
            <p:cNvCxnSpPr/>
            <p:nvPr/>
          </p:nvCxnSpPr>
          <p:spPr>
            <a:xfrm>
              <a:off x="2471835" y="4201976"/>
              <a:ext cx="2714333" cy="0"/>
            </a:xfrm>
            <a:prstGeom prst="line">
              <a:avLst/>
            </a:prstGeom>
            <a:noFill/>
            <a:ln w="28575" cap="flat" cmpd="sng" algn="ctr">
              <a:solidFill>
                <a:srgbClr val="D1282E"/>
              </a:solidFill>
              <a:prstDash val="solid"/>
            </a:ln>
            <a:effectLst/>
          </p:spPr>
        </p:cxnSp>
        <p:sp>
          <p:nvSpPr>
            <p:cNvPr id="12" name="TextBox 11"/>
            <p:cNvSpPr txBox="1">
              <a:spLocks noChangeArrowheads="1"/>
            </p:cNvSpPr>
            <p:nvPr/>
          </p:nvSpPr>
          <p:spPr bwMode="auto">
            <a:xfrm>
              <a:off x="1928600" y="2310079"/>
              <a:ext cx="5008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Price</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3" name="TextBox 12"/>
            <p:cNvSpPr txBox="1">
              <a:spLocks noChangeArrowheads="1"/>
            </p:cNvSpPr>
            <p:nvPr/>
          </p:nvSpPr>
          <p:spPr bwMode="auto">
            <a:xfrm>
              <a:off x="4642933" y="4286576"/>
              <a:ext cx="1462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Quantity</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4" name="TextBox 13"/>
            <p:cNvSpPr txBox="1">
              <a:spLocks noChangeArrowheads="1"/>
            </p:cNvSpPr>
            <p:nvPr/>
          </p:nvSpPr>
          <p:spPr bwMode="auto">
            <a:xfrm>
              <a:off x="4810507" y="3600339"/>
              <a:ext cx="375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D</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15" name="Straight Connector 14"/>
            <p:cNvCxnSpPr/>
            <p:nvPr/>
          </p:nvCxnSpPr>
          <p:spPr>
            <a:xfrm>
              <a:off x="3118896" y="2328687"/>
              <a:ext cx="1795682" cy="1296242"/>
            </a:xfrm>
            <a:prstGeom prst="line">
              <a:avLst/>
            </a:prstGeom>
            <a:noFill/>
            <a:ln w="28575" cap="flat" cmpd="sng" algn="ctr">
              <a:solidFill>
                <a:srgbClr val="FF0000"/>
              </a:solidFill>
              <a:prstDash val="solid"/>
            </a:ln>
            <a:effectLst/>
          </p:spPr>
        </p:cxnSp>
        <p:cxnSp>
          <p:nvCxnSpPr>
            <p:cNvPr id="16" name="Straight Connector 15"/>
            <p:cNvCxnSpPr/>
            <p:nvPr/>
          </p:nvCxnSpPr>
          <p:spPr>
            <a:xfrm>
              <a:off x="2511888" y="2992070"/>
              <a:ext cx="1510381" cy="0"/>
            </a:xfrm>
            <a:prstGeom prst="line">
              <a:avLst/>
            </a:prstGeom>
            <a:noFill/>
            <a:ln w="9525" cap="flat" cmpd="sng" algn="ctr">
              <a:solidFill>
                <a:srgbClr val="D1282E"/>
              </a:solidFill>
              <a:prstDash val="dash"/>
            </a:ln>
            <a:effectLst/>
          </p:spPr>
        </p:cxnSp>
        <p:cxnSp>
          <p:nvCxnSpPr>
            <p:cNvPr id="17" name="Straight Connector 16"/>
            <p:cNvCxnSpPr/>
            <p:nvPr/>
          </p:nvCxnSpPr>
          <p:spPr>
            <a:xfrm>
              <a:off x="4035865" y="2976582"/>
              <a:ext cx="5532" cy="1225168"/>
            </a:xfrm>
            <a:prstGeom prst="line">
              <a:avLst/>
            </a:prstGeom>
            <a:noFill/>
            <a:ln w="9525" cap="flat" cmpd="sng" algn="ctr">
              <a:solidFill>
                <a:srgbClr val="D1282E"/>
              </a:solidFill>
              <a:prstDash val="dash"/>
            </a:ln>
            <a:effectLst/>
          </p:spPr>
        </p:cxnSp>
        <p:sp>
          <p:nvSpPr>
            <p:cNvPr id="18" name="TextBox 17"/>
            <p:cNvSpPr txBox="1">
              <a:spLocks noChangeArrowheads="1"/>
            </p:cNvSpPr>
            <p:nvPr/>
          </p:nvSpPr>
          <p:spPr bwMode="auto">
            <a:xfrm>
              <a:off x="2187889" y="2709681"/>
              <a:ext cx="250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endParaRPr kumimoji="0" lang="en-US" sz="2000" b="0" i="0" u="none" strike="noStrike" kern="0" cap="none" spc="0" normalizeH="0" baseline="0" noProof="0" dirty="0">
                <a:ln>
                  <a:noFill/>
                </a:ln>
                <a:solidFill>
                  <a:srgbClr val="000000"/>
                </a:solidFill>
                <a:effectLst/>
                <a:uLnTx/>
                <a:uFillTx/>
                <a:latin typeface="Arial" charset="0"/>
              </a:endParaRPr>
            </a:p>
          </p:txBody>
        </p:sp>
        <p:sp>
          <p:nvSpPr>
            <p:cNvPr id="19" name="TextBox 18"/>
            <p:cNvSpPr txBox="1">
              <a:spLocks noChangeArrowheads="1"/>
            </p:cNvSpPr>
            <p:nvPr/>
          </p:nvSpPr>
          <p:spPr bwMode="auto">
            <a:xfrm>
              <a:off x="3520853" y="4201976"/>
              <a:ext cx="5018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0" name="Straight Connector 19"/>
            <p:cNvCxnSpPr/>
            <p:nvPr/>
          </p:nvCxnSpPr>
          <p:spPr>
            <a:xfrm flipV="1">
              <a:off x="3132492" y="2380191"/>
              <a:ext cx="1806746" cy="1254430"/>
            </a:xfrm>
            <a:prstGeom prst="line">
              <a:avLst/>
            </a:prstGeom>
            <a:noFill/>
            <a:ln w="28575" cap="flat" cmpd="sng" algn="ctr">
              <a:solidFill>
                <a:srgbClr val="FF0000"/>
              </a:solidFill>
              <a:prstDash val="solid"/>
            </a:ln>
            <a:effectLst/>
          </p:spPr>
        </p:cxnSp>
        <p:sp>
          <p:nvSpPr>
            <p:cNvPr id="21" name="TextBox 20"/>
            <p:cNvSpPr txBox="1">
              <a:spLocks noChangeArrowheads="1"/>
            </p:cNvSpPr>
            <p:nvPr/>
          </p:nvSpPr>
          <p:spPr bwMode="auto">
            <a:xfrm>
              <a:off x="4887581" y="2186968"/>
              <a:ext cx="10426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 with subsidy</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2" name="Straight Connector 21"/>
            <p:cNvCxnSpPr/>
            <p:nvPr/>
          </p:nvCxnSpPr>
          <p:spPr>
            <a:xfrm flipV="1">
              <a:off x="2992910" y="2082466"/>
              <a:ext cx="1806746" cy="1254430"/>
            </a:xfrm>
            <a:prstGeom prst="line">
              <a:avLst/>
            </a:prstGeom>
            <a:noFill/>
            <a:ln w="28575" cap="flat" cmpd="sng" algn="ctr">
              <a:solidFill>
                <a:srgbClr val="FF0000"/>
              </a:solidFill>
              <a:prstDash val="solid"/>
            </a:ln>
            <a:effectLst/>
          </p:spPr>
        </p:cxnSp>
        <p:sp>
          <p:nvSpPr>
            <p:cNvPr id="23" name="TextBox 22"/>
            <p:cNvSpPr txBox="1">
              <a:spLocks noChangeArrowheads="1"/>
            </p:cNvSpPr>
            <p:nvPr/>
          </p:nvSpPr>
          <p:spPr bwMode="auto">
            <a:xfrm>
              <a:off x="2124228" y="2843966"/>
              <a:ext cx="377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P</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4" name="Straight Connector 23"/>
            <p:cNvCxnSpPr/>
            <p:nvPr/>
          </p:nvCxnSpPr>
          <p:spPr>
            <a:xfrm>
              <a:off x="2506356" y="2827459"/>
              <a:ext cx="1265012" cy="0"/>
            </a:xfrm>
            <a:prstGeom prst="line">
              <a:avLst/>
            </a:prstGeom>
            <a:noFill/>
            <a:ln w="9525" cap="flat" cmpd="sng" algn="ctr">
              <a:solidFill>
                <a:srgbClr val="D1282E"/>
              </a:solidFill>
              <a:prstDash val="dash"/>
            </a:ln>
            <a:effectLst/>
          </p:spPr>
        </p:cxnSp>
        <p:cxnSp>
          <p:nvCxnSpPr>
            <p:cNvPr id="25" name="Straight Connector 24"/>
            <p:cNvCxnSpPr/>
            <p:nvPr/>
          </p:nvCxnSpPr>
          <p:spPr>
            <a:xfrm>
              <a:off x="3765836" y="2827459"/>
              <a:ext cx="5532" cy="1374291"/>
            </a:xfrm>
            <a:prstGeom prst="line">
              <a:avLst/>
            </a:prstGeom>
            <a:noFill/>
            <a:ln w="9525" cap="flat" cmpd="sng" algn="ctr">
              <a:solidFill>
                <a:srgbClr val="D1282E"/>
              </a:solidFill>
              <a:prstDash val="dash"/>
            </a:ln>
            <a:effectLst/>
          </p:spPr>
        </p:cxnSp>
        <p:sp>
          <p:nvSpPr>
            <p:cNvPr id="26" name="TextBox 25"/>
            <p:cNvSpPr txBox="1">
              <a:spLocks noChangeArrowheads="1"/>
            </p:cNvSpPr>
            <p:nvPr/>
          </p:nvSpPr>
          <p:spPr bwMode="auto">
            <a:xfrm>
              <a:off x="3833774" y="4201750"/>
              <a:ext cx="377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Q</a:t>
              </a:r>
              <a:r>
                <a:rPr kumimoji="0" lang="en-GB" sz="1600" b="0" i="0" u="none" strike="noStrike" kern="0" cap="none" spc="0" normalizeH="0" baseline="0" noProof="0" dirty="0">
                  <a:ln>
                    <a:noFill/>
                  </a:ln>
                  <a:solidFill>
                    <a:srgbClr val="000000"/>
                  </a:solidFill>
                  <a:effectLst/>
                  <a:uLnTx/>
                  <a:uFillTx/>
                  <a:latin typeface="Arial" charset="0"/>
                </a:rPr>
                <a:t>1</a:t>
              </a:r>
              <a:endParaRPr kumimoji="0" lang="en-US" sz="2000" b="0" i="0" u="none" strike="noStrike" kern="0" cap="none" spc="0" normalizeH="0" baseline="0" noProof="0" dirty="0">
                <a:ln>
                  <a:noFill/>
                </a:ln>
                <a:solidFill>
                  <a:srgbClr val="000000"/>
                </a:solidFill>
                <a:effectLst/>
                <a:uLnTx/>
                <a:uFillTx/>
                <a:latin typeface="Arial" charset="0"/>
              </a:endParaRPr>
            </a:p>
          </p:txBody>
        </p:sp>
        <p:cxnSp>
          <p:nvCxnSpPr>
            <p:cNvPr id="27" name="Straight Arrow Connector 26"/>
            <p:cNvCxnSpPr/>
            <p:nvPr/>
          </p:nvCxnSpPr>
          <p:spPr>
            <a:xfrm>
              <a:off x="4206561" y="2556300"/>
              <a:ext cx="0" cy="305856"/>
            </a:xfrm>
            <a:prstGeom prst="straightConnector1">
              <a:avLst/>
            </a:prstGeom>
            <a:noFill/>
            <a:ln w="19050" cap="flat" cmpd="sng" algn="ctr">
              <a:solidFill>
                <a:srgbClr val="526DB0">
                  <a:lumMod val="60000"/>
                  <a:lumOff val="40000"/>
                </a:srgbClr>
              </a:solidFill>
              <a:prstDash val="solid"/>
              <a:tailEnd type="arrow"/>
            </a:ln>
            <a:effectLst/>
          </p:spPr>
        </p:cxnSp>
        <p:sp>
          <p:nvSpPr>
            <p:cNvPr id="29" name="TextBox 28"/>
            <p:cNvSpPr txBox="1">
              <a:spLocks noChangeArrowheads="1"/>
            </p:cNvSpPr>
            <p:nvPr/>
          </p:nvSpPr>
          <p:spPr bwMode="auto">
            <a:xfrm>
              <a:off x="4032583" y="2380191"/>
              <a:ext cx="8762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charset="0"/>
                </a:rPr>
                <a:t>Subsidy</a:t>
              </a:r>
              <a:endParaRPr kumimoji="0" lang="en-US" sz="2000" b="0" i="0" u="none" strike="noStrike" kern="0" cap="none" spc="0" normalizeH="0" baseline="0" noProof="0" dirty="0">
                <a:ln>
                  <a:noFill/>
                </a:ln>
                <a:solidFill>
                  <a:srgbClr val="000000"/>
                </a:solidFill>
                <a:effectLst/>
                <a:uLnTx/>
                <a:uFillTx/>
                <a:latin typeface="Arial" charset="0"/>
              </a:endParaRPr>
            </a:p>
          </p:txBody>
        </p:sp>
      </p:grpSp>
      <p:pic>
        <p:nvPicPr>
          <p:cNvPr id="2" name="Picture 1">
            <a:extLst>
              <a:ext uri="{FF2B5EF4-FFF2-40B4-BE49-F238E27FC236}">
                <a16:creationId xmlns:a16="http://schemas.microsoft.com/office/drawing/2014/main" id="{2A022492-AD67-23FA-3D29-5543F8FE74C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3" name="Picture 2">
            <a:extLst>
              <a:ext uri="{FF2B5EF4-FFF2-40B4-BE49-F238E27FC236}">
                <a16:creationId xmlns:a16="http://schemas.microsoft.com/office/drawing/2014/main" id="{27EB7DE4-6A12-6397-3903-0EDD05C29F1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5" name="TextBox 4">
            <a:extLst>
              <a:ext uri="{FF2B5EF4-FFF2-40B4-BE49-F238E27FC236}">
                <a16:creationId xmlns:a16="http://schemas.microsoft.com/office/drawing/2014/main" id="{91333FE0-919D-38A5-7259-29055B0EBC1C}"/>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5C0A1352-F9B0-C616-C16E-73BCFAB98084}"/>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56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vert="horz" lIns="91440" tIns="45720" rIns="91440" bIns="45720" rtlCol="0" anchor="ctr">
            <a:normAutofit/>
          </a:bodyPr>
          <a:lstStyle/>
          <a:p>
            <a:r>
              <a:rPr lang="en-US" kern="1200">
                <a:solidFill>
                  <a:schemeClr val="tx1">
                    <a:lumMod val="85000"/>
                    <a:lumOff val="15000"/>
                  </a:schemeClr>
                </a:solidFill>
                <a:latin typeface="+mj-lt"/>
                <a:ea typeface="+mj-ea"/>
                <a:cs typeface="+mj-cs"/>
              </a:rPr>
              <a:t>Activity 2</a:t>
            </a:r>
          </a:p>
        </p:txBody>
      </p:sp>
      <p:sp>
        <p:nvSpPr>
          <p:cNvPr id="3" name="Content Placeholder 2"/>
          <p:cNvSpPr>
            <a:spLocks noGrp="1"/>
          </p:cNvSpPr>
          <p:nvPr>
            <p:ph idx="4294967295"/>
          </p:nvPr>
        </p:nvSpPr>
        <p:spPr>
          <a:xfrm>
            <a:off x="1138478" y="1899803"/>
            <a:ext cx="10001308" cy="3320031"/>
          </a:xfrm>
        </p:spPr>
        <p:txBody>
          <a:bodyPr vert="horz" lIns="91440" tIns="45720" rIns="91440" bIns="45720" rtlCol="0" anchor="ctr">
            <a:normAutofit/>
          </a:bodyPr>
          <a:lstStyle/>
          <a:p>
            <a:pPr marL="457200"/>
            <a:r>
              <a:rPr lang="en-US" sz="1700">
                <a:solidFill>
                  <a:schemeClr val="tx1">
                    <a:lumMod val="85000"/>
                    <a:lumOff val="15000"/>
                  </a:schemeClr>
                </a:solidFill>
              </a:rPr>
              <a:t>To what extent can regulations be used to correct market failure in the fast food industry?</a:t>
            </a:r>
          </a:p>
          <a:p>
            <a:pPr marL="457200"/>
            <a:r>
              <a:rPr lang="en-US" sz="1700">
                <a:solidFill>
                  <a:schemeClr val="tx1">
                    <a:lumMod val="85000"/>
                    <a:lumOff val="15000"/>
                  </a:schemeClr>
                </a:solidFill>
              </a:rPr>
              <a:t>To what extent is the provision of information through health warnings on cigarettes the most effective way to correct market failure in this industry?</a:t>
            </a:r>
          </a:p>
          <a:p>
            <a:pPr marL="457200"/>
            <a:r>
              <a:rPr lang="en-US" sz="1700">
                <a:solidFill>
                  <a:schemeClr val="tx1">
                    <a:lumMod val="85000"/>
                    <a:lumOff val="15000"/>
                  </a:schemeClr>
                </a:solidFill>
              </a:rPr>
              <a:t>Discuss the extent to which a subsidy to producers of organic fruit and vegetables might increase their consumption, thus generating positive externalities.</a:t>
            </a:r>
          </a:p>
          <a:p>
            <a:pPr marL="457200"/>
            <a:r>
              <a:rPr lang="en-US" sz="1700">
                <a:solidFill>
                  <a:schemeClr val="tx1">
                    <a:lumMod val="85000"/>
                    <a:lumOff val="15000"/>
                  </a:schemeClr>
                </a:solidFill>
              </a:rPr>
              <a:t>Discuss the extent to which pollution permits are the most effective way of correcting market failure caused by CO2 emissions.</a:t>
            </a:r>
          </a:p>
          <a:p>
            <a:pPr marL="457200"/>
            <a:r>
              <a:rPr lang="en-US" sz="1700">
                <a:solidFill>
                  <a:schemeClr val="tx1">
                    <a:lumMod val="85000"/>
                    <a:lumOff val="15000"/>
                  </a:schemeClr>
                </a:solidFill>
              </a:rPr>
              <a:t>Discuss whether indirect taxes on aircraft travel should be increased.</a:t>
            </a:r>
          </a:p>
          <a:p>
            <a:pPr marL="457200"/>
            <a:r>
              <a:rPr lang="en-US" sz="1700">
                <a:solidFill>
                  <a:schemeClr val="tx1">
                    <a:lumMod val="85000"/>
                    <a:lumOff val="15000"/>
                  </a:schemeClr>
                </a:solidFill>
              </a:rPr>
              <a:t>Discuss the extent to which all health care should be provided privately.</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36C47626-CB4B-04D8-2AB3-7012B08B3B3C}"/>
              </a:ext>
            </a:extLst>
          </p:cNvPr>
          <p:cNvSpPr txBox="1"/>
          <p:nvPr/>
        </p:nvSpPr>
        <p:spPr>
          <a:xfrm>
            <a:off x="1083605" y="5317616"/>
            <a:ext cx="10059898" cy="1200329"/>
          </a:xfrm>
          <a:prstGeom prst="rect">
            <a:avLst/>
          </a:prstGeom>
          <a:solidFill>
            <a:schemeClr val="bg1">
              <a:lumMod val="95000"/>
              <a:lumOff val="5000"/>
            </a:schemeClr>
          </a:solidFill>
          <a:ln>
            <a:solidFill>
              <a:schemeClr val="accent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accent2">
                    <a:lumMod val="75000"/>
                  </a:schemeClr>
                </a:solidFill>
                <a:effectLst/>
                <a:uLnTx/>
                <a:uFillTx/>
                <a:latin typeface="Calibri"/>
              </a:rPr>
              <a:t>Have you used a diagram to analyse your answer?  Subsidies, indirect taxes, externalities, demand and supply etc.  Economics is rooted in diagrams.  They are your friend – use them!</a:t>
            </a:r>
          </a:p>
        </p:txBody>
      </p:sp>
      <p:pic>
        <p:nvPicPr>
          <p:cNvPr id="4" name="Picture 3">
            <a:extLst>
              <a:ext uri="{FF2B5EF4-FFF2-40B4-BE49-F238E27FC236}">
                <a16:creationId xmlns:a16="http://schemas.microsoft.com/office/drawing/2014/main" id="{1A5D13C0-827B-4760-1042-CF9E246F191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30EAFB65-D7BD-2AA6-B393-12209558441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3B9BAD83-0AD8-15FE-2801-6D189EDD71E2}"/>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88FBFF6A-5429-3DAF-22CF-B1F08764DADC}"/>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829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4F51A7-72EB-9820-B034-0BA522C836E1}"/>
              </a:ext>
            </a:extLst>
          </p:cNvPr>
          <p:cNvPicPr>
            <a:picLocks noChangeAspect="1"/>
          </p:cNvPicPr>
          <p:nvPr/>
        </p:nvPicPr>
        <p:blipFill rotWithShape="1">
          <a:blip r:embed="rId2">
            <a:alphaModFix amt="60000"/>
          </a:blip>
          <a:srcRect r="-2" b="24999"/>
          <a:stretch/>
        </p:blipFill>
        <p:spPr>
          <a:xfrm>
            <a:off x="-1" y="10"/>
            <a:ext cx="12192001" cy="6857990"/>
          </a:xfrm>
          <a:prstGeom prst="rect">
            <a:avLst/>
          </a:prstGeom>
        </p:spPr>
      </p:pic>
      <p:sp>
        <p:nvSpPr>
          <p:cNvPr id="2" name="Title 1"/>
          <p:cNvSpPr>
            <a:spLocks noGrp="1"/>
          </p:cNvSpPr>
          <p:nvPr>
            <p:ph type="title"/>
          </p:nvPr>
        </p:nvSpPr>
        <p:spPr>
          <a:xfrm>
            <a:off x="838199" y="557189"/>
            <a:ext cx="5155263" cy="5571899"/>
          </a:xfrm>
        </p:spPr>
        <p:txBody>
          <a:bodyPr vert="horz" lIns="91440" tIns="45720" rIns="91440" bIns="45720" rtlCol="0" anchor="ctr">
            <a:normAutofit/>
          </a:bodyPr>
          <a:lstStyle/>
          <a:p>
            <a:r>
              <a:rPr lang="en-US">
                <a:solidFill>
                  <a:srgbClr val="FFFFFF"/>
                </a:solidFill>
              </a:rPr>
              <a:t>Government failure</a:t>
            </a:r>
          </a:p>
        </p:txBody>
      </p:sp>
      <p:sp>
        <p:nvSpPr>
          <p:cNvPr id="3" name="Content Placeholder 2"/>
          <p:cNvSpPr>
            <a:spLocks noGrp="1"/>
          </p:cNvSpPr>
          <p:nvPr>
            <p:ph idx="4294967295"/>
          </p:nvPr>
        </p:nvSpPr>
        <p:spPr>
          <a:xfrm>
            <a:off x="6195375" y="557189"/>
            <a:ext cx="5158424" cy="5571899"/>
          </a:xfrm>
        </p:spPr>
        <p:txBody>
          <a:bodyPr vert="horz" lIns="91440" tIns="45720" rIns="91440" bIns="45720" rtlCol="0" anchor="ctr">
            <a:normAutofit/>
          </a:bodyPr>
          <a:lstStyle/>
          <a:p>
            <a:r>
              <a:rPr lang="en-US" sz="2400" dirty="0">
                <a:solidFill>
                  <a:srgbClr val="FFFFFF"/>
                </a:solidFill>
              </a:rPr>
              <a:t>Government failure occurs when government intervention in markets leads to a net welfare loss in comparison to the free market operating alone.</a:t>
            </a:r>
            <a:endParaRPr lang="en-US" sz="2400" dirty="0">
              <a:solidFill>
                <a:srgbClr val="FFFFFF"/>
              </a:solidFill>
              <a:cs typeface="Calibri"/>
            </a:endParaRPr>
          </a:p>
          <a:p>
            <a:r>
              <a:rPr lang="en-US" sz="2400" dirty="0">
                <a:solidFill>
                  <a:srgbClr val="FFFFFF"/>
                </a:solidFill>
              </a:rPr>
              <a:t>The government create, rather than remove, market distortions leading to allocative inefficiency.</a:t>
            </a:r>
            <a:endParaRPr lang="en-US" sz="2400" dirty="0">
              <a:solidFill>
                <a:srgbClr val="FFFFFF"/>
              </a:solidFill>
              <a:cs typeface="Calibri"/>
            </a:endParaRPr>
          </a:p>
          <a:p>
            <a:r>
              <a:rPr lang="en-US" sz="2400" dirty="0">
                <a:solidFill>
                  <a:srgbClr val="FFFFFF"/>
                </a:solidFill>
              </a:rPr>
              <a:t>Therefore, economic welfare is reduced, rather than improved and there is a net welfare loss.</a:t>
            </a:r>
            <a:endParaRPr lang="en-US" sz="2400" dirty="0">
              <a:solidFill>
                <a:srgbClr val="FFFFFF"/>
              </a:solidFill>
              <a:cs typeface="Calibri"/>
            </a:endParaRPr>
          </a:p>
        </p:txBody>
      </p:sp>
      <p:pic>
        <p:nvPicPr>
          <p:cNvPr id="4" name="Picture 3">
            <a:extLst>
              <a:ext uri="{FF2B5EF4-FFF2-40B4-BE49-F238E27FC236}">
                <a16:creationId xmlns:a16="http://schemas.microsoft.com/office/drawing/2014/main" id="{D521BC55-4441-8259-6EDC-97912C28A95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A59FD14D-ABE5-09A8-98EE-E7698FA772A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96B5A204-B9D9-7A76-FABB-693A61F05049}"/>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5938410B-083C-5B47-69FA-5B8204B27E96}"/>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93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a:t>Learning Objectives</a:t>
            </a:r>
          </a:p>
        </p:txBody>
      </p:sp>
      <p:pic>
        <p:nvPicPr>
          <p:cNvPr id="5" name="Picture 4">
            <a:extLst>
              <a:ext uri="{FF2B5EF4-FFF2-40B4-BE49-F238E27FC236}">
                <a16:creationId xmlns:a16="http://schemas.microsoft.com/office/drawing/2014/main" id="{ADB5887C-94CC-22F3-247C-A84309FB870B}"/>
              </a:ext>
            </a:extLst>
          </p:cNvPr>
          <p:cNvPicPr>
            <a:picLocks noChangeAspect="1"/>
          </p:cNvPicPr>
          <p:nvPr/>
        </p:nvPicPr>
        <p:blipFill rotWithShape="1">
          <a:blip r:embed="rId2"/>
          <a:srcRect t="31847" r="-2" b="30789"/>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1"/>
          </p:nvPr>
        </p:nvSpPr>
        <p:spPr>
          <a:xfrm>
            <a:off x="6096000" y="3703975"/>
            <a:ext cx="5257800" cy="2398713"/>
          </a:xfrm>
        </p:spPr>
        <p:txBody>
          <a:bodyPr vert="horz" lIns="91440" tIns="45720" rIns="91440" bIns="45720" rtlCol="0" anchor="ctr">
            <a:normAutofit/>
          </a:bodyPr>
          <a:lstStyle/>
          <a:p>
            <a:pPr marL="0"/>
            <a:r>
              <a:rPr lang="en-US" sz="2000" dirty="0"/>
              <a:t>Are you able to explain the purpose of intervention with reference to market failure in various contexts?</a:t>
            </a:r>
          </a:p>
          <a:p>
            <a:pPr marL="0"/>
            <a:r>
              <a:rPr lang="en-US" sz="2000" dirty="0"/>
              <a:t>Are you able to explain the methods of government intervention?</a:t>
            </a:r>
          </a:p>
          <a:p>
            <a:pPr marL="0"/>
            <a:r>
              <a:rPr lang="en-US" sz="2000" dirty="0"/>
              <a:t>Are you able to analyse the causes of government failure?</a:t>
            </a:r>
          </a:p>
        </p:txBody>
      </p:sp>
      <p:pic>
        <p:nvPicPr>
          <p:cNvPr id="4" name="Picture 3">
            <a:extLst>
              <a:ext uri="{FF2B5EF4-FFF2-40B4-BE49-F238E27FC236}">
                <a16:creationId xmlns:a16="http://schemas.microsoft.com/office/drawing/2014/main" id="{D4033B8C-5863-E0DC-E7A5-FBE2C5D5CE2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9D05A77A-3081-DEED-320B-027CB761313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071CFB6E-FD39-300A-2CAE-6CADAD1588D0}"/>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60BEADF8-1CCE-B16D-8A21-67DD99CFDA55}"/>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90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E378144-F112-C54E-C0B4-0BDA04D04D84}"/>
              </a:ext>
            </a:extLst>
          </p:cNvPr>
          <p:cNvPicPr>
            <a:picLocks noChangeAspect="1"/>
          </p:cNvPicPr>
          <p:nvPr/>
        </p:nvPicPr>
        <p:blipFill rotWithShape="1">
          <a:blip r:embed="rId2">
            <a:alphaModFix amt="60000"/>
          </a:blip>
          <a:srcRect t="15605" r="-2" b="-2"/>
          <a:stretch/>
        </p:blipFill>
        <p:spPr>
          <a:xfrm>
            <a:off x="-1" y="10"/>
            <a:ext cx="12192001" cy="6857990"/>
          </a:xfrm>
          <a:prstGeom prst="rect">
            <a:avLst/>
          </a:prstGeom>
        </p:spPr>
      </p:pic>
      <p:sp>
        <p:nvSpPr>
          <p:cNvPr id="2" name="Title 1"/>
          <p:cNvSpPr>
            <a:spLocks noGrp="1"/>
          </p:cNvSpPr>
          <p:nvPr>
            <p:ph type="title"/>
          </p:nvPr>
        </p:nvSpPr>
        <p:spPr>
          <a:xfrm>
            <a:off x="838200" y="557189"/>
            <a:ext cx="4155825" cy="5571898"/>
          </a:xfrm>
        </p:spPr>
        <p:txBody>
          <a:bodyPr vert="horz" lIns="91440" tIns="45720" rIns="91440" bIns="45720" rtlCol="0" anchor="ctr">
            <a:normAutofit/>
          </a:bodyPr>
          <a:lstStyle/>
          <a:p>
            <a:r>
              <a:rPr lang="en-US">
                <a:solidFill>
                  <a:srgbClr val="FFFFFF"/>
                </a:solidFill>
              </a:rPr>
              <a:t>Government failure</a:t>
            </a:r>
          </a:p>
        </p:txBody>
      </p:sp>
      <p:sp>
        <p:nvSpPr>
          <p:cNvPr id="3" name="Content Placeholder 2"/>
          <p:cNvSpPr>
            <a:spLocks noGrp="1"/>
          </p:cNvSpPr>
          <p:nvPr>
            <p:ph idx="4294967295"/>
          </p:nvPr>
        </p:nvSpPr>
        <p:spPr>
          <a:xfrm>
            <a:off x="5186552" y="557189"/>
            <a:ext cx="6167246" cy="5571898"/>
          </a:xfrm>
        </p:spPr>
        <p:txBody>
          <a:bodyPr vert="horz" lIns="91440" tIns="45720" rIns="91440" bIns="45720" rtlCol="0" anchor="ctr">
            <a:normAutofit/>
          </a:bodyPr>
          <a:lstStyle/>
          <a:p>
            <a:r>
              <a:rPr lang="en-US" sz="2000">
                <a:solidFill>
                  <a:srgbClr val="FFFFFF"/>
                </a:solidFill>
              </a:rPr>
              <a:t>Government failure causes a misallocation of resources because the intervention creates a worsening of market failure causing allocative inefficiency</a:t>
            </a:r>
          </a:p>
          <a:p>
            <a:r>
              <a:rPr lang="en-US" sz="2000">
                <a:solidFill>
                  <a:srgbClr val="FFFFFF"/>
                </a:solidFill>
              </a:rPr>
              <a:t>The law of unintended consequences means that unexpected events occur due to government intervention</a:t>
            </a:r>
          </a:p>
          <a:p>
            <a:r>
              <a:rPr lang="en-US" sz="2000">
                <a:solidFill>
                  <a:srgbClr val="FFFFFF"/>
                </a:solidFill>
              </a:rPr>
              <a:t>This can occur for a variety of reasons:</a:t>
            </a:r>
          </a:p>
          <a:p>
            <a:pPr lvl="1"/>
            <a:r>
              <a:rPr lang="en-US" sz="2000">
                <a:solidFill>
                  <a:srgbClr val="FFFFFF"/>
                </a:solidFill>
              </a:rPr>
              <a:t>Inadequate information</a:t>
            </a:r>
          </a:p>
          <a:p>
            <a:pPr lvl="1"/>
            <a:r>
              <a:rPr lang="en-US" sz="2000">
                <a:solidFill>
                  <a:srgbClr val="FFFFFF"/>
                </a:solidFill>
              </a:rPr>
              <a:t>Conflicting objectives</a:t>
            </a:r>
          </a:p>
          <a:p>
            <a:pPr lvl="1"/>
            <a:r>
              <a:rPr lang="en-US" sz="2000">
                <a:solidFill>
                  <a:srgbClr val="FFFFFF"/>
                </a:solidFill>
              </a:rPr>
              <a:t>Administrative costs</a:t>
            </a:r>
          </a:p>
          <a:p>
            <a:endParaRPr lang="en-US" sz="2000">
              <a:solidFill>
                <a:srgbClr val="FFFFFF"/>
              </a:solidFill>
            </a:endParaRPr>
          </a:p>
        </p:txBody>
      </p:sp>
      <p:pic>
        <p:nvPicPr>
          <p:cNvPr id="4" name="Picture 3">
            <a:extLst>
              <a:ext uri="{FF2B5EF4-FFF2-40B4-BE49-F238E27FC236}">
                <a16:creationId xmlns:a16="http://schemas.microsoft.com/office/drawing/2014/main" id="{2DA358F9-B34E-D039-B373-B1334C72C4E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1CB3A39E-B9C4-BCCD-FD9A-1703680735F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FEFB8821-EF00-3B3F-3EB9-4EFC7BBC2267}"/>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7A4C87EB-D854-CB47-362F-46BEA0D7C79B}"/>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232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0">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Picture 4">
            <a:extLst>
              <a:ext uri="{FF2B5EF4-FFF2-40B4-BE49-F238E27FC236}">
                <a16:creationId xmlns:a16="http://schemas.microsoft.com/office/drawing/2014/main" id="{85BF6B51-28F3-4E42-6D37-78856D1AC664}"/>
              </a:ext>
            </a:extLst>
          </p:cNvPr>
          <p:cNvPicPr>
            <a:picLocks noChangeAspect="1"/>
          </p:cNvPicPr>
          <p:nvPr/>
        </p:nvPicPr>
        <p:blipFill rotWithShape="1">
          <a:blip r:embed="rId2">
            <a:alphaModFix amt="60000"/>
          </a:blip>
          <a:srcRect t="16375" r="-2" b="27374"/>
          <a:stretch/>
        </p:blipFill>
        <p:spPr>
          <a:xfrm>
            <a:off x="-1" y="10"/>
            <a:ext cx="12192001" cy="6857990"/>
          </a:xfrm>
          <a:prstGeom prst="rect">
            <a:avLst/>
          </a:prstGeom>
        </p:spPr>
      </p:pic>
      <p:sp>
        <p:nvSpPr>
          <p:cNvPr id="2" name="Title 1"/>
          <p:cNvSpPr>
            <a:spLocks noGrp="1"/>
          </p:cNvSpPr>
          <p:nvPr>
            <p:ph type="title"/>
          </p:nvPr>
        </p:nvSpPr>
        <p:spPr>
          <a:xfrm>
            <a:off x="838199" y="1671569"/>
            <a:ext cx="4155825" cy="4072044"/>
          </a:xfrm>
        </p:spPr>
        <p:txBody>
          <a:bodyPr vert="horz" lIns="91440" tIns="45720" rIns="91440" bIns="45720" rtlCol="0" anchor="t">
            <a:normAutofit/>
          </a:bodyPr>
          <a:lstStyle/>
          <a:p>
            <a:br>
              <a:rPr lang="en-US">
                <a:solidFill>
                  <a:srgbClr val="FFFFFF"/>
                </a:solidFill>
              </a:rPr>
            </a:br>
            <a:r>
              <a:rPr lang="en-US">
                <a:solidFill>
                  <a:srgbClr val="FFFFFF"/>
                </a:solidFill>
              </a:rPr>
              <a:t>Distortion of price signals</a:t>
            </a:r>
          </a:p>
        </p:txBody>
      </p:sp>
      <p:sp>
        <p:nvSpPr>
          <p:cNvPr id="3" name="Content Placeholder 2"/>
          <p:cNvSpPr>
            <a:spLocks noGrp="1"/>
          </p:cNvSpPr>
          <p:nvPr>
            <p:ph idx="4294967295"/>
          </p:nvPr>
        </p:nvSpPr>
        <p:spPr>
          <a:xfrm>
            <a:off x="5186551" y="1671569"/>
            <a:ext cx="6167248" cy="4072044"/>
          </a:xfrm>
        </p:spPr>
        <p:txBody>
          <a:bodyPr vert="horz" lIns="91440" tIns="45720" rIns="91440" bIns="45720" rtlCol="0">
            <a:normAutofit/>
          </a:bodyPr>
          <a:lstStyle/>
          <a:p>
            <a:r>
              <a:rPr lang="en-US" sz="2000">
                <a:solidFill>
                  <a:srgbClr val="FFFFFF"/>
                </a:solidFill>
              </a:rPr>
              <a:t>The government try to create incentives and disincentives in order to influence behaviour of both individuals and firms</a:t>
            </a:r>
          </a:p>
          <a:p>
            <a:r>
              <a:rPr lang="en-US" sz="2000">
                <a:solidFill>
                  <a:srgbClr val="FFFFFF"/>
                </a:solidFill>
              </a:rPr>
              <a:t>This in turn, helps to create markets that would not survive in their present situation without government support</a:t>
            </a:r>
          </a:p>
          <a:p>
            <a:r>
              <a:rPr lang="en-US" sz="2000">
                <a:solidFill>
                  <a:srgbClr val="FFFFFF"/>
                </a:solidFill>
              </a:rPr>
              <a:t>This distorts the free working of the market and creates distorted prices</a:t>
            </a:r>
          </a:p>
          <a:p>
            <a:r>
              <a:rPr lang="en-US" sz="2000">
                <a:solidFill>
                  <a:srgbClr val="FFFFFF"/>
                </a:solidFill>
              </a:rPr>
              <a:t>This can lead to the government creating inefficiencies rather than correcting them</a:t>
            </a:r>
          </a:p>
          <a:p>
            <a:endParaRPr lang="en-US" sz="2000">
              <a:solidFill>
                <a:srgbClr val="FFFFFF"/>
              </a:solidFill>
            </a:endParaRPr>
          </a:p>
        </p:txBody>
      </p:sp>
      <p:pic>
        <p:nvPicPr>
          <p:cNvPr id="4" name="Picture 3">
            <a:extLst>
              <a:ext uri="{FF2B5EF4-FFF2-40B4-BE49-F238E27FC236}">
                <a16:creationId xmlns:a16="http://schemas.microsoft.com/office/drawing/2014/main" id="{161A43D7-7780-8645-2734-339C364E5E3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5" name="Picture 4">
            <a:extLst>
              <a:ext uri="{FF2B5EF4-FFF2-40B4-BE49-F238E27FC236}">
                <a16:creationId xmlns:a16="http://schemas.microsoft.com/office/drawing/2014/main" id="{6C0FE427-3441-E5F6-84C4-2170155295F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6" name="TextBox 5">
            <a:extLst>
              <a:ext uri="{FF2B5EF4-FFF2-40B4-BE49-F238E27FC236}">
                <a16:creationId xmlns:a16="http://schemas.microsoft.com/office/drawing/2014/main" id="{824D1558-166C-499C-0DAC-229CE1A193A2}"/>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F1C36538-2121-7CDD-E6B5-992223F0BF79}"/>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94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0466" y="609600"/>
            <a:ext cx="4140014" cy="1330839"/>
          </a:xfrm>
        </p:spPr>
        <p:txBody>
          <a:bodyPr vert="horz" lIns="91440" tIns="45720" rIns="91440" bIns="45720" rtlCol="0" anchor="ctr">
            <a:normAutofit/>
          </a:bodyPr>
          <a:lstStyle/>
          <a:p>
            <a:r>
              <a:rPr lang="en-US" sz="3700"/>
              <a:t>Excessive administrative costs</a:t>
            </a:r>
          </a:p>
        </p:txBody>
      </p:sp>
      <p:pic>
        <p:nvPicPr>
          <p:cNvPr id="5" name="Picture 4">
            <a:extLst>
              <a:ext uri="{FF2B5EF4-FFF2-40B4-BE49-F238E27FC236}">
                <a16:creationId xmlns:a16="http://schemas.microsoft.com/office/drawing/2014/main" id="{4E4B2839-8B16-5CF8-A4B6-AA8D8F85EFE1}"/>
              </a:ext>
            </a:extLst>
          </p:cNvPr>
          <p:cNvPicPr>
            <a:picLocks noChangeAspect="1"/>
          </p:cNvPicPr>
          <p:nvPr/>
        </p:nvPicPr>
        <p:blipFill rotWithShape="1">
          <a:blip r:embed="rId2"/>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p:cNvSpPr>
            <a:spLocks noGrp="1"/>
          </p:cNvSpPr>
          <p:nvPr>
            <p:ph idx="4294967295"/>
          </p:nvPr>
        </p:nvSpPr>
        <p:spPr>
          <a:xfrm>
            <a:off x="7320465" y="2194102"/>
            <a:ext cx="4140013" cy="3908586"/>
          </a:xfrm>
        </p:spPr>
        <p:txBody>
          <a:bodyPr vert="horz" lIns="91440" tIns="45720" rIns="91440" bIns="45720" rtlCol="0">
            <a:normAutofit/>
          </a:bodyPr>
          <a:lstStyle/>
          <a:p>
            <a:r>
              <a:rPr lang="en-US" sz="1900"/>
              <a:t>Administrative costs can mean that the benefits derived from government intervention are outweighed by the costs</a:t>
            </a:r>
          </a:p>
          <a:p>
            <a:r>
              <a:rPr lang="en-US" sz="1900"/>
              <a:t>This can occur as government bureaucracy leads to higher costs</a:t>
            </a:r>
          </a:p>
          <a:p>
            <a:r>
              <a:rPr lang="en-US" sz="1900"/>
              <a:t>Budgets are constrained, particularly in times of recession</a:t>
            </a:r>
          </a:p>
          <a:p>
            <a:pPr lvl="1"/>
            <a:r>
              <a:rPr lang="en-US" sz="1900"/>
              <a:t>Decisions have to be made on where to spend money</a:t>
            </a:r>
          </a:p>
          <a:p>
            <a:pPr lvl="1"/>
            <a:r>
              <a:rPr lang="en-US" sz="1900"/>
              <a:t>Often, incorrect decisions are made where the costs do not achieve the expected benefits</a:t>
            </a:r>
          </a:p>
          <a:p>
            <a:endParaRPr lang="en-US" sz="1900"/>
          </a:p>
        </p:txBody>
      </p:sp>
      <p:pic>
        <p:nvPicPr>
          <p:cNvPr id="4" name="Picture 3">
            <a:extLst>
              <a:ext uri="{FF2B5EF4-FFF2-40B4-BE49-F238E27FC236}">
                <a16:creationId xmlns:a16="http://schemas.microsoft.com/office/drawing/2014/main" id="{B9F0C25A-BDFE-770D-A93B-60209183CD0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B4A8E827-FCD8-7DE7-65FA-927B29D0A1E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03ABD610-0F34-BF4B-8E77-6E69D959CDFF}"/>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E1F6C9EA-30A5-B1A8-D391-517C15BC607A}"/>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1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7A3059-69F2-4E12-ACD8-A5FE28191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45654" y="991443"/>
            <a:ext cx="4603001" cy="1087819"/>
          </a:xfrm>
        </p:spPr>
        <p:txBody>
          <a:bodyPr vert="horz" lIns="91440" tIns="45720" rIns="91440" bIns="45720" rtlCol="0" anchor="b">
            <a:normAutofit/>
          </a:bodyPr>
          <a:lstStyle/>
          <a:p>
            <a:r>
              <a:rPr lang="en-US" sz="3400" kern="1200">
                <a:solidFill>
                  <a:schemeClr val="tx1"/>
                </a:solidFill>
                <a:latin typeface="+mj-lt"/>
                <a:ea typeface="+mj-ea"/>
                <a:cs typeface="+mj-cs"/>
              </a:rPr>
              <a:t>Information gaps</a:t>
            </a:r>
          </a:p>
        </p:txBody>
      </p:sp>
      <p:pic>
        <p:nvPicPr>
          <p:cNvPr id="5" name="Picture 4">
            <a:extLst>
              <a:ext uri="{FF2B5EF4-FFF2-40B4-BE49-F238E27FC236}">
                <a16:creationId xmlns:a16="http://schemas.microsoft.com/office/drawing/2014/main" id="{2222019D-5850-2282-FACA-861F4C24CFF2}"/>
              </a:ext>
            </a:extLst>
          </p:cNvPr>
          <p:cNvPicPr>
            <a:picLocks noChangeAspect="1"/>
          </p:cNvPicPr>
          <p:nvPr/>
        </p:nvPicPr>
        <p:blipFill>
          <a:blip r:embed="rId2"/>
          <a:stretch>
            <a:fillRect/>
          </a:stretch>
        </p:blipFill>
        <p:spPr>
          <a:xfrm>
            <a:off x="443345" y="1696899"/>
            <a:ext cx="6250063" cy="3408847"/>
          </a:xfrm>
          <a:prstGeom prst="rect">
            <a:avLst/>
          </a:prstGeom>
        </p:spPr>
      </p:pic>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26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4294967295"/>
          </p:nvPr>
        </p:nvSpPr>
        <p:spPr>
          <a:xfrm>
            <a:off x="7145654" y="2684095"/>
            <a:ext cx="4603001" cy="3492868"/>
          </a:xfrm>
        </p:spPr>
        <p:txBody>
          <a:bodyPr vert="horz" lIns="91440" tIns="45720" rIns="91440" bIns="45720" rtlCol="0">
            <a:normAutofit/>
          </a:bodyPr>
          <a:lstStyle/>
          <a:p>
            <a:r>
              <a:rPr lang="en-US" sz="1800"/>
              <a:t>Through the provision of information governments seek to redress the problems caused by a lack of perfect knowledge and asymmetric information.</a:t>
            </a:r>
          </a:p>
          <a:p>
            <a:endParaRPr lang="en-US" sz="1800"/>
          </a:p>
          <a:p>
            <a:r>
              <a:rPr lang="en-US" sz="1800"/>
              <a:t>The greater the information available to consumers the more likely they are to buy goods and services with confidence.</a:t>
            </a:r>
          </a:p>
          <a:p>
            <a:endParaRPr lang="en-US" sz="1800"/>
          </a:p>
        </p:txBody>
      </p:sp>
      <p:pic>
        <p:nvPicPr>
          <p:cNvPr id="4" name="Picture 3">
            <a:extLst>
              <a:ext uri="{FF2B5EF4-FFF2-40B4-BE49-F238E27FC236}">
                <a16:creationId xmlns:a16="http://schemas.microsoft.com/office/drawing/2014/main" id="{9BC1507F-1669-B299-FCAB-8FB4448A797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6F7E2213-DE92-76EA-9C68-16EBAF60E62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831ECF5C-0BDF-F995-3CE3-7C6B1F6CFC40}"/>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25C0A90F-0A46-269E-BE59-A9D18C7CBF80}"/>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53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vert="horz" lIns="91440" tIns="45720" rIns="91440" bIns="45720" rtlCol="0" anchor="ctr">
            <a:normAutofit/>
          </a:bodyPr>
          <a:lstStyle/>
          <a:p>
            <a:r>
              <a:rPr lang="en-US" kern="1200">
                <a:solidFill>
                  <a:schemeClr val="tx1">
                    <a:lumMod val="85000"/>
                    <a:lumOff val="15000"/>
                  </a:schemeClr>
                </a:solidFill>
                <a:latin typeface="+mj-lt"/>
                <a:ea typeface="+mj-ea"/>
                <a:cs typeface="+mj-cs"/>
              </a:rPr>
              <a:t>Information gaps</a:t>
            </a:r>
          </a:p>
        </p:txBody>
      </p:sp>
      <p:sp>
        <p:nvSpPr>
          <p:cNvPr id="3" name="Content Placeholder 2"/>
          <p:cNvSpPr>
            <a:spLocks noGrp="1"/>
          </p:cNvSpPr>
          <p:nvPr>
            <p:ph idx="4294967295"/>
          </p:nvPr>
        </p:nvSpPr>
        <p:spPr>
          <a:xfrm>
            <a:off x="1957987" y="2431765"/>
            <a:ext cx="8276026" cy="3320031"/>
          </a:xfrm>
        </p:spPr>
        <p:txBody>
          <a:bodyPr vert="horz" lIns="91440" tIns="45720" rIns="91440" bIns="45720" rtlCol="0" anchor="ctr">
            <a:normAutofit/>
          </a:bodyPr>
          <a:lstStyle/>
          <a:p>
            <a:r>
              <a:rPr lang="en-US" sz="1700">
                <a:solidFill>
                  <a:schemeClr val="tx1">
                    <a:lumMod val="85000"/>
                    <a:lumOff val="15000"/>
                  </a:schemeClr>
                </a:solidFill>
              </a:rPr>
              <a:t>Provision of information ensures that economic units can maximise decisions when consuming and producing goods and services</a:t>
            </a:r>
          </a:p>
          <a:p>
            <a:r>
              <a:rPr lang="en-US" sz="1700">
                <a:solidFill>
                  <a:schemeClr val="tx1">
                    <a:lumMod val="85000"/>
                    <a:lumOff val="15000"/>
                  </a:schemeClr>
                </a:solidFill>
              </a:rPr>
              <a:t>The government will provide information where the private sector fails to do so</a:t>
            </a:r>
          </a:p>
          <a:p>
            <a:r>
              <a:rPr lang="en-US" sz="1700">
                <a:solidFill>
                  <a:schemeClr val="tx1">
                    <a:lumMod val="85000"/>
                    <a:lumOff val="15000"/>
                  </a:schemeClr>
                </a:solidFill>
              </a:rPr>
              <a:t>The government provides information in a variety of areas e.g.</a:t>
            </a:r>
          </a:p>
          <a:p>
            <a:pPr lvl="1"/>
            <a:r>
              <a:rPr lang="en-US" sz="1700">
                <a:solidFill>
                  <a:schemeClr val="tx1">
                    <a:lumMod val="85000"/>
                    <a:lumOff val="15000"/>
                  </a:schemeClr>
                </a:solidFill>
              </a:rPr>
              <a:t>The job market</a:t>
            </a:r>
          </a:p>
          <a:p>
            <a:pPr lvl="1"/>
            <a:r>
              <a:rPr lang="en-US" sz="1700">
                <a:solidFill>
                  <a:schemeClr val="tx1">
                    <a:lumMod val="85000"/>
                    <a:lumOff val="15000"/>
                  </a:schemeClr>
                </a:solidFill>
              </a:rPr>
              <a:t>Dangerous products e.g. cigarettes</a:t>
            </a:r>
          </a:p>
          <a:p>
            <a:pPr lvl="1"/>
            <a:r>
              <a:rPr lang="en-US" sz="1700">
                <a:solidFill>
                  <a:schemeClr val="tx1">
                    <a:lumMod val="85000"/>
                    <a:lumOff val="15000"/>
                  </a:schemeClr>
                </a:solidFill>
              </a:rPr>
              <a:t>Economic data to help firms plan for the future</a:t>
            </a:r>
          </a:p>
          <a:p>
            <a:r>
              <a:rPr lang="en-US" sz="1700">
                <a:solidFill>
                  <a:schemeClr val="tx1">
                    <a:lumMod val="85000"/>
                    <a:lumOff val="15000"/>
                  </a:schemeClr>
                </a:solidFill>
              </a:rPr>
              <a:t>However, information used by government can be inaccurate due to poor research or an inability to predict the future</a:t>
            </a:r>
          </a:p>
          <a:p>
            <a:pPr lvl="1"/>
            <a:r>
              <a:rPr lang="en-US" sz="1700">
                <a:solidFill>
                  <a:schemeClr val="tx1">
                    <a:lumMod val="85000"/>
                    <a:lumOff val="15000"/>
                  </a:schemeClr>
                </a:solidFill>
              </a:rPr>
              <a:t>This delivers the wrong signals to markets meaning decision-making is flawed</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CCE933-38ED-1E80-29D9-DFC157AF540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5" name="Picture 4">
            <a:extLst>
              <a:ext uri="{FF2B5EF4-FFF2-40B4-BE49-F238E27FC236}">
                <a16:creationId xmlns:a16="http://schemas.microsoft.com/office/drawing/2014/main" id="{AC6786CE-7A28-20B8-B009-D69C104FF4D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6" name="TextBox 5">
            <a:extLst>
              <a:ext uri="{FF2B5EF4-FFF2-40B4-BE49-F238E27FC236}">
                <a16:creationId xmlns:a16="http://schemas.microsoft.com/office/drawing/2014/main" id="{2FDA76B8-FE05-8DBC-78B5-1AA6AB08DFB9}"/>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79E3F5FF-D6E8-23D1-B288-EC7FBE035C9F}"/>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74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C5AEA34-ABAA-F4BD-8C6C-B646C702FFBA}"/>
              </a:ext>
            </a:extLst>
          </p:cNvPr>
          <p:cNvPicPr>
            <a:picLocks noChangeAspect="1"/>
          </p:cNvPicPr>
          <p:nvPr/>
        </p:nvPicPr>
        <p:blipFill rotWithShape="1">
          <a:blip r:embed="rId2">
            <a:alphaModFix amt="60000"/>
          </a:blip>
          <a:srcRect t="784" r="-2" b="14819"/>
          <a:stretch/>
        </p:blipFill>
        <p:spPr>
          <a:xfrm>
            <a:off x="-1" y="10"/>
            <a:ext cx="12192001" cy="6857990"/>
          </a:xfrm>
          <a:prstGeom prst="rect">
            <a:avLst/>
          </a:prstGeom>
        </p:spPr>
      </p:pic>
      <p:sp>
        <p:nvSpPr>
          <p:cNvPr id="2" name="Title 1"/>
          <p:cNvSpPr>
            <a:spLocks noGrp="1"/>
          </p:cNvSpPr>
          <p:nvPr>
            <p:ph type="title"/>
          </p:nvPr>
        </p:nvSpPr>
        <p:spPr>
          <a:xfrm>
            <a:off x="838199" y="557189"/>
            <a:ext cx="5155263" cy="1445598"/>
          </a:xfrm>
        </p:spPr>
        <p:txBody>
          <a:bodyPr vert="horz" lIns="91440" tIns="45720" rIns="91440" bIns="45720" rtlCol="0" anchor="ctr">
            <a:normAutofit/>
          </a:bodyPr>
          <a:lstStyle/>
          <a:p>
            <a:r>
              <a:rPr lang="en-US">
                <a:solidFill>
                  <a:srgbClr val="FFFFFF"/>
                </a:solidFill>
              </a:rPr>
              <a:t>Activity 3</a:t>
            </a:r>
          </a:p>
        </p:txBody>
      </p:sp>
      <p:sp>
        <p:nvSpPr>
          <p:cNvPr id="3" name="Content Placeholder 2"/>
          <p:cNvSpPr>
            <a:spLocks noGrp="1"/>
          </p:cNvSpPr>
          <p:nvPr>
            <p:ph idx="4294967295"/>
          </p:nvPr>
        </p:nvSpPr>
        <p:spPr>
          <a:xfrm>
            <a:off x="760733" y="2368736"/>
            <a:ext cx="5704763" cy="1071786"/>
          </a:xfrm>
        </p:spPr>
        <p:txBody>
          <a:bodyPr vert="horz" lIns="91440" tIns="45720" rIns="91440" bIns="45720" rtlCol="0" anchor="ctr">
            <a:normAutofit/>
          </a:bodyPr>
          <a:lstStyle/>
          <a:p>
            <a:r>
              <a:rPr lang="en-US" sz="2000" dirty="0">
                <a:solidFill>
                  <a:srgbClr val="FFFFFF"/>
                </a:solidFill>
              </a:rPr>
              <a:t>Complete the diagrams below to show how government intervention will impact markets</a:t>
            </a:r>
          </a:p>
          <a:p>
            <a:pPr marL="0"/>
            <a:endParaRPr lang="en-US" sz="2000">
              <a:solidFill>
                <a:srgbClr val="FFFFFF"/>
              </a:solidFill>
            </a:endParaRPr>
          </a:p>
        </p:txBody>
      </p:sp>
      <p:grpSp>
        <p:nvGrpSpPr>
          <p:cNvPr id="14" name="Group 13">
            <a:extLst>
              <a:ext uri="{FF2B5EF4-FFF2-40B4-BE49-F238E27FC236}">
                <a16:creationId xmlns:a16="http://schemas.microsoft.com/office/drawing/2014/main" id="{E0AC3F97-97A4-5579-2E43-1DEDA2E5208E}"/>
              </a:ext>
            </a:extLst>
          </p:cNvPr>
          <p:cNvGrpSpPr/>
          <p:nvPr/>
        </p:nvGrpSpPr>
        <p:grpSpPr>
          <a:xfrm>
            <a:off x="3022226" y="3804306"/>
            <a:ext cx="3887451" cy="2392477"/>
            <a:chOff x="2231471" y="3301098"/>
            <a:chExt cx="1908175" cy="1359673"/>
          </a:xfrm>
        </p:grpSpPr>
        <p:grpSp>
          <p:nvGrpSpPr>
            <p:cNvPr id="20" name="Group 19">
              <a:extLst>
                <a:ext uri="{FF2B5EF4-FFF2-40B4-BE49-F238E27FC236}">
                  <a16:creationId xmlns:a16="http://schemas.microsoft.com/office/drawing/2014/main" id="{6FCF3610-A7E2-6B08-8825-3453F2BA3D1D}"/>
                </a:ext>
              </a:extLst>
            </p:cNvPr>
            <p:cNvGrpSpPr/>
            <p:nvPr/>
          </p:nvGrpSpPr>
          <p:grpSpPr>
            <a:xfrm>
              <a:off x="2231471" y="3380611"/>
              <a:ext cx="1908175" cy="1280160"/>
              <a:chOff x="2231471" y="3380611"/>
              <a:chExt cx="1908175" cy="1280160"/>
            </a:xfrm>
          </p:grpSpPr>
          <p:cxnSp>
            <p:nvCxnSpPr>
              <p:cNvPr id="22" name="Straight Connector 21">
                <a:extLst>
                  <a:ext uri="{FF2B5EF4-FFF2-40B4-BE49-F238E27FC236}">
                    <a16:creationId xmlns:a16="http://schemas.microsoft.com/office/drawing/2014/main" id="{7A27B365-D1EF-E538-EE91-D0A0960202C5}"/>
                  </a:ext>
                </a:extLst>
              </p:cNvPr>
              <p:cNvCxnSpPr/>
              <p:nvPr/>
            </p:nvCxnSpPr>
            <p:spPr>
              <a:xfrm>
                <a:off x="2231471" y="3380611"/>
                <a:ext cx="0" cy="12719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ADB797-7A90-D352-0FA9-101B399C60F0}"/>
                  </a:ext>
                </a:extLst>
              </p:cNvPr>
              <p:cNvCxnSpPr/>
              <p:nvPr/>
            </p:nvCxnSpPr>
            <p:spPr>
              <a:xfrm>
                <a:off x="2231471" y="4660771"/>
                <a:ext cx="19081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 Box 2">
              <a:extLst>
                <a:ext uri="{FF2B5EF4-FFF2-40B4-BE49-F238E27FC236}">
                  <a16:creationId xmlns:a16="http://schemas.microsoft.com/office/drawing/2014/main" id="{91740CDB-AA52-7DA4-42B0-C9F13240979C}"/>
                </a:ext>
              </a:extLst>
            </p:cNvPr>
            <p:cNvSpPr txBox="1">
              <a:spLocks noChangeArrowheads="1"/>
            </p:cNvSpPr>
            <p:nvPr/>
          </p:nvSpPr>
          <p:spPr bwMode="auto">
            <a:xfrm>
              <a:off x="2414350" y="3301098"/>
              <a:ext cx="1653871" cy="222637"/>
            </a:xfrm>
            <a:prstGeom prst="rect">
              <a:avLst/>
            </a:prstGeom>
            <a:solidFill>
              <a:srgbClr val="FFFFFF"/>
            </a:solidFill>
            <a:ln w="28575">
              <a:solidFill>
                <a:schemeClr val="bg1"/>
              </a:solidFill>
              <a:miter lim="800000"/>
              <a:headEnd/>
              <a:tailEnd/>
            </a:ln>
          </p:spPr>
          <p:txBody>
            <a:bodyPr rot="0" vert="horz" wrap="square" lIns="91440" tIns="45720" rIns="91440" bIns="4572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en-GB" dirty="0">
                  <a:effectLst/>
                  <a:latin typeface="Calibri"/>
                  <a:ea typeface="Calibri" panose="020F0502020204030204" pitchFamily="34" charset="0"/>
                  <a:cs typeface="Arial"/>
                </a:rPr>
                <a:t>a. An increase in indirect taxation</a:t>
              </a:r>
            </a:p>
            <a:p>
              <a:pPr>
                <a:lnSpc>
                  <a:spcPct val="115000"/>
                </a:lnSpc>
                <a:spcAft>
                  <a:spcPts val="1000"/>
                </a:spcAft>
              </a:pPr>
              <a:endParaRPr lang="en-GB" sz="12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6B06C144-EBA2-523C-8D3C-AC0797537143}"/>
              </a:ext>
            </a:extLst>
          </p:cNvPr>
          <p:cNvGrpSpPr/>
          <p:nvPr/>
        </p:nvGrpSpPr>
        <p:grpSpPr>
          <a:xfrm>
            <a:off x="7369592" y="3818580"/>
            <a:ext cx="4488034" cy="2378203"/>
            <a:chOff x="6578837" y="3315372"/>
            <a:chExt cx="1908175" cy="1375380"/>
          </a:xfrm>
        </p:grpSpPr>
        <p:grpSp>
          <p:nvGrpSpPr>
            <p:cNvPr id="16" name="Group 15">
              <a:extLst>
                <a:ext uri="{FF2B5EF4-FFF2-40B4-BE49-F238E27FC236}">
                  <a16:creationId xmlns:a16="http://schemas.microsoft.com/office/drawing/2014/main" id="{03A4680C-8F38-AEB6-B547-8009E6BF470B}"/>
                </a:ext>
              </a:extLst>
            </p:cNvPr>
            <p:cNvGrpSpPr/>
            <p:nvPr/>
          </p:nvGrpSpPr>
          <p:grpSpPr>
            <a:xfrm>
              <a:off x="6578837" y="3410592"/>
              <a:ext cx="1908175" cy="1280160"/>
              <a:chOff x="6578837" y="3410592"/>
              <a:chExt cx="1908175" cy="1280160"/>
            </a:xfrm>
          </p:grpSpPr>
          <p:cxnSp>
            <p:nvCxnSpPr>
              <p:cNvPr id="18" name="Straight Connector 17">
                <a:extLst>
                  <a:ext uri="{FF2B5EF4-FFF2-40B4-BE49-F238E27FC236}">
                    <a16:creationId xmlns:a16="http://schemas.microsoft.com/office/drawing/2014/main" id="{1FE2EFA8-AAA0-FBAF-6760-7FED57C5898D}"/>
                  </a:ext>
                </a:extLst>
              </p:cNvPr>
              <p:cNvCxnSpPr/>
              <p:nvPr/>
            </p:nvCxnSpPr>
            <p:spPr>
              <a:xfrm>
                <a:off x="6578837" y="3410592"/>
                <a:ext cx="0" cy="12719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72F8C10-A0B8-4774-78DE-5A53B7910EC3}"/>
                  </a:ext>
                </a:extLst>
              </p:cNvPr>
              <p:cNvCxnSpPr/>
              <p:nvPr/>
            </p:nvCxnSpPr>
            <p:spPr>
              <a:xfrm>
                <a:off x="6578837" y="4690752"/>
                <a:ext cx="19081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Box 2">
              <a:extLst>
                <a:ext uri="{FF2B5EF4-FFF2-40B4-BE49-F238E27FC236}">
                  <a16:creationId xmlns:a16="http://schemas.microsoft.com/office/drawing/2014/main" id="{FDA73206-5395-7AA5-6BE4-D4A399D6B2E8}"/>
                </a:ext>
              </a:extLst>
            </p:cNvPr>
            <p:cNvSpPr txBox="1">
              <a:spLocks noChangeArrowheads="1"/>
            </p:cNvSpPr>
            <p:nvPr/>
          </p:nvSpPr>
          <p:spPr bwMode="auto">
            <a:xfrm>
              <a:off x="6847070" y="3315372"/>
              <a:ext cx="1280161" cy="222637"/>
            </a:xfrm>
            <a:prstGeom prst="rect">
              <a:avLst/>
            </a:prstGeom>
            <a:solidFill>
              <a:srgbClr val="FFFFFF"/>
            </a:solidFill>
            <a:ln w="28575">
              <a:solidFill>
                <a:schemeClr val="bg1"/>
              </a:solidFill>
              <a:miter lim="800000"/>
              <a:headEnd/>
              <a:tailEnd/>
            </a:ln>
          </p:spPr>
          <p:txBody>
            <a:bodyPr rot="0" vert="horz" wrap="square" lIns="91440" tIns="45720" rIns="91440" bIns="4572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en-GB" dirty="0">
                  <a:effectLst/>
                  <a:latin typeface="Calibri"/>
                  <a:ea typeface="Calibri" panose="020F0502020204030204" pitchFamily="34" charset="0"/>
                  <a:cs typeface="Arial"/>
                </a:rPr>
                <a:t>b. An increase in subsidies</a:t>
              </a:r>
            </a:p>
            <a:p>
              <a:pPr>
                <a:lnSpc>
                  <a:spcPct val="115000"/>
                </a:lnSpc>
                <a:spcAft>
                  <a:spcPts val="10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B579A28C-80CB-896B-8BB4-97D025FB252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053F5D67-AF96-FB3D-4406-B06CF7A2E30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9" name="TextBox 8">
            <a:extLst>
              <a:ext uri="{FF2B5EF4-FFF2-40B4-BE49-F238E27FC236}">
                <a16:creationId xmlns:a16="http://schemas.microsoft.com/office/drawing/2014/main" id="{7175373C-395C-D7DB-9A9B-60D1F760CB15}"/>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0" name="Footer Placeholder 2">
            <a:extLst>
              <a:ext uri="{FF2B5EF4-FFF2-40B4-BE49-F238E27FC236}">
                <a16:creationId xmlns:a16="http://schemas.microsoft.com/office/drawing/2014/main" id="{1B18AEA8-0767-D59B-C248-A2BF99A16E4B}"/>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93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3733" y="548464"/>
            <a:ext cx="6798541" cy="1675623"/>
          </a:xfrm>
        </p:spPr>
        <p:txBody>
          <a:bodyPr vert="horz" lIns="91440" tIns="45720" rIns="91440" bIns="45720" rtlCol="0" anchor="b">
            <a:normAutofit/>
          </a:bodyPr>
          <a:lstStyle/>
          <a:p>
            <a:r>
              <a:rPr lang="en-US" sz="4000"/>
              <a:t>Plenary</a:t>
            </a:r>
          </a:p>
        </p:txBody>
      </p:sp>
      <p:pic>
        <p:nvPicPr>
          <p:cNvPr id="5" name="Picture 4">
            <a:extLst>
              <a:ext uri="{FF2B5EF4-FFF2-40B4-BE49-F238E27FC236}">
                <a16:creationId xmlns:a16="http://schemas.microsoft.com/office/drawing/2014/main" id="{49249592-6C6E-8480-7829-A6EEAE079268}"/>
              </a:ext>
            </a:extLst>
          </p:cNvPr>
          <p:cNvPicPr>
            <a:picLocks noChangeAspect="1"/>
          </p:cNvPicPr>
          <p:nvPr/>
        </p:nvPicPr>
        <p:blipFill rotWithShape="1">
          <a:blip r:embed="rId2"/>
          <a:srcRect l="53496" r="3364"/>
          <a:stretch/>
        </p:blipFill>
        <p:spPr>
          <a:xfrm>
            <a:off x="1" y="10"/>
            <a:ext cx="4196496" cy="6857990"/>
          </a:xfrm>
          <a:prstGeom prst="rect">
            <a:avLst/>
          </a:prstGeom>
          <a:effectLst/>
        </p:spPr>
      </p:pic>
      <p:sp>
        <p:nvSpPr>
          <p:cNvPr id="3" name="Content Placeholder 2"/>
          <p:cNvSpPr>
            <a:spLocks noGrp="1"/>
          </p:cNvSpPr>
          <p:nvPr>
            <p:ph idx="4294967295"/>
          </p:nvPr>
        </p:nvSpPr>
        <p:spPr>
          <a:xfrm>
            <a:off x="4553734" y="2409830"/>
            <a:ext cx="6798539" cy="3705217"/>
          </a:xfrm>
        </p:spPr>
        <p:txBody>
          <a:bodyPr vert="horz" lIns="91440" tIns="45720" rIns="91440" bIns="45720" rtlCol="0" anchor="t">
            <a:normAutofit/>
          </a:bodyPr>
          <a:lstStyle/>
          <a:p>
            <a:pPr marL="857250" indent="-457200">
              <a:buAutoNum type="arabicPeriod"/>
            </a:pPr>
            <a:r>
              <a:rPr lang="en-US" sz="1900" dirty="0"/>
              <a:t>Which two of the following are methods of government intervention?</a:t>
            </a:r>
            <a:endParaRPr lang="en-US" sz="1900" dirty="0">
              <a:cs typeface="Calibri"/>
            </a:endParaRPr>
          </a:p>
          <a:p>
            <a:pPr lvl="3"/>
            <a:r>
              <a:rPr lang="en-US" sz="1300" dirty="0"/>
              <a:t>Regulation</a:t>
            </a:r>
            <a:endParaRPr lang="en-US" sz="1300" dirty="0">
              <a:cs typeface="Calibri"/>
            </a:endParaRPr>
          </a:p>
          <a:p>
            <a:pPr lvl="3"/>
            <a:r>
              <a:rPr lang="en-US" sz="1300" dirty="0"/>
              <a:t>Distortion of price signals</a:t>
            </a:r>
            <a:endParaRPr lang="en-US" sz="1300" dirty="0">
              <a:cs typeface="Calibri"/>
            </a:endParaRPr>
          </a:p>
          <a:p>
            <a:pPr lvl="3"/>
            <a:r>
              <a:rPr lang="en-US" sz="1300" dirty="0"/>
              <a:t>Information gaps</a:t>
            </a:r>
            <a:endParaRPr lang="en-US" sz="1300" dirty="0">
              <a:cs typeface="Calibri"/>
            </a:endParaRPr>
          </a:p>
          <a:p>
            <a:pPr lvl="3"/>
            <a:r>
              <a:rPr lang="en-US" sz="1300" dirty="0"/>
              <a:t>Voluntary agreements</a:t>
            </a:r>
            <a:endParaRPr lang="en-US" sz="1300" dirty="0">
              <a:cs typeface="Calibri"/>
            </a:endParaRPr>
          </a:p>
          <a:p>
            <a:pPr lvl="3"/>
            <a:r>
              <a:rPr lang="en-US" sz="1300" dirty="0"/>
              <a:t>Unintended consequences</a:t>
            </a:r>
            <a:endParaRPr lang="en-US" sz="1300" dirty="0">
              <a:cs typeface="Calibri"/>
            </a:endParaRPr>
          </a:p>
          <a:p>
            <a:pPr lvl="3"/>
            <a:r>
              <a:rPr lang="en-US" sz="1300" dirty="0"/>
              <a:t>Administrative costs</a:t>
            </a:r>
            <a:endParaRPr lang="en-US" sz="1300"/>
          </a:p>
          <a:p>
            <a:pPr lvl="3"/>
            <a:endParaRPr lang="en-US" sz="1300" dirty="0"/>
          </a:p>
          <a:p>
            <a:pPr marL="914400" lvl="1" indent="-457200">
              <a:buAutoNum type="arabicPeriod"/>
            </a:pPr>
            <a:r>
              <a:rPr lang="en-US" sz="1500" dirty="0"/>
              <a:t>Define the term government failure.</a:t>
            </a:r>
            <a:endParaRPr lang="en-US" sz="1500" dirty="0">
              <a:cs typeface="Calibri"/>
            </a:endParaRPr>
          </a:p>
          <a:p>
            <a:pPr marL="914400" lvl="1" indent="-457200">
              <a:buAutoNum type="arabicPeriod"/>
            </a:pPr>
            <a:endParaRPr lang="en-US" sz="1500" dirty="0"/>
          </a:p>
          <a:p>
            <a:pPr marL="914400" lvl="1" indent="-457200">
              <a:buAutoNum type="arabicPeriod"/>
            </a:pPr>
            <a:r>
              <a:rPr lang="en-US" sz="1500" dirty="0"/>
              <a:t>Identify </a:t>
            </a:r>
            <a:r>
              <a:rPr lang="en-US" sz="1500" b="1" dirty="0"/>
              <a:t>two</a:t>
            </a:r>
            <a:r>
              <a:rPr lang="en-US" sz="1500" dirty="0"/>
              <a:t> reasons why the law of unintended consequences occurs. </a:t>
            </a:r>
            <a:endParaRPr lang="en-US" sz="1500">
              <a:cs typeface="Calibri"/>
            </a:endParaRPr>
          </a:p>
        </p:txBody>
      </p:sp>
      <p:pic>
        <p:nvPicPr>
          <p:cNvPr id="4" name="Picture 3">
            <a:extLst>
              <a:ext uri="{FF2B5EF4-FFF2-40B4-BE49-F238E27FC236}">
                <a16:creationId xmlns:a16="http://schemas.microsoft.com/office/drawing/2014/main" id="{5A427AB1-6928-FCC9-C600-5596E563B3B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1659DB8B-E688-5CC6-6ECC-26B0AA4551B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CC6F8467-BA2D-6D43-AB6F-0DECAF030F0C}"/>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624C9C77-31B7-CA49-1605-C716C8FF02AB}"/>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71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10012-2A2F-421E-A5DF-43452D2B384C}"/>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Recall</a:t>
            </a:r>
          </a:p>
        </p:txBody>
      </p:sp>
      <p:sp>
        <p:nvSpPr>
          <p:cNvPr id="19"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2C3552B9-A92D-4B66-8F24-0F7D78B5355C}"/>
              </a:ext>
            </a:extLst>
          </p:cNvPr>
          <p:cNvGraphicFramePr>
            <a:graphicFrameLocks noGrp="1"/>
          </p:cNvGraphicFramePr>
          <p:nvPr>
            <p:ph idx="4294967295"/>
            <p:extLst>
              <p:ext uri="{D42A27DB-BD31-4B8C-83A1-F6EECF244321}">
                <p14:modId xmlns:p14="http://schemas.microsoft.com/office/powerpoint/2010/main" val="2319913515"/>
              </p:ext>
            </p:extLst>
          </p:nvPr>
        </p:nvGraphicFramePr>
        <p:xfrm>
          <a:off x="1919336" y="2942039"/>
          <a:ext cx="8330268" cy="3332526"/>
        </p:xfrm>
        <a:graphic>
          <a:graphicData uri="http://schemas.openxmlformats.org/drawingml/2006/table">
            <a:tbl>
              <a:tblPr firstRow="1" firstCol="1" bandRow="1">
                <a:tableStyleId>{3B4B98B0-60AC-42C2-AFA5-B58CD77FA1E5}</a:tableStyleId>
              </a:tblPr>
              <a:tblGrid>
                <a:gridCol w="1807622">
                  <a:extLst>
                    <a:ext uri="{9D8B030D-6E8A-4147-A177-3AD203B41FA5}">
                      <a16:colId xmlns:a16="http://schemas.microsoft.com/office/drawing/2014/main" val="800129872"/>
                    </a:ext>
                  </a:extLst>
                </a:gridCol>
                <a:gridCol w="6522646">
                  <a:extLst>
                    <a:ext uri="{9D8B030D-6E8A-4147-A177-3AD203B41FA5}">
                      <a16:colId xmlns:a16="http://schemas.microsoft.com/office/drawing/2014/main" val="1920093052"/>
                    </a:ext>
                  </a:extLst>
                </a:gridCol>
              </a:tblGrid>
              <a:tr h="555421">
                <a:tc>
                  <a:txBody>
                    <a:bodyPr/>
                    <a:lstStyle/>
                    <a:p>
                      <a:pPr>
                        <a:lnSpc>
                          <a:spcPct val="115000"/>
                        </a:lnSpc>
                        <a:spcAft>
                          <a:spcPts val="0"/>
                        </a:spcAft>
                      </a:pPr>
                      <a:r>
                        <a:rPr lang="en-GB" sz="1600" dirty="0">
                          <a:effectLst/>
                        </a:rPr>
                        <a:t>Private costs</a:t>
                      </a:r>
                    </a:p>
                    <a:p>
                      <a:pP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0316113"/>
                  </a:ext>
                </a:extLst>
              </a:tr>
              <a:tr h="555421">
                <a:tc>
                  <a:txBody>
                    <a:bodyPr/>
                    <a:lstStyle/>
                    <a:p>
                      <a:pPr>
                        <a:lnSpc>
                          <a:spcPct val="115000"/>
                        </a:lnSpc>
                        <a:spcAft>
                          <a:spcPts val="0"/>
                        </a:spcAft>
                      </a:pPr>
                      <a:r>
                        <a:rPr lang="en-GB" sz="1600" dirty="0">
                          <a:effectLst/>
                        </a:rPr>
                        <a:t>External costs</a:t>
                      </a:r>
                    </a:p>
                    <a:p>
                      <a:pP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1529964"/>
                  </a:ext>
                </a:extLst>
              </a:tr>
              <a:tr h="555421">
                <a:tc>
                  <a:txBody>
                    <a:bodyPr/>
                    <a:lstStyle/>
                    <a:p>
                      <a:pPr>
                        <a:lnSpc>
                          <a:spcPct val="115000"/>
                        </a:lnSpc>
                        <a:spcAft>
                          <a:spcPts val="0"/>
                        </a:spcAft>
                      </a:pPr>
                      <a:r>
                        <a:rPr lang="en-GB" sz="1600" dirty="0">
                          <a:effectLst/>
                        </a:rPr>
                        <a:t>Social costs</a:t>
                      </a:r>
                    </a:p>
                    <a:p>
                      <a:pP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87797931"/>
                  </a:ext>
                </a:extLst>
              </a:tr>
              <a:tr h="555421">
                <a:tc>
                  <a:txBody>
                    <a:bodyPr/>
                    <a:lstStyle/>
                    <a:p>
                      <a:pPr>
                        <a:lnSpc>
                          <a:spcPct val="115000"/>
                        </a:lnSpc>
                        <a:spcAft>
                          <a:spcPts val="0"/>
                        </a:spcAft>
                      </a:pPr>
                      <a:r>
                        <a:rPr lang="en-GB" sz="1600" dirty="0">
                          <a:effectLst/>
                        </a:rPr>
                        <a:t>Private benefits</a:t>
                      </a:r>
                    </a:p>
                    <a:p>
                      <a:pP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977079"/>
                  </a:ext>
                </a:extLst>
              </a:tr>
              <a:tr h="555421">
                <a:tc>
                  <a:txBody>
                    <a:bodyPr/>
                    <a:lstStyle/>
                    <a:p>
                      <a:pPr>
                        <a:lnSpc>
                          <a:spcPct val="115000"/>
                        </a:lnSpc>
                        <a:spcAft>
                          <a:spcPts val="0"/>
                        </a:spcAft>
                      </a:pPr>
                      <a:r>
                        <a:rPr lang="en-GB" sz="1600" dirty="0">
                          <a:effectLst/>
                        </a:rPr>
                        <a:t>External benefits</a:t>
                      </a:r>
                    </a:p>
                    <a:p>
                      <a:pP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9817511"/>
                  </a:ext>
                </a:extLst>
              </a:tr>
              <a:tr h="555421">
                <a:tc>
                  <a:txBody>
                    <a:bodyPr/>
                    <a:lstStyle/>
                    <a:p>
                      <a:pPr>
                        <a:lnSpc>
                          <a:spcPct val="115000"/>
                        </a:lnSpc>
                        <a:spcAft>
                          <a:spcPts val="0"/>
                        </a:spcAft>
                      </a:pPr>
                      <a:r>
                        <a:rPr lang="en-GB" sz="1600" dirty="0">
                          <a:effectLst/>
                        </a:rPr>
                        <a:t>Social benefits</a:t>
                      </a:r>
                    </a:p>
                    <a:p>
                      <a:pP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6461813"/>
                  </a:ext>
                </a:extLst>
              </a:tr>
            </a:tbl>
          </a:graphicData>
        </a:graphic>
      </p:graphicFrame>
      <p:sp>
        <p:nvSpPr>
          <p:cNvPr id="5" name="TextBox 4">
            <a:extLst>
              <a:ext uri="{FF2B5EF4-FFF2-40B4-BE49-F238E27FC236}">
                <a16:creationId xmlns:a16="http://schemas.microsoft.com/office/drawing/2014/main" id="{2C7FC863-CBB2-41F5-A968-EBF180CAFA83}"/>
              </a:ext>
            </a:extLst>
          </p:cNvPr>
          <p:cNvSpPr txBox="1"/>
          <p:nvPr/>
        </p:nvSpPr>
        <p:spPr>
          <a:xfrm>
            <a:off x="1919336" y="1926266"/>
            <a:ext cx="3589929" cy="462943"/>
          </a:xfrm>
          <a:prstGeom prst="rect">
            <a:avLst/>
          </a:prstGeom>
          <a:noFill/>
        </p:spPr>
        <p:txBody>
          <a:bodyPr wrap="none" rtlCol="0">
            <a:spAutoFit/>
          </a:bodyPr>
          <a:lstStyle/>
          <a:p>
            <a:pPr>
              <a:spcAft>
                <a:spcPts val="600"/>
              </a:spcAft>
            </a:pPr>
            <a:r>
              <a:rPr lang="en-GB" sz="2400" kern="1200">
                <a:solidFill>
                  <a:schemeClr val="tx1"/>
                </a:solidFill>
                <a:latin typeface="+mn-lt"/>
                <a:ea typeface="+mn-ea"/>
                <a:cs typeface="+mn-cs"/>
              </a:rPr>
              <a:t>Explain the following terms</a:t>
            </a:r>
            <a:endParaRPr lang="en-GB" sz="2400"/>
          </a:p>
        </p:txBody>
      </p:sp>
      <p:pic>
        <p:nvPicPr>
          <p:cNvPr id="3" name="Picture 2">
            <a:extLst>
              <a:ext uri="{FF2B5EF4-FFF2-40B4-BE49-F238E27FC236}">
                <a16:creationId xmlns:a16="http://schemas.microsoft.com/office/drawing/2014/main" id="{B81650FC-15E7-FA93-F2E3-84EBAF1F4C3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A9F138E8-0ED6-2E1F-F284-133BB64D1CD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AB459FC2-4B78-7E6A-D21D-D727BDC9F537}"/>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2F44824D-82E6-9477-145F-4EA3C59AD003}"/>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8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410012-2A2F-421E-A5DF-43452D2B384C}"/>
              </a:ext>
            </a:extLst>
          </p:cNvPr>
          <p:cNvSpPr>
            <a:spLocks noGrp="1"/>
          </p:cNvSpPr>
          <p:nvPr>
            <p:ph type="title"/>
          </p:nvPr>
        </p:nvSpPr>
        <p:spPr>
          <a:xfrm>
            <a:off x="1137036" y="548640"/>
            <a:ext cx="9543405" cy="1188720"/>
          </a:xfrm>
        </p:spPr>
        <p:txBody>
          <a:bodyPr vert="horz" lIns="91440" tIns="45720" rIns="91440" bIns="45720" rtlCol="0" anchor="ctr">
            <a:normAutofit/>
          </a:bodyPr>
          <a:lstStyle/>
          <a:p>
            <a:r>
              <a:rPr lang="en-US" kern="1200">
                <a:solidFill>
                  <a:schemeClr val="tx1">
                    <a:lumMod val="85000"/>
                    <a:lumOff val="15000"/>
                  </a:schemeClr>
                </a:solidFill>
                <a:latin typeface="+mj-lt"/>
                <a:ea typeface="+mj-ea"/>
                <a:cs typeface="+mj-cs"/>
              </a:rPr>
              <a:t>Starter</a:t>
            </a:r>
          </a:p>
        </p:txBody>
      </p:sp>
      <p:sp>
        <p:nvSpPr>
          <p:cNvPr id="5" name="TextBox 4">
            <a:extLst>
              <a:ext uri="{FF2B5EF4-FFF2-40B4-BE49-F238E27FC236}">
                <a16:creationId xmlns:a16="http://schemas.microsoft.com/office/drawing/2014/main" id="{2C7FC863-CBB2-41F5-A968-EBF180CAFA83}"/>
              </a:ext>
            </a:extLst>
          </p:cNvPr>
          <p:cNvSpPr txBox="1"/>
          <p:nvPr/>
        </p:nvSpPr>
        <p:spPr>
          <a:xfrm>
            <a:off x="1957987" y="2431765"/>
            <a:ext cx="8276026" cy="3320031"/>
          </a:xfrm>
          <a:prstGeom prst="rect">
            <a:avLst/>
          </a:prstGeom>
        </p:spPr>
        <p:txBody>
          <a:bodyPr vert="horz" lIns="91440" tIns="45720" rIns="91440" bIns="45720" rtlCol="0" anchor="ctr">
            <a:normAutofit/>
          </a:bodyPr>
          <a:lstStyle/>
          <a:p>
            <a:pPr marL="457200" indent="-457200" defTabSz="914400">
              <a:lnSpc>
                <a:spcPct val="90000"/>
              </a:lnSpc>
              <a:spcAft>
                <a:spcPts val="600"/>
              </a:spcAft>
              <a:buFont typeface="Arial"/>
              <a:buChar char="•"/>
            </a:pPr>
            <a:r>
              <a:rPr lang="en-US" sz="2800" dirty="0">
                <a:solidFill>
                  <a:schemeClr val="tx1">
                    <a:lumMod val="85000"/>
                    <a:lumOff val="15000"/>
                  </a:schemeClr>
                </a:solidFill>
              </a:rPr>
              <a:t>Write up one example of a positive government intervention </a:t>
            </a:r>
            <a:endParaRPr lang="en-US" dirty="0">
              <a:solidFill>
                <a:schemeClr val="tx1">
                  <a:lumMod val="85000"/>
                  <a:lumOff val="15000"/>
                </a:schemeClr>
              </a:solidFill>
              <a:cs typeface="Calibri" panose="020F0502020204030204"/>
            </a:endParaRPr>
          </a:p>
          <a:p>
            <a:pPr marL="457200" indent="-457200" defTabSz="914400">
              <a:lnSpc>
                <a:spcPct val="90000"/>
              </a:lnSpc>
              <a:spcAft>
                <a:spcPts val="600"/>
              </a:spcAft>
              <a:buFont typeface="Arial"/>
              <a:buChar char="•"/>
            </a:pPr>
            <a:r>
              <a:rPr lang="en-US" sz="2800" dirty="0">
                <a:solidFill>
                  <a:schemeClr val="tx1">
                    <a:lumMod val="85000"/>
                    <a:lumOff val="15000"/>
                  </a:schemeClr>
                </a:solidFill>
              </a:rPr>
              <a:t>One example of a negative government intervention using a real-world example and quoting news sources.</a:t>
            </a:r>
            <a:endParaRPr lang="en-US">
              <a:solidFill>
                <a:schemeClr val="tx1">
                  <a:lumMod val="85000"/>
                  <a:lumOff val="15000"/>
                </a:schemeClr>
              </a:solidFill>
              <a:cs typeface="Calibri" panose="020F0502020204030204"/>
            </a:endParaRP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721A27-B85D-70FD-4D29-FC57B572629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4" name="Picture 3">
            <a:extLst>
              <a:ext uri="{FF2B5EF4-FFF2-40B4-BE49-F238E27FC236}">
                <a16:creationId xmlns:a16="http://schemas.microsoft.com/office/drawing/2014/main" id="{B7C18A67-E232-C4F2-3C7F-BC52CF7A5E3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6" name="TextBox 5">
            <a:extLst>
              <a:ext uri="{FF2B5EF4-FFF2-40B4-BE49-F238E27FC236}">
                <a16:creationId xmlns:a16="http://schemas.microsoft.com/office/drawing/2014/main" id="{A8AFFCFC-E12E-F22D-CB0C-166B04020320}"/>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1FC10ED7-CEDB-0C29-7564-A56BB9871CE4}"/>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39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a:t>The purpose of government intervention in markets</a:t>
            </a:r>
          </a:p>
        </p:txBody>
      </p:sp>
      <p:pic>
        <p:nvPicPr>
          <p:cNvPr id="5" name="Picture 4">
            <a:extLst>
              <a:ext uri="{FF2B5EF4-FFF2-40B4-BE49-F238E27FC236}">
                <a16:creationId xmlns:a16="http://schemas.microsoft.com/office/drawing/2014/main" id="{EB17BDFE-A003-90F5-1573-7694F163017E}"/>
              </a:ext>
            </a:extLst>
          </p:cNvPr>
          <p:cNvPicPr>
            <a:picLocks noChangeAspect="1"/>
          </p:cNvPicPr>
          <p:nvPr/>
        </p:nvPicPr>
        <p:blipFill rotWithShape="1">
          <a:blip r:embed="rId2"/>
          <a:srcRect t="21162" r="-2" b="39650"/>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1"/>
          </p:nvPr>
        </p:nvSpPr>
        <p:spPr>
          <a:xfrm>
            <a:off x="6096000" y="3703975"/>
            <a:ext cx="5257800" cy="2398713"/>
          </a:xfrm>
        </p:spPr>
        <p:txBody>
          <a:bodyPr vert="horz" lIns="91440" tIns="45720" rIns="91440" bIns="45720" rtlCol="0" anchor="ctr">
            <a:normAutofit/>
          </a:bodyPr>
          <a:lstStyle/>
          <a:p>
            <a:r>
              <a:rPr lang="en-US" sz="1700"/>
              <a:t>Governments intervene in order to reduce market failure to:</a:t>
            </a:r>
          </a:p>
          <a:p>
            <a:pPr lvl="1"/>
            <a:r>
              <a:rPr lang="en-US" sz="1700"/>
              <a:t>Reduce or eliminate negative externalities</a:t>
            </a:r>
          </a:p>
          <a:p>
            <a:pPr lvl="1"/>
            <a:r>
              <a:rPr lang="en-US" sz="1700"/>
              <a:t>Increase or maximise positive externalities</a:t>
            </a:r>
          </a:p>
          <a:p>
            <a:pPr lvl="1"/>
            <a:r>
              <a:rPr lang="en-US" sz="1700"/>
              <a:t>Increase the supply of merit goods</a:t>
            </a:r>
          </a:p>
          <a:p>
            <a:pPr lvl="1"/>
            <a:r>
              <a:rPr lang="en-US" sz="1700"/>
              <a:t>Reduce the supply of demerit goods</a:t>
            </a:r>
          </a:p>
          <a:p>
            <a:pPr lvl="1"/>
            <a:r>
              <a:rPr lang="en-US" sz="1700"/>
              <a:t>Supply public goods that would be undersupplied by the market</a:t>
            </a:r>
          </a:p>
          <a:p>
            <a:endParaRPr lang="en-US" sz="1700"/>
          </a:p>
        </p:txBody>
      </p:sp>
      <p:pic>
        <p:nvPicPr>
          <p:cNvPr id="4" name="Picture 3">
            <a:extLst>
              <a:ext uri="{FF2B5EF4-FFF2-40B4-BE49-F238E27FC236}">
                <a16:creationId xmlns:a16="http://schemas.microsoft.com/office/drawing/2014/main" id="{156B7CDE-8E22-32A9-A1E7-77EFA67141C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7FF1E18E-E861-45E8-9C26-7ADF9EDDA3D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5D71FF09-5A6E-B2CC-93A7-4D5034CD9C1C}"/>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17002C46-D87D-A918-D9AE-ECF349C07EF0}"/>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58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a:t>The purpose of government intervention in markets</a:t>
            </a:r>
          </a:p>
        </p:txBody>
      </p:sp>
      <p:pic>
        <p:nvPicPr>
          <p:cNvPr id="5" name="Picture 4">
            <a:extLst>
              <a:ext uri="{FF2B5EF4-FFF2-40B4-BE49-F238E27FC236}">
                <a16:creationId xmlns:a16="http://schemas.microsoft.com/office/drawing/2014/main" id="{AE6E1C9C-4563-9586-2510-AC0D6838352D}"/>
              </a:ext>
            </a:extLst>
          </p:cNvPr>
          <p:cNvPicPr>
            <a:picLocks noChangeAspect="1"/>
          </p:cNvPicPr>
          <p:nvPr/>
        </p:nvPicPr>
        <p:blipFill rotWithShape="1">
          <a:blip r:embed="rId2"/>
          <a:srcRect t="24981" r="-2" b="37629"/>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4294967295"/>
          </p:nvPr>
        </p:nvSpPr>
        <p:spPr>
          <a:xfrm>
            <a:off x="6096000" y="3703975"/>
            <a:ext cx="5257800" cy="2398713"/>
          </a:xfrm>
        </p:spPr>
        <p:txBody>
          <a:bodyPr vert="horz" lIns="91440" tIns="45720" rIns="91440" bIns="45720" rtlCol="0" anchor="ctr">
            <a:normAutofit/>
          </a:bodyPr>
          <a:lstStyle/>
          <a:p>
            <a:r>
              <a:rPr lang="en-US" sz="2000"/>
              <a:t>In order to reduce inequalities in the distribution of income and wealth:</a:t>
            </a:r>
          </a:p>
          <a:p>
            <a:pPr lvl="1"/>
            <a:r>
              <a:rPr lang="en-US" sz="2000"/>
              <a:t>Unequal distribution can lead to poverty</a:t>
            </a:r>
          </a:p>
          <a:p>
            <a:pPr lvl="1"/>
            <a:r>
              <a:rPr lang="en-US" sz="2000"/>
              <a:t>Tensions in society can be created</a:t>
            </a:r>
          </a:p>
          <a:p>
            <a:pPr lvl="1"/>
            <a:r>
              <a:rPr lang="en-US" sz="2000"/>
              <a:t>A breakdown in society can cause further market failure</a:t>
            </a:r>
          </a:p>
          <a:p>
            <a:endParaRPr lang="en-US" sz="2000"/>
          </a:p>
        </p:txBody>
      </p:sp>
      <p:pic>
        <p:nvPicPr>
          <p:cNvPr id="4" name="Picture 3">
            <a:extLst>
              <a:ext uri="{FF2B5EF4-FFF2-40B4-BE49-F238E27FC236}">
                <a16:creationId xmlns:a16="http://schemas.microsoft.com/office/drawing/2014/main" id="{12F01986-18BD-318F-47EC-D17B0DE1399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0DF7B371-8804-ECBB-5E79-6A7E48C2101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EF6FDB70-3B93-3032-BDAB-8431E4193534}"/>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84E57F86-41C7-C64A-684C-048D95C50EC0}"/>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72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a:t>The purpose of government intervention in markets</a:t>
            </a:r>
          </a:p>
        </p:txBody>
      </p:sp>
      <p:pic>
        <p:nvPicPr>
          <p:cNvPr id="5" name="Picture 4">
            <a:extLst>
              <a:ext uri="{FF2B5EF4-FFF2-40B4-BE49-F238E27FC236}">
                <a16:creationId xmlns:a16="http://schemas.microsoft.com/office/drawing/2014/main" id="{E3CE7B15-2F9A-0AF9-765A-80AA55E4147C}"/>
              </a:ext>
            </a:extLst>
          </p:cNvPr>
          <p:cNvPicPr>
            <a:picLocks noChangeAspect="1"/>
          </p:cNvPicPr>
          <p:nvPr/>
        </p:nvPicPr>
        <p:blipFill rotWithShape="1">
          <a:blip r:embed="rId2"/>
          <a:srcRect t="23787" r="-2" b="39998"/>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4294967295"/>
          </p:nvPr>
        </p:nvSpPr>
        <p:spPr>
          <a:xfrm>
            <a:off x="6096000" y="3703975"/>
            <a:ext cx="5257800" cy="2398713"/>
          </a:xfrm>
        </p:spPr>
        <p:txBody>
          <a:bodyPr vert="horz" lIns="91440" tIns="45720" rIns="91440" bIns="45720" rtlCol="0" anchor="ctr">
            <a:normAutofit/>
          </a:bodyPr>
          <a:lstStyle/>
          <a:p>
            <a:r>
              <a:rPr lang="en-US" sz="1900"/>
              <a:t>Governments intervene in order to support UK industry:</a:t>
            </a:r>
          </a:p>
          <a:p>
            <a:pPr lvl="1"/>
            <a:r>
              <a:rPr lang="en-US" sz="1900"/>
              <a:t>Full employment is a government target</a:t>
            </a:r>
          </a:p>
          <a:p>
            <a:pPr lvl="1"/>
            <a:r>
              <a:rPr lang="en-US" sz="1900"/>
              <a:t>Certain industries are more important than others as they employ large amounts of labour</a:t>
            </a:r>
          </a:p>
          <a:p>
            <a:pPr lvl="1"/>
            <a:r>
              <a:rPr lang="en-US" sz="1900"/>
              <a:t>Infrastructure is essential if business are to provide quality services</a:t>
            </a:r>
          </a:p>
        </p:txBody>
      </p:sp>
      <p:pic>
        <p:nvPicPr>
          <p:cNvPr id="4" name="Picture 3">
            <a:extLst>
              <a:ext uri="{FF2B5EF4-FFF2-40B4-BE49-F238E27FC236}">
                <a16:creationId xmlns:a16="http://schemas.microsoft.com/office/drawing/2014/main" id="{77B249A5-6D39-FD62-17EE-23509D5AF10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27377083-6DB3-B2D7-4AE6-477D5D8D903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78E51570-CC6F-355B-BF3A-3AF6EC0BF20F}"/>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702C23B3-0A3D-B122-944A-6C543AD13779}"/>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0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vert="horz" lIns="91440" tIns="45720" rIns="91440" bIns="45720" rtlCol="0" anchor="ctr">
            <a:normAutofit/>
          </a:bodyPr>
          <a:lstStyle/>
          <a:p>
            <a:r>
              <a:rPr lang="en-US"/>
              <a:t>Activity 1</a:t>
            </a:r>
          </a:p>
        </p:txBody>
      </p:sp>
      <p:pic>
        <p:nvPicPr>
          <p:cNvPr id="5" name="Picture 4">
            <a:extLst>
              <a:ext uri="{FF2B5EF4-FFF2-40B4-BE49-F238E27FC236}">
                <a16:creationId xmlns:a16="http://schemas.microsoft.com/office/drawing/2014/main" id="{03650639-BF19-7E9F-5D9B-B69AF493AC67}"/>
              </a:ext>
            </a:extLst>
          </p:cNvPr>
          <p:cNvPicPr>
            <a:picLocks noChangeAspect="1"/>
          </p:cNvPicPr>
          <p:nvPr/>
        </p:nvPicPr>
        <p:blipFill rotWithShape="1">
          <a:blip r:embed="rId2"/>
          <a:srcRect l="19755" r="43753"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4294967295"/>
          </p:nvPr>
        </p:nvSpPr>
        <p:spPr>
          <a:xfrm>
            <a:off x="4572001" y="2201958"/>
            <a:ext cx="6781800" cy="3900730"/>
          </a:xfrm>
        </p:spPr>
        <p:txBody>
          <a:bodyPr vert="horz" lIns="91440" tIns="45720" rIns="91440" bIns="45720" rtlCol="0" anchor="t">
            <a:normAutofit/>
          </a:bodyPr>
          <a:lstStyle/>
          <a:p>
            <a:r>
              <a:rPr lang="en-US" dirty="0"/>
              <a:t>How do you think the Government might intervene in the future?</a:t>
            </a:r>
          </a:p>
          <a:p>
            <a:r>
              <a:rPr lang="en-US" dirty="0"/>
              <a:t>Produce a spider diagram of ideas</a:t>
            </a:r>
            <a:endParaRPr lang="en-US" dirty="0">
              <a:cs typeface="Calibri"/>
            </a:endParaRPr>
          </a:p>
          <a:p>
            <a:endParaRPr lang="en-US"/>
          </a:p>
        </p:txBody>
      </p:sp>
      <p:pic>
        <p:nvPicPr>
          <p:cNvPr id="4" name="Picture 3">
            <a:extLst>
              <a:ext uri="{FF2B5EF4-FFF2-40B4-BE49-F238E27FC236}">
                <a16:creationId xmlns:a16="http://schemas.microsoft.com/office/drawing/2014/main" id="{41AE3634-AFA0-2167-CE0F-B574B2B376C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1BAA6163-A1D2-940A-9D11-803D6B6821F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0F5628CC-10DF-BB32-7CB4-A623E8E36125}"/>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19168F82-49CC-9F1E-0B91-E3A4BD8D7EF9}"/>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12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a:t>The ways in which governments intervene to correct market failure </a:t>
            </a:r>
          </a:p>
        </p:txBody>
      </p:sp>
      <p:pic>
        <p:nvPicPr>
          <p:cNvPr id="5" name="Picture 4">
            <a:extLst>
              <a:ext uri="{FF2B5EF4-FFF2-40B4-BE49-F238E27FC236}">
                <a16:creationId xmlns:a16="http://schemas.microsoft.com/office/drawing/2014/main" id="{495FC4FA-134A-B45A-C94C-A7666E2FB74C}"/>
              </a:ext>
            </a:extLst>
          </p:cNvPr>
          <p:cNvPicPr>
            <a:picLocks noChangeAspect="1"/>
          </p:cNvPicPr>
          <p:nvPr/>
        </p:nvPicPr>
        <p:blipFill rotWithShape="1">
          <a:blip r:embed="rId2"/>
          <a:srcRect t="29312" r="-2" b="28505"/>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4294967295"/>
          </p:nvPr>
        </p:nvSpPr>
        <p:spPr>
          <a:xfrm>
            <a:off x="6096000" y="3703975"/>
            <a:ext cx="5257800" cy="2398713"/>
          </a:xfrm>
        </p:spPr>
        <p:txBody>
          <a:bodyPr vert="horz" lIns="91440" tIns="45720" rIns="91440" bIns="45720" rtlCol="0" anchor="ctr">
            <a:normAutofit/>
          </a:bodyPr>
          <a:lstStyle/>
          <a:p>
            <a:r>
              <a:rPr lang="en-US" sz="1600"/>
              <a:t>There are a number of ways in which governments can intervene to correct market failure</a:t>
            </a:r>
          </a:p>
          <a:p>
            <a:r>
              <a:rPr lang="en-US" sz="1600"/>
              <a:t>These include:</a:t>
            </a:r>
          </a:p>
          <a:p>
            <a:pPr lvl="1"/>
            <a:r>
              <a:rPr lang="en-US" sz="1600"/>
              <a:t>regulation</a:t>
            </a:r>
          </a:p>
          <a:p>
            <a:pPr lvl="1"/>
            <a:r>
              <a:rPr lang="en-US" sz="1600"/>
              <a:t>legislation</a:t>
            </a:r>
          </a:p>
          <a:p>
            <a:pPr lvl="1"/>
            <a:r>
              <a:rPr lang="en-US" sz="1600"/>
              <a:t>indirect taxation</a:t>
            </a:r>
          </a:p>
          <a:p>
            <a:pPr lvl="1"/>
            <a:r>
              <a:rPr lang="en-US" sz="1600"/>
              <a:t>grants and subsidies</a:t>
            </a:r>
          </a:p>
          <a:p>
            <a:pPr lvl="1"/>
            <a:r>
              <a:rPr lang="en-US" sz="1600"/>
              <a:t>voluntary agreements</a:t>
            </a:r>
          </a:p>
        </p:txBody>
      </p:sp>
      <p:pic>
        <p:nvPicPr>
          <p:cNvPr id="4" name="Picture 3">
            <a:extLst>
              <a:ext uri="{FF2B5EF4-FFF2-40B4-BE49-F238E27FC236}">
                <a16:creationId xmlns:a16="http://schemas.microsoft.com/office/drawing/2014/main" id="{AA4745CF-D6F2-15B3-94E9-CE1EC2A9464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24000" y="1678978"/>
            <a:ext cx="8888898" cy="3578729"/>
          </a:xfrm>
          <a:prstGeom prst="rect">
            <a:avLst/>
          </a:prstGeom>
        </p:spPr>
      </p:pic>
      <p:pic>
        <p:nvPicPr>
          <p:cNvPr id="6" name="Picture 5">
            <a:extLst>
              <a:ext uri="{FF2B5EF4-FFF2-40B4-BE49-F238E27FC236}">
                <a16:creationId xmlns:a16="http://schemas.microsoft.com/office/drawing/2014/main" id="{FF73DD0C-B0DB-CC6B-9780-F512C7B979F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81696" y="134633"/>
            <a:ext cx="933411" cy="375797"/>
          </a:xfrm>
          <a:prstGeom prst="rect">
            <a:avLst/>
          </a:prstGeom>
        </p:spPr>
      </p:pic>
      <p:sp>
        <p:nvSpPr>
          <p:cNvPr id="7" name="TextBox 6">
            <a:extLst>
              <a:ext uri="{FF2B5EF4-FFF2-40B4-BE49-F238E27FC236}">
                <a16:creationId xmlns:a16="http://schemas.microsoft.com/office/drawing/2014/main" id="{C3D53EE2-2883-E68B-760B-103F7F677ACD}"/>
              </a:ext>
            </a:extLst>
          </p:cNvPr>
          <p:cNvSpPr txBox="1"/>
          <p:nvPr/>
        </p:nvSpPr>
        <p:spPr>
          <a:xfrm>
            <a:off x="7354885" y="6492535"/>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1066B985-DC35-585F-04A1-CCB299D11DB0}"/>
              </a:ext>
            </a:extLst>
          </p:cNvPr>
          <p:cNvSpPr txBox="1">
            <a:spLocks/>
          </p:cNvSpPr>
          <p:nvPr/>
        </p:nvSpPr>
        <p:spPr>
          <a:xfrm>
            <a:off x="2033810" y="646029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923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92BF69-F117-40C9-A862-536C748A2EF0}">
  <ds:schemaRefs>
    <ds:schemaRef ds:uri="http://schemas.microsoft.com/office/2006/metadata/properties"/>
    <ds:schemaRef ds:uri="http://www.w3.org/2000/xmlns/"/>
    <ds:schemaRef ds:uri="bccb2ff8-a74f-4a49-8bef-71a2916a4a90"/>
    <ds:schemaRef ds:uri="http://schemas.microsoft.com/office/infopath/2007/PartnerControls"/>
    <ds:schemaRef ds:uri="45eb72ab-293d-4eb1-b1d6-6aa27e13ee50"/>
    <ds:schemaRef ds:uri="http://www.w3.org/2001/XMLSchema-instance"/>
  </ds:schemaRefs>
</ds:datastoreItem>
</file>

<file path=customXml/itemProps2.xml><?xml version="1.0" encoding="utf-8"?>
<ds:datastoreItem xmlns:ds="http://schemas.openxmlformats.org/officeDocument/2006/customXml" ds:itemID="{93C0C595-3F48-443A-8BFE-68526660FA99}">
  <ds:schemaRefs>
    <ds:schemaRef ds:uri="http://schemas.microsoft.com/office/2006/metadata/contentType"/>
    <ds:schemaRef ds:uri="http://schemas.microsoft.com/office/2006/metadata/properties/metaAttributes"/>
    <ds:schemaRef ds:uri="http://www.w3.org/2000/xmlns/"/>
    <ds:schemaRef ds:uri="http://www.w3.org/2001/XMLSchema"/>
    <ds:schemaRef ds:uri="bccb2ff8-a74f-4a49-8bef-71a2916a4a90"/>
    <ds:schemaRef ds:uri="45eb72ab-293d-4eb1-b1d6-6aa27e13ee5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E92F00-90A8-4E00-95B3-8FEDD825F9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6452</TotalTime>
  <Words>2169</Words>
  <Application>Microsoft Office PowerPoint</Application>
  <PresentationFormat>Widescreen</PresentationFormat>
  <Paragraphs>271</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gg sans</vt:lpstr>
      <vt:lpstr>Times New Roman</vt:lpstr>
      <vt:lpstr>Office Theme</vt:lpstr>
      <vt:lpstr>1.5 Market Failure and Government Intervention</vt:lpstr>
      <vt:lpstr>Learning Objectives</vt:lpstr>
      <vt:lpstr>Recall</vt:lpstr>
      <vt:lpstr>Starter</vt:lpstr>
      <vt:lpstr>The purpose of government intervention in markets</vt:lpstr>
      <vt:lpstr>The purpose of government intervention in markets</vt:lpstr>
      <vt:lpstr>The purpose of government intervention in markets</vt:lpstr>
      <vt:lpstr>Activity 1</vt:lpstr>
      <vt:lpstr>The ways in which governments intervene to correct market failure </vt:lpstr>
      <vt:lpstr>Regulation</vt:lpstr>
      <vt:lpstr>Legislation</vt:lpstr>
      <vt:lpstr>PowerPoint Presentation</vt:lpstr>
      <vt:lpstr>PowerPoint Presentation</vt:lpstr>
      <vt:lpstr>PowerPoint Presentation</vt:lpstr>
      <vt:lpstr>Indirect taxation</vt:lpstr>
      <vt:lpstr>PowerPoint Presentation</vt:lpstr>
      <vt:lpstr>PowerPoint Presentation</vt:lpstr>
      <vt:lpstr>Activity 2</vt:lpstr>
      <vt:lpstr>Government failure</vt:lpstr>
      <vt:lpstr>Government failure</vt:lpstr>
      <vt:lpstr> Distortion of price signals</vt:lpstr>
      <vt:lpstr>Excessive administrative costs</vt:lpstr>
      <vt:lpstr>Information gaps</vt:lpstr>
      <vt:lpstr>Information gaps</vt:lpstr>
      <vt:lpstr>Activity 3</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184</cp:revision>
  <dcterms:created xsi:type="dcterms:W3CDTF">2019-07-31T17:05:48Z</dcterms:created>
  <dcterms:modified xsi:type="dcterms:W3CDTF">2025-03-17T11:25:07Z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