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A2E9B-1D1E-4ECE-81DF-4D8B48F0A4C7}" v="1" dt="2024-04-16T14:38:2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B23A2E9B-1D1E-4ECE-81DF-4D8B48F0A4C7}"/>
    <pc:docChg chg="custSel modSld">
      <pc:chgData name="Max Thrilling" userId="1a0901c82f0d6655" providerId="LiveId" clId="{B23A2E9B-1D1E-4ECE-81DF-4D8B48F0A4C7}" dt="2024-04-16T14:38:26.165" v="2" actId="113"/>
      <pc:docMkLst>
        <pc:docMk/>
      </pc:docMkLst>
      <pc:sldChg chg="addSp delSp modSp mod delAnim">
        <pc:chgData name="Max Thrilling" userId="1a0901c82f0d6655" providerId="LiveId" clId="{B23A2E9B-1D1E-4ECE-81DF-4D8B48F0A4C7}" dt="2024-04-16T14:38:26.165" v="2" actId="113"/>
        <pc:sldMkLst>
          <pc:docMk/>
          <pc:sldMk cId="109857222" sldId="256"/>
        </pc:sldMkLst>
        <pc:spChg chg="mod">
          <ac:chgData name="Max Thrilling" userId="1a0901c82f0d6655" providerId="LiveId" clId="{B23A2E9B-1D1E-4ECE-81DF-4D8B48F0A4C7}" dt="2024-04-16T14:38:26.165" v="2" actId="113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x Thrilling" userId="1a0901c82f0d6655" providerId="LiveId" clId="{B23A2E9B-1D1E-4ECE-81DF-4D8B48F0A4C7}" dt="2024-04-16T14:38:18.682" v="0" actId="47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Max Thrilling" userId="1a0901c82f0d6655" providerId="LiveId" clId="{B23A2E9B-1D1E-4ECE-81DF-4D8B48F0A4C7}" dt="2024-04-16T14:38:20.754" v="1" actId="478"/>
          <ac:spMkLst>
            <pc:docMk/>
            <pc:sldMk cId="109857222" sldId="256"/>
            <ac:spMk id="6" creationId="{2B4C0666-3A9A-C3F2-2C44-4F7E20E49D6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B4D2B-3C85-4831-AF2F-03E60B5B59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E8F70B-F9C9-4DA5-B0DF-A398B579A0EE}">
      <dgm:prSet/>
      <dgm:spPr/>
      <dgm:t>
        <a:bodyPr/>
        <a:lstStyle/>
        <a:p>
          <a:r>
            <a:rPr lang="en-US"/>
            <a:t>Externality is the cost or benefit a third party receives from an economic transaction. </a:t>
          </a:r>
        </a:p>
      </dgm:t>
    </dgm:pt>
    <dgm:pt modelId="{9B2C4F8C-3353-474F-B34E-C2CCD6051CAF}" type="parTrans" cxnId="{D6241054-01E9-4138-A014-AE038D378081}">
      <dgm:prSet/>
      <dgm:spPr/>
      <dgm:t>
        <a:bodyPr/>
        <a:lstStyle/>
        <a:p>
          <a:endParaRPr lang="en-US"/>
        </a:p>
      </dgm:t>
    </dgm:pt>
    <dgm:pt modelId="{F680EB68-E82E-4F0B-A554-40ECA15AB18C}" type="sibTrans" cxnId="{D6241054-01E9-4138-A014-AE038D378081}">
      <dgm:prSet/>
      <dgm:spPr/>
      <dgm:t>
        <a:bodyPr/>
        <a:lstStyle/>
        <a:p>
          <a:endParaRPr lang="en-US"/>
        </a:p>
      </dgm:t>
    </dgm:pt>
    <dgm:pt modelId="{61AC7F81-1AFD-498B-A40B-2FCFB54536FE}">
      <dgm:prSet/>
      <dgm:spPr/>
      <dgm:t>
        <a:bodyPr/>
        <a:lstStyle/>
        <a:p>
          <a:r>
            <a:rPr lang="en-US"/>
            <a:t>In other words, it is the spill over effect of the production or consumption of a good or service.</a:t>
          </a:r>
        </a:p>
      </dgm:t>
    </dgm:pt>
    <dgm:pt modelId="{4A306DBD-E404-45A5-844A-40059AA09E7A}" type="parTrans" cxnId="{8C93E247-1969-4BD7-8948-48D188A7CE97}">
      <dgm:prSet/>
      <dgm:spPr/>
      <dgm:t>
        <a:bodyPr/>
        <a:lstStyle/>
        <a:p>
          <a:endParaRPr lang="en-US"/>
        </a:p>
      </dgm:t>
    </dgm:pt>
    <dgm:pt modelId="{4A26BA93-2151-4E04-A989-C3E340CA5038}" type="sibTrans" cxnId="{8C93E247-1969-4BD7-8948-48D188A7CE97}">
      <dgm:prSet/>
      <dgm:spPr/>
      <dgm:t>
        <a:bodyPr/>
        <a:lstStyle/>
        <a:p>
          <a:endParaRPr lang="en-US"/>
        </a:p>
      </dgm:t>
    </dgm:pt>
    <dgm:pt modelId="{385DFC51-696A-4263-9B45-DC7539908892}">
      <dgm:prSet/>
      <dgm:spPr/>
      <dgm:t>
        <a:bodyPr/>
        <a:lstStyle/>
        <a:p>
          <a:r>
            <a:rPr lang="en-US"/>
            <a:t>Externalities can be: positive (external benefits) Or negative (external costs)</a:t>
          </a:r>
        </a:p>
      </dgm:t>
    </dgm:pt>
    <dgm:pt modelId="{D6E8A6D8-D403-47E2-8EB6-5561C8D93C29}" type="parTrans" cxnId="{70686474-E94E-4F40-A362-A44F8E2F012A}">
      <dgm:prSet/>
      <dgm:spPr/>
      <dgm:t>
        <a:bodyPr/>
        <a:lstStyle/>
        <a:p>
          <a:endParaRPr lang="en-US"/>
        </a:p>
      </dgm:t>
    </dgm:pt>
    <dgm:pt modelId="{C256CF63-48DD-44C4-860A-F52D556940E8}" type="sibTrans" cxnId="{70686474-E94E-4F40-A362-A44F8E2F012A}">
      <dgm:prSet/>
      <dgm:spPr/>
      <dgm:t>
        <a:bodyPr/>
        <a:lstStyle/>
        <a:p>
          <a:endParaRPr lang="en-US"/>
        </a:p>
      </dgm:t>
    </dgm:pt>
    <dgm:pt modelId="{7AE62BE9-3756-4DAA-AEBC-A6CFD8FDA6FF}" type="pres">
      <dgm:prSet presAssocID="{977B4D2B-3C85-4831-AF2F-03E60B5B59D5}" presName="linear" presStyleCnt="0">
        <dgm:presLayoutVars>
          <dgm:animLvl val="lvl"/>
          <dgm:resizeHandles val="exact"/>
        </dgm:presLayoutVars>
      </dgm:prSet>
      <dgm:spPr/>
    </dgm:pt>
    <dgm:pt modelId="{293609E8-A940-47D5-A3D3-0DBC1553EDF0}" type="pres">
      <dgm:prSet presAssocID="{ADE8F70B-F9C9-4DA5-B0DF-A398B579A0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57F440-1FC3-4E9E-BD4A-88A2478211CC}" type="pres">
      <dgm:prSet presAssocID="{F680EB68-E82E-4F0B-A554-40ECA15AB18C}" presName="spacer" presStyleCnt="0"/>
      <dgm:spPr/>
    </dgm:pt>
    <dgm:pt modelId="{F0F77679-010A-4295-9487-72CA891A2F7F}" type="pres">
      <dgm:prSet presAssocID="{61AC7F81-1AFD-498B-A40B-2FCFB54536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6D3FC4-8753-41F8-9DCC-014A7573FEA5}" type="pres">
      <dgm:prSet presAssocID="{4A26BA93-2151-4E04-A989-C3E340CA5038}" presName="spacer" presStyleCnt="0"/>
      <dgm:spPr/>
    </dgm:pt>
    <dgm:pt modelId="{101C73CB-BA0A-40CD-917A-7C8898F87FF5}" type="pres">
      <dgm:prSet presAssocID="{385DFC51-696A-4263-9B45-DC75399088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2C2E38-849B-4448-BC63-95F89C93E591}" type="presOf" srcId="{ADE8F70B-F9C9-4DA5-B0DF-A398B579A0EE}" destId="{293609E8-A940-47D5-A3D3-0DBC1553EDF0}" srcOrd="0" destOrd="0" presId="urn:microsoft.com/office/officeart/2005/8/layout/vList2"/>
    <dgm:cxn modelId="{8C93E247-1969-4BD7-8948-48D188A7CE97}" srcId="{977B4D2B-3C85-4831-AF2F-03E60B5B59D5}" destId="{61AC7F81-1AFD-498B-A40B-2FCFB54536FE}" srcOrd="1" destOrd="0" parTransId="{4A306DBD-E404-45A5-844A-40059AA09E7A}" sibTransId="{4A26BA93-2151-4E04-A989-C3E340CA5038}"/>
    <dgm:cxn modelId="{D6241054-01E9-4138-A014-AE038D378081}" srcId="{977B4D2B-3C85-4831-AF2F-03E60B5B59D5}" destId="{ADE8F70B-F9C9-4DA5-B0DF-A398B579A0EE}" srcOrd="0" destOrd="0" parTransId="{9B2C4F8C-3353-474F-B34E-C2CCD6051CAF}" sibTransId="{F680EB68-E82E-4F0B-A554-40ECA15AB18C}"/>
    <dgm:cxn modelId="{70686474-E94E-4F40-A362-A44F8E2F012A}" srcId="{977B4D2B-3C85-4831-AF2F-03E60B5B59D5}" destId="{385DFC51-696A-4263-9B45-DC7539908892}" srcOrd="2" destOrd="0" parTransId="{D6E8A6D8-D403-47E2-8EB6-5561C8D93C29}" sibTransId="{C256CF63-48DD-44C4-860A-F52D556940E8}"/>
    <dgm:cxn modelId="{AFAF368C-53FC-4272-901C-4A12517670E6}" type="presOf" srcId="{977B4D2B-3C85-4831-AF2F-03E60B5B59D5}" destId="{7AE62BE9-3756-4DAA-AEBC-A6CFD8FDA6FF}" srcOrd="0" destOrd="0" presId="urn:microsoft.com/office/officeart/2005/8/layout/vList2"/>
    <dgm:cxn modelId="{913948BD-442D-4A2A-82BB-BBE93EA91E16}" type="presOf" srcId="{61AC7F81-1AFD-498B-A40B-2FCFB54536FE}" destId="{F0F77679-010A-4295-9487-72CA891A2F7F}" srcOrd="0" destOrd="0" presId="urn:microsoft.com/office/officeart/2005/8/layout/vList2"/>
    <dgm:cxn modelId="{369924DD-FFE9-4567-9D60-DA8407CF6AB7}" type="presOf" srcId="{385DFC51-696A-4263-9B45-DC7539908892}" destId="{101C73CB-BA0A-40CD-917A-7C8898F87FF5}" srcOrd="0" destOrd="0" presId="urn:microsoft.com/office/officeart/2005/8/layout/vList2"/>
    <dgm:cxn modelId="{54C14167-5C4E-41EB-A3F3-823EEAABFFB9}" type="presParOf" srcId="{7AE62BE9-3756-4DAA-AEBC-A6CFD8FDA6FF}" destId="{293609E8-A940-47D5-A3D3-0DBC1553EDF0}" srcOrd="0" destOrd="0" presId="urn:microsoft.com/office/officeart/2005/8/layout/vList2"/>
    <dgm:cxn modelId="{C9B90C89-8250-4E9F-84B1-14C0C74E6B56}" type="presParOf" srcId="{7AE62BE9-3756-4DAA-AEBC-A6CFD8FDA6FF}" destId="{DF57F440-1FC3-4E9E-BD4A-88A2478211CC}" srcOrd="1" destOrd="0" presId="urn:microsoft.com/office/officeart/2005/8/layout/vList2"/>
    <dgm:cxn modelId="{97C2A8B9-11A2-4961-AE13-997F0535F9EA}" type="presParOf" srcId="{7AE62BE9-3756-4DAA-AEBC-A6CFD8FDA6FF}" destId="{F0F77679-010A-4295-9487-72CA891A2F7F}" srcOrd="2" destOrd="0" presId="urn:microsoft.com/office/officeart/2005/8/layout/vList2"/>
    <dgm:cxn modelId="{2330025F-8FF0-4709-8497-40A5D2FDAB53}" type="presParOf" srcId="{7AE62BE9-3756-4DAA-AEBC-A6CFD8FDA6FF}" destId="{3A6D3FC4-8753-41F8-9DCC-014A7573FEA5}" srcOrd="3" destOrd="0" presId="urn:microsoft.com/office/officeart/2005/8/layout/vList2"/>
    <dgm:cxn modelId="{09D4B8E2-2CAD-469B-B146-D2281271EB95}" type="presParOf" srcId="{7AE62BE9-3756-4DAA-AEBC-A6CFD8FDA6FF}" destId="{101C73CB-BA0A-40CD-917A-7C8898F87F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609E8-A940-47D5-A3D3-0DBC1553EDF0}">
      <dsp:nvSpPr>
        <dsp:cNvPr id="0" name=""/>
        <dsp:cNvSpPr/>
      </dsp:nvSpPr>
      <dsp:spPr>
        <a:xfrm>
          <a:off x="0" y="425866"/>
          <a:ext cx="600211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Externality is the cost or benefit a third party receives from an economic transaction. </a:t>
          </a:r>
        </a:p>
      </dsp:txBody>
      <dsp:txXfrm>
        <a:off x="44664" y="470530"/>
        <a:ext cx="5912782" cy="825612"/>
      </dsp:txXfrm>
    </dsp:sp>
    <dsp:sp modelId="{F0F77679-010A-4295-9487-72CA891A2F7F}">
      <dsp:nvSpPr>
        <dsp:cNvPr id="0" name=""/>
        <dsp:cNvSpPr/>
      </dsp:nvSpPr>
      <dsp:spPr>
        <a:xfrm>
          <a:off x="0" y="1407046"/>
          <a:ext cx="6002110" cy="914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 other words, it is the spill over effect of the production or consumption of a good or service.</a:t>
          </a:r>
        </a:p>
      </dsp:txBody>
      <dsp:txXfrm>
        <a:off x="44664" y="1451710"/>
        <a:ext cx="5912782" cy="825612"/>
      </dsp:txXfrm>
    </dsp:sp>
    <dsp:sp modelId="{101C73CB-BA0A-40CD-917A-7C8898F87FF5}">
      <dsp:nvSpPr>
        <dsp:cNvPr id="0" name=""/>
        <dsp:cNvSpPr/>
      </dsp:nvSpPr>
      <dsp:spPr>
        <a:xfrm>
          <a:off x="0" y="2388227"/>
          <a:ext cx="6002110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Externalities can be: positive (external benefits) Or negative (external costs)</a:t>
          </a:r>
        </a:p>
      </dsp:txBody>
      <dsp:txXfrm>
        <a:off x="44664" y="2432891"/>
        <a:ext cx="5912782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4177f34d-57c5-43c7-9780-5cbc8c961d8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Positive externalities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2EA90-956F-09F4-2DFD-EE08FFD3A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B7D3B-E3E9-E418-B28B-FF31AB7F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D05FF-DCCC-BC76-A585-08257FAD8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CBB03-2E32-F3AE-AFDB-4B2D195D5140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134CF16-B455-2A68-3FC6-8A5E25C0E5D4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Toy plastic numbers">
            <a:extLst>
              <a:ext uri="{FF2B5EF4-FFF2-40B4-BE49-F238E27FC236}">
                <a16:creationId xmlns:a16="http://schemas.microsoft.com/office/drawing/2014/main" id="{D1F83CFD-3C2C-0075-3FBD-2EF8E13A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3579" b="-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DC1EF-CF5A-57D7-203E-F7C0628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cs typeface="Calibri"/>
              </a:rPr>
              <a:t>Kahoot 2</a:t>
            </a:r>
            <a:endParaRPr lang="en-US" sz="4000">
              <a:cs typeface="Calibri Ligh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562199A-8DCA-1FC3-091C-D88E285D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Students to log on to Kahoot.IT</a:t>
            </a:r>
            <a:endParaRPr lang="en-US" sz="2000"/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Teacher to host game from the following link:</a:t>
            </a:r>
            <a:endParaRPr lang="en-US" sz="2000"/>
          </a:p>
          <a:p>
            <a:endParaRPr lang="en-US" sz="200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https://create.kahoot.it/details/c898fa0e-c222-4e61-9a50-eba946b0c456 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B54E6-12B0-38A2-AA29-4F94F9E64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5C7E0-851A-288C-18D0-7056C9CAE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08285-121F-3E2B-6633-9287FCD9CEB3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E9EAE4-F4D4-DBD4-C97F-9CD4150894D3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2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43060-1454-C96B-CDAE-ED0E17B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Plenary</a:t>
            </a:r>
            <a:endParaRPr lang="en-US" dirty="0"/>
          </a:p>
        </p:txBody>
      </p:sp>
      <p:pic>
        <p:nvPicPr>
          <p:cNvPr id="11" name="Picture 10" descr="Wind farm silhouette">
            <a:extLst>
              <a:ext uri="{FF2B5EF4-FFF2-40B4-BE49-F238E27FC236}">
                <a16:creationId xmlns:a16="http://schemas.microsoft.com/office/drawing/2014/main" id="{20514F22-9A40-40CC-9221-8072B1E9F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2" r="28953" b="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024FCD-DE75-4C3E-AE00-EB82396EF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50558"/>
              </p:ext>
            </p:extLst>
          </p:nvPr>
        </p:nvGraphicFramePr>
        <p:xfrm>
          <a:off x="913052" y="2281662"/>
          <a:ext cx="6096000" cy="3855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What are private costs/benefits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Ask someone</a:t>
                      </a:r>
                      <a:r>
                        <a:rPr lang="en-GB" sz="1200" baseline="0" dirty="0"/>
                        <a:t> a question based on today’s lesson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2100" i="1" dirty="0">
                          <a:solidFill>
                            <a:srgbClr val="FF0000"/>
                          </a:solidFill>
                        </a:rPr>
                        <a:t>Lucky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</a:t>
                      </a:r>
                      <a:endParaRPr lang="en-GB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Illustrate a negative externality in consumption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What</a:t>
                      </a:r>
                      <a:r>
                        <a:rPr lang="en-GB" sz="1400" baseline="0" dirty="0"/>
                        <a:t> are social benefits and costs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Something you’re not sure about?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517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en-GB" sz="1200" i="1" baseline="0" dirty="0">
                          <a:solidFill>
                            <a:srgbClr val="FF0000"/>
                          </a:solidFill>
                        </a:rPr>
                        <a:t> l</a:t>
                      </a:r>
                      <a:r>
                        <a:rPr lang="en-GB" sz="1200" i="1" dirty="0">
                          <a:solidFill>
                            <a:srgbClr val="FF0000"/>
                          </a:solidFill>
                        </a:rPr>
                        <a:t>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 and you can’t be picked again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What is negative</a:t>
                      </a:r>
                      <a:r>
                        <a:rPr lang="en-GB" sz="1400" baseline="0" dirty="0"/>
                        <a:t> externality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 govt</a:t>
                      </a:r>
                      <a:r>
                        <a:rPr lang="en-GB" sz="1200" baseline="0" dirty="0"/>
                        <a:t> policy for negative externality?</a:t>
                      </a:r>
                      <a:endParaRPr lang="en-GB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78CEEB1-A92E-4913-B01D-967CE51A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71" y="2325399"/>
            <a:ext cx="1874219" cy="1134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7A74C-B143-489A-9238-4B5D7A35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175" y="2314564"/>
            <a:ext cx="1967889" cy="11405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432393-07BD-47AF-B614-ABB1F4621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70" y="3710080"/>
            <a:ext cx="1874220" cy="999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28477-8607-4328-BDA0-D5E0F1D53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388" y="3710080"/>
            <a:ext cx="1946226" cy="9852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dirty="0">
                <a:ea typeface="ＭＳ Ｐゴシック" pitchFamily="34" charset="-128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02524C-E434-4ED6-A78A-58F7A003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673" y="3710080"/>
            <a:ext cx="1946226" cy="9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98A73D-EE1D-4C61-842A-EFF5A6BD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68" y="4856587"/>
            <a:ext cx="1874221" cy="11787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EF700-08EB-406C-97E3-D641AEBD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387" y="4866051"/>
            <a:ext cx="1873479" cy="1155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51EB15-28A6-4B2E-99D8-0952A349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564" y="4856587"/>
            <a:ext cx="1925335" cy="1155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1F0D7-D636-438A-80C4-7A97BAF2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614" y="2314564"/>
            <a:ext cx="1946226" cy="11405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723E1-AE4A-425F-CB2B-5C52DD83D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40F4B-BFB0-4A98-7D53-A34A9B174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99279-D01B-98DD-E633-B21A86FA53B7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076CAC4-E08E-9AEF-A7E7-40454219A825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4F3FE-B702-7EA5-57C1-EFF6E7C2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Recall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483B-3378-3A04-A873-528EBD30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What is a negative externality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What is the socially optimum, compared to the free market optimum?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BE4D5-A567-F974-FB6D-E27099F10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5F519-B958-E9EF-5A06-954D2C5BB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AD3E3-178B-1012-E40E-61888548ACC6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BDBD356-300B-9FEA-1EDD-F231AA404AFD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50BFA63E-7676-334C-33A9-7450D5AB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r="2" b="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1C54-55E2-1A4C-B0D9-448F4650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Starter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2EA3-3C90-91A1-D9F3-17C43E93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 panose="020F0502020204030204"/>
              </a:rPr>
              <a:t>Why do free markets fail?</a:t>
            </a:r>
          </a:p>
          <a:p>
            <a:r>
              <a:rPr lang="en-US" sz="2000">
                <a:cs typeface="Calibri" panose="020F0502020204030204"/>
              </a:rPr>
              <a:t>What are externalities?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What</a:t>
            </a:r>
            <a:r>
              <a:rPr lang="en-US" sz="2000">
                <a:cs typeface="Calibri"/>
              </a:rPr>
              <a:t> is MPC?</a:t>
            </a:r>
            <a:endParaRPr lang="en-US" sz="2000"/>
          </a:p>
          <a:p>
            <a:r>
              <a:rPr lang="en-US" sz="2000">
                <a:cs typeface="Calibri"/>
              </a:rPr>
              <a:t>What is MPB?</a:t>
            </a:r>
            <a:endParaRPr lang="en-US" sz="2000"/>
          </a:p>
          <a:p>
            <a:r>
              <a:rPr lang="en-US" sz="2000">
                <a:cs typeface="Calibri"/>
              </a:rPr>
              <a:t>What are MSC?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MSC</a:t>
            </a:r>
            <a:r>
              <a:rPr lang="en-US" sz="2000">
                <a:cs typeface="Calibri"/>
              </a:rPr>
              <a:t> = _______ + ________</a:t>
            </a:r>
            <a:endParaRPr lang="en-US" sz="2000"/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5532F-C2DC-5075-281A-72DC4AF7D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CDFA3-E9B0-EE14-DD23-B99DAB8C6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81" y="247576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B46DE6-FE31-289B-73DE-99CE9678E8DF}"/>
              </a:ext>
            </a:extLst>
          </p:cNvPr>
          <p:cNvSpPr txBox="1"/>
          <p:nvPr/>
        </p:nvSpPr>
        <p:spPr>
          <a:xfrm>
            <a:off x="9226736" y="653827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03FCFEB-0C6F-8F16-8FE1-F4F2D7542DBF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80FE5-2DCB-E29A-2AEE-C6952E61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3703975"/>
            <a:ext cx="4337858" cy="239871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Calibri Light"/>
              </a:rPr>
              <a:t>Learning Objectives</a:t>
            </a:r>
            <a:endParaRPr lang="en-US" sz="40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C310B50-0DE0-DDD6-C77D-D4A19584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57" r="-2" b="23194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E0B5-D110-66E7-1FCF-2C1D679E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703975"/>
            <a:ext cx="5257800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Can you distinguish between private, external, social costs/benefits?</a:t>
            </a:r>
          </a:p>
          <a:p>
            <a:r>
              <a:rPr lang="en-US" sz="2000" dirty="0">
                <a:cs typeface="Calibri"/>
              </a:rPr>
              <a:t>Can you illustrate on a diagram externalities?</a:t>
            </a:r>
            <a:endParaRPr lang="en-US" sz="2000" dirty="0"/>
          </a:p>
          <a:p>
            <a:r>
              <a:rPr lang="en-US" sz="2000" dirty="0">
                <a:cs typeface="Calibri"/>
              </a:rPr>
              <a:t>Can you explain the impact of externalities?</a:t>
            </a:r>
            <a:endParaRPr lang="en-US" sz="2000" dirty="0"/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4EE1C-27A6-6700-B008-F5ED73220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A2766-6DFD-8D13-34DE-CB0B3179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EF8CF-1E46-97C8-9C79-4E6CFC0C8029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6C9BBF7-FCE2-D09C-A135-82D154E85D8E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5F758-8BA5-5D58-E711-DB5A46D6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Recap definition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28E1C-0F0F-EA7D-C9FC-6F58040A3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8" r="23150" b="-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794267-A2D1-BBEE-443B-1D77A0BCE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0564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850796-63D4-74F8-44CD-EAEF24E1E1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67E99-1479-23B0-6473-5D3BE0E83D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0960E-FBE4-DA33-B59F-AC18599EA30B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5DD27B2-616C-4ADA-5662-4EDA87CF508B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E438E-3029-D857-A37A-7D748FAD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Welfare diagram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E3A6B2-70B1-9746-C701-AD93EC786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14" y="1966293"/>
            <a:ext cx="9372970" cy="445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9C197-03B7-5A7B-2FF5-0EE6E78E7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A3877-6AC1-6486-6095-E56BA4836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27576-94F3-6071-0DA4-6937C8445EBD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1CED859-853D-AF67-AFA7-50311C07FFCE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3DE47-1339-4793-564F-D301CD7F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00620E-09CF-C34E-67E9-6AF6CE2BA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53" y="1966293"/>
            <a:ext cx="9731493" cy="445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AD9F9-196F-0894-1F60-0E1326A5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20AF2-D100-944D-EB2F-1E1E055CE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7C10A-3EC5-0D39-CEE6-72DFAD88277E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79E8FA8-3BD0-899D-F9AC-41D79EBFF8A8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00DEC-3681-7521-D598-E3FEE803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Positive externalities examples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C06661-0435-BA03-1117-F50A6622C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557" y="1675227"/>
            <a:ext cx="9764886" cy="439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04A5C-82B5-4C06-3818-0FBA2FD65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17526-C6AD-B34E-E1D9-9742B1158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6B51E-F758-F6BC-89C1-AC767645351E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6D9705B-2734-3196-039F-8ECC6F497FF8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4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289F6169-1B6B-8590-5300-DEC18A7A3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3579" b="-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DC1EF-CF5A-57D7-203E-F7C0628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cs typeface="Calibri"/>
              </a:rPr>
              <a:t>Kahoot 1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199A-8DCA-1FC3-091C-D88E285D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Students to log on to Kahoot.IT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Teacher to host game from the following link:</a:t>
            </a:r>
            <a:endParaRPr lang="en-US" sz="2000"/>
          </a:p>
          <a:p>
            <a:pPr lvl="1"/>
            <a:r>
              <a:rPr lang="en-US" sz="2000">
                <a:cs typeface="Calibri"/>
                <a:hlinkClick r:id="rId3"/>
              </a:rPr>
              <a:t>https://create.kahoot.it/details/4177f34d-57c5-43c7-9780-5cbc8c961d8f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ECEE-04E8-2870-3773-CCD1EF3E0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1" y="1791019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2DC5D-F528-2AB5-18C2-9EF9BDC42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3" y="180394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1F1DA-D91E-8F99-25EA-B5B083D877BA}"/>
              </a:ext>
            </a:extLst>
          </p:cNvPr>
          <p:cNvSpPr txBox="1"/>
          <p:nvPr/>
        </p:nvSpPr>
        <p:spPr>
          <a:xfrm>
            <a:off x="8521124" y="648916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4C872F4-48C1-C820-4BBC-1006D7ECF8E1}"/>
              </a:ext>
            </a:extLst>
          </p:cNvPr>
          <p:cNvSpPr txBox="1">
            <a:spLocks/>
          </p:cNvSpPr>
          <p:nvPr/>
        </p:nvSpPr>
        <p:spPr>
          <a:xfrm>
            <a:off x="234907" y="648773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165A3-47A1-45E2-BB3A-91E0CB12664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25A613-1DC6-4D8A-A8F3-5DF777959E56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28B33329-6023-4A8A-9674-521E8D5A74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525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Meiryo</vt:lpstr>
      <vt:lpstr>ＭＳ Ｐゴシック</vt:lpstr>
      <vt:lpstr>Arial</vt:lpstr>
      <vt:lpstr>Calibri</vt:lpstr>
      <vt:lpstr>Calibri Light</vt:lpstr>
      <vt:lpstr>gg sans</vt:lpstr>
      <vt:lpstr>Times New Roman</vt:lpstr>
      <vt:lpstr>office theme</vt:lpstr>
      <vt:lpstr>Positive externalities</vt:lpstr>
      <vt:lpstr>Recall</vt:lpstr>
      <vt:lpstr>Starter</vt:lpstr>
      <vt:lpstr>Learning Objectives</vt:lpstr>
      <vt:lpstr>Recap definition</vt:lpstr>
      <vt:lpstr>Welfare diagram</vt:lpstr>
      <vt:lpstr>Continued</vt:lpstr>
      <vt:lpstr>Positive externalities examples</vt:lpstr>
      <vt:lpstr>Kahoot 1</vt:lpstr>
      <vt:lpstr>Kahoot 2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Chezka Mae Madrona</cp:lastModifiedBy>
  <cp:revision>66</cp:revision>
  <dcterms:created xsi:type="dcterms:W3CDTF">2023-05-16T12:10:11Z</dcterms:created>
  <dcterms:modified xsi:type="dcterms:W3CDTF">2025-03-17T11:29:29Z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