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4"/>
  </p:sldMasterIdLst>
  <p:sldIdLst>
    <p:sldId id="280" r:id="rId5"/>
    <p:sldId id="281" r:id="rId6"/>
    <p:sldId id="296"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9" r:id="rId21"/>
    <p:sldId id="302" r:id="rId22"/>
    <p:sldId id="295" r:id="rId23"/>
    <p:sldId id="270" r:id="rId24"/>
    <p:sldId id="271" r:id="rId25"/>
    <p:sldId id="272" r:id="rId26"/>
    <p:sldId id="273" r:id="rId27"/>
    <p:sldId id="274" r:id="rId28"/>
    <p:sldId id="300" r:id="rId29"/>
    <p:sldId id="303" r:id="rId30"/>
    <p:sldId id="275" r:id="rId31"/>
    <p:sldId id="276" r:id="rId32"/>
    <p:sldId id="277" r:id="rId33"/>
    <p:sldId id="298" r:id="rId34"/>
    <p:sldId id="301" r:id="rId35"/>
    <p:sldId id="278" r:id="rId36"/>
    <p:sldId id="279" r:id="rId37"/>
    <p:sldId id="29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4" autoAdjust="0"/>
    <p:restoredTop sz="94660"/>
  </p:normalViewPr>
  <p:slideViewPr>
    <p:cSldViewPr snapToGrid="0">
      <p:cViewPr varScale="1">
        <p:scale>
          <a:sx n="108" d="100"/>
          <a:sy n="108" d="100"/>
        </p:scale>
        <p:origin x="84"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E53F231B-9F97-486F-90F4-4EDF48005B5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24320D6-0C56-44FA-9238-1AC46B3C8B00}">
      <dgm:prSet/>
      <dgm:spPr/>
      <dgm:t>
        <a:bodyPr/>
        <a:lstStyle/>
        <a:p>
          <a:r>
            <a:rPr lang="en-GB"/>
            <a:t>What sources of finance can you think of to start a business?</a:t>
          </a:r>
          <a:endParaRPr lang="en-US"/>
        </a:p>
      </dgm:t>
    </dgm:pt>
    <dgm:pt modelId="{9994CA43-2063-42C8-9A3C-85252CA4331D}" type="parTrans" cxnId="{DFA6EF4C-9656-4AE9-B185-6F52F4A0D6BD}">
      <dgm:prSet/>
      <dgm:spPr/>
      <dgm:t>
        <a:bodyPr/>
        <a:lstStyle/>
        <a:p>
          <a:endParaRPr lang="en-US"/>
        </a:p>
      </dgm:t>
    </dgm:pt>
    <dgm:pt modelId="{9653256E-8F52-4617-8910-3549DAC35388}" type="sibTrans" cxnId="{DFA6EF4C-9656-4AE9-B185-6F52F4A0D6BD}">
      <dgm:prSet/>
      <dgm:spPr/>
      <dgm:t>
        <a:bodyPr/>
        <a:lstStyle/>
        <a:p>
          <a:endParaRPr lang="en-US"/>
        </a:p>
      </dgm:t>
    </dgm:pt>
    <dgm:pt modelId="{2E092514-2EE4-4BC4-9154-4570D69D457B}">
      <dgm:prSet/>
      <dgm:spPr/>
      <dgm:t>
        <a:bodyPr/>
        <a:lstStyle/>
        <a:p>
          <a:r>
            <a:rPr lang="en-GB"/>
            <a:t>How many sources of finance can you think of for an existing business?</a:t>
          </a:r>
          <a:endParaRPr lang="en-US"/>
        </a:p>
      </dgm:t>
    </dgm:pt>
    <dgm:pt modelId="{7A0FABE5-C8F5-417A-AC0A-34EDEC2433DC}" type="parTrans" cxnId="{370B8D43-A661-48D9-8EB0-805A5065FAFB}">
      <dgm:prSet/>
      <dgm:spPr/>
      <dgm:t>
        <a:bodyPr/>
        <a:lstStyle/>
        <a:p>
          <a:endParaRPr lang="en-US"/>
        </a:p>
      </dgm:t>
    </dgm:pt>
    <dgm:pt modelId="{EDE74F20-C0C1-4EB4-8A9B-9009485C8439}" type="sibTrans" cxnId="{370B8D43-A661-48D9-8EB0-805A5065FAFB}">
      <dgm:prSet/>
      <dgm:spPr/>
      <dgm:t>
        <a:bodyPr/>
        <a:lstStyle/>
        <a:p>
          <a:endParaRPr lang="en-US"/>
        </a:p>
      </dgm:t>
    </dgm:pt>
    <dgm:pt modelId="{39064192-E625-4A60-9C8E-DC560A11FEAD}" type="pres">
      <dgm:prSet presAssocID="{E53F231B-9F97-486F-90F4-4EDF48005B59}" presName="root" presStyleCnt="0">
        <dgm:presLayoutVars>
          <dgm:dir/>
          <dgm:resizeHandles val="exact"/>
        </dgm:presLayoutVars>
      </dgm:prSet>
      <dgm:spPr/>
    </dgm:pt>
    <dgm:pt modelId="{F5F5B6B1-94BA-41E6-A0B0-65C63F426676}" type="pres">
      <dgm:prSet presAssocID="{D24320D6-0C56-44FA-9238-1AC46B3C8B00}" presName="compNode" presStyleCnt="0"/>
      <dgm:spPr/>
    </dgm:pt>
    <dgm:pt modelId="{84D34AA6-113F-4B84-AB89-40E7B4075590}" type="pres">
      <dgm:prSet presAssocID="{D24320D6-0C56-44FA-9238-1AC46B3C8B0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A7F29576-4EEF-4D5B-ADE6-019BFB1D6C4B}" type="pres">
      <dgm:prSet presAssocID="{D24320D6-0C56-44FA-9238-1AC46B3C8B00}" presName="spaceRect" presStyleCnt="0"/>
      <dgm:spPr/>
    </dgm:pt>
    <dgm:pt modelId="{B38D496F-6834-48FD-812B-55094924DD8E}" type="pres">
      <dgm:prSet presAssocID="{D24320D6-0C56-44FA-9238-1AC46B3C8B00}" presName="textRect" presStyleLbl="revTx" presStyleIdx="0" presStyleCnt="2">
        <dgm:presLayoutVars>
          <dgm:chMax val="1"/>
          <dgm:chPref val="1"/>
        </dgm:presLayoutVars>
      </dgm:prSet>
      <dgm:spPr/>
    </dgm:pt>
    <dgm:pt modelId="{F3CD5398-E808-465E-9ACE-A0777D64BE23}" type="pres">
      <dgm:prSet presAssocID="{9653256E-8F52-4617-8910-3549DAC35388}" presName="sibTrans" presStyleCnt="0"/>
      <dgm:spPr/>
    </dgm:pt>
    <dgm:pt modelId="{351675C9-E105-4F4A-9841-7D92291B0A54}" type="pres">
      <dgm:prSet presAssocID="{2E092514-2EE4-4BC4-9154-4570D69D457B}" presName="compNode" presStyleCnt="0"/>
      <dgm:spPr/>
    </dgm:pt>
    <dgm:pt modelId="{C0760428-7FFE-47CF-9695-311748CD9C61}" type="pres">
      <dgm:prSet presAssocID="{2E092514-2EE4-4BC4-9154-4570D69D457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FF3487B-670B-4196-8EEC-70D0C0093935}" type="pres">
      <dgm:prSet presAssocID="{2E092514-2EE4-4BC4-9154-4570D69D457B}" presName="spaceRect" presStyleCnt="0"/>
      <dgm:spPr/>
    </dgm:pt>
    <dgm:pt modelId="{E853C15C-B973-4BE6-B1CF-C50216C46F7A}" type="pres">
      <dgm:prSet presAssocID="{2E092514-2EE4-4BC4-9154-4570D69D457B}" presName="textRect" presStyleLbl="revTx" presStyleIdx="1" presStyleCnt="2">
        <dgm:presLayoutVars>
          <dgm:chMax val="1"/>
          <dgm:chPref val="1"/>
        </dgm:presLayoutVars>
      </dgm:prSet>
      <dgm:spPr/>
    </dgm:pt>
  </dgm:ptLst>
  <dgm:cxnLst>
    <dgm:cxn modelId="{370B8D43-A661-48D9-8EB0-805A5065FAFB}" srcId="{E53F231B-9F97-486F-90F4-4EDF48005B59}" destId="{2E092514-2EE4-4BC4-9154-4570D69D457B}" srcOrd="1" destOrd="0" parTransId="{7A0FABE5-C8F5-417A-AC0A-34EDEC2433DC}" sibTransId="{EDE74F20-C0C1-4EB4-8A9B-9009485C8439}"/>
    <dgm:cxn modelId="{12F4B766-3B85-4708-B454-EB17934F9393}" type="presOf" srcId="{D24320D6-0C56-44FA-9238-1AC46B3C8B00}" destId="{B38D496F-6834-48FD-812B-55094924DD8E}" srcOrd="0" destOrd="0" presId="urn:microsoft.com/office/officeart/2018/2/layout/IconLabelList"/>
    <dgm:cxn modelId="{DFA6EF4C-9656-4AE9-B185-6F52F4A0D6BD}" srcId="{E53F231B-9F97-486F-90F4-4EDF48005B59}" destId="{D24320D6-0C56-44FA-9238-1AC46B3C8B00}" srcOrd="0" destOrd="0" parTransId="{9994CA43-2063-42C8-9A3C-85252CA4331D}" sibTransId="{9653256E-8F52-4617-8910-3549DAC35388}"/>
    <dgm:cxn modelId="{2BE2526D-AE7E-4541-B670-220C9EB346EC}" type="presOf" srcId="{2E092514-2EE4-4BC4-9154-4570D69D457B}" destId="{E853C15C-B973-4BE6-B1CF-C50216C46F7A}" srcOrd="0" destOrd="0" presId="urn:microsoft.com/office/officeart/2018/2/layout/IconLabelList"/>
    <dgm:cxn modelId="{6D36C9FA-1350-487A-8FE0-C8A535ACBCB4}" type="presOf" srcId="{E53F231B-9F97-486F-90F4-4EDF48005B59}" destId="{39064192-E625-4A60-9C8E-DC560A11FEAD}" srcOrd="0" destOrd="0" presId="urn:microsoft.com/office/officeart/2018/2/layout/IconLabelList"/>
    <dgm:cxn modelId="{7EB570E3-C9A0-45F7-A758-9A8C5CF47918}" type="presParOf" srcId="{39064192-E625-4A60-9C8E-DC560A11FEAD}" destId="{F5F5B6B1-94BA-41E6-A0B0-65C63F426676}" srcOrd="0" destOrd="0" presId="urn:microsoft.com/office/officeart/2018/2/layout/IconLabelList"/>
    <dgm:cxn modelId="{B1093F1E-D7C0-4684-BDA0-3E7138CD1A4C}" type="presParOf" srcId="{F5F5B6B1-94BA-41E6-A0B0-65C63F426676}" destId="{84D34AA6-113F-4B84-AB89-40E7B4075590}" srcOrd="0" destOrd="0" presId="urn:microsoft.com/office/officeart/2018/2/layout/IconLabelList"/>
    <dgm:cxn modelId="{AC6076A6-FC69-4A78-B82E-991C4F423BE1}" type="presParOf" srcId="{F5F5B6B1-94BA-41E6-A0B0-65C63F426676}" destId="{A7F29576-4EEF-4D5B-ADE6-019BFB1D6C4B}" srcOrd="1" destOrd="0" presId="urn:microsoft.com/office/officeart/2018/2/layout/IconLabelList"/>
    <dgm:cxn modelId="{26960311-D5CF-4D68-ADD4-0214E8DE7781}" type="presParOf" srcId="{F5F5B6B1-94BA-41E6-A0B0-65C63F426676}" destId="{B38D496F-6834-48FD-812B-55094924DD8E}" srcOrd="2" destOrd="0" presId="urn:microsoft.com/office/officeart/2018/2/layout/IconLabelList"/>
    <dgm:cxn modelId="{6F033997-1016-406E-9AE4-0DB37CBA4232}" type="presParOf" srcId="{39064192-E625-4A60-9C8E-DC560A11FEAD}" destId="{F3CD5398-E808-465E-9ACE-A0777D64BE23}" srcOrd="1" destOrd="0" presId="urn:microsoft.com/office/officeart/2018/2/layout/IconLabelList"/>
    <dgm:cxn modelId="{AFAAEAE0-53C8-44FB-ABB9-E0CA5F79D630}" type="presParOf" srcId="{39064192-E625-4A60-9C8E-DC560A11FEAD}" destId="{351675C9-E105-4F4A-9841-7D92291B0A54}" srcOrd="2" destOrd="0" presId="urn:microsoft.com/office/officeart/2018/2/layout/IconLabelList"/>
    <dgm:cxn modelId="{3A2B081C-0079-41D7-896F-7A1CC0393C4F}" type="presParOf" srcId="{351675C9-E105-4F4A-9841-7D92291B0A54}" destId="{C0760428-7FFE-47CF-9695-311748CD9C61}" srcOrd="0" destOrd="0" presId="urn:microsoft.com/office/officeart/2018/2/layout/IconLabelList"/>
    <dgm:cxn modelId="{49063451-BD6D-474C-B5DA-CCD40959DF2E}" type="presParOf" srcId="{351675C9-E105-4F4A-9841-7D92291B0A54}" destId="{3FF3487B-670B-4196-8EEC-70D0C0093935}" srcOrd="1" destOrd="0" presId="urn:microsoft.com/office/officeart/2018/2/layout/IconLabelList"/>
    <dgm:cxn modelId="{E4302E33-4B81-4B87-97BD-3D580362E0A8}" type="presParOf" srcId="{351675C9-E105-4F4A-9841-7D92291B0A54}" destId="{E853C15C-B973-4BE6-B1CF-C50216C46F7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790275-1970-4CF4-B316-775027C0ECA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1B66919-AF1F-4A54-9310-59CD6BD43463}">
      <dgm:prSet/>
      <dgm:spPr/>
      <dgm:t>
        <a:bodyPr/>
        <a:lstStyle/>
        <a:p>
          <a:r>
            <a:rPr lang="en-GB" dirty="0"/>
            <a:t>Are you able to explain the different types of credit available?</a:t>
          </a:r>
          <a:endParaRPr lang="en-US" dirty="0"/>
        </a:p>
      </dgm:t>
    </dgm:pt>
    <dgm:pt modelId="{DB76AE90-C3C5-435B-B317-78AC4DD1B5E0}" type="parTrans" cxnId="{ECE71573-93A4-4A66-BD91-3446289E9848}">
      <dgm:prSet/>
      <dgm:spPr/>
      <dgm:t>
        <a:bodyPr/>
        <a:lstStyle/>
        <a:p>
          <a:endParaRPr lang="en-US"/>
        </a:p>
      </dgm:t>
    </dgm:pt>
    <dgm:pt modelId="{3D48ECFC-DF53-417B-8582-134C33337BD9}" type="sibTrans" cxnId="{ECE71573-93A4-4A66-BD91-3446289E9848}">
      <dgm:prSet/>
      <dgm:spPr/>
      <dgm:t>
        <a:bodyPr/>
        <a:lstStyle/>
        <a:p>
          <a:endParaRPr lang="en-US"/>
        </a:p>
      </dgm:t>
    </dgm:pt>
    <dgm:pt modelId="{D6E4B52C-C9CB-4878-8D7C-2F52C7FBD624}">
      <dgm:prSet/>
      <dgm:spPr/>
      <dgm:t>
        <a:bodyPr/>
        <a:lstStyle/>
        <a:p>
          <a:r>
            <a:rPr lang="en-GB" dirty="0"/>
            <a:t>Are you able to analyse the different types of finance available?</a:t>
          </a:r>
          <a:endParaRPr lang="en-US" dirty="0"/>
        </a:p>
      </dgm:t>
    </dgm:pt>
    <dgm:pt modelId="{E845CAF4-5F58-49C9-A537-15D908CAD4D4}" type="parTrans" cxnId="{76C3D6F1-EF77-49DB-9350-30D1A6669C37}">
      <dgm:prSet/>
      <dgm:spPr/>
      <dgm:t>
        <a:bodyPr/>
        <a:lstStyle/>
        <a:p>
          <a:endParaRPr lang="en-US"/>
        </a:p>
      </dgm:t>
    </dgm:pt>
    <dgm:pt modelId="{ACA3DB06-14AE-4908-970F-C0818E0194EF}" type="sibTrans" cxnId="{76C3D6F1-EF77-49DB-9350-30D1A6669C37}">
      <dgm:prSet/>
      <dgm:spPr/>
      <dgm:t>
        <a:bodyPr/>
        <a:lstStyle/>
        <a:p>
          <a:endParaRPr lang="en-US"/>
        </a:p>
      </dgm:t>
    </dgm:pt>
    <dgm:pt modelId="{53E5C65E-AD7B-433D-B5BE-C62E73269A57}">
      <dgm:prSet/>
      <dgm:spPr/>
      <dgm:t>
        <a:bodyPr/>
        <a:lstStyle/>
        <a:p>
          <a:r>
            <a:rPr lang="en-GB" dirty="0"/>
            <a:t>Are you able to evaluate the advantages and disadvantages of different sources of finance?</a:t>
          </a:r>
          <a:endParaRPr lang="en-US" dirty="0"/>
        </a:p>
      </dgm:t>
    </dgm:pt>
    <dgm:pt modelId="{42AB2D4C-2A5B-4F55-8F43-A118D8F99587}" type="parTrans" cxnId="{FE97684F-8685-4961-B800-EB0B368C9C15}">
      <dgm:prSet/>
      <dgm:spPr/>
      <dgm:t>
        <a:bodyPr/>
        <a:lstStyle/>
        <a:p>
          <a:endParaRPr lang="en-US"/>
        </a:p>
      </dgm:t>
    </dgm:pt>
    <dgm:pt modelId="{41496971-5EBB-4CB0-95FA-0357D83D6180}" type="sibTrans" cxnId="{FE97684F-8685-4961-B800-EB0B368C9C15}">
      <dgm:prSet/>
      <dgm:spPr/>
      <dgm:t>
        <a:bodyPr/>
        <a:lstStyle/>
        <a:p>
          <a:endParaRPr lang="en-US"/>
        </a:p>
      </dgm:t>
    </dgm:pt>
    <dgm:pt modelId="{47F55B68-A26C-4413-AA4A-A94232B98BF5}" type="pres">
      <dgm:prSet presAssocID="{47790275-1970-4CF4-B316-775027C0ECAF}" presName="linear" presStyleCnt="0">
        <dgm:presLayoutVars>
          <dgm:animLvl val="lvl"/>
          <dgm:resizeHandles val="exact"/>
        </dgm:presLayoutVars>
      </dgm:prSet>
      <dgm:spPr/>
    </dgm:pt>
    <dgm:pt modelId="{E628F039-6714-486F-BEE2-8A2DEAB3EC10}" type="pres">
      <dgm:prSet presAssocID="{91B66919-AF1F-4A54-9310-59CD6BD43463}" presName="parentText" presStyleLbl="node1" presStyleIdx="0" presStyleCnt="3">
        <dgm:presLayoutVars>
          <dgm:chMax val="0"/>
          <dgm:bulletEnabled val="1"/>
        </dgm:presLayoutVars>
      </dgm:prSet>
      <dgm:spPr/>
    </dgm:pt>
    <dgm:pt modelId="{33CBB18F-24CE-4FA6-9043-CA1410D878C6}" type="pres">
      <dgm:prSet presAssocID="{3D48ECFC-DF53-417B-8582-134C33337BD9}" presName="spacer" presStyleCnt="0"/>
      <dgm:spPr/>
    </dgm:pt>
    <dgm:pt modelId="{4C08C5F0-1455-45EC-9EF0-57C4CE7DB636}" type="pres">
      <dgm:prSet presAssocID="{D6E4B52C-C9CB-4878-8D7C-2F52C7FBD624}" presName="parentText" presStyleLbl="node1" presStyleIdx="1" presStyleCnt="3">
        <dgm:presLayoutVars>
          <dgm:chMax val="0"/>
          <dgm:bulletEnabled val="1"/>
        </dgm:presLayoutVars>
      </dgm:prSet>
      <dgm:spPr/>
    </dgm:pt>
    <dgm:pt modelId="{9DF0B50D-0FAD-4A0D-ADBD-271902000C5B}" type="pres">
      <dgm:prSet presAssocID="{ACA3DB06-14AE-4908-970F-C0818E0194EF}" presName="spacer" presStyleCnt="0"/>
      <dgm:spPr/>
    </dgm:pt>
    <dgm:pt modelId="{7400F4F9-0E53-46FC-B8E6-5EAE2C223681}" type="pres">
      <dgm:prSet presAssocID="{53E5C65E-AD7B-433D-B5BE-C62E73269A57}" presName="parentText" presStyleLbl="node1" presStyleIdx="2" presStyleCnt="3">
        <dgm:presLayoutVars>
          <dgm:chMax val="0"/>
          <dgm:bulletEnabled val="1"/>
        </dgm:presLayoutVars>
      </dgm:prSet>
      <dgm:spPr/>
    </dgm:pt>
  </dgm:ptLst>
  <dgm:cxnLst>
    <dgm:cxn modelId="{2347585F-7A89-456C-ADDE-9516A4D584AF}" type="presOf" srcId="{47790275-1970-4CF4-B316-775027C0ECAF}" destId="{47F55B68-A26C-4413-AA4A-A94232B98BF5}" srcOrd="0" destOrd="0" presId="urn:microsoft.com/office/officeart/2005/8/layout/vList2"/>
    <dgm:cxn modelId="{C658EC47-E5B1-4FFE-9DF7-9B5C5C73C04A}" type="presOf" srcId="{53E5C65E-AD7B-433D-B5BE-C62E73269A57}" destId="{7400F4F9-0E53-46FC-B8E6-5EAE2C223681}" srcOrd="0" destOrd="0" presId="urn:microsoft.com/office/officeart/2005/8/layout/vList2"/>
    <dgm:cxn modelId="{FE97684F-8685-4961-B800-EB0B368C9C15}" srcId="{47790275-1970-4CF4-B316-775027C0ECAF}" destId="{53E5C65E-AD7B-433D-B5BE-C62E73269A57}" srcOrd="2" destOrd="0" parTransId="{42AB2D4C-2A5B-4F55-8F43-A118D8F99587}" sibTransId="{41496971-5EBB-4CB0-95FA-0357D83D6180}"/>
    <dgm:cxn modelId="{ECE71573-93A4-4A66-BD91-3446289E9848}" srcId="{47790275-1970-4CF4-B316-775027C0ECAF}" destId="{91B66919-AF1F-4A54-9310-59CD6BD43463}" srcOrd="0" destOrd="0" parTransId="{DB76AE90-C3C5-435B-B317-78AC4DD1B5E0}" sibTransId="{3D48ECFC-DF53-417B-8582-134C33337BD9}"/>
    <dgm:cxn modelId="{CA039187-ADC7-4D9D-9DB5-98B3F223D0E6}" type="presOf" srcId="{D6E4B52C-C9CB-4878-8D7C-2F52C7FBD624}" destId="{4C08C5F0-1455-45EC-9EF0-57C4CE7DB636}" srcOrd="0" destOrd="0" presId="urn:microsoft.com/office/officeart/2005/8/layout/vList2"/>
    <dgm:cxn modelId="{86AD458A-851E-4979-9439-4E9EC0985D65}" type="presOf" srcId="{91B66919-AF1F-4A54-9310-59CD6BD43463}" destId="{E628F039-6714-486F-BEE2-8A2DEAB3EC10}" srcOrd="0" destOrd="0" presId="urn:microsoft.com/office/officeart/2005/8/layout/vList2"/>
    <dgm:cxn modelId="{76C3D6F1-EF77-49DB-9350-30D1A6669C37}" srcId="{47790275-1970-4CF4-B316-775027C0ECAF}" destId="{D6E4B52C-C9CB-4878-8D7C-2F52C7FBD624}" srcOrd="1" destOrd="0" parTransId="{E845CAF4-5F58-49C9-A537-15D908CAD4D4}" sibTransId="{ACA3DB06-14AE-4908-970F-C0818E0194EF}"/>
    <dgm:cxn modelId="{B63946DB-1423-4AFC-BB03-D0D7C0D41500}" type="presParOf" srcId="{47F55B68-A26C-4413-AA4A-A94232B98BF5}" destId="{E628F039-6714-486F-BEE2-8A2DEAB3EC10}" srcOrd="0" destOrd="0" presId="urn:microsoft.com/office/officeart/2005/8/layout/vList2"/>
    <dgm:cxn modelId="{112E5118-7DB0-4E56-814A-664BF4D5BC0D}" type="presParOf" srcId="{47F55B68-A26C-4413-AA4A-A94232B98BF5}" destId="{33CBB18F-24CE-4FA6-9043-CA1410D878C6}" srcOrd="1" destOrd="0" presId="urn:microsoft.com/office/officeart/2005/8/layout/vList2"/>
    <dgm:cxn modelId="{42802647-4124-4E74-8C1E-B24F49B32FFC}" type="presParOf" srcId="{47F55B68-A26C-4413-AA4A-A94232B98BF5}" destId="{4C08C5F0-1455-45EC-9EF0-57C4CE7DB636}" srcOrd="2" destOrd="0" presId="urn:microsoft.com/office/officeart/2005/8/layout/vList2"/>
    <dgm:cxn modelId="{3FAFA1F5-890F-4F72-9706-683FAB1A454A}" type="presParOf" srcId="{47F55B68-A26C-4413-AA4A-A94232B98BF5}" destId="{9DF0B50D-0FAD-4A0D-ADBD-271902000C5B}" srcOrd="3" destOrd="0" presId="urn:microsoft.com/office/officeart/2005/8/layout/vList2"/>
    <dgm:cxn modelId="{3333B671-89CE-4920-9D01-B3E2D7EFC7D6}" type="presParOf" srcId="{47F55B68-A26C-4413-AA4A-A94232B98BF5}" destId="{7400F4F9-0E53-46FC-B8E6-5EAE2C22368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0F2F4A-7CE6-45E3-A5A0-6EFAA7EDFFA5}"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6A4249A-FB67-4E0A-AFA9-2CCA01FA32F6}">
      <dgm:prSet/>
      <dgm:spPr/>
      <dgm:t>
        <a:bodyPr/>
        <a:lstStyle/>
        <a:p>
          <a:r>
            <a:rPr lang="en-GB"/>
            <a:t>A set amount of money provided for a specific purpose, to be repaid with interest, over a set period of time</a:t>
          </a:r>
          <a:endParaRPr lang="en-US"/>
        </a:p>
      </dgm:t>
    </dgm:pt>
    <dgm:pt modelId="{D0DF6BCF-02AF-4BE8-93E5-CFE4AF6B8748}" type="parTrans" cxnId="{5236DA08-F9BA-4BC3-BC31-C8D6BD29F474}">
      <dgm:prSet/>
      <dgm:spPr/>
      <dgm:t>
        <a:bodyPr/>
        <a:lstStyle/>
        <a:p>
          <a:endParaRPr lang="en-US"/>
        </a:p>
      </dgm:t>
    </dgm:pt>
    <dgm:pt modelId="{F47FD4D4-7B5A-4B30-8F82-C0FBB4876CB0}" type="sibTrans" cxnId="{5236DA08-F9BA-4BC3-BC31-C8D6BD29F474}">
      <dgm:prSet/>
      <dgm:spPr/>
      <dgm:t>
        <a:bodyPr/>
        <a:lstStyle/>
        <a:p>
          <a:endParaRPr lang="en-US"/>
        </a:p>
      </dgm:t>
    </dgm:pt>
    <dgm:pt modelId="{27899DF4-1C5B-4A18-8918-8787AAD8EDFE}">
      <dgm:prSet/>
      <dgm:spPr/>
      <dgm:t>
        <a:bodyPr/>
        <a:lstStyle/>
        <a:p>
          <a:r>
            <a:rPr lang="en-GB"/>
            <a:t>May be secured against an asset and if there is a default on repayments the asset can be taken </a:t>
          </a:r>
          <a:endParaRPr lang="en-US"/>
        </a:p>
      </dgm:t>
    </dgm:pt>
    <dgm:pt modelId="{6492103A-061E-4044-8E36-5F41E29958BF}" type="parTrans" cxnId="{9FBCCDBF-4E11-44A1-9EE1-98BC14FACF9B}">
      <dgm:prSet/>
      <dgm:spPr/>
      <dgm:t>
        <a:bodyPr/>
        <a:lstStyle/>
        <a:p>
          <a:endParaRPr lang="en-US"/>
        </a:p>
      </dgm:t>
    </dgm:pt>
    <dgm:pt modelId="{36E521A0-2969-432E-8155-F34E7C726529}" type="sibTrans" cxnId="{9FBCCDBF-4E11-44A1-9EE1-98BC14FACF9B}">
      <dgm:prSet/>
      <dgm:spPr/>
      <dgm:t>
        <a:bodyPr/>
        <a:lstStyle/>
        <a:p>
          <a:endParaRPr lang="en-US"/>
        </a:p>
      </dgm:t>
    </dgm:pt>
    <dgm:pt modelId="{E021A0AF-FAA8-4350-85B4-FB75B8B6F6B8}">
      <dgm:prSet/>
      <dgm:spPr/>
      <dgm:t>
        <a:bodyPr/>
        <a:lstStyle/>
        <a:p>
          <a:r>
            <a:rPr lang="en-GB"/>
            <a:t>Financial institutions can vary interest rates depending upon the amount of risk placed on the loan	</a:t>
          </a:r>
          <a:endParaRPr lang="en-US"/>
        </a:p>
      </dgm:t>
    </dgm:pt>
    <dgm:pt modelId="{3CFC6D3D-8C05-47DE-AF98-816C71B94FB7}" type="parTrans" cxnId="{5CCEF9CA-4C4C-4BBC-9CF0-456C100D1BE3}">
      <dgm:prSet/>
      <dgm:spPr/>
      <dgm:t>
        <a:bodyPr/>
        <a:lstStyle/>
        <a:p>
          <a:endParaRPr lang="en-US"/>
        </a:p>
      </dgm:t>
    </dgm:pt>
    <dgm:pt modelId="{B5135D52-D258-4482-A5DF-FB1742721301}" type="sibTrans" cxnId="{5CCEF9CA-4C4C-4BBC-9CF0-456C100D1BE3}">
      <dgm:prSet/>
      <dgm:spPr/>
      <dgm:t>
        <a:bodyPr/>
        <a:lstStyle/>
        <a:p>
          <a:endParaRPr lang="en-US"/>
        </a:p>
      </dgm:t>
    </dgm:pt>
    <dgm:pt modelId="{7F0FD332-4997-4695-9999-B864049341E8}">
      <dgm:prSet/>
      <dgm:spPr/>
      <dgm:t>
        <a:bodyPr/>
        <a:lstStyle/>
        <a:p>
          <a:r>
            <a:rPr lang="en-GB"/>
            <a:t>An external source of finance generally considered to be more suitable for longer-term projects</a:t>
          </a:r>
          <a:endParaRPr lang="en-US"/>
        </a:p>
      </dgm:t>
    </dgm:pt>
    <dgm:pt modelId="{251C372F-27C8-49E4-8C58-ACE080B56DBA}" type="parTrans" cxnId="{4ED022CD-3FF6-49E3-884D-C0CC7AD0BE79}">
      <dgm:prSet/>
      <dgm:spPr/>
      <dgm:t>
        <a:bodyPr/>
        <a:lstStyle/>
        <a:p>
          <a:endParaRPr lang="en-US"/>
        </a:p>
      </dgm:t>
    </dgm:pt>
    <dgm:pt modelId="{324F5B40-B059-4D3B-8A35-9F3FF20B6C51}" type="sibTrans" cxnId="{4ED022CD-3FF6-49E3-884D-C0CC7AD0BE79}">
      <dgm:prSet/>
      <dgm:spPr/>
      <dgm:t>
        <a:bodyPr/>
        <a:lstStyle/>
        <a:p>
          <a:endParaRPr lang="en-US"/>
        </a:p>
      </dgm:t>
    </dgm:pt>
    <dgm:pt modelId="{F2D5661C-982F-425F-BE64-0721D23F1A45}">
      <dgm:prSet/>
      <dgm:spPr/>
      <dgm:t>
        <a:bodyPr/>
        <a:lstStyle/>
        <a:p>
          <a:r>
            <a:rPr lang="en-GB"/>
            <a:t>However this will depend upon the size of the loan and the repayment period</a:t>
          </a:r>
          <a:endParaRPr lang="en-US"/>
        </a:p>
      </dgm:t>
    </dgm:pt>
    <dgm:pt modelId="{A229AF77-B1D1-4787-9789-051DFB31DDF8}" type="parTrans" cxnId="{E87CC073-A867-4ED8-8EF6-3959D85F5C4D}">
      <dgm:prSet/>
      <dgm:spPr/>
      <dgm:t>
        <a:bodyPr/>
        <a:lstStyle/>
        <a:p>
          <a:endParaRPr lang="en-US"/>
        </a:p>
      </dgm:t>
    </dgm:pt>
    <dgm:pt modelId="{01083D92-D45D-4E72-A563-782D08554F10}" type="sibTrans" cxnId="{E87CC073-A867-4ED8-8EF6-3959D85F5C4D}">
      <dgm:prSet/>
      <dgm:spPr/>
      <dgm:t>
        <a:bodyPr/>
        <a:lstStyle/>
        <a:p>
          <a:endParaRPr lang="en-US"/>
        </a:p>
      </dgm:t>
    </dgm:pt>
    <dgm:pt modelId="{4BD48BDF-6DAF-44A5-ABE3-5F99A9C3C3ED}" type="pres">
      <dgm:prSet presAssocID="{9A0F2F4A-7CE6-45E3-A5A0-6EFAA7EDFFA5}" presName="diagram" presStyleCnt="0">
        <dgm:presLayoutVars>
          <dgm:dir/>
          <dgm:resizeHandles val="exact"/>
        </dgm:presLayoutVars>
      </dgm:prSet>
      <dgm:spPr/>
    </dgm:pt>
    <dgm:pt modelId="{870918AA-3D1E-4104-A0FE-1BE09300B59F}" type="pres">
      <dgm:prSet presAssocID="{66A4249A-FB67-4E0A-AFA9-2CCA01FA32F6}" presName="node" presStyleLbl="node1" presStyleIdx="0" presStyleCnt="4">
        <dgm:presLayoutVars>
          <dgm:bulletEnabled val="1"/>
        </dgm:presLayoutVars>
      </dgm:prSet>
      <dgm:spPr/>
    </dgm:pt>
    <dgm:pt modelId="{2FE5C368-7CAB-4C4D-82F8-47C55C869CA8}" type="pres">
      <dgm:prSet presAssocID="{F47FD4D4-7B5A-4B30-8F82-C0FBB4876CB0}" presName="sibTrans" presStyleCnt="0"/>
      <dgm:spPr/>
    </dgm:pt>
    <dgm:pt modelId="{405DD33B-1526-436E-B803-E8660C7AADF9}" type="pres">
      <dgm:prSet presAssocID="{27899DF4-1C5B-4A18-8918-8787AAD8EDFE}" presName="node" presStyleLbl="node1" presStyleIdx="1" presStyleCnt="4">
        <dgm:presLayoutVars>
          <dgm:bulletEnabled val="1"/>
        </dgm:presLayoutVars>
      </dgm:prSet>
      <dgm:spPr/>
    </dgm:pt>
    <dgm:pt modelId="{4D0C4295-4B07-454A-B433-329B6C45BC68}" type="pres">
      <dgm:prSet presAssocID="{36E521A0-2969-432E-8155-F34E7C726529}" presName="sibTrans" presStyleCnt="0"/>
      <dgm:spPr/>
    </dgm:pt>
    <dgm:pt modelId="{AE3CBE6C-572B-445A-816F-7173DCD3FF37}" type="pres">
      <dgm:prSet presAssocID="{E021A0AF-FAA8-4350-85B4-FB75B8B6F6B8}" presName="node" presStyleLbl="node1" presStyleIdx="2" presStyleCnt="4">
        <dgm:presLayoutVars>
          <dgm:bulletEnabled val="1"/>
        </dgm:presLayoutVars>
      </dgm:prSet>
      <dgm:spPr/>
    </dgm:pt>
    <dgm:pt modelId="{FCE39CF0-74E3-4C1D-8DE5-ECACFDFE2D6E}" type="pres">
      <dgm:prSet presAssocID="{B5135D52-D258-4482-A5DF-FB1742721301}" presName="sibTrans" presStyleCnt="0"/>
      <dgm:spPr/>
    </dgm:pt>
    <dgm:pt modelId="{C82EEE3B-447A-4FEB-873E-86B1C0C1D21A}" type="pres">
      <dgm:prSet presAssocID="{7F0FD332-4997-4695-9999-B864049341E8}" presName="node" presStyleLbl="node1" presStyleIdx="3" presStyleCnt="4">
        <dgm:presLayoutVars>
          <dgm:bulletEnabled val="1"/>
        </dgm:presLayoutVars>
      </dgm:prSet>
      <dgm:spPr/>
    </dgm:pt>
  </dgm:ptLst>
  <dgm:cxnLst>
    <dgm:cxn modelId="{5236DA08-F9BA-4BC3-BC31-C8D6BD29F474}" srcId="{9A0F2F4A-7CE6-45E3-A5A0-6EFAA7EDFFA5}" destId="{66A4249A-FB67-4E0A-AFA9-2CCA01FA32F6}" srcOrd="0" destOrd="0" parTransId="{D0DF6BCF-02AF-4BE8-93E5-CFE4AF6B8748}" sibTransId="{F47FD4D4-7B5A-4B30-8F82-C0FBB4876CB0}"/>
    <dgm:cxn modelId="{5DA1F066-1A09-491E-8795-9E0F2B5BA180}" type="presOf" srcId="{9A0F2F4A-7CE6-45E3-A5A0-6EFAA7EDFFA5}" destId="{4BD48BDF-6DAF-44A5-ABE3-5F99A9C3C3ED}" srcOrd="0" destOrd="0" presId="urn:microsoft.com/office/officeart/2005/8/layout/default"/>
    <dgm:cxn modelId="{960EA84B-78EA-4D43-9736-30EEB3799D07}" type="presOf" srcId="{7F0FD332-4997-4695-9999-B864049341E8}" destId="{C82EEE3B-447A-4FEB-873E-86B1C0C1D21A}" srcOrd="0" destOrd="0" presId="urn:microsoft.com/office/officeart/2005/8/layout/default"/>
    <dgm:cxn modelId="{229B9D51-56CC-4767-99BE-379B3EDD33A0}" type="presOf" srcId="{F2D5661C-982F-425F-BE64-0721D23F1A45}" destId="{C82EEE3B-447A-4FEB-873E-86B1C0C1D21A}" srcOrd="0" destOrd="1" presId="urn:microsoft.com/office/officeart/2005/8/layout/default"/>
    <dgm:cxn modelId="{E87CC073-A867-4ED8-8EF6-3959D85F5C4D}" srcId="{7F0FD332-4997-4695-9999-B864049341E8}" destId="{F2D5661C-982F-425F-BE64-0721D23F1A45}" srcOrd="0" destOrd="0" parTransId="{A229AF77-B1D1-4787-9789-051DFB31DDF8}" sibTransId="{01083D92-D45D-4E72-A563-782D08554F10}"/>
    <dgm:cxn modelId="{4C9C9790-E70E-4D21-9283-C22A600E4A6B}" type="presOf" srcId="{66A4249A-FB67-4E0A-AFA9-2CCA01FA32F6}" destId="{870918AA-3D1E-4104-A0FE-1BE09300B59F}" srcOrd="0" destOrd="0" presId="urn:microsoft.com/office/officeart/2005/8/layout/default"/>
    <dgm:cxn modelId="{E29BDC90-93FC-47BC-9990-B9FD673DEC91}" type="presOf" srcId="{27899DF4-1C5B-4A18-8918-8787AAD8EDFE}" destId="{405DD33B-1526-436E-B803-E8660C7AADF9}" srcOrd="0" destOrd="0" presId="urn:microsoft.com/office/officeart/2005/8/layout/default"/>
    <dgm:cxn modelId="{9FBCCDBF-4E11-44A1-9EE1-98BC14FACF9B}" srcId="{9A0F2F4A-7CE6-45E3-A5A0-6EFAA7EDFFA5}" destId="{27899DF4-1C5B-4A18-8918-8787AAD8EDFE}" srcOrd="1" destOrd="0" parTransId="{6492103A-061E-4044-8E36-5F41E29958BF}" sibTransId="{36E521A0-2969-432E-8155-F34E7C726529}"/>
    <dgm:cxn modelId="{5CCEF9CA-4C4C-4BBC-9CF0-456C100D1BE3}" srcId="{9A0F2F4A-7CE6-45E3-A5A0-6EFAA7EDFFA5}" destId="{E021A0AF-FAA8-4350-85B4-FB75B8B6F6B8}" srcOrd="2" destOrd="0" parTransId="{3CFC6D3D-8C05-47DE-AF98-816C71B94FB7}" sibTransId="{B5135D52-D258-4482-A5DF-FB1742721301}"/>
    <dgm:cxn modelId="{4ED022CD-3FF6-49E3-884D-C0CC7AD0BE79}" srcId="{9A0F2F4A-7CE6-45E3-A5A0-6EFAA7EDFFA5}" destId="{7F0FD332-4997-4695-9999-B864049341E8}" srcOrd="3" destOrd="0" parTransId="{251C372F-27C8-49E4-8C58-ACE080B56DBA}" sibTransId="{324F5B40-B059-4D3B-8A35-9F3FF20B6C51}"/>
    <dgm:cxn modelId="{599F27DE-EF4E-4062-9E9C-6AF2E687BAC3}" type="presOf" srcId="{E021A0AF-FAA8-4350-85B4-FB75B8B6F6B8}" destId="{AE3CBE6C-572B-445A-816F-7173DCD3FF37}" srcOrd="0" destOrd="0" presId="urn:microsoft.com/office/officeart/2005/8/layout/default"/>
    <dgm:cxn modelId="{F21A1952-AA11-4455-BAB6-D7F6C1E68B07}" type="presParOf" srcId="{4BD48BDF-6DAF-44A5-ABE3-5F99A9C3C3ED}" destId="{870918AA-3D1E-4104-A0FE-1BE09300B59F}" srcOrd="0" destOrd="0" presId="urn:microsoft.com/office/officeart/2005/8/layout/default"/>
    <dgm:cxn modelId="{9501BA3B-1108-466E-B291-DD0F784AC140}" type="presParOf" srcId="{4BD48BDF-6DAF-44A5-ABE3-5F99A9C3C3ED}" destId="{2FE5C368-7CAB-4C4D-82F8-47C55C869CA8}" srcOrd="1" destOrd="0" presId="urn:microsoft.com/office/officeart/2005/8/layout/default"/>
    <dgm:cxn modelId="{427C055E-D2DB-423B-8491-CC6E322A6C16}" type="presParOf" srcId="{4BD48BDF-6DAF-44A5-ABE3-5F99A9C3C3ED}" destId="{405DD33B-1526-436E-B803-E8660C7AADF9}" srcOrd="2" destOrd="0" presId="urn:microsoft.com/office/officeart/2005/8/layout/default"/>
    <dgm:cxn modelId="{F8E73380-1071-4CFF-AADA-F7E52AFE7474}" type="presParOf" srcId="{4BD48BDF-6DAF-44A5-ABE3-5F99A9C3C3ED}" destId="{4D0C4295-4B07-454A-B433-329B6C45BC68}" srcOrd="3" destOrd="0" presId="urn:microsoft.com/office/officeart/2005/8/layout/default"/>
    <dgm:cxn modelId="{2E2F93F2-9C3B-40E1-94A6-18D9F562F0D4}" type="presParOf" srcId="{4BD48BDF-6DAF-44A5-ABE3-5F99A9C3C3ED}" destId="{AE3CBE6C-572B-445A-816F-7173DCD3FF37}" srcOrd="4" destOrd="0" presId="urn:microsoft.com/office/officeart/2005/8/layout/default"/>
    <dgm:cxn modelId="{9A59B642-1692-40BB-9F77-067772956AD6}" type="presParOf" srcId="{4BD48BDF-6DAF-44A5-ABE3-5F99A9C3C3ED}" destId="{FCE39CF0-74E3-4C1D-8DE5-ECACFDFE2D6E}" srcOrd="5" destOrd="0" presId="urn:microsoft.com/office/officeart/2005/8/layout/default"/>
    <dgm:cxn modelId="{EF1AE4FB-C9BD-43CE-B284-AE97AA7E6002}" type="presParOf" srcId="{4BD48BDF-6DAF-44A5-ABE3-5F99A9C3C3ED}" destId="{C82EEE3B-447A-4FEB-873E-86B1C0C1D21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7AC055-13A2-4545-9846-EC85F4CAFC32}"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CBB14D9D-8F2D-4EA1-A261-A6D32F263C04}">
      <dgm:prSet/>
      <dgm:spPr/>
      <dgm:t>
        <a:bodyPr/>
        <a:lstStyle/>
        <a:p>
          <a:r>
            <a:rPr lang="en-GB"/>
            <a:t>Trade credit is paying suppliers a period of time after the goods or services have been received</a:t>
          </a:r>
          <a:endParaRPr lang="en-US"/>
        </a:p>
      </dgm:t>
    </dgm:pt>
    <dgm:pt modelId="{02A5A3F2-D6EF-4A7A-8E0F-13C826DE83D3}" type="parTrans" cxnId="{0AE47581-DF78-45CF-8D1C-DEB2DE9A2C1E}">
      <dgm:prSet/>
      <dgm:spPr/>
      <dgm:t>
        <a:bodyPr/>
        <a:lstStyle/>
        <a:p>
          <a:endParaRPr lang="en-US"/>
        </a:p>
      </dgm:t>
    </dgm:pt>
    <dgm:pt modelId="{CAA99CF6-47BA-4D1A-9B76-64257FEEC485}" type="sibTrans" cxnId="{0AE47581-DF78-45CF-8D1C-DEB2DE9A2C1E}">
      <dgm:prSet/>
      <dgm:spPr/>
      <dgm:t>
        <a:bodyPr/>
        <a:lstStyle/>
        <a:p>
          <a:endParaRPr lang="en-US"/>
        </a:p>
      </dgm:t>
    </dgm:pt>
    <dgm:pt modelId="{E3D9C11E-D4B3-4E3A-BD0D-2F39F51CB96C}">
      <dgm:prSet/>
      <dgm:spPr/>
      <dgm:t>
        <a:bodyPr/>
        <a:lstStyle/>
        <a:p>
          <a:r>
            <a:rPr lang="en-GB"/>
            <a:t>In effect the supplier is providing the business with finance for the period of the trade credit e.g. 30 days</a:t>
          </a:r>
          <a:endParaRPr lang="en-US"/>
        </a:p>
      </dgm:t>
    </dgm:pt>
    <dgm:pt modelId="{C4E61A5B-4C25-4D29-9992-51B5B0721447}" type="parTrans" cxnId="{6E897FD8-32E7-4237-A034-9351F62BC367}">
      <dgm:prSet/>
      <dgm:spPr/>
      <dgm:t>
        <a:bodyPr/>
        <a:lstStyle/>
        <a:p>
          <a:endParaRPr lang="en-US"/>
        </a:p>
      </dgm:t>
    </dgm:pt>
    <dgm:pt modelId="{FF3AB41F-F246-4037-96AD-1785981BE1BD}" type="sibTrans" cxnId="{6E897FD8-32E7-4237-A034-9351F62BC367}">
      <dgm:prSet/>
      <dgm:spPr/>
      <dgm:t>
        <a:bodyPr/>
        <a:lstStyle/>
        <a:p>
          <a:endParaRPr lang="en-US"/>
        </a:p>
      </dgm:t>
    </dgm:pt>
    <dgm:pt modelId="{6BA52723-5FB8-41D7-B33E-2AD6F46AC5B0}">
      <dgm:prSet/>
      <dgm:spPr/>
      <dgm:t>
        <a:bodyPr/>
        <a:lstStyle/>
        <a:p>
          <a:r>
            <a:rPr lang="en-GB"/>
            <a:t>The business may lose out on discounts offered for immediate or quick payment increasing costs </a:t>
          </a:r>
          <a:endParaRPr lang="en-US"/>
        </a:p>
      </dgm:t>
    </dgm:pt>
    <dgm:pt modelId="{E1F3106C-4363-4888-A731-463B1B904147}" type="parTrans" cxnId="{DE5B2E92-84EA-4AAD-B4B4-1365371FC662}">
      <dgm:prSet/>
      <dgm:spPr/>
      <dgm:t>
        <a:bodyPr/>
        <a:lstStyle/>
        <a:p>
          <a:endParaRPr lang="en-US"/>
        </a:p>
      </dgm:t>
    </dgm:pt>
    <dgm:pt modelId="{4343E32A-A52B-4409-8A2C-09C1EBC88853}" type="sibTrans" cxnId="{DE5B2E92-84EA-4AAD-B4B4-1365371FC662}">
      <dgm:prSet/>
      <dgm:spPr/>
      <dgm:t>
        <a:bodyPr/>
        <a:lstStyle/>
        <a:p>
          <a:endParaRPr lang="en-US"/>
        </a:p>
      </dgm:t>
    </dgm:pt>
    <dgm:pt modelId="{06256D94-F053-41E2-B914-964F716DD803}" type="pres">
      <dgm:prSet presAssocID="{CE7AC055-13A2-4545-9846-EC85F4CAFC32}" presName="hierChild1" presStyleCnt="0">
        <dgm:presLayoutVars>
          <dgm:chPref val="1"/>
          <dgm:dir/>
          <dgm:animOne val="branch"/>
          <dgm:animLvl val="lvl"/>
          <dgm:resizeHandles/>
        </dgm:presLayoutVars>
      </dgm:prSet>
      <dgm:spPr/>
    </dgm:pt>
    <dgm:pt modelId="{A92D75A8-3F7B-4592-AB24-77B8157B4762}" type="pres">
      <dgm:prSet presAssocID="{CBB14D9D-8F2D-4EA1-A261-A6D32F263C04}" presName="hierRoot1" presStyleCnt="0"/>
      <dgm:spPr/>
    </dgm:pt>
    <dgm:pt modelId="{06F77091-7CE9-493E-AF90-CAFEB7296982}" type="pres">
      <dgm:prSet presAssocID="{CBB14D9D-8F2D-4EA1-A261-A6D32F263C04}" presName="composite" presStyleCnt="0"/>
      <dgm:spPr/>
    </dgm:pt>
    <dgm:pt modelId="{75939E11-149E-46B7-A081-AD24DB4B7D82}" type="pres">
      <dgm:prSet presAssocID="{CBB14D9D-8F2D-4EA1-A261-A6D32F263C04}" presName="background" presStyleLbl="node0" presStyleIdx="0" presStyleCnt="3"/>
      <dgm:spPr/>
    </dgm:pt>
    <dgm:pt modelId="{0473DBB8-9324-4B5A-8B6B-F60740DFDC75}" type="pres">
      <dgm:prSet presAssocID="{CBB14D9D-8F2D-4EA1-A261-A6D32F263C04}" presName="text" presStyleLbl="fgAcc0" presStyleIdx="0" presStyleCnt="3">
        <dgm:presLayoutVars>
          <dgm:chPref val="3"/>
        </dgm:presLayoutVars>
      </dgm:prSet>
      <dgm:spPr/>
    </dgm:pt>
    <dgm:pt modelId="{D9166139-ED08-438C-82C8-B6D9007F48B0}" type="pres">
      <dgm:prSet presAssocID="{CBB14D9D-8F2D-4EA1-A261-A6D32F263C04}" presName="hierChild2" presStyleCnt="0"/>
      <dgm:spPr/>
    </dgm:pt>
    <dgm:pt modelId="{FE588421-66FC-4D77-A078-53D3BC14617E}" type="pres">
      <dgm:prSet presAssocID="{E3D9C11E-D4B3-4E3A-BD0D-2F39F51CB96C}" presName="hierRoot1" presStyleCnt="0"/>
      <dgm:spPr/>
    </dgm:pt>
    <dgm:pt modelId="{7B66A618-D290-4F7F-9C39-31F1B9F9B521}" type="pres">
      <dgm:prSet presAssocID="{E3D9C11E-D4B3-4E3A-BD0D-2F39F51CB96C}" presName="composite" presStyleCnt="0"/>
      <dgm:spPr/>
    </dgm:pt>
    <dgm:pt modelId="{3CD7EFC5-B769-405B-AB79-6276FEC3C09C}" type="pres">
      <dgm:prSet presAssocID="{E3D9C11E-D4B3-4E3A-BD0D-2F39F51CB96C}" presName="background" presStyleLbl="node0" presStyleIdx="1" presStyleCnt="3"/>
      <dgm:spPr/>
    </dgm:pt>
    <dgm:pt modelId="{17ABA636-A638-4F0D-AA33-ABB63F182632}" type="pres">
      <dgm:prSet presAssocID="{E3D9C11E-D4B3-4E3A-BD0D-2F39F51CB96C}" presName="text" presStyleLbl="fgAcc0" presStyleIdx="1" presStyleCnt="3">
        <dgm:presLayoutVars>
          <dgm:chPref val="3"/>
        </dgm:presLayoutVars>
      </dgm:prSet>
      <dgm:spPr/>
    </dgm:pt>
    <dgm:pt modelId="{1AD8C4E0-DC38-48F1-AEBF-B63F212D0CE5}" type="pres">
      <dgm:prSet presAssocID="{E3D9C11E-D4B3-4E3A-BD0D-2F39F51CB96C}" presName="hierChild2" presStyleCnt="0"/>
      <dgm:spPr/>
    </dgm:pt>
    <dgm:pt modelId="{C21C306F-1B50-4E13-99A5-7F8084DAF5DD}" type="pres">
      <dgm:prSet presAssocID="{6BA52723-5FB8-41D7-B33E-2AD6F46AC5B0}" presName="hierRoot1" presStyleCnt="0"/>
      <dgm:spPr/>
    </dgm:pt>
    <dgm:pt modelId="{4D9E1F18-F755-4CAD-AB54-EEF4280C5AA3}" type="pres">
      <dgm:prSet presAssocID="{6BA52723-5FB8-41D7-B33E-2AD6F46AC5B0}" presName="composite" presStyleCnt="0"/>
      <dgm:spPr/>
    </dgm:pt>
    <dgm:pt modelId="{6183944D-200A-4014-A27C-B380F124463F}" type="pres">
      <dgm:prSet presAssocID="{6BA52723-5FB8-41D7-B33E-2AD6F46AC5B0}" presName="background" presStyleLbl="node0" presStyleIdx="2" presStyleCnt="3"/>
      <dgm:spPr/>
    </dgm:pt>
    <dgm:pt modelId="{44D23E4B-E69B-4FE0-ADF4-EBA93ED5F279}" type="pres">
      <dgm:prSet presAssocID="{6BA52723-5FB8-41D7-B33E-2AD6F46AC5B0}" presName="text" presStyleLbl="fgAcc0" presStyleIdx="2" presStyleCnt="3">
        <dgm:presLayoutVars>
          <dgm:chPref val="3"/>
        </dgm:presLayoutVars>
      </dgm:prSet>
      <dgm:spPr/>
    </dgm:pt>
    <dgm:pt modelId="{6CA5AC8A-AC04-4A11-9430-1719710BFB50}" type="pres">
      <dgm:prSet presAssocID="{6BA52723-5FB8-41D7-B33E-2AD6F46AC5B0}" presName="hierChild2" presStyleCnt="0"/>
      <dgm:spPr/>
    </dgm:pt>
  </dgm:ptLst>
  <dgm:cxnLst>
    <dgm:cxn modelId="{2F1E2F38-D286-4EFB-BF78-3E5D3FB9524A}" type="presOf" srcId="{CBB14D9D-8F2D-4EA1-A261-A6D32F263C04}" destId="{0473DBB8-9324-4B5A-8B6B-F60740DFDC75}" srcOrd="0" destOrd="0" presId="urn:microsoft.com/office/officeart/2005/8/layout/hierarchy1"/>
    <dgm:cxn modelId="{70E89A62-26DD-4450-9300-8FF0F39F6C65}" type="presOf" srcId="{E3D9C11E-D4B3-4E3A-BD0D-2F39F51CB96C}" destId="{17ABA636-A638-4F0D-AA33-ABB63F182632}" srcOrd="0" destOrd="0" presId="urn:microsoft.com/office/officeart/2005/8/layout/hierarchy1"/>
    <dgm:cxn modelId="{8C05604E-130A-4559-8967-C4A2B511485D}" type="presOf" srcId="{6BA52723-5FB8-41D7-B33E-2AD6F46AC5B0}" destId="{44D23E4B-E69B-4FE0-ADF4-EBA93ED5F279}" srcOrd="0" destOrd="0" presId="urn:microsoft.com/office/officeart/2005/8/layout/hierarchy1"/>
    <dgm:cxn modelId="{A23CA671-7C35-4BE7-992B-3D0FA9BCA274}" type="presOf" srcId="{CE7AC055-13A2-4545-9846-EC85F4CAFC32}" destId="{06256D94-F053-41E2-B914-964F716DD803}" srcOrd="0" destOrd="0" presId="urn:microsoft.com/office/officeart/2005/8/layout/hierarchy1"/>
    <dgm:cxn modelId="{0AE47581-DF78-45CF-8D1C-DEB2DE9A2C1E}" srcId="{CE7AC055-13A2-4545-9846-EC85F4CAFC32}" destId="{CBB14D9D-8F2D-4EA1-A261-A6D32F263C04}" srcOrd="0" destOrd="0" parTransId="{02A5A3F2-D6EF-4A7A-8E0F-13C826DE83D3}" sibTransId="{CAA99CF6-47BA-4D1A-9B76-64257FEEC485}"/>
    <dgm:cxn modelId="{DE5B2E92-84EA-4AAD-B4B4-1365371FC662}" srcId="{CE7AC055-13A2-4545-9846-EC85F4CAFC32}" destId="{6BA52723-5FB8-41D7-B33E-2AD6F46AC5B0}" srcOrd="2" destOrd="0" parTransId="{E1F3106C-4363-4888-A731-463B1B904147}" sibTransId="{4343E32A-A52B-4409-8A2C-09C1EBC88853}"/>
    <dgm:cxn modelId="{6E897FD8-32E7-4237-A034-9351F62BC367}" srcId="{CE7AC055-13A2-4545-9846-EC85F4CAFC32}" destId="{E3D9C11E-D4B3-4E3A-BD0D-2F39F51CB96C}" srcOrd="1" destOrd="0" parTransId="{C4E61A5B-4C25-4D29-9992-51B5B0721447}" sibTransId="{FF3AB41F-F246-4037-96AD-1785981BE1BD}"/>
    <dgm:cxn modelId="{94F2EF65-EABB-4DDC-83ED-B074A355BFB8}" type="presParOf" srcId="{06256D94-F053-41E2-B914-964F716DD803}" destId="{A92D75A8-3F7B-4592-AB24-77B8157B4762}" srcOrd="0" destOrd="0" presId="urn:microsoft.com/office/officeart/2005/8/layout/hierarchy1"/>
    <dgm:cxn modelId="{CF428F2B-1DB6-4EB7-A897-27DE4612A960}" type="presParOf" srcId="{A92D75A8-3F7B-4592-AB24-77B8157B4762}" destId="{06F77091-7CE9-493E-AF90-CAFEB7296982}" srcOrd="0" destOrd="0" presId="urn:microsoft.com/office/officeart/2005/8/layout/hierarchy1"/>
    <dgm:cxn modelId="{89E9833F-0179-4CFC-A58F-615505BE042D}" type="presParOf" srcId="{06F77091-7CE9-493E-AF90-CAFEB7296982}" destId="{75939E11-149E-46B7-A081-AD24DB4B7D82}" srcOrd="0" destOrd="0" presId="urn:microsoft.com/office/officeart/2005/8/layout/hierarchy1"/>
    <dgm:cxn modelId="{B92014C5-4D95-48F5-B422-88B2ED9E006A}" type="presParOf" srcId="{06F77091-7CE9-493E-AF90-CAFEB7296982}" destId="{0473DBB8-9324-4B5A-8B6B-F60740DFDC75}" srcOrd="1" destOrd="0" presId="urn:microsoft.com/office/officeart/2005/8/layout/hierarchy1"/>
    <dgm:cxn modelId="{112471E2-043D-4207-AE13-ABD2C00E52A4}" type="presParOf" srcId="{A92D75A8-3F7B-4592-AB24-77B8157B4762}" destId="{D9166139-ED08-438C-82C8-B6D9007F48B0}" srcOrd="1" destOrd="0" presId="urn:microsoft.com/office/officeart/2005/8/layout/hierarchy1"/>
    <dgm:cxn modelId="{E8E6649C-5CBC-4906-9994-2965206542C2}" type="presParOf" srcId="{06256D94-F053-41E2-B914-964F716DD803}" destId="{FE588421-66FC-4D77-A078-53D3BC14617E}" srcOrd="1" destOrd="0" presId="urn:microsoft.com/office/officeart/2005/8/layout/hierarchy1"/>
    <dgm:cxn modelId="{0C243E88-F8C7-4625-80BC-0EC772816761}" type="presParOf" srcId="{FE588421-66FC-4D77-A078-53D3BC14617E}" destId="{7B66A618-D290-4F7F-9C39-31F1B9F9B521}" srcOrd="0" destOrd="0" presId="urn:microsoft.com/office/officeart/2005/8/layout/hierarchy1"/>
    <dgm:cxn modelId="{4C73C045-E56F-47DA-9573-5CE28BCBB3D0}" type="presParOf" srcId="{7B66A618-D290-4F7F-9C39-31F1B9F9B521}" destId="{3CD7EFC5-B769-405B-AB79-6276FEC3C09C}" srcOrd="0" destOrd="0" presId="urn:microsoft.com/office/officeart/2005/8/layout/hierarchy1"/>
    <dgm:cxn modelId="{B8A1C5D4-4A13-4AC1-B5EA-2F03F026AAA0}" type="presParOf" srcId="{7B66A618-D290-4F7F-9C39-31F1B9F9B521}" destId="{17ABA636-A638-4F0D-AA33-ABB63F182632}" srcOrd="1" destOrd="0" presId="urn:microsoft.com/office/officeart/2005/8/layout/hierarchy1"/>
    <dgm:cxn modelId="{292190CB-606B-477E-8989-E14805F5D54A}" type="presParOf" srcId="{FE588421-66FC-4D77-A078-53D3BC14617E}" destId="{1AD8C4E0-DC38-48F1-AEBF-B63F212D0CE5}" srcOrd="1" destOrd="0" presId="urn:microsoft.com/office/officeart/2005/8/layout/hierarchy1"/>
    <dgm:cxn modelId="{C7177AD8-809A-45E9-B099-91088AF2B7C8}" type="presParOf" srcId="{06256D94-F053-41E2-B914-964F716DD803}" destId="{C21C306F-1B50-4E13-99A5-7F8084DAF5DD}" srcOrd="2" destOrd="0" presId="urn:microsoft.com/office/officeart/2005/8/layout/hierarchy1"/>
    <dgm:cxn modelId="{752245EF-F732-4550-AD02-C2CA4E6AA505}" type="presParOf" srcId="{C21C306F-1B50-4E13-99A5-7F8084DAF5DD}" destId="{4D9E1F18-F755-4CAD-AB54-EEF4280C5AA3}" srcOrd="0" destOrd="0" presId="urn:microsoft.com/office/officeart/2005/8/layout/hierarchy1"/>
    <dgm:cxn modelId="{B90020BF-21B8-4B1D-A9AC-D5829F0D0A3F}" type="presParOf" srcId="{4D9E1F18-F755-4CAD-AB54-EEF4280C5AA3}" destId="{6183944D-200A-4014-A27C-B380F124463F}" srcOrd="0" destOrd="0" presId="urn:microsoft.com/office/officeart/2005/8/layout/hierarchy1"/>
    <dgm:cxn modelId="{F21B85AF-99D1-4B45-B58B-68B38BD9FB0D}" type="presParOf" srcId="{4D9E1F18-F755-4CAD-AB54-EEF4280C5AA3}" destId="{44D23E4B-E69B-4FE0-ADF4-EBA93ED5F279}" srcOrd="1" destOrd="0" presId="urn:microsoft.com/office/officeart/2005/8/layout/hierarchy1"/>
    <dgm:cxn modelId="{B12B1105-A8EA-4365-A323-FF972935056B}" type="presParOf" srcId="{C21C306F-1B50-4E13-99A5-7F8084DAF5DD}" destId="{6CA5AC8A-AC04-4A11-9430-1719710BFB5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DCB5CF-2936-468B-9BA3-4F180494913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65F6785-173C-4B20-80EF-E38FE20165B9}">
      <dgm:prSet/>
      <dgm:spPr/>
      <dgm:t>
        <a:bodyPr/>
        <a:lstStyle/>
        <a:p>
          <a:r>
            <a:rPr lang="en-GB"/>
            <a:t>Investment from an established business into another business in return for a percentage equity in the business	</a:t>
          </a:r>
          <a:endParaRPr lang="en-US"/>
        </a:p>
      </dgm:t>
    </dgm:pt>
    <dgm:pt modelId="{119E1EEB-D71C-4304-9A32-0583DE7E3E4D}" type="parTrans" cxnId="{665FAC98-CF81-4AC2-ABDF-90F15AA0F152}">
      <dgm:prSet/>
      <dgm:spPr/>
      <dgm:t>
        <a:bodyPr/>
        <a:lstStyle/>
        <a:p>
          <a:endParaRPr lang="en-US"/>
        </a:p>
      </dgm:t>
    </dgm:pt>
    <dgm:pt modelId="{8FB6D0BC-DE20-474A-985E-96413702CB20}" type="sibTrans" cxnId="{665FAC98-CF81-4AC2-ABDF-90F15AA0F152}">
      <dgm:prSet/>
      <dgm:spPr/>
      <dgm:t>
        <a:bodyPr/>
        <a:lstStyle/>
        <a:p>
          <a:endParaRPr lang="en-US"/>
        </a:p>
      </dgm:t>
    </dgm:pt>
    <dgm:pt modelId="{F2BC0D3C-0928-4591-BD2B-4C085E6316DB}">
      <dgm:prSet/>
      <dgm:spPr/>
      <dgm:t>
        <a:bodyPr/>
        <a:lstStyle/>
        <a:p>
          <a:r>
            <a:rPr lang="en-GB"/>
            <a:t>Also known as private equity finance</a:t>
          </a:r>
          <a:endParaRPr lang="en-US"/>
        </a:p>
      </dgm:t>
    </dgm:pt>
    <dgm:pt modelId="{C84C935A-83B1-4FA6-8220-1DEFE95B0C57}" type="parTrans" cxnId="{F228B369-1AEF-4BAB-A4D8-FC17D505B3F1}">
      <dgm:prSet/>
      <dgm:spPr/>
      <dgm:t>
        <a:bodyPr/>
        <a:lstStyle/>
        <a:p>
          <a:endParaRPr lang="en-US"/>
        </a:p>
      </dgm:t>
    </dgm:pt>
    <dgm:pt modelId="{D202174D-4956-4F2C-A4B3-87D6C03BA1A1}" type="sibTrans" cxnId="{F228B369-1AEF-4BAB-A4D8-FC17D505B3F1}">
      <dgm:prSet/>
      <dgm:spPr/>
      <dgm:t>
        <a:bodyPr/>
        <a:lstStyle/>
        <a:p>
          <a:endParaRPr lang="en-US"/>
        </a:p>
      </dgm:t>
    </dgm:pt>
    <dgm:pt modelId="{94B761D8-7E47-4B4B-A846-F88920A1B207}">
      <dgm:prSet/>
      <dgm:spPr/>
      <dgm:t>
        <a:bodyPr/>
        <a:lstStyle/>
        <a:p>
          <a:r>
            <a:rPr lang="en-GB"/>
            <a:t>Venture capitalists will  normally look for a high rate of return in a specific time period</a:t>
          </a:r>
          <a:endParaRPr lang="en-US"/>
        </a:p>
      </dgm:t>
    </dgm:pt>
    <dgm:pt modelId="{FD9C110D-A477-4DAD-A23C-AF44A768F420}" type="parTrans" cxnId="{8331BAC9-96B0-47FE-A942-2291E15082D7}">
      <dgm:prSet/>
      <dgm:spPr/>
      <dgm:t>
        <a:bodyPr/>
        <a:lstStyle/>
        <a:p>
          <a:endParaRPr lang="en-US"/>
        </a:p>
      </dgm:t>
    </dgm:pt>
    <dgm:pt modelId="{203DF574-8F09-41EE-8FC8-8B0EB3DDDD9D}" type="sibTrans" cxnId="{8331BAC9-96B0-47FE-A942-2291E15082D7}">
      <dgm:prSet/>
      <dgm:spPr/>
      <dgm:t>
        <a:bodyPr/>
        <a:lstStyle/>
        <a:p>
          <a:endParaRPr lang="en-US"/>
        </a:p>
      </dgm:t>
    </dgm:pt>
    <dgm:pt modelId="{3A1310F0-397B-4B52-AE3F-5EB4956801BB}">
      <dgm:prSet/>
      <dgm:spPr/>
      <dgm:t>
        <a:bodyPr/>
        <a:lstStyle/>
        <a:p>
          <a:r>
            <a:rPr lang="en-GB"/>
            <a:t>The business or entrepreneur may also benefit from expertise and mentoring from the venture capitalist</a:t>
          </a:r>
          <a:endParaRPr lang="en-US"/>
        </a:p>
      </dgm:t>
    </dgm:pt>
    <dgm:pt modelId="{42564B7F-8293-4FC2-94BF-8F6BB5711F29}" type="parTrans" cxnId="{6BAF04BA-29D3-432E-8A72-1933C4E6D703}">
      <dgm:prSet/>
      <dgm:spPr/>
      <dgm:t>
        <a:bodyPr/>
        <a:lstStyle/>
        <a:p>
          <a:endParaRPr lang="en-US"/>
        </a:p>
      </dgm:t>
    </dgm:pt>
    <dgm:pt modelId="{26F4B106-4C41-4AD9-8EE9-D9BF66429368}" type="sibTrans" cxnId="{6BAF04BA-29D3-432E-8A72-1933C4E6D703}">
      <dgm:prSet/>
      <dgm:spPr/>
      <dgm:t>
        <a:bodyPr/>
        <a:lstStyle/>
        <a:p>
          <a:endParaRPr lang="en-US"/>
        </a:p>
      </dgm:t>
    </dgm:pt>
    <dgm:pt modelId="{C1B3D879-874E-4066-B870-62F835F4C0FF}">
      <dgm:prSet/>
      <dgm:spPr/>
      <dgm:t>
        <a:bodyPr/>
        <a:lstStyle/>
        <a:p>
          <a:r>
            <a:rPr lang="en-GB"/>
            <a:t>Often associated with high risk start-ups</a:t>
          </a:r>
          <a:endParaRPr lang="en-US"/>
        </a:p>
      </dgm:t>
    </dgm:pt>
    <dgm:pt modelId="{B36EE367-7872-4641-AD27-D2F65CB8CB61}" type="parTrans" cxnId="{A5C69A2F-89DB-40B9-975B-7BC323B1DBDA}">
      <dgm:prSet/>
      <dgm:spPr/>
      <dgm:t>
        <a:bodyPr/>
        <a:lstStyle/>
        <a:p>
          <a:endParaRPr lang="en-US"/>
        </a:p>
      </dgm:t>
    </dgm:pt>
    <dgm:pt modelId="{35495E47-E0EF-4462-A2C6-6A7609E3782D}" type="sibTrans" cxnId="{A5C69A2F-89DB-40B9-975B-7BC323B1DBDA}">
      <dgm:prSet/>
      <dgm:spPr/>
      <dgm:t>
        <a:bodyPr/>
        <a:lstStyle/>
        <a:p>
          <a:endParaRPr lang="en-US"/>
        </a:p>
      </dgm:t>
    </dgm:pt>
    <dgm:pt modelId="{25E538A6-579D-4AF7-A474-201DBAB72DCA}" type="pres">
      <dgm:prSet presAssocID="{D1DCB5CF-2936-468B-9BA3-4F180494913D}" presName="linear" presStyleCnt="0">
        <dgm:presLayoutVars>
          <dgm:animLvl val="lvl"/>
          <dgm:resizeHandles val="exact"/>
        </dgm:presLayoutVars>
      </dgm:prSet>
      <dgm:spPr/>
    </dgm:pt>
    <dgm:pt modelId="{B64FA03C-9D97-4F58-8F89-EE2C8DE14149}" type="pres">
      <dgm:prSet presAssocID="{E65F6785-173C-4B20-80EF-E38FE20165B9}" presName="parentText" presStyleLbl="node1" presStyleIdx="0" presStyleCnt="5">
        <dgm:presLayoutVars>
          <dgm:chMax val="0"/>
          <dgm:bulletEnabled val="1"/>
        </dgm:presLayoutVars>
      </dgm:prSet>
      <dgm:spPr/>
    </dgm:pt>
    <dgm:pt modelId="{40861E8D-3565-43B6-833F-2A25ACCCF971}" type="pres">
      <dgm:prSet presAssocID="{8FB6D0BC-DE20-474A-985E-96413702CB20}" presName="spacer" presStyleCnt="0"/>
      <dgm:spPr/>
    </dgm:pt>
    <dgm:pt modelId="{5C31B2FF-6716-46BA-ACD6-A3999610BFC4}" type="pres">
      <dgm:prSet presAssocID="{F2BC0D3C-0928-4591-BD2B-4C085E6316DB}" presName="parentText" presStyleLbl="node1" presStyleIdx="1" presStyleCnt="5">
        <dgm:presLayoutVars>
          <dgm:chMax val="0"/>
          <dgm:bulletEnabled val="1"/>
        </dgm:presLayoutVars>
      </dgm:prSet>
      <dgm:spPr/>
    </dgm:pt>
    <dgm:pt modelId="{D27577F2-9A51-46C8-ACF8-8FB7A123CB8E}" type="pres">
      <dgm:prSet presAssocID="{D202174D-4956-4F2C-A4B3-87D6C03BA1A1}" presName="spacer" presStyleCnt="0"/>
      <dgm:spPr/>
    </dgm:pt>
    <dgm:pt modelId="{21DCD0B6-65E1-404B-AA1D-8DD197BDC311}" type="pres">
      <dgm:prSet presAssocID="{94B761D8-7E47-4B4B-A846-F88920A1B207}" presName="parentText" presStyleLbl="node1" presStyleIdx="2" presStyleCnt="5">
        <dgm:presLayoutVars>
          <dgm:chMax val="0"/>
          <dgm:bulletEnabled val="1"/>
        </dgm:presLayoutVars>
      </dgm:prSet>
      <dgm:spPr/>
    </dgm:pt>
    <dgm:pt modelId="{E2E3CE69-FD83-434B-A0D1-049F612B8469}" type="pres">
      <dgm:prSet presAssocID="{203DF574-8F09-41EE-8FC8-8B0EB3DDDD9D}" presName="spacer" presStyleCnt="0"/>
      <dgm:spPr/>
    </dgm:pt>
    <dgm:pt modelId="{5C7EABD8-9404-4DB8-9C05-8D1F6E697E48}" type="pres">
      <dgm:prSet presAssocID="{3A1310F0-397B-4B52-AE3F-5EB4956801BB}" presName="parentText" presStyleLbl="node1" presStyleIdx="3" presStyleCnt="5">
        <dgm:presLayoutVars>
          <dgm:chMax val="0"/>
          <dgm:bulletEnabled val="1"/>
        </dgm:presLayoutVars>
      </dgm:prSet>
      <dgm:spPr/>
    </dgm:pt>
    <dgm:pt modelId="{8B0243A2-9D2F-45C7-87D1-920A7D6A9A85}" type="pres">
      <dgm:prSet presAssocID="{26F4B106-4C41-4AD9-8EE9-D9BF66429368}" presName="spacer" presStyleCnt="0"/>
      <dgm:spPr/>
    </dgm:pt>
    <dgm:pt modelId="{C1A6C8E7-8D55-45E1-8E0A-0E402E326A2A}" type="pres">
      <dgm:prSet presAssocID="{C1B3D879-874E-4066-B870-62F835F4C0FF}" presName="parentText" presStyleLbl="node1" presStyleIdx="4" presStyleCnt="5">
        <dgm:presLayoutVars>
          <dgm:chMax val="0"/>
          <dgm:bulletEnabled val="1"/>
        </dgm:presLayoutVars>
      </dgm:prSet>
      <dgm:spPr/>
    </dgm:pt>
  </dgm:ptLst>
  <dgm:cxnLst>
    <dgm:cxn modelId="{A5C69A2F-89DB-40B9-975B-7BC323B1DBDA}" srcId="{D1DCB5CF-2936-468B-9BA3-4F180494913D}" destId="{C1B3D879-874E-4066-B870-62F835F4C0FF}" srcOrd="4" destOrd="0" parTransId="{B36EE367-7872-4641-AD27-D2F65CB8CB61}" sibTransId="{35495E47-E0EF-4462-A2C6-6A7609E3782D}"/>
    <dgm:cxn modelId="{F228B369-1AEF-4BAB-A4D8-FC17D505B3F1}" srcId="{D1DCB5CF-2936-468B-9BA3-4F180494913D}" destId="{F2BC0D3C-0928-4591-BD2B-4C085E6316DB}" srcOrd="1" destOrd="0" parTransId="{C84C935A-83B1-4FA6-8220-1DEFE95B0C57}" sibTransId="{D202174D-4956-4F2C-A4B3-87D6C03BA1A1}"/>
    <dgm:cxn modelId="{D8B1C553-F40A-4495-8876-29CC5C472008}" type="presOf" srcId="{3A1310F0-397B-4B52-AE3F-5EB4956801BB}" destId="{5C7EABD8-9404-4DB8-9C05-8D1F6E697E48}" srcOrd="0" destOrd="0" presId="urn:microsoft.com/office/officeart/2005/8/layout/vList2"/>
    <dgm:cxn modelId="{213FD38B-0E9A-4007-9D1F-3F3501FADF25}" type="presOf" srcId="{F2BC0D3C-0928-4591-BD2B-4C085E6316DB}" destId="{5C31B2FF-6716-46BA-ACD6-A3999610BFC4}" srcOrd="0" destOrd="0" presId="urn:microsoft.com/office/officeart/2005/8/layout/vList2"/>
    <dgm:cxn modelId="{B8123E91-2E48-47DB-9A0A-F4E49357E816}" type="presOf" srcId="{94B761D8-7E47-4B4B-A846-F88920A1B207}" destId="{21DCD0B6-65E1-404B-AA1D-8DD197BDC311}" srcOrd="0" destOrd="0" presId="urn:microsoft.com/office/officeart/2005/8/layout/vList2"/>
    <dgm:cxn modelId="{C7CF8898-E0CC-453C-B5BC-D7292EF77E0D}" type="presOf" srcId="{D1DCB5CF-2936-468B-9BA3-4F180494913D}" destId="{25E538A6-579D-4AF7-A474-201DBAB72DCA}" srcOrd="0" destOrd="0" presId="urn:microsoft.com/office/officeart/2005/8/layout/vList2"/>
    <dgm:cxn modelId="{665FAC98-CF81-4AC2-ABDF-90F15AA0F152}" srcId="{D1DCB5CF-2936-468B-9BA3-4F180494913D}" destId="{E65F6785-173C-4B20-80EF-E38FE20165B9}" srcOrd="0" destOrd="0" parTransId="{119E1EEB-D71C-4304-9A32-0583DE7E3E4D}" sibTransId="{8FB6D0BC-DE20-474A-985E-96413702CB20}"/>
    <dgm:cxn modelId="{027B5AA2-9826-476C-AA77-8DDA89B6B7F6}" type="presOf" srcId="{E65F6785-173C-4B20-80EF-E38FE20165B9}" destId="{B64FA03C-9D97-4F58-8F89-EE2C8DE14149}" srcOrd="0" destOrd="0" presId="urn:microsoft.com/office/officeart/2005/8/layout/vList2"/>
    <dgm:cxn modelId="{6BAF04BA-29D3-432E-8A72-1933C4E6D703}" srcId="{D1DCB5CF-2936-468B-9BA3-4F180494913D}" destId="{3A1310F0-397B-4B52-AE3F-5EB4956801BB}" srcOrd="3" destOrd="0" parTransId="{42564B7F-8293-4FC2-94BF-8F6BB5711F29}" sibTransId="{26F4B106-4C41-4AD9-8EE9-D9BF66429368}"/>
    <dgm:cxn modelId="{8331BAC9-96B0-47FE-A942-2291E15082D7}" srcId="{D1DCB5CF-2936-468B-9BA3-4F180494913D}" destId="{94B761D8-7E47-4B4B-A846-F88920A1B207}" srcOrd="2" destOrd="0" parTransId="{FD9C110D-A477-4DAD-A23C-AF44A768F420}" sibTransId="{203DF574-8F09-41EE-8FC8-8B0EB3DDDD9D}"/>
    <dgm:cxn modelId="{CFAC89EE-64EC-4F26-95D2-1CAEE38CDED7}" type="presOf" srcId="{C1B3D879-874E-4066-B870-62F835F4C0FF}" destId="{C1A6C8E7-8D55-45E1-8E0A-0E402E326A2A}" srcOrd="0" destOrd="0" presId="urn:microsoft.com/office/officeart/2005/8/layout/vList2"/>
    <dgm:cxn modelId="{0BA40BA3-A493-4D7F-92EF-A8FA14330654}" type="presParOf" srcId="{25E538A6-579D-4AF7-A474-201DBAB72DCA}" destId="{B64FA03C-9D97-4F58-8F89-EE2C8DE14149}" srcOrd="0" destOrd="0" presId="urn:microsoft.com/office/officeart/2005/8/layout/vList2"/>
    <dgm:cxn modelId="{FADA20AA-A9F0-45F3-B312-7EC291C8CBAE}" type="presParOf" srcId="{25E538A6-579D-4AF7-A474-201DBAB72DCA}" destId="{40861E8D-3565-43B6-833F-2A25ACCCF971}" srcOrd="1" destOrd="0" presId="urn:microsoft.com/office/officeart/2005/8/layout/vList2"/>
    <dgm:cxn modelId="{2C8B73E7-2FF6-4235-98E5-D060EA2A382C}" type="presParOf" srcId="{25E538A6-579D-4AF7-A474-201DBAB72DCA}" destId="{5C31B2FF-6716-46BA-ACD6-A3999610BFC4}" srcOrd="2" destOrd="0" presId="urn:microsoft.com/office/officeart/2005/8/layout/vList2"/>
    <dgm:cxn modelId="{78477BEF-1A67-42B1-AC2E-302038BEBA47}" type="presParOf" srcId="{25E538A6-579D-4AF7-A474-201DBAB72DCA}" destId="{D27577F2-9A51-46C8-ACF8-8FB7A123CB8E}" srcOrd="3" destOrd="0" presId="urn:microsoft.com/office/officeart/2005/8/layout/vList2"/>
    <dgm:cxn modelId="{85A736AC-4AA6-47CC-B49D-B8AD5B5C6DBF}" type="presParOf" srcId="{25E538A6-579D-4AF7-A474-201DBAB72DCA}" destId="{21DCD0B6-65E1-404B-AA1D-8DD197BDC311}" srcOrd="4" destOrd="0" presId="urn:microsoft.com/office/officeart/2005/8/layout/vList2"/>
    <dgm:cxn modelId="{3570E40A-4FD6-44A9-9435-C2C4FFB9C499}" type="presParOf" srcId="{25E538A6-579D-4AF7-A474-201DBAB72DCA}" destId="{E2E3CE69-FD83-434B-A0D1-049F612B8469}" srcOrd="5" destOrd="0" presId="urn:microsoft.com/office/officeart/2005/8/layout/vList2"/>
    <dgm:cxn modelId="{95EFA87E-F099-47BA-9C7E-9BCBF1B29C1F}" type="presParOf" srcId="{25E538A6-579D-4AF7-A474-201DBAB72DCA}" destId="{5C7EABD8-9404-4DB8-9C05-8D1F6E697E48}" srcOrd="6" destOrd="0" presId="urn:microsoft.com/office/officeart/2005/8/layout/vList2"/>
    <dgm:cxn modelId="{7860847C-B0BD-4815-B8C4-8E5FD1474E6F}" type="presParOf" srcId="{25E538A6-579D-4AF7-A474-201DBAB72DCA}" destId="{8B0243A2-9D2F-45C7-87D1-920A7D6A9A85}" srcOrd="7" destOrd="0" presId="urn:microsoft.com/office/officeart/2005/8/layout/vList2"/>
    <dgm:cxn modelId="{81BC1119-D79F-4C38-9DBE-D25779EEE1EF}" type="presParOf" srcId="{25E538A6-579D-4AF7-A474-201DBAB72DCA}" destId="{C1A6C8E7-8D55-45E1-8E0A-0E402E326A2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3C4035-9D5E-48D8-B403-3C4945E08255}"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0E3CA22-E89C-457C-8866-259945732F24}">
      <dgm:prSet/>
      <dgm:spPr/>
      <dgm:t>
        <a:bodyPr/>
        <a:lstStyle/>
        <a:p>
          <a:r>
            <a:rPr lang="en-GB"/>
            <a:t>Leasing allows a business to benefit from the use of an asset without owning it or buying it outright</a:t>
          </a:r>
          <a:endParaRPr lang="en-US"/>
        </a:p>
      </dgm:t>
    </dgm:pt>
    <dgm:pt modelId="{2DD18C0D-8805-4869-9185-88A1FEDC7779}" type="parTrans" cxnId="{5574CF44-DE2A-47CC-B667-E9864F2BBC67}">
      <dgm:prSet/>
      <dgm:spPr/>
      <dgm:t>
        <a:bodyPr/>
        <a:lstStyle/>
        <a:p>
          <a:endParaRPr lang="en-US"/>
        </a:p>
      </dgm:t>
    </dgm:pt>
    <dgm:pt modelId="{F2CCDB9E-2245-45AF-8290-B1C96630E0C1}" type="sibTrans" cxnId="{5574CF44-DE2A-47CC-B667-E9864F2BBC67}">
      <dgm:prSet/>
      <dgm:spPr/>
      <dgm:t>
        <a:bodyPr/>
        <a:lstStyle/>
        <a:p>
          <a:endParaRPr lang="en-US"/>
        </a:p>
      </dgm:t>
    </dgm:pt>
    <dgm:pt modelId="{ADDE3163-D9BA-41DC-92B4-333FD4A0615B}">
      <dgm:prSet/>
      <dgm:spPr/>
      <dgm:t>
        <a:bodyPr/>
        <a:lstStyle/>
        <a:p>
          <a:r>
            <a:rPr lang="en-GB"/>
            <a:t>The business pays a set amount in instalments to lease the asset for a pre determined period of time</a:t>
          </a:r>
          <a:endParaRPr lang="en-US"/>
        </a:p>
      </dgm:t>
    </dgm:pt>
    <dgm:pt modelId="{6084A957-F5BD-4F1B-9B91-F0D798C99DC2}" type="parTrans" cxnId="{54A97080-50C9-4FE3-9A24-AD7453B4E319}">
      <dgm:prSet/>
      <dgm:spPr/>
      <dgm:t>
        <a:bodyPr/>
        <a:lstStyle/>
        <a:p>
          <a:endParaRPr lang="en-US"/>
        </a:p>
      </dgm:t>
    </dgm:pt>
    <dgm:pt modelId="{D7747EF3-24CB-469A-BC45-E33959BD5FCB}" type="sibTrans" cxnId="{54A97080-50C9-4FE3-9A24-AD7453B4E319}">
      <dgm:prSet/>
      <dgm:spPr/>
      <dgm:t>
        <a:bodyPr/>
        <a:lstStyle/>
        <a:p>
          <a:endParaRPr lang="en-US"/>
        </a:p>
      </dgm:t>
    </dgm:pt>
    <dgm:pt modelId="{271E73D4-7C20-4BA8-86CB-DBC7F768CA90}">
      <dgm:prSet/>
      <dgm:spPr/>
      <dgm:t>
        <a:bodyPr/>
        <a:lstStyle/>
        <a:p>
          <a:r>
            <a:rPr lang="en-GB"/>
            <a:t>The asset remains the property of the leasing company and at the end of the time period the asset is returned to the lease company and the business stops making the payments</a:t>
          </a:r>
          <a:endParaRPr lang="en-US"/>
        </a:p>
      </dgm:t>
    </dgm:pt>
    <dgm:pt modelId="{E33A3630-1C61-47BE-9B74-73687E882A09}" type="parTrans" cxnId="{F09291DF-1AB1-4F1E-9B42-D6B3684C4A51}">
      <dgm:prSet/>
      <dgm:spPr/>
      <dgm:t>
        <a:bodyPr/>
        <a:lstStyle/>
        <a:p>
          <a:endParaRPr lang="en-US"/>
        </a:p>
      </dgm:t>
    </dgm:pt>
    <dgm:pt modelId="{EE690FED-CB5B-4953-8DC2-EBB1E663D5DD}" type="sibTrans" cxnId="{F09291DF-1AB1-4F1E-9B42-D6B3684C4A51}">
      <dgm:prSet/>
      <dgm:spPr/>
      <dgm:t>
        <a:bodyPr/>
        <a:lstStyle/>
        <a:p>
          <a:endParaRPr lang="en-US"/>
        </a:p>
      </dgm:t>
    </dgm:pt>
    <dgm:pt modelId="{E1D5AA4F-7075-4E2E-80BB-BA6B9EED81C3}">
      <dgm:prSet/>
      <dgm:spPr/>
      <dgm:t>
        <a:bodyPr/>
        <a:lstStyle/>
        <a:p>
          <a:r>
            <a:rPr lang="en-GB"/>
            <a:t>Avoids the need to finance the asset but may be more costly in the long run</a:t>
          </a:r>
          <a:endParaRPr lang="en-US"/>
        </a:p>
      </dgm:t>
    </dgm:pt>
    <dgm:pt modelId="{0FC12BA1-8CC4-4840-A725-EE2187D2D55B}" type="parTrans" cxnId="{E9285765-7F76-4F06-89BA-5494240510AF}">
      <dgm:prSet/>
      <dgm:spPr/>
      <dgm:t>
        <a:bodyPr/>
        <a:lstStyle/>
        <a:p>
          <a:endParaRPr lang="en-US"/>
        </a:p>
      </dgm:t>
    </dgm:pt>
    <dgm:pt modelId="{EEA50B60-F77E-4F97-85B5-887737B227FF}" type="sibTrans" cxnId="{E9285765-7F76-4F06-89BA-5494240510AF}">
      <dgm:prSet/>
      <dgm:spPr/>
      <dgm:t>
        <a:bodyPr/>
        <a:lstStyle/>
        <a:p>
          <a:endParaRPr lang="en-US"/>
        </a:p>
      </dgm:t>
    </dgm:pt>
    <dgm:pt modelId="{30823A66-D6A3-4372-82B2-5F49E1678292}">
      <dgm:prSet/>
      <dgm:spPr/>
      <dgm:t>
        <a:bodyPr/>
        <a:lstStyle/>
        <a:p>
          <a:r>
            <a:rPr lang="en-GB"/>
            <a:t>However the lease company is responsible for any repairs and maintenance</a:t>
          </a:r>
          <a:endParaRPr lang="en-US"/>
        </a:p>
      </dgm:t>
    </dgm:pt>
    <dgm:pt modelId="{599CE126-5D6D-4740-999F-1E8AAAA03655}" type="parTrans" cxnId="{BA6BD215-AA06-4D16-B4BA-14555347BC56}">
      <dgm:prSet/>
      <dgm:spPr/>
      <dgm:t>
        <a:bodyPr/>
        <a:lstStyle/>
        <a:p>
          <a:endParaRPr lang="en-US"/>
        </a:p>
      </dgm:t>
    </dgm:pt>
    <dgm:pt modelId="{97273CB4-A386-4CBC-9088-CE18ABE05BCC}" type="sibTrans" cxnId="{BA6BD215-AA06-4D16-B4BA-14555347BC56}">
      <dgm:prSet/>
      <dgm:spPr/>
      <dgm:t>
        <a:bodyPr/>
        <a:lstStyle/>
        <a:p>
          <a:endParaRPr lang="en-US"/>
        </a:p>
      </dgm:t>
    </dgm:pt>
    <dgm:pt modelId="{58317D98-CEE7-44AA-ACBD-F0E050BF47CD}">
      <dgm:prSet/>
      <dgm:spPr/>
      <dgm:t>
        <a:bodyPr/>
        <a:lstStyle/>
        <a:p>
          <a:r>
            <a:rPr lang="en-GB"/>
            <a:t>At the end of the lease period the business may start a new lease agreement for the latest model e.g. new spec photocopier!</a:t>
          </a:r>
          <a:endParaRPr lang="en-US"/>
        </a:p>
      </dgm:t>
    </dgm:pt>
    <dgm:pt modelId="{B9A7D5A2-B186-43E3-ABD5-2508FCC9E9D8}" type="parTrans" cxnId="{D5F207AD-3BF1-456F-9753-E611CEBAAE47}">
      <dgm:prSet/>
      <dgm:spPr/>
      <dgm:t>
        <a:bodyPr/>
        <a:lstStyle/>
        <a:p>
          <a:endParaRPr lang="en-US"/>
        </a:p>
      </dgm:t>
    </dgm:pt>
    <dgm:pt modelId="{00E9544A-F226-44B9-A01C-5CB86230DA7F}" type="sibTrans" cxnId="{D5F207AD-3BF1-456F-9753-E611CEBAAE47}">
      <dgm:prSet/>
      <dgm:spPr/>
      <dgm:t>
        <a:bodyPr/>
        <a:lstStyle/>
        <a:p>
          <a:endParaRPr lang="en-US"/>
        </a:p>
      </dgm:t>
    </dgm:pt>
    <dgm:pt modelId="{83F7E6AC-D74A-4149-84D0-78A670BF7637}" type="pres">
      <dgm:prSet presAssocID="{DE3C4035-9D5E-48D8-B403-3C4945E08255}" presName="root" presStyleCnt="0">
        <dgm:presLayoutVars>
          <dgm:dir/>
          <dgm:resizeHandles val="exact"/>
        </dgm:presLayoutVars>
      </dgm:prSet>
      <dgm:spPr/>
    </dgm:pt>
    <dgm:pt modelId="{1DE779F3-0FD5-4ED0-84CF-BFA5D7A95133}" type="pres">
      <dgm:prSet presAssocID="{DE3C4035-9D5E-48D8-B403-3C4945E08255}" presName="container" presStyleCnt="0">
        <dgm:presLayoutVars>
          <dgm:dir/>
          <dgm:resizeHandles val="exact"/>
        </dgm:presLayoutVars>
      </dgm:prSet>
      <dgm:spPr/>
    </dgm:pt>
    <dgm:pt modelId="{39391527-9FBA-4F86-B584-80BB385F9FCE}" type="pres">
      <dgm:prSet presAssocID="{50E3CA22-E89C-457C-8866-259945732F24}" presName="compNode" presStyleCnt="0"/>
      <dgm:spPr/>
    </dgm:pt>
    <dgm:pt modelId="{E48A9EF7-F8A1-481B-AB20-3137F1B2CEFA}" type="pres">
      <dgm:prSet presAssocID="{50E3CA22-E89C-457C-8866-259945732F24}" presName="iconBgRect" presStyleLbl="bgShp" presStyleIdx="0" presStyleCnt="6"/>
      <dgm:spPr/>
    </dgm:pt>
    <dgm:pt modelId="{7C28F8B4-D282-4A36-8C97-4515B7614C71}" type="pres">
      <dgm:prSet presAssocID="{50E3CA22-E89C-457C-8866-259945732F2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71EBD164-03C1-441D-80F1-98710A314AA4}" type="pres">
      <dgm:prSet presAssocID="{50E3CA22-E89C-457C-8866-259945732F24}" presName="spaceRect" presStyleCnt="0"/>
      <dgm:spPr/>
    </dgm:pt>
    <dgm:pt modelId="{B3CEB8BB-492F-4C2E-B0D3-908BA4D8EA75}" type="pres">
      <dgm:prSet presAssocID="{50E3CA22-E89C-457C-8866-259945732F24}" presName="textRect" presStyleLbl="revTx" presStyleIdx="0" presStyleCnt="6">
        <dgm:presLayoutVars>
          <dgm:chMax val="1"/>
          <dgm:chPref val="1"/>
        </dgm:presLayoutVars>
      </dgm:prSet>
      <dgm:spPr/>
    </dgm:pt>
    <dgm:pt modelId="{4F7C6CDA-D424-4D0A-A629-90F104709232}" type="pres">
      <dgm:prSet presAssocID="{F2CCDB9E-2245-45AF-8290-B1C96630E0C1}" presName="sibTrans" presStyleLbl="sibTrans2D1" presStyleIdx="0" presStyleCnt="0"/>
      <dgm:spPr/>
    </dgm:pt>
    <dgm:pt modelId="{013E8F10-4AB4-456C-A0AE-10DA62DA3811}" type="pres">
      <dgm:prSet presAssocID="{ADDE3163-D9BA-41DC-92B4-333FD4A0615B}" presName="compNode" presStyleCnt="0"/>
      <dgm:spPr/>
    </dgm:pt>
    <dgm:pt modelId="{B991ED6F-45C4-417B-84F8-A3DED94495E7}" type="pres">
      <dgm:prSet presAssocID="{ADDE3163-D9BA-41DC-92B4-333FD4A0615B}" presName="iconBgRect" presStyleLbl="bgShp" presStyleIdx="1" presStyleCnt="6"/>
      <dgm:spPr/>
    </dgm:pt>
    <dgm:pt modelId="{50286DF4-B3E5-4D3C-BC86-5EED5711102C}" type="pres">
      <dgm:prSet presAssocID="{ADDE3163-D9BA-41DC-92B4-333FD4A0615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B61E79AF-616D-4000-A492-0B91F33F6AD1}" type="pres">
      <dgm:prSet presAssocID="{ADDE3163-D9BA-41DC-92B4-333FD4A0615B}" presName="spaceRect" presStyleCnt="0"/>
      <dgm:spPr/>
    </dgm:pt>
    <dgm:pt modelId="{A0E1004F-B019-4CFF-833B-FD70D2E087E5}" type="pres">
      <dgm:prSet presAssocID="{ADDE3163-D9BA-41DC-92B4-333FD4A0615B}" presName="textRect" presStyleLbl="revTx" presStyleIdx="1" presStyleCnt="6">
        <dgm:presLayoutVars>
          <dgm:chMax val="1"/>
          <dgm:chPref val="1"/>
        </dgm:presLayoutVars>
      </dgm:prSet>
      <dgm:spPr/>
    </dgm:pt>
    <dgm:pt modelId="{B524B11D-D04A-4A19-A76B-223E4852CE40}" type="pres">
      <dgm:prSet presAssocID="{D7747EF3-24CB-469A-BC45-E33959BD5FCB}" presName="sibTrans" presStyleLbl="sibTrans2D1" presStyleIdx="0" presStyleCnt="0"/>
      <dgm:spPr/>
    </dgm:pt>
    <dgm:pt modelId="{C1EE1C45-1009-4593-90C1-F75782DF5EB9}" type="pres">
      <dgm:prSet presAssocID="{271E73D4-7C20-4BA8-86CB-DBC7F768CA90}" presName="compNode" presStyleCnt="0"/>
      <dgm:spPr/>
    </dgm:pt>
    <dgm:pt modelId="{55B71986-DAF8-4869-BB2C-FFB622EA6D7B}" type="pres">
      <dgm:prSet presAssocID="{271E73D4-7C20-4BA8-86CB-DBC7F768CA90}" presName="iconBgRect" presStyleLbl="bgShp" presStyleIdx="2" presStyleCnt="6"/>
      <dgm:spPr/>
    </dgm:pt>
    <dgm:pt modelId="{D30D38DA-F48D-4DA9-B80C-46F2324C68FC}" type="pres">
      <dgm:prSet presAssocID="{271E73D4-7C20-4BA8-86CB-DBC7F768CA9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6592B5FE-8A62-47EF-812F-9DDB7A5F63CA}" type="pres">
      <dgm:prSet presAssocID="{271E73D4-7C20-4BA8-86CB-DBC7F768CA90}" presName="spaceRect" presStyleCnt="0"/>
      <dgm:spPr/>
    </dgm:pt>
    <dgm:pt modelId="{9A4240DE-EFD9-4B58-9303-33B59D4CCB49}" type="pres">
      <dgm:prSet presAssocID="{271E73D4-7C20-4BA8-86CB-DBC7F768CA90}" presName="textRect" presStyleLbl="revTx" presStyleIdx="2" presStyleCnt="6">
        <dgm:presLayoutVars>
          <dgm:chMax val="1"/>
          <dgm:chPref val="1"/>
        </dgm:presLayoutVars>
      </dgm:prSet>
      <dgm:spPr/>
    </dgm:pt>
    <dgm:pt modelId="{AADDB79F-75B9-4EEC-A0AE-4F4A3F71F343}" type="pres">
      <dgm:prSet presAssocID="{EE690FED-CB5B-4953-8DC2-EBB1E663D5DD}" presName="sibTrans" presStyleLbl="sibTrans2D1" presStyleIdx="0" presStyleCnt="0"/>
      <dgm:spPr/>
    </dgm:pt>
    <dgm:pt modelId="{A94E9279-4C65-49CB-AF76-AACA9D85EFB9}" type="pres">
      <dgm:prSet presAssocID="{E1D5AA4F-7075-4E2E-80BB-BA6B9EED81C3}" presName="compNode" presStyleCnt="0"/>
      <dgm:spPr/>
    </dgm:pt>
    <dgm:pt modelId="{8CA30F9F-1378-47D7-B0BD-3F1403C99047}" type="pres">
      <dgm:prSet presAssocID="{E1D5AA4F-7075-4E2E-80BB-BA6B9EED81C3}" presName="iconBgRect" presStyleLbl="bgShp" presStyleIdx="3" presStyleCnt="6"/>
      <dgm:spPr/>
    </dgm:pt>
    <dgm:pt modelId="{F5DEABE3-20B4-4DEA-A4A4-815A2358FEDE}" type="pres">
      <dgm:prSet presAssocID="{E1D5AA4F-7075-4E2E-80BB-BA6B9EED81C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ggy Bank"/>
        </a:ext>
      </dgm:extLst>
    </dgm:pt>
    <dgm:pt modelId="{71336F61-11B1-464A-9310-FAC7471AF3FA}" type="pres">
      <dgm:prSet presAssocID="{E1D5AA4F-7075-4E2E-80BB-BA6B9EED81C3}" presName="spaceRect" presStyleCnt="0"/>
      <dgm:spPr/>
    </dgm:pt>
    <dgm:pt modelId="{1E68E9F0-1DCD-497B-9B40-6FC20522537E}" type="pres">
      <dgm:prSet presAssocID="{E1D5AA4F-7075-4E2E-80BB-BA6B9EED81C3}" presName="textRect" presStyleLbl="revTx" presStyleIdx="3" presStyleCnt="6">
        <dgm:presLayoutVars>
          <dgm:chMax val="1"/>
          <dgm:chPref val="1"/>
        </dgm:presLayoutVars>
      </dgm:prSet>
      <dgm:spPr/>
    </dgm:pt>
    <dgm:pt modelId="{33698C77-5B41-4464-94BB-39D5DB15706A}" type="pres">
      <dgm:prSet presAssocID="{EEA50B60-F77E-4F97-85B5-887737B227FF}" presName="sibTrans" presStyleLbl="sibTrans2D1" presStyleIdx="0" presStyleCnt="0"/>
      <dgm:spPr/>
    </dgm:pt>
    <dgm:pt modelId="{E293C2D0-1DF0-47A8-AF12-F9517DE19794}" type="pres">
      <dgm:prSet presAssocID="{30823A66-D6A3-4372-82B2-5F49E1678292}" presName="compNode" presStyleCnt="0"/>
      <dgm:spPr/>
    </dgm:pt>
    <dgm:pt modelId="{66F26F7A-D3C9-4C9E-B163-EBF0843A46BB}" type="pres">
      <dgm:prSet presAssocID="{30823A66-D6A3-4372-82B2-5F49E1678292}" presName="iconBgRect" presStyleLbl="bgShp" presStyleIdx="4" presStyleCnt="6"/>
      <dgm:spPr/>
    </dgm:pt>
    <dgm:pt modelId="{680CAB33-19E4-4E10-A457-B7F8D5621A3D}" type="pres">
      <dgm:prSet presAssocID="{30823A66-D6A3-4372-82B2-5F49E167829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elder"/>
        </a:ext>
      </dgm:extLst>
    </dgm:pt>
    <dgm:pt modelId="{7319E454-F7C0-41CD-AB65-FF243D651578}" type="pres">
      <dgm:prSet presAssocID="{30823A66-D6A3-4372-82B2-5F49E1678292}" presName="spaceRect" presStyleCnt="0"/>
      <dgm:spPr/>
    </dgm:pt>
    <dgm:pt modelId="{2B541F66-A5DA-499C-AF93-23450E24BEC2}" type="pres">
      <dgm:prSet presAssocID="{30823A66-D6A3-4372-82B2-5F49E1678292}" presName="textRect" presStyleLbl="revTx" presStyleIdx="4" presStyleCnt="6">
        <dgm:presLayoutVars>
          <dgm:chMax val="1"/>
          <dgm:chPref val="1"/>
        </dgm:presLayoutVars>
      </dgm:prSet>
      <dgm:spPr/>
    </dgm:pt>
    <dgm:pt modelId="{8003AD1B-451B-46FE-868F-FCD587424F21}" type="pres">
      <dgm:prSet presAssocID="{97273CB4-A386-4CBC-9088-CE18ABE05BCC}" presName="sibTrans" presStyleLbl="sibTrans2D1" presStyleIdx="0" presStyleCnt="0"/>
      <dgm:spPr/>
    </dgm:pt>
    <dgm:pt modelId="{57249420-AB3D-4BCB-B9FD-6F45053FB476}" type="pres">
      <dgm:prSet presAssocID="{58317D98-CEE7-44AA-ACBD-F0E050BF47CD}" presName="compNode" presStyleCnt="0"/>
      <dgm:spPr/>
    </dgm:pt>
    <dgm:pt modelId="{3E779009-3EBD-486B-94F7-FB39AA819B14}" type="pres">
      <dgm:prSet presAssocID="{58317D98-CEE7-44AA-ACBD-F0E050BF47CD}" presName="iconBgRect" presStyleLbl="bgShp" presStyleIdx="5" presStyleCnt="6"/>
      <dgm:spPr/>
    </dgm:pt>
    <dgm:pt modelId="{56AFDE64-AB4B-4A92-B5D4-AE914C4B8F42}" type="pres">
      <dgm:prSet presAssocID="{58317D98-CEE7-44AA-ACBD-F0E050BF47C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ument"/>
        </a:ext>
      </dgm:extLst>
    </dgm:pt>
    <dgm:pt modelId="{268A8167-B9D9-4964-A56C-77311FB07BE4}" type="pres">
      <dgm:prSet presAssocID="{58317D98-CEE7-44AA-ACBD-F0E050BF47CD}" presName="spaceRect" presStyleCnt="0"/>
      <dgm:spPr/>
    </dgm:pt>
    <dgm:pt modelId="{55F58272-D121-4400-942E-0D9415E97C9C}" type="pres">
      <dgm:prSet presAssocID="{58317D98-CEE7-44AA-ACBD-F0E050BF47CD}" presName="textRect" presStyleLbl="revTx" presStyleIdx="5" presStyleCnt="6">
        <dgm:presLayoutVars>
          <dgm:chMax val="1"/>
          <dgm:chPref val="1"/>
        </dgm:presLayoutVars>
      </dgm:prSet>
      <dgm:spPr/>
    </dgm:pt>
  </dgm:ptLst>
  <dgm:cxnLst>
    <dgm:cxn modelId="{BA6BD215-AA06-4D16-B4BA-14555347BC56}" srcId="{DE3C4035-9D5E-48D8-B403-3C4945E08255}" destId="{30823A66-D6A3-4372-82B2-5F49E1678292}" srcOrd="4" destOrd="0" parTransId="{599CE126-5D6D-4740-999F-1E8AAAA03655}" sibTransId="{97273CB4-A386-4CBC-9088-CE18ABE05BCC}"/>
    <dgm:cxn modelId="{86425931-240D-4A42-AD8F-238FB7B764C2}" type="presOf" srcId="{EEA50B60-F77E-4F97-85B5-887737B227FF}" destId="{33698C77-5B41-4464-94BB-39D5DB15706A}" srcOrd="0" destOrd="0" presId="urn:microsoft.com/office/officeart/2018/2/layout/IconCircleList"/>
    <dgm:cxn modelId="{DCECE53B-BD61-46D1-9AC2-23A2ABFA499A}" type="presOf" srcId="{D7747EF3-24CB-469A-BC45-E33959BD5FCB}" destId="{B524B11D-D04A-4A19-A76B-223E4852CE40}" srcOrd="0" destOrd="0" presId="urn:microsoft.com/office/officeart/2018/2/layout/IconCircleList"/>
    <dgm:cxn modelId="{5574CF44-DE2A-47CC-B667-E9864F2BBC67}" srcId="{DE3C4035-9D5E-48D8-B403-3C4945E08255}" destId="{50E3CA22-E89C-457C-8866-259945732F24}" srcOrd="0" destOrd="0" parTransId="{2DD18C0D-8805-4869-9185-88A1FEDC7779}" sibTransId="{F2CCDB9E-2245-45AF-8290-B1C96630E0C1}"/>
    <dgm:cxn modelId="{E9285765-7F76-4F06-89BA-5494240510AF}" srcId="{DE3C4035-9D5E-48D8-B403-3C4945E08255}" destId="{E1D5AA4F-7075-4E2E-80BB-BA6B9EED81C3}" srcOrd="3" destOrd="0" parTransId="{0FC12BA1-8CC4-4840-A725-EE2187D2D55B}" sibTransId="{EEA50B60-F77E-4F97-85B5-887737B227FF}"/>
    <dgm:cxn modelId="{E505EE53-56A6-478B-AC5C-89DF98D9914B}" type="presOf" srcId="{E1D5AA4F-7075-4E2E-80BB-BA6B9EED81C3}" destId="{1E68E9F0-1DCD-497B-9B40-6FC20522537E}" srcOrd="0" destOrd="0" presId="urn:microsoft.com/office/officeart/2018/2/layout/IconCircleList"/>
    <dgm:cxn modelId="{32930679-82E1-4AC9-AFCA-AC1405E43CA6}" type="presOf" srcId="{30823A66-D6A3-4372-82B2-5F49E1678292}" destId="{2B541F66-A5DA-499C-AF93-23450E24BEC2}" srcOrd="0" destOrd="0" presId="urn:microsoft.com/office/officeart/2018/2/layout/IconCircleList"/>
    <dgm:cxn modelId="{2B94B37A-9837-4FC0-B7DC-322DBBD5F4B6}" type="presOf" srcId="{DE3C4035-9D5E-48D8-B403-3C4945E08255}" destId="{83F7E6AC-D74A-4149-84D0-78A670BF7637}" srcOrd="0" destOrd="0" presId="urn:microsoft.com/office/officeart/2018/2/layout/IconCircleList"/>
    <dgm:cxn modelId="{54A97080-50C9-4FE3-9A24-AD7453B4E319}" srcId="{DE3C4035-9D5E-48D8-B403-3C4945E08255}" destId="{ADDE3163-D9BA-41DC-92B4-333FD4A0615B}" srcOrd="1" destOrd="0" parTransId="{6084A957-F5BD-4F1B-9B91-F0D798C99DC2}" sibTransId="{D7747EF3-24CB-469A-BC45-E33959BD5FCB}"/>
    <dgm:cxn modelId="{A7A44B84-82FD-4F47-89A7-17E2DAB8556C}" type="presOf" srcId="{50E3CA22-E89C-457C-8866-259945732F24}" destId="{B3CEB8BB-492F-4C2E-B0D3-908BA4D8EA75}" srcOrd="0" destOrd="0" presId="urn:microsoft.com/office/officeart/2018/2/layout/IconCircleList"/>
    <dgm:cxn modelId="{044F5886-D7BD-43EB-9495-029A0A0D42BA}" type="presOf" srcId="{F2CCDB9E-2245-45AF-8290-B1C96630E0C1}" destId="{4F7C6CDA-D424-4D0A-A629-90F104709232}" srcOrd="0" destOrd="0" presId="urn:microsoft.com/office/officeart/2018/2/layout/IconCircleList"/>
    <dgm:cxn modelId="{60965A93-34A4-4D7E-98D0-127D5C612DD0}" type="presOf" srcId="{58317D98-CEE7-44AA-ACBD-F0E050BF47CD}" destId="{55F58272-D121-4400-942E-0D9415E97C9C}" srcOrd="0" destOrd="0" presId="urn:microsoft.com/office/officeart/2018/2/layout/IconCircleList"/>
    <dgm:cxn modelId="{CD2105A5-1244-4E6B-A6AA-45FFC39AC8F7}" type="presOf" srcId="{EE690FED-CB5B-4953-8DC2-EBB1E663D5DD}" destId="{AADDB79F-75B9-4EEC-A0AE-4F4A3F71F343}" srcOrd="0" destOrd="0" presId="urn:microsoft.com/office/officeart/2018/2/layout/IconCircleList"/>
    <dgm:cxn modelId="{749763A7-047A-416B-9BA3-B46B3EFD33E2}" type="presOf" srcId="{97273CB4-A386-4CBC-9088-CE18ABE05BCC}" destId="{8003AD1B-451B-46FE-868F-FCD587424F21}" srcOrd="0" destOrd="0" presId="urn:microsoft.com/office/officeart/2018/2/layout/IconCircleList"/>
    <dgm:cxn modelId="{FEF76BAB-C358-40BB-897C-E96EE30BD635}" type="presOf" srcId="{271E73D4-7C20-4BA8-86CB-DBC7F768CA90}" destId="{9A4240DE-EFD9-4B58-9303-33B59D4CCB49}" srcOrd="0" destOrd="0" presId="urn:microsoft.com/office/officeart/2018/2/layout/IconCircleList"/>
    <dgm:cxn modelId="{D5F207AD-3BF1-456F-9753-E611CEBAAE47}" srcId="{DE3C4035-9D5E-48D8-B403-3C4945E08255}" destId="{58317D98-CEE7-44AA-ACBD-F0E050BF47CD}" srcOrd="5" destOrd="0" parTransId="{B9A7D5A2-B186-43E3-ABD5-2508FCC9E9D8}" sibTransId="{00E9544A-F226-44B9-A01C-5CB86230DA7F}"/>
    <dgm:cxn modelId="{F09291DF-1AB1-4F1E-9B42-D6B3684C4A51}" srcId="{DE3C4035-9D5E-48D8-B403-3C4945E08255}" destId="{271E73D4-7C20-4BA8-86CB-DBC7F768CA90}" srcOrd="2" destOrd="0" parTransId="{E33A3630-1C61-47BE-9B74-73687E882A09}" sibTransId="{EE690FED-CB5B-4953-8DC2-EBB1E663D5DD}"/>
    <dgm:cxn modelId="{A6C791E4-4C7B-4810-AB33-6653527C1436}" type="presOf" srcId="{ADDE3163-D9BA-41DC-92B4-333FD4A0615B}" destId="{A0E1004F-B019-4CFF-833B-FD70D2E087E5}" srcOrd="0" destOrd="0" presId="urn:microsoft.com/office/officeart/2018/2/layout/IconCircleList"/>
    <dgm:cxn modelId="{6F4317E9-14C3-45FB-8FDF-E5EAF84AE3C3}" type="presParOf" srcId="{83F7E6AC-D74A-4149-84D0-78A670BF7637}" destId="{1DE779F3-0FD5-4ED0-84CF-BFA5D7A95133}" srcOrd="0" destOrd="0" presId="urn:microsoft.com/office/officeart/2018/2/layout/IconCircleList"/>
    <dgm:cxn modelId="{AC8FC73C-C53C-4976-8863-AB64FFFD8152}" type="presParOf" srcId="{1DE779F3-0FD5-4ED0-84CF-BFA5D7A95133}" destId="{39391527-9FBA-4F86-B584-80BB385F9FCE}" srcOrd="0" destOrd="0" presId="urn:microsoft.com/office/officeart/2018/2/layout/IconCircleList"/>
    <dgm:cxn modelId="{15D05A18-E993-4A57-BCC9-DF03C727362E}" type="presParOf" srcId="{39391527-9FBA-4F86-B584-80BB385F9FCE}" destId="{E48A9EF7-F8A1-481B-AB20-3137F1B2CEFA}" srcOrd="0" destOrd="0" presId="urn:microsoft.com/office/officeart/2018/2/layout/IconCircleList"/>
    <dgm:cxn modelId="{69867300-FE9A-45DC-BF57-F66FA0C6F597}" type="presParOf" srcId="{39391527-9FBA-4F86-B584-80BB385F9FCE}" destId="{7C28F8B4-D282-4A36-8C97-4515B7614C71}" srcOrd="1" destOrd="0" presId="urn:microsoft.com/office/officeart/2018/2/layout/IconCircleList"/>
    <dgm:cxn modelId="{D9D724E5-3369-4A2A-8ECB-30296566521F}" type="presParOf" srcId="{39391527-9FBA-4F86-B584-80BB385F9FCE}" destId="{71EBD164-03C1-441D-80F1-98710A314AA4}" srcOrd="2" destOrd="0" presId="urn:microsoft.com/office/officeart/2018/2/layout/IconCircleList"/>
    <dgm:cxn modelId="{DAF3EBF5-7778-4962-AC0A-B0F55C12E6E4}" type="presParOf" srcId="{39391527-9FBA-4F86-B584-80BB385F9FCE}" destId="{B3CEB8BB-492F-4C2E-B0D3-908BA4D8EA75}" srcOrd="3" destOrd="0" presId="urn:microsoft.com/office/officeart/2018/2/layout/IconCircleList"/>
    <dgm:cxn modelId="{8192B251-5574-4131-B2FB-CDF8501A2C13}" type="presParOf" srcId="{1DE779F3-0FD5-4ED0-84CF-BFA5D7A95133}" destId="{4F7C6CDA-D424-4D0A-A629-90F104709232}" srcOrd="1" destOrd="0" presId="urn:microsoft.com/office/officeart/2018/2/layout/IconCircleList"/>
    <dgm:cxn modelId="{30C8B7E8-6478-4C35-9C73-B0083005DB32}" type="presParOf" srcId="{1DE779F3-0FD5-4ED0-84CF-BFA5D7A95133}" destId="{013E8F10-4AB4-456C-A0AE-10DA62DA3811}" srcOrd="2" destOrd="0" presId="urn:microsoft.com/office/officeart/2018/2/layout/IconCircleList"/>
    <dgm:cxn modelId="{AEFCB9ED-45D5-41F6-B9DD-67A082D86011}" type="presParOf" srcId="{013E8F10-4AB4-456C-A0AE-10DA62DA3811}" destId="{B991ED6F-45C4-417B-84F8-A3DED94495E7}" srcOrd="0" destOrd="0" presId="urn:microsoft.com/office/officeart/2018/2/layout/IconCircleList"/>
    <dgm:cxn modelId="{438900BC-13DA-4BF4-8376-78DC2C3C3474}" type="presParOf" srcId="{013E8F10-4AB4-456C-A0AE-10DA62DA3811}" destId="{50286DF4-B3E5-4D3C-BC86-5EED5711102C}" srcOrd="1" destOrd="0" presId="urn:microsoft.com/office/officeart/2018/2/layout/IconCircleList"/>
    <dgm:cxn modelId="{72507150-DD22-4C3C-970F-CC3EF1772FE8}" type="presParOf" srcId="{013E8F10-4AB4-456C-A0AE-10DA62DA3811}" destId="{B61E79AF-616D-4000-A492-0B91F33F6AD1}" srcOrd="2" destOrd="0" presId="urn:microsoft.com/office/officeart/2018/2/layout/IconCircleList"/>
    <dgm:cxn modelId="{AFB0B88A-68DA-4F9E-AFFC-FB98B41B781C}" type="presParOf" srcId="{013E8F10-4AB4-456C-A0AE-10DA62DA3811}" destId="{A0E1004F-B019-4CFF-833B-FD70D2E087E5}" srcOrd="3" destOrd="0" presId="urn:microsoft.com/office/officeart/2018/2/layout/IconCircleList"/>
    <dgm:cxn modelId="{056216D5-79A2-4978-AFE8-381749441B3F}" type="presParOf" srcId="{1DE779F3-0FD5-4ED0-84CF-BFA5D7A95133}" destId="{B524B11D-D04A-4A19-A76B-223E4852CE40}" srcOrd="3" destOrd="0" presId="urn:microsoft.com/office/officeart/2018/2/layout/IconCircleList"/>
    <dgm:cxn modelId="{2B1B2F6F-5FDE-4A20-BA5B-9FC413B4B156}" type="presParOf" srcId="{1DE779F3-0FD5-4ED0-84CF-BFA5D7A95133}" destId="{C1EE1C45-1009-4593-90C1-F75782DF5EB9}" srcOrd="4" destOrd="0" presId="urn:microsoft.com/office/officeart/2018/2/layout/IconCircleList"/>
    <dgm:cxn modelId="{9003F07C-1F50-4B6F-9D8C-B0931352AEE5}" type="presParOf" srcId="{C1EE1C45-1009-4593-90C1-F75782DF5EB9}" destId="{55B71986-DAF8-4869-BB2C-FFB622EA6D7B}" srcOrd="0" destOrd="0" presId="urn:microsoft.com/office/officeart/2018/2/layout/IconCircleList"/>
    <dgm:cxn modelId="{7C0741CF-B25A-4860-9A27-E5878C33F2A3}" type="presParOf" srcId="{C1EE1C45-1009-4593-90C1-F75782DF5EB9}" destId="{D30D38DA-F48D-4DA9-B80C-46F2324C68FC}" srcOrd="1" destOrd="0" presId="urn:microsoft.com/office/officeart/2018/2/layout/IconCircleList"/>
    <dgm:cxn modelId="{CE7511CC-54B7-49DA-AD7E-F5FF13DDCB77}" type="presParOf" srcId="{C1EE1C45-1009-4593-90C1-F75782DF5EB9}" destId="{6592B5FE-8A62-47EF-812F-9DDB7A5F63CA}" srcOrd="2" destOrd="0" presId="urn:microsoft.com/office/officeart/2018/2/layout/IconCircleList"/>
    <dgm:cxn modelId="{0D6306A9-1EFB-48FF-A008-98988EC77CBA}" type="presParOf" srcId="{C1EE1C45-1009-4593-90C1-F75782DF5EB9}" destId="{9A4240DE-EFD9-4B58-9303-33B59D4CCB49}" srcOrd="3" destOrd="0" presId="urn:microsoft.com/office/officeart/2018/2/layout/IconCircleList"/>
    <dgm:cxn modelId="{966A54B4-2FD3-40DC-AE43-2F08061194E3}" type="presParOf" srcId="{1DE779F3-0FD5-4ED0-84CF-BFA5D7A95133}" destId="{AADDB79F-75B9-4EEC-A0AE-4F4A3F71F343}" srcOrd="5" destOrd="0" presId="urn:microsoft.com/office/officeart/2018/2/layout/IconCircleList"/>
    <dgm:cxn modelId="{1B4C44ED-C1E9-4133-A23B-357865FA0780}" type="presParOf" srcId="{1DE779F3-0FD5-4ED0-84CF-BFA5D7A95133}" destId="{A94E9279-4C65-49CB-AF76-AACA9D85EFB9}" srcOrd="6" destOrd="0" presId="urn:microsoft.com/office/officeart/2018/2/layout/IconCircleList"/>
    <dgm:cxn modelId="{32A03FE3-8301-4767-BFC2-2B3D6A73DF56}" type="presParOf" srcId="{A94E9279-4C65-49CB-AF76-AACA9D85EFB9}" destId="{8CA30F9F-1378-47D7-B0BD-3F1403C99047}" srcOrd="0" destOrd="0" presId="urn:microsoft.com/office/officeart/2018/2/layout/IconCircleList"/>
    <dgm:cxn modelId="{7061241B-89B8-44D4-8153-600B35D56E40}" type="presParOf" srcId="{A94E9279-4C65-49CB-AF76-AACA9D85EFB9}" destId="{F5DEABE3-20B4-4DEA-A4A4-815A2358FEDE}" srcOrd="1" destOrd="0" presId="urn:microsoft.com/office/officeart/2018/2/layout/IconCircleList"/>
    <dgm:cxn modelId="{B75BEA03-2B98-449A-ADF5-296015B3DCCC}" type="presParOf" srcId="{A94E9279-4C65-49CB-AF76-AACA9D85EFB9}" destId="{71336F61-11B1-464A-9310-FAC7471AF3FA}" srcOrd="2" destOrd="0" presId="urn:microsoft.com/office/officeart/2018/2/layout/IconCircleList"/>
    <dgm:cxn modelId="{41B667E0-ED2D-4AFA-A6D2-B69F202DB74F}" type="presParOf" srcId="{A94E9279-4C65-49CB-AF76-AACA9D85EFB9}" destId="{1E68E9F0-1DCD-497B-9B40-6FC20522537E}" srcOrd="3" destOrd="0" presId="urn:microsoft.com/office/officeart/2018/2/layout/IconCircleList"/>
    <dgm:cxn modelId="{3B42149E-40B8-42EF-A522-BAED51D22DEB}" type="presParOf" srcId="{1DE779F3-0FD5-4ED0-84CF-BFA5D7A95133}" destId="{33698C77-5B41-4464-94BB-39D5DB15706A}" srcOrd="7" destOrd="0" presId="urn:microsoft.com/office/officeart/2018/2/layout/IconCircleList"/>
    <dgm:cxn modelId="{459C3075-7CF9-4631-B7B0-441161EED181}" type="presParOf" srcId="{1DE779F3-0FD5-4ED0-84CF-BFA5D7A95133}" destId="{E293C2D0-1DF0-47A8-AF12-F9517DE19794}" srcOrd="8" destOrd="0" presId="urn:microsoft.com/office/officeart/2018/2/layout/IconCircleList"/>
    <dgm:cxn modelId="{275173CC-9018-4FDA-AC95-1E842E2E4915}" type="presParOf" srcId="{E293C2D0-1DF0-47A8-AF12-F9517DE19794}" destId="{66F26F7A-D3C9-4C9E-B163-EBF0843A46BB}" srcOrd="0" destOrd="0" presId="urn:microsoft.com/office/officeart/2018/2/layout/IconCircleList"/>
    <dgm:cxn modelId="{4B874D28-B44C-436D-82D0-82049B8627ED}" type="presParOf" srcId="{E293C2D0-1DF0-47A8-AF12-F9517DE19794}" destId="{680CAB33-19E4-4E10-A457-B7F8D5621A3D}" srcOrd="1" destOrd="0" presId="urn:microsoft.com/office/officeart/2018/2/layout/IconCircleList"/>
    <dgm:cxn modelId="{A08A4D71-66B6-44CC-B291-F68B178F29D0}" type="presParOf" srcId="{E293C2D0-1DF0-47A8-AF12-F9517DE19794}" destId="{7319E454-F7C0-41CD-AB65-FF243D651578}" srcOrd="2" destOrd="0" presId="urn:microsoft.com/office/officeart/2018/2/layout/IconCircleList"/>
    <dgm:cxn modelId="{891FBC37-90A1-4400-A44A-955F2BE6C74C}" type="presParOf" srcId="{E293C2D0-1DF0-47A8-AF12-F9517DE19794}" destId="{2B541F66-A5DA-499C-AF93-23450E24BEC2}" srcOrd="3" destOrd="0" presId="urn:microsoft.com/office/officeart/2018/2/layout/IconCircleList"/>
    <dgm:cxn modelId="{47A85809-0B86-4D54-9AAC-D0A2A94AE1AF}" type="presParOf" srcId="{1DE779F3-0FD5-4ED0-84CF-BFA5D7A95133}" destId="{8003AD1B-451B-46FE-868F-FCD587424F21}" srcOrd="9" destOrd="0" presId="urn:microsoft.com/office/officeart/2018/2/layout/IconCircleList"/>
    <dgm:cxn modelId="{549F4F9E-B041-4165-B532-9AD0AD512BB3}" type="presParOf" srcId="{1DE779F3-0FD5-4ED0-84CF-BFA5D7A95133}" destId="{57249420-AB3D-4BCB-B9FD-6F45053FB476}" srcOrd="10" destOrd="0" presId="urn:microsoft.com/office/officeart/2018/2/layout/IconCircleList"/>
    <dgm:cxn modelId="{E123E0A7-65C7-4CE5-9F3F-1C59B123F453}" type="presParOf" srcId="{57249420-AB3D-4BCB-B9FD-6F45053FB476}" destId="{3E779009-3EBD-486B-94F7-FB39AA819B14}" srcOrd="0" destOrd="0" presId="urn:microsoft.com/office/officeart/2018/2/layout/IconCircleList"/>
    <dgm:cxn modelId="{9AFD5D37-FD2E-4A4B-90F6-30C14E390472}" type="presParOf" srcId="{57249420-AB3D-4BCB-B9FD-6F45053FB476}" destId="{56AFDE64-AB4B-4A92-B5D4-AE914C4B8F42}" srcOrd="1" destOrd="0" presId="urn:microsoft.com/office/officeart/2018/2/layout/IconCircleList"/>
    <dgm:cxn modelId="{503E3C33-4B02-428F-9791-1E066632477C}" type="presParOf" srcId="{57249420-AB3D-4BCB-B9FD-6F45053FB476}" destId="{268A8167-B9D9-4964-A56C-77311FB07BE4}" srcOrd="2" destOrd="0" presId="urn:microsoft.com/office/officeart/2018/2/layout/IconCircleList"/>
    <dgm:cxn modelId="{97AA32D9-1DD2-496A-9FEC-1B7E257D6CFC}" type="presParOf" srcId="{57249420-AB3D-4BCB-B9FD-6F45053FB476}" destId="{55F58272-D121-4400-942E-0D9415E97C9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34AA6-113F-4B84-AB89-40E7B4075590}">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8D496F-6834-48FD-812B-55094924DD8E}">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a:t>What sources of finance can you think of to start a business?</a:t>
          </a:r>
          <a:endParaRPr lang="en-US" sz="2200" kern="1200"/>
        </a:p>
      </dsp:txBody>
      <dsp:txXfrm>
        <a:off x="559800" y="3022743"/>
        <a:ext cx="4320000" cy="720000"/>
      </dsp:txXfrm>
    </dsp:sp>
    <dsp:sp modelId="{C0760428-7FFE-47CF-9695-311748CD9C61}">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53C15C-B973-4BE6-B1CF-C50216C46F7A}">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kern="1200"/>
            <a:t>How many sources of finance can you think of for an existing business?</a:t>
          </a:r>
          <a:endParaRPr lang="en-US" sz="2200" kern="1200"/>
        </a:p>
      </dsp:txBody>
      <dsp:txXfrm>
        <a:off x="5635800" y="3022743"/>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8F039-6714-486F-BEE2-8A2DEAB3EC10}">
      <dsp:nvSpPr>
        <dsp:cNvPr id="0" name=""/>
        <dsp:cNvSpPr/>
      </dsp:nvSpPr>
      <dsp:spPr>
        <a:xfrm>
          <a:off x="0" y="48969"/>
          <a:ext cx="10515600" cy="1352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Are you able to explain the different types of credit available?</a:t>
          </a:r>
          <a:endParaRPr lang="en-US" sz="3400" kern="1200" dirty="0"/>
        </a:p>
      </dsp:txBody>
      <dsp:txXfrm>
        <a:off x="66025" y="114994"/>
        <a:ext cx="10383550" cy="1220470"/>
      </dsp:txXfrm>
    </dsp:sp>
    <dsp:sp modelId="{4C08C5F0-1455-45EC-9EF0-57C4CE7DB636}">
      <dsp:nvSpPr>
        <dsp:cNvPr id="0" name=""/>
        <dsp:cNvSpPr/>
      </dsp:nvSpPr>
      <dsp:spPr>
        <a:xfrm>
          <a:off x="0" y="1499409"/>
          <a:ext cx="10515600" cy="1352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Are you able to analyse the different types of finance available?</a:t>
          </a:r>
          <a:endParaRPr lang="en-US" sz="3400" kern="1200" dirty="0"/>
        </a:p>
      </dsp:txBody>
      <dsp:txXfrm>
        <a:off x="66025" y="1565434"/>
        <a:ext cx="10383550" cy="1220470"/>
      </dsp:txXfrm>
    </dsp:sp>
    <dsp:sp modelId="{7400F4F9-0E53-46FC-B8E6-5EAE2C223681}">
      <dsp:nvSpPr>
        <dsp:cNvPr id="0" name=""/>
        <dsp:cNvSpPr/>
      </dsp:nvSpPr>
      <dsp:spPr>
        <a:xfrm>
          <a:off x="0" y="2949848"/>
          <a:ext cx="10515600" cy="13525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Are you able to evaluate the advantages and disadvantages of different sources of finance?</a:t>
          </a:r>
          <a:endParaRPr lang="en-US" sz="3400" kern="1200" dirty="0"/>
        </a:p>
      </dsp:txBody>
      <dsp:txXfrm>
        <a:off x="66025" y="3015873"/>
        <a:ext cx="10383550" cy="1220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918AA-3D1E-4104-A0FE-1BE09300B59F}">
      <dsp:nvSpPr>
        <dsp:cNvPr id="0" name=""/>
        <dsp:cNvSpPr/>
      </dsp:nvSpPr>
      <dsp:spPr>
        <a:xfrm>
          <a:off x="1748064" y="2975"/>
          <a:ext cx="3342605" cy="20055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 set amount of money provided for a specific purpose, to be repaid with interest, over a set period of time</a:t>
          </a:r>
          <a:endParaRPr lang="en-US" sz="1900" kern="1200"/>
        </a:p>
      </dsp:txBody>
      <dsp:txXfrm>
        <a:off x="1748064" y="2975"/>
        <a:ext cx="3342605" cy="2005563"/>
      </dsp:txXfrm>
    </dsp:sp>
    <dsp:sp modelId="{405DD33B-1526-436E-B803-E8660C7AADF9}">
      <dsp:nvSpPr>
        <dsp:cNvPr id="0" name=""/>
        <dsp:cNvSpPr/>
      </dsp:nvSpPr>
      <dsp:spPr>
        <a:xfrm>
          <a:off x="5424930" y="2975"/>
          <a:ext cx="3342605" cy="200556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May be secured against an asset and if there is a default on repayments the asset can be taken </a:t>
          </a:r>
          <a:endParaRPr lang="en-US" sz="1900" kern="1200"/>
        </a:p>
      </dsp:txBody>
      <dsp:txXfrm>
        <a:off x="5424930" y="2975"/>
        <a:ext cx="3342605" cy="2005563"/>
      </dsp:txXfrm>
    </dsp:sp>
    <dsp:sp modelId="{AE3CBE6C-572B-445A-816F-7173DCD3FF37}">
      <dsp:nvSpPr>
        <dsp:cNvPr id="0" name=""/>
        <dsp:cNvSpPr/>
      </dsp:nvSpPr>
      <dsp:spPr>
        <a:xfrm>
          <a:off x="1748064" y="2342799"/>
          <a:ext cx="3342605" cy="200556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Financial institutions can vary interest rates depending upon the amount of risk placed on the loan	</a:t>
          </a:r>
          <a:endParaRPr lang="en-US" sz="1900" kern="1200"/>
        </a:p>
      </dsp:txBody>
      <dsp:txXfrm>
        <a:off x="1748064" y="2342799"/>
        <a:ext cx="3342605" cy="2005563"/>
      </dsp:txXfrm>
    </dsp:sp>
    <dsp:sp modelId="{C82EEE3B-447A-4FEB-873E-86B1C0C1D21A}">
      <dsp:nvSpPr>
        <dsp:cNvPr id="0" name=""/>
        <dsp:cNvSpPr/>
      </dsp:nvSpPr>
      <dsp:spPr>
        <a:xfrm>
          <a:off x="5424930" y="2342799"/>
          <a:ext cx="3342605" cy="200556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An external source of finance generally considered to be more suitable for longer-term projects</a:t>
          </a:r>
          <a:endParaRPr lang="en-US" sz="1900" kern="1200"/>
        </a:p>
        <a:p>
          <a:pPr marL="114300" lvl="1" indent="-114300" algn="l" defTabSz="666750">
            <a:lnSpc>
              <a:spcPct val="90000"/>
            </a:lnSpc>
            <a:spcBef>
              <a:spcPct val="0"/>
            </a:spcBef>
            <a:spcAft>
              <a:spcPct val="15000"/>
            </a:spcAft>
            <a:buChar char="•"/>
          </a:pPr>
          <a:r>
            <a:rPr lang="en-GB" sz="1500" kern="1200"/>
            <a:t>However this will depend upon the size of the loan and the repayment period</a:t>
          </a:r>
          <a:endParaRPr lang="en-US" sz="1500" kern="1200"/>
        </a:p>
      </dsp:txBody>
      <dsp:txXfrm>
        <a:off x="5424930" y="2342799"/>
        <a:ext cx="3342605" cy="2005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39E11-149E-46B7-A081-AD24DB4B7D82}">
      <dsp:nvSpPr>
        <dsp:cNvPr id="0" name=""/>
        <dsp:cNvSpPr/>
      </dsp:nvSpPr>
      <dsp:spPr>
        <a:xfrm>
          <a:off x="0"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3DBB8-9324-4B5A-8B6B-F60740DFDC75}">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Trade credit is paying suppliers a period of time after the goods or services have been received</a:t>
          </a:r>
          <a:endParaRPr lang="en-US" sz="2300" kern="1200"/>
        </a:p>
      </dsp:txBody>
      <dsp:txXfrm>
        <a:off x="398656" y="1088253"/>
        <a:ext cx="2959127" cy="1837317"/>
      </dsp:txXfrm>
    </dsp:sp>
    <dsp:sp modelId="{3CD7EFC5-B769-405B-AB79-6276FEC3C09C}">
      <dsp:nvSpPr>
        <dsp:cNvPr id="0" name=""/>
        <dsp:cNvSpPr/>
      </dsp:nvSpPr>
      <dsp:spPr>
        <a:xfrm>
          <a:off x="3756441"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ABA636-A638-4F0D-AA33-ABB63F182632}">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In effect the supplier is providing the business with finance for the period of the trade credit e.g. 30 days</a:t>
          </a:r>
          <a:endParaRPr lang="en-US" sz="2300" kern="1200"/>
        </a:p>
      </dsp:txBody>
      <dsp:txXfrm>
        <a:off x="4155097" y="1088253"/>
        <a:ext cx="2959127" cy="1837317"/>
      </dsp:txXfrm>
    </dsp:sp>
    <dsp:sp modelId="{6183944D-200A-4014-A27C-B380F124463F}">
      <dsp:nvSpPr>
        <dsp:cNvPr id="0" name=""/>
        <dsp:cNvSpPr/>
      </dsp:nvSpPr>
      <dsp:spPr>
        <a:xfrm>
          <a:off x="7512882"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23E4B-E69B-4FE0-ADF4-EBA93ED5F279}">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The business may lose out on discounts offered for immediate or quick payment increasing costs </a:t>
          </a:r>
          <a:endParaRPr lang="en-US" sz="2300" kern="1200"/>
        </a:p>
      </dsp:txBody>
      <dsp:txXfrm>
        <a:off x="7911539" y="1088253"/>
        <a:ext cx="2959127" cy="18373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FA03C-9D97-4F58-8F89-EE2C8DE14149}">
      <dsp:nvSpPr>
        <dsp:cNvPr id="0" name=""/>
        <dsp:cNvSpPr/>
      </dsp:nvSpPr>
      <dsp:spPr>
        <a:xfrm>
          <a:off x="0" y="622760"/>
          <a:ext cx="6666833" cy="7956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Investment from an established business into another business in return for a percentage equity in the business	</a:t>
          </a:r>
          <a:endParaRPr lang="en-US" sz="2000" kern="1200"/>
        </a:p>
      </dsp:txBody>
      <dsp:txXfrm>
        <a:off x="38838" y="661598"/>
        <a:ext cx="6589157" cy="717924"/>
      </dsp:txXfrm>
    </dsp:sp>
    <dsp:sp modelId="{5C31B2FF-6716-46BA-ACD6-A3999610BFC4}">
      <dsp:nvSpPr>
        <dsp:cNvPr id="0" name=""/>
        <dsp:cNvSpPr/>
      </dsp:nvSpPr>
      <dsp:spPr>
        <a:xfrm>
          <a:off x="0" y="1475960"/>
          <a:ext cx="6666833" cy="79560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Also known as private equity finance</a:t>
          </a:r>
          <a:endParaRPr lang="en-US" sz="2000" kern="1200"/>
        </a:p>
      </dsp:txBody>
      <dsp:txXfrm>
        <a:off x="38838" y="1514798"/>
        <a:ext cx="6589157" cy="717924"/>
      </dsp:txXfrm>
    </dsp:sp>
    <dsp:sp modelId="{21DCD0B6-65E1-404B-AA1D-8DD197BDC311}">
      <dsp:nvSpPr>
        <dsp:cNvPr id="0" name=""/>
        <dsp:cNvSpPr/>
      </dsp:nvSpPr>
      <dsp:spPr>
        <a:xfrm>
          <a:off x="0" y="2329160"/>
          <a:ext cx="6666833" cy="7956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Venture capitalists will  normally look for a high rate of return in a specific time period</a:t>
          </a:r>
          <a:endParaRPr lang="en-US" sz="2000" kern="1200"/>
        </a:p>
      </dsp:txBody>
      <dsp:txXfrm>
        <a:off x="38838" y="2367998"/>
        <a:ext cx="6589157" cy="717924"/>
      </dsp:txXfrm>
    </dsp:sp>
    <dsp:sp modelId="{5C7EABD8-9404-4DB8-9C05-8D1F6E697E48}">
      <dsp:nvSpPr>
        <dsp:cNvPr id="0" name=""/>
        <dsp:cNvSpPr/>
      </dsp:nvSpPr>
      <dsp:spPr>
        <a:xfrm>
          <a:off x="0" y="3182360"/>
          <a:ext cx="6666833" cy="79560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 business or entrepreneur may also benefit from expertise and mentoring from the venture capitalist</a:t>
          </a:r>
          <a:endParaRPr lang="en-US" sz="2000" kern="1200"/>
        </a:p>
      </dsp:txBody>
      <dsp:txXfrm>
        <a:off x="38838" y="3221198"/>
        <a:ext cx="6589157" cy="717924"/>
      </dsp:txXfrm>
    </dsp:sp>
    <dsp:sp modelId="{C1A6C8E7-8D55-45E1-8E0A-0E402E326A2A}">
      <dsp:nvSpPr>
        <dsp:cNvPr id="0" name=""/>
        <dsp:cNvSpPr/>
      </dsp:nvSpPr>
      <dsp:spPr>
        <a:xfrm>
          <a:off x="0" y="4035560"/>
          <a:ext cx="6666833" cy="7956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Often associated with high risk start-ups</a:t>
          </a:r>
          <a:endParaRPr lang="en-US" sz="2000" kern="1200"/>
        </a:p>
      </dsp:txBody>
      <dsp:txXfrm>
        <a:off x="38838" y="4074398"/>
        <a:ext cx="6589157" cy="7179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A9EF7-F8A1-481B-AB20-3137F1B2CEFA}">
      <dsp:nvSpPr>
        <dsp:cNvPr id="0" name=""/>
        <dsp:cNvSpPr/>
      </dsp:nvSpPr>
      <dsp:spPr>
        <a:xfrm>
          <a:off x="205509" y="82834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8F8B4-D282-4A36-8C97-4515B7614C71}">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CEB8BB-492F-4C2E-B0D3-908BA4D8EA75}">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Leasing allows a business to benefit from the use of an asset without owning it or buying it outright</a:t>
          </a:r>
          <a:endParaRPr lang="en-US" sz="1100" kern="1200"/>
        </a:p>
      </dsp:txBody>
      <dsp:txXfrm>
        <a:off x="1312541" y="828340"/>
        <a:ext cx="2148945" cy="911674"/>
      </dsp:txXfrm>
    </dsp:sp>
    <dsp:sp modelId="{B991ED6F-45C4-417B-84F8-A3DED94495E7}">
      <dsp:nvSpPr>
        <dsp:cNvPr id="0" name=""/>
        <dsp:cNvSpPr/>
      </dsp:nvSpPr>
      <dsp:spPr>
        <a:xfrm>
          <a:off x="3835925" y="828340"/>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286DF4-B3E5-4D3C-BC86-5EED5711102C}">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E1004F-B019-4CFF-833B-FD70D2E087E5}">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The business pays a set amount in instalments to lease the asset for a pre determined period of time</a:t>
          </a:r>
          <a:endParaRPr lang="en-US" sz="1100" kern="1200"/>
        </a:p>
      </dsp:txBody>
      <dsp:txXfrm>
        <a:off x="4942957" y="828340"/>
        <a:ext cx="2148945" cy="911674"/>
      </dsp:txXfrm>
    </dsp:sp>
    <dsp:sp modelId="{55B71986-DAF8-4869-BB2C-FFB622EA6D7B}">
      <dsp:nvSpPr>
        <dsp:cNvPr id="0" name=""/>
        <dsp:cNvSpPr/>
      </dsp:nvSpPr>
      <dsp:spPr>
        <a:xfrm>
          <a:off x="7466341" y="828340"/>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0D38DA-F48D-4DA9-B80C-46F2324C68FC}">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4240DE-EFD9-4B58-9303-33B59D4CCB49}">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The asset remains the property of the leasing company and at the end of the time period the asset is returned to the lease company and the business stops making the payments</a:t>
          </a:r>
          <a:endParaRPr lang="en-US" sz="1100" kern="1200"/>
        </a:p>
      </dsp:txBody>
      <dsp:txXfrm>
        <a:off x="8573374" y="828340"/>
        <a:ext cx="2148945" cy="911674"/>
      </dsp:txXfrm>
    </dsp:sp>
    <dsp:sp modelId="{8CA30F9F-1378-47D7-B0BD-3F1403C99047}">
      <dsp:nvSpPr>
        <dsp:cNvPr id="0" name=""/>
        <dsp:cNvSpPr/>
      </dsp:nvSpPr>
      <dsp:spPr>
        <a:xfrm>
          <a:off x="205509" y="2452790"/>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EABE3-20B4-4DEA-A4A4-815A2358FEDE}">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68E9F0-1DCD-497B-9B40-6FC20522537E}">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Avoids the need to finance the asset but may be more costly in the long run</a:t>
          </a:r>
          <a:endParaRPr lang="en-US" sz="1100" kern="1200"/>
        </a:p>
      </dsp:txBody>
      <dsp:txXfrm>
        <a:off x="1312541" y="2452790"/>
        <a:ext cx="2148945" cy="911674"/>
      </dsp:txXfrm>
    </dsp:sp>
    <dsp:sp modelId="{66F26F7A-D3C9-4C9E-B163-EBF0843A46BB}">
      <dsp:nvSpPr>
        <dsp:cNvPr id="0" name=""/>
        <dsp:cNvSpPr/>
      </dsp:nvSpPr>
      <dsp:spPr>
        <a:xfrm>
          <a:off x="3835925" y="2452790"/>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0CAB33-19E4-4E10-A457-B7F8D5621A3D}">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541F66-A5DA-499C-AF93-23450E24BEC2}">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However the lease company is responsible for any repairs and maintenance</a:t>
          </a:r>
          <a:endParaRPr lang="en-US" sz="1100" kern="1200"/>
        </a:p>
      </dsp:txBody>
      <dsp:txXfrm>
        <a:off x="4942957" y="2452790"/>
        <a:ext cx="2148945" cy="911674"/>
      </dsp:txXfrm>
    </dsp:sp>
    <dsp:sp modelId="{3E779009-3EBD-486B-94F7-FB39AA819B14}">
      <dsp:nvSpPr>
        <dsp:cNvPr id="0" name=""/>
        <dsp:cNvSpPr/>
      </dsp:nvSpPr>
      <dsp:spPr>
        <a:xfrm>
          <a:off x="7466341" y="245279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AFDE64-AB4B-4A92-B5D4-AE914C4B8F42}">
      <dsp:nvSpPr>
        <dsp:cNvPr id="0" name=""/>
        <dsp:cNvSpPr/>
      </dsp:nvSpPr>
      <dsp:spPr>
        <a:xfrm>
          <a:off x="7657792" y="2644242"/>
          <a:ext cx="528770" cy="5287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F58272-D121-4400-942E-0D9415E97C9C}">
      <dsp:nvSpPr>
        <dsp:cNvPr id="0" name=""/>
        <dsp:cNvSpPr/>
      </dsp:nvSpPr>
      <dsp:spPr>
        <a:xfrm>
          <a:off x="8573374"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At the end of the lease period the business may start a new lease agreement for the latest model e.g. new spec photocopier!</a:t>
          </a:r>
          <a:endParaRPr lang="en-US" sz="1100" kern="1200"/>
        </a:p>
      </dsp:txBody>
      <dsp:txXfrm>
        <a:off x="8573374" y="2452790"/>
        <a:ext cx="2148945" cy="91167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3C9C-3EE7-4B7A-B632-028DF48915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102CA8-B76A-4E6E-9367-93A40D5E0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DA358D-B939-4993-8DA8-751A8B1A8B1A}"/>
              </a:ext>
            </a:extLst>
          </p:cNvPr>
          <p:cNvSpPr>
            <a:spLocks noGrp="1"/>
          </p:cNvSpPr>
          <p:nvPr>
            <p:ph type="dt" sz="half" idx="10"/>
          </p:nvPr>
        </p:nvSpPr>
        <p:spPr/>
        <p:txBody>
          <a:bodyPr/>
          <a:lstStyle/>
          <a:p>
            <a:fld id="{5DC128B1-8DFA-426A-8342-A0E1CB08292D}" type="datetimeFigureOut">
              <a:rPr lang="en-GB" smtClean="0"/>
              <a:t>17/03/2025</a:t>
            </a:fld>
            <a:endParaRPr lang="en-GB"/>
          </a:p>
        </p:txBody>
      </p:sp>
      <p:sp>
        <p:nvSpPr>
          <p:cNvPr id="5" name="Footer Placeholder 4">
            <a:extLst>
              <a:ext uri="{FF2B5EF4-FFF2-40B4-BE49-F238E27FC236}">
                <a16:creationId xmlns:a16="http://schemas.microsoft.com/office/drawing/2014/main" id="{4CD15DB9-04E3-4775-9BC3-4C33313F68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114D1B-BBD3-4C2B-AA82-0C7B67B4FBD3}"/>
              </a:ext>
            </a:extLst>
          </p:cNvPr>
          <p:cNvSpPr>
            <a:spLocks noGrp="1"/>
          </p:cNvSpPr>
          <p:nvPr>
            <p:ph type="sldNum" sz="quarter" idx="12"/>
          </p:nvPr>
        </p:nvSpPr>
        <p:spPr/>
        <p:txBody>
          <a:bodyPr/>
          <a:lstStyle/>
          <a:p>
            <a:fld id="{11796378-AE42-4625-8A06-6013BB32EB11}" type="slidenum">
              <a:rPr lang="en-GB" smtClean="0"/>
              <a:t>‹#›</a:t>
            </a:fld>
            <a:endParaRPr lang="en-GB"/>
          </a:p>
        </p:txBody>
      </p:sp>
    </p:spTree>
    <p:extLst>
      <p:ext uri="{BB962C8B-B14F-4D97-AF65-F5344CB8AC3E}">
        <p14:creationId xmlns:p14="http://schemas.microsoft.com/office/powerpoint/2010/main" val="69241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AF88-B519-4F7E-BFB6-FBB53904D7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1D67C7-12CD-4EE9-8E28-9777D754AE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058EDB-2A93-49F7-95F7-26F737A3E010}"/>
              </a:ext>
            </a:extLst>
          </p:cNvPr>
          <p:cNvSpPr>
            <a:spLocks noGrp="1"/>
          </p:cNvSpPr>
          <p:nvPr>
            <p:ph type="dt" sz="half" idx="10"/>
          </p:nvPr>
        </p:nvSpPr>
        <p:spPr/>
        <p:txBody>
          <a:bodyPr/>
          <a:lstStyle/>
          <a:p>
            <a:fld id="{5DC128B1-8DFA-426A-8342-A0E1CB08292D}" type="datetimeFigureOut">
              <a:rPr lang="en-GB" smtClean="0"/>
              <a:t>17/03/2025</a:t>
            </a:fld>
            <a:endParaRPr lang="en-GB"/>
          </a:p>
        </p:txBody>
      </p:sp>
      <p:sp>
        <p:nvSpPr>
          <p:cNvPr id="5" name="Footer Placeholder 4">
            <a:extLst>
              <a:ext uri="{FF2B5EF4-FFF2-40B4-BE49-F238E27FC236}">
                <a16:creationId xmlns:a16="http://schemas.microsoft.com/office/drawing/2014/main" id="{FF156D14-84CE-4D6C-92F1-D28471230F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110EB2-3393-42AF-B811-24FEC5C976EA}"/>
              </a:ext>
            </a:extLst>
          </p:cNvPr>
          <p:cNvSpPr>
            <a:spLocks noGrp="1"/>
          </p:cNvSpPr>
          <p:nvPr>
            <p:ph type="sldNum" sz="quarter" idx="12"/>
          </p:nvPr>
        </p:nvSpPr>
        <p:spPr/>
        <p:txBody>
          <a:bodyPr/>
          <a:lstStyle/>
          <a:p>
            <a:fld id="{11796378-AE42-4625-8A06-6013BB32EB11}" type="slidenum">
              <a:rPr lang="en-GB" smtClean="0"/>
              <a:t>‹#›</a:t>
            </a:fld>
            <a:endParaRPr lang="en-GB"/>
          </a:p>
        </p:txBody>
      </p:sp>
    </p:spTree>
    <p:extLst>
      <p:ext uri="{BB962C8B-B14F-4D97-AF65-F5344CB8AC3E}">
        <p14:creationId xmlns:p14="http://schemas.microsoft.com/office/powerpoint/2010/main" val="141115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68F3D8-95D4-44C7-B95E-CBE8D487F0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DDB4BF-B34A-4259-B51A-A9CB0231D9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8A6056-5A79-4F43-8FA3-15535190A55C}"/>
              </a:ext>
            </a:extLst>
          </p:cNvPr>
          <p:cNvSpPr>
            <a:spLocks noGrp="1"/>
          </p:cNvSpPr>
          <p:nvPr>
            <p:ph type="dt" sz="half" idx="10"/>
          </p:nvPr>
        </p:nvSpPr>
        <p:spPr/>
        <p:txBody>
          <a:bodyPr/>
          <a:lstStyle/>
          <a:p>
            <a:fld id="{5DC128B1-8DFA-426A-8342-A0E1CB08292D}" type="datetimeFigureOut">
              <a:rPr lang="en-GB" smtClean="0"/>
              <a:t>17/03/2025</a:t>
            </a:fld>
            <a:endParaRPr lang="en-GB"/>
          </a:p>
        </p:txBody>
      </p:sp>
      <p:sp>
        <p:nvSpPr>
          <p:cNvPr id="5" name="Footer Placeholder 4">
            <a:extLst>
              <a:ext uri="{FF2B5EF4-FFF2-40B4-BE49-F238E27FC236}">
                <a16:creationId xmlns:a16="http://schemas.microsoft.com/office/drawing/2014/main" id="{600DDC01-339D-4F5A-94A6-9BBEA8D552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32398A-D04A-4B15-A4A5-7E8C3BD86100}"/>
              </a:ext>
            </a:extLst>
          </p:cNvPr>
          <p:cNvSpPr>
            <a:spLocks noGrp="1"/>
          </p:cNvSpPr>
          <p:nvPr>
            <p:ph type="sldNum" sz="quarter" idx="12"/>
          </p:nvPr>
        </p:nvSpPr>
        <p:spPr/>
        <p:txBody>
          <a:bodyPr/>
          <a:lstStyle/>
          <a:p>
            <a:fld id="{11796378-AE42-4625-8A06-6013BB32EB11}" type="slidenum">
              <a:rPr lang="en-GB" smtClean="0"/>
              <a:t>‹#›</a:t>
            </a:fld>
            <a:endParaRPr lang="en-GB"/>
          </a:p>
        </p:txBody>
      </p:sp>
    </p:spTree>
    <p:extLst>
      <p:ext uri="{BB962C8B-B14F-4D97-AF65-F5344CB8AC3E}">
        <p14:creationId xmlns:p14="http://schemas.microsoft.com/office/powerpoint/2010/main" val="411080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EF833-B1D9-4867-9700-2B81D6C894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A4FF6D-222B-473F-82ED-81CF0D4245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8AFE54-8BF1-4CAD-B2E8-2F3FCE04A852}"/>
              </a:ext>
            </a:extLst>
          </p:cNvPr>
          <p:cNvSpPr>
            <a:spLocks noGrp="1"/>
          </p:cNvSpPr>
          <p:nvPr>
            <p:ph type="dt" sz="half" idx="10"/>
          </p:nvPr>
        </p:nvSpPr>
        <p:spPr/>
        <p:txBody>
          <a:bodyPr/>
          <a:lstStyle/>
          <a:p>
            <a:fld id="{5DC128B1-8DFA-426A-8342-A0E1CB08292D}" type="datetimeFigureOut">
              <a:rPr lang="en-GB" smtClean="0"/>
              <a:t>17/03/2025</a:t>
            </a:fld>
            <a:endParaRPr lang="en-GB"/>
          </a:p>
        </p:txBody>
      </p:sp>
      <p:sp>
        <p:nvSpPr>
          <p:cNvPr id="5" name="Footer Placeholder 4">
            <a:extLst>
              <a:ext uri="{FF2B5EF4-FFF2-40B4-BE49-F238E27FC236}">
                <a16:creationId xmlns:a16="http://schemas.microsoft.com/office/drawing/2014/main" id="{0005DF80-BC5C-4376-B1FF-844A7A7AD3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DF6D44-CAF6-4097-BDDC-F4BF6FFCA69A}"/>
              </a:ext>
            </a:extLst>
          </p:cNvPr>
          <p:cNvSpPr>
            <a:spLocks noGrp="1"/>
          </p:cNvSpPr>
          <p:nvPr>
            <p:ph type="sldNum" sz="quarter" idx="12"/>
          </p:nvPr>
        </p:nvSpPr>
        <p:spPr/>
        <p:txBody>
          <a:bodyPr/>
          <a:lstStyle/>
          <a:p>
            <a:fld id="{11796378-AE42-4625-8A06-6013BB32EB11}" type="slidenum">
              <a:rPr lang="en-GB" smtClean="0"/>
              <a:t>‹#›</a:t>
            </a:fld>
            <a:endParaRPr lang="en-GB"/>
          </a:p>
        </p:txBody>
      </p:sp>
    </p:spTree>
    <p:extLst>
      <p:ext uri="{BB962C8B-B14F-4D97-AF65-F5344CB8AC3E}">
        <p14:creationId xmlns:p14="http://schemas.microsoft.com/office/powerpoint/2010/main" val="3119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034A-E6CB-4B63-AE3B-4B6771485A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A50A78-551F-4836-82D2-A9DAF17150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A8FE9F-3056-418C-AE1C-BFC50F9C12D8}"/>
              </a:ext>
            </a:extLst>
          </p:cNvPr>
          <p:cNvSpPr>
            <a:spLocks noGrp="1"/>
          </p:cNvSpPr>
          <p:nvPr>
            <p:ph type="dt" sz="half" idx="10"/>
          </p:nvPr>
        </p:nvSpPr>
        <p:spPr/>
        <p:txBody>
          <a:bodyPr/>
          <a:lstStyle/>
          <a:p>
            <a:fld id="{5DC128B1-8DFA-426A-8342-A0E1CB08292D}" type="datetimeFigureOut">
              <a:rPr lang="en-GB" smtClean="0"/>
              <a:t>17/03/2025</a:t>
            </a:fld>
            <a:endParaRPr lang="en-GB"/>
          </a:p>
        </p:txBody>
      </p:sp>
      <p:sp>
        <p:nvSpPr>
          <p:cNvPr id="5" name="Footer Placeholder 4">
            <a:extLst>
              <a:ext uri="{FF2B5EF4-FFF2-40B4-BE49-F238E27FC236}">
                <a16:creationId xmlns:a16="http://schemas.microsoft.com/office/drawing/2014/main" id="{F69505A8-18B3-4A69-9F60-54DB7949CB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808FCC-68CE-4F66-B991-80F6752E7A06}"/>
              </a:ext>
            </a:extLst>
          </p:cNvPr>
          <p:cNvSpPr>
            <a:spLocks noGrp="1"/>
          </p:cNvSpPr>
          <p:nvPr>
            <p:ph type="sldNum" sz="quarter" idx="12"/>
          </p:nvPr>
        </p:nvSpPr>
        <p:spPr/>
        <p:txBody>
          <a:bodyPr/>
          <a:lstStyle/>
          <a:p>
            <a:fld id="{11796378-AE42-4625-8A06-6013BB32EB11}" type="slidenum">
              <a:rPr lang="en-GB" smtClean="0"/>
              <a:t>‹#›</a:t>
            </a:fld>
            <a:endParaRPr lang="en-GB"/>
          </a:p>
        </p:txBody>
      </p:sp>
    </p:spTree>
    <p:extLst>
      <p:ext uri="{BB962C8B-B14F-4D97-AF65-F5344CB8AC3E}">
        <p14:creationId xmlns:p14="http://schemas.microsoft.com/office/powerpoint/2010/main" val="137780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C5E2-E341-43F4-B5F2-53D82D78D7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DAC100-A807-43DF-80E8-53C244FF5B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8D0A0E-0D3E-4FB1-A5CE-1A4CC79D1F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EEAD78-BBB2-4CF5-8E57-D66D6711F73C}"/>
              </a:ext>
            </a:extLst>
          </p:cNvPr>
          <p:cNvSpPr>
            <a:spLocks noGrp="1"/>
          </p:cNvSpPr>
          <p:nvPr>
            <p:ph type="dt" sz="half" idx="10"/>
          </p:nvPr>
        </p:nvSpPr>
        <p:spPr/>
        <p:txBody>
          <a:bodyPr/>
          <a:lstStyle/>
          <a:p>
            <a:fld id="{5DC128B1-8DFA-426A-8342-A0E1CB08292D}" type="datetimeFigureOut">
              <a:rPr lang="en-GB" smtClean="0"/>
              <a:t>17/03/2025</a:t>
            </a:fld>
            <a:endParaRPr lang="en-GB"/>
          </a:p>
        </p:txBody>
      </p:sp>
      <p:sp>
        <p:nvSpPr>
          <p:cNvPr id="6" name="Footer Placeholder 5">
            <a:extLst>
              <a:ext uri="{FF2B5EF4-FFF2-40B4-BE49-F238E27FC236}">
                <a16:creationId xmlns:a16="http://schemas.microsoft.com/office/drawing/2014/main" id="{A078CE27-DB9D-42C8-A050-A6916AD391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8CBEDA-0148-45B3-9A24-6B2A675E5876}"/>
              </a:ext>
            </a:extLst>
          </p:cNvPr>
          <p:cNvSpPr>
            <a:spLocks noGrp="1"/>
          </p:cNvSpPr>
          <p:nvPr>
            <p:ph type="sldNum" sz="quarter" idx="12"/>
          </p:nvPr>
        </p:nvSpPr>
        <p:spPr/>
        <p:txBody>
          <a:bodyPr/>
          <a:lstStyle/>
          <a:p>
            <a:fld id="{11796378-AE42-4625-8A06-6013BB32EB11}" type="slidenum">
              <a:rPr lang="en-GB" smtClean="0"/>
              <a:t>‹#›</a:t>
            </a:fld>
            <a:endParaRPr lang="en-GB"/>
          </a:p>
        </p:txBody>
      </p:sp>
    </p:spTree>
    <p:extLst>
      <p:ext uri="{BB962C8B-B14F-4D97-AF65-F5344CB8AC3E}">
        <p14:creationId xmlns:p14="http://schemas.microsoft.com/office/powerpoint/2010/main" val="355022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49CF-B513-4C95-AA7F-C0843F2E39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7FC01A-1A27-4E35-A5BC-B3760C8CE5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773901-DF3D-48E7-B27C-9D0BF972A2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0888B6-ED7B-4D61-B0A4-B02FCA2E7C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9DB2F2-A51D-4D56-B24D-30952C7E69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4D7F53-5262-4651-9265-E74143A2B814}"/>
              </a:ext>
            </a:extLst>
          </p:cNvPr>
          <p:cNvSpPr>
            <a:spLocks noGrp="1"/>
          </p:cNvSpPr>
          <p:nvPr>
            <p:ph type="dt" sz="half" idx="10"/>
          </p:nvPr>
        </p:nvSpPr>
        <p:spPr/>
        <p:txBody>
          <a:bodyPr/>
          <a:lstStyle/>
          <a:p>
            <a:fld id="{5DC128B1-8DFA-426A-8342-A0E1CB08292D}" type="datetimeFigureOut">
              <a:rPr lang="en-GB" smtClean="0"/>
              <a:t>17/03/2025</a:t>
            </a:fld>
            <a:endParaRPr lang="en-GB"/>
          </a:p>
        </p:txBody>
      </p:sp>
      <p:sp>
        <p:nvSpPr>
          <p:cNvPr id="8" name="Footer Placeholder 7">
            <a:extLst>
              <a:ext uri="{FF2B5EF4-FFF2-40B4-BE49-F238E27FC236}">
                <a16:creationId xmlns:a16="http://schemas.microsoft.com/office/drawing/2014/main" id="{CE66735C-F006-464A-8502-2E442B4B2E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341699-C411-4769-9AED-09E187DF5A92}"/>
              </a:ext>
            </a:extLst>
          </p:cNvPr>
          <p:cNvSpPr>
            <a:spLocks noGrp="1"/>
          </p:cNvSpPr>
          <p:nvPr>
            <p:ph type="sldNum" sz="quarter" idx="12"/>
          </p:nvPr>
        </p:nvSpPr>
        <p:spPr/>
        <p:txBody>
          <a:bodyPr/>
          <a:lstStyle/>
          <a:p>
            <a:fld id="{11796378-AE42-4625-8A06-6013BB32EB11}" type="slidenum">
              <a:rPr lang="en-GB" smtClean="0"/>
              <a:t>‹#›</a:t>
            </a:fld>
            <a:endParaRPr lang="en-GB"/>
          </a:p>
        </p:txBody>
      </p:sp>
    </p:spTree>
    <p:extLst>
      <p:ext uri="{BB962C8B-B14F-4D97-AF65-F5344CB8AC3E}">
        <p14:creationId xmlns:p14="http://schemas.microsoft.com/office/powerpoint/2010/main" val="269333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589F-D18C-4542-9CF9-D13C5C078E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D27A35-F513-4132-8ACD-FD9624E74992}"/>
              </a:ext>
            </a:extLst>
          </p:cNvPr>
          <p:cNvSpPr>
            <a:spLocks noGrp="1"/>
          </p:cNvSpPr>
          <p:nvPr>
            <p:ph type="dt" sz="half" idx="10"/>
          </p:nvPr>
        </p:nvSpPr>
        <p:spPr/>
        <p:txBody>
          <a:bodyPr/>
          <a:lstStyle/>
          <a:p>
            <a:fld id="{5DC128B1-8DFA-426A-8342-A0E1CB08292D}" type="datetimeFigureOut">
              <a:rPr lang="en-GB" smtClean="0"/>
              <a:t>17/03/2025</a:t>
            </a:fld>
            <a:endParaRPr lang="en-GB"/>
          </a:p>
        </p:txBody>
      </p:sp>
      <p:sp>
        <p:nvSpPr>
          <p:cNvPr id="4" name="Footer Placeholder 3">
            <a:extLst>
              <a:ext uri="{FF2B5EF4-FFF2-40B4-BE49-F238E27FC236}">
                <a16:creationId xmlns:a16="http://schemas.microsoft.com/office/drawing/2014/main" id="{0854144E-354C-4661-81E9-3EA0AA63C1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766950-B2B4-47C1-916E-97E85C356B60}"/>
              </a:ext>
            </a:extLst>
          </p:cNvPr>
          <p:cNvSpPr>
            <a:spLocks noGrp="1"/>
          </p:cNvSpPr>
          <p:nvPr>
            <p:ph type="sldNum" sz="quarter" idx="12"/>
          </p:nvPr>
        </p:nvSpPr>
        <p:spPr/>
        <p:txBody>
          <a:bodyPr/>
          <a:lstStyle/>
          <a:p>
            <a:fld id="{11796378-AE42-4625-8A06-6013BB32EB11}" type="slidenum">
              <a:rPr lang="en-GB" smtClean="0"/>
              <a:t>‹#›</a:t>
            </a:fld>
            <a:endParaRPr lang="en-GB"/>
          </a:p>
        </p:txBody>
      </p:sp>
    </p:spTree>
    <p:extLst>
      <p:ext uri="{BB962C8B-B14F-4D97-AF65-F5344CB8AC3E}">
        <p14:creationId xmlns:p14="http://schemas.microsoft.com/office/powerpoint/2010/main" val="247217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F6E5A-CA2E-4AC9-A6AE-70E4DF2ADD82}"/>
              </a:ext>
            </a:extLst>
          </p:cNvPr>
          <p:cNvSpPr>
            <a:spLocks noGrp="1"/>
          </p:cNvSpPr>
          <p:nvPr>
            <p:ph type="dt" sz="half" idx="10"/>
          </p:nvPr>
        </p:nvSpPr>
        <p:spPr/>
        <p:txBody>
          <a:bodyPr/>
          <a:lstStyle/>
          <a:p>
            <a:fld id="{5DC128B1-8DFA-426A-8342-A0E1CB08292D}" type="datetimeFigureOut">
              <a:rPr lang="en-GB" smtClean="0"/>
              <a:t>17/03/2025</a:t>
            </a:fld>
            <a:endParaRPr lang="en-GB"/>
          </a:p>
        </p:txBody>
      </p:sp>
      <p:sp>
        <p:nvSpPr>
          <p:cNvPr id="3" name="Footer Placeholder 2">
            <a:extLst>
              <a:ext uri="{FF2B5EF4-FFF2-40B4-BE49-F238E27FC236}">
                <a16:creationId xmlns:a16="http://schemas.microsoft.com/office/drawing/2014/main" id="{ADFD3068-6D0C-460F-A803-82F3BF7F27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3C05F6-2EA0-445C-9AA4-401ED3DA6E7A}"/>
              </a:ext>
            </a:extLst>
          </p:cNvPr>
          <p:cNvSpPr>
            <a:spLocks noGrp="1"/>
          </p:cNvSpPr>
          <p:nvPr>
            <p:ph type="sldNum" sz="quarter" idx="12"/>
          </p:nvPr>
        </p:nvSpPr>
        <p:spPr/>
        <p:txBody>
          <a:bodyPr/>
          <a:lstStyle/>
          <a:p>
            <a:fld id="{11796378-AE42-4625-8A06-6013BB32EB11}" type="slidenum">
              <a:rPr lang="en-GB" smtClean="0"/>
              <a:t>‹#›</a:t>
            </a:fld>
            <a:endParaRPr lang="en-GB"/>
          </a:p>
        </p:txBody>
      </p:sp>
    </p:spTree>
    <p:extLst>
      <p:ext uri="{BB962C8B-B14F-4D97-AF65-F5344CB8AC3E}">
        <p14:creationId xmlns:p14="http://schemas.microsoft.com/office/powerpoint/2010/main" val="224385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8062-DC7B-4785-8539-BDB339259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9A1AC8-8197-481E-92CA-4A33E25C60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2AB35D-B74A-4EA8-8D1A-12FCEBD33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6EAD96-972C-450D-A6F6-4B199CB11CED}"/>
              </a:ext>
            </a:extLst>
          </p:cNvPr>
          <p:cNvSpPr>
            <a:spLocks noGrp="1"/>
          </p:cNvSpPr>
          <p:nvPr>
            <p:ph type="dt" sz="half" idx="10"/>
          </p:nvPr>
        </p:nvSpPr>
        <p:spPr/>
        <p:txBody>
          <a:bodyPr/>
          <a:lstStyle/>
          <a:p>
            <a:fld id="{5DC128B1-8DFA-426A-8342-A0E1CB08292D}" type="datetimeFigureOut">
              <a:rPr lang="en-GB" smtClean="0"/>
              <a:t>17/03/2025</a:t>
            </a:fld>
            <a:endParaRPr lang="en-GB"/>
          </a:p>
        </p:txBody>
      </p:sp>
      <p:sp>
        <p:nvSpPr>
          <p:cNvPr id="6" name="Footer Placeholder 5">
            <a:extLst>
              <a:ext uri="{FF2B5EF4-FFF2-40B4-BE49-F238E27FC236}">
                <a16:creationId xmlns:a16="http://schemas.microsoft.com/office/drawing/2014/main" id="{E4BC77CE-BE5B-4B9E-9D96-07ADF0F6CB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54FC38-DA90-43D8-A4F6-CE5AA75E13D9}"/>
              </a:ext>
            </a:extLst>
          </p:cNvPr>
          <p:cNvSpPr>
            <a:spLocks noGrp="1"/>
          </p:cNvSpPr>
          <p:nvPr>
            <p:ph type="sldNum" sz="quarter" idx="12"/>
          </p:nvPr>
        </p:nvSpPr>
        <p:spPr/>
        <p:txBody>
          <a:bodyPr/>
          <a:lstStyle/>
          <a:p>
            <a:fld id="{11796378-AE42-4625-8A06-6013BB32EB11}" type="slidenum">
              <a:rPr lang="en-GB" smtClean="0"/>
              <a:t>‹#›</a:t>
            </a:fld>
            <a:endParaRPr lang="en-GB"/>
          </a:p>
        </p:txBody>
      </p:sp>
    </p:spTree>
    <p:extLst>
      <p:ext uri="{BB962C8B-B14F-4D97-AF65-F5344CB8AC3E}">
        <p14:creationId xmlns:p14="http://schemas.microsoft.com/office/powerpoint/2010/main" val="3919082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FE8-BEBE-4712-A904-27ACC6D26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D1F49D-5679-4326-A781-31239A309B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E45934-AE1D-4877-9ECE-6F64C431C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949EF3-4103-4C0C-A7A2-06727A8A2C8F}"/>
              </a:ext>
            </a:extLst>
          </p:cNvPr>
          <p:cNvSpPr>
            <a:spLocks noGrp="1"/>
          </p:cNvSpPr>
          <p:nvPr>
            <p:ph type="dt" sz="half" idx="10"/>
          </p:nvPr>
        </p:nvSpPr>
        <p:spPr/>
        <p:txBody>
          <a:bodyPr/>
          <a:lstStyle/>
          <a:p>
            <a:fld id="{5DC128B1-8DFA-426A-8342-A0E1CB08292D}" type="datetimeFigureOut">
              <a:rPr lang="en-GB" smtClean="0"/>
              <a:t>17/03/2025</a:t>
            </a:fld>
            <a:endParaRPr lang="en-GB"/>
          </a:p>
        </p:txBody>
      </p:sp>
      <p:sp>
        <p:nvSpPr>
          <p:cNvPr id="6" name="Footer Placeholder 5">
            <a:extLst>
              <a:ext uri="{FF2B5EF4-FFF2-40B4-BE49-F238E27FC236}">
                <a16:creationId xmlns:a16="http://schemas.microsoft.com/office/drawing/2014/main" id="{BDFB4295-8BB9-4F21-AD0B-DC908E9CFA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C5B7D9-BD0C-4F65-81F8-950B3FB42228}"/>
              </a:ext>
            </a:extLst>
          </p:cNvPr>
          <p:cNvSpPr>
            <a:spLocks noGrp="1"/>
          </p:cNvSpPr>
          <p:nvPr>
            <p:ph type="sldNum" sz="quarter" idx="12"/>
          </p:nvPr>
        </p:nvSpPr>
        <p:spPr/>
        <p:txBody>
          <a:bodyPr/>
          <a:lstStyle/>
          <a:p>
            <a:fld id="{11796378-AE42-4625-8A06-6013BB32EB11}" type="slidenum">
              <a:rPr lang="en-GB" smtClean="0"/>
              <a:t>‹#›</a:t>
            </a:fld>
            <a:endParaRPr lang="en-GB"/>
          </a:p>
        </p:txBody>
      </p:sp>
    </p:spTree>
    <p:extLst>
      <p:ext uri="{BB962C8B-B14F-4D97-AF65-F5344CB8AC3E}">
        <p14:creationId xmlns:p14="http://schemas.microsoft.com/office/powerpoint/2010/main" val="382990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688162-0C43-4C06-A472-AB9FB042B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7FB674-8EA6-4E94-B5CE-298EC72768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B7CCC7-DF76-456D-9B12-F5B38DDF04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128B1-8DFA-426A-8342-A0E1CB08292D}" type="datetimeFigureOut">
              <a:rPr lang="en-GB" smtClean="0"/>
              <a:t>17/03/2025</a:t>
            </a:fld>
            <a:endParaRPr lang="en-GB"/>
          </a:p>
        </p:txBody>
      </p:sp>
      <p:sp>
        <p:nvSpPr>
          <p:cNvPr id="5" name="Footer Placeholder 4">
            <a:extLst>
              <a:ext uri="{FF2B5EF4-FFF2-40B4-BE49-F238E27FC236}">
                <a16:creationId xmlns:a16="http://schemas.microsoft.com/office/drawing/2014/main" id="{3A1CDBBE-1367-4DCD-AA96-34380030DF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CBF847-BFAE-491C-8B5C-961DFBE60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96378-AE42-4625-8A06-6013BB32EB11}" type="slidenum">
              <a:rPr lang="en-GB" smtClean="0"/>
              <a:t>‹#›</a:t>
            </a:fld>
            <a:endParaRPr lang="en-GB"/>
          </a:p>
        </p:txBody>
      </p:sp>
    </p:spTree>
    <p:extLst>
      <p:ext uri="{BB962C8B-B14F-4D97-AF65-F5344CB8AC3E}">
        <p14:creationId xmlns:p14="http://schemas.microsoft.com/office/powerpoint/2010/main" val="169740404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www.exampaperspractice.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www.exampaperspractice.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hyperlink" Target="http://www.exampaperspractice.co.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exampaperspractice.co.uk/"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exampaperspractice.co.uk/" TargetMode="External"/><Relationship Id="rId4" Type="http://schemas.openxmlformats.org/officeDocument/2006/relationships/diagramLayout" Target="../diagrams/layout2.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www.exampaperspractice.co.uk/" TargetMode="External"/><Relationship Id="rId4" Type="http://schemas.openxmlformats.org/officeDocument/2006/relationships/diagramLayout" Target="../diagrams/layout3.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4620584" cy="4567137"/>
          </a:xfrm>
        </p:spPr>
        <p:txBody>
          <a:bodyPr vert="horz" lIns="91440" tIns="45720" rIns="91440" bIns="45720" rtlCol="0" anchor="b">
            <a:normAutofit/>
          </a:bodyPr>
          <a:lstStyle/>
          <a:p>
            <a:r>
              <a:rPr lang="en-US" dirty="0"/>
              <a:t>1.4.3 Types and sources of credit</a:t>
            </a:r>
          </a:p>
        </p:txBody>
      </p:sp>
      <p:pic>
        <p:nvPicPr>
          <p:cNvPr id="8" name="Picture 7" descr="Antique cash register keys">
            <a:extLst>
              <a:ext uri="{FF2B5EF4-FFF2-40B4-BE49-F238E27FC236}">
                <a16:creationId xmlns:a16="http://schemas.microsoft.com/office/drawing/2014/main" id="{691A2DFF-B665-75A3-426F-B22F2F8C0F27}"/>
              </a:ext>
            </a:extLst>
          </p:cNvPr>
          <p:cNvPicPr>
            <a:picLocks noChangeAspect="1"/>
          </p:cNvPicPr>
          <p:nvPr/>
        </p:nvPicPr>
        <p:blipFill rotWithShape="1">
          <a:blip r:embed="rId3"/>
          <a:srcRect l="19738" r="22437" b="-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Picture 2">
            <a:extLst>
              <a:ext uri="{FF2B5EF4-FFF2-40B4-BE49-F238E27FC236}">
                <a16:creationId xmlns:a16="http://schemas.microsoft.com/office/drawing/2014/main" id="{0C57D34B-B0DB-C877-C917-47991301B2E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537B1CA1-B271-5303-9404-9510708C690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D8E4759E-C6FC-1A7F-145D-E40C75B30B3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15A52D5-EA19-B7E0-409A-71AA45EF3172}"/>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09210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GB" sz="4000">
                <a:solidFill>
                  <a:srgbClr val="FFFFFF"/>
                </a:solidFill>
              </a:rPr>
              <a:t>Types of credit- trade credit</a:t>
            </a:r>
          </a:p>
        </p:txBody>
      </p:sp>
      <p:graphicFrame>
        <p:nvGraphicFramePr>
          <p:cNvPr id="5" name="Content Placeholder 2">
            <a:extLst>
              <a:ext uri="{FF2B5EF4-FFF2-40B4-BE49-F238E27FC236}">
                <a16:creationId xmlns:a16="http://schemas.microsoft.com/office/drawing/2014/main" id="{734B6C36-069D-303B-05CA-1B4AE266AED4}"/>
              </a:ext>
            </a:extLst>
          </p:cNvPr>
          <p:cNvGraphicFramePr>
            <a:graphicFrameLocks noGrp="1"/>
          </p:cNvGraphicFramePr>
          <p:nvPr>
            <p:ph idx="1"/>
            <p:extLst>
              <p:ext uri="{D42A27DB-BD31-4B8C-83A1-F6EECF244321}">
                <p14:modId xmlns:p14="http://schemas.microsoft.com/office/powerpoint/2010/main" val="3372739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2E80768-4FD9-185C-9D14-27944B32AF7A}"/>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E1DD4D2D-CBF9-1538-1D26-5254E0A3CC6B}"/>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A718DD20-4EDE-7704-6A4F-782978F47C47}"/>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B445DA7-8CCE-424B-9ADF-F10F3E2652B0}"/>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93920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r>
              <a:rPr lang="en-GB" dirty="0"/>
              <a:t>Sources of credit</a:t>
            </a:r>
          </a:p>
        </p:txBody>
      </p:sp>
      <p:pic>
        <p:nvPicPr>
          <p:cNvPr id="5" name="Picture 4" descr="Magnifying glass showing decling performance">
            <a:extLst>
              <a:ext uri="{FF2B5EF4-FFF2-40B4-BE49-F238E27FC236}">
                <a16:creationId xmlns:a16="http://schemas.microsoft.com/office/drawing/2014/main" id="{0423BB44-8E66-3C4E-510D-949F18BAC708}"/>
              </a:ext>
            </a:extLst>
          </p:cNvPr>
          <p:cNvPicPr>
            <a:picLocks noChangeAspect="1"/>
          </p:cNvPicPr>
          <p:nvPr/>
        </p:nvPicPr>
        <p:blipFill rotWithShape="1">
          <a:blip r:embed="rId2"/>
          <a:srcRect l="22247" r="18307" b="-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3379C471-1524-41D5-988E-BDEB2B2D6D6A}"/>
              </a:ext>
            </a:extLst>
          </p:cNvPr>
          <p:cNvSpPr>
            <a:spLocks noGrp="1"/>
          </p:cNvSpPr>
          <p:nvPr>
            <p:ph idx="1"/>
          </p:nvPr>
        </p:nvSpPr>
        <p:spPr>
          <a:xfrm>
            <a:off x="6513788" y="2333297"/>
            <a:ext cx="4840010" cy="3843666"/>
          </a:xfrm>
        </p:spPr>
        <p:txBody>
          <a:bodyPr>
            <a:normAutofit/>
          </a:bodyPr>
          <a:lstStyle/>
          <a:p>
            <a:r>
              <a:rPr lang="en-GB" sz="1700"/>
              <a:t>Banks</a:t>
            </a:r>
          </a:p>
          <a:p>
            <a:pPr lvl="1"/>
            <a:r>
              <a:rPr lang="en-GB" sz="1700"/>
              <a:t>Financial institutions that are licenced to take deposits, pay interest, make loans and act as an intermediary in financial transactions, as well as provide other financial services to their customers</a:t>
            </a:r>
          </a:p>
          <a:p>
            <a:pPr lvl="1"/>
            <a:r>
              <a:rPr lang="en-GB" sz="1700"/>
              <a:t>Banks will have departments and employees who specialise in business banking including offering advice on topics such as methods of finance and business planning</a:t>
            </a:r>
          </a:p>
          <a:p>
            <a:r>
              <a:rPr lang="en-GB" sz="1700"/>
              <a:t>Other firms</a:t>
            </a:r>
          </a:p>
          <a:p>
            <a:pPr lvl="1"/>
            <a:r>
              <a:rPr lang="en-GB" sz="1700"/>
              <a:t>Suppliers may supply goods and services but allow the customer trade credit</a:t>
            </a:r>
          </a:p>
          <a:p>
            <a:endParaRPr lang="en-GB" sz="1700"/>
          </a:p>
        </p:txBody>
      </p:sp>
      <p:pic>
        <p:nvPicPr>
          <p:cNvPr id="4" name="Picture 3">
            <a:extLst>
              <a:ext uri="{FF2B5EF4-FFF2-40B4-BE49-F238E27FC236}">
                <a16:creationId xmlns:a16="http://schemas.microsoft.com/office/drawing/2014/main" id="{1E438AEF-3DCE-B1B4-4EBF-2DFF187610B0}"/>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57B15692-CE92-A6A3-1178-8E3D2BD2E9E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AD7B9403-3E2A-57B3-F6D8-2511A9999997}"/>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83E91E3-6834-E7C0-2AC9-F9630DDB0F67}"/>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196584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Other types of finance - Venture capital</a:t>
            </a:r>
          </a:p>
        </p:txBody>
      </p:sp>
      <p:graphicFrame>
        <p:nvGraphicFramePr>
          <p:cNvPr id="5" name="Content Placeholder 2">
            <a:extLst>
              <a:ext uri="{FF2B5EF4-FFF2-40B4-BE49-F238E27FC236}">
                <a16:creationId xmlns:a16="http://schemas.microsoft.com/office/drawing/2014/main" id="{F681A206-4426-4CC8-788D-F228D27A2659}"/>
              </a:ext>
            </a:extLst>
          </p:cNvPr>
          <p:cNvGraphicFramePr>
            <a:graphicFrameLocks noGrp="1"/>
          </p:cNvGraphicFramePr>
          <p:nvPr>
            <p:ph idx="1"/>
            <p:extLst>
              <p:ext uri="{D42A27DB-BD31-4B8C-83A1-F6EECF244321}">
                <p14:modId xmlns:p14="http://schemas.microsoft.com/office/powerpoint/2010/main" val="140633818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455AB1E5-9C38-AB13-EFE7-323AC844C9D9}"/>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6C3132EF-A1BD-50C5-E5DF-1F4D655EF2AE}"/>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79448E86-CE31-923E-143D-514F54C20A5B}"/>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EFFD7A6-ED09-0724-C660-D833DB29F125}"/>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046904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Other types of finance - Venture capital</a:t>
            </a:r>
          </a:p>
        </p:txBody>
      </p:sp>
      <p:graphicFrame>
        <p:nvGraphicFramePr>
          <p:cNvPr id="4" name="Table 3"/>
          <p:cNvGraphicFramePr>
            <a:graphicFrameLocks noGrp="1"/>
          </p:cNvGraphicFramePr>
          <p:nvPr>
            <p:extLst>
              <p:ext uri="{D42A27DB-BD31-4B8C-83A1-F6EECF244321}">
                <p14:modId xmlns:p14="http://schemas.microsoft.com/office/powerpoint/2010/main" val="1405128312"/>
              </p:ext>
            </p:extLst>
          </p:nvPr>
        </p:nvGraphicFramePr>
        <p:xfrm>
          <a:off x="1425362" y="1966293"/>
          <a:ext cx="9341276" cy="4452160"/>
        </p:xfrm>
        <a:graphic>
          <a:graphicData uri="http://schemas.openxmlformats.org/drawingml/2006/table">
            <a:tbl>
              <a:tblPr firstRow="1" bandRow="1"/>
              <a:tblGrid>
                <a:gridCol w="4224346">
                  <a:extLst>
                    <a:ext uri="{9D8B030D-6E8A-4147-A177-3AD203B41FA5}">
                      <a16:colId xmlns:a16="http://schemas.microsoft.com/office/drawing/2014/main" val="20000"/>
                    </a:ext>
                  </a:extLst>
                </a:gridCol>
                <a:gridCol w="5116930">
                  <a:extLst>
                    <a:ext uri="{9D8B030D-6E8A-4147-A177-3AD203B41FA5}">
                      <a16:colId xmlns:a16="http://schemas.microsoft.com/office/drawing/2014/main" val="20001"/>
                    </a:ext>
                  </a:extLst>
                </a:gridCol>
              </a:tblGrid>
              <a:tr h="48695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500" dirty="0"/>
                        <a:t>Advantages</a:t>
                      </a:r>
                    </a:p>
                  </a:txBody>
                  <a:tcPr marL="80267" marR="80267" marT="40134" marB="4013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500" dirty="0"/>
                        <a:t>Disadvantages</a:t>
                      </a:r>
                    </a:p>
                  </a:txBody>
                  <a:tcPr marL="80267" marR="80267" marT="40134" marB="4013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extLst>
                  <a:ext uri="{0D108BD9-81ED-4DB2-BD59-A6C34878D82A}">
                    <a16:rowId xmlns:a16="http://schemas.microsoft.com/office/drawing/2014/main" val="10000"/>
                  </a:ext>
                </a:extLst>
              </a:tr>
              <a:tr h="396520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457200" lvl="0" indent="-457200">
                        <a:lnSpc>
                          <a:spcPct val="90000"/>
                        </a:lnSpc>
                        <a:buFont typeface="Arial"/>
                        <a:buChar char="•"/>
                      </a:pPr>
                      <a:r>
                        <a:rPr lang="en-GB" altLang="en-US" sz="2800"/>
                        <a:t>Potential</a:t>
                      </a:r>
                      <a:r>
                        <a:rPr lang="en-GB" altLang="en-US" sz="2800" baseline="0"/>
                        <a:t> for l</a:t>
                      </a:r>
                      <a:r>
                        <a:rPr lang="en-GB" altLang="en-US" sz="2800"/>
                        <a:t>arge sums of money for investment</a:t>
                      </a:r>
                    </a:p>
                    <a:p>
                      <a:pPr marL="457200" lvl="0" indent="-457200">
                        <a:lnSpc>
                          <a:spcPct val="90000"/>
                        </a:lnSpc>
                        <a:buFont typeface="Arial"/>
                        <a:buChar char="•"/>
                      </a:pPr>
                      <a:r>
                        <a:rPr lang="en-GB" altLang="en-US" sz="2800"/>
                        <a:t>Expertise to help the business</a:t>
                      </a:r>
                    </a:p>
                    <a:p>
                      <a:pPr marL="457200" lvl="0" indent="-457200">
                        <a:lnSpc>
                          <a:spcPct val="90000"/>
                        </a:lnSpc>
                        <a:buFont typeface="Arial"/>
                        <a:buChar char="•"/>
                      </a:pPr>
                      <a:r>
                        <a:rPr lang="en-GB" altLang="en-US" sz="2800"/>
                        <a:t>Makes it easier to attract other sources of finance</a:t>
                      </a:r>
                    </a:p>
                    <a:p>
                      <a:pPr marL="457200" lvl="0" indent="-457200">
                        <a:lnSpc>
                          <a:spcPct val="90000"/>
                        </a:lnSpc>
                        <a:buFont typeface="Arial"/>
                        <a:buChar char="•"/>
                      </a:pPr>
                      <a:r>
                        <a:rPr lang="en-GB" altLang="en-US" sz="2800"/>
                        <a:t>Provides the required capital for expansion</a:t>
                      </a:r>
                    </a:p>
                  </a:txBody>
                  <a:tcPr marL="80267" marR="80267" marT="40134" marB="4013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457200" lvl="0" indent="-457200">
                        <a:lnSpc>
                          <a:spcPct val="90000"/>
                        </a:lnSpc>
                        <a:buFont typeface="Arial"/>
                        <a:buChar char="•"/>
                      </a:pPr>
                      <a:r>
                        <a:rPr lang="en-GB" altLang="en-US" sz="2800"/>
                        <a:t>A long and complex process</a:t>
                      </a:r>
                    </a:p>
                    <a:p>
                      <a:pPr marL="457200" lvl="0" indent="-457200">
                        <a:lnSpc>
                          <a:spcPct val="90000"/>
                        </a:lnSpc>
                        <a:buFont typeface="Arial"/>
                        <a:buChar char="•"/>
                      </a:pPr>
                      <a:r>
                        <a:rPr lang="en-GB" altLang="en-US" sz="2800"/>
                        <a:t>Expert financial projections are likely to be required</a:t>
                      </a:r>
                    </a:p>
                    <a:p>
                      <a:pPr marL="457200" lvl="0" indent="-457200">
                        <a:lnSpc>
                          <a:spcPct val="90000"/>
                        </a:lnSpc>
                        <a:buFont typeface="Arial"/>
                        <a:buChar char="•"/>
                      </a:pPr>
                      <a:r>
                        <a:rPr lang="en-GB" altLang="en-US" sz="2800"/>
                        <a:t>Initially expensive for the firm e.g. legal and accounting fees</a:t>
                      </a:r>
                    </a:p>
                    <a:p>
                      <a:pPr marL="457200" lvl="0" indent="-457200">
                        <a:lnSpc>
                          <a:spcPct val="90000"/>
                        </a:lnSpc>
                        <a:buFont typeface="Arial"/>
                        <a:buChar char="•"/>
                      </a:pPr>
                      <a:r>
                        <a:rPr lang="en-GB" altLang="en-US" sz="2800" dirty="0"/>
                        <a:t>Partial loss of ownership </a:t>
                      </a:r>
                    </a:p>
                    <a:p>
                      <a:pPr marL="457200" lvl="0" indent="-457200">
                        <a:lnSpc>
                          <a:spcPct val="90000"/>
                        </a:lnSpc>
                        <a:buFont typeface="Arial"/>
                        <a:buChar char="•"/>
                      </a:pPr>
                      <a:r>
                        <a:rPr lang="en-GB" altLang="en-US" sz="2800" dirty="0"/>
                        <a:t>Risk of conflict or perceived interference</a:t>
                      </a:r>
                      <a:endParaRPr lang="en-GB" sz="2500" dirty="0"/>
                    </a:p>
                  </a:txBody>
                  <a:tcPr marL="80267" marR="80267" marT="40134" marB="4013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7E93D3D7-CC07-55AD-0158-DAD5A5A42DA7}"/>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476BFA48-7E89-24EA-FEC1-3A380693A79A}"/>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82B20D70-D579-76F9-4ED1-09C56A8185DA}"/>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9CF4770-7A1A-1E72-2B9F-06588B49C81F}"/>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1841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p:cNvSpPr>
            <a:spLocks noGrp="1"/>
          </p:cNvSpPr>
          <p:nvPr>
            <p:ph type="title"/>
          </p:nvPr>
        </p:nvSpPr>
        <p:spPr>
          <a:xfrm>
            <a:off x="838200" y="838199"/>
            <a:ext cx="4191000" cy="5338763"/>
          </a:xfrm>
        </p:spPr>
        <p:txBody>
          <a:bodyPr>
            <a:normAutofit/>
          </a:bodyPr>
          <a:lstStyle/>
          <a:p>
            <a:r>
              <a:rPr lang="en-GB" dirty="0"/>
              <a:t>Other types of finance -Share capital</a:t>
            </a:r>
          </a:p>
        </p:txBody>
      </p:sp>
      <p:sp>
        <p:nvSpPr>
          <p:cNvPr id="3" name="Content Placeholder 2">
            <a:extLst>
              <a:ext uri="{FF2B5EF4-FFF2-40B4-BE49-F238E27FC236}">
                <a16:creationId xmlns:a16="http://schemas.microsoft.com/office/drawing/2014/main" id="{0377D1EF-2954-4CC8-BD05-EE80A8AC195B}"/>
              </a:ext>
            </a:extLst>
          </p:cNvPr>
          <p:cNvSpPr>
            <a:spLocks noGrp="1"/>
          </p:cNvSpPr>
          <p:nvPr>
            <p:ph idx="1"/>
          </p:nvPr>
        </p:nvSpPr>
        <p:spPr>
          <a:xfrm>
            <a:off x="5302332" y="838199"/>
            <a:ext cx="6051468" cy="5338763"/>
          </a:xfrm>
        </p:spPr>
        <p:txBody>
          <a:bodyPr anchor="ctr">
            <a:normAutofit/>
          </a:bodyPr>
          <a:lstStyle/>
          <a:p>
            <a:r>
              <a:rPr lang="en-GB" sz="2000"/>
              <a:t>Finance raised from the sale of shares</a:t>
            </a:r>
          </a:p>
          <a:p>
            <a:r>
              <a:rPr lang="en-GB" sz="2000"/>
              <a:t>This is a form of equity capital i.e. the shareholder becomes a part owner of the business</a:t>
            </a:r>
          </a:p>
          <a:p>
            <a:r>
              <a:rPr lang="en-GB" sz="2000"/>
              <a:t>Shareholders will be rewarded for their investment by the payment of dividends but may also benefit from an increase in share price increasing the value of their shares</a:t>
            </a:r>
          </a:p>
          <a:p>
            <a:r>
              <a:rPr lang="en-GB" sz="2000"/>
              <a:t>Only an option for incorporated businesses i.e. a private or public limited company </a:t>
            </a:r>
          </a:p>
          <a:p>
            <a:r>
              <a:rPr lang="en-GB" sz="2000"/>
              <a:t>Issuing shares is a complex and costly process so only really an option for raising large amounts of finance to fund long term projects</a:t>
            </a:r>
          </a:p>
          <a:p>
            <a:endParaRPr lang="en-GB" sz="2000"/>
          </a:p>
        </p:txBody>
      </p:sp>
      <p:pic>
        <p:nvPicPr>
          <p:cNvPr id="4" name="Picture 3">
            <a:extLst>
              <a:ext uri="{FF2B5EF4-FFF2-40B4-BE49-F238E27FC236}">
                <a16:creationId xmlns:a16="http://schemas.microsoft.com/office/drawing/2014/main" id="{E7C2962B-D75E-ED67-92B2-926088F0EBF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B2DDBDCE-E560-3A85-18EA-08D20DABC053}"/>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97BCD22C-5056-86D2-81F7-80B19FF552CA}"/>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A6A2C13-47F8-6FA3-9492-F1ECCF74DE5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73185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652232" y="278860"/>
            <a:ext cx="10773454" cy="1433433"/>
          </a:xfrm>
        </p:spPr>
        <p:txBody>
          <a:bodyPr vert="horz" lIns="91440" tIns="45720" rIns="91440" bIns="45720" rtlCol="0" anchor="b">
            <a:normAutofit/>
          </a:bodyPr>
          <a:lstStyle/>
          <a:p>
            <a:r>
              <a:rPr lang="en-US" kern="1200">
                <a:solidFill>
                  <a:schemeClr val="tx1"/>
                </a:solidFill>
                <a:latin typeface="+mj-lt"/>
                <a:ea typeface="+mj-ea"/>
                <a:cs typeface="+mj-cs"/>
              </a:rPr>
              <a:t>Other types of finance -Share capital</a:t>
            </a:r>
          </a:p>
        </p:txBody>
      </p:sp>
      <p:sp>
        <p:nvSpPr>
          <p:cNvPr id="3" name="Rectangle 2"/>
          <p:cNvSpPr/>
          <p:nvPr/>
        </p:nvSpPr>
        <p:spPr>
          <a:xfrm>
            <a:off x="652231" y="1998304"/>
            <a:ext cx="5827644" cy="4121149"/>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2000"/>
              <a:t>Other types of finance -Share capital</a:t>
            </a:r>
          </a:p>
        </p:txBody>
      </p:sp>
      <p:graphicFrame>
        <p:nvGraphicFramePr>
          <p:cNvPr id="5" name="Content Placeholder 3"/>
          <p:cNvGraphicFramePr>
            <a:graphicFrameLocks/>
          </p:cNvGraphicFramePr>
          <p:nvPr>
            <p:extLst>
              <p:ext uri="{D42A27DB-BD31-4B8C-83A1-F6EECF244321}">
                <p14:modId xmlns:p14="http://schemas.microsoft.com/office/powerpoint/2010/main" val="2088808813"/>
              </p:ext>
            </p:extLst>
          </p:nvPr>
        </p:nvGraphicFramePr>
        <p:xfrm>
          <a:off x="791696" y="2768579"/>
          <a:ext cx="9918674" cy="3591557"/>
        </p:xfrm>
        <a:graphic>
          <a:graphicData uri="http://schemas.openxmlformats.org/drawingml/2006/table">
            <a:tbl>
              <a:tblPr firstRow="1" bandRow="1"/>
              <a:tblGrid>
                <a:gridCol w="4528811">
                  <a:extLst>
                    <a:ext uri="{9D8B030D-6E8A-4147-A177-3AD203B41FA5}">
                      <a16:colId xmlns:a16="http://schemas.microsoft.com/office/drawing/2014/main" val="20000"/>
                    </a:ext>
                  </a:extLst>
                </a:gridCol>
                <a:gridCol w="5389863">
                  <a:extLst>
                    <a:ext uri="{9D8B030D-6E8A-4147-A177-3AD203B41FA5}">
                      <a16:colId xmlns:a16="http://schemas.microsoft.com/office/drawing/2014/main" val="20001"/>
                    </a:ext>
                  </a:extLst>
                </a:gridCol>
              </a:tblGrid>
              <a:tr h="29978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000" dirty="0"/>
                        <a:t>Advantages</a:t>
                      </a:r>
                    </a:p>
                  </a:txBody>
                  <a:tcPr marL="44523" marR="44523" marT="22261" marB="2226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000" dirty="0"/>
                        <a:t>Disadvantages</a:t>
                      </a:r>
                    </a:p>
                  </a:txBody>
                  <a:tcPr marL="44523" marR="44523" marT="22261" marB="2226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extLst>
                  <a:ext uri="{0D108BD9-81ED-4DB2-BD59-A6C34878D82A}">
                    <a16:rowId xmlns:a16="http://schemas.microsoft.com/office/drawing/2014/main" val="10000"/>
                  </a:ext>
                </a:extLst>
              </a:tr>
              <a:tr h="324223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indent="-285750">
                        <a:buFont typeface="Wingdings" panose="05000000000000000000" pitchFamily="2" charset="2"/>
                        <a:buChar char="v"/>
                      </a:pPr>
                      <a:r>
                        <a:rPr lang="en-GB" sz="2000" dirty="0"/>
                        <a:t>Only need to pay dividends if a profit is being made and the amount of dividend is not fixed</a:t>
                      </a:r>
                    </a:p>
                    <a:p>
                      <a:pPr marL="285750" indent="-285750">
                        <a:buFont typeface="Wingdings" panose="05000000000000000000" pitchFamily="2" charset="2"/>
                        <a:buChar char="v"/>
                      </a:pPr>
                      <a:endParaRPr lang="en-GB" sz="2000" dirty="0"/>
                    </a:p>
                    <a:p>
                      <a:pPr marL="285750" indent="-285750">
                        <a:buFont typeface="Wingdings" panose="05000000000000000000" pitchFamily="2" charset="2"/>
                        <a:buChar char="v"/>
                      </a:pPr>
                      <a:r>
                        <a:rPr lang="en-GB" sz="2000" dirty="0"/>
                        <a:t>Possible to raise large amounts of finance</a:t>
                      </a:r>
                    </a:p>
                    <a:p>
                      <a:pPr marL="285750" indent="-285750">
                        <a:buFont typeface="Wingdings" panose="05000000000000000000" pitchFamily="2" charset="2"/>
                        <a:buChar char="v"/>
                      </a:pPr>
                      <a:endParaRPr lang="en-GB" sz="2000" dirty="0"/>
                    </a:p>
                    <a:p>
                      <a:pPr marL="285750" indent="-285750">
                        <a:buFont typeface="Wingdings" panose="05000000000000000000" pitchFamily="2" charset="2"/>
                        <a:buChar char="v"/>
                      </a:pPr>
                      <a:r>
                        <a:rPr lang="en-GB" sz="2000" dirty="0"/>
                        <a:t>No interest repayments</a:t>
                      </a:r>
                    </a:p>
                  </a:txBody>
                  <a:tcPr marL="44523" marR="44523" marT="22261" marB="2226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indent="-285750">
                        <a:buFont typeface="Wingdings" panose="05000000000000000000" pitchFamily="2" charset="2"/>
                        <a:buChar char="v"/>
                      </a:pPr>
                      <a:r>
                        <a:rPr lang="en-GB" sz="2000" dirty="0"/>
                        <a:t>Loss of ownership</a:t>
                      </a:r>
                      <a:r>
                        <a:rPr lang="en-GB" sz="2000" baseline="0" dirty="0"/>
                        <a:t> as shareholders are part owners</a:t>
                      </a:r>
                    </a:p>
                    <a:p>
                      <a:pPr marL="285750" indent="-285750">
                        <a:buFont typeface="Wingdings" panose="05000000000000000000" pitchFamily="2" charset="2"/>
                        <a:buChar char="v"/>
                      </a:pPr>
                      <a:endParaRPr lang="en-GB" sz="2000" baseline="0" dirty="0"/>
                    </a:p>
                    <a:p>
                      <a:pPr marL="285750" indent="-285750">
                        <a:buFont typeface="Wingdings" panose="05000000000000000000" pitchFamily="2" charset="2"/>
                        <a:buChar char="v"/>
                      </a:pPr>
                      <a:r>
                        <a:rPr lang="en-GB" sz="2000" baseline="0" dirty="0"/>
                        <a:t>Potential </a:t>
                      </a:r>
                      <a:r>
                        <a:rPr lang="en-GB" sz="2000" dirty="0"/>
                        <a:t>risk of loss of control for a Plc with a threat of hostile takeovers</a:t>
                      </a:r>
                    </a:p>
                    <a:p>
                      <a:pPr marL="285750" indent="-285750">
                        <a:buFont typeface="Wingdings" panose="05000000000000000000" pitchFamily="2" charset="2"/>
                        <a:buChar char="v"/>
                      </a:pPr>
                      <a:endParaRPr lang="en-GB" sz="2000" dirty="0"/>
                    </a:p>
                    <a:p>
                      <a:pPr marL="285750" indent="-285750">
                        <a:buFont typeface="Wingdings" panose="05000000000000000000" pitchFamily="2" charset="2"/>
                        <a:buChar char="v"/>
                      </a:pPr>
                      <a:r>
                        <a:rPr lang="en-GB" sz="2000" dirty="0"/>
                        <a:t>Complex</a:t>
                      </a:r>
                      <a:r>
                        <a:rPr lang="en-GB" sz="2000" baseline="0" dirty="0"/>
                        <a:t> and costly process of issuing shares, especially for a Plc</a:t>
                      </a:r>
                      <a:endParaRPr lang="en-GB" sz="2000" dirty="0"/>
                    </a:p>
                  </a:txBody>
                  <a:tcPr marL="44523" marR="44523" marT="22261" marB="2226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extLst>
                  <a:ext uri="{0D108BD9-81ED-4DB2-BD59-A6C34878D82A}">
                    <a16:rowId xmlns:a16="http://schemas.microsoft.com/office/drawing/2014/main" val="10001"/>
                  </a:ext>
                </a:extLst>
              </a:tr>
            </a:tbl>
          </a:graphicData>
        </a:graphic>
      </p:graphicFrame>
      <p:pic>
        <p:nvPicPr>
          <p:cNvPr id="4" name="Picture 3">
            <a:extLst>
              <a:ext uri="{FF2B5EF4-FFF2-40B4-BE49-F238E27FC236}">
                <a16:creationId xmlns:a16="http://schemas.microsoft.com/office/drawing/2014/main" id="{98686395-26C1-C3D7-21F9-66E879C8EC8B}"/>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4C20CE75-1EDF-4F64-5DE9-5950D845F088}"/>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0C8B1BB7-2A9B-A2CA-8CAF-43B64A32D53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4B852AA-C647-D18F-C52D-0A9CA9490B30}"/>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3852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GB" sz="4000">
                <a:solidFill>
                  <a:srgbClr val="FFFFFF"/>
                </a:solidFill>
              </a:rPr>
              <a:t>Other types of finance - leasing</a:t>
            </a:r>
          </a:p>
        </p:txBody>
      </p:sp>
      <p:graphicFrame>
        <p:nvGraphicFramePr>
          <p:cNvPr id="14" name="Content Placeholder 2">
            <a:extLst>
              <a:ext uri="{FF2B5EF4-FFF2-40B4-BE49-F238E27FC236}">
                <a16:creationId xmlns:a16="http://schemas.microsoft.com/office/drawing/2014/main" id="{B84E50DE-9B5E-50B5-DA48-FD2EBB255050}"/>
              </a:ext>
            </a:extLst>
          </p:cNvPr>
          <p:cNvGraphicFramePr>
            <a:graphicFrameLocks noGrp="1"/>
          </p:cNvGraphicFramePr>
          <p:nvPr>
            <p:ph idx="1"/>
            <p:extLst>
              <p:ext uri="{D42A27DB-BD31-4B8C-83A1-F6EECF244321}">
                <p14:modId xmlns:p14="http://schemas.microsoft.com/office/powerpoint/2010/main" val="106563924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73671C8-A9B4-9949-D3C3-84B0461C2D8B}"/>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EB03DBC2-B7DD-4310-6B2B-8D94FECDB405}"/>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169AA3EE-6A5E-F13B-7C78-069F04FAF0DA}"/>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F5DF9D1-77B0-1C64-D277-D038154F8EDB}"/>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852423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2CFB8B-038C-4B59-8067-E36D44719D69}"/>
              </a:ext>
            </a:extLst>
          </p:cNvPr>
          <p:cNvSpPr>
            <a:spLocks noGrp="1"/>
          </p:cNvSpPr>
          <p:nvPr>
            <p:ph type="title"/>
          </p:nvPr>
        </p:nvSpPr>
        <p:spPr>
          <a:xfrm>
            <a:off x="8643193" y="489507"/>
            <a:ext cx="3091607" cy="1655483"/>
          </a:xfrm>
        </p:spPr>
        <p:txBody>
          <a:bodyPr anchor="b">
            <a:normAutofit/>
          </a:bodyPr>
          <a:lstStyle/>
          <a:p>
            <a:r>
              <a:rPr lang="en-GB" sz="4000"/>
              <a:t>Activity</a:t>
            </a:r>
          </a:p>
        </p:txBody>
      </p:sp>
      <p:pic>
        <p:nvPicPr>
          <p:cNvPr id="7" name="Picture 4" descr="Stock numbers on a digital display">
            <a:extLst>
              <a:ext uri="{FF2B5EF4-FFF2-40B4-BE49-F238E27FC236}">
                <a16:creationId xmlns:a16="http://schemas.microsoft.com/office/drawing/2014/main" id="{7E8AEC71-80A2-256B-D165-A484B0CF8963}"/>
              </a:ext>
            </a:extLst>
          </p:cNvPr>
          <p:cNvPicPr>
            <a:picLocks noChangeAspect="1"/>
          </p:cNvPicPr>
          <p:nvPr/>
        </p:nvPicPr>
        <p:blipFill rotWithShape="1">
          <a:blip r:embed="rId2"/>
          <a:srcRect l="26081" r="33" b="7"/>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80C12D9C-4D6B-4EA0-ACF4-D8E994419B38}"/>
              </a:ext>
            </a:extLst>
          </p:cNvPr>
          <p:cNvSpPr>
            <a:spLocks noGrp="1"/>
          </p:cNvSpPr>
          <p:nvPr>
            <p:ph idx="1"/>
          </p:nvPr>
        </p:nvSpPr>
        <p:spPr>
          <a:xfrm>
            <a:off x="8643193" y="2418408"/>
            <a:ext cx="2942813" cy="3540265"/>
          </a:xfrm>
        </p:spPr>
        <p:txBody>
          <a:bodyPr vert="horz" lIns="91440" tIns="45720" rIns="91440" bIns="45720" rtlCol="0">
            <a:normAutofit/>
          </a:bodyPr>
          <a:lstStyle/>
          <a:p>
            <a:pPr marL="0" indent="0">
              <a:buNone/>
            </a:pPr>
            <a:r>
              <a:rPr lang="en-GB" sz="2000"/>
              <a:t>Distinguish between:</a:t>
            </a:r>
          </a:p>
          <a:p>
            <a:pPr lvl="1"/>
            <a:r>
              <a:rPr lang="en-GB" sz="2000"/>
              <a:t>An overdraft and a bank loan</a:t>
            </a:r>
            <a:endParaRPr lang="en-GB" sz="2000">
              <a:cs typeface="Calibri"/>
            </a:endParaRPr>
          </a:p>
          <a:p>
            <a:pPr lvl="1"/>
            <a:r>
              <a:rPr lang="en-GB" sz="2000"/>
              <a:t>Share capital and venture capital</a:t>
            </a:r>
            <a:endParaRPr lang="en-GB" sz="2000">
              <a:cs typeface="Calibri"/>
            </a:endParaRPr>
          </a:p>
          <a:p>
            <a:endParaRPr lang="en-GB" sz="2000"/>
          </a:p>
        </p:txBody>
      </p:sp>
      <p:sp>
        <p:nvSpPr>
          <p:cNvPr id="8"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4FC504C-D942-F4FB-BE54-3EE7164125D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AC21B43C-0C51-0832-16A7-AB41A7A448F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9" name="Footer Placeholder 2">
            <a:extLst>
              <a:ext uri="{FF2B5EF4-FFF2-40B4-BE49-F238E27FC236}">
                <a16:creationId xmlns:a16="http://schemas.microsoft.com/office/drawing/2014/main" id="{16ABE98A-EF73-5776-90ED-1F4F9D99F84A}"/>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5DC8FC1-325B-EF8C-5235-0889F671396E}"/>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63555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19620B06-71C8-81D5-D86D-391248212C40}"/>
              </a:ext>
            </a:extLst>
          </p:cNvPr>
          <p:cNvPicPr>
            <a:picLocks noChangeAspect="1"/>
          </p:cNvPicPr>
          <p:nvPr/>
        </p:nvPicPr>
        <p:blipFill rotWithShape="1">
          <a:blip r:embed="rId2"/>
          <a:srcRect t="9063" r="-2" b="2196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5" descr="Hand Symbol Free Stock Photo - Public Domain Pictures">
            <a:extLst>
              <a:ext uri="{FF2B5EF4-FFF2-40B4-BE49-F238E27FC236}">
                <a16:creationId xmlns:a16="http://schemas.microsoft.com/office/drawing/2014/main" id="{59E2977E-9DFC-E167-273C-92210E63CD29}"/>
              </a:ext>
            </a:extLst>
          </p:cNvPr>
          <p:cNvPicPr>
            <a:picLocks noChangeAspect="1"/>
          </p:cNvPicPr>
          <p:nvPr/>
        </p:nvPicPr>
        <p:blipFill rotWithShape="1">
          <a:blip r:embed="rId3"/>
          <a:srcRect t="24895" r="-2" b="1203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6"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4EBB290-5DDB-495A-9E65-1C74A99F5D8E}"/>
              </a:ext>
            </a:extLst>
          </p:cNvPr>
          <p:cNvSpPr>
            <a:spLocks noGrp="1"/>
          </p:cNvSpPr>
          <p:nvPr>
            <p:ph type="title"/>
          </p:nvPr>
        </p:nvSpPr>
        <p:spPr>
          <a:xfrm>
            <a:off x="448056" y="859536"/>
            <a:ext cx="4832802" cy="1243584"/>
          </a:xfrm>
        </p:spPr>
        <p:txBody>
          <a:bodyPr>
            <a:normAutofit/>
          </a:bodyPr>
          <a:lstStyle/>
          <a:p>
            <a:r>
              <a:rPr lang="en-GB" sz="3400"/>
              <a:t>Green Pen</a:t>
            </a: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A77C59B-C752-4E39-ABE1-DC16A673B6A9}"/>
              </a:ext>
            </a:extLst>
          </p:cNvPr>
          <p:cNvSpPr>
            <a:spLocks noGrp="1"/>
          </p:cNvSpPr>
          <p:nvPr>
            <p:ph idx="1"/>
          </p:nvPr>
        </p:nvSpPr>
        <p:spPr>
          <a:xfrm>
            <a:off x="448056" y="2512611"/>
            <a:ext cx="4832803" cy="3664351"/>
          </a:xfrm>
        </p:spPr>
        <p:txBody>
          <a:bodyPr>
            <a:normAutofit/>
          </a:bodyPr>
          <a:lstStyle/>
          <a:p>
            <a:r>
              <a:rPr lang="en-GB" sz="1900">
                <a:effectLst/>
                <a:latin typeface="Calibri" panose="020F0502020204030204" pitchFamily="34" charset="0"/>
                <a:ea typeface="Calibri" panose="020F0502020204030204" pitchFamily="34" charset="0"/>
                <a:cs typeface="Arial" panose="020B0604020202020204" pitchFamily="34" charset="0"/>
              </a:rPr>
              <a:t>An overdraft is a short term source of finance where interest is payable on the outstanding balance. A bank loan is a long term source of finance for a specific purpose. The loan is repayable in pre agreed instalments with a set amount of interest.</a:t>
            </a:r>
            <a:endParaRPr lang="en-GB" sz="1900"/>
          </a:p>
          <a:p>
            <a:r>
              <a:rPr lang="en-GB" sz="1900">
                <a:effectLst/>
                <a:latin typeface="Calibri" panose="020F0502020204030204" pitchFamily="34" charset="0"/>
                <a:ea typeface="Calibri" panose="020F0502020204030204" pitchFamily="34" charset="0"/>
                <a:cs typeface="Arial" panose="020B0604020202020204" pitchFamily="34" charset="0"/>
              </a:rPr>
              <a:t>Both are external sources of finance where individuals or groups invest in a business in return for equity. Venture capital however will have the added advantage that the investor will be an experienced entrepreneur who can also provide advice and guidance.</a:t>
            </a:r>
          </a:p>
          <a:p>
            <a:endParaRPr lang="en-GB" sz="1900"/>
          </a:p>
        </p:txBody>
      </p:sp>
      <p:pic>
        <p:nvPicPr>
          <p:cNvPr id="6" name="Picture 5">
            <a:extLst>
              <a:ext uri="{FF2B5EF4-FFF2-40B4-BE49-F238E27FC236}">
                <a16:creationId xmlns:a16="http://schemas.microsoft.com/office/drawing/2014/main" id="{5580FF4B-3AEC-5DFF-0BC8-8FEA9AF88C4F}"/>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7" name="Picture 6">
            <a:extLst>
              <a:ext uri="{FF2B5EF4-FFF2-40B4-BE49-F238E27FC236}">
                <a16:creationId xmlns:a16="http://schemas.microsoft.com/office/drawing/2014/main" id="{2C0AC993-1D04-EAC0-FF49-869EDC984BF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8" name="Footer Placeholder 2">
            <a:extLst>
              <a:ext uri="{FF2B5EF4-FFF2-40B4-BE49-F238E27FC236}">
                <a16:creationId xmlns:a16="http://schemas.microsoft.com/office/drawing/2014/main" id="{ED3376E2-BF44-D2E1-A173-5AF3BCE1F3CF}"/>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8982D5F-7D18-843C-E860-6267733DF1A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425142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480" y="991443"/>
            <a:ext cx="4502858" cy="1087819"/>
          </a:xfrm>
        </p:spPr>
        <p:txBody>
          <a:bodyPr anchor="b">
            <a:normAutofit/>
          </a:bodyPr>
          <a:lstStyle/>
          <a:p>
            <a:r>
              <a:rPr lang="en-GB" sz="2400"/>
              <a:t>Other sources of finance - Owner’s capital: personal savings</a:t>
            </a:r>
          </a:p>
        </p:txBody>
      </p:sp>
      <p:sp>
        <p:nvSpPr>
          <p:cNvPr id="11" name="!!accent">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63227BD-431A-4BF1-9F1D-C930F86A6E53}"/>
              </a:ext>
            </a:extLst>
          </p:cNvPr>
          <p:cNvSpPr>
            <a:spLocks noGrp="1"/>
          </p:cNvSpPr>
          <p:nvPr>
            <p:ph idx="1"/>
          </p:nvPr>
        </p:nvSpPr>
        <p:spPr>
          <a:xfrm>
            <a:off x="411480" y="2684095"/>
            <a:ext cx="4502858" cy="3492868"/>
          </a:xfrm>
        </p:spPr>
        <p:txBody>
          <a:bodyPr>
            <a:normAutofit/>
          </a:bodyPr>
          <a:lstStyle/>
          <a:p>
            <a:r>
              <a:rPr lang="en-GB" sz="1500"/>
              <a:t>When an entrepreneur invests their own money in a business e.g. from personal savings</a:t>
            </a:r>
          </a:p>
          <a:p>
            <a:r>
              <a:rPr lang="en-GB" sz="1500"/>
              <a:t>Owner’s capital is how much the owner has invested in the business</a:t>
            </a:r>
          </a:p>
          <a:p>
            <a:r>
              <a:rPr lang="en-GB" sz="1500"/>
              <a:t>Owner’s capital shows the proportion of the business’ assets that are owned by the business owner rather than creditors</a:t>
            </a:r>
          </a:p>
          <a:p>
            <a:pPr lvl="1"/>
            <a:r>
              <a:rPr lang="en-GB" sz="1500"/>
              <a:t>Assets are items owned by the business e.g. stock is a current assets that will stay in the business for less than a year and vehicles are long term assets</a:t>
            </a:r>
          </a:p>
          <a:p>
            <a:pPr lvl="1"/>
            <a:r>
              <a:rPr lang="en-GB" sz="1500"/>
              <a:t>Creditors are people who the business owes money to e.g. the bank </a:t>
            </a:r>
          </a:p>
          <a:p>
            <a:endParaRPr lang="en-GB" sz="1500"/>
          </a:p>
        </p:txBody>
      </p:sp>
      <p:pic>
        <p:nvPicPr>
          <p:cNvPr id="5" name="Picture 4" descr="Digital numbers and graphs">
            <a:extLst>
              <a:ext uri="{FF2B5EF4-FFF2-40B4-BE49-F238E27FC236}">
                <a16:creationId xmlns:a16="http://schemas.microsoft.com/office/drawing/2014/main" id="{5A849A8E-F3D8-124A-61A8-B8750D0DE76B}"/>
              </a:ext>
            </a:extLst>
          </p:cNvPr>
          <p:cNvPicPr>
            <a:picLocks noChangeAspect="1"/>
          </p:cNvPicPr>
          <p:nvPr/>
        </p:nvPicPr>
        <p:blipFill rotWithShape="1">
          <a:blip r:embed="rId2"/>
          <a:srcRect l="21058" r="12792" b="-4"/>
          <a:stretch/>
        </p:blipFill>
        <p:spPr>
          <a:xfrm>
            <a:off x="5385816" y="-2"/>
            <a:ext cx="6806184" cy="6858001"/>
          </a:xfrm>
          <a:prstGeom prst="rect">
            <a:avLst/>
          </a:prstGeom>
        </p:spPr>
      </p:pic>
      <p:pic>
        <p:nvPicPr>
          <p:cNvPr id="4" name="Picture 3">
            <a:extLst>
              <a:ext uri="{FF2B5EF4-FFF2-40B4-BE49-F238E27FC236}">
                <a16:creationId xmlns:a16="http://schemas.microsoft.com/office/drawing/2014/main" id="{051A136A-C0DD-DEF8-9D5C-3B8AA8522C8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24A16893-E9C2-1FF8-62C8-6CDAEE31558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F6BB425E-1433-8DF0-5AF4-078FBE9167C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6C24201-14DE-E558-CE6A-903F80D43B4C}"/>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42167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a:prstGeom prst="roundRect">
            <a:avLst/>
          </a:prstGeom>
        </p:spPr>
        <p:txBody>
          <a:bodyPr>
            <a:normAutofit/>
          </a:bodyPr>
          <a:lstStyle/>
          <a:p>
            <a:r>
              <a:rPr lang="en-GB" dirty="0"/>
              <a:t>Recall</a:t>
            </a:r>
          </a:p>
        </p:txBody>
      </p:sp>
      <p:pic>
        <p:nvPicPr>
          <p:cNvPr id="5" name="Picture 4" descr="One big red drawing pin in front of many smaller black drawing pins">
            <a:extLst>
              <a:ext uri="{FF2B5EF4-FFF2-40B4-BE49-F238E27FC236}">
                <a16:creationId xmlns:a16="http://schemas.microsoft.com/office/drawing/2014/main" id="{1DD5EE1E-48C5-2FCE-9EE6-270B8C2A8ACC}"/>
              </a:ext>
            </a:extLst>
          </p:cNvPr>
          <p:cNvPicPr>
            <a:picLocks noChangeAspect="1"/>
          </p:cNvPicPr>
          <p:nvPr/>
        </p:nvPicPr>
        <p:blipFill rotWithShape="1">
          <a:blip r:embed="rId3"/>
          <a:srcRect l="31272" r="3703" b="-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2333297"/>
            <a:ext cx="4840010" cy="3843666"/>
          </a:xfrm>
        </p:spPr>
        <p:txBody>
          <a:bodyPr>
            <a:normAutofit/>
          </a:bodyPr>
          <a:lstStyle/>
          <a:p>
            <a:pPr marL="0" indent="0">
              <a:buNone/>
            </a:pPr>
            <a:r>
              <a:rPr lang="en-GB" sz="2000"/>
              <a:t>Define the following terms</a:t>
            </a:r>
          </a:p>
          <a:p>
            <a:r>
              <a:rPr lang="en-GB" sz="2000"/>
              <a:t>Equilibrium</a:t>
            </a:r>
          </a:p>
          <a:p>
            <a:r>
              <a:rPr lang="en-GB" sz="2000"/>
              <a:t>Market Forces</a:t>
            </a:r>
          </a:p>
          <a:p>
            <a:pPr marL="0" indent="0">
              <a:buNone/>
            </a:pPr>
            <a:r>
              <a:rPr lang="en-US" sz="2000"/>
              <a:t>Explain a limitation in the supply and demand model</a:t>
            </a:r>
          </a:p>
          <a:p>
            <a:pPr>
              <a:buFontTx/>
              <a:buChar char="-"/>
            </a:pPr>
            <a:endParaRPr lang="en-GB" sz="2000" i="1"/>
          </a:p>
        </p:txBody>
      </p:sp>
      <p:pic>
        <p:nvPicPr>
          <p:cNvPr id="4" name="Picture 3">
            <a:extLst>
              <a:ext uri="{FF2B5EF4-FFF2-40B4-BE49-F238E27FC236}">
                <a16:creationId xmlns:a16="http://schemas.microsoft.com/office/drawing/2014/main" id="{EAE8EEE2-3A5C-6042-D2D8-369C3BE80CBF}"/>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3157A3A1-295F-8C5B-5DB2-3193A0B93A4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917AA923-D8AD-E1DD-06B5-7266D61575BA}"/>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1545C0A-D6DD-28A3-C29B-2DEA6A4BB47C}"/>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823674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tique cash register keys">
            <a:extLst>
              <a:ext uri="{FF2B5EF4-FFF2-40B4-BE49-F238E27FC236}">
                <a16:creationId xmlns:a16="http://schemas.microsoft.com/office/drawing/2014/main" id="{596C7AA8-B2A9-781D-7FA8-BD2100AE5E74}"/>
              </a:ext>
            </a:extLst>
          </p:cNvPr>
          <p:cNvPicPr>
            <a:picLocks noChangeAspect="1"/>
          </p:cNvPicPr>
          <p:nvPr/>
        </p:nvPicPr>
        <p:blipFill rotWithShape="1">
          <a:blip r:embed="rId2"/>
          <a:srcRect l="15362" r="18061" b="-5"/>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11" name="Freeform: Shape 10">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55564" y="914400"/>
            <a:ext cx="4485861" cy="1106556"/>
          </a:xfrm>
        </p:spPr>
        <p:txBody>
          <a:bodyPr anchor="b">
            <a:normAutofit/>
          </a:bodyPr>
          <a:lstStyle/>
          <a:p>
            <a:r>
              <a:rPr lang="en-GB" sz="2500"/>
              <a:t>Other sources of finance - Owner’s capital: personal savings</a:t>
            </a:r>
          </a:p>
        </p:txBody>
      </p:sp>
      <p:sp>
        <p:nvSpPr>
          <p:cNvPr id="15" name="Rectangle 14">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7255563" y="2440100"/>
            <a:ext cx="4485861" cy="3834804"/>
          </a:xfrm>
        </p:spPr>
        <p:txBody>
          <a:bodyPr anchor="t">
            <a:normAutofit/>
          </a:bodyPr>
          <a:lstStyle/>
          <a:p>
            <a:r>
              <a:rPr lang="en-GB" sz="1700"/>
              <a:t>When an entrepreneur invests their own money in a business e.g. from personal savings</a:t>
            </a:r>
          </a:p>
          <a:p>
            <a:r>
              <a:rPr lang="en-GB" sz="1700"/>
              <a:t>Owner’s capital is how much the owner has invested in the business</a:t>
            </a:r>
          </a:p>
          <a:p>
            <a:r>
              <a:rPr lang="en-GB" sz="1700"/>
              <a:t>Owner’s capital shows the proportion of the business’ assets that are owned by the business owner rather than creditors</a:t>
            </a:r>
          </a:p>
          <a:p>
            <a:pPr lvl="1"/>
            <a:r>
              <a:rPr lang="en-GB" sz="1700"/>
              <a:t>Assets are items owned by the business e.g. stock is a current assets that will stay in the business for less than a year and vehicles are long term assets</a:t>
            </a:r>
          </a:p>
          <a:p>
            <a:pPr lvl="1"/>
            <a:r>
              <a:rPr lang="en-GB" sz="1700"/>
              <a:t>Creditors are people who the business owes money to e.g. the bank </a:t>
            </a:r>
          </a:p>
        </p:txBody>
      </p:sp>
      <p:pic>
        <p:nvPicPr>
          <p:cNvPr id="4" name="Picture 3">
            <a:extLst>
              <a:ext uri="{FF2B5EF4-FFF2-40B4-BE49-F238E27FC236}">
                <a16:creationId xmlns:a16="http://schemas.microsoft.com/office/drawing/2014/main" id="{A475876D-C601-D7FE-154B-21BC936CFFB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A37D1A9C-CB7E-80DF-E205-26AF701BAC9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A96A8C20-CAA1-A0C2-9E01-FB6E87D38785}"/>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9D2735F-EE3D-402F-DD86-C2540936CF6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82170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2F254B3D-AA01-A56E-B2D6-63E7AFDE57AA}"/>
              </a:ext>
            </a:extLst>
          </p:cNvPr>
          <p:cNvPicPr>
            <a:picLocks noChangeAspect="1"/>
          </p:cNvPicPr>
          <p:nvPr/>
        </p:nvPicPr>
        <p:blipFill rotWithShape="1">
          <a:blip r:embed="rId2"/>
          <a:srcRect l="23665" r="9613" b="-3"/>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11" name="Freeform: Shape 10">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55564" y="914400"/>
            <a:ext cx="4485861" cy="1106556"/>
          </a:xfrm>
        </p:spPr>
        <p:txBody>
          <a:bodyPr anchor="b">
            <a:normAutofit/>
          </a:bodyPr>
          <a:lstStyle/>
          <a:p>
            <a:r>
              <a:rPr lang="en-GB" sz="3200"/>
              <a:t>Owner’s capital: personal savings</a:t>
            </a:r>
          </a:p>
        </p:txBody>
      </p:sp>
      <p:sp>
        <p:nvSpPr>
          <p:cNvPr id="15" name="Rectangle 14">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7255563" y="2440100"/>
            <a:ext cx="4485861" cy="3834804"/>
          </a:xfrm>
        </p:spPr>
        <p:txBody>
          <a:bodyPr anchor="t">
            <a:normAutofit/>
          </a:bodyPr>
          <a:lstStyle/>
          <a:p>
            <a:r>
              <a:rPr lang="en-GB" sz="1800"/>
              <a:t>The benefits are:</a:t>
            </a:r>
          </a:p>
          <a:p>
            <a:pPr lvl="1"/>
            <a:r>
              <a:rPr lang="en-GB" sz="1800"/>
              <a:t>Do not have to repay</a:t>
            </a:r>
          </a:p>
          <a:p>
            <a:pPr lvl="1"/>
            <a:r>
              <a:rPr lang="en-GB" sz="1800"/>
              <a:t>No interest charges</a:t>
            </a:r>
          </a:p>
          <a:p>
            <a:pPr lvl="1"/>
            <a:r>
              <a:rPr lang="en-GB" sz="1800"/>
              <a:t>Owner(s) maintain control</a:t>
            </a:r>
          </a:p>
          <a:p>
            <a:pPr lvl="1"/>
            <a:r>
              <a:rPr lang="en-GB" sz="1800"/>
              <a:t>Risking own savings can be motivational</a:t>
            </a:r>
          </a:p>
          <a:p>
            <a:pPr lvl="1"/>
            <a:r>
              <a:rPr lang="en-GB" sz="1800"/>
              <a:t>Do not have to go through any lengthy application procedures </a:t>
            </a:r>
          </a:p>
          <a:p>
            <a:r>
              <a:rPr lang="en-GB" sz="1800"/>
              <a:t>However:</a:t>
            </a:r>
          </a:p>
          <a:p>
            <a:pPr lvl="1"/>
            <a:r>
              <a:rPr lang="en-GB" sz="1800"/>
              <a:t>May only be limited amounts available</a:t>
            </a:r>
          </a:p>
          <a:p>
            <a:pPr lvl="1"/>
            <a:r>
              <a:rPr lang="en-GB" sz="1800"/>
              <a:t>Threat to personal finances and family</a:t>
            </a:r>
          </a:p>
          <a:p>
            <a:endParaRPr lang="en-GB" sz="1800"/>
          </a:p>
        </p:txBody>
      </p:sp>
      <p:pic>
        <p:nvPicPr>
          <p:cNvPr id="4" name="Picture 3">
            <a:extLst>
              <a:ext uri="{FF2B5EF4-FFF2-40B4-BE49-F238E27FC236}">
                <a16:creationId xmlns:a16="http://schemas.microsoft.com/office/drawing/2014/main" id="{1EB3C87C-6C05-DE3D-787D-C79481FCBB1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339F641D-BEFB-E607-1F54-44F9CA1D0C1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2C8668A8-95B1-1CA8-239C-D9AD00EF26F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89D454F-51DA-0985-D1DA-A753CAD68CC6}"/>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619660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68770" cy="1536192"/>
          </a:xfrm>
        </p:spPr>
        <p:txBody>
          <a:bodyPr anchor="b">
            <a:normAutofit/>
          </a:bodyPr>
          <a:lstStyle/>
          <a:p>
            <a:r>
              <a:rPr lang="en-GB" sz="4800"/>
              <a:t>Other sources of finance - Retained profit</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12648" y="3355848"/>
            <a:ext cx="6268770" cy="2825496"/>
          </a:xfrm>
        </p:spPr>
        <p:txBody>
          <a:bodyPr>
            <a:normAutofit/>
          </a:bodyPr>
          <a:lstStyle/>
          <a:p>
            <a:r>
              <a:rPr lang="en-GB" sz="2200"/>
              <a:t>Profit kept within a business from profit for the year to help finance future activities</a:t>
            </a:r>
          </a:p>
        </p:txBody>
      </p:sp>
      <p:graphicFrame>
        <p:nvGraphicFramePr>
          <p:cNvPr id="4" name="Table 3"/>
          <p:cNvGraphicFramePr>
            <a:graphicFrameLocks noGrp="1"/>
          </p:cNvGraphicFramePr>
          <p:nvPr>
            <p:extLst>
              <p:ext uri="{D42A27DB-BD31-4B8C-83A1-F6EECF244321}">
                <p14:modId xmlns:p14="http://schemas.microsoft.com/office/powerpoint/2010/main" val="304328653"/>
              </p:ext>
            </p:extLst>
          </p:nvPr>
        </p:nvGraphicFramePr>
        <p:xfrm>
          <a:off x="7494066" y="1893951"/>
          <a:ext cx="4237687" cy="2994576"/>
        </p:xfrm>
        <a:graphic>
          <a:graphicData uri="http://schemas.openxmlformats.org/drawingml/2006/table">
            <a:tbl>
              <a:tblPr firstRow="1" bandRow="1">
                <a:tableStyleId>{8EC20E35-A176-4012-BC5E-935CFFF8708E}</a:tableStyleId>
              </a:tblPr>
              <a:tblGrid>
                <a:gridCol w="1323827">
                  <a:extLst>
                    <a:ext uri="{9D8B030D-6E8A-4147-A177-3AD203B41FA5}">
                      <a16:colId xmlns:a16="http://schemas.microsoft.com/office/drawing/2014/main" val="20000"/>
                    </a:ext>
                  </a:extLst>
                </a:gridCol>
                <a:gridCol w="2913860">
                  <a:extLst>
                    <a:ext uri="{9D8B030D-6E8A-4147-A177-3AD203B41FA5}">
                      <a16:colId xmlns:a16="http://schemas.microsoft.com/office/drawing/2014/main" val="20001"/>
                    </a:ext>
                  </a:extLst>
                </a:gridCol>
              </a:tblGrid>
              <a:tr h="295086">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1400"/>
                        <a:t>Advantages</a:t>
                      </a:r>
                    </a:p>
                  </a:txBody>
                  <a:tcPr marL="54646" marR="54646" marT="27323" marB="27323"/>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1400"/>
                        <a:t>Disadvantages</a:t>
                      </a:r>
                    </a:p>
                  </a:txBody>
                  <a:tcPr marL="54646" marR="54646" marT="27323" marB="27323"/>
                </a:tc>
                <a:extLst>
                  <a:ext uri="{0D108BD9-81ED-4DB2-BD59-A6C34878D82A}">
                    <a16:rowId xmlns:a16="http://schemas.microsoft.com/office/drawing/2014/main" val="10000"/>
                  </a:ext>
                </a:extLst>
              </a:tr>
              <a:tr h="269949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indent="-285750">
                        <a:buFont typeface="Wingdings" panose="05000000000000000000" pitchFamily="2" charset="2"/>
                        <a:buChar char="v"/>
                      </a:pPr>
                      <a:r>
                        <a:rPr lang="en-GB" sz="1400"/>
                        <a:t>Avoids interest repayments</a:t>
                      </a:r>
                    </a:p>
                    <a:p>
                      <a:pPr marL="285750" indent="-285750">
                        <a:buFont typeface="Wingdings" panose="05000000000000000000" pitchFamily="2" charset="2"/>
                        <a:buChar char="v"/>
                      </a:pPr>
                      <a:endParaRPr lang="en-GB" sz="1400"/>
                    </a:p>
                    <a:p>
                      <a:pPr marL="285750" indent="-285750">
                        <a:buFont typeface="Wingdings" panose="05000000000000000000" pitchFamily="2" charset="2"/>
                        <a:buChar char="v"/>
                      </a:pPr>
                      <a:r>
                        <a:rPr lang="en-GB" sz="1400"/>
                        <a:t>Does not dilute the business ownership</a:t>
                      </a:r>
                    </a:p>
                  </a:txBody>
                  <a:tcPr marL="54646" marR="54646" marT="27323" marB="27323"/>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indent="-285750">
                        <a:buFont typeface="Wingdings" panose="05000000000000000000" pitchFamily="2" charset="2"/>
                        <a:buChar char="v"/>
                      </a:pPr>
                      <a:r>
                        <a:rPr lang="en-GB" sz="1400"/>
                        <a:t>Only an option if sufficient</a:t>
                      </a:r>
                      <a:r>
                        <a:rPr lang="en-GB" sz="1400" baseline="0"/>
                        <a:t> retained profit exists within the business</a:t>
                      </a:r>
                    </a:p>
                    <a:p>
                      <a:pPr marL="285750" indent="-285750">
                        <a:buFont typeface="Wingdings" panose="05000000000000000000" pitchFamily="2" charset="2"/>
                        <a:buChar char="v"/>
                      </a:pPr>
                      <a:endParaRPr lang="en-GB" sz="1400" baseline="0"/>
                    </a:p>
                    <a:p>
                      <a:pPr marL="285750" indent="-285750">
                        <a:buFont typeface="Wingdings" panose="05000000000000000000" pitchFamily="2" charset="2"/>
                        <a:buChar char="v"/>
                      </a:pPr>
                      <a:r>
                        <a:rPr lang="en-GB" sz="1400" baseline="0"/>
                        <a:t>May cause shareholder dissatisfaction if this is at the expense of dividend payments</a:t>
                      </a:r>
                    </a:p>
                    <a:p>
                      <a:pPr marL="285750" indent="-285750">
                        <a:buFont typeface="Wingdings" panose="05000000000000000000" pitchFamily="2" charset="2"/>
                        <a:buChar char="v"/>
                      </a:pPr>
                      <a:endParaRPr lang="en-GB" sz="1400" baseline="0"/>
                    </a:p>
                    <a:p>
                      <a:pPr marL="285750" indent="-285750">
                        <a:buFont typeface="Wingdings" panose="05000000000000000000" pitchFamily="2" charset="2"/>
                        <a:buChar char="v"/>
                      </a:pPr>
                      <a:r>
                        <a:rPr lang="en-GB" sz="1400" baseline="0"/>
                        <a:t>Reduces the security blanket of keeping retained profits for unforeseen situations or to take advantage of new opportunities</a:t>
                      </a:r>
                      <a:endParaRPr lang="en-GB" sz="1400"/>
                    </a:p>
                  </a:txBody>
                  <a:tcPr marL="54646" marR="54646" marT="27323" marB="27323"/>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45A88D3A-20F4-0D4F-DC31-1EE120330E3B}"/>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BB033E1F-5520-56B5-B6F7-E01334FAC5C6}"/>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B7FAB69F-44B3-3CFE-7B16-0248EB789D35}"/>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C8BBF66-0323-FF46-443C-DF32A33897F8}"/>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302309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68770" cy="1536192"/>
          </a:xfrm>
        </p:spPr>
        <p:txBody>
          <a:bodyPr anchor="b">
            <a:normAutofit/>
          </a:bodyPr>
          <a:lstStyle/>
          <a:p>
            <a:r>
              <a:rPr lang="en-GB" sz="5200"/>
              <a:t>Other sources of finance - Sale of assets</a:t>
            </a:r>
          </a:p>
        </p:txBody>
      </p:sp>
      <p:sp>
        <p:nvSpPr>
          <p:cNvPr id="12" name="Rectangle 11">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12648" y="3355848"/>
            <a:ext cx="6268770" cy="2825496"/>
          </a:xfrm>
        </p:spPr>
        <p:txBody>
          <a:bodyPr>
            <a:normAutofit/>
          </a:bodyPr>
          <a:lstStyle/>
          <a:p>
            <a:r>
              <a:rPr lang="en-GB" sz="1500"/>
              <a:t>Assets are items of value owned by a business</a:t>
            </a:r>
          </a:p>
          <a:p>
            <a:pPr lvl="1"/>
            <a:r>
              <a:rPr lang="en-GB" sz="1500"/>
              <a:t>Current assets are items owned that will change in value in the short run (within one year)</a:t>
            </a:r>
          </a:p>
          <a:p>
            <a:pPr lvl="2"/>
            <a:r>
              <a:rPr lang="en-GB" sz="1500"/>
              <a:t>Stock for example is being bought and sold on a regular basis</a:t>
            </a:r>
          </a:p>
          <a:p>
            <a:r>
              <a:rPr lang="en-GB" sz="1500"/>
              <a:t>Sale of assets refers more to the sale of a long term or fixed assets</a:t>
            </a:r>
          </a:p>
          <a:p>
            <a:pPr lvl="1"/>
            <a:r>
              <a:rPr lang="en-GB" sz="1500"/>
              <a:t>Fixed assets will stay in the business for more than a year e.g. machinery and vehicles</a:t>
            </a:r>
          </a:p>
          <a:p>
            <a:r>
              <a:rPr lang="en-GB" sz="1500"/>
              <a:t>These assets can be sold in order to get an immediate injection of cash in to a business and thereby provide finance</a:t>
            </a:r>
          </a:p>
          <a:p>
            <a:endParaRPr lang="en-GB" sz="1500"/>
          </a:p>
        </p:txBody>
      </p:sp>
      <p:pic>
        <p:nvPicPr>
          <p:cNvPr id="7" name="Graphic 6" descr="Financial">
            <a:extLst>
              <a:ext uri="{FF2B5EF4-FFF2-40B4-BE49-F238E27FC236}">
                <a16:creationId xmlns:a16="http://schemas.microsoft.com/office/drawing/2014/main" id="{CC0FB751-97D5-0131-575D-2E5B550B39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4066" y="1272395"/>
            <a:ext cx="4237686" cy="4237686"/>
          </a:xfrm>
          <a:prstGeom prst="rect">
            <a:avLst/>
          </a:prstGeom>
        </p:spPr>
      </p:pic>
      <p:pic>
        <p:nvPicPr>
          <p:cNvPr id="4" name="Picture 3">
            <a:extLst>
              <a:ext uri="{FF2B5EF4-FFF2-40B4-BE49-F238E27FC236}">
                <a16:creationId xmlns:a16="http://schemas.microsoft.com/office/drawing/2014/main" id="{3E1F7256-2EA9-E8B2-D80D-F12495A9C63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FAA47C93-8A6F-F895-6C9F-6743DA15CAC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18604832-2DB3-5CF7-8EB5-05483065DA9F}"/>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13A4E46-B333-C117-EC8F-2A14AB4BB612}"/>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553555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GB" dirty="0"/>
              <a:t>Sale of assets</a:t>
            </a:r>
          </a:p>
        </p:txBody>
      </p:sp>
      <p:sp>
        <p:nvSpPr>
          <p:cNvPr id="3" name="Content Placeholder 2"/>
          <p:cNvSpPr>
            <a:spLocks noGrp="1"/>
          </p:cNvSpPr>
          <p:nvPr>
            <p:ph idx="1"/>
          </p:nvPr>
        </p:nvSpPr>
        <p:spPr>
          <a:xfrm>
            <a:off x="838200" y="2333297"/>
            <a:ext cx="4619621" cy="3843666"/>
          </a:xfrm>
        </p:spPr>
        <p:txBody>
          <a:bodyPr>
            <a:normAutofit/>
          </a:bodyPr>
          <a:lstStyle/>
          <a:p>
            <a:r>
              <a:rPr lang="en-GB" sz="2000"/>
              <a:t>The benefits are:</a:t>
            </a:r>
          </a:p>
          <a:p>
            <a:pPr lvl="1"/>
            <a:r>
              <a:rPr lang="en-GB" sz="2000"/>
              <a:t>No interest charges or repayments</a:t>
            </a:r>
          </a:p>
          <a:p>
            <a:pPr lvl="1"/>
            <a:r>
              <a:rPr lang="en-GB" sz="2000"/>
              <a:t>May be turning an obsolete asset into finance</a:t>
            </a:r>
          </a:p>
          <a:p>
            <a:pPr lvl="1"/>
            <a:r>
              <a:rPr lang="en-GB" sz="2000"/>
              <a:t>Immediate lump sum cash injection</a:t>
            </a:r>
          </a:p>
          <a:p>
            <a:r>
              <a:rPr lang="en-GB" sz="2000"/>
              <a:t>However:</a:t>
            </a:r>
          </a:p>
          <a:p>
            <a:pPr lvl="1"/>
            <a:r>
              <a:rPr lang="en-GB" sz="2000"/>
              <a:t>May be expensive in the long run if need to lease the asset back</a:t>
            </a:r>
          </a:p>
          <a:p>
            <a:pPr lvl="1"/>
            <a:r>
              <a:rPr lang="en-GB" sz="2000"/>
              <a:t>Loss of use of the asset and future value</a:t>
            </a:r>
          </a:p>
          <a:p>
            <a:pPr lvl="1"/>
            <a:r>
              <a:rPr lang="en-GB" sz="2000"/>
              <a:t>Is only a one off option</a:t>
            </a:r>
          </a:p>
        </p:txBody>
      </p:sp>
      <p:pic>
        <p:nvPicPr>
          <p:cNvPr id="5" name="Picture 4">
            <a:extLst>
              <a:ext uri="{FF2B5EF4-FFF2-40B4-BE49-F238E27FC236}">
                <a16:creationId xmlns:a16="http://schemas.microsoft.com/office/drawing/2014/main" id="{FC0F34F7-7B02-C01A-5272-360BA95FF45F}"/>
              </a:ext>
            </a:extLst>
          </p:cNvPr>
          <p:cNvPicPr>
            <a:picLocks noChangeAspect="1"/>
          </p:cNvPicPr>
          <p:nvPr/>
        </p:nvPicPr>
        <p:blipFill rotWithShape="1">
          <a:blip r:embed="rId2"/>
          <a:srcRect l="35597" r="18552" b="625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4774BA74-22AE-A44F-3F73-095E63018F0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F7BFDB8F-1AC1-13B2-F4F3-3B2F61B6253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9B4F5800-417B-5CC5-DCD6-5541080D299F}"/>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665EF5D-6170-F114-46E4-FB53E2DD95A7}"/>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26985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C0465D-0254-4023-8C42-8E88280324AE}"/>
              </a:ext>
            </a:extLst>
          </p:cNvPr>
          <p:cNvSpPr>
            <a:spLocks noGrp="1"/>
          </p:cNvSpPr>
          <p:nvPr>
            <p:ph type="title"/>
          </p:nvPr>
        </p:nvSpPr>
        <p:spPr>
          <a:xfrm>
            <a:off x="838201" y="365125"/>
            <a:ext cx="5251316" cy="1807305"/>
          </a:xfrm>
        </p:spPr>
        <p:txBody>
          <a:bodyPr>
            <a:normAutofit/>
          </a:bodyPr>
          <a:lstStyle/>
          <a:p>
            <a:r>
              <a:rPr lang="en-GB" dirty="0"/>
              <a:t>Activity</a:t>
            </a:r>
          </a:p>
        </p:txBody>
      </p:sp>
      <p:sp>
        <p:nvSpPr>
          <p:cNvPr id="3" name="Content Placeholder 2">
            <a:extLst>
              <a:ext uri="{FF2B5EF4-FFF2-40B4-BE49-F238E27FC236}">
                <a16:creationId xmlns:a16="http://schemas.microsoft.com/office/drawing/2014/main" id="{BCC10C87-9FA0-4C0E-8A00-D115E98C9DB0}"/>
              </a:ext>
            </a:extLst>
          </p:cNvPr>
          <p:cNvSpPr>
            <a:spLocks noGrp="1"/>
          </p:cNvSpPr>
          <p:nvPr>
            <p:ph idx="1"/>
          </p:nvPr>
        </p:nvSpPr>
        <p:spPr>
          <a:xfrm>
            <a:off x="838200" y="2333297"/>
            <a:ext cx="4619621" cy="3843666"/>
          </a:xfrm>
        </p:spPr>
        <p:txBody>
          <a:bodyPr>
            <a:normAutofit/>
          </a:bodyPr>
          <a:lstStyle/>
          <a:p>
            <a:r>
              <a:rPr lang="en-GB" sz="2000" dirty="0">
                <a:effectLst/>
                <a:latin typeface="Calibri" panose="020F0502020204030204" pitchFamily="34" charset="0"/>
                <a:ea typeface="Calibri" panose="020F0502020204030204" pitchFamily="34" charset="0"/>
                <a:cs typeface="Arial" panose="020B0604020202020204" pitchFamily="34" charset="0"/>
              </a:rPr>
              <a:t>State three assets that a dairy farmer may be able to sell to raise finance. Try to give a range of different examples not similar ones.</a:t>
            </a:r>
          </a:p>
          <a:p>
            <a:endParaRPr lang="en-GB" sz="2000"/>
          </a:p>
        </p:txBody>
      </p:sp>
      <p:pic>
        <p:nvPicPr>
          <p:cNvPr id="5" name="Picture 4" descr="Cows looking at the camera">
            <a:extLst>
              <a:ext uri="{FF2B5EF4-FFF2-40B4-BE49-F238E27FC236}">
                <a16:creationId xmlns:a16="http://schemas.microsoft.com/office/drawing/2014/main" id="{597CD8E8-034B-58CF-0104-020B2FA8DDD1}"/>
              </a:ext>
            </a:extLst>
          </p:cNvPr>
          <p:cNvPicPr>
            <a:picLocks noChangeAspect="1"/>
          </p:cNvPicPr>
          <p:nvPr/>
        </p:nvPicPr>
        <p:blipFill rotWithShape="1">
          <a:blip r:embed="rId2"/>
          <a:srcRect l="10895" r="33826" b="-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79E9422A-729B-E9BC-CB30-D7AAB77CB72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D49226D8-0CCB-91CA-BA41-E2F122199FE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409BC25A-D782-330E-4C14-07C392CFCA7E}"/>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D80ADAC-CA13-47E4-0CF8-7B2EA5BF92E5}"/>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43313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Hand Symbol Free Stock Photo - Public Domain Pictures">
            <a:extLst>
              <a:ext uri="{FF2B5EF4-FFF2-40B4-BE49-F238E27FC236}">
                <a16:creationId xmlns:a16="http://schemas.microsoft.com/office/drawing/2014/main" id="{CF093E68-7D42-3E91-930E-C1B4346697B7}"/>
              </a:ext>
            </a:extLst>
          </p:cNvPr>
          <p:cNvPicPr>
            <a:picLocks noChangeAspect="1"/>
          </p:cNvPicPr>
          <p:nvPr/>
        </p:nvPicPr>
        <p:blipFill rotWithShape="1">
          <a:blip r:embed="rId2"/>
          <a:srcRect t="2845"/>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A5D199-E4C2-43B3-959B-73256767045F}"/>
              </a:ext>
            </a:extLst>
          </p:cNvPr>
          <p:cNvSpPr>
            <a:spLocks noGrp="1"/>
          </p:cNvSpPr>
          <p:nvPr>
            <p:ph type="title"/>
          </p:nvPr>
        </p:nvSpPr>
        <p:spPr>
          <a:xfrm>
            <a:off x="7531610" y="365125"/>
            <a:ext cx="3822189" cy="1899912"/>
          </a:xfrm>
        </p:spPr>
        <p:txBody>
          <a:bodyPr>
            <a:normAutofit/>
          </a:bodyPr>
          <a:lstStyle/>
          <a:p>
            <a:r>
              <a:rPr lang="en-GB" sz="4000"/>
              <a:t>Green Pen</a:t>
            </a:r>
          </a:p>
        </p:txBody>
      </p:sp>
      <p:sp>
        <p:nvSpPr>
          <p:cNvPr id="3" name="Content Placeholder 2">
            <a:extLst>
              <a:ext uri="{FF2B5EF4-FFF2-40B4-BE49-F238E27FC236}">
                <a16:creationId xmlns:a16="http://schemas.microsoft.com/office/drawing/2014/main" id="{6A3E5F36-3627-4A54-8F6A-797A8004ADAD}"/>
              </a:ext>
            </a:extLst>
          </p:cNvPr>
          <p:cNvSpPr>
            <a:spLocks noGrp="1"/>
          </p:cNvSpPr>
          <p:nvPr>
            <p:ph idx="1"/>
          </p:nvPr>
        </p:nvSpPr>
        <p:spPr>
          <a:xfrm>
            <a:off x="7531610" y="2434201"/>
            <a:ext cx="3822189" cy="3742762"/>
          </a:xfrm>
        </p:spPr>
        <p:txBody>
          <a:bodyPr>
            <a:normAutofit/>
          </a:bodyPr>
          <a:lstStyle/>
          <a:p>
            <a:pPr marL="342900" lvl="0" indent="-342900" rtl="0">
              <a:buFont typeface="Symbol" panose="05050102010706020507" pitchFamily="18" charset="2"/>
              <a:buChar char=""/>
            </a:pPr>
            <a:r>
              <a:rPr lang="en-GB" sz="2000">
                <a:effectLst/>
                <a:latin typeface="Calibri" panose="020F0502020204030204" pitchFamily="34" charset="0"/>
                <a:ea typeface="Calibri" panose="020F0502020204030204" pitchFamily="34" charset="0"/>
                <a:cs typeface="Arial" panose="020B0604020202020204" pitchFamily="34" charset="0"/>
              </a:rPr>
              <a:t>Farm equipment e.g. tractor</a:t>
            </a:r>
          </a:p>
          <a:p>
            <a:pPr marL="342900" lvl="0" indent="-342900">
              <a:buFont typeface="Symbol" panose="05050102010706020507" pitchFamily="18" charset="2"/>
              <a:buChar char=""/>
            </a:pPr>
            <a:r>
              <a:rPr lang="en-GB" sz="2000">
                <a:effectLst/>
                <a:latin typeface="Calibri" panose="020F0502020204030204" pitchFamily="34" charset="0"/>
                <a:ea typeface="Calibri" panose="020F0502020204030204" pitchFamily="34" charset="0"/>
                <a:cs typeface="Arial" panose="020B0604020202020204" pitchFamily="34" charset="0"/>
              </a:rPr>
              <a:t>Cows</a:t>
            </a:r>
          </a:p>
          <a:p>
            <a:pPr marL="342900" lvl="0" indent="-342900">
              <a:spcAft>
                <a:spcPts val="1000"/>
              </a:spcAft>
              <a:buFont typeface="Symbol" panose="05050102010706020507" pitchFamily="18" charset="2"/>
              <a:buChar char=""/>
            </a:pPr>
            <a:r>
              <a:rPr lang="en-GB" sz="2000">
                <a:effectLst/>
                <a:latin typeface="Calibri" panose="020F0502020204030204" pitchFamily="34" charset="0"/>
                <a:ea typeface="Calibri" panose="020F0502020204030204" pitchFamily="34" charset="0"/>
                <a:cs typeface="Arial" panose="020B0604020202020204" pitchFamily="34" charset="0"/>
              </a:rPr>
              <a:t>Land</a:t>
            </a:r>
          </a:p>
          <a:p>
            <a:endParaRPr lang="en-GB" sz="2000"/>
          </a:p>
        </p:txBody>
      </p:sp>
      <p:pic>
        <p:nvPicPr>
          <p:cNvPr id="4" name="Picture 3">
            <a:extLst>
              <a:ext uri="{FF2B5EF4-FFF2-40B4-BE49-F238E27FC236}">
                <a16:creationId xmlns:a16="http://schemas.microsoft.com/office/drawing/2014/main" id="{3CC71FB2-E5D9-C6A5-B72E-C37C1E02C08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A0A6823F-E8CF-DCF1-4478-AD6E02BB3AE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8A8FB757-EE7B-7FDE-686E-DE863771AFC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9DF9FC5-B092-1025-C1E8-E416A3B6F262}"/>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014195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uzzle pieces">
            <a:extLst>
              <a:ext uri="{FF2B5EF4-FFF2-40B4-BE49-F238E27FC236}">
                <a16:creationId xmlns:a16="http://schemas.microsoft.com/office/drawing/2014/main" id="{5063649A-5D65-44CD-5495-E2F2E45F985E}"/>
              </a:ext>
            </a:extLst>
          </p:cNvPr>
          <p:cNvPicPr>
            <a:picLocks noChangeAspect="1"/>
          </p:cNvPicPr>
          <p:nvPr/>
        </p:nvPicPr>
        <p:blipFill rotWithShape="1">
          <a:blip r:embed="rId2"/>
          <a:srcRect l="6368" r="7" b="7"/>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GB" sz="3700"/>
              <a:t>Other sources of finance – individual investors</a:t>
            </a:r>
          </a:p>
        </p:txBody>
      </p:sp>
      <p:sp>
        <p:nvSpPr>
          <p:cNvPr id="3" name="Content Placeholder 2"/>
          <p:cNvSpPr>
            <a:spLocks noGrp="1"/>
          </p:cNvSpPr>
          <p:nvPr>
            <p:ph idx="1"/>
          </p:nvPr>
        </p:nvSpPr>
        <p:spPr>
          <a:xfrm>
            <a:off x="7531610" y="2434201"/>
            <a:ext cx="3822189" cy="3742762"/>
          </a:xfrm>
        </p:spPr>
        <p:txBody>
          <a:bodyPr>
            <a:normAutofit/>
          </a:bodyPr>
          <a:lstStyle/>
          <a:p>
            <a:r>
              <a:rPr lang="en-GB" sz="2000"/>
              <a:t>Family and friends</a:t>
            </a:r>
          </a:p>
          <a:p>
            <a:pPr lvl="1"/>
            <a:r>
              <a:rPr lang="en-GB" sz="2000"/>
              <a:t>Investment from people known to the entrepreneur</a:t>
            </a:r>
          </a:p>
          <a:p>
            <a:pPr lvl="1"/>
            <a:r>
              <a:rPr lang="en-GB" sz="2000"/>
              <a:t>Amount may be limited</a:t>
            </a:r>
          </a:p>
          <a:p>
            <a:pPr lvl="1"/>
            <a:r>
              <a:rPr lang="en-GB" sz="2000"/>
              <a:t>Repayment terms and conditions may be flexible</a:t>
            </a:r>
          </a:p>
          <a:p>
            <a:pPr lvl="1"/>
            <a:r>
              <a:rPr lang="en-GB" sz="2000"/>
              <a:t>May place pressure on relationships</a:t>
            </a:r>
          </a:p>
        </p:txBody>
      </p:sp>
      <p:pic>
        <p:nvPicPr>
          <p:cNvPr id="4" name="Picture 3">
            <a:extLst>
              <a:ext uri="{FF2B5EF4-FFF2-40B4-BE49-F238E27FC236}">
                <a16:creationId xmlns:a16="http://schemas.microsoft.com/office/drawing/2014/main" id="{9542312B-D562-AFF7-FF94-7C1AAFEF0E0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54505509-722F-2AFB-21CD-A2856CE7368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D271ED2E-3E50-69A0-F746-6AF8402ABC3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2D17D6F-19CE-602F-76D4-0B15D42247BD}"/>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321291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6" y="548640"/>
            <a:ext cx="9543405" cy="1188720"/>
          </a:xfrm>
        </p:spPr>
        <p:txBody>
          <a:bodyPr>
            <a:normAutofit/>
          </a:bodyPr>
          <a:lstStyle/>
          <a:p>
            <a:r>
              <a:rPr lang="en-GB" sz="3700">
                <a:solidFill>
                  <a:schemeClr val="tx1">
                    <a:lumMod val="85000"/>
                    <a:lumOff val="15000"/>
                  </a:schemeClr>
                </a:solidFill>
              </a:rPr>
              <a:t>Other sources of finance – individual investors</a:t>
            </a:r>
          </a:p>
        </p:txBody>
      </p:sp>
      <p:sp>
        <p:nvSpPr>
          <p:cNvPr id="3" name="Content Placeholder 2"/>
          <p:cNvSpPr>
            <a:spLocks noGrp="1"/>
          </p:cNvSpPr>
          <p:nvPr>
            <p:ph idx="1"/>
          </p:nvPr>
        </p:nvSpPr>
        <p:spPr>
          <a:xfrm>
            <a:off x="1138478" y="2431765"/>
            <a:ext cx="9627497" cy="3320031"/>
          </a:xfrm>
        </p:spPr>
        <p:txBody>
          <a:bodyPr anchor="ctr">
            <a:normAutofit/>
          </a:bodyPr>
          <a:lstStyle/>
          <a:p>
            <a:r>
              <a:rPr lang="en-GB" sz="1600">
                <a:solidFill>
                  <a:schemeClr val="tx1">
                    <a:lumMod val="85000"/>
                    <a:lumOff val="15000"/>
                  </a:schemeClr>
                </a:solidFill>
              </a:rPr>
              <a:t>Peer-to-peer funding (P2P)</a:t>
            </a:r>
          </a:p>
          <a:p>
            <a:pPr lvl="1"/>
            <a:r>
              <a:rPr lang="en-GB" sz="1600">
                <a:solidFill>
                  <a:schemeClr val="tx1">
                    <a:lumMod val="85000"/>
                    <a:lumOff val="15000"/>
                  </a:schemeClr>
                </a:solidFill>
              </a:rPr>
              <a:t>The practise of an individual lending to other individuals (peers) with whom there is no relationship or contact</a:t>
            </a:r>
          </a:p>
          <a:p>
            <a:pPr lvl="1"/>
            <a:r>
              <a:rPr lang="en-GB" sz="1600">
                <a:solidFill>
                  <a:schemeClr val="tx1">
                    <a:lumMod val="85000"/>
                    <a:lumOff val="15000"/>
                  </a:schemeClr>
                </a:solidFill>
              </a:rPr>
              <a:t>Borrowers are given a credit rating</a:t>
            </a:r>
          </a:p>
          <a:p>
            <a:pPr lvl="1"/>
            <a:r>
              <a:rPr lang="en-GB" sz="1600">
                <a:solidFill>
                  <a:schemeClr val="tx1">
                    <a:lumMod val="85000"/>
                    <a:lumOff val="15000"/>
                  </a:schemeClr>
                </a:solidFill>
              </a:rPr>
              <a:t>Normally an unsecured personal loan although on some occasions collateral may be offered</a:t>
            </a:r>
          </a:p>
          <a:p>
            <a:pPr lvl="1"/>
            <a:r>
              <a:rPr lang="en-GB" sz="1600">
                <a:solidFill>
                  <a:schemeClr val="tx1">
                    <a:lumMod val="85000"/>
                    <a:lumOff val="15000"/>
                  </a:schemeClr>
                </a:solidFill>
              </a:rPr>
              <a:t>Cuts out the use of traditional intermediaries e.g. banks</a:t>
            </a:r>
          </a:p>
          <a:p>
            <a:pPr lvl="1"/>
            <a:r>
              <a:rPr lang="en-GB" sz="1600">
                <a:solidFill>
                  <a:schemeClr val="tx1">
                    <a:lumMod val="85000"/>
                    <a:lumOff val="15000"/>
                  </a:schemeClr>
                </a:solidFill>
              </a:rPr>
              <a:t>Lending is done online</a:t>
            </a:r>
          </a:p>
          <a:p>
            <a:pPr lvl="1"/>
            <a:r>
              <a:rPr lang="en-GB" sz="1600">
                <a:solidFill>
                  <a:schemeClr val="tx1">
                    <a:lumMod val="85000"/>
                    <a:lumOff val="15000"/>
                  </a:schemeClr>
                </a:solidFill>
              </a:rPr>
              <a:t>Lenders decide who they want to lend to then compete to win the lending opportunity in a reverse auction i.e. the lender willing to offer the lowest interest rate wins</a:t>
            </a:r>
          </a:p>
          <a:p>
            <a:pPr lvl="1"/>
            <a:r>
              <a:rPr lang="en-GB" sz="1600">
                <a:solidFill>
                  <a:schemeClr val="tx1">
                    <a:lumMod val="85000"/>
                    <a:lumOff val="15000"/>
                  </a:schemeClr>
                </a:solidFill>
              </a:rPr>
              <a:t>The lenders motive is profit</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3A89A03-95CC-7005-FC42-E9018C7FBEA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42B26A51-2D8B-BE10-9648-C1A3FB7628D8}"/>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C02C4F68-1200-A147-CBBA-61397C75C017}"/>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E3D8BE8-857E-0F4E-FE45-A4A43F0A80FB}"/>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31709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p:cNvSpPr>
            <a:spLocks noGrp="1"/>
          </p:cNvSpPr>
          <p:nvPr>
            <p:ph type="title"/>
          </p:nvPr>
        </p:nvSpPr>
        <p:spPr>
          <a:xfrm>
            <a:off x="1139044" y="2090114"/>
            <a:ext cx="3382890" cy="2481886"/>
          </a:xfrm>
        </p:spPr>
        <p:txBody>
          <a:bodyPr>
            <a:normAutofit/>
          </a:bodyPr>
          <a:lstStyle/>
          <a:p>
            <a:pPr algn="ctr"/>
            <a:r>
              <a:rPr lang="en-GB" sz="3700"/>
              <a:t>Other sources of finance – online collaborative funding</a:t>
            </a:r>
          </a:p>
        </p:txBody>
      </p:sp>
      <p:sp>
        <p:nvSpPr>
          <p:cNvPr id="3" name="Content Placeholder 2"/>
          <p:cNvSpPr>
            <a:spLocks noGrp="1"/>
          </p:cNvSpPr>
          <p:nvPr>
            <p:ph idx="1"/>
          </p:nvPr>
        </p:nvSpPr>
        <p:spPr>
          <a:xfrm>
            <a:off x="5285014" y="964850"/>
            <a:ext cx="6068786" cy="4928300"/>
          </a:xfrm>
        </p:spPr>
        <p:txBody>
          <a:bodyPr anchor="ctr">
            <a:normAutofit/>
          </a:bodyPr>
          <a:lstStyle/>
          <a:p>
            <a:r>
              <a:rPr lang="en-GB" sz="2000"/>
              <a:t>Crowdfunding involves raising finance from a large number of people each investing different, often small, amounts of money</a:t>
            </a:r>
          </a:p>
          <a:p>
            <a:r>
              <a:rPr lang="en-GB" sz="2000"/>
              <a:t>The business uses the internet to explain how much money is required, how it will be used and the exit strategy stating predicted return on the investment</a:t>
            </a:r>
          </a:p>
          <a:p>
            <a:r>
              <a:rPr lang="en-GB" sz="2000"/>
              <a:t>The investor is only tied into their promised contribution if the total amount is raised</a:t>
            </a:r>
          </a:p>
        </p:txBody>
      </p:sp>
      <p:pic>
        <p:nvPicPr>
          <p:cNvPr id="4" name="Picture 3">
            <a:extLst>
              <a:ext uri="{FF2B5EF4-FFF2-40B4-BE49-F238E27FC236}">
                <a16:creationId xmlns:a16="http://schemas.microsoft.com/office/drawing/2014/main" id="{75BD290B-8AA1-0446-03F0-BFF7C0537991}"/>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FDEA59AD-4EB9-1538-3140-A528A8DE257C}"/>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DE45A764-44DD-6737-DC5D-EF9538E9F56D}"/>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A15551E-1E58-77F2-4F14-4ABA70157B52}"/>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14482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5C4C54-1D01-790F-DF44-E0880FB809F0}"/>
              </a:ext>
            </a:extLst>
          </p:cNvPr>
          <p:cNvPicPr>
            <a:picLocks noChangeAspect="1"/>
          </p:cNvPicPr>
          <p:nvPr/>
        </p:nvPicPr>
        <p:blipFill rotWithShape="1">
          <a:blip r:embed="rId2">
            <a:alphaModFix amt="35000"/>
          </a:blip>
          <a:srcRect l="17029" r="1466" b="7"/>
          <a:stretch/>
        </p:blipFill>
        <p:spPr>
          <a:xfrm>
            <a:off x="20" y="10"/>
            <a:ext cx="12191980" cy="6857990"/>
          </a:xfrm>
          <a:prstGeom prst="rect">
            <a:avLst/>
          </a:prstGeom>
        </p:spPr>
      </p:pic>
      <p:sp>
        <p:nvSpPr>
          <p:cNvPr id="2" name="Title 1">
            <a:extLst>
              <a:ext uri="{FF2B5EF4-FFF2-40B4-BE49-F238E27FC236}">
                <a16:creationId xmlns:a16="http://schemas.microsoft.com/office/drawing/2014/main" id="{6EE1D504-E8DF-4E64-B9F4-C25B4CA28359}"/>
              </a:ext>
            </a:extLst>
          </p:cNvPr>
          <p:cNvSpPr>
            <a:spLocks noGrp="1"/>
          </p:cNvSpPr>
          <p:nvPr>
            <p:ph type="title"/>
          </p:nvPr>
        </p:nvSpPr>
        <p:spPr>
          <a:xfrm>
            <a:off x="838200" y="365125"/>
            <a:ext cx="10515600" cy="1325563"/>
          </a:xfrm>
        </p:spPr>
        <p:txBody>
          <a:bodyPr>
            <a:normAutofit/>
          </a:bodyPr>
          <a:lstStyle/>
          <a:p>
            <a:r>
              <a:rPr lang="en-GB">
                <a:solidFill>
                  <a:srgbClr val="FFFFFF"/>
                </a:solidFill>
              </a:rPr>
              <a:t>Starter</a:t>
            </a:r>
          </a:p>
        </p:txBody>
      </p:sp>
      <p:graphicFrame>
        <p:nvGraphicFramePr>
          <p:cNvPr id="5" name="Content Placeholder 2">
            <a:extLst>
              <a:ext uri="{FF2B5EF4-FFF2-40B4-BE49-F238E27FC236}">
                <a16:creationId xmlns:a16="http://schemas.microsoft.com/office/drawing/2014/main" id="{199E734C-FBDF-9984-2FB6-6AFA683A2330}"/>
              </a:ext>
            </a:extLst>
          </p:cNvPr>
          <p:cNvGraphicFramePr>
            <a:graphicFrameLocks noGrp="1"/>
          </p:cNvGraphicFramePr>
          <p:nvPr>
            <p:ph idx="1"/>
            <p:extLst>
              <p:ext uri="{D42A27DB-BD31-4B8C-83A1-F6EECF244321}">
                <p14:modId xmlns:p14="http://schemas.microsoft.com/office/powerpoint/2010/main" val="12916874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863E8DE-8095-CD8E-CBAA-F805B68AF50C}"/>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64BB9E14-B47F-C03F-7D14-3BE4470AFFCD}"/>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0B7638D2-8ED1-E531-15C3-26D10E557E1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73B972C-06FE-709C-EC8D-2393BEE91AF5}"/>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52822604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30E46-347A-4A73-AA4C-30443B14AB3B}"/>
              </a:ext>
            </a:extLst>
          </p:cNvPr>
          <p:cNvSpPr>
            <a:spLocks noGrp="1"/>
          </p:cNvSpPr>
          <p:nvPr>
            <p:ph type="title"/>
          </p:nvPr>
        </p:nvSpPr>
        <p:spPr>
          <a:xfrm>
            <a:off x="841248" y="334644"/>
            <a:ext cx="10509504" cy="1076914"/>
          </a:xfrm>
        </p:spPr>
        <p:txBody>
          <a:bodyPr anchor="ctr">
            <a:normAutofit/>
          </a:bodyPr>
          <a:lstStyle/>
          <a:p>
            <a:r>
              <a:rPr lang="en-GB" sz="4000"/>
              <a:t>Activity</a:t>
            </a:r>
          </a:p>
        </p:txBody>
      </p:sp>
      <p:sp>
        <p:nvSpPr>
          <p:cNvPr id="17"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8FE1872E-1387-4337-81BD-89753779C6B9}"/>
              </a:ext>
            </a:extLst>
          </p:cNvPr>
          <p:cNvGraphicFramePr>
            <a:graphicFrameLocks noGrp="1"/>
          </p:cNvGraphicFramePr>
          <p:nvPr>
            <p:ph idx="1"/>
            <p:extLst>
              <p:ext uri="{D42A27DB-BD31-4B8C-83A1-F6EECF244321}">
                <p14:modId xmlns:p14="http://schemas.microsoft.com/office/powerpoint/2010/main" val="1612740575"/>
              </p:ext>
            </p:extLst>
          </p:nvPr>
        </p:nvGraphicFramePr>
        <p:xfrm>
          <a:off x="2385207" y="1737360"/>
          <a:ext cx="7412443" cy="4535430"/>
        </p:xfrm>
        <a:graphic>
          <a:graphicData uri="http://schemas.openxmlformats.org/drawingml/2006/table">
            <a:tbl>
              <a:tblPr firstRow="1" firstCol="1" bandRow="1"/>
              <a:tblGrid>
                <a:gridCol w="3589008">
                  <a:extLst>
                    <a:ext uri="{9D8B030D-6E8A-4147-A177-3AD203B41FA5}">
                      <a16:colId xmlns:a16="http://schemas.microsoft.com/office/drawing/2014/main" val="1296145463"/>
                    </a:ext>
                  </a:extLst>
                </a:gridCol>
                <a:gridCol w="1859367">
                  <a:extLst>
                    <a:ext uri="{9D8B030D-6E8A-4147-A177-3AD203B41FA5}">
                      <a16:colId xmlns:a16="http://schemas.microsoft.com/office/drawing/2014/main" val="3849090790"/>
                    </a:ext>
                  </a:extLst>
                </a:gridCol>
                <a:gridCol w="1964068">
                  <a:extLst>
                    <a:ext uri="{9D8B030D-6E8A-4147-A177-3AD203B41FA5}">
                      <a16:colId xmlns:a16="http://schemas.microsoft.com/office/drawing/2014/main" val="817011982"/>
                    </a:ext>
                  </a:extLst>
                </a:gridCol>
              </a:tblGrid>
              <a:tr h="1083852">
                <a:tc>
                  <a:txBody>
                    <a:bodyPr/>
                    <a:lstStyle/>
                    <a:p>
                      <a:pPr>
                        <a:lnSpc>
                          <a:spcPct val="115000"/>
                        </a:lnSpc>
                        <a:spcAft>
                          <a:spcPts val="1000"/>
                        </a:spcAft>
                      </a:pPr>
                      <a:r>
                        <a:rPr lang="en-GB" sz="2900">
                          <a:effectLst/>
                          <a:latin typeface="Calibri" panose="020F0502020204030204" pitchFamily="34" charset="0"/>
                          <a:ea typeface="Calibri" panose="020F0502020204030204" pitchFamily="34" charset="0"/>
                          <a:cs typeface="Arial" panose="020B0604020202020204" pitchFamily="34" charset="0"/>
                        </a:rPr>
                        <a:t>Source of finance</a:t>
                      </a: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en-GB" sz="2900">
                          <a:solidFill>
                            <a:srgbClr val="000000"/>
                          </a:solidFill>
                          <a:effectLst/>
                          <a:latin typeface="Calibri" panose="020F0502020204030204" pitchFamily="34" charset="0"/>
                          <a:ea typeface="Calibri" panose="020F0502020204030204" pitchFamily="34" charset="0"/>
                          <a:cs typeface="Arial" panose="020B0604020202020204" pitchFamily="34" charset="0"/>
                        </a:rPr>
                        <a:t>Definition</a:t>
                      </a:r>
                      <a:endParaRPr lang="en-GB" sz="2900">
                        <a:effectLst/>
                        <a:latin typeface="Calibri" panose="020F0502020204030204" pitchFamily="34" charset="0"/>
                        <a:ea typeface="Calibri" panose="020F0502020204030204" pitchFamily="34" charset="0"/>
                        <a:cs typeface="Arial" panose="020B060402020202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1000"/>
                        </a:spcAft>
                      </a:pPr>
                      <a:r>
                        <a:rPr lang="en-GB" sz="2900">
                          <a:solidFill>
                            <a:srgbClr val="000000"/>
                          </a:solidFill>
                          <a:effectLst/>
                          <a:latin typeface="Calibri" panose="020F0502020204030204" pitchFamily="34" charset="0"/>
                          <a:ea typeface="Calibri" panose="020F0502020204030204" pitchFamily="34" charset="0"/>
                          <a:cs typeface="Arial" panose="020B0604020202020204" pitchFamily="34" charset="0"/>
                        </a:rPr>
                        <a:t>Internal or external</a:t>
                      </a:r>
                      <a:endParaRPr lang="en-GB" sz="2900">
                        <a:effectLst/>
                        <a:latin typeface="Calibri" panose="020F0502020204030204" pitchFamily="34" charset="0"/>
                        <a:ea typeface="Calibri" panose="020F0502020204030204" pitchFamily="34" charset="0"/>
                        <a:cs typeface="Arial" panose="020B060402020202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64167849"/>
                  </a:ext>
                </a:extLst>
              </a:tr>
              <a:tr h="575263">
                <a:tc>
                  <a:txBody>
                    <a:bodyPr/>
                    <a:lstStyle/>
                    <a:p>
                      <a:pPr>
                        <a:lnSpc>
                          <a:spcPct val="115000"/>
                        </a:lnSpc>
                        <a:spcAft>
                          <a:spcPts val="1000"/>
                        </a:spcAft>
                      </a:pPr>
                      <a:r>
                        <a:rPr lang="en-GB" sz="2900">
                          <a:effectLst/>
                          <a:latin typeface="Calibri" panose="020F0502020204030204" pitchFamily="34" charset="0"/>
                          <a:ea typeface="Calibri" panose="020F0502020204030204" pitchFamily="34" charset="0"/>
                          <a:cs typeface="Arial" panose="020B0604020202020204" pitchFamily="34" charset="0"/>
                        </a:rPr>
                        <a:t>Overdraft</a:t>
                      </a: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GB" sz="2900">
                        <a:effectLst/>
                        <a:latin typeface="Calibri" panose="020F0502020204030204" pitchFamily="34" charset="0"/>
                        <a:ea typeface="Calibri" panose="020F0502020204030204" pitchFamily="34" charset="0"/>
                        <a:cs typeface="Arial" panose="020B060402020202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900">
                          <a:effectLst/>
                          <a:latin typeface="Calibri" panose="020F0502020204030204" pitchFamily="34" charset="0"/>
                          <a:ea typeface="Calibri" panose="020F0502020204030204" pitchFamily="34" charset="0"/>
                          <a:cs typeface="Arial" panose="020B0604020202020204" pitchFamily="34" charset="0"/>
                        </a:rPr>
                        <a:t> </a:t>
                      </a: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197575"/>
                  </a:ext>
                </a:extLst>
              </a:tr>
              <a:tr h="575263">
                <a:tc>
                  <a:txBody>
                    <a:bodyPr/>
                    <a:lstStyle/>
                    <a:p>
                      <a:pPr>
                        <a:lnSpc>
                          <a:spcPct val="115000"/>
                        </a:lnSpc>
                        <a:spcAft>
                          <a:spcPts val="1000"/>
                        </a:spcAft>
                      </a:pPr>
                      <a:r>
                        <a:rPr lang="en-GB" sz="2900">
                          <a:effectLst/>
                          <a:latin typeface="Calibri" panose="020F0502020204030204" pitchFamily="34" charset="0"/>
                          <a:ea typeface="Calibri" panose="020F0502020204030204" pitchFamily="34" charset="0"/>
                          <a:cs typeface="Arial" panose="020B0604020202020204" pitchFamily="34" charset="0"/>
                        </a:rPr>
                        <a:t>Retained profit</a:t>
                      </a: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GB" sz="2900">
                        <a:effectLst/>
                        <a:latin typeface="Calibri" panose="020F0502020204030204" pitchFamily="34" charset="0"/>
                        <a:ea typeface="Calibri" panose="020F0502020204030204" pitchFamily="34" charset="0"/>
                        <a:cs typeface="Arial" panose="020B060402020202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GB" sz="2900">
                        <a:effectLst/>
                        <a:latin typeface="Calibri" panose="020F0502020204030204" pitchFamily="34" charset="0"/>
                        <a:ea typeface="Calibri" panose="020F0502020204030204" pitchFamily="34" charset="0"/>
                        <a:cs typeface="Arial" panose="020B060402020202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129171"/>
                  </a:ext>
                </a:extLst>
              </a:tr>
              <a:tr h="575263">
                <a:tc>
                  <a:txBody>
                    <a:bodyPr/>
                    <a:lstStyle/>
                    <a:p>
                      <a:pPr>
                        <a:lnSpc>
                          <a:spcPct val="115000"/>
                        </a:lnSpc>
                        <a:spcAft>
                          <a:spcPts val="1000"/>
                        </a:spcAft>
                      </a:pPr>
                      <a:r>
                        <a:rPr lang="en-GB" sz="2900">
                          <a:effectLst/>
                          <a:latin typeface="Calibri" panose="020F0502020204030204" pitchFamily="34" charset="0"/>
                          <a:ea typeface="Calibri" panose="020F0502020204030204" pitchFamily="34" charset="0"/>
                          <a:cs typeface="Arial" panose="020B0604020202020204" pitchFamily="34" charset="0"/>
                        </a:rPr>
                        <a:t>Share capital</a:t>
                      </a: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GB" sz="2900">
                        <a:effectLst/>
                        <a:latin typeface="Calibri" panose="020F0502020204030204" pitchFamily="34" charset="0"/>
                        <a:ea typeface="Calibri" panose="020F0502020204030204" pitchFamily="34" charset="0"/>
                        <a:cs typeface="Arial" panose="020B060402020202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900">
                          <a:effectLst/>
                          <a:latin typeface="Calibri" panose="020F0502020204030204" pitchFamily="34" charset="0"/>
                          <a:ea typeface="Calibri" panose="020F0502020204030204" pitchFamily="34" charset="0"/>
                          <a:cs typeface="Arial" panose="020B0604020202020204" pitchFamily="34" charset="0"/>
                        </a:rPr>
                        <a:t> </a:t>
                      </a: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562998"/>
                  </a:ext>
                </a:extLst>
              </a:tr>
              <a:tr h="575263">
                <a:tc>
                  <a:txBody>
                    <a:bodyPr/>
                    <a:lstStyle/>
                    <a:p>
                      <a:pPr>
                        <a:lnSpc>
                          <a:spcPct val="115000"/>
                        </a:lnSpc>
                        <a:spcAft>
                          <a:spcPts val="1000"/>
                        </a:spcAft>
                      </a:pPr>
                      <a:r>
                        <a:rPr lang="en-GB" sz="2900">
                          <a:effectLst/>
                          <a:latin typeface="Calibri" panose="020F0502020204030204" pitchFamily="34" charset="0"/>
                          <a:ea typeface="Calibri" panose="020F0502020204030204" pitchFamily="34" charset="0"/>
                          <a:cs typeface="Arial" panose="020B0604020202020204" pitchFamily="34" charset="0"/>
                        </a:rPr>
                        <a:t>Loans</a:t>
                      </a: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GB" sz="2900">
                        <a:effectLst/>
                        <a:latin typeface="Calibri" panose="020F0502020204030204" pitchFamily="34" charset="0"/>
                        <a:ea typeface="Calibri" panose="020F0502020204030204" pitchFamily="34" charset="0"/>
                        <a:cs typeface="Arial" panose="020B060402020202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GB" sz="2900">
                        <a:effectLst/>
                        <a:latin typeface="Calibri" panose="020F0502020204030204" pitchFamily="34" charset="0"/>
                        <a:ea typeface="Calibri" panose="020F0502020204030204" pitchFamily="34" charset="0"/>
                        <a:cs typeface="Arial" panose="020B060402020202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990296"/>
                  </a:ext>
                </a:extLst>
              </a:tr>
              <a:tr h="575263">
                <a:tc>
                  <a:txBody>
                    <a:bodyPr/>
                    <a:lstStyle/>
                    <a:p>
                      <a:pPr>
                        <a:lnSpc>
                          <a:spcPct val="115000"/>
                        </a:lnSpc>
                        <a:spcAft>
                          <a:spcPts val="1000"/>
                        </a:spcAft>
                      </a:pPr>
                      <a:r>
                        <a:rPr lang="en-GB" sz="2900">
                          <a:effectLst/>
                          <a:latin typeface="Calibri" panose="020F0502020204030204" pitchFamily="34" charset="0"/>
                          <a:ea typeface="Calibri" panose="020F0502020204030204" pitchFamily="34" charset="0"/>
                          <a:cs typeface="Arial" panose="020B0604020202020204" pitchFamily="34" charset="0"/>
                        </a:rPr>
                        <a:t>Venture capital</a:t>
                      </a: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GB" sz="2900">
                        <a:effectLst/>
                        <a:latin typeface="Calibri" panose="020F0502020204030204" pitchFamily="34" charset="0"/>
                        <a:ea typeface="Calibri" panose="020F0502020204030204" pitchFamily="34" charset="0"/>
                        <a:cs typeface="Arial" panose="020B060402020202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900">
                          <a:effectLst/>
                          <a:latin typeface="Calibri" panose="020F0502020204030204" pitchFamily="34" charset="0"/>
                          <a:ea typeface="Calibri" panose="020F0502020204030204" pitchFamily="34" charset="0"/>
                          <a:cs typeface="Arial" panose="020B0604020202020204" pitchFamily="34" charset="0"/>
                        </a:rPr>
                        <a:t> </a:t>
                      </a: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812435"/>
                  </a:ext>
                </a:extLst>
              </a:tr>
              <a:tr h="575263">
                <a:tc>
                  <a:txBody>
                    <a:bodyPr/>
                    <a:lstStyle/>
                    <a:p>
                      <a:pPr>
                        <a:lnSpc>
                          <a:spcPct val="115000"/>
                        </a:lnSpc>
                        <a:spcAft>
                          <a:spcPts val="1000"/>
                        </a:spcAft>
                      </a:pPr>
                      <a:r>
                        <a:rPr lang="en-GB" sz="2900">
                          <a:effectLst/>
                          <a:latin typeface="Calibri" panose="020F0502020204030204" pitchFamily="34" charset="0"/>
                          <a:ea typeface="Calibri" panose="020F0502020204030204" pitchFamily="34" charset="0"/>
                          <a:cs typeface="Arial" panose="020B0604020202020204" pitchFamily="34" charset="0"/>
                        </a:rPr>
                        <a:t>Collaborative funding</a:t>
                      </a: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GB" sz="2900">
                        <a:effectLst/>
                        <a:latin typeface="Calibri" panose="020F0502020204030204" pitchFamily="34" charset="0"/>
                        <a:ea typeface="Calibri" panose="020F0502020204030204" pitchFamily="34" charset="0"/>
                        <a:cs typeface="Arial" panose="020B060402020202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900">
                          <a:effectLst/>
                          <a:latin typeface="Calibri" panose="020F0502020204030204" pitchFamily="34" charset="0"/>
                          <a:ea typeface="Calibri" panose="020F0502020204030204" pitchFamily="34" charset="0"/>
                          <a:cs typeface="Arial" panose="020B0604020202020204" pitchFamily="34" charset="0"/>
                        </a:rPr>
                        <a:t> </a:t>
                      </a: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71463"/>
                  </a:ext>
                </a:extLst>
              </a:tr>
            </a:tbl>
          </a:graphicData>
        </a:graphic>
      </p:graphicFrame>
      <p:pic>
        <p:nvPicPr>
          <p:cNvPr id="3" name="Picture 2">
            <a:extLst>
              <a:ext uri="{FF2B5EF4-FFF2-40B4-BE49-F238E27FC236}">
                <a16:creationId xmlns:a16="http://schemas.microsoft.com/office/drawing/2014/main" id="{20F47C21-A68C-EE43-CCDB-5EF2F1D708A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A85313C7-4B83-57DE-74E7-F4F8C75B85A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4192F5C5-7E6C-37FE-CD91-664EE567740A}"/>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108ED20-013E-A0EB-ACAF-73DA3A132E07}"/>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785991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23622-5504-4E7C-B1A6-E584DF55030D}"/>
              </a:ext>
            </a:extLst>
          </p:cNvPr>
          <p:cNvSpPr>
            <a:spLocks noGrp="1"/>
          </p:cNvSpPr>
          <p:nvPr>
            <p:ph type="title"/>
          </p:nvPr>
        </p:nvSpPr>
        <p:spPr>
          <a:xfrm>
            <a:off x="838201" y="365125"/>
            <a:ext cx="5251316" cy="1807305"/>
          </a:xfrm>
        </p:spPr>
        <p:txBody>
          <a:bodyPr>
            <a:normAutofit/>
          </a:bodyPr>
          <a:lstStyle/>
          <a:p>
            <a:r>
              <a:rPr lang="en-GB" dirty="0"/>
              <a:t>Green Pen</a:t>
            </a:r>
          </a:p>
        </p:txBody>
      </p:sp>
      <p:graphicFrame>
        <p:nvGraphicFramePr>
          <p:cNvPr id="9" name="Content Placeholder 8">
            <a:extLst>
              <a:ext uri="{FF2B5EF4-FFF2-40B4-BE49-F238E27FC236}">
                <a16:creationId xmlns:a16="http://schemas.microsoft.com/office/drawing/2014/main" id="{636BAEEC-43CA-2CF0-3D76-8772E5D9DB0E}"/>
              </a:ext>
            </a:extLst>
          </p:cNvPr>
          <p:cNvGraphicFramePr>
            <a:graphicFrameLocks noGrp="1"/>
          </p:cNvGraphicFramePr>
          <p:nvPr>
            <p:ph idx="1"/>
            <p:extLst>
              <p:ext uri="{D42A27DB-BD31-4B8C-83A1-F6EECF244321}">
                <p14:modId xmlns:p14="http://schemas.microsoft.com/office/powerpoint/2010/main" val="1556032158"/>
              </p:ext>
            </p:extLst>
          </p:nvPr>
        </p:nvGraphicFramePr>
        <p:xfrm>
          <a:off x="838200" y="1825625"/>
          <a:ext cx="10515598" cy="4480560"/>
        </p:xfrm>
        <a:graphic>
          <a:graphicData uri="http://schemas.openxmlformats.org/drawingml/2006/table">
            <a:tbl>
              <a:tblPr firstRow="1" bandRow="1">
                <a:tableStyleId>{5C22544A-7EE6-4342-B048-85BDC9FD1C3A}</a:tableStyleId>
              </a:tblPr>
              <a:tblGrid>
                <a:gridCol w="2997296">
                  <a:extLst>
                    <a:ext uri="{9D8B030D-6E8A-4147-A177-3AD203B41FA5}">
                      <a16:colId xmlns:a16="http://schemas.microsoft.com/office/drawing/2014/main" val="551616910"/>
                    </a:ext>
                  </a:extLst>
                </a:gridCol>
                <a:gridCol w="5924422">
                  <a:extLst>
                    <a:ext uri="{9D8B030D-6E8A-4147-A177-3AD203B41FA5}">
                      <a16:colId xmlns:a16="http://schemas.microsoft.com/office/drawing/2014/main" val="3337755036"/>
                    </a:ext>
                  </a:extLst>
                </a:gridCol>
                <a:gridCol w="1593880">
                  <a:extLst>
                    <a:ext uri="{9D8B030D-6E8A-4147-A177-3AD203B41FA5}">
                      <a16:colId xmlns:a16="http://schemas.microsoft.com/office/drawing/2014/main" val="410985142"/>
                    </a:ext>
                  </a:extLst>
                </a:gridCol>
              </a:tblGrid>
              <a:tr h="409575">
                <a:tc>
                  <a:txBody>
                    <a:bodyPr/>
                    <a:lstStyle/>
                    <a:p>
                      <a:pPr fontAlgn="base"/>
                      <a:r>
                        <a:rPr lang="en-GB" sz="1800" dirty="0">
                          <a:effectLst/>
                        </a:rPr>
                        <a:t>Source of finance​</a:t>
                      </a:r>
                    </a:p>
                  </a:txBody>
                  <a:tcPr/>
                </a:tc>
                <a:tc>
                  <a:txBody>
                    <a:bodyPr/>
                    <a:lstStyle/>
                    <a:p>
                      <a:pPr fontAlgn="base"/>
                      <a:r>
                        <a:rPr lang="en-GB" sz="1800" dirty="0">
                          <a:effectLst/>
                        </a:rPr>
                        <a:t>Definition​</a:t>
                      </a:r>
                    </a:p>
                  </a:txBody>
                  <a:tcPr/>
                </a:tc>
                <a:tc>
                  <a:txBody>
                    <a:bodyPr/>
                    <a:lstStyle/>
                    <a:p>
                      <a:pPr fontAlgn="base"/>
                      <a:r>
                        <a:rPr lang="en-GB" sz="1800" dirty="0">
                          <a:effectLst/>
                        </a:rPr>
                        <a:t>Internal or external​</a:t>
                      </a:r>
                    </a:p>
                  </a:txBody>
                  <a:tcPr/>
                </a:tc>
                <a:extLst>
                  <a:ext uri="{0D108BD9-81ED-4DB2-BD59-A6C34878D82A}">
                    <a16:rowId xmlns:a16="http://schemas.microsoft.com/office/drawing/2014/main" val="3609623362"/>
                  </a:ext>
                </a:extLst>
              </a:tr>
              <a:tr h="581025">
                <a:tc>
                  <a:txBody>
                    <a:bodyPr/>
                    <a:lstStyle/>
                    <a:p>
                      <a:pPr fontAlgn="base"/>
                      <a:r>
                        <a:rPr lang="en-GB" sz="1800" dirty="0">
                          <a:effectLst/>
                        </a:rPr>
                        <a:t>Overdraft​</a:t>
                      </a:r>
                    </a:p>
                    <a:p>
                      <a:pPr fontAlgn="base"/>
                      <a:r>
                        <a:rPr lang="en-GB" sz="1800" dirty="0">
                          <a:effectLst/>
                        </a:rPr>
                        <a:t> ​</a:t>
                      </a:r>
                    </a:p>
                  </a:txBody>
                  <a:tcPr/>
                </a:tc>
                <a:tc>
                  <a:txBody>
                    <a:bodyPr/>
                    <a:lstStyle/>
                    <a:p>
                      <a:pPr fontAlgn="base"/>
                      <a:r>
                        <a:rPr lang="en-GB" sz="1600" dirty="0">
                          <a:effectLst/>
                        </a:rPr>
                        <a:t>The facility to overspend on a current account up to a predetermined sum in order to provide a short term source of finance​</a:t>
                      </a:r>
                    </a:p>
                  </a:txBody>
                  <a:tcPr/>
                </a:tc>
                <a:tc>
                  <a:txBody>
                    <a:bodyPr/>
                    <a:lstStyle/>
                    <a:p>
                      <a:pPr fontAlgn="base"/>
                      <a:r>
                        <a:rPr lang="en-GB" sz="1600" dirty="0">
                          <a:effectLst/>
                        </a:rPr>
                        <a:t>External​</a:t>
                      </a:r>
                    </a:p>
                  </a:txBody>
                  <a:tcPr/>
                </a:tc>
                <a:extLst>
                  <a:ext uri="{0D108BD9-81ED-4DB2-BD59-A6C34878D82A}">
                    <a16:rowId xmlns:a16="http://schemas.microsoft.com/office/drawing/2014/main" val="1941433730"/>
                  </a:ext>
                </a:extLst>
              </a:tr>
              <a:tr h="542925">
                <a:tc>
                  <a:txBody>
                    <a:bodyPr/>
                    <a:lstStyle/>
                    <a:p>
                      <a:pPr fontAlgn="base"/>
                      <a:r>
                        <a:rPr lang="en-GB" sz="1800" dirty="0">
                          <a:effectLst/>
                        </a:rPr>
                        <a:t>Retained profit​</a:t>
                      </a:r>
                    </a:p>
                    <a:p>
                      <a:pPr fontAlgn="base"/>
                      <a:r>
                        <a:rPr lang="en-GB" sz="1800" dirty="0">
                          <a:effectLst/>
                        </a:rPr>
                        <a:t> ​</a:t>
                      </a:r>
                    </a:p>
                  </a:txBody>
                  <a:tcPr/>
                </a:tc>
                <a:tc>
                  <a:txBody>
                    <a:bodyPr/>
                    <a:lstStyle/>
                    <a:p>
                      <a:pPr fontAlgn="base"/>
                      <a:r>
                        <a:rPr lang="en-GB" sz="1600" dirty="0">
                          <a:effectLst/>
                        </a:rPr>
                        <a:t>Profit kept within a business from profit for the year to help finance future activities​</a:t>
                      </a:r>
                    </a:p>
                  </a:txBody>
                  <a:tcPr/>
                </a:tc>
                <a:tc>
                  <a:txBody>
                    <a:bodyPr/>
                    <a:lstStyle/>
                    <a:p>
                      <a:pPr fontAlgn="base"/>
                      <a:r>
                        <a:rPr lang="en-GB" sz="1600" dirty="0">
                          <a:effectLst/>
                        </a:rPr>
                        <a:t>Internal​</a:t>
                      </a:r>
                    </a:p>
                  </a:txBody>
                  <a:tcPr/>
                </a:tc>
                <a:extLst>
                  <a:ext uri="{0D108BD9-81ED-4DB2-BD59-A6C34878D82A}">
                    <a16:rowId xmlns:a16="http://schemas.microsoft.com/office/drawing/2014/main" val="1613589145"/>
                  </a:ext>
                </a:extLst>
              </a:tr>
              <a:tr h="542925">
                <a:tc>
                  <a:txBody>
                    <a:bodyPr/>
                    <a:lstStyle/>
                    <a:p>
                      <a:pPr fontAlgn="base"/>
                      <a:r>
                        <a:rPr lang="en-GB" sz="1800" dirty="0">
                          <a:effectLst/>
                        </a:rPr>
                        <a:t>Share capital​</a:t>
                      </a:r>
                    </a:p>
                    <a:p>
                      <a:pPr fontAlgn="base"/>
                      <a:r>
                        <a:rPr lang="en-GB" sz="1800" dirty="0">
                          <a:effectLst/>
                        </a:rPr>
                        <a:t> ​</a:t>
                      </a:r>
                    </a:p>
                  </a:txBody>
                  <a:tcPr/>
                </a:tc>
                <a:tc>
                  <a:txBody>
                    <a:bodyPr/>
                    <a:lstStyle/>
                    <a:p>
                      <a:pPr fontAlgn="base"/>
                      <a:r>
                        <a:rPr lang="en-GB" sz="1600" dirty="0">
                          <a:effectLst/>
                        </a:rPr>
                        <a:t>Finance raised from the sale of shares​</a:t>
                      </a:r>
                    </a:p>
                    <a:p>
                      <a:pPr fontAlgn="base"/>
                      <a:r>
                        <a:rPr lang="en-GB" sz="1600" dirty="0">
                          <a:effectLst/>
                        </a:rPr>
                        <a:t> ​</a:t>
                      </a:r>
                    </a:p>
                  </a:txBody>
                  <a:tcPr/>
                </a:tc>
                <a:tc>
                  <a:txBody>
                    <a:bodyPr/>
                    <a:lstStyle/>
                    <a:p>
                      <a:pPr fontAlgn="base"/>
                      <a:r>
                        <a:rPr lang="en-GB" sz="1600" dirty="0">
                          <a:effectLst/>
                        </a:rPr>
                        <a:t>External​</a:t>
                      </a:r>
                    </a:p>
                  </a:txBody>
                  <a:tcPr/>
                </a:tc>
                <a:extLst>
                  <a:ext uri="{0D108BD9-81ED-4DB2-BD59-A6C34878D82A}">
                    <a16:rowId xmlns:a16="http://schemas.microsoft.com/office/drawing/2014/main" val="560883637"/>
                  </a:ext>
                </a:extLst>
              </a:tr>
              <a:tr h="542925">
                <a:tc>
                  <a:txBody>
                    <a:bodyPr/>
                    <a:lstStyle/>
                    <a:p>
                      <a:pPr fontAlgn="base"/>
                      <a:r>
                        <a:rPr lang="en-GB" sz="1800" dirty="0">
                          <a:effectLst/>
                        </a:rPr>
                        <a:t>Loans​</a:t>
                      </a:r>
                    </a:p>
                    <a:p>
                      <a:pPr fontAlgn="base"/>
                      <a:r>
                        <a:rPr lang="en-GB" sz="1800" dirty="0">
                          <a:effectLst/>
                        </a:rPr>
                        <a:t> ​</a:t>
                      </a:r>
                    </a:p>
                  </a:txBody>
                  <a:tcPr/>
                </a:tc>
                <a:tc>
                  <a:txBody>
                    <a:bodyPr/>
                    <a:lstStyle/>
                    <a:p>
                      <a:pPr fontAlgn="base"/>
                      <a:r>
                        <a:rPr lang="en-GB" sz="1600" dirty="0">
                          <a:effectLst/>
                        </a:rPr>
                        <a:t>A set amount of money provided for a specific purpose, to be repaid with interest, over a set period of time​</a:t>
                      </a:r>
                    </a:p>
                  </a:txBody>
                  <a:tcPr/>
                </a:tc>
                <a:tc>
                  <a:txBody>
                    <a:bodyPr/>
                    <a:lstStyle/>
                    <a:p>
                      <a:pPr fontAlgn="base"/>
                      <a:r>
                        <a:rPr lang="en-GB" sz="1600" dirty="0">
                          <a:effectLst/>
                        </a:rPr>
                        <a:t>External​</a:t>
                      </a:r>
                    </a:p>
                  </a:txBody>
                  <a:tcPr/>
                </a:tc>
                <a:extLst>
                  <a:ext uri="{0D108BD9-81ED-4DB2-BD59-A6C34878D82A}">
                    <a16:rowId xmlns:a16="http://schemas.microsoft.com/office/drawing/2014/main" val="3258895448"/>
                  </a:ext>
                </a:extLst>
              </a:tr>
              <a:tr h="542925">
                <a:tc>
                  <a:txBody>
                    <a:bodyPr/>
                    <a:lstStyle/>
                    <a:p>
                      <a:pPr fontAlgn="base"/>
                      <a:r>
                        <a:rPr lang="en-GB" sz="1800" dirty="0">
                          <a:effectLst/>
                        </a:rPr>
                        <a:t>Venture capital​</a:t>
                      </a:r>
                    </a:p>
                    <a:p>
                      <a:pPr fontAlgn="base"/>
                      <a:r>
                        <a:rPr lang="en-GB" sz="1800" dirty="0">
                          <a:effectLst/>
                        </a:rPr>
                        <a:t> ​</a:t>
                      </a:r>
                    </a:p>
                  </a:txBody>
                  <a:tcPr/>
                </a:tc>
                <a:tc>
                  <a:txBody>
                    <a:bodyPr/>
                    <a:lstStyle/>
                    <a:p>
                      <a:pPr fontAlgn="base"/>
                      <a:r>
                        <a:rPr lang="en-GB" sz="1600" dirty="0">
                          <a:effectLst/>
                        </a:rPr>
                        <a:t>Investment from an established business into another business in return for percentage equity in the business​</a:t>
                      </a:r>
                    </a:p>
                  </a:txBody>
                  <a:tcPr/>
                </a:tc>
                <a:tc>
                  <a:txBody>
                    <a:bodyPr/>
                    <a:lstStyle/>
                    <a:p>
                      <a:pPr fontAlgn="base"/>
                      <a:r>
                        <a:rPr lang="en-GB" sz="1600" dirty="0">
                          <a:effectLst/>
                        </a:rPr>
                        <a:t>External​</a:t>
                      </a:r>
                    </a:p>
                  </a:txBody>
                  <a:tcPr/>
                </a:tc>
                <a:extLst>
                  <a:ext uri="{0D108BD9-81ED-4DB2-BD59-A6C34878D82A}">
                    <a16:rowId xmlns:a16="http://schemas.microsoft.com/office/drawing/2014/main" val="3380343773"/>
                  </a:ext>
                </a:extLst>
              </a:tr>
              <a:tr h="542925">
                <a:tc>
                  <a:txBody>
                    <a:bodyPr/>
                    <a:lstStyle/>
                    <a:p>
                      <a:pPr fontAlgn="base"/>
                      <a:r>
                        <a:rPr lang="en-GB" sz="1800" dirty="0">
                          <a:effectLst/>
                        </a:rPr>
                        <a:t>Collaborative funding​</a:t>
                      </a:r>
                    </a:p>
                    <a:p>
                      <a:pPr fontAlgn="base"/>
                      <a:r>
                        <a:rPr lang="en-GB" sz="1800" dirty="0">
                          <a:effectLst/>
                        </a:rPr>
                        <a:t> ​</a:t>
                      </a:r>
                    </a:p>
                  </a:txBody>
                  <a:tcPr/>
                </a:tc>
                <a:tc>
                  <a:txBody>
                    <a:bodyPr/>
                    <a:lstStyle/>
                    <a:p>
                      <a:pPr fontAlgn="base"/>
                      <a:r>
                        <a:rPr lang="en-GB" sz="1600" dirty="0">
                          <a:effectLst/>
                        </a:rPr>
                        <a:t>Raising finance from a large number of people each investing different, often small, amounts of money​</a:t>
                      </a:r>
                    </a:p>
                  </a:txBody>
                  <a:tcPr/>
                </a:tc>
                <a:tc>
                  <a:txBody>
                    <a:bodyPr/>
                    <a:lstStyle/>
                    <a:p>
                      <a:pPr fontAlgn="base"/>
                      <a:r>
                        <a:rPr lang="en-GB" sz="1600" dirty="0">
                          <a:effectLst/>
                        </a:rPr>
                        <a:t>External​</a:t>
                      </a:r>
                    </a:p>
                  </a:txBody>
                  <a:tcPr/>
                </a:tc>
                <a:extLst>
                  <a:ext uri="{0D108BD9-81ED-4DB2-BD59-A6C34878D82A}">
                    <a16:rowId xmlns:a16="http://schemas.microsoft.com/office/drawing/2014/main" val="3047172358"/>
                  </a:ext>
                </a:extLst>
              </a:tr>
            </a:tbl>
          </a:graphicData>
        </a:graphic>
      </p:graphicFrame>
      <p:pic>
        <p:nvPicPr>
          <p:cNvPr id="5" name="Picture 5" descr="Hand Symbol Free Stock Photo - Public Domain Pictures">
            <a:extLst>
              <a:ext uri="{FF2B5EF4-FFF2-40B4-BE49-F238E27FC236}">
                <a16:creationId xmlns:a16="http://schemas.microsoft.com/office/drawing/2014/main" id="{01CDA233-0CCA-6314-396E-B160C53F7682}"/>
              </a:ext>
            </a:extLst>
          </p:cNvPr>
          <p:cNvPicPr>
            <a:picLocks noChangeAspect="1"/>
          </p:cNvPicPr>
          <p:nvPr/>
        </p:nvPicPr>
        <p:blipFill rotWithShape="1">
          <a:blip r:embed="rId2"/>
          <a:srcRect l="11015" r="25513" b="-1"/>
          <a:stretch/>
        </p:blipFill>
        <p:spPr>
          <a:xfrm>
            <a:off x="10585554" y="129405"/>
            <a:ext cx="1261389" cy="145210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Picture 2">
            <a:extLst>
              <a:ext uri="{FF2B5EF4-FFF2-40B4-BE49-F238E27FC236}">
                <a16:creationId xmlns:a16="http://schemas.microsoft.com/office/drawing/2014/main" id="{7F57FE03-7F33-31AD-6D8F-DB9F009E9AB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3C08AE24-CD19-ABB7-70C4-515B7D7E5C1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D09D7294-5B70-D03C-0EAD-E5F86E8DF060}"/>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601E85C-636A-1BD7-A72B-F3E88BC04D44}"/>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63478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6679" y="723898"/>
            <a:ext cx="6002110" cy="1495425"/>
          </a:xfrm>
        </p:spPr>
        <p:txBody>
          <a:bodyPr>
            <a:normAutofit/>
          </a:bodyPr>
          <a:lstStyle/>
          <a:p>
            <a:r>
              <a:rPr lang="en-GB" sz="4000"/>
              <a:t>Challenges in obtaining credit</a:t>
            </a:r>
          </a:p>
        </p:txBody>
      </p:sp>
      <p:sp>
        <p:nvSpPr>
          <p:cNvPr id="3" name="Content Placeholder 2"/>
          <p:cNvSpPr>
            <a:spLocks noGrp="1"/>
          </p:cNvSpPr>
          <p:nvPr>
            <p:ph idx="1"/>
          </p:nvPr>
        </p:nvSpPr>
        <p:spPr>
          <a:xfrm>
            <a:off x="836680" y="2405067"/>
            <a:ext cx="6002110" cy="3729034"/>
          </a:xfrm>
        </p:spPr>
        <p:txBody>
          <a:bodyPr>
            <a:normAutofit/>
          </a:bodyPr>
          <a:lstStyle/>
          <a:p>
            <a:r>
              <a:rPr lang="en-GB" sz="2000"/>
              <a:t>Accessing credit is not always easy</a:t>
            </a:r>
          </a:p>
          <a:p>
            <a:r>
              <a:rPr lang="en-GB" sz="2000"/>
              <a:t>Individuals and firms have credit ratings which have been built up over time</a:t>
            </a:r>
          </a:p>
          <a:p>
            <a:r>
              <a:rPr lang="en-GB" sz="2000"/>
              <a:t>These provide information to banks as to how risky the loan is</a:t>
            </a:r>
          </a:p>
          <a:p>
            <a:r>
              <a:rPr lang="en-GB" sz="2000"/>
              <a:t>The greater the risk the higher the amount of interest that has to be repaid</a:t>
            </a:r>
          </a:p>
          <a:p>
            <a:r>
              <a:rPr lang="en-GB" sz="2000"/>
              <a:t>Using collateral will make it easier to obtain a loan </a:t>
            </a:r>
          </a:p>
        </p:txBody>
      </p:sp>
      <p:pic>
        <p:nvPicPr>
          <p:cNvPr id="5" name="Picture 4" descr="Graph">
            <a:extLst>
              <a:ext uri="{FF2B5EF4-FFF2-40B4-BE49-F238E27FC236}">
                <a16:creationId xmlns:a16="http://schemas.microsoft.com/office/drawing/2014/main" id="{D89016BD-66BF-C79F-077F-3935CE42962A}"/>
              </a:ext>
            </a:extLst>
          </p:cNvPr>
          <p:cNvPicPr>
            <a:picLocks noChangeAspect="1"/>
          </p:cNvPicPr>
          <p:nvPr/>
        </p:nvPicPr>
        <p:blipFill rotWithShape="1">
          <a:blip r:embed="rId2"/>
          <a:srcRect l="25995" r="28507" b="4"/>
          <a:stretch/>
        </p:blipFill>
        <p:spPr>
          <a:xfrm>
            <a:off x="7199440" y="10"/>
            <a:ext cx="4992560" cy="6857990"/>
          </a:xfrm>
          <a:prstGeom prst="rect">
            <a:avLst/>
          </a:prstGeom>
          <a:effectLst/>
        </p:spPr>
      </p:pic>
    </p:spTree>
    <p:extLst>
      <p:ext uri="{BB962C8B-B14F-4D97-AF65-F5344CB8AC3E}">
        <p14:creationId xmlns:p14="http://schemas.microsoft.com/office/powerpoint/2010/main" val="104725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6679" y="723898"/>
            <a:ext cx="6002110" cy="1495425"/>
          </a:xfrm>
        </p:spPr>
        <p:txBody>
          <a:bodyPr>
            <a:normAutofit/>
          </a:bodyPr>
          <a:lstStyle/>
          <a:p>
            <a:r>
              <a:rPr lang="en-GB" sz="4000"/>
              <a:t>Challenges in obtaining credit</a:t>
            </a:r>
          </a:p>
        </p:txBody>
      </p:sp>
      <p:sp>
        <p:nvSpPr>
          <p:cNvPr id="3" name="Content Placeholder 2"/>
          <p:cNvSpPr>
            <a:spLocks noGrp="1"/>
          </p:cNvSpPr>
          <p:nvPr>
            <p:ph idx="1"/>
          </p:nvPr>
        </p:nvSpPr>
        <p:spPr>
          <a:xfrm>
            <a:off x="836680" y="2405067"/>
            <a:ext cx="6002110" cy="3729034"/>
          </a:xfrm>
        </p:spPr>
        <p:txBody>
          <a:bodyPr>
            <a:normAutofit/>
          </a:bodyPr>
          <a:lstStyle/>
          <a:p>
            <a:r>
              <a:rPr lang="en-GB" sz="2000"/>
              <a:t>Accessing credit is not always easy</a:t>
            </a:r>
          </a:p>
          <a:p>
            <a:r>
              <a:rPr lang="en-GB" sz="2000"/>
              <a:t>Individuals and firms have credit ratings which have been built up over time</a:t>
            </a:r>
          </a:p>
          <a:p>
            <a:r>
              <a:rPr lang="en-GB" sz="2000"/>
              <a:t>These provide information to banks as to how risky a loan is</a:t>
            </a:r>
          </a:p>
          <a:p>
            <a:r>
              <a:rPr lang="en-GB" sz="2000"/>
              <a:t>The greater the risk the higher the amount of interest that has to be repaid</a:t>
            </a:r>
          </a:p>
          <a:p>
            <a:r>
              <a:rPr lang="en-GB" sz="2000"/>
              <a:t>Using collateral will make it easier to obtain a loan </a:t>
            </a:r>
          </a:p>
        </p:txBody>
      </p:sp>
      <p:pic>
        <p:nvPicPr>
          <p:cNvPr id="5" name="Picture 4" descr="Graph">
            <a:extLst>
              <a:ext uri="{FF2B5EF4-FFF2-40B4-BE49-F238E27FC236}">
                <a16:creationId xmlns:a16="http://schemas.microsoft.com/office/drawing/2014/main" id="{0316E607-5D11-5841-C6D9-14714450C5B6}"/>
              </a:ext>
            </a:extLst>
          </p:cNvPr>
          <p:cNvPicPr>
            <a:picLocks noChangeAspect="1"/>
          </p:cNvPicPr>
          <p:nvPr/>
        </p:nvPicPr>
        <p:blipFill rotWithShape="1">
          <a:blip r:embed="rId2"/>
          <a:srcRect l="25995" r="28507" b="4"/>
          <a:stretch/>
        </p:blipFill>
        <p:spPr>
          <a:xfrm>
            <a:off x="7199440" y="10"/>
            <a:ext cx="4992560" cy="6857990"/>
          </a:xfrm>
          <a:prstGeom prst="rect">
            <a:avLst/>
          </a:prstGeom>
          <a:effectLst/>
        </p:spPr>
      </p:pic>
      <p:pic>
        <p:nvPicPr>
          <p:cNvPr id="4" name="Picture 3">
            <a:extLst>
              <a:ext uri="{FF2B5EF4-FFF2-40B4-BE49-F238E27FC236}">
                <a16:creationId xmlns:a16="http://schemas.microsoft.com/office/drawing/2014/main" id="{866C082F-477E-2588-E199-DD8EB7BAFA6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632FE4C8-21C0-0C4F-01F7-F5983D4D5AA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31920282-0C6D-2A6E-14A1-2A978F49FDCD}"/>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3354758-2F70-C052-8863-069792E6D47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250251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E1F2C-CB76-474C-8772-70FF444D16AF}"/>
              </a:ext>
            </a:extLst>
          </p:cNvPr>
          <p:cNvSpPr>
            <a:spLocks noGrp="1"/>
          </p:cNvSpPr>
          <p:nvPr>
            <p:ph type="title"/>
          </p:nvPr>
        </p:nvSpPr>
        <p:spPr>
          <a:xfrm>
            <a:off x="836679" y="723898"/>
            <a:ext cx="6002110" cy="1495425"/>
          </a:xfrm>
        </p:spPr>
        <p:txBody>
          <a:bodyPr>
            <a:normAutofit/>
          </a:bodyPr>
          <a:lstStyle/>
          <a:p>
            <a:r>
              <a:rPr lang="en-GB" sz="4000"/>
              <a:t>Plenary</a:t>
            </a:r>
          </a:p>
        </p:txBody>
      </p:sp>
      <p:sp>
        <p:nvSpPr>
          <p:cNvPr id="3" name="Content Placeholder 2">
            <a:extLst>
              <a:ext uri="{FF2B5EF4-FFF2-40B4-BE49-F238E27FC236}">
                <a16:creationId xmlns:a16="http://schemas.microsoft.com/office/drawing/2014/main" id="{9327A916-F7DC-4288-A9EF-CA60DFFA74C5}"/>
              </a:ext>
            </a:extLst>
          </p:cNvPr>
          <p:cNvSpPr>
            <a:spLocks noGrp="1"/>
          </p:cNvSpPr>
          <p:nvPr>
            <p:ph idx="1"/>
          </p:nvPr>
        </p:nvSpPr>
        <p:spPr>
          <a:xfrm>
            <a:off x="836680" y="2405067"/>
            <a:ext cx="6002110" cy="3729034"/>
          </a:xfrm>
        </p:spPr>
        <p:txBody>
          <a:bodyPr>
            <a:normAutofit/>
          </a:bodyPr>
          <a:lstStyle/>
          <a:p>
            <a:r>
              <a:rPr lang="en-GB" sz="2000" dirty="0"/>
              <a:t>Name three sources of finance.</a:t>
            </a:r>
          </a:p>
          <a:p>
            <a:r>
              <a:rPr lang="en-GB" sz="2000" dirty="0"/>
              <a:t>Give one advantage and one disadvantage for each source.</a:t>
            </a:r>
          </a:p>
          <a:p>
            <a:r>
              <a:rPr lang="en-GB" sz="2000" dirty="0"/>
              <a:t>Which is the most suitable type of finance for a PLC?</a:t>
            </a:r>
          </a:p>
        </p:txBody>
      </p:sp>
      <p:pic>
        <p:nvPicPr>
          <p:cNvPr id="5" name="Picture 4" descr="Wind farm silhouette">
            <a:extLst>
              <a:ext uri="{FF2B5EF4-FFF2-40B4-BE49-F238E27FC236}">
                <a16:creationId xmlns:a16="http://schemas.microsoft.com/office/drawing/2014/main" id="{5EF38418-5F2C-EB72-DBFE-7018BE47A7A8}"/>
              </a:ext>
            </a:extLst>
          </p:cNvPr>
          <p:cNvPicPr>
            <a:picLocks noChangeAspect="1"/>
          </p:cNvPicPr>
          <p:nvPr/>
        </p:nvPicPr>
        <p:blipFill rotWithShape="1">
          <a:blip r:embed="rId2"/>
          <a:srcRect l="18634" r="33595" b="6"/>
          <a:stretch/>
        </p:blipFill>
        <p:spPr>
          <a:xfrm>
            <a:off x="7199440" y="10"/>
            <a:ext cx="4992560" cy="6857990"/>
          </a:xfrm>
          <a:prstGeom prst="rect">
            <a:avLst/>
          </a:prstGeom>
          <a:effectLst/>
        </p:spPr>
      </p:pic>
      <p:pic>
        <p:nvPicPr>
          <p:cNvPr id="4" name="Picture 3">
            <a:extLst>
              <a:ext uri="{FF2B5EF4-FFF2-40B4-BE49-F238E27FC236}">
                <a16:creationId xmlns:a16="http://schemas.microsoft.com/office/drawing/2014/main" id="{EAD7DD16-4EC9-E7BA-31AB-5DF89EAFF86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8EA75E1E-9C51-FBCF-92EC-B420C7194EF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745AE781-1151-9ED2-07CC-447BF1BE63A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79C456D-6D39-5682-C50B-2DD551054860}"/>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05221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8DD24CF-9A6E-5830-74E6-7B74DC678B08}"/>
              </a:ext>
            </a:extLst>
          </p:cNvPr>
          <p:cNvPicPr>
            <a:picLocks noChangeAspect="1"/>
          </p:cNvPicPr>
          <p:nvPr/>
        </p:nvPicPr>
        <p:blipFill rotWithShape="1">
          <a:blip r:embed="rId2">
            <a:alphaModFix amt="35000"/>
          </a:blip>
          <a:srcRect t="1177" r="-2" b="14426"/>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Learning Objectives</a:t>
            </a:r>
          </a:p>
        </p:txBody>
      </p:sp>
      <p:graphicFrame>
        <p:nvGraphicFramePr>
          <p:cNvPr id="5" name="Content Placeholder 2">
            <a:extLst>
              <a:ext uri="{FF2B5EF4-FFF2-40B4-BE49-F238E27FC236}">
                <a16:creationId xmlns:a16="http://schemas.microsoft.com/office/drawing/2014/main" id="{4871C9FC-5436-368B-8F18-72F055302BCF}"/>
              </a:ext>
            </a:extLst>
          </p:cNvPr>
          <p:cNvGraphicFramePr>
            <a:graphicFrameLocks noGrp="1"/>
          </p:cNvGraphicFramePr>
          <p:nvPr>
            <p:ph idx="1"/>
            <p:extLst>
              <p:ext uri="{D42A27DB-BD31-4B8C-83A1-F6EECF244321}">
                <p14:modId xmlns:p14="http://schemas.microsoft.com/office/powerpoint/2010/main" val="40527496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F106DA5-8668-C605-101C-D8DFC52D7419}"/>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FFABA7F0-4A3A-9739-F05D-DB12AC5627D3}"/>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E56014FD-A23E-ED2D-E483-1BE745349A1B}"/>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E50867C-E538-105C-6744-EED9F7E776F4}"/>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00388920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GB" dirty="0"/>
              <a:t>Credit</a:t>
            </a:r>
          </a:p>
        </p:txBody>
      </p:sp>
      <p:sp>
        <p:nvSpPr>
          <p:cNvPr id="3" name="Content Placeholder 2">
            <a:extLst>
              <a:ext uri="{FF2B5EF4-FFF2-40B4-BE49-F238E27FC236}">
                <a16:creationId xmlns:a16="http://schemas.microsoft.com/office/drawing/2014/main" id="{C107C3B5-73DC-4B08-867E-8230A01E1583}"/>
              </a:ext>
            </a:extLst>
          </p:cNvPr>
          <p:cNvSpPr>
            <a:spLocks noGrp="1"/>
          </p:cNvSpPr>
          <p:nvPr>
            <p:ph idx="1"/>
          </p:nvPr>
        </p:nvSpPr>
        <p:spPr>
          <a:xfrm>
            <a:off x="838200" y="1945109"/>
            <a:ext cx="4619621" cy="4231854"/>
          </a:xfrm>
        </p:spPr>
        <p:txBody>
          <a:bodyPr>
            <a:normAutofit/>
          </a:bodyPr>
          <a:lstStyle/>
          <a:p>
            <a:r>
              <a:rPr lang="en-GB" sz="1700"/>
              <a:t>Credit is a legal agreement between a borrower and a lender</a:t>
            </a:r>
          </a:p>
          <a:p>
            <a:r>
              <a:rPr lang="en-GB" sz="1700"/>
              <a:t>A business, the borrower, receives something of value now e.g. stock or finance and agrees to repay the provider, the lender, at an agreed point in time in the future</a:t>
            </a:r>
          </a:p>
          <a:p>
            <a:r>
              <a:rPr lang="en-GB" sz="1700"/>
              <a:t>Types of credit include:</a:t>
            </a:r>
          </a:p>
          <a:p>
            <a:pPr lvl="1"/>
            <a:r>
              <a:rPr lang="en-GB" sz="1700"/>
              <a:t>Loans</a:t>
            </a:r>
          </a:p>
          <a:p>
            <a:pPr lvl="1"/>
            <a:r>
              <a:rPr lang="en-GB" sz="1700"/>
              <a:t>Overdrafts</a:t>
            </a:r>
          </a:p>
          <a:p>
            <a:pPr lvl="1"/>
            <a:r>
              <a:rPr lang="en-GB" sz="1700"/>
              <a:t>Trade credit</a:t>
            </a:r>
          </a:p>
          <a:p>
            <a:r>
              <a:rPr lang="en-GB" sz="1700"/>
              <a:t>Sources of credit include:</a:t>
            </a:r>
          </a:p>
          <a:p>
            <a:pPr lvl="1"/>
            <a:r>
              <a:rPr lang="en-GB" sz="1700"/>
              <a:t>Banks</a:t>
            </a:r>
          </a:p>
          <a:p>
            <a:pPr lvl="1"/>
            <a:r>
              <a:rPr lang="en-GB" sz="1700"/>
              <a:t>Other firms</a:t>
            </a:r>
          </a:p>
          <a:p>
            <a:endParaRPr lang="en-GB" sz="1700"/>
          </a:p>
        </p:txBody>
      </p:sp>
      <p:pic>
        <p:nvPicPr>
          <p:cNvPr id="5" name="Picture 4" descr="Graph on document with pen">
            <a:extLst>
              <a:ext uri="{FF2B5EF4-FFF2-40B4-BE49-F238E27FC236}">
                <a16:creationId xmlns:a16="http://schemas.microsoft.com/office/drawing/2014/main" id="{7D50BD04-411B-B36A-7AC6-24664787D566}"/>
              </a:ext>
            </a:extLst>
          </p:cNvPr>
          <p:cNvPicPr>
            <a:picLocks noChangeAspect="1"/>
          </p:cNvPicPr>
          <p:nvPr/>
        </p:nvPicPr>
        <p:blipFill rotWithShape="1">
          <a:blip r:embed="rId2"/>
          <a:srcRect l="28050" r="13998"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7000CF8E-8451-A2E1-2B34-E125DCADC17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589F19C0-1E01-0C21-7069-A13E2708192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F1D4DD65-F41B-32D1-81BD-0038CC8F045A}"/>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3EE0437-F7A9-35D5-EAEF-729F6540C046}"/>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92626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1424A4-EF49-1753-3087-2914C4DC54CB}"/>
              </a:ext>
            </a:extLst>
          </p:cNvPr>
          <p:cNvPicPr>
            <a:picLocks noChangeAspect="1"/>
          </p:cNvPicPr>
          <p:nvPr/>
        </p:nvPicPr>
        <p:blipFill rotWithShape="1">
          <a:blip r:embed="rId2">
            <a:alphaModFix amt="35000"/>
          </a:blip>
          <a:srcRect t="15728" r="-2" b="-2"/>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Types of credit- Loans</a:t>
            </a:r>
          </a:p>
        </p:txBody>
      </p:sp>
      <p:graphicFrame>
        <p:nvGraphicFramePr>
          <p:cNvPr id="5" name="Content Placeholder 2">
            <a:extLst>
              <a:ext uri="{FF2B5EF4-FFF2-40B4-BE49-F238E27FC236}">
                <a16:creationId xmlns:a16="http://schemas.microsoft.com/office/drawing/2014/main" id="{5AE74C5B-02B7-4377-0C5E-600E526052DA}"/>
              </a:ext>
            </a:extLst>
          </p:cNvPr>
          <p:cNvGraphicFramePr>
            <a:graphicFrameLocks noGrp="1"/>
          </p:cNvGraphicFramePr>
          <p:nvPr>
            <p:ph idx="1"/>
            <p:extLst>
              <p:ext uri="{D42A27DB-BD31-4B8C-83A1-F6EECF244321}">
                <p14:modId xmlns:p14="http://schemas.microsoft.com/office/powerpoint/2010/main" val="41553767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B5E520A-5A32-3FE2-9EC6-680E41D4B994}"/>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C9A86929-E642-2DB1-C851-C6D162488520}"/>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36B2E2A5-7525-0D80-1553-7AC170EB5C29}"/>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DA7D30-F355-7B93-22A7-7E11DCED505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48750055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Types of credit- Loans</a:t>
            </a:r>
          </a:p>
        </p:txBody>
      </p:sp>
      <p:sp>
        <p:nvSpPr>
          <p:cNvPr id="18"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45091769"/>
              </p:ext>
            </p:extLst>
          </p:nvPr>
        </p:nvGraphicFramePr>
        <p:xfrm>
          <a:off x="1158240" y="2459206"/>
          <a:ext cx="9875521" cy="3101641"/>
        </p:xfrm>
        <a:graphic>
          <a:graphicData uri="http://schemas.openxmlformats.org/drawingml/2006/table">
            <a:tbl>
              <a:tblPr firstRow="1" bandRow="1">
                <a:tableStyleId>{69012ECD-51FC-41F1-AA8D-1B2483CD663E}</a:tableStyleId>
              </a:tblPr>
              <a:tblGrid>
                <a:gridCol w="3696159">
                  <a:extLst>
                    <a:ext uri="{9D8B030D-6E8A-4147-A177-3AD203B41FA5}">
                      <a16:colId xmlns:a16="http://schemas.microsoft.com/office/drawing/2014/main" val="20000"/>
                    </a:ext>
                  </a:extLst>
                </a:gridCol>
                <a:gridCol w="6179362">
                  <a:extLst>
                    <a:ext uri="{9D8B030D-6E8A-4147-A177-3AD203B41FA5}">
                      <a16:colId xmlns:a16="http://schemas.microsoft.com/office/drawing/2014/main" val="20001"/>
                    </a:ext>
                  </a:extLst>
                </a:gridCol>
              </a:tblGrid>
              <a:tr h="38039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1900"/>
                        <a:t>Advantages</a:t>
                      </a:r>
                    </a:p>
                  </a:txBody>
                  <a:tcPr marL="62702" marR="62702" marT="31351" marB="31351"/>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1900"/>
                        <a:t>Disadvantages</a:t>
                      </a:r>
                    </a:p>
                  </a:txBody>
                  <a:tcPr marL="62702" marR="62702" marT="31351" marB="31351"/>
                </a:tc>
                <a:extLst>
                  <a:ext uri="{0D108BD9-81ED-4DB2-BD59-A6C34878D82A}">
                    <a16:rowId xmlns:a16="http://schemas.microsoft.com/office/drawing/2014/main" val="10000"/>
                  </a:ext>
                </a:extLst>
              </a:tr>
              <a:tr h="272125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342900" lvl="0" indent="-342900">
                        <a:lnSpc>
                          <a:spcPct val="90000"/>
                        </a:lnSpc>
                        <a:buFont typeface="Wingdings" panose="05000000000000000000" pitchFamily="2" charset="2"/>
                        <a:buChar char="v"/>
                      </a:pPr>
                      <a:r>
                        <a:rPr lang="en-GB" altLang="en-US" sz="1900"/>
                        <a:t>Quick and easy to secure</a:t>
                      </a:r>
                    </a:p>
                    <a:p>
                      <a:pPr marL="342900" lvl="0" indent="-342900">
                        <a:lnSpc>
                          <a:spcPct val="90000"/>
                        </a:lnSpc>
                        <a:buFont typeface="Wingdings" panose="05000000000000000000" pitchFamily="2" charset="2"/>
                        <a:buChar char="v"/>
                      </a:pPr>
                      <a:endParaRPr lang="en-GB" altLang="en-US" sz="1900"/>
                    </a:p>
                    <a:p>
                      <a:pPr marL="342900" lvl="0" indent="-342900">
                        <a:lnSpc>
                          <a:spcPct val="90000"/>
                        </a:lnSpc>
                        <a:buFont typeface="Wingdings" panose="05000000000000000000" pitchFamily="2" charset="2"/>
                        <a:buChar char="v"/>
                      </a:pPr>
                      <a:endParaRPr lang="en-GB" altLang="en-US" sz="1900"/>
                    </a:p>
                    <a:p>
                      <a:pPr marL="342900" lvl="0" indent="-342900">
                        <a:lnSpc>
                          <a:spcPct val="90000"/>
                        </a:lnSpc>
                        <a:buFont typeface="Wingdings" panose="05000000000000000000" pitchFamily="2" charset="2"/>
                        <a:buChar char="v"/>
                      </a:pPr>
                      <a:r>
                        <a:rPr lang="en-GB" altLang="en-US" sz="1900"/>
                        <a:t>Fixed interest rates allow firms to budget</a:t>
                      </a:r>
                    </a:p>
                    <a:p>
                      <a:pPr marL="0" lvl="0" indent="0">
                        <a:lnSpc>
                          <a:spcPct val="90000"/>
                        </a:lnSpc>
                        <a:buFont typeface="Wingdings" panose="05000000000000000000" pitchFamily="2" charset="2"/>
                        <a:buNone/>
                      </a:pPr>
                      <a:endParaRPr lang="en-GB" altLang="en-US" sz="1900"/>
                    </a:p>
                    <a:p>
                      <a:pPr marL="342900" lvl="0" indent="-342900">
                        <a:lnSpc>
                          <a:spcPct val="90000"/>
                        </a:lnSpc>
                        <a:buFont typeface="Wingdings" panose="05000000000000000000" pitchFamily="2" charset="2"/>
                        <a:buChar char="v"/>
                      </a:pPr>
                      <a:r>
                        <a:rPr lang="en-GB" altLang="en-US" sz="1900"/>
                        <a:t>Improved cash flow </a:t>
                      </a:r>
                    </a:p>
                    <a:p>
                      <a:pPr marL="0" lvl="0" indent="0">
                        <a:lnSpc>
                          <a:spcPct val="90000"/>
                        </a:lnSpc>
                        <a:buFont typeface="Wingdings" panose="05000000000000000000" pitchFamily="2" charset="2"/>
                        <a:buNone/>
                      </a:pPr>
                      <a:endParaRPr lang="en-GB" altLang="en-US" sz="1900"/>
                    </a:p>
                    <a:p>
                      <a:pPr marL="342900" lvl="0" indent="-342900">
                        <a:lnSpc>
                          <a:spcPct val="90000"/>
                        </a:lnSpc>
                        <a:buFont typeface="Wingdings" panose="05000000000000000000" pitchFamily="2" charset="2"/>
                        <a:buChar char="v"/>
                      </a:pPr>
                      <a:r>
                        <a:rPr lang="en-GB" altLang="en-US" sz="1900"/>
                        <a:t>The borrower retains ownership of the company</a:t>
                      </a:r>
                    </a:p>
                  </a:txBody>
                  <a:tcPr marL="62702" marR="62702" marT="31351" marB="31351"/>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342900" lvl="0" indent="-342900">
                        <a:lnSpc>
                          <a:spcPct val="90000"/>
                        </a:lnSpc>
                        <a:buFont typeface="Wingdings" panose="05000000000000000000" pitchFamily="2" charset="2"/>
                        <a:buChar char="v"/>
                      </a:pPr>
                      <a:r>
                        <a:rPr lang="en-GB" altLang="en-US" sz="1900"/>
                        <a:t>Interest must be paid regardless</a:t>
                      </a:r>
                      <a:r>
                        <a:rPr lang="en-GB" altLang="en-US" sz="1900" baseline="0"/>
                        <a:t> of financial performance</a:t>
                      </a:r>
                    </a:p>
                    <a:p>
                      <a:pPr marL="342900" lvl="0" indent="-342900">
                        <a:lnSpc>
                          <a:spcPct val="90000"/>
                        </a:lnSpc>
                        <a:buFont typeface="Wingdings" panose="05000000000000000000" pitchFamily="2" charset="2"/>
                        <a:buChar char="v"/>
                      </a:pPr>
                      <a:endParaRPr lang="en-GB" altLang="en-US" sz="700" baseline="0"/>
                    </a:p>
                    <a:p>
                      <a:pPr marL="342900" lvl="0" indent="-342900">
                        <a:lnSpc>
                          <a:spcPct val="90000"/>
                        </a:lnSpc>
                        <a:buFont typeface="Wingdings" panose="05000000000000000000" pitchFamily="2" charset="2"/>
                        <a:buChar char="v"/>
                      </a:pPr>
                      <a:r>
                        <a:rPr lang="en-GB" altLang="en-US" sz="1900" baseline="0"/>
                        <a:t>A firm that is highly geared i.e. has a high proportion of capital raised through debt,  may be seen as high risk</a:t>
                      </a:r>
                    </a:p>
                    <a:p>
                      <a:pPr marL="0" lvl="0" indent="0">
                        <a:lnSpc>
                          <a:spcPct val="90000"/>
                        </a:lnSpc>
                        <a:buFont typeface="Wingdings" panose="05000000000000000000" pitchFamily="2" charset="2"/>
                        <a:buNone/>
                      </a:pPr>
                      <a:endParaRPr lang="en-GB" altLang="en-US" sz="700" baseline="0"/>
                    </a:p>
                    <a:p>
                      <a:pPr marL="342900" lvl="0" indent="-342900">
                        <a:lnSpc>
                          <a:spcPct val="90000"/>
                        </a:lnSpc>
                        <a:buFont typeface="Wingdings" panose="05000000000000000000" pitchFamily="2" charset="2"/>
                        <a:buChar char="v"/>
                      </a:pPr>
                      <a:r>
                        <a:rPr lang="en-GB" altLang="en-US" sz="1900"/>
                        <a:t>A firm normally provides security known</a:t>
                      </a:r>
                      <a:r>
                        <a:rPr lang="en-GB" altLang="en-US" sz="1900" baseline="0"/>
                        <a:t> as </a:t>
                      </a:r>
                      <a:r>
                        <a:rPr lang="en-GB" altLang="en-US" sz="1900"/>
                        <a:t>collateral</a:t>
                      </a:r>
                    </a:p>
                    <a:p>
                      <a:pPr marL="0" lvl="0" indent="0">
                        <a:lnSpc>
                          <a:spcPct val="90000"/>
                        </a:lnSpc>
                        <a:buFont typeface="Wingdings" panose="05000000000000000000" pitchFamily="2" charset="2"/>
                        <a:buNone/>
                      </a:pPr>
                      <a:endParaRPr lang="en-GB" altLang="en-US" sz="700"/>
                    </a:p>
                    <a:p>
                      <a:pPr marL="342900" lvl="0" indent="-342900">
                        <a:lnSpc>
                          <a:spcPct val="90000"/>
                        </a:lnSpc>
                        <a:buFont typeface="Wingdings" panose="05000000000000000000" pitchFamily="2" charset="2"/>
                        <a:buChar char="v"/>
                      </a:pPr>
                      <a:r>
                        <a:rPr lang="en-GB" altLang="en-US" sz="1900"/>
                        <a:t>Often more expensive than other forms of finance</a:t>
                      </a:r>
                    </a:p>
                    <a:p>
                      <a:pPr marL="342900" lvl="0" indent="-342900">
                        <a:lnSpc>
                          <a:spcPct val="90000"/>
                        </a:lnSpc>
                        <a:buFont typeface="Wingdings" panose="05000000000000000000" pitchFamily="2" charset="2"/>
                        <a:buChar char="v"/>
                      </a:pPr>
                      <a:endParaRPr lang="en-GB" altLang="en-US" sz="700"/>
                    </a:p>
                    <a:p>
                      <a:pPr marL="342900" lvl="0" indent="-342900">
                        <a:lnSpc>
                          <a:spcPct val="90000"/>
                        </a:lnSpc>
                        <a:buFont typeface="Wingdings" panose="05000000000000000000" pitchFamily="2" charset="2"/>
                        <a:buChar char="v"/>
                      </a:pPr>
                      <a:r>
                        <a:rPr lang="en-GB" altLang="en-US" sz="1900"/>
                        <a:t>Can be charged a penalty for early payment</a:t>
                      </a:r>
                    </a:p>
                  </a:txBody>
                  <a:tcPr marL="62702" marR="62702" marT="31351" marB="31351"/>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3CF2A2A4-B7A8-68A5-4C71-C2837880027E}"/>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A034B338-B839-7759-6503-E093AFFFB011}"/>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11AB65CF-1A44-58EA-D420-60900064CD17}"/>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CC8D712-825F-7ED2-33AC-BBCDEAAA101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587416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GB" dirty="0"/>
              <a:t>Types of credit- Overdrafts</a:t>
            </a:r>
          </a:p>
        </p:txBody>
      </p:sp>
      <p:sp>
        <p:nvSpPr>
          <p:cNvPr id="3" name="Content Placeholder 2">
            <a:extLst>
              <a:ext uri="{FF2B5EF4-FFF2-40B4-BE49-F238E27FC236}">
                <a16:creationId xmlns:a16="http://schemas.microsoft.com/office/drawing/2014/main" id="{8BBF3B06-58A5-4DF1-A450-D7F43E485FAB}"/>
              </a:ext>
            </a:extLst>
          </p:cNvPr>
          <p:cNvSpPr>
            <a:spLocks noGrp="1"/>
          </p:cNvSpPr>
          <p:nvPr>
            <p:ph idx="1"/>
          </p:nvPr>
        </p:nvSpPr>
        <p:spPr>
          <a:xfrm>
            <a:off x="838200" y="2333297"/>
            <a:ext cx="4619621" cy="3843666"/>
          </a:xfrm>
        </p:spPr>
        <p:txBody>
          <a:bodyPr>
            <a:normAutofit/>
          </a:bodyPr>
          <a:lstStyle/>
          <a:p>
            <a:r>
              <a:rPr lang="en-GB" sz="1900"/>
              <a:t>An overdraft is the facility to overspend on a current account up to an agreed sum</a:t>
            </a:r>
          </a:p>
          <a:p>
            <a:r>
              <a:rPr lang="en-GB" sz="1900"/>
              <a:t>The business in effect can withdraw money from the account that is not there meaning they go overdrawn or in the red</a:t>
            </a:r>
          </a:p>
          <a:p>
            <a:r>
              <a:rPr lang="en-GB" sz="1900"/>
              <a:t>Interest is charged on the overdrawn amount</a:t>
            </a:r>
          </a:p>
          <a:p>
            <a:r>
              <a:rPr lang="en-GB" sz="1900"/>
              <a:t>This is a good short-term source of finance</a:t>
            </a:r>
          </a:p>
          <a:p>
            <a:r>
              <a:rPr lang="en-GB" sz="1900"/>
              <a:t>An external source of finance provided by banks and building societies</a:t>
            </a:r>
          </a:p>
          <a:p>
            <a:endParaRPr lang="en-GB" sz="1900"/>
          </a:p>
        </p:txBody>
      </p:sp>
      <p:pic>
        <p:nvPicPr>
          <p:cNvPr id="5" name="Picture 4" descr="Stock numbers on a digital display">
            <a:extLst>
              <a:ext uri="{FF2B5EF4-FFF2-40B4-BE49-F238E27FC236}">
                <a16:creationId xmlns:a16="http://schemas.microsoft.com/office/drawing/2014/main" id="{3173DAE8-74B4-D47E-DF5D-449DE8AC30F6}"/>
              </a:ext>
            </a:extLst>
          </p:cNvPr>
          <p:cNvPicPr>
            <a:picLocks noChangeAspect="1"/>
          </p:cNvPicPr>
          <p:nvPr/>
        </p:nvPicPr>
        <p:blipFill rotWithShape="1">
          <a:blip r:embed="rId2"/>
          <a:srcRect l="37661" r="11607"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85FD3747-AD87-9226-04D0-1A7F6FE7FF3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B6C2974D-E9E6-BE58-CACA-16000D334AA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643E5D03-ACE1-1BB7-208D-F624696A178F}"/>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30CF049-8A19-D93A-9F19-BB46824C79A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99835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Types of credit- Overdrafts</a:t>
            </a:r>
          </a:p>
        </p:txBody>
      </p:sp>
      <p:graphicFrame>
        <p:nvGraphicFramePr>
          <p:cNvPr id="4" name="Table 3"/>
          <p:cNvGraphicFramePr>
            <a:graphicFrameLocks noGrp="1"/>
          </p:cNvGraphicFramePr>
          <p:nvPr>
            <p:extLst>
              <p:ext uri="{D42A27DB-BD31-4B8C-83A1-F6EECF244321}">
                <p14:modId xmlns:p14="http://schemas.microsoft.com/office/powerpoint/2010/main" val="2096012870"/>
              </p:ext>
            </p:extLst>
          </p:nvPr>
        </p:nvGraphicFramePr>
        <p:xfrm>
          <a:off x="432225" y="2259488"/>
          <a:ext cx="11327550" cy="3865771"/>
        </p:xfrm>
        <a:graphic>
          <a:graphicData uri="http://schemas.openxmlformats.org/drawingml/2006/table">
            <a:tbl>
              <a:tblPr firstRow="1" bandRow="1"/>
              <a:tblGrid>
                <a:gridCol w="5350521">
                  <a:extLst>
                    <a:ext uri="{9D8B030D-6E8A-4147-A177-3AD203B41FA5}">
                      <a16:colId xmlns:a16="http://schemas.microsoft.com/office/drawing/2014/main" val="20000"/>
                    </a:ext>
                  </a:extLst>
                </a:gridCol>
                <a:gridCol w="5977029">
                  <a:extLst>
                    <a:ext uri="{9D8B030D-6E8A-4147-A177-3AD203B41FA5}">
                      <a16:colId xmlns:a16="http://schemas.microsoft.com/office/drawing/2014/main" val="20001"/>
                    </a:ext>
                  </a:extLst>
                </a:gridCol>
              </a:tblGrid>
              <a:tr h="474104">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400"/>
                        <a:t>Advantages</a:t>
                      </a:r>
                    </a:p>
                  </a:txBody>
                  <a:tcPr marL="78149" marR="78149" marT="39074" marB="3907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400"/>
                        <a:t>Disadvantages</a:t>
                      </a:r>
                    </a:p>
                  </a:txBody>
                  <a:tcPr marL="78149" marR="78149" marT="39074" marB="3907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extLst>
                  <a:ext uri="{0D108BD9-81ED-4DB2-BD59-A6C34878D82A}">
                    <a16:rowId xmlns:a16="http://schemas.microsoft.com/office/drawing/2014/main" val="10000"/>
                  </a:ext>
                </a:extLst>
              </a:tr>
              <a:tr h="339166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342900" indent="-342900">
                        <a:lnSpc>
                          <a:spcPct val="90000"/>
                        </a:lnSpc>
                        <a:buFont typeface="Wingdings" panose="05000000000000000000" pitchFamily="2" charset="2"/>
                        <a:buChar char="v"/>
                      </a:pPr>
                      <a:r>
                        <a:rPr lang="en-GB" altLang="en-US" sz="2400"/>
                        <a:t>Only borrowed when required allowing flexibility</a:t>
                      </a:r>
                    </a:p>
                    <a:p>
                      <a:pPr marL="0" indent="0">
                        <a:lnSpc>
                          <a:spcPct val="90000"/>
                        </a:lnSpc>
                        <a:buFont typeface="Wingdings" panose="05000000000000000000" pitchFamily="2" charset="2"/>
                        <a:buNone/>
                      </a:pPr>
                      <a:endParaRPr lang="en-GB" altLang="en-US" sz="2400"/>
                    </a:p>
                    <a:p>
                      <a:pPr marL="342900" indent="-342900">
                        <a:lnSpc>
                          <a:spcPct val="90000"/>
                        </a:lnSpc>
                        <a:buFont typeface="Wingdings" panose="05000000000000000000" pitchFamily="2" charset="2"/>
                        <a:buChar char="v"/>
                      </a:pPr>
                      <a:r>
                        <a:rPr lang="en-GB" altLang="en-US" sz="2400"/>
                        <a:t>Only pay for the money borrowed</a:t>
                      </a:r>
                    </a:p>
                    <a:p>
                      <a:pPr marL="0" indent="0">
                        <a:lnSpc>
                          <a:spcPct val="90000"/>
                        </a:lnSpc>
                        <a:buFont typeface="Wingdings" panose="05000000000000000000" pitchFamily="2" charset="2"/>
                        <a:buNone/>
                      </a:pPr>
                      <a:endParaRPr lang="en-GB" altLang="en-US" sz="2400"/>
                    </a:p>
                    <a:p>
                      <a:pPr marL="342900" indent="-342900">
                        <a:lnSpc>
                          <a:spcPct val="90000"/>
                        </a:lnSpc>
                        <a:buFont typeface="Wingdings" panose="05000000000000000000" pitchFamily="2" charset="2"/>
                        <a:buChar char="v"/>
                      </a:pPr>
                      <a:r>
                        <a:rPr lang="en-GB" altLang="en-US" sz="2400"/>
                        <a:t>Quick and easy to arrange</a:t>
                      </a:r>
                    </a:p>
                    <a:p>
                      <a:pPr marL="0" indent="0">
                        <a:lnSpc>
                          <a:spcPct val="90000"/>
                        </a:lnSpc>
                        <a:buFont typeface="Wingdings" panose="05000000000000000000" pitchFamily="2" charset="2"/>
                        <a:buNone/>
                      </a:pPr>
                      <a:endParaRPr lang="en-GB" altLang="en-US" sz="2400"/>
                    </a:p>
                    <a:p>
                      <a:pPr marL="342900" indent="-342900">
                        <a:lnSpc>
                          <a:spcPct val="90000"/>
                        </a:lnSpc>
                        <a:buFont typeface="Wingdings" panose="05000000000000000000" pitchFamily="2" charset="2"/>
                        <a:buChar char="v"/>
                      </a:pPr>
                      <a:r>
                        <a:rPr lang="en-GB" altLang="en-US" sz="2400"/>
                        <a:t>No charges for paying off the overdraft</a:t>
                      </a:r>
                    </a:p>
                    <a:p>
                      <a:endParaRPr lang="en-GB" sz="2100"/>
                    </a:p>
                  </a:txBody>
                  <a:tcPr marL="78149" marR="78149" marT="39074" marB="3907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342900" lvl="0" indent="-342900">
                        <a:lnSpc>
                          <a:spcPct val="90000"/>
                        </a:lnSpc>
                        <a:buFont typeface="Wingdings" panose="05000000000000000000" pitchFamily="2" charset="2"/>
                        <a:buChar char="v"/>
                      </a:pPr>
                      <a:r>
                        <a:rPr lang="en-GB" altLang="en-US" sz="2400"/>
                        <a:t>The bank can call it in at any time</a:t>
                      </a:r>
                    </a:p>
                    <a:p>
                      <a:pPr marL="342900" lvl="0" indent="-342900">
                        <a:lnSpc>
                          <a:spcPct val="90000"/>
                        </a:lnSpc>
                        <a:buFont typeface="Wingdings" panose="05000000000000000000" pitchFamily="2" charset="2"/>
                        <a:buChar char="v"/>
                      </a:pPr>
                      <a:endParaRPr lang="en-GB" altLang="en-US" sz="2400"/>
                    </a:p>
                    <a:p>
                      <a:pPr marL="342900" lvl="0" indent="-342900">
                        <a:lnSpc>
                          <a:spcPct val="90000"/>
                        </a:lnSpc>
                        <a:buFont typeface="Wingdings" panose="05000000000000000000" pitchFamily="2" charset="2"/>
                        <a:buChar char="v"/>
                      </a:pPr>
                      <a:r>
                        <a:rPr lang="en-GB" altLang="en-US" sz="2400"/>
                        <a:t>Only available from a current bank account</a:t>
                      </a:r>
                    </a:p>
                    <a:p>
                      <a:pPr marL="342900" lvl="0" indent="-342900">
                        <a:lnSpc>
                          <a:spcPct val="90000"/>
                        </a:lnSpc>
                        <a:buFont typeface="Wingdings" panose="05000000000000000000" pitchFamily="2" charset="2"/>
                        <a:buChar char="v"/>
                      </a:pPr>
                      <a:endParaRPr lang="en-GB" altLang="en-US" sz="2400"/>
                    </a:p>
                    <a:p>
                      <a:pPr marL="342900" lvl="0" indent="-342900">
                        <a:lnSpc>
                          <a:spcPct val="90000"/>
                        </a:lnSpc>
                        <a:buFont typeface="Wingdings" panose="05000000000000000000" pitchFamily="2" charset="2"/>
                        <a:buChar char="v"/>
                      </a:pPr>
                      <a:r>
                        <a:rPr lang="en-GB" altLang="en-US" sz="2400"/>
                        <a:t>Interest payments tend to be variable making it more difficult to budget</a:t>
                      </a:r>
                    </a:p>
                    <a:p>
                      <a:pPr marL="342900" lvl="0" indent="-342900">
                        <a:lnSpc>
                          <a:spcPct val="90000"/>
                        </a:lnSpc>
                        <a:buFont typeface="Wingdings" panose="05000000000000000000" pitchFamily="2" charset="2"/>
                        <a:buChar char="v"/>
                      </a:pPr>
                      <a:endParaRPr lang="en-GB" altLang="en-US" sz="2400"/>
                    </a:p>
                    <a:p>
                      <a:pPr marL="342900" lvl="0" indent="-342900">
                        <a:lnSpc>
                          <a:spcPct val="90000"/>
                        </a:lnSpc>
                        <a:buFont typeface="Wingdings" panose="05000000000000000000" pitchFamily="2" charset="2"/>
                        <a:buChar char="v"/>
                      </a:pPr>
                      <a:r>
                        <a:rPr lang="en-GB" altLang="en-US" sz="2400"/>
                        <a:t>Banks may secure the overdraft against the business’ assets</a:t>
                      </a:r>
                    </a:p>
                  </a:txBody>
                  <a:tcPr marL="78149" marR="78149" marT="39074" marB="3907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5B49C3BC-6285-44A9-CAB8-0F694CEBF10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FD499210-69DE-3BCE-027C-C997F77DB091}"/>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AFDDD1BC-B277-6FEA-3D38-0A6E6791A557}"/>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8C3C10B-41A3-6199-AAB9-DC1D05D6CC2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69119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BB563672E84A4AA4245A8306449AF3" ma:contentTypeVersion="11" ma:contentTypeDescription="Create a new document." ma:contentTypeScope="" ma:versionID="86afc0c9ebd21ceb7cef3015db6e98f1">
  <xsd:schema xmlns:xsd="http://www.w3.org/2001/XMLSchema" xmlns:xs="http://www.w3.org/2001/XMLSchema" xmlns:p="http://schemas.microsoft.com/office/2006/metadata/properties" xmlns:ns2="bccb2ff8-a74f-4a49-8bef-71a2916a4a90" xmlns:ns3="45eb72ab-293d-4eb1-b1d6-6aa27e13ee50" targetNamespace="http://schemas.microsoft.com/office/2006/metadata/properties" ma:root="true" ma:fieldsID="1e1ab0ff353bb9e35f96417d084413c8" ns2:_="" ns3:_="">
    <xsd:import namespace="bccb2ff8-a74f-4a49-8bef-71a2916a4a90"/>
    <xsd:import namespace="45eb72ab-293d-4eb1-b1d6-6aa27e13ee5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b2ff8-a74f-4a49-8bef-71a2916a4a9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e248ee6-8ff0-47ff-a448-2af7925d5a0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eb72ab-293d-4eb1-b1d6-6aa27e13ee5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facc53f-04ec-4561-a02b-47c52c97faa8}" ma:internalName="TaxCatchAll" ma:showField="CatchAllData" ma:web="45eb72ab-293d-4eb1-b1d6-6aa27e13ee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cb2ff8-a74f-4a49-8bef-71a2916a4a90">
      <Terms xmlns="http://schemas.microsoft.com/office/infopath/2007/PartnerControls"/>
    </lcf76f155ced4ddcb4097134ff3c332f>
    <TaxCatchAll xmlns="45eb72ab-293d-4eb1-b1d6-6aa27e13ee50" xsi:nil="true"/>
  </documentManagement>
</p:properties>
</file>

<file path=customXml/itemProps1.xml><?xml version="1.0" encoding="utf-8"?>
<ds:datastoreItem xmlns:ds="http://schemas.openxmlformats.org/officeDocument/2006/customXml" ds:itemID="{0D7C7B5E-3F1C-4592-BF24-E25CE06EAD42}">
  <ds:schemaRefs>
    <ds:schemaRef ds:uri="http://schemas.microsoft.com/office/2006/metadata/contentType"/>
    <ds:schemaRef ds:uri="http://schemas.microsoft.com/office/2006/metadata/properties/metaAttributes"/>
    <ds:schemaRef ds:uri="http://www.w3.org/2000/xmlns/"/>
    <ds:schemaRef ds:uri="http://www.w3.org/2001/XMLSchema"/>
    <ds:schemaRef ds:uri="bccb2ff8-a74f-4a49-8bef-71a2916a4a90"/>
    <ds:schemaRef ds:uri="45eb72ab-293d-4eb1-b1d6-6aa27e13ee5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6ADDB7-0214-4DDE-8766-C1DDBA0ACACC}">
  <ds:schemaRefs>
    <ds:schemaRef ds:uri="http://schemas.microsoft.com/sharepoint/v3/contenttype/forms"/>
  </ds:schemaRefs>
</ds:datastoreItem>
</file>

<file path=customXml/itemProps3.xml><?xml version="1.0" encoding="utf-8"?>
<ds:datastoreItem xmlns:ds="http://schemas.openxmlformats.org/officeDocument/2006/customXml" ds:itemID="{1DCE4369-33D0-44BC-BDD2-560BBADDAE53}">
  <ds:schemaRefs>
    <ds:schemaRef ds:uri="http://schemas.microsoft.com/office/2006/metadata/properties"/>
    <ds:schemaRef ds:uri="http://www.w3.org/2000/xmlns/"/>
    <ds:schemaRef ds:uri="bccb2ff8-a74f-4a49-8bef-71a2916a4a90"/>
    <ds:schemaRef ds:uri="http://schemas.microsoft.com/office/infopath/2007/PartnerControls"/>
    <ds:schemaRef ds:uri="45eb72ab-293d-4eb1-b1d6-6aa27e13ee50"/>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
  <TotalTime>3881</TotalTime>
  <Words>2977</Words>
  <Application>Microsoft Office PowerPoint</Application>
  <PresentationFormat>Widescreen</PresentationFormat>
  <Paragraphs>334</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gg sans</vt:lpstr>
      <vt:lpstr>Symbol</vt:lpstr>
      <vt:lpstr>Times New Roman</vt:lpstr>
      <vt:lpstr>Wingdings</vt:lpstr>
      <vt:lpstr>1_Office Theme</vt:lpstr>
      <vt:lpstr>1.4.3 Types and sources of credit</vt:lpstr>
      <vt:lpstr>Recall</vt:lpstr>
      <vt:lpstr>Starter</vt:lpstr>
      <vt:lpstr>Learning Objectives</vt:lpstr>
      <vt:lpstr>Credit</vt:lpstr>
      <vt:lpstr>Types of credit- Loans</vt:lpstr>
      <vt:lpstr>Types of credit- Loans</vt:lpstr>
      <vt:lpstr>Types of credit- Overdrafts</vt:lpstr>
      <vt:lpstr>Types of credit- Overdrafts</vt:lpstr>
      <vt:lpstr>Types of credit- trade credit</vt:lpstr>
      <vt:lpstr>Sources of credit</vt:lpstr>
      <vt:lpstr>Other types of finance - Venture capital</vt:lpstr>
      <vt:lpstr>Other types of finance - Venture capital</vt:lpstr>
      <vt:lpstr>Other types of finance -Share capital</vt:lpstr>
      <vt:lpstr>Other types of finance -Share capital</vt:lpstr>
      <vt:lpstr>Other types of finance - leasing</vt:lpstr>
      <vt:lpstr>Activity</vt:lpstr>
      <vt:lpstr>Green Pen</vt:lpstr>
      <vt:lpstr>Other sources of finance - Owner’s capital: personal savings</vt:lpstr>
      <vt:lpstr>Other sources of finance - Owner’s capital: personal savings</vt:lpstr>
      <vt:lpstr>Owner’s capital: personal savings</vt:lpstr>
      <vt:lpstr>Other sources of finance - Retained profit</vt:lpstr>
      <vt:lpstr>Other sources of finance - Sale of assets</vt:lpstr>
      <vt:lpstr>Sale of assets</vt:lpstr>
      <vt:lpstr>Activity</vt:lpstr>
      <vt:lpstr>Green Pen</vt:lpstr>
      <vt:lpstr>Other sources of finance – individual investors</vt:lpstr>
      <vt:lpstr>Other sources of finance – individual investors</vt:lpstr>
      <vt:lpstr>Other sources of finance – online collaborative funding</vt:lpstr>
      <vt:lpstr>Activity</vt:lpstr>
      <vt:lpstr>Green Pen</vt:lpstr>
      <vt:lpstr>Challenges in obtaining credit</vt:lpstr>
      <vt:lpstr>Challenges in obtaining credit</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127</cp:revision>
  <dcterms:created xsi:type="dcterms:W3CDTF">2019-07-31T17:05:48Z</dcterms:created>
  <dcterms:modified xsi:type="dcterms:W3CDTF">2025-03-17T10:57:37Z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0x01010054BB563672E84A4AA4245A8306449AF3</vt:lpwstr>
  </property>
</Properties>
</file>