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57" r:id="rId7"/>
    <p:sldId id="259" r:id="rId8"/>
    <p:sldId id="267" r:id="rId9"/>
    <p:sldId id="268" r:id="rId10"/>
    <p:sldId id="269" r:id="rId11"/>
    <p:sldId id="263" r:id="rId12"/>
    <p:sldId id="279" r:id="rId13"/>
    <p:sldId id="264" r:id="rId14"/>
    <p:sldId id="272" r:id="rId15"/>
    <p:sldId id="280" r:id="rId16"/>
    <p:sldId id="281" r:id="rId17"/>
    <p:sldId id="282" r:id="rId18"/>
    <p:sldId id="273" r:id="rId19"/>
    <p:sldId id="265" r:id="rId20"/>
    <p:sldId id="271" r:id="rId21"/>
    <p:sldId id="274"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EA"/>
    <a:srgbClr val="FF33CC"/>
    <a:srgbClr val="AFC2FF"/>
    <a:srgbClr val="7596FF"/>
    <a:srgbClr val="3366FF"/>
    <a:srgbClr val="A7FFEE"/>
    <a:srgbClr val="5BFFE0"/>
    <a:srgbClr val="00FFCC"/>
    <a:srgbClr val="89FF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0B5F3-DFBC-48CC-88FC-F8B332D018BA}" v="16" dt="2023-03-22T17:48:42.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8" autoAdjust="0"/>
    <p:restoredTop sz="94660"/>
  </p:normalViewPr>
  <p:slideViewPr>
    <p:cSldViewPr snapToGrid="0">
      <p:cViewPr varScale="1">
        <p:scale>
          <a:sx n="107" d="100"/>
          <a:sy n="107" d="100"/>
        </p:scale>
        <p:origin x="84"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74F0B5F3-DFBC-48CC-88FC-F8B332D018BA}"/>
    <pc:docChg chg="custSel modSld">
      <pc:chgData name="Max Thrilling" userId="1a0901c82f0d6655" providerId="LiveId" clId="{74F0B5F3-DFBC-48CC-88FC-F8B332D018BA}" dt="2023-03-22T17:48:42.562" v="24" actId="20577"/>
      <pc:docMkLst>
        <pc:docMk/>
      </pc:docMkLst>
      <pc:sldChg chg="modSp">
        <pc:chgData name="Max Thrilling" userId="1a0901c82f0d6655" providerId="LiveId" clId="{74F0B5F3-DFBC-48CC-88FC-F8B332D018BA}" dt="2023-03-22T17:48:42.562" v="24" actId="20577"/>
        <pc:sldMkLst>
          <pc:docMk/>
          <pc:sldMk cId="4239888976" sldId="272"/>
        </pc:sldMkLst>
        <pc:spChg chg="mod">
          <ac:chgData name="Max Thrilling" userId="1a0901c82f0d6655" providerId="LiveId" clId="{74F0B5F3-DFBC-48CC-88FC-F8B332D018BA}" dt="2023-03-22T17:48:42.562" v="24" actId="20577"/>
          <ac:spMkLst>
            <pc:docMk/>
            <pc:sldMk cId="4239888976" sldId="272"/>
            <ac:spMk id="3" creationId="{EC3DDF2B-5026-4623-B7D9-66F3D83E6715}"/>
          </ac:spMkLst>
        </pc:spChg>
      </pc:sldChg>
      <pc:sldChg chg="delSp mod delAnim">
        <pc:chgData name="Max Thrilling" userId="1a0901c82f0d6655" providerId="LiveId" clId="{74F0B5F3-DFBC-48CC-88FC-F8B332D018BA}" dt="2023-03-22T17:37:20.084" v="8" actId="478"/>
        <pc:sldMkLst>
          <pc:docMk/>
          <pc:sldMk cId="961427797" sldId="280"/>
        </pc:sldMkLst>
        <pc:spChg chg="del">
          <ac:chgData name="Max Thrilling" userId="1a0901c82f0d6655" providerId="LiveId" clId="{74F0B5F3-DFBC-48CC-88FC-F8B332D018BA}" dt="2023-03-22T17:37:11.310" v="0" actId="478"/>
          <ac:spMkLst>
            <pc:docMk/>
            <pc:sldMk cId="961427797" sldId="280"/>
            <ac:spMk id="8" creationId="{3CAD8689-53CF-4711-B548-0C3416A4923A}"/>
          </ac:spMkLst>
        </pc:spChg>
        <pc:spChg chg="del">
          <ac:chgData name="Max Thrilling" userId="1a0901c82f0d6655" providerId="LiveId" clId="{74F0B5F3-DFBC-48CC-88FC-F8B332D018BA}" dt="2023-03-22T17:37:12.614" v="1" actId="478"/>
          <ac:spMkLst>
            <pc:docMk/>
            <pc:sldMk cId="961427797" sldId="280"/>
            <ac:spMk id="9" creationId="{E99C9B4F-C5B4-4AE2-8C12-8957F5E58558}"/>
          </ac:spMkLst>
        </pc:spChg>
        <pc:spChg chg="del">
          <ac:chgData name="Max Thrilling" userId="1a0901c82f0d6655" providerId="LiveId" clId="{74F0B5F3-DFBC-48CC-88FC-F8B332D018BA}" dt="2023-03-22T17:37:13.559" v="2" actId="478"/>
          <ac:spMkLst>
            <pc:docMk/>
            <pc:sldMk cId="961427797" sldId="280"/>
            <ac:spMk id="10" creationId="{1260F393-6DF2-4082-A420-6CE702514F7A}"/>
          </ac:spMkLst>
        </pc:spChg>
        <pc:spChg chg="del">
          <ac:chgData name="Max Thrilling" userId="1a0901c82f0d6655" providerId="LiveId" clId="{74F0B5F3-DFBC-48CC-88FC-F8B332D018BA}" dt="2023-03-22T17:37:15.825" v="4" actId="478"/>
          <ac:spMkLst>
            <pc:docMk/>
            <pc:sldMk cId="961427797" sldId="280"/>
            <ac:spMk id="11" creationId="{32DB9383-2204-4CCA-AD07-548D0AA29304}"/>
          </ac:spMkLst>
        </pc:spChg>
        <pc:spChg chg="del">
          <ac:chgData name="Max Thrilling" userId="1a0901c82f0d6655" providerId="LiveId" clId="{74F0B5F3-DFBC-48CC-88FC-F8B332D018BA}" dt="2023-03-22T17:37:14.770" v="3" actId="478"/>
          <ac:spMkLst>
            <pc:docMk/>
            <pc:sldMk cId="961427797" sldId="280"/>
            <ac:spMk id="12" creationId="{F0B43A6F-05DC-4F45-9146-9A7A728EC2D3}"/>
          </ac:spMkLst>
        </pc:spChg>
        <pc:spChg chg="del">
          <ac:chgData name="Max Thrilling" userId="1a0901c82f0d6655" providerId="LiveId" clId="{74F0B5F3-DFBC-48CC-88FC-F8B332D018BA}" dt="2023-03-22T17:37:16.900" v="5" actId="478"/>
          <ac:spMkLst>
            <pc:docMk/>
            <pc:sldMk cId="961427797" sldId="280"/>
            <ac:spMk id="13" creationId="{D794884F-A7BE-47B9-8FCB-59548BD91509}"/>
          </ac:spMkLst>
        </pc:spChg>
        <pc:spChg chg="del">
          <ac:chgData name="Max Thrilling" userId="1a0901c82f0d6655" providerId="LiveId" clId="{74F0B5F3-DFBC-48CC-88FC-F8B332D018BA}" dt="2023-03-22T17:37:17.831" v="6" actId="478"/>
          <ac:spMkLst>
            <pc:docMk/>
            <pc:sldMk cId="961427797" sldId="280"/>
            <ac:spMk id="14" creationId="{C182DE11-E19A-4529-BDD9-7B53B98922D7}"/>
          </ac:spMkLst>
        </pc:spChg>
        <pc:spChg chg="del">
          <ac:chgData name="Max Thrilling" userId="1a0901c82f0d6655" providerId="LiveId" clId="{74F0B5F3-DFBC-48CC-88FC-F8B332D018BA}" dt="2023-03-22T17:37:18.618" v="7" actId="478"/>
          <ac:spMkLst>
            <pc:docMk/>
            <pc:sldMk cId="961427797" sldId="280"/>
            <ac:spMk id="15" creationId="{4C9F010F-44D6-4DC0-9631-9C5434736175}"/>
          </ac:spMkLst>
        </pc:spChg>
        <pc:spChg chg="del">
          <ac:chgData name="Max Thrilling" userId="1a0901c82f0d6655" providerId="LiveId" clId="{74F0B5F3-DFBC-48CC-88FC-F8B332D018BA}" dt="2023-03-22T17:37:20.084" v="8" actId="478"/>
          <ac:spMkLst>
            <pc:docMk/>
            <pc:sldMk cId="961427797" sldId="280"/>
            <ac:spMk id="16" creationId="{7D285F7A-C004-4935-ACC1-6C992126BA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522F-3878-4C8A-AE56-7D0E763055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9993C-CD75-48FE-8EF6-A0D03E07B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E9CCE-DFB3-4253-86A0-F8D26A81FD6F}"/>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5" name="Footer Placeholder 4">
            <a:extLst>
              <a:ext uri="{FF2B5EF4-FFF2-40B4-BE49-F238E27FC236}">
                <a16:creationId xmlns:a16="http://schemas.microsoft.com/office/drawing/2014/main" id="{336F2120-0F49-4065-B426-6D704D5C4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E5A87-CE77-41DA-AAAF-0FED3E5C4E13}"/>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173760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A238-9924-4922-BD30-8EE0E5B08A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88674E-B20E-41C2-8D23-95FA7A77C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88727B-BD54-4212-A109-F8D460B54069}"/>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5" name="Footer Placeholder 4">
            <a:extLst>
              <a:ext uri="{FF2B5EF4-FFF2-40B4-BE49-F238E27FC236}">
                <a16:creationId xmlns:a16="http://schemas.microsoft.com/office/drawing/2014/main" id="{039A876E-7992-417F-9A83-65531BED5F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7192F-E53B-48D8-86D6-D4547516DFFC}"/>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136997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32DE4-4E0B-4302-8603-AD8CE284B0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B98728-0A5A-4F75-93A2-659473460B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38E01-9F96-4DF2-A3B1-48821183B167}"/>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5" name="Footer Placeholder 4">
            <a:extLst>
              <a:ext uri="{FF2B5EF4-FFF2-40B4-BE49-F238E27FC236}">
                <a16:creationId xmlns:a16="http://schemas.microsoft.com/office/drawing/2014/main" id="{07615ABC-A332-40D3-818A-0BC13760E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3E02F-706E-481C-B01B-961B2408D4C0}"/>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277682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8646-106A-4248-8E7F-95B94A9DC1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7E0ACF-0275-4E0B-9A61-9407D5474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878AE5-84EE-4CD0-8ADE-A3FC00FFAD53}"/>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5" name="Footer Placeholder 4">
            <a:extLst>
              <a:ext uri="{FF2B5EF4-FFF2-40B4-BE49-F238E27FC236}">
                <a16:creationId xmlns:a16="http://schemas.microsoft.com/office/drawing/2014/main" id="{D568F333-01D9-4480-B614-7917D526B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FDFB5-F985-47C9-A1D2-F7EBC862B38C}"/>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287596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A608-5B76-43E0-8B69-7A11584E2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CE26E2-835F-4336-B186-4F0704B04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006266-60F0-4AAB-89A4-4ABA7EB4E384}"/>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5" name="Footer Placeholder 4">
            <a:extLst>
              <a:ext uri="{FF2B5EF4-FFF2-40B4-BE49-F238E27FC236}">
                <a16:creationId xmlns:a16="http://schemas.microsoft.com/office/drawing/2014/main" id="{3F834B56-47B3-407F-9388-910B19343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6DF442-D5E8-487D-B51A-5516E7F3F2F4}"/>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6071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17B5-E25A-41C6-B155-3C31F41217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359B75-5F84-4D1B-B54F-7FFFCA116B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B512EC-2282-4DE2-B676-E5A44056D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B5B242-8694-4345-A8B1-41529468D282}"/>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6" name="Footer Placeholder 5">
            <a:extLst>
              <a:ext uri="{FF2B5EF4-FFF2-40B4-BE49-F238E27FC236}">
                <a16:creationId xmlns:a16="http://schemas.microsoft.com/office/drawing/2014/main" id="{28CEB702-BE6E-487D-A6E1-449B515B45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6531D0-813F-4141-AC5A-678AD8A936E9}"/>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428339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5BB3-CE4D-4706-BEED-2F8010229C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9BB59E-4962-4A7D-969E-072C79F07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6EC74-D0FC-4A7D-B11B-286A999E9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C7EE3B-4615-4B61-B394-DC429D0E7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14FA38-4E1A-4DD0-AEF5-8D0E159DD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F4DDB7-1833-4618-80EE-D7BD9154EA76}"/>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8" name="Footer Placeholder 7">
            <a:extLst>
              <a:ext uri="{FF2B5EF4-FFF2-40B4-BE49-F238E27FC236}">
                <a16:creationId xmlns:a16="http://schemas.microsoft.com/office/drawing/2014/main" id="{DF9F2E5A-7CE0-41BC-AAFE-1892F1C643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3ACC75-B444-4159-9A3D-50C8A6380555}"/>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202036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A29F-2500-4016-AFD0-710C856C5C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5C69D3-D5F0-4713-95AC-9AD6B5C0AB99}"/>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4" name="Footer Placeholder 3">
            <a:extLst>
              <a:ext uri="{FF2B5EF4-FFF2-40B4-BE49-F238E27FC236}">
                <a16:creationId xmlns:a16="http://schemas.microsoft.com/office/drawing/2014/main" id="{5502F5E5-C858-4839-ABFD-4E3357DE4D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3AD524-588F-4B74-8D1E-C412D6366515}"/>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152874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1F9BB-4955-4A60-806E-948E1BB37C46}"/>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3" name="Footer Placeholder 2">
            <a:extLst>
              <a:ext uri="{FF2B5EF4-FFF2-40B4-BE49-F238E27FC236}">
                <a16:creationId xmlns:a16="http://schemas.microsoft.com/office/drawing/2014/main" id="{74C3CB41-4E73-48AC-BC23-25293F3CD0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E95765-10F7-475D-98E7-179C76591739}"/>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179656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8161-1B1B-414F-8CE3-4D9867C45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4FF4F4-044A-42F2-81CB-732C26E61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C0D89F-C046-4670-B564-783690440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752B6-EE62-4B4C-AD74-7B25A63333B3}"/>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6" name="Footer Placeholder 5">
            <a:extLst>
              <a:ext uri="{FF2B5EF4-FFF2-40B4-BE49-F238E27FC236}">
                <a16:creationId xmlns:a16="http://schemas.microsoft.com/office/drawing/2014/main" id="{BA3B8145-C36F-4D0C-A149-42E9E0211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0496F-D2D5-4DC8-9C8B-595729F3D7CE}"/>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176630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4F6E-9C15-4C75-8542-3029B0731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1EA2B6-4B03-4B71-A181-79525EB03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1AAD09-DEBE-4C02-B0F1-0D5793738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A3656-7E54-46BA-9B35-40890DC62A6B}"/>
              </a:ext>
            </a:extLst>
          </p:cNvPr>
          <p:cNvSpPr>
            <a:spLocks noGrp="1"/>
          </p:cNvSpPr>
          <p:nvPr>
            <p:ph type="dt" sz="half" idx="10"/>
          </p:nvPr>
        </p:nvSpPr>
        <p:spPr/>
        <p:txBody>
          <a:bodyPr/>
          <a:lstStyle/>
          <a:p>
            <a:fld id="{B0BFB6F2-482C-4C2D-8672-8EF5A1F70451}" type="datetimeFigureOut">
              <a:rPr lang="en-GB" smtClean="0"/>
              <a:t>17/03/2025</a:t>
            </a:fld>
            <a:endParaRPr lang="en-GB"/>
          </a:p>
        </p:txBody>
      </p:sp>
      <p:sp>
        <p:nvSpPr>
          <p:cNvPr id="6" name="Footer Placeholder 5">
            <a:extLst>
              <a:ext uri="{FF2B5EF4-FFF2-40B4-BE49-F238E27FC236}">
                <a16:creationId xmlns:a16="http://schemas.microsoft.com/office/drawing/2014/main" id="{24F9FE1E-F978-4978-B73A-417CDF7E31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72636F-F73B-4B59-87AD-3175D5B14949}"/>
              </a:ext>
            </a:extLst>
          </p:cNvPr>
          <p:cNvSpPr>
            <a:spLocks noGrp="1"/>
          </p:cNvSpPr>
          <p:nvPr>
            <p:ph type="sldNum" sz="quarter" idx="12"/>
          </p:nvPr>
        </p:nvSpPr>
        <p:spPr/>
        <p:txBody>
          <a:bodyPr/>
          <a:lstStyle/>
          <a:p>
            <a:fld id="{912A3AAB-4A93-4F9F-AE4C-E4B829B5D943}" type="slidenum">
              <a:rPr lang="en-GB" smtClean="0"/>
              <a:t>‹#›</a:t>
            </a:fld>
            <a:endParaRPr lang="en-GB"/>
          </a:p>
        </p:txBody>
      </p:sp>
    </p:spTree>
    <p:extLst>
      <p:ext uri="{BB962C8B-B14F-4D97-AF65-F5344CB8AC3E}">
        <p14:creationId xmlns:p14="http://schemas.microsoft.com/office/powerpoint/2010/main" val="416127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D3FE4-8536-47C1-AFBE-BF7319D4B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A19E6E-B903-4E8E-B855-1B1846366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FC2AFF-3707-4540-AEA4-F0EE814C3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FB6F2-482C-4C2D-8672-8EF5A1F70451}" type="datetimeFigureOut">
              <a:rPr lang="en-GB" smtClean="0"/>
              <a:t>17/03/2025</a:t>
            </a:fld>
            <a:endParaRPr lang="en-GB"/>
          </a:p>
        </p:txBody>
      </p:sp>
      <p:sp>
        <p:nvSpPr>
          <p:cNvPr id="5" name="Footer Placeholder 4">
            <a:extLst>
              <a:ext uri="{FF2B5EF4-FFF2-40B4-BE49-F238E27FC236}">
                <a16:creationId xmlns:a16="http://schemas.microsoft.com/office/drawing/2014/main" id="{EB6C90DD-DD83-400B-8616-85A89010A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E28634-42E9-494A-B5F8-7D9536E89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A3AAB-4A93-4F9F-AE4C-E4B829B5D943}" type="slidenum">
              <a:rPr lang="en-GB" smtClean="0"/>
              <a:t>‹#›</a:t>
            </a:fld>
            <a:endParaRPr lang="en-GB"/>
          </a:p>
        </p:txBody>
      </p:sp>
    </p:spTree>
    <p:extLst>
      <p:ext uri="{BB962C8B-B14F-4D97-AF65-F5344CB8AC3E}">
        <p14:creationId xmlns:p14="http://schemas.microsoft.com/office/powerpoint/2010/main" val="982287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exampaperspractice.co.uk/" TargetMode="External"/><Relationship Id="rId2" Type="http://schemas.openxmlformats.org/officeDocument/2006/relationships/hyperlink" Target="https://www.studysmarter.co.uk/explanations/business-studies/nature-of-business/cost/"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3952-5B65-4C98-8B35-76F95CF6A7D9}"/>
              </a:ext>
            </a:extLst>
          </p:cNvPr>
          <p:cNvSpPr>
            <a:spLocks noGrp="1"/>
          </p:cNvSpPr>
          <p:nvPr>
            <p:ph type="ctrTitle"/>
          </p:nvPr>
        </p:nvSpPr>
        <p:spPr/>
        <p:txBody>
          <a:bodyPr>
            <a:normAutofit/>
          </a:bodyPr>
          <a:lstStyle/>
          <a:p>
            <a:r>
              <a:rPr lang="en-GB" sz="3500" b="1" dirty="0"/>
              <a:t>1.4.3 Types and sources of credit and the impact of credit within the economy </a:t>
            </a:r>
          </a:p>
        </p:txBody>
      </p:sp>
      <p:sp>
        <p:nvSpPr>
          <p:cNvPr id="3" name="Subtitle 2">
            <a:extLst>
              <a:ext uri="{FF2B5EF4-FFF2-40B4-BE49-F238E27FC236}">
                <a16:creationId xmlns:a16="http://schemas.microsoft.com/office/drawing/2014/main" id="{CF45E673-4EF4-4CE1-93B8-3720ACE5A43F}"/>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AC71734D-C0D6-75DA-2160-AEA3FFBF46D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C4523EED-EF87-BB82-8896-FD4BA182183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7A722205-1F74-BEB3-72F2-08C18622BF1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7E475050-4EA0-DF52-AAB0-A31DC93ABFD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7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DAF6D-2A88-4E39-ABBE-7DDC791A31A5}"/>
              </a:ext>
            </a:extLst>
          </p:cNvPr>
          <p:cNvSpPr>
            <a:spLocks noGrp="1"/>
          </p:cNvSpPr>
          <p:nvPr>
            <p:ph idx="1"/>
          </p:nvPr>
        </p:nvSpPr>
        <p:spPr>
          <a:xfrm>
            <a:off x="1351722" y="4267200"/>
            <a:ext cx="9674087" cy="2164116"/>
          </a:xfrm>
          <a:solidFill>
            <a:schemeClr val="accent1">
              <a:lumMod val="40000"/>
              <a:lumOff val="60000"/>
            </a:schemeClr>
          </a:solidFill>
        </p:spPr>
        <p:txBody>
          <a:bodyPr>
            <a:normAutofit/>
          </a:bodyPr>
          <a:lstStyle/>
          <a:p>
            <a:pPr marL="0" indent="0" algn="l">
              <a:buNone/>
            </a:pPr>
            <a:r>
              <a:rPr lang="en-GB" b="1" i="0" dirty="0">
                <a:solidFill>
                  <a:srgbClr val="000000"/>
                </a:solidFill>
                <a:effectLst/>
                <a:latin typeface="Source Sans Pro" panose="020B0503030403020204" pitchFamily="34" charset="0"/>
              </a:rPr>
              <a:t>Family and friends </a:t>
            </a:r>
            <a:endParaRPr lang="en-GB" dirty="0">
              <a:solidFill>
                <a:srgbClr val="000000"/>
              </a:solidFill>
              <a:latin typeface="Source Sans Pro" panose="020B0503030403020204" pitchFamily="34" charset="0"/>
            </a:endParaRPr>
          </a:p>
          <a:p>
            <a:pPr marL="0" indent="0" algn="l">
              <a:buNone/>
            </a:pPr>
            <a:r>
              <a:rPr lang="en-GB" b="0" i="0" dirty="0">
                <a:solidFill>
                  <a:srgbClr val="000000"/>
                </a:solidFill>
                <a:effectLst/>
                <a:latin typeface="Source Sans Pro" panose="020B0503030403020204" pitchFamily="34" charset="0"/>
              </a:rPr>
              <a:t>This is only likely to be suitable for sole traders. This is due to the fact that the money that friends and family will be able to loan the business will be limited.</a:t>
            </a:r>
            <a:endParaRPr lang="en-GB" b="0" i="0" dirty="0">
              <a:solidFill>
                <a:srgbClr val="6D6D6D"/>
              </a:solidFill>
              <a:effectLst/>
              <a:latin typeface="Source Sans Pro" panose="020B0503030403020204" pitchFamily="34" charset="0"/>
            </a:endParaRPr>
          </a:p>
          <a:p>
            <a:pPr marL="0" indent="0" algn="l">
              <a:buNone/>
            </a:pPr>
            <a:endParaRPr lang="en-GB" dirty="0">
              <a:solidFill>
                <a:srgbClr val="000000"/>
              </a:solidFill>
              <a:latin typeface="Source Sans Pro" panose="020B0503030403020204" pitchFamily="34" charset="0"/>
            </a:endParaRPr>
          </a:p>
        </p:txBody>
      </p:sp>
      <p:pic>
        <p:nvPicPr>
          <p:cNvPr id="5" name="Picture 4">
            <a:extLst>
              <a:ext uri="{FF2B5EF4-FFF2-40B4-BE49-F238E27FC236}">
                <a16:creationId xmlns:a16="http://schemas.microsoft.com/office/drawing/2014/main" id="{62D4FF95-4980-485A-B579-E517476E4526}"/>
              </a:ext>
            </a:extLst>
          </p:cNvPr>
          <p:cNvPicPr>
            <a:picLocks noChangeAspect="1"/>
          </p:cNvPicPr>
          <p:nvPr/>
        </p:nvPicPr>
        <p:blipFill>
          <a:blip r:embed="rId2"/>
          <a:stretch>
            <a:fillRect/>
          </a:stretch>
        </p:blipFill>
        <p:spPr>
          <a:xfrm>
            <a:off x="2517912" y="702365"/>
            <a:ext cx="7222435" cy="3018602"/>
          </a:xfrm>
          <a:prstGeom prst="rect">
            <a:avLst/>
          </a:prstGeom>
        </p:spPr>
      </p:pic>
      <p:pic>
        <p:nvPicPr>
          <p:cNvPr id="2" name="Picture 1">
            <a:extLst>
              <a:ext uri="{FF2B5EF4-FFF2-40B4-BE49-F238E27FC236}">
                <a16:creationId xmlns:a16="http://schemas.microsoft.com/office/drawing/2014/main" id="{8F0FA464-A7CF-FD81-EA19-B92B642B0D8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67CD8369-43DE-99A1-FB2D-C3CF1529067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FD5F1E61-DAA8-148C-45A4-473C785F298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177B7D1A-D558-1A26-46D8-144808D8EE1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9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D91E-6DC0-475E-A790-B4595971B206}"/>
              </a:ext>
            </a:extLst>
          </p:cNvPr>
          <p:cNvSpPr>
            <a:spLocks noGrp="1"/>
          </p:cNvSpPr>
          <p:nvPr>
            <p:ph type="title"/>
          </p:nvPr>
        </p:nvSpPr>
        <p:spPr>
          <a:xfrm>
            <a:off x="0" y="79513"/>
            <a:ext cx="6192492" cy="596348"/>
          </a:xfrm>
        </p:spPr>
        <p:txBody>
          <a:bodyPr>
            <a:normAutofit/>
          </a:bodyPr>
          <a:lstStyle/>
          <a:p>
            <a:r>
              <a:rPr lang="en-GB" sz="3500" b="1" dirty="0">
                <a:solidFill>
                  <a:srgbClr val="000000"/>
                </a:solidFill>
                <a:latin typeface="Source Sans Pro" panose="020B0503030403020204" pitchFamily="34" charset="0"/>
              </a:rPr>
              <a:t>Banks</a:t>
            </a:r>
            <a:r>
              <a:rPr lang="en-GB" sz="3500" dirty="0">
                <a:solidFill>
                  <a:srgbClr val="000000"/>
                </a:solidFill>
                <a:latin typeface="Source Sans Pro" panose="020B0503030403020204" pitchFamily="34" charset="0"/>
              </a:rPr>
              <a:t> </a:t>
            </a:r>
            <a:endParaRPr lang="en-GB" sz="3500" dirty="0"/>
          </a:p>
        </p:txBody>
      </p:sp>
      <p:sp>
        <p:nvSpPr>
          <p:cNvPr id="3" name="Content Placeholder 2">
            <a:extLst>
              <a:ext uri="{FF2B5EF4-FFF2-40B4-BE49-F238E27FC236}">
                <a16:creationId xmlns:a16="http://schemas.microsoft.com/office/drawing/2014/main" id="{EC3DDF2B-5026-4623-B7D9-66F3D83E6715}"/>
              </a:ext>
            </a:extLst>
          </p:cNvPr>
          <p:cNvSpPr>
            <a:spLocks noGrp="1"/>
          </p:cNvSpPr>
          <p:nvPr>
            <p:ph idx="1"/>
          </p:nvPr>
        </p:nvSpPr>
        <p:spPr>
          <a:xfrm>
            <a:off x="185529" y="675861"/>
            <a:ext cx="6006963" cy="6029739"/>
          </a:xfrm>
          <a:solidFill>
            <a:schemeClr val="accent2">
              <a:lumMod val="40000"/>
              <a:lumOff val="60000"/>
            </a:schemeClr>
          </a:solidFill>
        </p:spPr>
        <p:txBody>
          <a:bodyPr>
            <a:normAutofit fontScale="92500" lnSpcReduction="20000"/>
          </a:bodyPr>
          <a:lstStyle/>
          <a:p>
            <a:pPr marL="0" indent="0" algn="l">
              <a:buNone/>
            </a:pPr>
            <a:r>
              <a:rPr lang="en-GB" dirty="0">
                <a:solidFill>
                  <a:srgbClr val="000000"/>
                </a:solidFill>
                <a:latin typeface="Source Sans Pro" panose="020B0503030403020204" pitchFamily="34" charset="0"/>
              </a:rPr>
              <a:t>Loans and overdrafts</a:t>
            </a:r>
          </a:p>
          <a:p>
            <a:pPr marL="0" indent="0">
              <a:buNone/>
            </a:pPr>
            <a:r>
              <a:rPr lang="en-GB" b="1" dirty="0">
                <a:solidFill>
                  <a:srgbClr val="000000"/>
                </a:solidFill>
                <a:latin typeface="Source Sans Pro" panose="020B0503030403020204" pitchFamily="34" charset="0"/>
              </a:rPr>
              <a:t>Loans:</a:t>
            </a:r>
          </a:p>
          <a:p>
            <a:pPr>
              <a:buFont typeface="Wingdings" panose="05000000000000000000" pitchFamily="2" charset="2"/>
              <a:buChar char="Ø"/>
            </a:pPr>
            <a:r>
              <a:rPr lang="en-GB">
                <a:solidFill>
                  <a:srgbClr val="181818"/>
                </a:solidFill>
                <a:latin typeface="Quicksand"/>
              </a:rPr>
              <a:t>A </a:t>
            </a:r>
            <a:r>
              <a:rPr lang="en-GB" b="0" i="0">
                <a:solidFill>
                  <a:srgbClr val="181818"/>
                </a:solidFill>
                <a:effectLst/>
                <a:latin typeface="Quicksand"/>
              </a:rPr>
              <a:t>medium </a:t>
            </a:r>
            <a:r>
              <a:rPr lang="en-GB" b="0" i="0" dirty="0">
                <a:solidFill>
                  <a:srgbClr val="181818"/>
                </a:solidFill>
                <a:effectLst/>
                <a:latin typeface="Quicksand"/>
              </a:rPr>
              <a:t>to long-term source of finance</a:t>
            </a:r>
          </a:p>
          <a:p>
            <a:pPr>
              <a:buFont typeface="Wingdings" panose="05000000000000000000" pitchFamily="2" charset="2"/>
              <a:buChar char="Ø"/>
            </a:pPr>
            <a:r>
              <a:rPr lang="en-GB" dirty="0">
                <a:solidFill>
                  <a:srgbClr val="181818"/>
                </a:solidFill>
                <a:latin typeface="Quicksand"/>
              </a:rPr>
              <a:t>T</a:t>
            </a:r>
            <a:r>
              <a:rPr lang="en-GB" b="0" i="0" dirty="0">
                <a:solidFill>
                  <a:srgbClr val="181818"/>
                </a:solidFill>
                <a:effectLst/>
                <a:latin typeface="Quicksand"/>
              </a:rPr>
              <a:t>he bank agrees to lend the business a set sum of money for an agreed period of time and it is paid back in regular instalments</a:t>
            </a:r>
            <a:r>
              <a:rPr lang="en-GB" dirty="0">
                <a:solidFill>
                  <a:srgbClr val="000000"/>
                </a:solidFill>
                <a:latin typeface="Source Sans Pro" panose="020B0503030403020204" pitchFamily="34" charset="0"/>
              </a:rPr>
              <a:t> </a:t>
            </a:r>
          </a:p>
          <a:p>
            <a:pPr>
              <a:buFont typeface="Wingdings" panose="05000000000000000000" pitchFamily="2" charset="2"/>
              <a:buChar char="Ø"/>
            </a:pPr>
            <a:r>
              <a:rPr lang="en-GB" dirty="0">
                <a:solidFill>
                  <a:srgbClr val="000000"/>
                </a:solidFill>
                <a:latin typeface="Source Sans Pro" panose="020B0503030403020204" pitchFamily="34" charset="0"/>
              </a:rPr>
              <a:t>Loans are likely to be used for big re-investments in the business such as expansion</a:t>
            </a:r>
          </a:p>
          <a:p>
            <a:pPr>
              <a:buFont typeface="Wingdings" panose="05000000000000000000" pitchFamily="2" charset="2"/>
              <a:buChar char="Ø"/>
            </a:pPr>
            <a:r>
              <a:rPr lang="en-GB" dirty="0">
                <a:solidFill>
                  <a:srgbClr val="000000"/>
                </a:solidFill>
                <a:latin typeface="Source Sans Pro" panose="020B0503030403020204" pitchFamily="34" charset="0"/>
              </a:rPr>
              <a:t>It can be hard for smaller businesses to get a loan due to the fact that they are seen as more of a risk</a:t>
            </a:r>
          </a:p>
          <a:p>
            <a:pPr>
              <a:buFont typeface="Wingdings" panose="05000000000000000000" pitchFamily="2" charset="2"/>
              <a:buChar char="Ø"/>
            </a:pPr>
            <a:r>
              <a:rPr lang="en-GB" dirty="0">
                <a:solidFill>
                  <a:srgbClr val="000000"/>
                </a:solidFill>
                <a:latin typeface="Source Sans Pro" panose="020B0503030403020204" pitchFamily="34" charset="0"/>
              </a:rPr>
              <a:t>More suitable option for bigger businesses as PLC’s and LTD’s are already established and banks likely to offer them bigger loans at a much lower interest rate (economies of scale)</a:t>
            </a:r>
          </a:p>
          <a:p>
            <a:endParaRPr lang="en-GB" dirty="0"/>
          </a:p>
        </p:txBody>
      </p:sp>
      <p:sp>
        <p:nvSpPr>
          <p:cNvPr id="6" name="Rectangle: Rounded Corners 5">
            <a:extLst>
              <a:ext uri="{FF2B5EF4-FFF2-40B4-BE49-F238E27FC236}">
                <a16:creationId xmlns:a16="http://schemas.microsoft.com/office/drawing/2014/main" id="{2B416435-7971-4941-B4A8-BBE7161335A8}"/>
              </a:ext>
            </a:extLst>
          </p:cNvPr>
          <p:cNvSpPr/>
          <p:nvPr/>
        </p:nvSpPr>
        <p:spPr>
          <a:xfrm>
            <a:off x="6192492" y="2769705"/>
            <a:ext cx="5999508" cy="40087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900" b="1" dirty="0">
                <a:solidFill>
                  <a:srgbClr val="000000"/>
                </a:solidFill>
                <a:latin typeface="Source Sans Pro" panose="020B0503030403020204" pitchFamily="34" charset="0"/>
              </a:rPr>
              <a:t>		</a:t>
            </a:r>
            <a:r>
              <a:rPr lang="en-GB" sz="2000" b="1" dirty="0">
                <a:solidFill>
                  <a:srgbClr val="000000"/>
                </a:solidFill>
                <a:latin typeface="Source Sans Pro" panose="020B0503030403020204" pitchFamily="34" charset="0"/>
              </a:rPr>
              <a:t>Overdrafts: </a:t>
            </a:r>
          </a:p>
          <a:p>
            <a:pPr>
              <a:buFont typeface="Wingdings" panose="05000000000000000000" pitchFamily="2" charset="2"/>
              <a:buChar char="Ø"/>
            </a:pPr>
            <a:r>
              <a:rPr lang="en-GB" sz="1900" dirty="0">
                <a:solidFill>
                  <a:srgbClr val="000000"/>
                </a:solidFill>
                <a:latin typeface="Source Sans Pro" panose="020B0503030403020204" pitchFamily="34" charset="0"/>
              </a:rPr>
              <a:t> This allows the business to go over their available cash balance. </a:t>
            </a:r>
          </a:p>
          <a:p>
            <a:pPr>
              <a:buFont typeface="Wingdings" panose="05000000000000000000" pitchFamily="2" charset="2"/>
              <a:buChar char="Ø"/>
            </a:pPr>
            <a:r>
              <a:rPr lang="en-GB" sz="1900" dirty="0">
                <a:solidFill>
                  <a:srgbClr val="000000"/>
                </a:solidFill>
                <a:latin typeface="Source Sans Pro" panose="020B0503030403020204" pitchFamily="34" charset="0"/>
              </a:rPr>
              <a:t> The overdraft limit is agreed by the bank. </a:t>
            </a:r>
          </a:p>
          <a:p>
            <a:pPr>
              <a:buFont typeface="Wingdings" panose="05000000000000000000" pitchFamily="2" charset="2"/>
              <a:buChar char="Ø"/>
            </a:pPr>
            <a:r>
              <a:rPr lang="en-GB" sz="1900" dirty="0">
                <a:solidFill>
                  <a:srgbClr val="000000"/>
                </a:solidFill>
                <a:latin typeface="Source Sans Pro" panose="020B0503030403020204" pitchFamily="34" charset="0"/>
              </a:rPr>
              <a:t> The interest charge on the overdraft is usually at a higher rate than loans. </a:t>
            </a:r>
          </a:p>
          <a:p>
            <a:pPr>
              <a:buFont typeface="Wingdings" panose="05000000000000000000" pitchFamily="2" charset="2"/>
              <a:buChar char="Ø"/>
            </a:pPr>
            <a:r>
              <a:rPr lang="en-GB" sz="1900" dirty="0">
                <a:solidFill>
                  <a:srgbClr val="000000"/>
                </a:solidFill>
                <a:latin typeface="Source Sans Pro" panose="020B0503030403020204" pitchFamily="34" charset="0"/>
              </a:rPr>
              <a:t>  There can also be big fines for a business if they go over the overdraft limit</a:t>
            </a:r>
          </a:p>
          <a:p>
            <a:pPr>
              <a:buFont typeface="Wingdings" panose="05000000000000000000" pitchFamily="2" charset="2"/>
              <a:buChar char="Ø"/>
            </a:pPr>
            <a:r>
              <a:rPr lang="en-GB" sz="1900" dirty="0">
                <a:solidFill>
                  <a:srgbClr val="000000"/>
                </a:solidFill>
                <a:latin typeface="Source Sans Pro" panose="020B0503030403020204" pitchFamily="34" charset="0"/>
              </a:rPr>
              <a:t> An overdraft is suitable for all types of businesses but should only be used as a source of short term finance</a:t>
            </a:r>
            <a:endParaRPr lang="en-GB" sz="1900" dirty="0">
              <a:solidFill>
                <a:srgbClr val="6D6D6D"/>
              </a:solidFill>
              <a:latin typeface="Source Sans Pro" panose="020B0503030403020204" pitchFamily="34" charset="0"/>
            </a:endParaRPr>
          </a:p>
          <a:p>
            <a:pPr>
              <a:buFont typeface="Wingdings" panose="05000000000000000000" pitchFamily="2" charset="2"/>
              <a:buChar char="Ø"/>
            </a:pPr>
            <a:r>
              <a:rPr lang="en-GB" sz="1900" dirty="0">
                <a:solidFill>
                  <a:srgbClr val="000000"/>
                </a:solidFill>
                <a:latin typeface="Source Sans Pro" panose="020B0503030403020204" pitchFamily="34" charset="0"/>
              </a:rPr>
              <a:t> It is not suitable as a permanent source of finance or for funding big investment projects such as expansion. </a:t>
            </a:r>
          </a:p>
        </p:txBody>
      </p:sp>
      <p:pic>
        <p:nvPicPr>
          <p:cNvPr id="8" name="Picture 7">
            <a:extLst>
              <a:ext uri="{FF2B5EF4-FFF2-40B4-BE49-F238E27FC236}">
                <a16:creationId xmlns:a16="http://schemas.microsoft.com/office/drawing/2014/main" id="{A655F8C7-D519-4F8B-8ABD-4CC764C0DE7D}"/>
              </a:ext>
            </a:extLst>
          </p:cNvPr>
          <p:cNvPicPr>
            <a:picLocks noChangeAspect="1"/>
          </p:cNvPicPr>
          <p:nvPr/>
        </p:nvPicPr>
        <p:blipFill>
          <a:blip r:embed="rId2"/>
          <a:stretch>
            <a:fillRect/>
          </a:stretch>
        </p:blipFill>
        <p:spPr>
          <a:xfrm>
            <a:off x="6192492" y="1"/>
            <a:ext cx="5813979" cy="2769704"/>
          </a:xfrm>
          <a:prstGeom prst="rect">
            <a:avLst/>
          </a:prstGeom>
        </p:spPr>
      </p:pic>
      <p:pic>
        <p:nvPicPr>
          <p:cNvPr id="4" name="Picture 3">
            <a:extLst>
              <a:ext uri="{FF2B5EF4-FFF2-40B4-BE49-F238E27FC236}">
                <a16:creationId xmlns:a16="http://schemas.microsoft.com/office/drawing/2014/main" id="{71633E74-A932-72AF-2AEA-5BA52F53255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8253973D-7DCF-8940-76B5-D5B96D90AFB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EDB394F7-776A-845D-5EFE-E52F350D2D1D}"/>
              </a:ext>
            </a:extLst>
          </p:cNvPr>
          <p:cNvSpPr txBox="1"/>
          <p:nvPr/>
        </p:nvSpPr>
        <p:spPr>
          <a:xfrm>
            <a:off x="8816189" y="6590184"/>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60D535ED-3E4E-0B58-3136-BD3C598B0080}"/>
              </a:ext>
            </a:extLst>
          </p:cNvPr>
          <p:cNvSpPr txBox="1">
            <a:spLocks/>
          </p:cNvSpPr>
          <p:nvPr/>
        </p:nvSpPr>
        <p:spPr>
          <a:xfrm>
            <a:off x="2033468" y="6624320"/>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8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 calcmode="lin" valueType="num">
                                      <p:cBhvr additive="base">
                                        <p:cTn id="7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 calcmode="lin" valueType="num">
                                      <p:cBhvr additive="base">
                                        <p:cTn id="8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741B-9689-4E0F-BF08-150C507E1B83}"/>
              </a:ext>
            </a:extLst>
          </p:cNvPr>
          <p:cNvSpPr>
            <a:spLocks noGrp="1"/>
          </p:cNvSpPr>
          <p:nvPr>
            <p:ph type="title"/>
          </p:nvPr>
        </p:nvSpPr>
        <p:spPr>
          <a:xfrm>
            <a:off x="0" y="-1"/>
            <a:ext cx="9064487" cy="834887"/>
          </a:xfrm>
          <a:solidFill>
            <a:srgbClr val="FF66CC"/>
          </a:solidFill>
        </p:spPr>
        <p:txBody>
          <a:bodyPr>
            <a:normAutofit/>
          </a:bodyPr>
          <a:lstStyle/>
          <a:p>
            <a:r>
              <a:rPr lang="en-GB" sz="3500" b="1" dirty="0">
                <a:solidFill>
                  <a:srgbClr val="10324C"/>
                </a:solidFill>
                <a:latin typeface="Proxima Nova"/>
              </a:rPr>
              <a:t>Issuing shares / Share Capital </a:t>
            </a:r>
            <a:endParaRPr lang="en-GB" sz="3500" dirty="0"/>
          </a:p>
        </p:txBody>
      </p:sp>
      <p:sp>
        <p:nvSpPr>
          <p:cNvPr id="3" name="Content Placeholder 2">
            <a:extLst>
              <a:ext uri="{FF2B5EF4-FFF2-40B4-BE49-F238E27FC236}">
                <a16:creationId xmlns:a16="http://schemas.microsoft.com/office/drawing/2014/main" id="{D24627FD-B874-4432-A598-9B324DF239E7}"/>
              </a:ext>
            </a:extLst>
          </p:cNvPr>
          <p:cNvSpPr>
            <a:spLocks noGrp="1"/>
          </p:cNvSpPr>
          <p:nvPr>
            <p:ph idx="1"/>
          </p:nvPr>
        </p:nvSpPr>
        <p:spPr>
          <a:xfrm>
            <a:off x="1" y="834886"/>
            <a:ext cx="7924799" cy="6023114"/>
          </a:xfrm>
          <a:solidFill>
            <a:srgbClr val="C9C5FF"/>
          </a:solidFill>
        </p:spPr>
        <p:txBody>
          <a:bodyPr>
            <a:normAutofit fontScale="85000" lnSpcReduction="20000"/>
          </a:bodyPr>
          <a:lstStyle/>
          <a:p>
            <a:pPr marL="514350" indent="-514350">
              <a:buFont typeface="+mj-lt"/>
              <a:buAutoNum type="arabicPeriod"/>
            </a:pPr>
            <a:endParaRPr lang="en-GB" dirty="0">
              <a:solidFill>
                <a:srgbClr val="000000"/>
              </a:solidFill>
              <a:latin typeface="Source Sans Pro" panose="020B0503030403020204" pitchFamily="34" charset="0"/>
            </a:endParaRPr>
          </a:p>
          <a:p>
            <a:pPr marL="514350" indent="-514350">
              <a:buFont typeface="+mj-lt"/>
              <a:buAutoNum type="arabicPeriod"/>
            </a:pPr>
            <a:r>
              <a:rPr lang="en-GB" dirty="0">
                <a:solidFill>
                  <a:srgbClr val="000000"/>
                </a:solidFill>
                <a:latin typeface="Source Sans Pro" panose="020B0503030403020204" pitchFamily="34" charset="0"/>
              </a:rPr>
              <a:t>Businesses may raise </a:t>
            </a:r>
            <a:r>
              <a:rPr lang="en-GB" b="1" dirty="0">
                <a:solidFill>
                  <a:srgbClr val="000000"/>
                </a:solidFill>
                <a:latin typeface="Source Sans Pro" panose="020B0503030403020204" pitchFamily="34" charset="0"/>
              </a:rPr>
              <a:t>finance </a:t>
            </a:r>
            <a:r>
              <a:rPr lang="en-GB" dirty="0">
                <a:solidFill>
                  <a:srgbClr val="000000"/>
                </a:solidFill>
                <a:latin typeface="Source Sans Pro" panose="020B0503030403020204" pitchFamily="34" charset="0"/>
              </a:rPr>
              <a:t>through selling some of their shares. </a:t>
            </a:r>
          </a:p>
          <a:p>
            <a:pPr marL="514350" indent="-514350">
              <a:buFont typeface="+mj-lt"/>
              <a:buAutoNum type="arabicPeriod"/>
            </a:pPr>
            <a:r>
              <a:rPr lang="en-GB" dirty="0">
                <a:solidFill>
                  <a:srgbClr val="000000"/>
                </a:solidFill>
                <a:latin typeface="Source Sans Pro" panose="020B0503030403020204" pitchFamily="34" charset="0"/>
              </a:rPr>
              <a:t>The people who buy these shares are known as </a:t>
            </a:r>
            <a:r>
              <a:rPr lang="en-GB" b="1" dirty="0">
                <a:solidFill>
                  <a:srgbClr val="000000"/>
                </a:solidFill>
                <a:latin typeface="Source Sans Pro" panose="020B0503030403020204" pitchFamily="34" charset="0"/>
              </a:rPr>
              <a:t>shareholders</a:t>
            </a:r>
            <a:r>
              <a:rPr lang="en-GB" dirty="0">
                <a:solidFill>
                  <a:srgbClr val="000000"/>
                </a:solidFill>
                <a:latin typeface="Source Sans Pro" panose="020B0503030403020204" pitchFamily="34" charset="0"/>
              </a:rPr>
              <a:t>, and after having bought the shares, they are entitled to a part of the business.</a:t>
            </a:r>
          </a:p>
          <a:p>
            <a:pPr marL="514350" indent="-514350">
              <a:buFont typeface="+mj-lt"/>
              <a:buAutoNum type="arabicPeriod"/>
            </a:pPr>
            <a:r>
              <a:rPr lang="en-GB" b="1" dirty="0">
                <a:solidFill>
                  <a:srgbClr val="000000"/>
                </a:solidFill>
                <a:latin typeface="Source Sans Pro" panose="020B0503030403020204" pitchFamily="34" charset="0"/>
              </a:rPr>
              <a:t>Dividends</a:t>
            </a:r>
            <a:r>
              <a:rPr lang="en-GB" dirty="0">
                <a:solidFill>
                  <a:srgbClr val="000000"/>
                </a:solidFill>
                <a:latin typeface="Source Sans Pro" panose="020B0503030403020204" pitchFamily="34" charset="0"/>
              </a:rPr>
              <a:t> will have to be paid to shareholders</a:t>
            </a:r>
          </a:p>
          <a:p>
            <a:pPr marL="514350" indent="-514350">
              <a:buFont typeface="+mj-lt"/>
              <a:buAutoNum type="arabicPeriod"/>
            </a:pPr>
            <a:r>
              <a:rPr lang="en-GB" dirty="0">
                <a:solidFill>
                  <a:srgbClr val="000000"/>
                </a:solidFill>
                <a:latin typeface="Source Sans Pro" panose="020B0503030403020204" pitchFamily="34" charset="0"/>
              </a:rPr>
              <a:t>This method of finance is only available to </a:t>
            </a:r>
            <a:r>
              <a:rPr lang="en-GB" b="1" dirty="0">
                <a:solidFill>
                  <a:srgbClr val="000000"/>
                </a:solidFill>
                <a:latin typeface="Source Sans Pro" panose="020B0503030403020204" pitchFamily="34" charset="0"/>
              </a:rPr>
              <a:t>LTD’s and PLC’s</a:t>
            </a:r>
          </a:p>
          <a:p>
            <a:pPr marL="514350" indent="-514350">
              <a:buFont typeface="+mj-lt"/>
              <a:buAutoNum type="arabicPeriod"/>
            </a:pPr>
            <a:r>
              <a:rPr lang="en-GB" dirty="0">
                <a:solidFill>
                  <a:srgbClr val="000000"/>
                </a:solidFill>
                <a:latin typeface="Source Sans Pro" panose="020B0503030403020204" pitchFamily="34" charset="0"/>
              </a:rPr>
              <a:t>The amount of shares that </a:t>
            </a:r>
            <a:r>
              <a:rPr lang="en-GB" b="1" dirty="0">
                <a:solidFill>
                  <a:srgbClr val="000000"/>
                </a:solidFill>
                <a:latin typeface="Source Sans Pro" panose="020B0503030403020204" pitchFamily="34" charset="0"/>
              </a:rPr>
              <a:t>LTD’s</a:t>
            </a:r>
            <a:r>
              <a:rPr lang="en-GB" dirty="0">
                <a:solidFill>
                  <a:srgbClr val="000000"/>
                </a:solidFill>
                <a:latin typeface="Source Sans Pro" panose="020B0503030403020204" pitchFamily="34" charset="0"/>
              </a:rPr>
              <a:t> sell will be limited due to the fact that they are only able to sell shares to friends and family.</a:t>
            </a:r>
          </a:p>
          <a:p>
            <a:pPr marL="514350" indent="-514350">
              <a:buFont typeface="+mj-lt"/>
              <a:buAutoNum type="arabicPeriod"/>
            </a:pPr>
            <a:r>
              <a:rPr lang="en-GB" dirty="0">
                <a:solidFill>
                  <a:srgbClr val="000000"/>
                </a:solidFill>
                <a:latin typeface="Source Sans Pro" panose="020B0503030403020204" pitchFamily="34" charset="0"/>
              </a:rPr>
              <a:t>As the owners will have to give up a percentage of shares in their business, there is a risk that someone may attempt to make an aggressive </a:t>
            </a:r>
            <a:r>
              <a:rPr lang="en-GB" b="1" dirty="0">
                <a:solidFill>
                  <a:srgbClr val="000000"/>
                </a:solidFill>
                <a:latin typeface="Source Sans Pro" panose="020B0503030403020204" pitchFamily="34" charset="0"/>
              </a:rPr>
              <a:t>takeover</a:t>
            </a:r>
            <a:r>
              <a:rPr lang="en-GB" dirty="0">
                <a:solidFill>
                  <a:srgbClr val="000000"/>
                </a:solidFill>
                <a:latin typeface="Source Sans Pro" panose="020B0503030403020204" pitchFamily="34" charset="0"/>
              </a:rPr>
              <a:t> of the business</a:t>
            </a:r>
            <a:endParaRPr lang="en-GB" dirty="0">
              <a:solidFill>
                <a:srgbClr val="6D6D6D"/>
              </a:solidFill>
              <a:latin typeface="Source Sans Pro" panose="020B0503030403020204" pitchFamily="34" charset="0"/>
            </a:endParaRPr>
          </a:p>
          <a:p>
            <a:pPr marL="514350" indent="-514350" algn="l">
              <a:buFont typeface="+mj-lt"/>
              <a:buAutoNum type="arabicPeriod"/>
            </a:pPr>
            <a:r>
              <a:rPr lang="en-GB" dirty="0">
                <a:solidFill>
                  <a:srgbClr val="000000"/>
                </a:solidFill>
                <a:latin typeface="Source Sans Pro" panose="020B0503030403020204" pitchFamily="34" charset="0"/>
              </a:rPr>
              <a:t>Companies benefit from issuing shares, as they can raise money without paying </a:t>
            </a:r>
            <a:r>
              <a:rPr lang="en-GB" b="1" dirty="0">
                <a:solidFill>
                  <a:srgbClr val="000000"/>
                </a:solidFill>
                <a:latin typeface="Source Sans Pro" panose="020B0503030403020204" pitchFamily="34" charset="0"/>
              </a:rPr>
              <a:t>interest</a:t>
            </a:r>
            <a:endParaRPr lang="en-GB" dirty="0">
              <a:solidFill>
                <a:srgbClr val="000000"/>
              </a:solidFill>
              <a:latin typeface="Source Sans Pro" panose="020B0503030403020204" pitchFamily="34" charset="0"/>
            </a:endParaRPr>
          </a:p>
          <a:p>
            <a:pPr marL="514350" indent="-514350" algn="l">
              <a:buFont typeface="+mj-lt"/>
              <a:buAutoNum type="arabicPeriod"/>
            </a:pPr>
            <a:r>
              <a:rPr lang="en-GB" dirty="0">
                <a:solidFill>
                  <a:srgbClr val="000000"/>
                </a:solidFill>
                <a:latin typeface="Source Sans Pro" panose="020B0503030403020204" pitchFamily="34" charset="0"/>
              </a:rPr>
              <a:t>However, this comes at the </a:t>
            </a:r>
            <a:r>
              <a:rPr lang="en-GB" dirty="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cost</a:t>
            </a:r>
            <a:r>
              <a:rPr lang="en-GB" dirty="0">
                <a:solidFill>
                  <a:srgbClr val="000000"/>
                </a:solidFill>
                <a:latin typeface="Source Sans Pro" panose="020B0503030403020204" pitchFamily="34" charset="0"/>
              </a:rPr>
              <a:t> of giving some company </a:t>
            </a:r>
            <a:r>
              <a:rPr lang="en-GB" b="1" dirty="0">
                <a:solidFill>
                  <a:srgbClr val="000000"/>
                </a:solidFill>
                <a:latin typeface="Source Sans Pro" panose="020B0503030403020204" pitchFamily="34" charset="0"/>
              </a:rPr>
              <a:t>ownership</a:t>
            </a:r>
            <a:r>
              <a:rPr lang="en-GB" dirty="0">
                <a:solidFill>
                  <a:srgbClr val="000000"/>
                </a:solidFill>
                <a:latin typeface="Source Sans Pro" panose="020B0503030403020204" pitchFamily="34" charset="0"/>
              </a:rPr>
              <a:t> away</a:t>
            </a:r>
            <a:r>
              <a:rPr lang="en-GB" b="0" i="0" dirty="0">
                <a:solidFill>
                  <a:srgbClr val="000000"/>
                </a:solidFill>
                <a:effectLst/>
                <a:latin typeface="Source Sans Pro" panose="020B0503030403020204" pitchFamily="34" charset="0"/>
              </a:rPr>
              <a:t> </a:t>
            </a:r>
            <a:endParaRPr lang="en-GB" b="0" i="0" dirty="0">
              <a:solidFill>
                <a:srgbClr val="393E42"/>
              </a:solidFill>
              <a:effectLst/>
              <a:latin typeface="Proxima Nova"/>
            </a:endParaRPr>
          </a:p>
          <a:p>
            <a:endParaRPr lang="en-GB" dirty="0"/>
          </a:p>
        </p:txBody>
      </p:sp>
      <p:pic>
        <p:nvPicPr>
          <p:cNvPr id="5" name="Picture 4">
            <a:extLst>
              <a:ext uri="{FF2B5EF4-FFF2-40B4-BE49-F238E27FC236}">
                <a16:creationId xmlns:a16="http://schemas.microsoft.com/office/drawing/2014/main" id="{2A259414-EA57-40FB-AA59-F7BBB69D651E}"/>
              </a:ext>
            </a:extLst>
          </p:cNvPr>
          <p:cNvPicPr>
            <a:picLocks noChangeAspect="1"/>
          </p:cNvPicPr>
          <p:nvPr/>
        </p:nvPicPr>
        <p:blipFill rotWithShape="1">
          <a:blip r:embed="rId3"/>
          <a:srcRect l="5416" t="13737" r="38470" b="4222"/>
          <a:stretch/>
        </p:blipFill>
        <p:spPr>
          <a:xfrm>
            <a:off x="7924799" y="3319670"/>
            <a:ext cx="4267200" cy="3538330"/>
          </a:xfrm>
          <a:prstGeom prst="rect">
            <a:avLst/>
          </a:prstGeom>
        </p:spPr>
      </p:pic>
      <p:pic>
        <p:nvPicPr>
          <p:cNvPr id="7" name="Picture 6">
            <a:extLst>
              <a:ext uri="{FF2B5EF4-FFF2-40B4-BE49-F238E27FC236}">
                <a16:creationId xmlns:a16="http://schemas.microsoft.com/office/drawing/2014/main" id="{4F54DBA1-E6FD-42FB-85C7-4569F98BA400}"/>
              </a:ext>
            </a:extLst>
          </p:cNvPr>
          <p:cNvPicPr>
            <a:picLocks noChangeAspect="1"/>
          </p:cNvPicPr>
          <p:nvPr/>
        </p:nvPicPr>
        <p:blipFill>
          <a:blip r:embed="rId4"/>
          <a:stretch>
            <a:fillRect/>
          </a:stretch>
        </p:blipFill>
        <p:spPr>
          <a:xfrm>
            <a:off x="7924800" y="0"/>
            <a:ext cx="4267200" cy="3319670"/>
          </a:xfrm>
          <a:prstGeom prst="rect">
            <a:avLst/>
          </a:prstGeom>
        </p:spPr>
      </p:pic>
      <p:pic>
        <p:nvPicPr>
          <p:cNvPr id="4" name="Picture 3">
            <a:extLst>
              <a:ext uri="{FF2B5EF4-FFF2-40B4-BE49-F238E27FC236}">
                <a16:creationId xmlns:a16="http://schemas.microsoft.com/office/drawing/2014/main" id="{C5D60C90-A12C-35EE-B365-463B97999FA8}"/>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8DD5A5A-1383-8361-8696-4C57A5284138}"/>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7145448" y="117738"/>
            <a:ext cx="933411" cy="375797"/>
          </a:xfrm>
          <a:prstGeom prst="rect">
            <a:avLst/>
          </a:prstGeom>
        </p:spPr>
      </p:pic>
      <p:sp>
        <p:nvSpPr>
          <p:cNvPr id="8" name="TextBox 7">
            <a:extLst>
              <a:ext uri="{FF2B5EF4-FFF2-40B4-BE49-F238E27FC236}">
                <a16:creationId xmlns:a16="http://schemas.microsoft.com/office/drawing/2014/main" id="{CBBAC01D-8616-ECDD-F500-CF1D620A76C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40FD432C-907E-B419-22C2-27BE94FDC68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42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C224-0BD7-450B-BBDE-F2E30E1CB783}"/>
              </a:ext>
            </a:extLst>
          </p:cNvPr>
          <p:cNvSpPr>
            <a:spLocks noGrp="1"/>
          </p:cNvSpPr>
          <p:nvPr>
            <p:ph type="title"/>
          </p:nvPr>
        </p:nvSpPr>
        <p:spPr>
          <a:xfrm>
            <a:off x="1" y="0"/>
            <a:ext cx="8058150" cy="761310"/>
          </a:xfrm>
        </p:spPr>
        <p:txBody>
          <a:bodyPr>
            <a:normAutofit/>
          </a:bodyPr>
          <a:lstStyle/>
          <a:p>
            <a:pPr algn="ctr"/>
            <a:r>
              <a:rPr lang="en-GB" sz="3500" b="1" dirty="0">
                <a:solidFill>
                  <a:srgbClr val="000000"/>
                </a:solidFill>
                <a:latin typeface="Source Sans Pro" panose="020B0503030403020204" pitchFamily="34" charset="0"/>
              </a:rPr>
              <a:t>Trade credit </a:t>
            </a:r>
            <a:endParaRPr lang="en-GB" sz="3500" dirty="0"/>
          </a:p>
        </p:txBody>
      </p:sp>
      <p:sp>
        <p:nvSpPr>
          <p:cNvPr id="3" name="Content Placeholder 2">
            <a:extLst>
              <a:ext uri="{FF2B5EF4-FFF2-40B4-BE49-F238E27FC236}">
                <a16:creationId xmlns:a16="http://schemas.microsoft.com/office/drawing/2014/main" id="{C2A54473-9AB0-4E20-8C86-D57FEAA59463}"/>
              </a:ext>
            </a:extLst>
          </p:cNvPr>
          <p:cNvSpPr>
            <a:spLocks noGrp="1"/>
          </p:cNvSpPr>
          <p:nvPr>
            <p:ph idx="1"/>
          </p:nvPr>
        </p:nvSpPr>
        <p:spPr>
          <a:xfrm>
            <a:off x="0" y="761311"/>
            <a:ext cx="8058150" cy="6096690"/>
          </a:xfrm>
          <a:solidFill>
            <a:srgbClr val="89FF89"/>
          </a:solidFill>
        </p:spPr>
        <p:txBody>
          <a:bodyPr>
            <a:normAutofit lnSpcReduction="10000"/>
          </a:bodyPr>
          <a:lstStyle/>
          <a:p>
            <a:pPr>
              <a:buFont typeface="Wingdings" panose="05000000000000000000" pitchFamily="2" charset="2"/>
              <a:buChar char="Ø"/>
            </a:pPr>
            <a:r>
              <a:rPr lang="en-GB" dirty="0">
                <a:solidFill>
                  <a:srgbClr val="000000"/>
                </a:solidFill>
                <a:latin typeface="Source Sans Pro" panose="020B0503030403020204" pitchFamily="34" charset="0"/>
              </a:rPr>
              <a:t> T</a:t>
            </a:r>
            <a:r>
              <a:rPr lang="en-GB" b="0" i="0" dirty="0">
                <a:solidFill>
                  <a:srgbClr val="000000"/>
                </a:solidFill>
                <a:effectLst/>
                <a:latin typeface="Source Sans Pro" panose="020B0503030403020204" pitchFamily="34" charset="0"/>
              </a:rPr>
              <a:t>his is when a business receives the good e.g. stock but pays the suppliers at a later date. </a:t>
            </a:r>
          </a:p>
          <a:p>
            <a:pPr>
              <a:buFont typeface="Wingdings" panose="05000000000000000000" pitchFamily="2" charset="2"/>
              <a:buChar char="Ø"/>
            </a:pPr>
            <a:r>
              <a:rPr lang="en-GB" dirty="0">
                <a:solidFill>
                  <a:srgbClr val="181818"/>
                </a:solidFill>
                <a:latin typeface="Quicksand"/>
              </a:rPr>
              <a:t> This helps the business get going by driving initial sales and then paying the supplier later.</a:t>
            </a:r>
          </a:p>
          <a:p>
            <a:pPr>
              <a:buFont typeface="Wingdings" panose="05000000000000000000" pitchFamily="2" charset="2"/>
              <a:buChar char="Ø"/>
            </a:pPr>
            <a:r>
              <a:rPr lang="en-GB" b="0" i="0" dirty="0">
                <a:solidFill>
                  <a:srgbClr val="000000"/>
                </a:solidFill>
                <a:effectLst/>
                <a:latin typeface="Source Sans Pro" panose="020B0503030403020204" pitchFamily="34" charset="0"/>
              </a:rPr>
              <a:t> suitable for all types of business</a:t>
            </a:r>
          </a:p>
          <a:p>
            <a:pPr algn="l">
              <a:buFont typeface="Wingdings" panose="05000000000000000000" pitchFamily="2" charset="2"/>
              <a:buChar char="Ø"/>
            </a:pPr>
            <a:r>
              <a:rPr lang="en-GB" b="0" i="0" dirty="0">
                <a:solidFill>
                  <a:srgbClr val="181818"/>
                </a:solidFill>
                <a:effectLst/>
                <a:latin typeface="Quicksand"/>
              </a:rPr>
              <a:t> A short-term means of finance</a:t>
            </a:r>
          </a:p>
          <a:p>
            <a:pPr algn="l">
              <a:buFont typeface="Wingdings" panose="05000000000000000000" pitchFamily="2" charset="2"/>
              <a:buChar char="Ø"/>
            </a:pPr>
            <a:r>
              <a:rPr lang="en-GB" b="0" i="0" dirty="0">
                <a:solidFill>
                  <a:srgbClr val="181818"/>
                </a:solidFill>
                <a:effectLst/>
                <a:latin typeface="Quicksand"/>
              </a:rPr>
              <a:t> Helps the working capital of a small shop</a:t>
            </a:r>
          </a:p>
          <a:p>
            <a:pPr algn="l">
              <a:buFont typeface="Wingdings" panose="05000000000000000000" pitchFamily="2" charset="2"/>
              <a:buChar char="Ø"/>
            </a:pPr>
            <a:r>
              <a:rPr lang="en-GB" b="0" i="0" dirty="0">
                <a:solidFill>
                  <a:srgbClr val="181818"/>
                </a:solidFill>
                <a:effectLst/>
                <a:latin typeface="Quicksand"/>
              </a:rPr>
              <a:t> Added advantage of being free - no interest charged</a:t>
            </a:r>
          </a:p>
          <a:p>
            <a:pPr algn="l">
              <a:buFont typeface="Wingdings" panose="05000000000000000000" pitchFamily="2" charset="2"/>
              <a:buChar char="Ø"/>
            </a:pPr>
            <a:r>
              <a:rPr lang="en-GB" b="0" i="0" dirty="0">
                <a:solidFill>
                  <a:srgbClr val="181818"/>
                </a:solidFill>
                <a:effectLst/>
                <a:latin typeface="Quicksand"/>
              </a:rPr>
              <a:t> However, you miss out on discounts available for immediate payment</a:t>
            </a:r>
          </a:p>
          <a:p>
            <a:pPr algn="l">
              <a:buFont typeface="Wingdings" panose="05000000000000000000" pitchFamily="2" charset="2"/>
              <a:buChar char="Ø"/>
            </a:pPr>
            <a:r>
              <a:rPr lang="en-GB" b="0" i="0" dirty="0">
                <a:solidFill>
                  <a:srgbClr val="181818"/>
                </a:solidFill>
                <a:effectLst/>
                <a:latin typeface="Quicksand"/>
              </a:rPr>
              <a:t> If your suppliers are unhappy they may refuse to let you have supplies in the future</a:t>
            </a:r>
          </a:p>
          <a:p>
            <a:pPr algn="l">
              <a:buFont typeface="Wingdings" panose="05000000000000000000" pitchFamily="2" charset="2"/>
              <a:buChar char="Ø"/>
            </a:pPr>
            <a:r>
              <a:rPr lang="en-GB" b="0" i="0" dirty="0">
                <a:solidFill>
                  <a:srgbClr val="181818"/>
                </a:solidFill>
                <a:effectLst/>
                <a:latin typeface="Quicksand"/>
              </a:rPr>
              <a:t> You still have to pay the money at some point</a:t>
            </a:r>
          </a:p>
        </p:txBody>
      </p:sp>
      <p:pic>
        <p:nvPicPr>
          <p:cNvPr id="5" name="Picture 4">
            <a:extLst>
              <a:ext uri="{FF2B5EF4-FFF2-40B4-BE49-F238E27FC236}">
                <a16:creationId xmlns:a16="http://schemas.microsoft.com/office/drawing/2014/main" id="{D8B39D01-AEF9-4621-9850-8C83D463170D}"/>
              </a:ext>
            </a:extLst>
          </p:cNvPr>
          <p:cNvPicPr>
            <a:picLocks noChangeAspect="1"/>
          </p:cNvPicPr>
          <p:nvPr/>
        </p:nvPicPr>
        <p:blipFill>
          <a:blip r:embed="rId2"/>
          <a:stretch>
            <a:fillRect/>
          </a:stretch>
        </p:blipFill>
        <p:spPr>
          <a:xfrm>
            <a:off x="8058151" y="0"/>
            <a:ext cx="4133850" cy="3514725"/>
          </a:xfrm>
          <a:prstGeom prst="rect">
            <a:avLst/>
          </a:prstGeom>
        </p:spPr>
      </p:pic>
      <p:pic>
        <p:nvPicPr>
          <p:cNvPr id="7" name="Picture 6">
            <a:extLst>
              <a:ext uri="{FF2B5EF4-FFF2-40B4-BE49-F238E27FC236}">
                <a16:creationId xmlns:a16="http://schemas.microsoft.com/office/drawing/2014/main" id="{58F7310F-B7EB-44E0-9879-47B419038DA9}"/>
              </a:ext>
            </a:extLst>
          </p:cNvPr>
          <p:cNvPicPr>
            <a:picLocks noChangeAspect="1"/>
          </p:cNvPicPr>
          <p:nvPr/>
        </p:nvPicPr>
        <p:blipFill>
          <a:blip r:embed="rId3"/>
          <a:stretch>
            <a:fillRect/>
          </a:stretch>
        </p:blipFill>
        <p:spPr>
          <a:xfrm>
            <a:off x="8058150" y="3514725"/>
            <a:ext cx="4133850" cy="3143250"/>
          </a:xfrm>
          <a:prstGeom prst="rect">
            <a:avLst/>
          </a:prstGeom>
        </p:spPr>
      </p:pic>
      <p:pic>
        <p:nvPicPr>
          <p:cNvPr id="4" name="Picture 3">
            <a:extLst>
              <a:ext uri="{FF2B5EF4-FFF2-40B4-BE49-F238E27FC236}">
                <a16:creationId xmlns:a16="http://schemas.microsoft.com/office/drawing/2014/main" id="{E19DAB8E-9768-D106-73CE-FE30B38D2C1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88C5FA06-746A-75E7-13C8-B229AB742A6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662A8367-74EE-EA31-ED55-7820DB5622C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3C3C0BE5-6415-A0DB-26BE-F94CF7FE0DE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96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BE1A-59F3-44B5-93F5-1A8A896867FF}"/>
              </a:ext>
            </a:extLst>
          </p:cNvPr>
          <p:cNvSpPr>
            <a:spLocks noGrp="1"/>
          </p:cNvSpPr>
          <p:nvPr>
            <p:ph type="title"/>
          </p:nvPr>
        </p:nvSpPr>
        <p:spPr>
          <a:xfrm>
            <a:off x="5049078" y="7316"/>
            <a:ext cx="7142922" cy="986597"/>
          </a:xfrm>
        </p:spPr>
        <p:txBody>
          <a:bodyPr>
            <a:normAutofit/>
          </a:bodyPr>
          <a:lstStyle/>
          <a:p>
            <a:pPr algn="r"/>
            <a:r>
              <a:rPr lang="en-GB" sz="3500" b="1" dirty="0">
                <a:solidFill>
                  <a:srgbClr val="10324C"/>
                </a:solidFill>
                <a:latin typeface="Proxima Nova"/>
              </a:rPr>
              <a:t>Government grants</a:t>
            </a:r>
            <a:endParaRPr lang="en-GB" sz="3500" dirty="0"/>
          </a:p>
        </p:txBody>
      </p:sp>
      <p:sp>
        <p:nvSpPr>
          <p:cNvPr id="3" name="Content Placeholder 2">
            <a:extLst>
              <a:ext uri="{FF2B5EF4-FFF2-40B4-BE49-F238E27FC236}">
                <a16:creationId xmlns:a16="http://schemas.microsoft.com/office/drawing/2014/main" id="{32A00167-A09D-4662-A2AE-C710121FFFBE}"/>
              </a:ext>
            </a:extLst>
          </p:cNvPr>
          <p:cNvSpPr>
            <a:spLocks noGrp="1"/>
          </p:cNvSpPr>
          <p:nvPr>
            <p:ph idx="1"/>
          </p:nvPr>
        </p:nvSpPr>
        <p:spPr>
          <a:xfrm>
            <a:off x="4838700" y="887897"/>
            <a:ext cx="7353300" cy="5970104"/>
          </a:xfrm>
          <a:solidFill>
            <a:srgbClr val="A7FFEE"/>
          </a:solidFill>
        </p:spPr>
        <p:txBody>
          <a:bodyPr>
            <a:normAutofit/>
          </a:bodyPr>
          <a:lstStyle/>
          <a:p>
            <a:pPr algn="l"/>
            <a:r>
              <a:rPr lang="en-GB" sz="2100" dirty="0">
                <a:solidFill>
                  <a:srgbClr val="181818"/>
                </a:solidFill>
                <a:latin typeface="Quicksand"/>
              </a:rPr>
              <a:t>Government grants refer to money given by governments to new entrepreneurs. </a:t>
            </a:r>
          </a:p>
          <a:p>
            <a:r>
              <a:rPr lang="en-GB" sz="2100" dirty="0">
                <a:solidFill>
                  <a:srgbClr val="181818"/>
                </a:solidFill>
                <a:latin typeface="Quicksand"/>
              </a:rPr>
              <a:t>The purpose of government grants is to</a:t>
            </a:r>
            <a:r>
              <a:rPr lang="en-GB" sz="2100" b="1" dirty="0">
                <a:solidFill>
                  <a:srgbClr val="181818"/>
                </a:solidFill>
                <a:latin typeface="Quicksand"/>
              </a:rPr>
              <a:t> incentivize </a:t>
            </a:r>
            <a:r>
              <a:rPr lang="en-GB" sz="2100" dirty="0">
                <a:solidFill>
                  <a:srgbClr val="181818"/>
                </a:solidFill>
                <a:latin typeface="Quicksand"/>
              </a:rPr>
              <a:t>people to open new start-ups</a:t>
            </a:r>
          </a:p>
          <a:p>
            <a:r>
              <a:rPr lang="en-GB" sz="2100" dirty="0">
                <a:solidFill>
                  <a:srgbClr val="181818"/>
                </a:solidFill>
                <a:latin typeface="Quicksand"/>
              </a:rPr>
              <a:t>There are certain conditions that a new business has to meet to receive funds from the UK government. One of their main conditions is whether the business will create new jobs in the economy -  if the business locates in an area of high unemployment then they may be given a grant due to the fact that they will be employing staff thus bringing down the local unemployment figure</a:t>
            </a:r>
          </a:p>
          <a:p>
            <a:r>
              <a:rPr lang="en-GB" sz="2100" dirty="0">
                <a:solidFill>
                  <a:srgbClr val="181818"/>
                </a:solidFill>
                <a:latin typeface="Quicksand"/>
              </a:rPr>
              <a:t>The European Union also provides grants for businesses and councils in areas of high unemployment. </a:t>
            </a:r>
          </a:p>
          <a:p>
            <a:r>
              <a:rPr lang="en-GB" sz="2100" dirty="0">
                <a:solidFill>
                  <a:srgbClr val="181818"/>
                </a:solidFill>
                <a:latin typeface="Quicksand"/>
              </a:rPr>
              <a:t>Government grants are not usually repaid, and even if you had to pay them back, they don't come with interest payments.</a:t>
            </a:r>
          </a:p>
          <a:p>
            <a:r>
              <a:rPr lang="en-GB" sz="2100" dirty="0">
                <a:solidFill>
                  <a:srgbClr val="181818"/>
                </a:solidFill>
                <a:latin typeface="Quicksand"/>
              </a:rPr>
              <a:t>This source of finance is suitable for all types of businesses.</a:t>
            </a:r>
          </a:p>
          <a:p>
            <a:pPr algn="l"/>
            <a:endParaRPr lang="en-GB" sz="2000" dirty="0">
              <a:solidFill>
                <a:srgbClr val="181818"/>
              </a:solidFill>
              <a:latin typeface="Quicksand"/>
            </a:endParaRPr>
          </a:p>
          <a:p>
            <a:pPr algn="l"/>
            <a:endParaRPr lang="en-GB" b="0" i="0" dirty="0">
              <a:solidFill>
                <a:srgbClr val="393E42"/>
              </a:solidFill>
              <a:effectLst/>
              <a:latin typeface="Proxima Nova"/>
            </a:endParaRPr>
          </a:p>
          <a:p>
            <a:pPr algn="l"/>
            <a:endParaRPr lang="en-GB" b="0" i="0" dirty="0">
              <a:solidFill>
                <a:srgbClr val="393E42"/>
              </a:solidFill>
              <a:effectLst/>
              <a:latin typeface="Proxima Nova"/>
            </a:endParaRPr>
          </a:p>
          <a:p>
            <a:endParaRPr lang="en-GB" dirty="0"/>
          </a:p>
        </p:txBody>
      </p:sp>
      <p:pic>
        <p:nvPicPr>
          <p:cNvPr id="5" name="Picture 4">
            <a:extLst>
              <a:ext uri="{FF2B5EF4-FFF2-40B4-BE49-F238E27FC236}">
                <a16:creationId xmlns:a16="http://schemas.microsoft.com/office/drawing/2014/main" id="{9AC7FA74-F1AF-4BD2-B265-C3D4536FC975}"/>
              </a:ext>
            </a:extLst>
          </p:cNvPr>
          <p:cNvPicPr>
            <a:picLocks noChangeAspect="1"/>
          </p:cNvPicPr>
          <p:nvPr/>
        </p:nvPicPr>
        <p:blipFill>
          <a:blip r:embed="rId2"/>
          <a:stretch>
            <a:fillRect/>
          </a:stretch>
        </p:blipFill>
        <p:spPr>
          <a:xfrm>
            <a:off x="0" y="7316"/>
            <a:ext cx="4838700" cy="3226904"/>
          </a:xfrm>
          <a:prstGeom prst="rect">
            <a:avLst/>
          </a:prstGeom>
        </p:spPr>
      </p:pic>
      <p:pic>
        <p:nvPicPr>
          <p:cNvPr id="7" name="Picture 6">
            <a:extLst>
              <a:ext uri="{FF2B5EF4-FFF2-40B4-BE49-F238E27FC236}">
                <a16:creationId xmlns:a16="http://schemas.microsoft.com/office/drawing/2014/main" id="{649A818A-68C4-4082-A182-14C1ED121D0D}"/>
              </a:ext>
            </a:extLst>
          </p:cNvPr>
          <p:cNvPicPr>
            <a:picLocks noChangeAspect="1"/>
          </p:cNvPicPr>
          <p:nvPr/>
        </p:nvPicPr>
        <p:blipFill rotWithShape="1">
          <a:blip r:embed="rId3"/>
          <a:srcRect l="15069" r="7987"/>
          <a:stretch/>
        </p:blipFill>
        <p:spPr>
          <a:xfrm>
            <a:off x="1" y="3234220"/>
            <a:ext cx="4838700" cy="3686175"/>
          </a:xfrm>
          <a:prstGeom prst="rect">
            <a:avLst/>
          </a:prstGeom>
        </p:spPr>
      </p:pic>
      <p:pic>
        <p:nvPicPr>
          <p:cNvPr id="4" name="Picture 3">
            <a:extLst>
              <a:ext uri="{FF2B5EF4-FFF2-40B4-BE49-F238E27FC236}">
                <a16:creationId xmlns:a16="http://schemas.microsoft.com/office/drawing/2014/main" id="{3427A5A6-ECC0-75A0-E1AD-0D53FF1A490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D74778D5-6348-D052-B753-A53B032F95F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22394DBC-2D64-64A0-270E-867E0DBA89E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D55C071E-4FCB-A7A4-B819-D8742D9B1F3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3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93BF-BADA-4588-AB0F-4597530562B8}"/>
              </a:ext>
            </a:extLst>
          </p:cNvPr>
          <p:cNvSpPr>
            <a:spLocks noGrp="1"/>
          </p:cNvSpPr>
          <p:nvPr>
            <p:ph type="title"/>
          </p:nvPr>
        </p:nvSpPr>
        <p:spPr>
          <a:xfrm>
            <a:off x="0" y="437322"/>
            <a:ext cx="4135506" cy="1179443"/>
          </a:xfrm>
        </p:spPr>
        <p:txBody>
          <a:bodyPr>
            <a:normAutofit/>
          </a:bodyPr>
          <a:lstStyle/>
          <a:p>
            <a:pPr algn="ctr"/>
            <a:r>
              <a:rPr lang="en-GB" sz="3500" b="1" dirty="0">
                <a:solidFill>
                  <a:srgbClr val="181818"/>
                </a:solidFill>
                <a:latin typeface="Quicksand"/>
              </a:rPr>
              <a:t>Leasing Assets </a:t>
            </a:r>
            <a:endParaRPr lang="en-GB" sz="3500" dirty="0"/>
          </a:p>
        </p:txBody>
      </p:sp>
      <p:sp>
        <p:nvSpPr>
          <p:cNvPr id="3" name="Content Placeholder 2">
            <a:extLst>
              <a:ext uri="{FF2B5EF4-FFF2-40B4-BE49-F238E27FC236}">
                <a16:creationId xmlns:a16="http://schemas.microsoft.com/office/drawing/2014/main" id="{785A85F9-07FD-4D37-91E3-49653CECB02D}"/>
              </a:ext>
            </a:extLst>
          </p:cNvPr>
          <p:cNvSpPr>
            <a:spLocks noGrp="1"/>
          </p:cNvSpPr>
          <p:nvPr>
            <p:ph idx="1"/>
          </p:nvPr>
        </p:nvSpPr>
        <p:spPr>
          <a:xfrm>
            <a:off x="0" y="2680942"/>
            <a:ext cx="12191999" cy="4168774"/>
          </a:xfrm>
          <a:solidFill>
            <a:srgbClr val="AFC2FF"/>
          </a:solidFill>
        </p:spPr>
        <p:txBody>
          <a:bodyPr>
            <a:normAutofit/>
          </a:bodyPr>
          <a:lstStyle/>
          <a:p>
            <a:pPr algn="l"/>
            <a:r>
              <a:rPr lang="en-GB" sz="2500" b="0" i="0" dirty="0">
                <a:solidFill>
                  <a:srgbClr val="181818"/>
                </a:solidFill>
                <a:effectLst/>
                <a:latin typeface="Quicksand"/>
              </a:rPr>
              <a:t>If an expensive new piece of machinery is needed the firm could decide </a:t>
            </a:r>
            <a:r>
              <a:rPr lang="en-GB" sz="2500" b="1" i="0" dirty="0">
                <a:solidFill>
                  <a:srgbClr val="181818"/>
                </a:solidFill>
                <a:effectLst/>
                <a:latin typeface="Quicksand"/>
              </a:rPr>
              <a:t>to lease it out (i.e. hire it</a:t>
            </a:r>
            <a:r>
              <a:rPr lang="en-GB" sz="2500" b="0" i="0" dirty="0">
                <a:solidFill>
                  <a:srgbClr val="181818"/>
                </a:solidFill>
                <a:effectLst/>
                <a:latin typeface="Quicksand"/>
              </a:rPr>
              <a:t>) rather than buy it. </a:t>
            </a:r>
          </a:p>
          <a:p>
            <a:pPr algn="l"/>
            <a:r>
              <a:rPr lang="en-GB" sz="2500" b="0" i="0" dirty="0">
                <a:solidFill>
                  <a:srgbClr val="181818"/>
                </a:solidFill>
                <a:effectLst/>
                <a:latin typeface="Quicksand"/>
              </a:rPr>
              <a:t>The lease is arranged by a finance company and the business makes regular payments to it for the use of the asset. </a:t>
            </a:r>
          </a:p>
          <a:p>
            <a:pPr algn="l"/>
            <a:r>
              <a:rPr lang="en-GB" sz="2500" b="0" i="0" dirty="0">
                <a:solidFill>
                  <a:srgbClr val="181818"/>
                </a:solidFill>
                <a:effectLst/>
                <a:latin typeface="Quicksand"/>
              </a:rPr>
              <a:t>The business will never own the asset; it is simply paying for its use. </a:t>
            </a:r>
          </a:p>
          <a:p>
            <a:pPr algn="l"/>
            <a:r>
              <a:rPr lang="en-GB" sz="2500" b="1" i="0" dirty="0">
                <a:solidFill>
                  <a:srgbClr val="181818"/>
                </a:solidFill>
                <a:effectLst/>
                <a:latin typeface="Quicksand"/>
              </a:rPr>
              <a:t>Pros: </a:t>
            </a:r>
            <a:r>
              <a:rPr lang="en-GB" sz="2500" b="0" i="0" dirty="0">
                <a:solidFill>
                  <a:srgbClr val="181818"/>
                </a:solidFill>
                <a:effectLst/>
                <a:latin typeface="Quicksand"/>
              </a:rPr>
              <a:t>You don’t need to find so much money immediately and convenient if you only need the machine for a short period of time, better to lease computers as software and hardware might go out-of-date in 2-3 years.</a:t>
            </a:r>
          </a:p>
          <a:p>
            <a:pPr algn="l"/>
            <a:r>
              <a:rPr lang="en-GB" sz="2500" b="1" i="0" dirty="0">
                <a:solidFill>
                  <a:srgbClr val="181818"/>
                </a:solidFill>
                <a:effectLst/>
                <a:latin typeface="Quicksand"/>
              </a:rPr>
              <a:t>Cons:</a:t>
            </a:r>
            <a:r>
              <a:rPr lang="en-GB" sz="2500" b="0" i="0" dirty="0">
                <a:solidFill>
                  <a:srgbClr val="181818"/>
                </a:solidFill>
                <a:effectLst/>
                <a:latin typeface="Quicksand"/>
              </a:rPr>
              <a:t> In long-term more expensive (end up paying far more in rent than cost of machine), can’t resell it for quick money or secure a loan on it</a:t>
            </a:r>
          </a:p>
          <a:p>
            <a:pPr marL="0" indent="0">
              <a:buNone/>
            </a:pPr>
            <a:endParaRPr lang="en-GB" dirty="0"/>
          </a:p>
        </p:txBody>
      </p:sp>
      <p:pic>
        <p:nvPicPr>
          <p:cNvPr id="5" name="Picture 4">
            <a:extLst>
              <a:ext uri="{FF2B5EF4-FFF2-40B4-BE49-F238E27FC236}">
                <a16:creationId xmlns:a16="http://schemas.microsoft.com/office/drawing/2014/main" id="{5891D625-033F-43A3-BE25-B81F453D9D40}"/>
              </a:ext>
            </a:extLst>
          </p:cNvPr>
          <p:cNvPicPr>
            <a:picLocks noChangeAspect="1"/>
          </p:cNvPicPr>
          <p:nvPr/>
        </p:nvPicPr>
        <p:blipFill>
          <a:blip r:embed="rId2"/>
          <a:stretch>
            <a:fillRect/>
          </a:stretch>
        </p:blipFill>
        <p:spPr>
          <a:xfrm>
            <a:off x="4135506" y="8284"/>
            <a:ext cx="8056493" cy="2672658"/>
          </a:xfrm>
          <a:prstGeom prst="rect">
            <a:avLst/>
          </a:prstGeom>
        </p:spPr>
      </p:pic>
      <p:pic>
        <p:nvPicPr>
          <p:cNvPr id="4" name="Picture 3">
            <a:extLst>
              <a:ext uri="{FF2B5EF4-FFF2-40B4-BE49-F238E27FC236}">
                <a16:creationId xmlns:a16="http://schemas.microsoft.com/office/drawing/2014/main" id="{27519A00-B2EF-E2D7-450C-EB34B536304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EC472B17-591E-A305-E94A-40C5C7C932E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2E7089FF-35D9-128C-D015-F9E7B101B2C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44F2F2D3-43EE-97A3-AAB2-6812FE22E4F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5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440B-8470-45AF-AE96-572098589A97}"/>
              </a:ext>
            </a:extLst>
          </p:cNvPr>
          <p:cNvSpPr>
            <a:spLocks noGrp="1"/>
          </p:cNvSpPr>
          <p:nvPr>
            <p:ph type="title"/>
          </p:nvPr>
        </p:nvSpPr>
        <p:spPr>
          <a:xfrm>
            <a:off x="0" y="0"/>
            <a:ext cx="12192000" cy="715617"/>
          </a:xfrm>
          <a:solidFill>
            <a:schemeClr val="accent1">
              <a:lumMod val="40000"/>
              <a:lumOff val="60000"/>
            </a:schemeClr>
          </a:solidFill>
        </p:spPr>
        <p:txBody>
          <a:bodyPr>
            <a:noAutofit/>
          </a:bodyPr>
          <a:lstStyle/>
          <a:p>
            <a:pPr algn="ctr"/>
            <a:r>
              <a:rPr lang="en-GB" sz="3500" b="1" dirty="0">
                <a:solidFill>
                  <a:srgbClr val="000000"/>
                </a:solidFill>
                <a:latin typeface="Source Sans Pro" panose="020B0503030403020204" pitchFamily="34" charset="0"/>
              </a:rPr>
              <a:t>Venture capital</a:t>
            </a:r>
            <a:endParaRPr lang="en-GB" sz="3500" b="1" dirty="0"/>
          </a:p>
        </p:txBody>
      </p:sp>
      <p:sp>
        <p:nvSpPr>
          <p:cNvPr id="3" name="Content Placeholder 2">
            <a:extLst>
              <a:ext uri="{FF2B5EF4-FFF2-40B4-BE49-F238E27FC236}">
                <a16:creationId xmlns:a16="http://schemas.microsoft.com/office/drawing/2014/main" id="{B7C5FDFB-4DB2-4AA6-8123-9919934EF09E}"/>
              </a:ext>
            </a:extLst>
          </p:cNvPr>
          <p:cNvSpPr>
            <a:spLocks noGrp="1"/>
          </p:cNvSpPr>
          <p:nvPr>
            <p:ph idx="1"/>
          </p:nvPr>
        </p:nvSpPr>
        <p:spPr>
          <a:xfrm>
            <a:off x="0" y="721455"/>
            <a:ext cx="12191999" cy="3274075"/>
          </a:xfrm>
          <a:solidFill>
            <a:srgbClr val="FFAFEA"/>
          </a:solidFill>
        </p:spPr>
        <p:txBody>
          <a:bodyPr>
            <a:normAutofit fontScale="92500"/>
          </a:bodyPr>
          <a:lstStyle/>
          <a:p>
            <a:pPr algn="l">
              <a:buFont typeface="Arial" panose="020B0604020202020204" pitchFamily="34" charset="0"/>
              <a:buChar char="•"/>
            </a:pPr>
            <a:r>
              <a:rPr lang="en-GB" sz="2200" dirty="0">
                <a:solidFill>
                  <a:srgbClr val="181818"/>
                </a:solidFill>
                <a:latin typeface="Quicksand"/>
              </a:rPr>
              <a:t>This is when venture capitalists invest in the business in return for a percentage of shares in the business in an attempt to make a high rate of return on their initial investment. </a:t>
            </a:r>
          </a:p>
          <a:p>
            <a:pPr algn="l">
              <a:buFont typeface="Arial" panose="020B0604020202020204" pitchFamily="34" charset="0"/>
              <a:buChar char="•"/>
            </a:pPr>
            <a:r>
              <a:rPr lang="en-GB" sz="2200" dirty="0">
                <a:solidFill>
                  <a:srgbClr val="181818"/>
                </a:solidFill>
                <a:latin typeface="Quicksand"/>
              </a:rPr>
              <a:t>This is usually a source of finance that is used by start-up businesses. </a:t>
            </a:r>
          </a:p>
          <a:p>
            <a:r>
              <a:rPr lang="en-GB" sz="2200" dirty="0">
                <a:solidFill>
                  <a:srgbClr val="181818"/>
                </a:solidFill>
                <a:latin typeface="Quicksand"/>
              </a:rPr>
              <a:t>Venture capitalist prefer to invest in "entrepreneurial businesses“ - such businesses are aiming to grow rapidly to a significant size</a:t>
            </a:r>
          </a:p>
          <a:p>
            <a:pPr algn="l">
              <a:buFont typeface="Arial" panose="020B0604020202020204" pitchFamily="34" charset="0"/>
              <a:buChar char="•"/>
            </a:pPr>
            <a:r>
              <a:rPr lang="en-GB" sz="2200" dirty="0">
                <a:solidFill>
                  <a:srgbClr val="181818"/>
                </a:solidFill>
                <a:latin typeface="Quicksand"/>
              </a:rPr>
              <a:t>Although it is a risky investment for venture capitalists, the potential for an above average rate of return is higher</a:t>
            </a:r>
          </a:p>
          <a:p>
            <a:r>
              <a:rPr lang="en-GB" sz="2200" dirty="0">
                <a:solidFill>
                  <a:srgbClr val="181818"/>
                </a:solidFill>
                <a:latin typeface="Quicksand"/>
              </a:rPr>
              <a:t>Venture capital is invested in exchange for an </a:t>
            </a:r>
            <a:r>
              <a:rPr lang="en-GB" sz="2200" b="1" dirty="0">
                <a:solidFill>
                  <a:srgbClr val="181818"/>
                </a:solidFill>
                <a:latin typeface="Quicksand"/>
              </a:rPr>
              <a:t>equity stake </a:t>
            </a:r>
            <a:r>
              <a:rPr lang="en-GB" sz="2200" dirty="0">
                <a:solidFill>
                  <a:srgbClr val="181818"/>
                </a:solidFill>
                <a:latin typeface="Quicksand"/>
              </a:rPr>
              <a:t>in the business. As a shareholder, the venture capitalist's return is dependent on the</a:t>
            </a:r>
            <a:r>
              <a:rPr lang="en-GB" sz="2200" b="1" dirty="0">
                <a:solidFill>
                  <a:srgbClr val="181818"/>
                </a:solidFill>
                <a:latin typeface="Quicksand"/>
              </a:rPr>
              <a:t> growth </a:t>
            </a:r>
            <a:r>
              <a:rPr lang="en-GB" sz="2200" dirty="0">
                <a:solidFill>
                  <a:srgbClr val="181818"/>
                </a:solidFill>
                <a:latin typeface="Quicksand"/>
              </a:rPr>
              <a:t>and </a:t>
            </a:r>
            <a:r>
              <a:rPr lang="en-GB" sz="2200" b="1" dirty="0">
                <a:solidFill>
                  <a:srgbClr val="181818"/>
                </a:solidFill>
                <a:latin typeface="Quicksand"/>
              </a:rPr>
              <a:t>profitability</a:t>
            </a:r>
            <a:r>
              <a:rPr lang="en-GB" sz="2200" dirty="0">
                <a:solidFill>
                  <a:srgbClr val="181818"/>
                </a:solidFill>
                <a:latin typeface="Quicksand"/>
              </a:rPr>
              <a:t> of the business. This return is generally earned when the venture capitalist "exits" by selling its shareholding when the business is sold to another owner.</a:t>
            </a:r>
          </a:p>
          <a:p>
            <a:pPr marL="0" indent="0">
              <a:buNone/>
            </a:pPr>
            <a:endParaRPr lang="en-GB" dirty="0"/>
          </a:p>
        </p:txBody>
      </p:sp>
      <p:pic>
        <p:nvPicPr>
          <p:cNvPr id="5" name="Picture 4">
            <a:extLst>
              <a:ext uri="{FF2B5EF4-FFF2-40B4-BE49-F238E27FC236}">
                <a16:creationId xmlns:a16="http://schemas.microsoft.com/office/drawing/2014/main" id="{0111B72D-ED97-4031-B2B1-EE72AA75D233}"/>
              </a:ext>
            </a:extLst>
          </p:cNvPr>
          <p:cNvPicPr>
            <a:picLocks noChangeAspect="1"/>
          </p:cNvPicPr>
          <p:nvPr/>
        </p:nvPicPr>
        <p:blipFill>
          <a:blip r:embed="rId2"/>
          <a:stretch>
            <a:fillRect/>
          </a:stretch>
        </p:blipFill>
        <p:spPr>
          <a:xfrm>
            <a:off x="0" y="3995530"/>
            <a:ext cx="5963478" cy="2862470"/>
          </a:xfrm>
          <a:prstGeom prst="rect">
            <a:avLst/>
          </a:prstGeom>
        </p:spPr>
      </p:pic>
      <p:pic>
        <p:nvPicPr>
          <p:cNvPr id="7" name="Picture 6">
            <a:extLst>
              <a:ext uri="{FF2B5EF4-FFF2-40B4-BE49-F238E27FC236}">
                <a16:creationId xmlns:a16="http://schemas.microsoft.com/office/drawing/2014/main" id="{A78470F1-F95E-4F91-AC68-C71C15ABD84B}"/>
              </a:ext>
            </a:extLst>
          </p:cNvPr>
          <p:cNvPicPr>
            <a:picLocks noChangeAspect="1"/>
          </p:cNvPicPr>
          <p:nvPr/>
        </p:nvPicPr>
        <p:blipFill>
          <a:blip r:embed="rId3"/>
          <a:stretch>
            <a:fillRect/>
          </a:stretch>
        </p:blipFill>
        <p:spPr>
          <a:xfrm>
            <a:off x="5963478" y="3995530"/>
            <a:ext cx="6228521" cy="2928731"/>
          </a:xfrm>
          <a:prstGeom prst="rect">
            <a:avLst/>
          </a:prstGeom>
        </p:spPr>
      </p:pic>
      <p:pic>
        <p:nvPicPr>
          <p:cNvPr id="4" name="Picture 3">
            <a:extLst>
              <a:ext uri="{FF2B5EF4-FFF2-40B4-BE49-F238E27FC236}">
                <a16:creationId xmlns:a16="http://schemas.microsoft.com/office/drawing/2014/main" id="{34B18C57-F12C-5B68-9FDB-3373BBBEC55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E6D80AC4-9726-7572-0CDD-53D71BA55AE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D3262E78-649D-6373-CEB8-442C6A05F60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458A7439-9A74-45F3-E38E-CBDAED38575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5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B26B-6907-4E60-9D1B-441F3191094D}"/>
              </a:ext>
            </a:extLst>
          </p:cNvPr>
          <p:cNvSpPr>
            <a:spLocks noGrp="1"/>
          </p:cNvSpPr>
          <p:nvPr>
            <p:ph type="title"/>
          </p:nvPr>
        </p:nvSpPr>
        <p:spPr>
          <a:xfrm>
            <a:off x="838200" y="1"/>
            <a:ext cx="10515600" cy="848138"/>
          </a:xfrm>
        </p:spPr>
        <p:txBody>
          <a:bodyPr>
            <a:normAutofit/>
          </a:bodyPr>
          <a:lstStyle/>
          <a:p>
            <a:pPr algn="ctr"/>
            <a:r>
              <a:rPr lang="en-GB" sz="3500" b="1" dirty="0"/>
              <a:t>Other External Methods </a:t>
            </a:r>
          </a:p>
        </p:txBody>
      </p:sp>
      <p:sp>
        <p:nvSpPr>
          <p:cNvPr id="3" name="Content Placeholder 2">
            <a:extLst>
              <a:ext uri="{FF2B5EF4-FFF2-40B4-BE49-F238E27FC236}">
                <a16:creationId xmlns:a16="http://schemas.microsoft.com/office/drawing/2014/main" id="{DD365DCC-C2A3-40DB-8FC1-6252AD415DEE}"/>
              </a:ext>
            </a:extLst>
          </p:cNvPr>
          <p:cNvSpPr>
            <a:spLocks noGrp="1"/>
          </p:cNvSpPr>
          <p:nvPr>
            <p:ph idx="1"/>
          </p:nvPr>
        </p:nvSpPr>
        <p:spPr>
          <a:xfrm>
            <a:off x="0" y="848139"/>
            <a:ext cx="12192000" cy="6009861"/>
          </a:xfrm>
          <a:solidFill>
            <a:schemeClr val="accent1">
              <a:lumMod val="40000"/>
              <a:lumOff val="60000"/>
            </a:schemeClr>
          </a:solidFill>
        </p:spPr>
        <p:txBody>
          <a:bodyPr>
            <a:normAutofit lnSpcReduction="10000"/>
          </a:bodyPr>
          <a:lstStyle/>
          <a:p>
            <a:pPr algn="l">
              <a:buFont typeface="Arial" panose="020B0604020202020204" pitchFamily="34" charset="0"/>
              <a:buChar char="•"/>
            </a:pPr>
            <a:r>
              <a:rPr lang="en-GB" b="1" i="0" dirty="0">
                <a:solidFill>
                  <a:srgbClr val="000000"/>
                </a:solidFill>
                <a:effectLst/>
                <a:latin typeface="Source Sans Pro" panose="020B0503030403020204" pitchFamily="34" charset="0"/>
              </a:rPr>
              <a:t>Peer-to-peer funding </a:t>
            </a:r>
            <a:r>
              <a:rPr lang="en-GB" b="0" i="0" dirty="0">
                <a:solidFill>
                  <a:srgbClr val="000000"/>
                </a:solidFill>
                <a:effectLst/>
                <a:latin typeface="Source Sans Pro" panose="020B0503030403020204" pitchFamily="34" charset="0"/>
              </a:rPr>
              <a:t>– This is when a business able to take out a loan from a group of individuals or an institution. The loan will then be paid back after a certain amount of time. However, there is a risk to the borrower due to the fact that it is an unsecured loan. Therefore, they are only likely to lend to relatively established businesses.</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1" i="0" dirty="0">
                <a:solidFill>
                  <a:srgbClr val="000000"/>
                </a:solidFill>
                <a:effectLst/>
                <a:latin typeface="Source Sans Pro" panose="020B0503030403020204" pitchFamily="34" charset="0"/>
              </a:rPr>
              <a:t>Business angels </a:t>
            </a:r>
            <a:r>
              <a:rPr lang="en-GB" b="0" i="0" dirty="0">
                <a:solidFill>
                  <a:srgbClr val="000000"/>
                </a:solidFill>
                <a:effectLst/>
                <a:latin typeface="Source Sans Pro" panose="020B0503030403020204" pitchFamily="34" charset="0"/>
              </a:rPr>
              <a:t>– This is when a group of business experts invest in the business in exchange for a percentage share in the business. This can be beneficial to the business due to the fact that the investors are able to help the business in the decision making process. E.g. Dragons Den. This would usually be a source of finance used by businesses that are starting up.</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1" i="0" dirty="0">
                <a:solidFill>
                  <a:srgbClr val="000000"/>
                </a:solidFill>
                <a:effectLst/>
                <a:latin typeface="Source Sans Pro" panose="020B0503030403020204" pitchFamily="34" charset="0"/>
              </a:rPr>
              <a:t>Crowd funding </a:t>
            </a:r>
            <a:r>
              <a:rPr lang="en-GB" b="0" i="0" dirty="0">
                <a:solidFill>
                  <a:srgbClr val="000000"/>
                </a:solidFill>
                <a:effectLst/>
                <a:latin typeface="Source Sans Pro" panose="020B0503030403020204" pitchFamily="34" charset="0"/>
              </a:rPr>
              <a:t>– This is when individuals are able to invest in a business in return for a share of their business. This would usually be used by businesses that are starting up.</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1" i="0" dirty="0">
                <a:solidFill>
                  <a:srgbClr val="000000"/>
                </a:solidFill>
                <a:effectLst/>
                <a:latin typeface="Source Sans Pro" panose="020B0503030403020204" pitchFamily="34" charset="0"/>
              </a:rPr>
              <a:t>Other businesses </a:t>
            </a:r>
            <a:r>
              <a:rPr lang="en-GB" b="0" i="0" dirty="0">
                <a:solidFill>
                  <a:srgbClr val="000000"/>
                </a:solidFill>
                <a:effectLst/>
                <a:latin typeface="Source Sans Pro" panose="020B0503030403020204" pitchFamily="34" charset="0"/>
              </a:rPr>
              <a:t>– Business may get finance through other businesses that are looking to invest in the business in return for a percentage of their shares.</a:t>
            </a:r>
            <a:endParaRPr lang="en-GB" b="0" i="0" dirty="0">
              <a:solidFill>
                <a:srgbClr val="6D6D6D"/>
              </a:solidFill>
              <a:effectLst/>
              <a:latin typeface="Source Sans Pro" panose="020B0503030403020204" pitchFamily="34" charset="0"/>
            </a:endParaRPr>
          </a:p>
          <a:p>
            <a:endParaRPr lang="en-GB" dirty="0"/>
          </a:p>
        </p:txBody>
      </p:sp>
      <p:pic>
        <p:nvPicPr>
          <p:cNvPr id="4" name="Picture 3">
            <a:extLst>
              <a:ext uri="{FF2B5EF4-FFF2-40B4-BE49-F238E27FC236}">
                <a16:creationId xmlns:a16="http://schemas.microsoft.com/office/drawing/2014/main" id="{A6A056F0-51C6-1419-A2E3-EFD6019FB82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D0697401-C5FA-E161-38D7-1847CDFB061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A987910B-8C3A-AEB4-AA3E-C9A7456B871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B45B34EE-49E6-F160-C357-A1E2DEB503A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CBA-2DB0-4D6C-848E-1AC5CCDA038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A36B21-F79E-4DA6-869F-FB529DE407ED}"/>
              </a:ext>
            </a:extLst>
          </p:cNvPr>
          <p:cNvSpPr>
            <a:spLocks noGrp="1"/>
          </p:cNvSpPr>
          <p:nvPr>
            <p:ph idx="1"/>
          </p:nvPr>
        </p:nvSpPr>
        <p:spPr>
          <a:solidFill>
            <a:schemeClr val="accent4">
              <a:lumMod val="60000"/>
              <a:lumOff val="40000"/>
            </a:schemeClr>
          </a:solidFill>
        </p:spPr>
        <p:txBody>
          <a:bodyPr>
            <a:normAutofit fontScale="70000" lnSpcReduction="20000"/>
          </a:bodyPr>
          <a:lstStyle/>
          <a:p>
            <a:pPr marL="0" indent="0" algn="l">
              <a:buNone/>
            </a:pPr>
            <a:r>
              <a:rPr lang="en-GB" b="1" dirty="0">
                <a:solidFill>
                  <a:srgbClr val="181818"/>
                </a:solidFill>
                <a:effectLst/>
                <a:latin typeface="Quicksand"/>
              </a:rPr>
              <a:t>HIRE PURCHASE</a:t>
            </a:r>
            <a:endParaRPr lang="en-GB" b="0" dirty="0">
              <a:solidFill>
                <a:srgbClr val="181818"/>
              </a:solidFill>
              <a:effectLst/>
              <a:latin typeface="Quicksand"/>
            </a:endParaRPr>
          </a:p>
          <a:p>
            <a:pPr algn="l"/>
            <a:r>
              <a:rPr lang="en-GB" b="0" i="0" dirty="0">
                <a:solidFill>
                  <a:srgbClr val="181818"/>
                </a:solidFill>
                <a:effectLst/>
                <a:latin typeface="Quicksand"/>
              </a:rPr>
              <a:t>Hire purchase is a mixture of purchasing the asset as well as leasing it. The business pays a deposit on the asset and agrees to pay off the balance in equal instalments over an agreed period of time.</a:t>
            </a:r>
          </a:p>
          <a:p>
            <a:pPr algn="l"/>
            <a:r>
              <a:rPr lang="en-GB" b="0" i="0" dirty="0">
                <a:solidFill>
                  <a:srgbClr val="181818"/>
                </a:solidFill>
                <a:effectLst/>
                <a:latin typeface="Quicksand"/>
              </a:rPr>
              <a:t>The difference between hire purchase and leasing is that the business eventually becomes the owner of the asset once it has paid off all the instalments</a:t>
            </a:r>
          </a:p>
          <a:p>
            <a:pPr algn="l"/>
            <a:r>
              <a:rPr lang="en-GB" b="0" i="0" dirty="0">
                <a:solidFill>
                  <a:srgbClr val="181818"/>
                </a:solidFill>
                <a:effectLst/>
                <a:latin typeface="Quicksand"/>
              </a:rPr>
              <a:t>It is a popular method of finance as the business can have modern equipment (though it maybe dated in the end-up) without having to part with a large sum of money at the outset, and it will eventually own the asset.</a:t>
            </a:r>
          </a:p>
          <a:p>
            <a:pPr algn="l"/>
            <a:r>
              <a:rPr lang="en-GB" b="0" i="0" dirty="0">
                <a:solidFill>
                  <a:srgbClr val="181818"/>
                </a:solidFill>
                <a:effectLst/>
                <a:latin typeface="Quicksand"/>
              </a:rPr>
              <a:t>The major disadvantage is that the total cost of the asset is much higher than if it were bought for cash. A medium-term source of finance.</a:t>
            </a:r>
          </a:p>
          <a:p>
            <a:pPr algn="l"/>
            <a:r>
              <a:rPr lang="en-GB" b="0" i="0" dirty="0">
                <a:solidFill>
                  <a:srgbClr val="181818"/>
                </a:solidFill>
                <a:effectLst/>
                <a:latin typeface="Quicksand"/>
              </a:rPr>
              <a:t>Example;</a:t>
            </a:r>
          </a:p>
          <a:p>
            <a:pPr algn="l"/>
            <a:r>
              <a:rPr lang="en-GB" b="0" i="0" dirty="0">
                <a:solidFill>
                  <a:srgbClr val="181818"/>
                </a:solidFill>
                <a:effectLst/>
                <a:latin typeface="Quicksand"/>
              </a:rPr>
              <a:t>If a machine costs £10,000, the firm might pay £2000 of a down payment and then pay £200 a month for 4 years. In the long run, the firm will pay:</a:t>
            </a:r>
          </a:p>
          <a:p>
            <a:pPr algn="l"/>
            <a:r>
              <a:rPr lang="en-GB" b="0" i="0" dirty="0">
                <a:solidFill>
                  <a:srgbClr val="181818"/>
                </a:solidFill>
                <a:effectLst/>
                <a:latin typeface="Quicksand"/>
              </a:rPr>
              <a:t>£2000 + (12 x 4 x £200) = £11,600 for the same £10,000 machine.</a:t>
            </a:r>
          </a:p>
          <a:p>
            <a:endParaRPr lang="en-GB" dirty="0"/>
          </a:p>
        </p:txBody>
      </p:sp>
      <p:pic>
        <p:nvPicPr>
          <p:cNvPr id="4" name="Picture 3">
            <a:extLst>
              <a:ext uri="{FF2B5EF4-FFF2-40B4-BE49-F238E27FC236}">
                <a16:creationId xmlns:a16="http://schemas.microsoft.com/office/drawing/2014/main" id="{FD932D24-20B7-5450-C8A5-03F847FFC99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DE66271C-2529-22CE-29A3-15CE13E9C7F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49E191B8-94DA-6132-649A-357C948E670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F83A48D9-1F7E-7FA8-6D83-3FFA8F94983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4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5CE3-5C88-4D11-BE19-F5672E50BF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A56267-31E7-46D4-9589-CF35173418F1}"/>
              </a:ext>
            </a:extLst>
          </p:cNvPr>
          <p:cNvSpPr>
            <a:spLocks noGrp="1"/>
          </p:cNvSpPr>
          <p:nvPr>
            <p:ph idx="1"/>
          </p:nvPr>
        </p:nvSpPr>
        <p:spPr>
          <a:solidFill>
            <a:schemeClr val="accent4">
              <a:lumMod val="60000"/>
              <a:lumOff val="40000"/>
            </a:schemeClr>
          </a:solidFill>
        </p:spPr>
        <p:txBody>
          <a:bodyPr>
            <a:normAutofit fontScale="77500" lnSpcReduction="20000"/>
          </a:bodyPr>
          <a:lstStyle/>
          <a:p>
            <a:pPr algn="l"/>
            <a:r>
              <a:rPr lang="en-GB" b="1" i="1" dirty="0">
                <a:solidFill>
                  <a:srgbClr val="181818"/>
                </a:solidFill>
                <a:effectLst/>
                <a:latin typeface="Quicksand"/>
              </a:rPr>
              <a:t>FACTORING</a:t>
            </a:r>
            <a:endParaRPr lang="en-GB" b="0" i="0" dirty="0">
              <a:solidFill>
                <a:srgbClr val="181818"/>
              </a:solidFill>
              <a:effectLst/>
              <a:latin typeface="Quicksand"/>
            </a:endParaRPr>
          </a:p>
          <a:p>
            <a:pPr algn="l"/>
            <a:r>
              <a:rPr lang="en-GB" b="0" i="0" dirty="0">
                <a:solidFill>
                  <a:srgbClr val="181818"/>
                </a:solidFill>
                <a:effectLst/>
                <a:latin typeface="Quicksand"/>
              </a:rPr>
              <a:t>A business will sell its debt (outstanding money owed by customers (debtors)) to a Factor. The Factor collects all the payments due and pays the firm the amount owed, less charges for the factoring service. Although these factoring services can be high, the firm saves money by not having to employ its own staff/time for debt collection and it also benefits by getting the money faster. However customers may resent being chased up for their debt and do their business elsewhere in the future</a:t>
            </a:r>
          </a:p>
          <a:p>
            <a:pPr algn="l"/>
            <a:r>
              <a:rPr lang="en-GB" b="0" i="0" dirty="0">
                <a:solidFill>
                  <a:srgbClr val="181818"/>
                </a:solidFill>
                <a:effectLst/>
                <a:latin typeface="Quicksand"/>
              </a:rPr>
              <a:t>Example:</a:t>
            </a:r>
          </a:p>
          <a:p>
            <a:pPr algn="l"/>
            <a:r>
              <a:rPr lang="en-GB" b="0" i="0" dirty="0">
                <a:solidFill>
                  <a:srgbClr val="181818"/>
                </a:solidFill>
                <a:effectLst/>
                <a:latin typeface="Quicksand"/>
              </a:rPr>
              <a:t>A firm is owed £20,000 by its debtors but does not have the time to phone up its customers and chase the debt. So it approaches a factoring firm who takes over the debt. They take a 5% commission (so the firm receives £19,000 immediately) and then the firm tries to get £20,000 from the debtors. Anything</a:t>
            </a:r>
          </a:p>
          <a:p>
            <a:pPr algn="l"/>
            <a:r>
              <a:rPr lang="en-GB" b="0" i="0" dirty="0">
                <a:solidFill>
                  <a:srgbClr val="181818"/>
                </a:solidFill>
                <a:effectLst/>
                <a:latin typeface="Quicksand"/>
              </a:rPr>
              <a:t>&gt; £19,000 is a profit to them. The original firm gets most (but not all) of its money immediately.</a:t>
            </a:r>
          </a:p>
          <a:p>
            <a:endParaRPr lang="en-GB" dirty="0"/>
          </a:p>
        </p:txBody>
      </p:sp>
      <p:pic>
        <p:nvPicPr>
          <p:cNvPr id="4" name="Picture 3">
            <a:extLst>
              <a:ext uri="{FF2B5EF4-FFF2-40B4-BE49-F238E27FC236}">
                <a16:creationId xmlns:a16="http://schemas.microsoft.com/office/drawing/2014/main" id="{DED3372C-C5FD-B586-F504-A129B31AAD8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7A079573-E0F8-F94C-DB7C-590260C959E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D168A7C8-1E7B-3080-A473-2FF79C6DDEC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059940E-AFA3-E07B-A79A-55915A77D90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5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59CF-F831-4FD0-BA85-9DE01EC353CE}"/>
              </a:ext>
            </a:extLst>
          </p:cNvPr>
          <p:cNvSpPr>
            <a:spLocks noGrp="1"/>
          </p:cNvSpPr>
          <p:nvPr>
            <p:ph type="title"/>
          </p:nvPr>
        </p:nvSpPr>
        <p:spPr>
          <a:xfrm>
            <a:off x="527810" y="92767"/>
            <a:ext cx="3415748" cy="728869"/>
          </a:xfrm>
          <a:solidFill>
            <a:schemeClr val="accent1">
              <a:lumMod val="60000"/>
              <a:lumOff val="40000"/>
            </a:schemeClr>
          </a:solidFill>
        </p:spPr>
        <p:txBody>
          <a:bodyPr>
            <a:normAutofit/>
          </a:bodyPr>
          <a:lstStyle/>
          <a:p>
            <a:pPr algn="ctr"/>
            <a:r>
              <a:rPr lang="en-GB" sz="3500" b="1" dirty="0">
                <a:solidFill>
                  <a:srgbClr val="181818"/>
                </a:solidFill>
                <a:latin typeface="Quicksand"/>
              </a:rPr>
              <a:t>Types of capital</a:t>
            </a:r>
            <a:endParaRPr lang="en-GB" sz="3500" dirty="0"/>
          </a:p>
        </p:txBody>
      </p:sp>
      <p:sp>
        <p:nvSpPr>
          <p:cNvPr id="3" name="Content Placeholder 2">
            <a:extLst>
              <a:ext uri="{FF2B5EF4-FFF2-40B4-BE49-F238E27FC236}">
                <a16:creationId xmlns:a16="http://schemas.microsoft.com/office/drawing/2014/main" id="{12C4A998-0FA9-4276-9701-62F2203FAEC1}"/>
              </a:ext>
            </a:extLst>
          </p:cNvPr>
          <p:cNvSpPr>
            <a:spLocks noGrp="1"/>
          </p:cNvSpPr>
          <p:nvPr>
            <p:ph idx="1"/>
          </p:nvPr>
        </p:nvSpPr>
        <p:spPr>
          <a:xfrm>
            <a:off x="527810" y="821636"/>
            <a:ext cx="7099854" cy="5552660"/>
          </a:xfrm>
          <a:solidFill>
            <a:schemeClr val="accent4">
              <a:lumMod val="60000"/>
              <a:lumOff val="40000"/>
            </a:schemeClr>
          </a:solidFill>
        </p:spPr>
        <p:txBody>
          <a:bodyPr>
            <a:normAutofit fontScale="85000" lnSpcReduction="20000"/>
          </a:bodyPr>
          <a:lstStyle/>
          <a:p>
            <a:pPr marL="0" indent="0" algn="l">
              <a:buNone/>
            </a:pPr>
            <a:endParaRPr lang="en-GB" b="1" i="0" dirty="0">
              <a:solidFill>
                <a:srgbClr val="181818"/>
              </a:solidFill>
              <a:effectLst/>
              <a:latin typeface="Quicksand"/>
            </a:endParaRPr>
          </a:p>
          <a:p>
            <a:pPr marL="0" indent="0" algn="l">
              <a:buNone/>
            </a:pPr>
            <a:r>
              <a:rPr lang="en-GB" b="1" i="0" dirty="0">
                <a:solidFill>
                  <a:srgbClr val="181818"/>
                </a:solidFill>
                <a:effectLst/>
                <a:latin typeface="Quicksand"/>
              </a:rPr>
              <a:t>Capital</a:t>
            </a:r>
            <a:r>
              <a:rPr lang="en-GB" b="0" i="0" dirty="0">
                <a:solidFill>
                  <a:srgbClr val="181818"/>
                </a:solidFill>
                <a:effectLst/>
                <a:latin typeface="Quicksand"/>
              </a:rPr>
              <a:t> </a:t>
            </a:r>
            <a:r>
              <a:rPr lang="en-GB" dirty="0">
                <a:solidFill>
                  <a:srgbClr val="181818"/>
                </a:solidFill>
                <a:latin typeface="Quicksand"/>
              </a:rPr>
              <a:t>is</a:t>
            </a:r>
            <a:r>
              <a:rPr lang="en-GB" b="0" i="0" dirty="0">
                <a:solidFill>
                  <a:srgbClr val="181818"/>
                </a:solidFill>
                <a:effectLst/>
                <a:latin typeface="Quicksand"/>
              </a:rPr>
              <a:t> the money invested in a business. </a:t>
            </a:r>
          </a:p>
          <a:p>
            <a:pPr marL="0" indent="0" algn="l">
              <a:buNone/>
            </a:pPr>
            <a:r>
              <a:rPr lang="en-GB" b="0" i="0" dirty="0">
                <a:solidFill>
                  <a:srgbClr val="181818"/>
                </a:solidFill>
                <a:effectLst/>
                <a:latin typeface="Quicksand"/>
              </a:rPr>
              <a:t>There are 3 types of capital a business might need:</a:t>
            </a:r>
          </a:p>
          <a:p>
            <a:pPr algn="l">
              <a:buFont typeface="Wingdings" panose="05000000000000000000" pitchFamily="2" charset="2"/>
              <a:buChar char="Ø"/>
            </a:pPr>
            <a:r>
              <a:rPr lang="en-GB" b="0" i="0" dirty="0">
                <a:solidFill>
                  <a:srgbClr val="181818"/>
                </a:solidFill>
                <a:effectLst/>
                <a:latin typeface="Quicksand"/>
              </a:rPr>
              <a:t> </a:t>
            </a:r>
            <a:r>
              <a:rPr lang="en-GB" b="1" i="0" dirty="0">
                <a:solidFill>
                  <a:srgbClr val="181818"/>
                </a:solidFill>
                <a:effectLst/>
                <a:latin typeface="Quicksand"/>
              </a:rPr>
              <a:t>START UP CAPITAL </a:t>
            </a:r>
            <a:r>
              <a:rPr lang="en-GB" b="0" i="0" dirty="0">
                <a:solidFill>
                  <a:srgbClr val="181818"/>
                </a:solidFill>
                <a:effectLst/>
                <a:latin typeface="Quicksand"/>
              </a:rPr>
              <a:t>– Capital a business needs to ‘get off the ground’. For example, the owner of any new business must be able to buy or rent premises, buy necessary equipment and to buy stock to trade.</a:t>
            </a:r>
          </a:p>
          <a:p>
            <a:pPr algn="l">
              <a:buFont typeface="Wingdings" panose="05000000000000000000" pitchFamily="2" charset="2"/>
              <a:buChar char="Ø"/>
            </a:pPr>
            <a:r>
              <a:rPr lang="en-GB" b="1" i="0" dirty="0">
                <a:solidFill>
                  <a:srgbClr val="181818"/>
                </a:solidFill>
                <a:effectLst/>
                <a:latin typeface="Quicksand"/>
              </a:rPr>
              <a:t> ADDITIONAL CAPITAL (expansion) –</a:t>
            </a:r>
            <a:r>
              <a:rPr lang="en-GB" b="0" i="0" dirty="0">
                <a:solidFill>
                  <a:srgbClr val="181818"/>
                </a:solidFill>
                <a:effectLst/>
                <a:latin typeface="Quicksand"/>
              </a:rPr>
              <a:t> This type of capital is used to expand a successful business into a new market or to buy a new piece of machinery. Another reason maybe the rebuilding or refurbishment of premises.</a:t>
            </a:r>
          </a:p>
          <a:p>
            <a:pPr algn="l">
              <a:buFont typeface="Wingdings" panose="05000000000000000000" pitchFamily="2" charset="2"/>
              <a:buChar char="Ø"/>
            </a:pPr>
            <a:r>
              <a:rPr lang="en-GB" b="1" i="0" dirty="0">
                <a:solidFill>
                  <a:srgbClr val="181818"/>
                </a:solidFill>
                <a:effectLst/>
                <a:latin typeface="Quicksand"/>
              </a:rPr>
              <a:t> WORKING CAPITAL (day to day) –</a:t>
            </a:r>
            <a:r>
              <a:rPr lang="en-GB" b="0" i="0" dirty="0">
                <a:solidFill>
                  <a:srgbClr val="181818"/>
                </a:solidFill>
                <a:effectLst/>
                <a:latin typeface="Quicksand"/>
              </a:rPr>
              <a:t> Used to pay for the day-to-day running expenses and to pay urgent bills such as electric and telephone. Working capital comes from money in the bank and sales. A lack of working capital will result in cash-flow problems which could cause a businesses downfall. </a:t>
            </a:r>
          </a:p>
          <a:p>
            <a:pPr marL="0" indent="0" algn="l">
              <a:buNone/>
            </a:pPr>
            <a:endParaRPr lang="en-GB" b="0" i="0" dirty="0">
              <a:solidFill>
                <a:srgbClr val="181818"/>
              </a:solidFill>
              <a:effectLst/>
              <a:latin typeface="Quicksand"/>
            </a:endParaRPr>
          </a:p>
          <a:p>
            <a:pPr marL="0" indent="0">
              <a:buNone/>
            </a:pPr>
            <a:endParaRPr lang="en-GB" dirty="0"/>
          </a:p>
        </p:txBody>
      </p:sp>
      <p:pic>
        <p:nvPicPr>
          <p:cNvPr id="5" name="Picture 4">
            <a:extLst>
              <a:ext uri="{FF2B5EF4-FFF2-40B4-BE49-F238E27FC236}">
                <a16:creationId xmlns:a16="http://schemas.microsoft.com/office/drawing/2014/main" id="{BD0340CD-6DFD-42EA-9948-7F66B367821E}"/>
              </a:ext>
            </a:extLst>
          </p:cNvPr>
          <p:cNvPicPr>
            <a:picLocks noChangeAspect="1"/>
          </p:cNvPicPr>
          <p:nvPr/>
        </p:nvPicPr>
        <p:blipFill>
          <a:blip r:embed="rId2"/>
          <a:stretch>
            <a:fillRect/>
          </a:stretch>
        </p:blipFill>
        <p:spPr>
          <a:xfrm>
            <a:off x="7730573" y="728869"/>
            <a:ext cx="4315653" cy="4094922"/>
          </a:xfrm>
          <a:prstGeom prst="rect">
            <a:avLst/>
          </a:prstGeom>
        </p:spPr>
      </p:pic>
      <p:pic>
        <p:nvPicPr>
          <p:cNvPr id="4" name="Picture 3">
            <a:extLst>
              <a:ext uri="{FF2B5EF4-FFF2-40B4-BE49-F238E27FC236}">
                <a16:creationId xmlns:a16="http://schemas.microsoft.com/office/drawing/2014/main" id="{32E1EEA6-EBB5-30A8-65A9-4A95B141591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85080089-D0A3-275B-CF77-1BAE41B1C22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5F0748A2-7B87-943C-A005-3C6B1182911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D65DCC99-1E8D-FFAE-C815-93E2755B366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5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5DE1-382C-4162-839C-79562DFA1B17}"/>
              </a:ext>
            </a:extLst>
          </p:cNvPr>
          <p:cNvSpPr>
            <a:spLocks noGrp="1"/>
          </p:cNvSpPr>
          <p:nvPr>
            <p:ph type="title"/>
          </p:nvPr>
        </p:nvSpPr>
        <p:spPr>
          <a:xfrm>
            <a:off x="331304" y="365125"/>
            <a:ext cx="5062330" cy="1052857"/>
          </a:xfrm>
          <a:solidFill>
            <a:schemeClr val="accent1">
              <a:lumMod val="60000"/>
              <a:lumOff val="40000"/>
            </a:schemeClr>
          </a:solidFill>
        </p:spPr>
        <p:txBody>
          <a:bodyPr>
            <a:normAutofit/>
          </a:bodyPr>
          <a:lstStyle/>
          <a:p>
            <a:pPr algn="ctr"/>
            <a:r>
              <a:rPr lang="en-GB" sz="3500" b="1" dirty="0"/>
              <a:t>Sources of finance</a:t>
            </a:r>
            <a:endParaRPr lang="en-GB" sz="3500" dirty="0"/>
          </a:p>
        </p:txBody>
      </p:sp>
      <p:sp>
        <p:nvSpPr>
          <p:cNvPr id="3" name="Content Placeholder 2">
            <a:extLst>
              <a:ext uri="{FF2B5EF4-FFF2-40B4-BE49-F238E27FC236}">
                <a16:creationId xmlns:a16="http://schemas.microsoft.com/office/drawing/2014/main" id="{8430D7D0-A405-46AB-A705-744E67FB82FB}"/>
              </a:ext>
            </a:extLst>
          </p:cNvPr>
          <p:cNvSpPr>
            <a:spLocks noGrp="1"/>
          </p:cNvSpPr>
          <p:nvPr>
            <p:ph idx="1"/>
          </p:nvPr>
        </p:nvSpPr>
        <p:spPr>
          <a:xfrm>
            <a:off x="5526157" y="728870"/>
            <a:ext cx="6482383" cy="5764004"/>
          </a:xfrm>
          <a:solidFill>
            <a:schemeClr val="accent4">
              <a:lumMod val="60000"/>
              <a:lumOff val="40000"/>
            </a:schemeClr>
          </a:solidFill>
        </p:spPr>
        <p:txBody>
          <a:bodyPr>
            <a:normAutofit/>
          </a:bodyPr>
          <a:lstStyle/>
          <a:p>
            <a:pPr marL="0" indent="0">
              <a:buNone/>
            </a:pPr>
            <a:r>
              <a:rPr lang="en-GB" dirty="0"/>
              <a:t>We can use the word ‘</a:t>
            </a:r>
            <a:r>
              <a:rPr lang="en-GB" b="1" dirty="0"/>
              <a:t>finance</a:t>
            </a:r>
            <a:r>
              <a:rPr lang="en-GB" dirty="0"/>
              <a:t>’ for ‘</a:t>
            </a:r>
            <a:r>
              <a:rPr lang="en-GB" b="1" dirty="0"/>
              <a:t>capital</a:t>
            </a:r>
            <a:r>
              <a:rPr lang="en-GB" dirty="0"/>
              <a:t>’. </a:t>
            </a:r>
          </a:p>
          <a:p>
            <a:pPr marL="0" indent="0">
              <a:buNone/>
            </a:pPr>
            <a:r>
              <a:rPr lang="en-GB" dirty="0"/>
              <a:t>Finance is available from a number sources. </a:t>
            </a:r>
          </a:p>
          <a:p>
            <a:pPr marL="0" indent="0">
              <a:buNone/>
            </a:pPr>
            <a:r>
              <a:rPr lang="en-GB" dirty="0"/>
              <a:t>If the finance comes from inside the business it is </a:t>
            </a:r>
            <a:r>
              <a:rPr lang="en-GB" b="1" dirty="0"/>
              <a:t>internal.</a:t>
            </a:r>
            <a:r>
              <a:rPr lang="en-GB" dirty="0"/>
              <a:t> </a:t>
            </a:r>
          </a:p>
          <a:p>
            <a:pPr marL="0" indent="0">
              <a:buNone/>
            </a:pPr>
            <a:r>
              <a:rPr lang="en-GB" dirty="0"/>
              <a:t>If it comes from outside the business it is </a:t>
            </a:r>
            <a:r>
              <a:rPr lang="en-GB" b="1" dirty="0"/>
              <a:t>external</a:t>
            </a:r>
            <a:r>
              <a:rPr lang="en-GB" dirty="0"/>
              <a:t>. </a:t>
            </a:r>
          </a:p>
          <a:p>
            <a:pPr marL="0" indent="0">
              <a:buNone/>
            </a:pPr>
            <a:endParaRPr lang="en-GB" dirty="0"/>
          </a:p>
          <a:p>
            <a:pPr marL="0" indent="0">
              <a:buNone/>
            </a:pPr>
            <a:r>
              <a:rPr lang="en-GB" dirty="0"/>
              <a:t>The time for which the finance is needed may be:</a:t>
            </a:r>
          </a:p>
          <a:p>
            <a:r>
              <a:rPr lang="en-GB" dirty="0"/>
              <a:t>Short term - up to 1 year</a:t>
            </a:r>
          </a:p>
          <a:p>
            <a:r>
              <a:rPr lang="en-GB" dirty="0"/>
              <a:t>Medium term - 1 to 5 years</a:t>
            </a:r>
          </a:p>
          <a:p>
            <a:r>
              <a:rPr lang="en-GB" dirty="0"/>
              <a:t>Long term - over 5 years</a:t>
            </a:r>
          </a:p>
          <a:p>
            <a:pPr marL="0" indent="0">
              <a:buNone/>
            </a:pPr>
            <a:endParaRPr lang="en-GB" dirty="0"/>
          </a:p>
        </p:txBody>
      </p:sp>
      <p:pic>
        <p:nvPicPr>
          <p:cNvPr id="5" name="Picture 4">
            <a:extLst>
              <a:ext uri="{FF2B5EF4-FFF2-40B4-BE49-F238E27FC236}">
                <a16:creationId xmlns:a16="http://schemas.microsoft.com/office/drawing/2014/main" id="{687889BF-7017-46B8-AF20-48F6EE0652C0}"/>
              </a:ext>
            </a:extLst>
          </p:cNvPr>
          <p:cNvPicPr>
            <a:picLocks noChangeAspect="1"/>
          </p:cNvPicPr>
          <p:nvPr/>
        </p:nvPicPr>
        <p:blipFill>
          <a:blip r:embed="rId2"/>
          <a:stretch>
            <a:fillRect/>
          </a:stretch>
        </p:blipFill>
        <p:spPr>
          <a:xfrm>
            <a:off x="183459" y="2007014"/>
            <a:ext cx="5210175" cy="3545647"/>
          </a:xfrm>
          <a:prstGeom prst="rect">
            <a:avLst/>
          </a:prstGeom>
        </p:spPr>
      </p:pic>
      <p:pic>
        <p:nvPicPr>
          <p:cNvPr id="4" name="Picture 3">
            <a:extLst>
              <a:ext uri="{FF2B5EF4-FFF2-40B4-BE49-F238E27FC236}">
                <a16:creationId xmlns:a16="http://schemas.microsoft.com/office/drawing/2014/main" id="{3BEA3779-36DC-5B3B-C664-B28EFB87BB6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08F8F7A-F3CF-175F-8844-27FBF15CF68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688C6175-5570-F1B4-867E-A6D90A38E7A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7AE965DA-9962-5CD6-7B8C-D14155BE172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3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B4AB3-6B84-43B1-B47A-7E99CD5AE4A2}"/>
              </a:ext>
            </a:extLst>
          </p:cNvPr>
          <p:cNvSpPr>
            <a:spLocks noGrp="1"/>
          </p:cNvSpPr>
          <p:nvPr>
            <p:ph idx="1"/>
          </p:nvPr>
        </p:nvSpPr>
        <p:spPr>
          <a:xfrm>
            <a:off x="838200" y="3644349"/>
            <a:ext cx="10515600" cy="2848526"/>
          </a:xfrm>
          <a:solidFill>
            <a:schemeClr val="accent4">
              <a:lumMod val="60000"/>
              <a:lumOff val="40000"/>
            </a:schemeClr>
          </a:solidFill>
        </p:spPr>
        <p:txBody>
          <a:bodyPr>
            <a:normAutofit/>
          </a:bodyPr>
          <a:lstStyle/>
          <a:p>
            <a:pPr marL="0" indent="0" algn="l">
              <a:buNone/>
            </a:pPr>
            <a:r>
              <a:rPr lang="en-GB" b="1" i="0" dirty="0">
                <a:solidFill>
                  <a:srgbClr val="000000"/>
                </a:solidFill>
                <a:effectLst/>
                <a:latin typeface="Source Sans Pro" panose="020B0503030403020204" pitchFamily="34" charset="0"/>
              </a:rPr>
              <a:t>Types of internal finance:</a:t>
            </a:r>
            <a:endParaRPr lang="en-GB" b="1"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0" i="0" dirty="0">
                <a:solidFill>
                  <a:srgbClr val="000000"/>
                </a:solidFill>
                <a:effectLst/>
                <a:latin typeface="Source Sans Pro" panose="020B0503030403020204" pitchFamily="34" charset="0"/>
              </a:rPr>
              <a:t>Owner’s capital/personal savings – The personal savings of the business’s owner.</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0" i="0" dirty="0">
                <a:solidFill>
                  <a:srgbClr val="000000"/>
                </a:solidFill>
                <a:effectLst/>
                <a:latin typeface="Source Sans Pro" panose="020B0503030403020204" pitchFamily="34" charset="0"/>
              </a:rPr>
              <a:t>Retained profit – The profit that the business has made so far through trade.</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0" i="0" dirty="0">
                <a:solidFill>
                  <a:srgbClr val="000000"/>
                </a:solidFill>
                <a:effectLst/>
                <a:latin typeface="Source Sans Pro" panose="020B0503030403020204" pitchFamily="34" charset="0"/>
              </a:rPr>
              <a:t>Sale of assets – The sale of business assets such as machinery.</a:t>
            </a:r>
            <a:endParaRPr lang="en-GB" b="0" i="0" dirty="0">
              <a:solidFill>
                <a:srgbClr val="6D6D6D"/>
              </a:solidFill>
              <a:effectLst/>
              <a:latin typeface="Source Sans Pro" panose="020B0503030403020204" pitchFamily="34" charset="0"/>
            </a:endParaRPr>
          </a:p>
          <a:p>
            <a:pPr marL="0" indent="0">
              <a:buNone/>
            </a:pPr>
            <a:endParaRPr lang="en-GB" dirty="0"/>
          </a:p>
        </p:txBody>
      </p:sp>
      <p:pic>
        <p:nvPicPr>
          <p:cNvPr id="9" name="Picture 8">
            <a:extLst>
              <a:ext uri="{FF2B5EF4-FFF2-40B4-BE49-F238E27FC236}">
                <a16:creationId xmlns:a16="http://schemas.microsoft.com/office/drawing/2014/main" id="{048E8100-1E02-4A0A-96AC-052F53D1FABD}"/>
              </a:ext>
            </a:extLst>
          </p:cNvPr>
          <p:cNvPicPr>
            <a:picLocks noChangeAspect="1"/>
          </p:cNvPicPr>
          <p:nvPr/>
        </p:nvPicPr>
        <p:blipFill>
          <a:blip r:embed="rId2"/>
          <a:stretch>
            <a:fillRect/>
          </a:stretch>
        </p:blipFill>
        <p:spPr>
          <a:xfrm>
            <a:off x="2080592" y="81999"/>
            <a:ext cx="8309112" cy="3562350"/>
          </a:xfrm>
          <a:prstGeom prst="rect">
            <a:avLst/>
          </a:prstGeom>
        </p:spPr>
      </p:pic>
      <p:pic>
        <p:nvPicPr>
          <p:cNvPr id="2" name="Picture 1">
            <a:extLst>
              <a:ext uri="{FF2B5EF4-FFF2-40B4-BE49-F238E27FC236}">
                <a16:creationId xmlns:a16="http://schemas.microsoft.com/office/drawing/2014/main" id="{8B34FF96-D7EF-B8A3-C1C2-A2392828158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6AA1EBA4-10CC-2BB9-5FFF-E508BE97E77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AA8C984F-5AB7-BFED-5CD6-7DEC9A1ACC2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B8B2567C-8573-B543-B332-4512200C098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41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2F1E-3B1B-4691-8F23-09DEDB98B707}"/>
              </a:ext>
            </a:extLst>
          </p:cNvPr>
          <p:cNvSpPr>
            <a:spLocks noGrp="1"/>
          </p:cNvSpPr>
          <p:nvPr>
            <p:ph type="title"/>
          </p:nvPr>
        </p:nvSpPr>
        <p:spPr>
          <a:xfrm>
            <a:off x="637829" y="170234"/>
            <a:ext cx="3758716" cy="823913"/>
          </a:xfrm>
          <a:solidFill>
            <a:schemeClr val="accent1"/>
          </a:solidFill>
        </p:spPr>
        <p:txBody>
          <a:bodyPr>
            <a:normAutofit/>
          </a:bodyPr>
          <a:lstStyle/>
          <a:p>
            <a:pPr algn="ctr"/>
            <a:r>
              <a:rPr lang="en-GB" sz="3500" b="1" i="0" dirty="0">
                <a:solidFill>
                  <a:srgbClr val="000000"/>
                </a:solidFill>
                <a:effectLst/>
                <a:latin typeface="Source Sans Pro" panose="020B0503030403020204" pitchFamily="34" charset="0"/>
              </a:rPr>
              <a:t>Owner’s capital</a:t>
            </a:r>
            <a:endParaRPr lang="en-GB" sz="3500" dirty="0"/>
          </a:p>
        </p:txBody>
      </p:sp>
      <p:sp>
        <p:nvSpPr>
          <p:cNvPr id="3" name="Text Placeholder 2">
            <a:extLst>
              <a:ext uri="{FF2B5EF4-FFF2-40B4-BE49-F238E27FC236}">
                <a16:creationId xmlns:a16="http://schemas.microsoft.com/office/drawing/2014/main" id="{3B355466-A485-4016-B9D5-082F53F51786}"/>
              </a:ext>
            </a:extLst>
          </p:cNvPr>
          <p:cNvSpPr>
            <a:spLocks noGrp="1"/>
          </p:cNvSpPr>
          <p:nvPr>
            <p:ph type="body" idx="1"/>
          </p:nvPr>
        </p:nvSpPr>
        <p:spPr>
          <a:xfrm>
            <a:off x="265043" y="994148"/>
            <a:ext cx="3960675" cy="628373"/>
          </a:xfrm>
        </p:spPr>
        <p:txBody>
          <a:bodyPr/>
          <a:lstStyle/>
          <a:p>
            <a:pPr algn="ctr"/>
            <a:r>
              <a:rPr lang="en-GB" u="sng" dirty="0">
                <a:solidFill>
                  <a:srgbClr val="000000"/>
                </a:solidFill>
                <a:latin typeface="Source Sans Pro" panose="020B0503030403020204" pitchFamily="34" charset="0"/>
              </a:rPr>
              <a:t>Benefits</a:t>
            </a:r>
            <a:endParaRPr lang="en-GB" u="sng" dirty="0">
              <a:solidFill>
                <a:srgbClr val="6D6D6D"/>
              </a:solidFill>
              <a:latin typeface="Source Sans Pro" panose="020B0503030403020204" pitchFamily="34" charset="0"/>
            </a:endParaRPr>
          </a:p>
        </p:txBody>
      </p:sp>
      <p:sp>
        <p:nvSpPr>
          <p:cNvPr id="4" name="Content Placeholder 3">
            <a:extLst>
              <a:ext uri="{FF2B5EF4-FFF2-40B4-BE49-F238E27FC236}">
                <a16:creationId xmlns:a16="http://schemas.microsoft.com/office/drawing/2014/main" id="{1497126C-7DBE-4FC2-AF24-8C90CC7D6E25}"/>
              </a:ext>
            </a:extLst>
          </p:cNvPr>
          <p:cNvSpPr>
            <a:spLocks noGrp="1"/>
          </p:cNvSpPr>
          <p:nvPr>
            <p:ph sz="half" idx="2"/>
          </p:nvPr>
        </p:nvSpPr>
        <p:spPr>
          <a:xfrm>
            <a:off x="265043" y="1622520"/>
            <a:ext cx="3960675" cy="4565763"/>
          </a:xfrm>
          <a:solidFill>
            <a:schemeClr val="accent2">
              <a:lumMod val="60000"/>
              <a:lumOff val="40000"/>
            </a:schemeClr>
          </a:solidFill>
        </p:spPr>
        <p:txBody>
          <a:bodyPr>
            <a:normAutofit fontScale="85000" lnSpcReduction="10000"/>
          </a:bodyPr>
          <a:lstStyle/>
          <a:p>
            <a:pPr algn="l">
              <a:buFont typeface="Arial" panose="020B0604020202020204" pitchFamily="34" charset="0"/>
              <a:buChar char="•"/>
            </a:pPr>
            <a:r>
              <a:rPr lang="en-GB" sz="2400" b="1" i="0" dirty="0">
                <a:solidFill>
                  <a:srgbClr val="000000"/>
                </a:solidFill>
                <a:effectLst/>
                <a:latin typeface="Source Sans Pro" panose="020B0503030403020204" pitchFamily="34" charset="0"/>
              </a:rPr>
              <a:t>No debt </a:t>
            </a:r>
            <a:r>
              <a:rPr lang="en-GB" sz="2400" b="0" i="0" dirty="0">
                <a:solidFill>
                  <a:srgbClr val="000000"/>
                </a:solidFill>
                <a:effectLst/>
                <a:latin typeface="Source Sans Pro" panose="020B0503030403020204" pitchFamily="34" charset="0"/>
              </a:rPr>
              <a:t>– By using owner’s capital as a source of finance it means that the business does not have to take out any loans. As a result of this they will not have any debt that will need to be paid off.</a:t>
            </a:r>
            <a:endParaRPr lang="en-GB" sz="2400"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sz="2400" b="1" i="0" dirty="0">
                <a:solidFill>
                  <a:srgbClr val="000000"/>
                </a:solidFill>
                <a:effectLst/>
                <a:latin typeface="Source Sans Pro" panose="020B0503030403020204" pitchFamily="34" charset="0"/>
              </a:rPr>
              <a:t>Quick</a:t>
            </a:r>
            <a:r>
              <a:rPr lang="en-GB" sz="2400" b="0" i="0" dirty="0">
                <a:solidFill>
                  <a:srgbClr val="000000"/>
                </a:solidFill>
                <a:effectLst/>
                <a:latin typeface="Source Sans Pro" panose="020B0503030403020204" pitchFamily="34" charset="0"/>
              </a:rPr>
              <a:t> – No approval is needed in order to use owner’s capital to invest in the business. This allows the business to re-invest the capital quickly and therefore may be useful when operating in a dynamic market.</a:t>
            </a:r>
            <a:endParaRPr lang="en-GB" sz="2400" b="0" i="0" dirty="0">
              <a:solidFill>
                <a:srgbClr val="6D6D6D"/>
              </a:solidFill>
              <a:effectLst/>
              <a:latin typeface="Source Sans Pro" panose="020B0503030403020204" pitchFamily="34" charset="0"/>
            </a:endParaRPr>
          </a:p>
          <a:p>
            <a:pPr marL="0" indent="0">
              <a:buNone/>
            </a:pPr>
            <a:endParaRPr lang="en-GB" dirty="0"/>
          </a:p>
        </p:txBody>
      </p:sp>
      <p:sp>
        <p:nvSpPr>
          <p:cNvPr id="5" name="Text Placeholder 4">
            <a:extLst>
              <a:ext uri="{FF2B5EF4-FFF2-40B4-BE49-F238E27FC236}">
                <a16:creationId xmlns:a16="http://schemas.microsoft.com/office/drawing/2014/main" id="{C2E2D937-0B69-4F18-87B4-CC2A5E99C010}"/>
              </a:ext>
            </a:extLst>
          </p:cNvPr>
          <p:cNvSpPr>
            <a:spLocks noGrp="1"/>
          </p:cNvSpPr>
          <p:nvPr>
            <p:ph type="body" sz="quarter" idx="3"/>
          </p:nvPr>
        </p:nvSpPr>
        <p:spPr>
          <a:xfrm>
            <a:off x="4225718" y="994147"/>
            <a:ext cx="3740566" cy="628373"/>
          </a:xfrm>
        </p:spPr>
        <p:txBody>
          <a:bodyPr/>
          <a:lstStyle/>
          <a:p>
            <a:pPr algn="ctr"/>
            <a:r>
              <a:rPr lang="en-GB" b="1" i="0" u="sng" dirty="0">
                <a:solidFill>
                  <a:srgbClr val="000000"/>
                </a:solidFill>
                <a:effectLst/>
                <a:latin typeface="Source Sans Pro" panose="020B0503030403020204" pitchFamily="34" charset="0"/>
              </a:rPr>
              <a:t>Drawbacks</a:t>
            </a:r>
            <a:endParaRPr lang="en-GB" b="1" i="0" u="sng" dirty="0">
              <a:solidFill>
                <a:srgbClr val="6D6D6D"/>
              </a:solidFill>
              <a:effectLst/>
              <a:latin typeface="Source Sans Pro" panose="020B0503030403020204" pitchFamily="34" charset="0"/>
            </a:endParaRPr>
          </a:p>
        </p:txBody>
      </p:sp>
      <p:sp>
        <p:nvSpPr>
          <p:cNvPr id="6" name="Content Placeholder 5">
            <a:extLst>
              <a:ext uri="{FF2B5EF4-FFF2-40B4-BE49-F238E27FC236}">
                <a16:creationId xmlns:a16="http://schemas.microsoft.com/office/drawing/2014/main" id="{8F1C64FF-C6C1-4A1B-87A6-FAE3E23F77A0}"/>
              </a:ext>
            </a:extLst>
          </p:cNvPr>
          <p:cNvSpPr>
            <a:spLocks noGrp="1"/>
          </p:cNvSpPr>
          <p:nvPr>
            <p:ph sz="quarter" idx="4"/>
          </p:nvPr>
        </p:nvSpPr>
        <p:spPr>
          <a:xfrm>
            <a:off x="4225718" y="1622520"/>
            <a:ext cx="3740567" cy="4565763"/>
          </a:xfrm>
          <a:solidFill>
            <a:schemeClr val="accent6">
              <a:lumMod val="60000"/>
              <a:lumOff val="40000"/>
            </a:schemeClr>
          </a:solidFill>
        </p:spPr>
        <p:txBody>
          <a:bodyPr>
            <a:normAutofit fontScale="85000" lnSpcReduction="10000"/>
          </a:bodyPr>
          <a:lstStyle/>
          <a:p>
            <a:pPr algn="l">
              <a:buFont typeface="Arial" panose="020B0604020202020204" pitchFamily="34" charset="0"/>
              <a:buChar char="•"/>
            </a:pPr>
            <a:r>
              <a:rPr lang="en-GB" sz="2400" b="1" i="0" dirty="0">
                <a:solidFill>
                  <a:srgbClr val="000000"/>
                </a:solidFill>
                <a:effectLst/>
                <a:latin typeface="Source Sans Pro" panose="020B0503030403020204" pitchFamily="34" charset="0"/>
              </a:rPr>
              <a:t>Limited funds available </a:t>
            </a:r>
            <a:r>
              <a:rPr lang="en-GB" sz="2400" b="0" i="0" dirty="0">
                <a:solidFill>
                  <a:srgbClr val="000000"/>
                </a:solidFill>
                <a:effectLst/>
                <a:latin typeface="Source Sans Pro" panose="020B0503030403020204" pitchFamily="34" charset="0"/>
              </a:rPr>
              <a:t>– The Capital that the owner has available to invest in the business is likely to be limited. As a result of this, owner’s capital would be an unsuitable for activities such as expansion which would require a much larger amount of capital</a:t>
            </a:r>
            <a:endParaRPr lang="en-GB" sz="2400"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sz="2400" b="1" i="0" dirty="0">
                <a:solidFill>
                  <a:srgbClr val="000000"/>
                </a:solidFill>
                <a:effectLst/>
                <a:latin typeface="Source Sans Pro" panose="020B0503030403020204" pitchFamily="34" charset="0"/>
              </a:rPr>
              <a:t>Risk of losing savings </a:t>
            </a:r>
            <a:r>
              <a:rPr lang="en-GB" sz="2400" b="0" i="0" dirty="0">
                <a:solidFill>
                  <a:srgbClr val="000000"/>
                </a:solidFill>
                <a:effectLst/>
                <a:latin typeface="Source Sans Pro" panose="020B0503030403020204" pitchFamily="34" charset="0"/>
              </a:rPr>
              <a:t>– If the business fails and goes bankrupt then the owner will lose any capital that they have put into the business. </a:t>
            </a:r>
          </a:p>
          <a:p>
            <a:r>
              <a:rPr lang="en-GB" sz="2400" dirty="0">
                <a:solidFill>
                  <a:srgbClr val="000000"/>
                </a:solidFill>
                <a:latin typeface="Source Sans Pro" panose="020B0503030403020204" pitchFamily="34" charset="0"/>
              </a:rPr>
              <a:t>Not all business owners have that additional capital to call on</a:t>
            </a:r>
          </a:p>
        </p:txBody>
      </p:sp>
      <p:pic>
        <p:nvPicPr>
          <p:cNvPr id="7" name="Picture 6">
            <a:extLst>
              <a:ext uri="{FF2B5EF4-FFF2-40B4-BE49-F238E27FC236}">
                <a16:creationId xmlns:a16="http://schemas.microsoft.com/office/drawing/2014/main" id="{A213EF5C-E80C-46C2-BA09-DDFF6C811AB4}"/>
              </a:ext>
            </a:extLst>
          </p:cNvPr>
          <p:cNvPicPr>
            <a:picLocks noChangeAspect="1"/>
          </p:cNvPicPr>
          <p:nvPr/>
        </p:nvPicPr>
        <p:blipFill>
          <a:blip r:embed="rId2"/>
          <a:stretch>
            <a:fillRect/>
          </a:stretch>
        </p:blipFill>
        <p:spPr>
          <a:xfrm>
            <a:off x="8100534" y="1189038"/>
            <a:ext cx="3972196" cy="3631096"/>
          </a:xfrm>
          <a:prstGeom prst="rect">
            <a:avLst/>
          </a:prstGeom>
        </p:spPr>
      </p:pic>
      <p:pic>
        <p:nvPicPr>
          <p:cNvPr id="8" name="Picture 7">
            <a:extLst>
              <a:ext uri="{FF2B5EF4-FFF2-40B4-BE49-F238E27FC236}">
                <a16:creationId xmlns:a16="http://schemas.microsoft.com/office/drawing/2014/main" id="{1DD6041E-B117-866F-07C1-29826C4C1BD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9" name="Picture 8">
            <a:extLst>
              <a:ext uri="{FF2B5EF4-FFF2-40B4-BE49-F238E27FC236}">
                <a16:creationId xmlns:a16="http://schemas.microsoft.com/office/drawing/2014/main" id="{4B922BAE-2972-45D0-A3AD-F959EDC2512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0" name="TextBox 9">
            <a:extLst>
              <a:ext uri="{FF2B5EF4-FFF2-40B4-BE49-F238E27FC236}">
                <a16:creationId xmlns:a16="http://schemas.microsoft.com/office/drawing/2014/main" id="{1D67D99A-8071-84FC-1EAA-F528112CC0E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1" name="Footer Placeholder 2">
            <a:extLst>
              <a:ext uri="{FF2B5EF4-FFF2-40B4-BE49-F238E27FC236}">
                <a16:creationId xmlns:a16="http://schemas.microsoft.com/office/drawing/2014/main" id="{17F57511-F627-AE3E-B40E-88C0261B173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0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E75C-7B95-4DA2-9932-98D61318A50D}"/>
              </a:ext>
            </a:extLst>
          </p:cNvPr>
          <p:cNvSpPr>
            <a:spLocks noGrp="1"/>
          </p:cNvSpPr>
          <p:nvPr>
            <p:ph type="title"/>
          </p:nvPr>
        </p:nvSpPr>
        <p:spPr>
          <a:xfrm>
            <a:off x="6445457" y="39757"/>
            <a:ext cx="5614021" cy="823913"/>
          </a:xfrm>
        </p:spPr>
        <p:txBody>
          <a:bodyPr>
            <a:normAutofit/>
          </a:bodyPr>
          <a:lstStyle/>
          <a:p>
            <a:pPr algn="r"/>
            <a:r>
              <a:rPr lang="en-GB" sz="3500" b="1" i="0" dirty="0">
                <a:solidFill>
                  <a:srgbClr val="000000"/>
                </a:solidFill>
                <a:effectLst/>
                <a:latin typeface="Source Sans Pro" panose="020B0503030403020204" pitchFamily="34" charset="0"/>
              </a:rPr>
              <a:t>Retained profit</a:t>
            </a:r>
            <a:endParaRPr lang="en-GB" sz="3500" dirty="0"/>
          </a:p>
        </p:txBody>
      </p:sp>
      <p:sp>
        <p:nvSpPr>
          <p:cNvPr id="3" name="Text Placeholder 2">
            <a:extLst>
              <a:ext uri="{FF2B5EF4-FFF2-40B4-BE49-F238E27FC236}">
                <a16:creationId xmlns:a16="http://schemas.microsoft.com/office/drawing/2014/main" id="{DECA7A62-5626-4B1D-ADBD-08A727A0FE77}"/>
              </a:ext>
            </a:extLst>
          </p:cNvPr>
          <p:cNvSpPr>
            <a:spLocks noGrp="1"/>
          </p:cNvSpPr>
          <p:nvPr>
            <p:ph type="body" idx="1"/>
          </p:nvPr>
        </p:nvSpPr>
        <p:spPr>
          <a:xfrm>
            <a:off x="384314" y="2043597"/>
            <a:ext cx="5157787" cy="511106"/>
          </a:xfrm>
        </p:spPr>
        <p:txBody>
          <a:bodyPr/>
          <a:lstStyle/>
          <a:p>
            <a:r>
              <a:rPr lang="en-GB" sz="3000" u="sng" dirty="0">
                <a:solidFill>
                  <a:srgbClr val="000000"/>
                </a:solidFill>
                <a:latin typeface="Source Sans Pro" panose="020B0503030403020204" pitchFamily="34" charset="0"/>
              </a:rPr>
              <a:t>Benefits</a:t>
            </a:r>
            <a:endParaRPr lang="en-GB" sz="3000" u="sng" dirty="0">
              <a:solidFill>
                <a:srgbClr val="6D6D6D"/>
              </a:solidFill>
              <a:latin typeface="Source Sans Pro" panose="020B0503030403020204" pitchFamily="34" charset="0"/>
            </a:endParaRPr>
          </a:p>
        </p:txBody>
      </p:sp>
      <p:sp>
        <p:nvSpPr>
          <p:cNvPr id="4" name="Content Placeholder 3">
            <a:extLst>
              <a:ext uri="{FF2B5EF4-FFF2-40B4-BE49-F238E27FC236}">
                <a16:creationId xmlns:a16="http://schemas.microsoft.com/office/drawing/2014/main" id="{AFEF5FD2-CC79-4602-972C-DED768F97661}"/>
              </a:ext>
            </a:extLst>
          </p:cNvPr>
          <p:cNvSpPr>
            <a:spLocks noGrp="1"/>
          </p:cNvSpPr>
          <p:nvPr>
            <p:ph sz="half" idx="2"/>
          </p:nvPr>
        </p:nvSpPr>
        <p:spPr>
          <a:xfrm>
            <a:off x="384314" y="2851496"/>
            <a:ext cx="5157787" cy="3825075"/>
          </a:xfrm>
          <a:solidFill>
            <a:schemeClr val="accent3">
              <a:lumMod val="60000"/>
              <a:lumOff val="40000"/>
            </a:schemeClr>
          </a:solidFill>
        </p:spPr>
        <p:txBody>
          <a:bodyPr>
            <a:noAutofit/>
          </a:bodyPr>
          <a:lstStyle/>
          <a:p>
            <a:pPr algn="l">
              <a:buFont typeface="Arial" panose="020B0604020202020204" pitchFamily="34" charset="0"/>
              <a:buChar char="•"/>
            </a:pPr>
            <a:r>
              <a:rPr lang="en-GB" sz="2000" b="1" i="0" dirty="0">
                <a:solidFill>
                  <a:srgbClr val="000000"/>
                </a:solidFill>
                <a:effectLst/>
                <a:latin typeface="Source Sans Pro" panose="020B0503030403020204" pitchFamily="34" charset="0"/>
              </a:rPr>
              <a:t>No debt </a:t>
            </a:r>
            <a:r>
              <a:rPr lang="en-GB" sz="2000" b="0" i="0" dirty="0">
                <a:solidFill>
                  <a:srgbClr val="000000"/>
                </a:solidFill>
                <a:effectLst/>
                <a:latin typeface="Source Sans Pro" panose="020B0503030403020204" pitchFamily="34" charset="0"/>
              </a:rPr>
              <a:t>– By using this source of finance it means that the business may not have to use loan capital. As a result of this, no interest has to be paid. </a:t>
            </a:r>
          </a:p>
          <a:p>
            <a:pPr algn="l">
              <a:buFont typeface="Arial" panose="020B0604020202020204" pitchFamily="34" charset="0"/>
              <a:buChar char="•"/>
            </a:pPr>
            <a:r>
              <a:rPr lang="en-GB" sz="2000" b="1" i="0" dirty="0">
                <a:solidFill>
                  <a:srgbClr val="000000"/>
                </a:solidFill>
                <a:effectLst/>
                <a:latin typeface="Source Sans Pro" panose="020B0503030403020204" pitchFamily="34" charset="0"/>
              </a:rPr>
              <a:t>Flexible </a:t>
            </a:r>
            <a:r>
              <a:rPr lang="en-GB" sz="2000" b="0" i="0" dirty="0">
                <a:solidFill>
                  <a:srgbClr val="000000"/>
                </a:solidFill>
                <a:effectLst/>
                <a:latin typeface="Source Sans Pro" panose="020B0503030403020204" pitchFamily="34" charset="0"/>
              </a:rPr>
              <a:t>– They will also decide where to invest the profits which can be in contrast to some of the other types of finance. </a:t>
            </a:r>
            <a:endParaRPr lang="en-GB" sz="2000"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sz="2000" b="1" i="0" dirty="0">
                <a:solidFill>
                  <a:srgbClr val="000000"/>
                </a:solidFill>
                <a:effectLst/>
                <a:latin typeface="Source Sans Pro" panose="020B0503030403020204" pitchFamily="34" charset="0"/>
              </a:rPr>
              <a:t>Retain control </a:t>
            </a:r>
            <a:r>
              <a:rPr lang="en-GB" sz="2000" b="0" i="0" dirty="0">
                <a:solidFill>
                  <a:srgbClr val="000000"/>
                </a:solidFill>
                <a:effectLst/>
                <a:latin typeface="Source Sans Pro" panose="020B0503030403020204" pitchFamily="34" charset="0"/>
              </a:rPr>
              <a:t>– Owners are able to raise finance without having to dilute some of the power that they have in the business as they will not have to sell any shares.</a:t>
            </a:r>
            <a:endParaRPr lang="en-GB" sz="2000" dirty="0"/>
          </a:p>
        </p:txBody>
      </p:sp>
      <p:sp>
        <p:nvSpPr>
          <p:cNvPr id="5" name="Text Placeholder 4">
            <a:extLst>
              <a:ext uri="{FF2B5EF4-FFF2-40B4-BE49-F238E27FC236}">
                <a16:creationId xmlns:a16="http://schemas.microsoft.com/office/drawing/2014/main" id="{FCA18F42-4B22-4287-BE3E-77E08C604A86}"/>
              </a:ext>
            </a:extLst>
          </p:cNvPr>
          <p:cNvSpPr>
            <a:spLocks noGrp="1"/>
          </p:cNvSpPr>
          <p:nvPr>
            <p:ph type="body" sz="quarter" idx="3"/>
          </p:nvPr>
        </p:nvSpPr>
        <p:spPr>
          <a:xfrm>
            <a:off x="8283470" y="2043597"/>
            <a:ext cx="3738701" cy="511106"/>
          </a:xfrm>
        </p:spPr>
        <p:txBody>
          <a:bodyPr/>
          <a:lstStyle/>
          <a:p>
            <a:pPr algn="r"/>
            <a:r>
              <a:rPr lang="en-GB" sz="3000" u="sng" dirty="0">
                <a:solidFill>
                  <a:srgbClr val="000000"/>
                </a:solidFill>
                <a:latin typeface="Source Sans Pro" panose="020B0503030403020204" pitchFamily="34" charset="0"/>
              </a:rPr>
              <a:t>Drawbacks</a:t>
            </a:r>
            <a:endParaRPr lang="en-GB" sz="3000" u="sng" dirty="0">
              <a:solidFill>
                <a:srgbClr val="6D6D6D"/>
              </a:solidFill>
              <a:latin typeface="Source Sans Pro" panose="020B0503030403020204" pitchFamily="34" charset="0"/>
            </a:endParaRPr>
          </a:p>
        </p:txBody>
      </p:sp>
      <p:sp>
        <p:nvSpPr>
          <p:cNvPr id="6" name="Content Placeholder 5">
            <a:extLst>
              <a:ext uri="{FF2B5EF4-FFF2-40B4-BE49-F238E27FC236}">
                <a16:creationId xmlns:a16="http://schemas.microsoft.com/office/drawing/2014/main" id="{6D215D16-4501-4904-9506-B825C0FFF39D}"/>
              </a:ext>
            </a:extLst>
          </p:cNvPr>
          <p:cNvSpPr>
            <a:spLocks noGrp="1"/>
          </p:cNvSpPr>
          <p:nvPr>
            <p:ph sz="quarter" idx="4"/>
          </p:nvPr>
        </p:nvSpPr>
        <p:spPr>
          <a:xfrm>
            <a:off x="5542102" y="2554703"/>
            <a:ext cx="6517376" cy="4263539"/>
          </a:xfrm>
          <a:solidFill>
            <a:srgbClr val="92D050"/>
          </a:solidFill>
        </p:spPr>
        <p:txBody>
          <a:bodyPr>
            <a:noAutofit/>
          </a:bodyPr>
          <a:lstStyle/>
          <a:p>
            <a:pPr algn="l">
              <a:buFont typeface="Arial" panose="020B0604020202020204" pitchFamily="34" charset="0"/>
              <a:buChar char="•"/>
            </a:pPr>
            <a:r>
              <a:rPr lang="en-GB" sz="1800" b="1" i="0" dirty="0">
                <a:solidFill>
                  <a:srgbClr val="000000"/>
                </a:solidFill>
                <a:effectLst/>
                <a:latin typeface="Source Sans Pro" panose="020B0503030403020204" pitchFamily="34" charset="0"/>
              </a:rPr>
              <a:t>Reduce dividends for shareholders </a:t>
            </a:r>
            <a:r>
              <a:rPr lang="en-GB" sz="1800" b="0" i="0" dirty="0">
                <a:solidFill>
                  <a:srgbClr val="000000"/>
                </a:solidFill>
                <a:effectLst/>
                <a:latin typeface="Source Sans Pro" panose="020B0503030403020204" pitchFamily="34" charset="0"/>
              </a:rPr>
              <a:t>– there will be less profit left to give to shareholders, dividends will be lower. This may result in shareholders becoming unhappy. </a:t>
            </a:r>
          </a:p>
          <a:p>
            <a:pPr algn="l">
              <a:buFont typeface="Arial" panose="020B0604020202020204" pitchFamily="34" charset="0"/>
              <a:buChar char="•"/>
            </a:pPr>
            <a:r>
              <a:rPr lang="en-GB" sz="1800" b="1" i="0" dirty="0">
                <a:solidFill>
                  <a:srgbClr val="000000"/>
                </a:solidFill>
                <a:effectLst/>
                <a:latin typeface="Source Sans Pro" panose="020B0503030403020204" pitchFamily="34" charset="0"/>
              </a:rPr>
              <a:t>Slow process </a:t>
            </a:r>
            <a:r>
              <a:rPr lang="en-GB" sz="1800" b="0" i="0" dirty="0">
                <a:solidFill>
                  <a:srgbClr val="000000"/>
                </a:solidFill>
                <a:effectLst/>
                <a:latin typeface="Source Sans Pro" panose="020B0503030403020204" pitchFamily="34" charset="0"/>
              </a:rPr>
              <a:t>– It can take a long time for a business to gain enough profit that is substantial enough in order to reinvest in the business, especially for new businesses. Furthermore, by the time that the business has made enough profit to reinvest, competitors may have done so a long time ago. Therefore the business risks losing market share if they wait to make a substantial amount of profit. This is especially the case in dynamic markets.</a:t>
            </a:r>
            <a:endParaRPr lang="en-GB" sz="1800"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sz="1800" b="1" i="0" dirty="0">
                <a:solidFill>
                  <a:srgbClr val="000000"/>
                </a:solidFill>
                <a:effectLst/>
                <a:latin typeface="Source Sans Pro" panose="020B0503030403020204" pitchFamily="34" charset="0"/>
              </a:rPr>
              <a:t>Limited profits </a:t>
            </a:r>
            <a:r>
              <a:rPr lang="en-GB" sz="1800" b="0" i="0" dirty="0">
                <a:solidFill>
                  <a:srgbClr val="000000"/>
                </a:solidFill>
                <a:effectLst/>
                <a:latin typeface="Source Sans Pro" panose="020B0503030403020204" pitchFamily="34" charset="0"/>
              </a:rPr>
              <a:t>– Most businesses are unlikely to have the retained profit required in order to fund big investments in their business e.g. expansion. Therefore, the source of finance is unlikely to be suitable when making big investments in the business. </a:t>
            </a:r>
            <a:endParaRPr lang="en-GB" sz="1800" dirty="0"/>
          </a:p>
        </p:txBody>
      </p:sp>
      <p:pic>
        <p:nvPicPr>
          <p:cNvPr id="8" name="Picture 7">
            <a:extLst>
              <a:ext uri="{FF2B5EF4-FFF2-40B4-BE49-F238E27FC236}">
                <a16:creationId xmlns:a16="http://schemas.microsoft.com/office/drawing/2014/main" id="{7FD0024C-52B2-4877-A52B-EA6BCCA454DB}"/>
              </a:ext>
            </a:extLst>
          </p:cNvPr>
          <p:cNvPicPr>
            <a:picLocks noChangeAspect="1"/>
          </p:cNvPicPr>
          <p:nvPr/>
        </p:nvPicPr>
        <p:blipFill>
          <a:blip r:embed="rId2"/>
          <a:stretch>
            <a:fillRect/>
          </a:stretch>
        </p:blipFill>
        <p:spPr>
          <a:xfrm>
            <a:off x="1903277" y="0"/>
            <a:ext cx="3935895" cy="2590800"/>
          </a:xfrm>
          <a:prstGeom prst="rect">
            <a:avLst/>
          </a:prstGeom>
        </p:spPr>
      </p:pic>
      <p:pic>
        <p:nvPicPr>
          <p:cNvPr id="7" name="Picture 6">
            <a:extLst>
              <a:ext uri="{FF2B5EF4-FFF2-40B4-BE49-F238E27FC236}">
                <a16:creationId xmlns:a16="http://schemas.microsoft.com/office/drawing/2014/main" id="{9E58BD19-9848-4932-4729-38ABCA7285C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9" name="Picture 8">
            <a:extLst>
              <a:ext uri="{FF2B5EF4-FFF2-40B4-BE49-F238E27FC236}">
                <a16:creationId xmlns:a16="http://schemas.microsoft.com/office/drawing/2014/main" id="{B4765609-2092-4AEB-8B89-BB0B1FA7799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0" name="TextBox 9">
            <a:extLst>
              <a:ext uri="{FF2B5EF4-FFF2-40B4-BE49-F238E27FC236}">
                <a16:creationId xmlns:a16="http://schemas.microsoft.com/office/drawing/2014/main" id="{872313AC-5CB3-0876-FB5E-29852308040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1" name="Footer Placeholder 2">
            <a:extLst>
              <a:ext uri="{FF2B5EF4-FFF2-40B4-BE49-F238E27FC236}">
                <a16:creationId xmlns:a16="http://schemas.microsoft.com/office/drawing/2014/main" id="{B0E03B0F-709C-2FA1-FD52-B4A1A2F14DD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3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97D4-4EBB-428C-8FDD-6101D9274BC4}"/>
              </a:ext>
            </a:extLst>
          </p:cNvPr>
          <p:cNvSpPr>
            <a:spLocks noGrp="1"/>
          </p:cNvSpPr>
          <p:nvPr>
            <p:ph type="title"/>
          </p:nvPr>
        </p:nvSpPr>
        <p:spPr>
          <a:xfrm>
            <a:off x="836612" y="41168"/>
            <a:ext cx="10515600" cy="679904"/>
          </a:xfrm>
        </p:spPr>
        <p:txBody>
          <a:bodyPr>
            <a:normAutofit/>
          </a:bodyPr>
          <a:lstStyle/>
          <a:p>
            <a:pPr algn="ctr"/>
            <a:r>
              <a:rPr lang="en-GB" sz="3500" b="1" i="0" dirty="0">
                <a:solidFill>
                  <a:srgbClr val="000000"/>
                </a:solidFill>
                <a:effectLst/>
                <a:latin typeface="Source Sans Pro" panose="020B0503030403020204" pitchFamily="34" charset="0"/>
              </a:rPr>
              <a:t>Sale of assets</a:t>
            </a:r>
            <a:endParaRPr lang="en-GB" sz="3500" dirty="0"/>
          </a:p>
        </p:txBody>
      </p:sp>
      <p:sp>
        <p:nvSpPr>
          <p:cNvPr id="3" name="Text Placeholder 2">
            <a:extLst>
              <a:ext uri="{FF2B5EF4-FFF2-40B4-BE49-F238E27FC236}">
                <a16:creationId xmlns:a16="http://schemas.microsoft.com/office/drawing/2014/main" id="{9D7A7C99-0D6F-49F6-9808-2ECCE9E3ED0C}"/>
              </a:ext>
            </a:extLst>
          </p:cNvPr>
          <p:cNvSpPr>
            <a:spLocks noGrp="1"/>
          </p:cNvSpPr>
          <p:nvPr>
            <p:ph type="body" idx="1"/>
          </p:nvPr>
        </p:nvSpPr>
        <p:spPr>
          <a:xfrm>
            <a:off x="839788" y="668337"/>
            <a:ext cx="5157787" cy="679904"/>
          </a:xfrm>
        </p:spPr>
        <p:txBody>
          <a:bodyPr>
            <a:normAutofit/>
          </a:bodyPr>
          <a:lstStyle/>
          <a:p>
            <a:r>
              <a:rPr lang="en-GB" sz="3000" u="sng" dirty="0">
                <a:solidFill>
                  <a:srgbClr val="000000"/>
                </a:solidFill>
                <a:latin typeface="Source Sans Pro" panose="020B0503030403020204" pitchFamily="34" charset="0"/>
              </a:rPr>
              <a:t>Benefits</a:t>
            </a:r>
            <a:endParaRPr lang="en-GB" sz="3000" u="sng" dirty="0">
              <a:solidFill>
                <a:srgbClr val="6D6D6D"/>
              </a:solidFill>
              <a:latin typeface="Source Sans Pro" panose="020B0503030403020204" pitchFamily="34" charset="0"/>
            </a:endParaRPr>
          </a:p>
        </p:txBody>
      </p:sp>
      <p:sp>
        <p:nvSpPr>
          <p:cNvPr id="4" name="Content Placeholder 3">
            <a:extLst>
              <a:ext uri="{FF2B5EF4-FFF2-40B4-BE49-F238E27FC236}">
                <a16:creationId xmlns:a16="http://schemas.microsoft.com/office/drawing/2014/main" id="{CE1DBAC2-22B0-4A60-B29C-4C720191D7DF}"/>
              </a:ext>
            </a:extLst>
          </p:cNvPr>
          <p:cNvSpPr>
            <a:spLocks noGrp="1"/>
          </p:cNvSpPr>
          <p:nvPr>
            <p:ph sz="half" idx="2"/>
          </p:nvPr>
        </p:nvSpPr>
        <p:spPr>
          <a:xfrm>
            <a:off x="389214" y="1360755"/>
            <a:ext cx="5157787" cy="2524126"/>
          </a:xfrm>
          <a:solidFill>
            <a:schemeClr val="accent5">
              <a:lumMod val="60000"/>
              <a:lumOff val="40000"/>
            </a:schemeClr>
          </a:solidFill>
        </p:spPr>
        <p:txBody>
          <a:bodyPr>
            <a:normAutofit fontScale="70000" lnSpcReduction="20000"/>
          </a:bodyPr>
          <a:lstStyle/>
          <a:p>
            <a:pPr algn="l">
              <a:buFont typeface="Arial" panose="020B0604020202020204" pitchFamily="34" charset="0"/>
              <a:buChar char="•"/>
            </a:pPr>
            <a:r>
              <a:rPr lang="en-GB" b="1" i="0" dirty="0">
                <a:solidFill>
                  <a:srgbClr val="000000"/>
                </a:solidFill>
                <a:effectLst/>
                <a:latin typeface="Source Sans Pro" panose="020B0503030403020204" pitchFamily="34" charset="0"/>
              </a:rPr>
              <a:t>Assets depreciate in value </a:t>
            </a:r>
            <a:r>
              <a:rPr lang="en-GB" b="0" i="0" dirty="0">
                <a:solidFill>
                  <a:srgbClr val="000000"/>
                </a:solidFill>
                <a:effectLst/>
                <a:latin typeface="Source Sans Pro" panose="020B0503030403020204" pitchFamily="34" charset="0"/>
              </a:rPr>
              <a:t>– the business will be able to get the money from the assets before they depreciates in price.</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1" i="0" dirty="0">
                <a:solidFill>
                  <a:srgbClr val="000000"/>
                </a:solidFill>
                <a:effectLst/>
                <a:latin typeface="Source Sans Pro" panose="020B0503030403020204" pitchFamily="34" charset="0"/>
              </a:rPr>
              <a:t>Poor quality assets can be sold to buy better quality assets </a:t>
            </a:r>
            <a:r>
              <a:rPr lang="en-GB" b="0" i="0" dirty="0">
                <a:solidFill>
                  <a:srgbClr val="000000"/>
                </a:solidFill>
                <a:effectLst/>
                <a:latin typeface="Source Sans Pro" panose="020B0503030403020204" pitchFamily="34" charset="0"/>
              </a:rPr>
              <a:t>– e.g. newer machinery. This means that they are able to do the same job but more efficiently. This is likely to save the business lots of money in the long term.</a:t>
            </a:r>
            <a:endParaRPr lang="en-GB" b="0" i="0" dirty="0">
              <a:solidFill>
                <a:srgbClr val="6D6D6D"/>
              </a:solidFill>
              <a:effectLst/>
              <a:latin typeface="Source Sans Pro" panose="020B0503030403020204" pitchFamily="34" charset="0"/>
            </a:endParaRPr>
          </a:p>
          <a:p>
            <a:endParaRPr lang="en-GB" dirty="0"/>
          </a:p>
        </p:txBody>
      </p:sp>
      <p:sp>
        <p:nvSpPr>
          <p:cNvPr id="5" name="Text Placeholder 4">
            <a:extLst>
              <a:ext uri="{FF2B5EF4-FFF2-40B4-BE49-F238E27FC236}">
                <a16:creationId xmlns:a16="http://schemas.microsoft.com/office/drawing/2014/main" id="{E363E9C8-1205-43F1-A7FA-5A8F581675AF}"/>
              </a:ext>
            </a:extLst>
          </p:cNvPr>
          <p:cNvSpPr>
            <a:spLocks noGrp="1"/>
          </p:cNvSpPr>
          <p:nvPr>
            <p:ph type="body" sz="quarter" idx="3"/>
          </p:nvPr>
        </p:nvSpPr>
        <p:spPr>
          <a:xfrm>
            <a:off x="6094412" y="568158"/>
            <a:ext cx="5183188" cy="679904"/>
          </a:xfrm>
        </p:spPr>
        <p:txBody>
          <a:bodyPr>
            <a:normAutofit/>
          </a:bodyPr>
          <a:lstStyle/>
          <a:p>
            <a:r>
              <a:rPr lang="en-GB" sz="3000" u="sng" dirty="0">
                <a:solidFill>
                  <a:srgbClr val="000000"/>
                </a:solidFill>
                <a:latin typeface="Source Sans Pro" panose="020B0503030403020204" pitchFamily="34" charset="0"/>
              </a:rPr>
              <a:t>Drawbacks</a:t>
            </a:r>
            <a:endParaRPr lang="en-GB" sz="3000" u="sng" dirty="0">
              <a:solidFill>
                <a:srgbClr val="6D6D6D"/>
              </a:solidFill>
              <a:latin typeface="Source Sans Pro" panose="020B0503030403020204" pitchFamily="34" charset="0"/>
            </a:endParaRPr>
          </a:p>
        </p:txBody>
      </p:sp>
      <p:sp>
        <p:nvSpPr>
          <p:cNvPr id="6" name="Content Placeholder 5">
            <a:extLst>
              <a:ext uri="{FF2B5EF4-FFF2-40B4-BE49-F238E27FC236}">
                <a16:creationId xmlns:a16="http://schemas.microsoft.com/office/drawing/2014/main" id="{B97829DE-3667-47F3-AF68-E03D3CA487B6}"/>
              </a:ext>
            </a:extLst>
          </p:cNvPr>
          <p:cNvSpPr>
            <a:spLocks noGrp="1"/>
          </p:cNvSpPr>
          <p:nvPr>
            <p:ph sz="quarter" idx="4"/>
          </p:nvPr>
        </p:nvSpPr>
        <p:spPr>
          <a:xfrm>
            <a:off x="5698435" y="1348242"/>
            <a:ext cx="6104351" cy="3263515"/>
          </a:xfrm>
          <a:solidFill>
            <a:schemeClr val="accent3">
              <a:lumMod val="60000"/>
              <a:lumOff val="40000"/>
            </a:schemeClr>
          </a:solidFill>
        </p:spPr>
        <p:txBody>
          <a:bodyPr>
            <a:normAutofit fontScale="70000" lnSpcReduction="20000"/>
          </a:bodyPr>
          <a:lstStyle/>
          <a:p>
            <a:pPr algn="l">
              <a:buFont typeface="Arial" panose="020B0604020202020204" pitchFamily="34" charset="0"/>
              <a:buChar char="•"/>
            </a:pPr>
            <a:r>
              <a:rPr lang="en-GB" b="1" i="0" dirty="0">
                <a:solidFill>
                  <a:srgbClr val="000000"/>
                </a:solidFill>
                <a:effectLst/>
                <a:latin typeface="Source Sans Pro" panose="020B0503030403020204" pitchFamily="34" charset="0"/>
              </a:rPr>
              <a:t>Lose benefit from the asset </a:t>
            </a:r>
            <a:r>
              <a:rPr lang="en-GB" b="0" i="0" dirty="0">
                <a:solidFill>
                  <a:srgbClr val="000000"/>
                </a:solidFill>
                <a:effectLst/>
                <a:latin typeface="Source Sans Pro" panose="020B0503030403020204" pitchFamily="34" charset="0"/>
              </a:rPr>
              <a:t>–the business can no longer benefit from the function of the asset. For example, if a business were to sell some machinery then it means that the machinery could no longer be used in order to produce goods. Therefore, by selling assets it may result in a decrease in productivity and therefore output if it is not replaced.</a:t>
            </a:r>
            <a:endParaRPr lang="en-GB" b="0" i="0" dirty="0">
              <a:solidFill>
                <a:srgbClr val="6D6D6D"/>
              </a:solidFill>
              <a:effectLst/>
              <a:latin typeface="Source Sans Pro" panose="020B0503030403020204" pitchFamily="34" charset="0"/>
            </a:endParaRPr>
          </a:p>
          <a:p>
            <a:pPr algn="l">
              <a:buFont typeface="Arial" panose="020B0604020202020204" pitchFamily="34" charset="0"/>
              <a:buChar char="•"/>
            </a:pPr>
            <a:r>
              <a:rPr lang="en-GB" b="1" i="0" dirty="0">
                <a:solidFill>
                  <a:srgbClr val="000000"/>
                </a:solidFill>
                <a:effectLst/>
                <a:latin typeface="Source Sans Pro" panose="020B0503030403020204" pitchFamily="34" charset="0"/>
              </a:rPr>
              <a:t>Asset no longer on the balance sheet </a:t>
            </a:r>
            <a:r>
              <a:rPr lang="en-GB" b="0" i="0" dirty="0">
                <a:solidFill>
                  <a:srgbClr val="000000"/>
                </a:solidFill>
                <a:effectLst/>
                <a:latin typeface="Source Sans Pro" panose="020B0503030403020204" pitchFamily="34" charset="0"/>
              </a:rPr>
              <a:t>– By selling business’s assets it will result in a reduction in the value of the non-current assets. As a result of this, the value of a business’s total assets will be reduced and therefore the overall valuation of the business will be reduced also.</a:t>
            </a:r>
            <a:endParaRPr lang="en-GB" b="0" i="0" dirty="0">
              <a:solidFill>
                <a:srgbClr val="6D6D6D"/>
              </a:solidFill>
              <a:effectLst/>
              <a:latin typeface="Source Sans Pro" panose="020B0503030403020204" pitchFamily="34" charset="0"/>
            </a:endParaRPr>
          </a:p>
          <a:p>
            <a:endParaRPr lang="en-GB" dirty="0"/>
          </a:p>
        </p:txBody>
      </p:sp>
      <p:pic>
        <p:nvPicPr>
          <p:cNvPr id="8" name="Picture 7">
            <a:extLst>
              <a:ext uri="{FF2B5EF4-FFF2-40B4-BE49-F238E27FC236}">
                <a16:creationId xmlns:a16="http://schemas.microsoft.com/office/drawing/2014/main" id="{C16A0D5A-96D9-4D86-8D9B-3101880F6347}"/>
              </a:ext>
            </a:extLst>
          </p:cNvPr>
          <p:cNvPicPr>
            <a:picLocks noChangeAspect="1"/>
          </p:cNvPicPr>
          <p:nvPr/>
        </p:nvPicPr>
        <p:blipFill>
          <a:blip r:embed="rId2"/>
          <a:stretch>
            <a:fillRect/>
          </a:stretch>
        </p:blipFill>
        <p:spPr>
          <a:xfrm>
            <a:off x="596348" y="3884882"/>
            <a:ext cx="4611756" cy="2931950"/>
          </a:xfrm>
          <a:prstGeom prst="rect">
            <a:avLst/>
          </a:prstGeom>
        </p:spPr>
      </p:pic>
      <p:pic>
        <p:nvPicPr>
          <p:cNvPr id="7" name="Picture 6">
            <a:extLst>
              <a:ext uri="{FF2B5EF4-FFF2-40B4-BE49-F238E27FC236}">
                <a16:creationId xmlns:a16="http://schemas.microsoft.com/office/drawing/2014/main" id="{5A8C832C-C1AA-1B2E-B08A-FEA909E7E85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9" name="Picture 8">
            <a:extLst>
              <a:ext uri="{FF2B5EF4-FFF2-40B4-BE49-F238E27FC236}">
                <a16:creationId xmlns:a16="http://schemas.microsoft.com/office/drawing/2014/main" id="{E71F92D2-D42E-AE0F-DAFD-93899D012D2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0" name="TextBox 9">
            <a:extLst>
              <a:ext uri="{FF2B5EF4-FFF2-40B4-BE49-F238E27FC236}">
                <a16:creationId xmlns:a16="http://schemas.microsoft.com/office/drawing/2014/main" id="{88907402-D946-0ABF-EC94-A844A712A63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11" name="Footer Placeholder 2">
            <a:extLst>
              <a:ext uri="{FF2B5EF4-FFF2-40B4-BE49-F238E27FC236}">
                <a16:creationId xmlns:a16="http://schemas.microsoft.com/office/drawing/2014/main" id="{20770A9F-FC22-C4A9-17A8-31B0528952D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0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F01E-E1AB-419A-AD00-01F0CA692EF3}"/>
              </a:ext>
            </a:extLst>
          </p:cNvPr>
          <p:cNvSpPr>
            <a:spLocks noGrp="1"/>
          </p:cNvSpPr>
          <p:nvPr>
            <p:ph type="title"/>
          </p:nvPr>
        </p:nvSpPr>
        <p:spPr/>
        <p:txBody>
          <a:bodyPr>
            <a:normAutofit/>
          </a:bodyPr>
          <a:lstStyle/>
          <a:p>
            <a:r>
              <a:rPr lang="en-GB" sz="3000" dirty="0"/>
              <a:t>Which businesses likely to use which method? </a:t>
            </a:r>
          </a:p>
        </p:txBody>
      </p:sp>
      <p:sp>
        <p:nvSpPr>
          <p:cNvPr id="3" name="Content Placeholder 2">
            <a:extLst>
              <a:ext uri="{FF2B5EF4-FFF2-40B4-BE49-F238E27FC236}">
                <a16:creationId xmlns:a16="http://schemas.microsoft.com/office/drawing/2014/main" id="{A9C4907B-0130-4CC4-AC86-045025C6B4EC}"/>
              </a:ext>
            </a:extLst>
          </p:cNvPr>
          <p:cNvSpPr>
            <a:spLocks noGrp="1"/>
          </p:cNvSpPr>
          <p:nvPr>
            <p:ph idx="1"/>
          </p:nvPr>
        </p:nvSpPr>
        <p:spPr>
          <a:xfrm>
            <a:off x="838200" y="1438507"/>
            <a:ext cx="10515600" cy="4738456"/>
          </a:xfrm>
          <a:solidFill>
            <a:schemeClr val="accent5">
              <a:lumMod val="60000"/>
              <a:lumOff val="40000"/>
            </a:schemeClr>
          </a:solidFill>
        </p:spPr>
        <p:txBody>
          <a:bodyPr>
            <a:normAutofit/>
          </a:bodyPr>
          <a:lstStyle/>
          <a:p>
            <a:pPr algn="l"/>
            <a:r>
              <a:rPr lang="en-GB" sz="2200" b="1" i="0" dirty="0">
                <a:solidFill>
                  <a:srgbClr val="000000"/>
                </a:solidFill>
                <a:effectLst/>
                <a:latin typeface="Source Sans Pro" panose="020B0503030403020204" pitchFamily="34" charset="0"/>
              </a:rPr>
              <a:t>Sole Trader </a:t>
            </a:r>
            <a:r>
              <a:rPr lang="en-GB" sz="2200" b="0" i="0" dirty="0">
                <a:solidFill>
                  <a:srgbClr val="000000"/>
                </a:solidFill>
                <a:effectLst/>
                <a:latin typeface="Source Sans Pro" panose="020B0503030403020204" pitchFamily="34" charset="0"/>
              </a:rPr>
              <a:t>– A sole trader is likely to use owner’s capital as an internal source of financing. This is due to the fact that they are unlikely to be able to use retained profits as they are unlikely to have a substantial amount. Furthermore, they are unlikely to have very many assets and therefore won’t be able to raise sufficient funds. This is especially the case if the business has just started up.</a:t>
            </a:r>
            <a:endParaRPr lang="en-GB" sz="2200" b="0" i="0" dirty="0">
              <a:solidFill>
                <a:srgbClr val="6D6D6D"/>
              </a:solidFill>
              <a:effectLst/>
              <a:latin typeface="Source Sans Pro" panose="020B0503030403020204" pitchFamily="34" charset="0"/>
            </a:endParaRPr>
          </a:p>
          <a:p>
            <a:pPr algn="l"/>
            <a:r>
              <a:rPr lang="en-GB" sz="2200" b="1" i="0" dirty="0">
                <a:solidFill>
                  <a:srgbClr val="000000"/>
                </a:solidFill>
                <a:effectLst/>
                <a:latin typeface="Source Sans Pro" panose="020B0503030403020204" pitchFamily="34" charset="0"/>
              </a:rPr>
              <a:t>Partnership</a:t>
            </a:r>
            <a:r>
              <a:rPr lang="en-GB" sz="2200" b="0" i="0" dirty="0">
                <a:solidFill>
                  <a:srgbClr val="000000"/>
                </a:solidFill>
                <a:effectLst/>
                <a:latin typeface="Source Sans Pro" panose="020B0503030403020204" pitchFamily="34" charset="0"/>
              </a:rPr>
              <a:t> – A partnership may be able to use retained profit depending on how successful the business is. Furthermore, they could also use sale of assets and owners capital.</a:t>
            </a:r>
            <a:endParaRPr lang="en-GB" sz="2200" b="0" i="0" dirty="0">
              <a:solidFill>
                <a:srgbClr val="6D6D6D"/>
              </a:solidFill>
              <a:effectLst/>
              <a:latin typeface="Source Sans Pro" panose="020B0503030403020204" pitchFamily="34" charset="0"/>
            </a:endParaRPr>
          </a:p>
          <a:p>
            <a:pPr algn="l"/>
            <a:r>
              <a:rPr lang="en-GB" sz="2200" b="1" i="0" dirty="0">
                <a:solidFill>
                  <a:srgbClr val="000000"/>
                </a:solidFill>
                <a:effectLst/>
                <a:latin typeface="Source Sans Pro" panose="020B0503030403020204" pitchFamily="34" charset="0"/>
              </a:rPr>
              <a:t>LTD and PLC </a:t>
            </a:r>
            <a:r>
              <a:rPr lang="en-GB" sz="2200" b="0" i="0" dirty="0">
                <a:solidFill>
                  <a:srgbClr val="000000"/>
                </a:solidFill>
                <a:effectLst/>
                <a:latin typeface="Source Sans Pro" panose="020B0503030403020204" pitchFamily="34" charset="0"/>
              </a:rPr>
              <a:t>– Both types of business are most likely to use retained profits as they are likely to be much more profitable than sole traders and partnerships. Therefore it would be unnecessary for them to use owner’s capital. However, they could use sale of assets as a means of raising finance. However, if the business is run efficiently then they are unlikely to have a surplus of assets available to them that they can sell.</a:t>
            </a:r>
            <a:endParaRPr lang="en-GB" sz="2200" b="0" i="0" dirty="0">
              <a:solidFill>
                <a:srgbClr val="6D6D6D"/>
              </a:solidFill>
              <a:effectLst/>
              <a:latin typeface="Source Sans Pro" panose="020B0503030403020204" pitchFamily="34" charset="0"/>
            </a:endParaRPr>
          </a:p>
        </p:txBody>
      </p:sp>
      <p:pic>
        <p:nvPicPr>
          <p:cNvPr id="4" name="Picture 3">
            <a:extLst>
              <a:ext uri="{FF2B5EF4-FFF2-40B4-BE49-F238E27FC236}">
                <a16:creationId xmlns:a16="http://schemas.microsoft.com/office/drawing/2014/main" id="{35C63998-28C8-A555-DDFA-4E5C3C3C7B8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560048E3-5B09-88D2-E897-3BFBFA0CDBA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B7914F18-3675-891D-B51D-8011F5328A0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D17BA387-C4BE-F322-0C99-15B65892064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38BE9-8155-4BAB-9881-CDAF62974599}"/>
              </a:ext>
            </a:extLst>
          </p:cNvPr>
          <p:cNvSpPr>
            <a:spLocks noGrp="1"/>
          </p:cNvSpPr>
          <p:nvPr>
            <p:ph idx="1"/>
          </p:nvPr>
        </p:nvSpPr>
        <p:spPr>
          <a:xfrm>
            <a:off x="838200" y="1537252"/>
            <a:ext cx="10515600" cy="4639711"/>
          </a:xfrm>
          <a:solidFill>
            <a:srgbClr val="AFC2FF"/>
          </a:solidFill>
        </p:spPr>
        <p:txBody>
          <a:bodyPr>
            <a:normAutofit fontScale="77500" lnSpcReduction="20000"/>
          </a:bodyPr>
          <a:lstStyle/>
          <a:p>
            <a:pPr marL="0" indent="0" algn="l">
              <a:buNone/>
            </a:pPr>
            <a:endParaRPr lang="en-GB" b="1" i="0" dirty="0">
              <a:solidFill>
                <a:srgbClr val="393E42"/>
              </a:solidFill>
              <a:effectLst/>
              <a:latin typeface="Proxima Nova"/>
            </a:endParaRPr>
          </a:p>
          <a:p>
            <a:pPr marL="0" indent="0" algn="l">
              <a:buNone/>
            </a:pPr>
            <a:r>
              <a:rPr lang="en-GB" b="1" i="0" dirty="0">
                <a:solidFill>
                  <a:srgbClr val="393E42"/>
                </a:solidFill>
                <a:effectLst/>
                <a:latin typeface="Proxima Nova"/>
              </a:rPr>
              <a:t>External</a:t>
            </a:r>
            <a:r>
              <a:rPr lang="en-GB" b="0" i="0" dirty="0">
                <a:solidFill>
                  <a:srgbClr val="393E42"/>
                </a:solidFill>
                <a:effectLst/>
                <a:latin typeface="Proxima Nova"/>
              </a:rPr>
              <a:t> </a:t>
            </a:r>
            <a:r>
              <a:rPr lang="en-GB" b="1" i="0" dirty="0">
                <a:solidFill>
                  <a:srgbClr val="393E42"/>
                </a:solidFill>
                <a:effectLst/>
                <a:latin typeface="Proxima Nova"/>
              </a:rPr>
              <a:t>sources</a:t>
            </a:r>
            <a:r>
              <a:rPr lang="en-GB" b="0" i="0" dirty="0">
                <a:solidFill>
                  <a:srgbClr val="393E42"/>
                </a:solidFill>
                <a:effectLst/>
                <a:latin typeface="Proxima Nova"/>
              </a:rPr>
              <a:t> </a:t>
            </a:r>
            <a:r>
              <a:rPr lang="en-GB" b="1" i="0" dirty="0">
                <a:solidFill>
                  <a:srgbClr val="393E42"/>
                </a:solidFill>
                <a:effectLst/>
                <a:latin typeface="Proxima Nova"/>
              </a:rPr>
              <a:t>of</a:t>
            </a:r>
            <a:r>
              <a:rPr lang="en-GB" b="0" i="0" dirty="0">
                <a:solidFill>
                  <a:srgbClr val="393E42"/>
                </a:solidFill>
                <a:effectLst/>
                <a:latin typeface="Proxima Nova"/>
              </a:rPr>
              <a:t> </a:t>
            </a:r>
            <a:r>
              <a:rPr lang="en-GB" b="1" i="0" dirty="0">
                <a:solidFill>
                  <a:srgbClr val="393E42"/>
                </a:solidFill>
                <a:effectLst/>
                <a:latin typeface="Proxima Nova"/>
              </a:rPr>
              <a:t>finance</a:t>
            </a:r>
            <a:r>
              <a:rPr lang="en-GB" b="0" i="0" dirty="0">
                <a:solidFill>
                  <a:srgbClr val="393E42"/>
                </a:solidFill>
                <a:effectLst/>
                <a:latin typeface="Proxima Nova"/>
              </a:rPr>
              <a:t> are defined as funds coming from sources outside of the company, such as banks, investors, financial institutions, or other individual lenders.</a:t>
            </a:r>
          </a:p>
          <a:p>
            <a:pPr marL="0" indent="0" algn="l">
              <a:buNone/>
            </a:pPr>
            <a:endParaRPr lang="en-GB" b="0" i="0" dirty="0">
              <a:solidFill>
                <a:srgbClr val="393E42"/>
              </a:solidFill>
              <a:effectLst/>
              <a:latin typeface="Proxima Nova"/>
            </a:endParaRPr>
          </a:p>
          <a:p>
            <a:pPr marL="0" indent="0" algn="l">
              <a:buNone/>
            </a:pPr>
            <a:r>
              <a:rPr lang="en-GB" b="0" i="0" dirty="0">
                <a:solidFill>
                  <a:srgbClr val="393E42"/>
                </a:solidFill>
                <a:effectLst/>
                <a:latin typeface="Proxima Nova"/>
              </a:rPr>
              <a:t>The main external finance examples include:</a:t>
            </a:r>
          </a:p>
          <a:p>
            <a:pPr algn="l">
              <a:buFont typeface="Arial" panose="020B0604020202020204" pitchFamily="34" charset="0"/>
              <a:buChar char="•"/>
            </a:pPr>
            <a:r>
              <a:rPr lang="en-GB" b="0" i="0" dirty="0">
                <a:solidFill>
                  <a:srgbClr val="393E42"/>
                </a:solidFill>
                <a:effectLst/>
                <a:latin typeface="Proxima Nova"/>
              </a:rPr>
              <a:t>Family/friends</a:t>
            </a:r>
          </a:p>
          <a:p>
            <a:pPr algn="l">
              <a:buFont typeface="Arial" panose="020B0604020202020204" pitchFamily="34" charset="0"/>
              <a:buChar char="•"/>
            </a:pPr>
            <a:r>
              <a:rPr lang="en-GB" b="0" i="0" dirty="0">
                <a:solidFill>
                  <a:srgbClr val="393E42"/>
                </a:solidFill>
                <a:effectLst/>
                <a:latin typeface="Proxima Nova"/>
              </a:rPr>
              <a:t>Bank loans</a:t>
            </a:r>
          </a:p>
          <a:p>
            <a:pPr algn="l">
              <a:buFont typeface="Arial" panose="020B0604020202020204" pitchFamily="34" charset="0"/>
              <a:buChar char="•"/>
            </a:pPr>
            <a:r>
              <a:rPr lang="en-GB" b="0" i="0" dirty="0">
                <a:solidFill>
                  <a:srgbClr val="393E42"/>
                </a:solidFill>
                <a:effectLst/>
                <a:latin typeface="Proxima Nova"/>
              </a:rPr>
              <a:t>Mortgages</a:t>
            </a:r>
          </a:p>
          <a:p>
            <a:pPr algn="l">
              <a:buFont typeface="Arial" panose="020B0604020202020204" pitchFamily="34" charset="0"/>
              <a:buChar char="•"/>
            </a:pPr>
            <a:r>
              <a:rPr lang="en-GB" b="0" i="0" dirty="0">
                <a:solidFill>
                  <a:srgbClr val="393E42"/>
                </a:solidFill>
                <a:effectLst/>
                <a:latin typeface="Proxima Nova"/>
              </a:rPr>
              <a:t>Overdrafts</a:t>
            </a:r>
          </a:p>
          <a:p>
            <a:pPr algn="l">
              <a:buFont typeface="Arial" panose="020B0604020202020204" pitchFamily="34" charset="0"/>
              <a:buChar char="•"/>
            </a:pPr>
            <a:r>
              <a:rPr lang="en-GB" b="0" i="0" dirty="0">
                <a:solidFill>
                  <a:srgbClr val="393E42"/>
                </a:solidFill>
                <a:effectLst/>
                <a:latin typeface="Proxima Nova"/>
              </a:rPr>
              <a:t>Issuing shares</a:t>
            </a:r>
          </a:p>
          <a:p>
            <a:pPr algn="l">
              <a:buFont typeface="Arial" panose="020B0604020202020204" pitchFamily="34" charset="0"/>
              <a:buChar char="•"/>
            </a:pPr>
            <a:r>
              <a:rPr lang="en-GB" b="0" i="0" dirty="0">
                <a:solidFill>
                  <a:srgbClr val="393E42"/>
                </a:solidFill>
                <a:effectLst/>
                <a:latin typeface="Proxima Nova"/>
              </a:rPr>
              <a:t>Government grants</a:t>
            </a:r>
          </a:p>
          <a:p>
            <a:pPr algn="l">
              <a:buFont typeface="Arial" panose="020B0604020202020204" pitchFamily="34" charset="0"/>
              <a:buChar char="•"/>
            </a:pPr>
            <a:r>
              <a:rPr lang="en-GB" b="0" i="0" dirty="0">
                <a:solidFill>
                  <a:srgbClr val="393E42"/>
                </a:solidFill>
                <a:effectLst/>
                <a:latin typeface="Proxima Nova"/>
              </a:rPr>
              <a:t>Trade credit</a:t>
            </a:r>
          </a:p>
          <a:p>
            <a:pPr marL="0" indent="0">
              <a:buNone/>
            </a:pPr>
            <a:endParaRPr lang="en-GB" dirty="0"/>
          </a:p>
        </p:txBody>
      </p:sp>
      <p:sp>
        <p:nvSpPr>
          <p:cNvPr id="4" name="Title 1">
            <a:extLst>
              <a:ext uri="{FF2B5EF4-FFF2-40B4-BE49-F238E27FC236}">
                <a16:creationId xmlns:a16="http://schemas.microsoft.com/office/drawing/2014/main" id="{1FE4491E-CF50-4359-A41B-229295A41101}"/>
              </a:ext>
            </a:extLst>
          </p:cNvPr>
          <p:cNvSpPr>
            <a:spLocks noGrp="1"/>
          </p:cNvSpPr>
          <p:nvPr>
            <p:ph type="title"/>
          </p:nvPr>
        </p:nvSpPr>
        <p:spPr>
          <a:xfrm>
            <a:off x="838200" y="365126"/>
            <a:ext cx="10515600" cy="946840"/>
          </a:xfrm>
        </p:spPr>
        <p:txBody>
          <a:bodyPr>
            <a:normAutofit/>
          </a:bodyPr>
          <a:lstStyle/>
          <a:p>
            <a:pPr algn="ctr"/>
            <a:r>
              <a:rPr lang="en-GB" sz="3500" b="1" dirty="0">
                <a:solidFill>
                  <a:srgbClr val="333333"/>
                </a:solidFill>
                <a:effectLst/>
              </a:rPr>
              <a:t>Sources of external finance</a:t>
            </a:r>
            <a:endParaRPr lang="en-GB" sz="3500" b="1" dirty="0"/>
          </a:p>
        </p:txBody>
      </p:sp>
      <p:pic>
        <p:nvPicPr>
          <p:cNvPr id="2" name="Picture 1">
            <a:extLst>
              <a:ext uri="{FF2B5EF4-FFF2-40B4-BE49-F238E27FC236}">
                <a16:creationId xmlns:a16="http://schemas.microsoft.com/office/drawing/2014/main" id="{51A88616-06F3-0B11-0C1F-2C933876B5B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BCFA3065-E009-505F-2268-FBC5014C107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ADE5CE9A-D001-9CCF-D475-511B1E837CC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73D3EFD-3510-F413-4107-2C62E92B2DC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22858-3E5A-4BFB-84FE-B6213DBAE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b2ff8-a74f-4a49-8bef-71a2916a4a90"/>
    <ds:schemaRef ds:uri="45eb72ab-293d-4eb1-b1d6-6aa27e13e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CAC533-26C7-4CAD-B22F-3CF3B6E10E7A}">
  <ds:schemaRefs>
    <ds:schemaRef ds:uri="http://schemas.microsoft.com/office/2006/metadata/properties"/>
    <ds:schemaRef ds:uri="http://schemas.microsoft.com/office/infopath/2007/PartnerControls"/>
    <ds:schemaRef ds:uri="bccb2ff8-a74f-4a49-8bef-71a2916a4a90"/>
    <ds:schemaRef ds:uri="45eb72ab-293d-4eb1-b1d6-6aa27e13ee50"/>
  </ds:schemaRefs>
</ds:datastoreItem>
</file>

<file path=customXml/itemProps3.xml><?xml version="1.0" encoding="utf-8"?>
<ds:datastoreItem xmlns:ds="http://schemas.openxmlformats.org/officeDocument/2006/customXml" ds:itemID="{07352CFE-5E76-428F-A7FE-81951E781B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424</TotalTime>
  <Words>3165</Words>
  <Application>Microsoft Office PowerPoint</Application>
  <PresentationFormat>Widescreen</PresentationFormat>
  <Paragraphs>176</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gg sans</vt:lpstr>
      <vt:lpstr>Proxima Nova</vt:lpstr>
      <vt:lpstr>Quicksand</vt:lpstr>
      <vt:lpstr>Source Sans Pro</vt:lpstr>
      <vt:lpstr>Times New Roman</vt:lpstr>
      <vt:lpstr>Wingdings</vt:lpstr>
      <vt:lpstr>Office Theme</vt:lpstr>
      <vt:lpstr>1.4.3 Types and sources of credit and the impact of credit within the economy </vt:lpstr>
      <vt:lpstr>Types of capital</vt:lpstr>
      <vt:lpstr>Sources of finance</vt:lpstr>
      <vt:lpstr>PowerPoint Presentation</vt:lpstr>
      <vt:lpstr>Owner’s capital</vt:lpstr>
      <vt:lpstr>Retained profit</vt:lpstr>
      <vt:lpstr>Sale of assets</vt:lpstr>
      <vt:lpstr>Which businesses likely to use which method? </vt:lpstr>
      <vt:lpstr>Sources of external finance</vt:lpstr>
      <vt:lpstr>PowerPoint Presentation</vt:lpstr>
      <vt:lpstr>Banks </vt:lpstr>
      <vt:lpstr>Issuing shares / Share Capital </vt:lpstr>
      <vt:lpstr>Trade credit </vt:lpstr>
      <vt:lpstr>Government grants</vt:lpstr>
      <vt:lpstr>Leasing Assets </vt:lpstr>
      <vt:lpstr>Venture capital</vt:lpstr>
      <vt:lpstr>Other External Methods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 Types and sources of credit and the impact of credit within the economy</dc:title>
  <dc:creator>Mrs E Cakir</dc:creator>
  <cp:lastModifiedBy>Chezka Mae Madrona</cp:lastModifiedBy>
  <cp:revision>36</cp:revision>
  <dcterms:created xsi:type="dcterms:W3CDTF">2023-02-23T13:47:28Z</dcterms:created>
  <dcterms:modified xsi:type="dcterms:W3CDTF">2025-03-17T11:02:23Z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