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4"/>
  </p:sldMasterIdLst>
  <p:sldIdLst>
    <p:sldId id="256" r:id="rId5"/>
    <p:sldId id="270" r:id="rId6"/>
    <p:sldId id="258" r:id="rId7"/>
    <p:sldId id="269" r:id="rId8"/>
    <p:sldId id="271" r:id="rId9"/>
    <p:sldId id="274" r:id="rId10"/>
    <p:sldId id="273" r:id="rId11"/>
    <p:sldId id="259" r:id="rId12"/>
    <p:sldId id="260" r:id="rId13"/>
    <p:sldId id="263" r:id="rId14"/>
    <p:sldId id="261" r:id="rId15"/>
    <p:sldId id="262" r:id="rId16"/>
    <p:sldId id="264" r:id="rId17"/>
    <p:sldId id="265" r:id="rId18"/>
    <p:sldId id="266" r:id="rId19"/>
    <p:sldId id="26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09C0B88E-3751-4F90-8600-90AD47B0046F}"/>
    <pc:docChg chg="modSld">
      <pc:chgData name="Max Thrilling" userId="1a0901c82f0d6655" providerId="LiveId" clId="{09C0B88E-3751-4F90-8600-90AD47B0046F}" dt="2022-11-28T11:24:00.666" v="3" actId="115"/>
      <pc:docMkLst>
        <pc:docMk/>
      </pc:docMkLst>
      <pc:sldChg chg="modSp mod">
        <pc:chgData name="Max Thrilling" userId="1a0901c82f0d6655" providerId="LiveId" clId="{09C0B88E-3751-4F90-8600-90AD47B0046F}" dt="2022-11-28T11:24:00.666" v="3" actId="115"/>
        <pc:sldMkLst>
          <pc:docMk/>
          <pc:sldMk cId="2916902927" sldId="274"/>
        </pc:sldMkLst>
        <pc:spChg chg="mod">
          <ac:chgData name="Max Thrilling" userId="1a0901c82f0d6655" providerId="LiveId" clId="{09C0B88E-3751-4F90-8600-90AD47B0046F}" dt="2022-11-28T11:24:00.666" v="3" actId="115"/>
          <ac:spMkLst>
            <pc:docMk/>
            <pc:sldMk cId="2916902927" sldId="27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9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0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33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586" y="2667896"/>
            <a:ext cx="8726214" cy="2589904"/>
          </a:xfrm>
          <a:noFill/>
          <a:ln w="76200">
            <a:solidFill>
              <a:srgbClr val="FF0000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3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8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3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3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7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2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F35D-6C6B-48CF-9C04-9FC684A11D9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C3D2-4269-45B9-B33B-0A1CDC1E15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 rot="-5400000">
            <a:off x="-2606039" y="2606042"/>
            <a:ext cx="6858003" cy="164591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Economics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economicshelp.org/microessays/pp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yota-europe.com/world-of-toyota/this-is-toyota/toyota-production-system" TargetMode="External"/><Relationship Id="rId2" Type="http://schemas.openxmlformats.org/officeDocument/2006/relationships/hyperlink" Target="https://www.channel4.com/programmes/the-truth-about-amaz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2926080"/>
            <a:ext cx="10572000" cy="991198"/>
          </a:xfrm>
        </p:spPr>
        <p:txBody>
          <a:bodyPr/>
          <a:lstStyle/>
          <a:p>
            <a:r>
              <a:rPr lang="en-GB" sz="3600" dirty="0"/>
              <a:t>1.2.4 Specialisation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2522" y="2620108"/>
            <a:ext cx="8065477" cy="2637692"/>
          </a:xfrm>
        </p:spPr>
        <p:txBody>
          <a:bodyPr>
            <a:noAutofit/>
          </a:bodyPr>
          <a:lstStyle/>
          <a:p>
            <a:r>
              <a:rPr lang="en-GB" sz="3200" b="1" dirty="0"/>
              <a:t>1.2 Enterprise, business and the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0830" y="1155700"/>
            <a:ext cx="8950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sm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Theme 1:</a:t>
            </a:r>
            <a:r>
              <a:rPr kumimoji="0" lang="en-GB" sz="4000" b="1" i="0" u="none" strike="noStrike" kern="0" cap="small" spc="2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GB" sz="4000" b="1" i="0" u="none" strike="noStrike" kern="0" cap="sm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Markets, consumers and firms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FEB55-85E4-0C6F-FA06-042E7E869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C9CB3-1E79-0936-79A8-B639C4B02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995E998-B82A-E29C-9CAB-C3B03E29902A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701D7-C5E6-73E0-751A-C28D5FE3288C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8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2" y="365125"/>
            <a:ext cx="9595338" cy="1325563"/>
          </a:xfrm>
        </p:spPr>
        <p:txBody>
          <a:bodyPr/>
          <a:lstStyle/>
          <a:p>
            <a:r>
              <a:rPr lang="en-GB" dirty="0"/>
              <a:t>The division of 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1" y="1846385"/>
            <a:ext cx="10143977" cy="4446753"/>
          </a:xfrm>
        </p:spPr>
        <p:txBody>
          <a:bodyPr>
            <a:noAutofit/>
          </a:bodyPr>
          <a:lstStyle/>
          <a:p>
            <a:r>
              <a:rPr lang="en-GB" sz="2800" dirty="0"/>
              <a:t>Problems occur with the division of labour, particularly in low skilled jobs</a:t>
            </a:r>
          </a:p>
          <a:p>
            <a:r>
              <a:rPr lang="en-GB" sz="2800" dirty="0"/>
              <a:t>The work can become monotonous</a:t>
            </a:r>
          </a:p>
          <a:p>
            <a:r>
              <a:rPr lang="en-GB" sz="2800" dirty="0"/>
              <a:t>This leads to issues with the workforce such as high absenteeism and labour turnover</a:t>
            </a:r>
          </a:p>
          <a:p>
            <a:r>
              <a:rPr lang="en-GB" sz="2800" dirty="0"/>
              <a:t>The UK has higher wage rates than most countries so tends to be undercut by low cost foreign competition</a:t>
            </a:r>
          </a:p>
          <a:p>
            <a:r>
              <a:rPr lang="en-GB" sz="2800" dirty="0"/>
              <a:t>Therefore, UK businesses often produce highly differentiated products where quality rather than price is the main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A4952-58BD-DC74-8589-4CD3494ED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CCDC2-A37C-3300-6244-84DAD34D9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BCE7E3-9127-5918-7655-1BFBF8676284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C530E-702B-9C76-7BD2-467EC8E5E082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0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968" y="365125"/>
            <a:ext cx="9489832" cy="1325563"/>
          </a:xfrm>
        </p:spPr>
        <p:txBody>
          <a:bodyPr/>
          <a:lstStyle/>
          <a:p>
            <a:r>
              <a:rPr lang="en-GB" dirty="0"/>
              <a:t>In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968" y="1690689"/>
            <a:ext cx="9509317" cy="2286952"/>
          </a:xfrm>
        </p:spPr>
        <p:txBody>
          <a:bodyPr>
            <a:normAutofit/>
          </a:bodyPr>
          <a:lstStyle/>
          <a:p>
            <a:r>
              <a:rPr lang="en-GB" sz="3200" dirty="0"/>
              <a:t>Using the information presented in previous slides and your own ideas complete the grid below</a:t>
            </a:r>
          </a:p>
          <a:p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7856"/>
              </p:ext>
            </p:extLst>
          </p:nvPr>
        </p:nvGraphicFramePr>
        <p:xfrm>
          <a:off x="2317065" y="3047414"/>
          <a:ext cx="9281160" cy="3163713"/>
        </p:xfrm>
        <a:graphic>
          <a:graphicData uri="http://schemas.openxmlformats.org/drawingml/2006/table">
            <a:tbl>
              <a:tblPr firstRow="1" bandRow="1"/>
              <a:tblGrid>
                <a:gridCol w="309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60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dirty="0"/>
                        <a:t>Division of labour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dirty="0"/>
                        <a:t>Advantages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dirty="0"/>
                        <a:t>Disadvantages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3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dirty="0"/>
                        <a:t>Employer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5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dirty="0"/>
                        <a:t>Employee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0AFAA8D-2E2E-9FA5-B9F6-AD36BB8B0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CEFCF-CD7C-7068-3B72-15D1A4910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E9A34EA-058D-D4B0-5FDD-06B9E318BB94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5BAB5-10DE-10D5-452C-2C225F6CF2B2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365125"/>
            <a:ext cx="9454662" cy="1325563"/>
          </a:xfrm>
        </p:spPr>
        <p:txBody>
          <a:bodyPr/>
          <a:lstStyle/>
          <a:p>
            <a:r>
              <a:rPr lang="en-GB" dirty="0"/>
              <a:t>Specialisation -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7" y="1690689"/>
            <a:ext cx="10037591" cy="4892992"/>
          </a:xfrm>
        </p:spPr>
        <p:txBody>
          <a:bodyPr>
            <a:noAutofit/>
          </a:bodyPr>
          <a:lstStyle/>
          <a:p>
            <a:r>
              <a:rPr lang="en-GB" sz="2200" dirty="0"/>
              <a:t>Specialisation increases output as economic units become more effective and efficient in what they produce due to:</a:t>
            </a:r>
          </a:p>
          <a:p>
            <a:r>
              <a:rPr lang="en-GB" sz="2200" dirty="0"/>
              <a:t>Greater understanding of the requirements of production</a:t>
            </a:r>
          </a:p>
          <a:p>
            <a:r>
              <a:rPr lang="en-GB" sz="2200" dirty="0"/>
              <a:t>Each economic unit can specialise in what they are best at</a:t>
            </a:r>
          </a:p>
          <a:p>
            <a:r>
              <a:rPr lang="en-GB" sz="2200" dirty="0"/>
              <a:t>Efficient use of time as there is no switching between tasks</a:t>
            </a:r>
          </a:p>
          <a:p>
            <a:r>
              <a:rPr lang="en-GB" sz="2200" dirty="0"/>
              <a:t>Technical economies of scale as capital equipment is used to produce goods and services</a:t>
            </a:r>
          </a:p>
          <a:p>
            <a:r>
              <a:rPr lang="en-GB" sz="2200" dirty="0"/>
              <a:t>The increased output can then be exchanged for other goods and services that the economic unit is not as good at producing</a:t>
            </a:r>
          </a:p>
          <a:p>
            <a:r>
              <a:rPr lang="en-GB" sz="2200" dirty="0"/>
              <a:t>Specialisation allows for the exchange of goods and services between the economic units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9F817-F69C-57D2-1417-133EB152A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794AD-367C-F060-0048-1150B7176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5A05697-CF8A-F3A9-E118-B7EC4CFEE7CC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802B3-56D5-908C-8519-7090231B7ADC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3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GB" dirty="0"/>
              <a:t>Specialisation -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062" y="1937812"/>
            <a:ext cx="8915400" cy="3636511"/>
          </a:xfrm>
        </p:spPr>
        <p:txBody>
          <a:bodyPr>
            <a:noAutofit/>
          </a:bodyPr>
          <a:lstStyle/>
          <a:p>
            <a:r>
              <a:rPr lang="en-GB" sz="2800" dirty="0"/>
              <a:t>There are also disadvantages to specialisation and division of labour</a:t>
            </a:r>
          </a:p>
          <a:p>
            <a:pPr lvl="1"/>
            <a:r>
              <a:rPr lang="en-GB" sz="2400" dirty="0"/>
              <a:t>Work can become monotonous</a:t>
            </a:r>
          </a:p>
          <a:p>
            <a:pPr lvl="2"/>
            <a:r>
              <a:rPr lang="en-GB" sz="2000" dirty="0"/>
              <a:t>This can affect quality and productivity</a:t>
            </a:r>
          </a:p>
          <a:p>
            <a:pPr lvl="2"/>
            <a:r>
              <a:rPr lang="en-GB" sz="2000" dirty="0"/>
              <a:t>Can increase absenteeism</a:t>
            </a:r>
          </a:p>
          <a:p>
            <a:pPr lvl="1"/>
            <a:r>
              <a:rPr lang="en-GB" sz="2400" dirty="0"/>
              <a:t>May be limited by the size of the market</a:t>
            </a:r>
          </a:p>
          <a:p>
            <a:pPr lvl="2"/>
            <a:r>
              <a:rPr lang="en-GB" sz="2000" dirty="0"/>
              <a:t>Small firms can not afford to introduce specialisation</a:t>
            </a:r>
          </a:p>
          <a:p>
            <a:pPr lvl="1"/>
            <a:r>
              <a:rPr lang="en-GB" sz="2400" dirty="0"/>
              <a:t>Threat of structural unemployment if an industry goes into decline</a:t>
            </a:r>
          </a:p>
          <a:p>
            <a:pPr lvl="1"/>
            <a:r>
              <a:rPr lang="en-GB" sz="2400" dirty="0"/>
              <a:t>Reduces flexibility of the workforce</a:t>
            </a:r>
          </a:p>
          <a:p>
            <a:pPr lvl="2"/>
            <a:r>
              <a:rPr lang="en-GB" sz="2000" dirty="0"/>
              <a:t>Production flows may be stopped affecting the ability to meet demand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D27F6-6E32-4591-03B7-B053E3C87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BD323-038B-F613-834A-0E16606BA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C370FEE-E4FF-7A96-A220-1C8A12D70D18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BE9A0-E299-59A3-D5B3-F3FE65A93944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1325563"/>
          </a:xfrm>
        </p:spPr>
        <p:txBody>
          <a:bodyPr/>
          <a:lstStyle/>
          <a:p>
            <a:r>
              <a:rPr lang="en-GB" dirty="0"/>
              <a:t>Specialisation allows a firm to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015" y="1814324"/>
            <a:ext cx="9887243" cy="4338533"/>
          </a:xfrm>
        </p:spPr>
        <p:txBody>
          <a:bodyPr>
            <a:noAutofit/>
          </a:bodyPr>
          <a:lstStyle/>
          <a:p>
            <a:r>
              <a:rPr lang="en-GB" sz="2400" dirty="0"/>
              <a:t>Specialisation allows an economic agent such as a firm to:</a:t>
            </a:r>
          </a:p>
          <a:p>
            <a:pPr lvl="1"/>
            <a:r>
              <a:rPr lang="en-GB" sz="2000" dirty="0"/>
              <a:t>Reduce unit costs e.g. through bulk buying</a:t>
            </a:r>
          </a:p>
          <a:p>
            <a:pPr lvl="1"/>
            <a:r>
              <a:rPr lang="en-GB" sz="2000" dirty="0"/>
              <a:t>Improve quality e.g. through better training and skills</a:t>
            </a:r>
          </a:p>
          <a:p>
            <a:pPr lvl="1"/>
            <a:r>
              <a:rPr lang="en-GB" sz="2000" dirty="0"/>
              <a:t>Use technology to increase speed and improve accuracy e.g. production lines</a:t>
            </a:r>
          </a:p>
          <a:p>
            <a:pPr lvl="1"/>
            <a:r>
              <a:rPr lang="en-GB" sz="2000" dirty="0"/>
              <a:t>Create a unique selling point by producing better quality</a:t>
            </a:r>
          </a:p>
          <a:p>
            <a:r>
              <a:rPr lang="en-GB" sz="2400" dirty="0"/>
              <a:t>Countries, regions , firms and individuals will specialise in order to benefit from specialisation</a:t>
            </a:r>
          </a:p>
          <a:p>
            <a:r>
              <a:rPr lang="en-GB" sz="2400" dirty="0"/>
              <a:t>This enables them to trade with other economic agents that have specialised in different fields</a:t>
            </a:r>
          </a:p>
          <a:p>
            <a:r>
              <a:rPr lang="en-GB" sz="2400" dirty="0"/>
              <a:t>The production possibility frontier will shift outwards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C67D5-888D-7B75-6A44-5C25BE74B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1EC0F-02AF-F7C9-9DF7-0576F67A6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71748DE-7A1A-6897-AE94-A46FDC95E8C2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8814B-2CA0-6F83-1884-D7FABCA7A401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2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214" y="365125"/>
            <a:ext cx="9542585" cy="1325563"/>
          </a:xfrm>
        </p:spPr>
        <p:txBody>
          <a:bodyPr/>
          <a:lstStyle/>
          <a:p>
            <a:r>
              <a:rPr lang="en-GB" dirty="0"/>
              <a:t>Specialisation allows a firm to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13" y="1846385"/>
            <a:ext cx="10102655" cy="4423893"/>
          </a:xfrm>
        </p:spPr>
        <p:txBody>
          <a:bodyPr>
            <a:noAutofit/>
          </a:bodyPr>
          <a:lstStyle/>
          <a:p>
            <a:r>
              <a:rPr lang="en-GB" sz="2300" dirty="0"/>
              <a:t>However, specialisation can have serious repercussions:</a:t>
            </a:r>
          </a:p>
          <a:p>
            <a:pPr lvl="1"/>
            <a:r>
              <a:rPr lang="en-GB" sz="2300" dirty="0"/>
              <a:t>Economic agents  that specialise are at the risk of losing their markets</a:t>
            </a:r>
          </a:p>
          <a:p>
            <a:pPr lvl="1"/>
            <a:r>
              <a:rPr lang="en-GB" sz="2300" dirty="0"/>
              <a:t>In a competitive global market  UK economic agents can quickly lose market share</a:t>
            </a:r>
          </a:p>
          <a:p>
            <a:pPr lvl="1"/>
            <a:r>
              <a:rPr lang="en-GB" sz="2300" dirty="0"/>
              <a:t>This means that the UK must continually strive to improve production processes</a:t>
            </a:r>
          </a:p>
          <a:p>
            <a:r>
              <a:rPr lang="en-GB" sz="2300" dirty="0"/>
              <a:t>A focus on highly differentiated products such as financial services and premium cars has allowed the UK to develop new industries whilst old ones such as textiles have declined</a:t>
            </a:r>
          </a:p>
          <a:p>
            <a:r>
              <a:rPr lang="en-GB" sz="2300" dirty="0"/>
              <a:t>New technology allows us to reinvent ourselves and develop new products based on old industries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6E8AF-3BD1-6AA2-1877-7418A3796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18CCD-9BF4-DD77-9582-20F053C42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568F98E-649D-BC29-7648-A4911CE25D59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19EE8-D452-7D4F-F2F4-871D1F714ABA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65125"/>
            <a:ext cx="9296400" cy="1325563"/>
          </a:xfrm>
        </p:spPr>
        <p:txBody>
          <a:bodyPr>
            <a:normAutofit/>
          </a:bodyPr>
          <a:lstStyle/>
          <a:p>
            <a:r>
              <a:rPr lang="en-GB" dirty="0"/>
              <a:t>Benefits and costs of specialisation by countries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378348"/>
              </p:ext>
            </p:extLst>
          </p:nvPr>
        </p:nvGraphicFramePr>
        <p:xfrm>
          <a:off x="1846384" y="1846386"/>
          <a:ext cx="10017955" cy="4826818"/>
        </p:xfrm>
        <a:graphic>
          <a:graphicData uri="http://schemas.openxmlformats.org/drawingml/2006/table">
            <a:tbl>
              <a:tblPr firstRow="1" bandRow="1"/>
              <a:tblGrid>
                <a:gridCol w="478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4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dirty="0"/>
                        <a:t>Benefits</a:t>
                      </a:r>
                    </a:p>
                  </a:txBody>
                  <a:tcPr marL="69601" marR="69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dirty="0"/>
                        <a:t>Costs</a:t>
                      </a:r>
                    </a:p>
                  </a:txBody>
                  <a:tcPr marL="69601" marR="69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3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Allows for trade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Improved</a:t>
                      </a:r>
                      <a:r>
                        <a:rPr lang="en-GB" sz="2400" baseline="0" dirty="0"/>
                        <a:t> national income (GDP)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/>
                        <a:t>Economies of scale leading to lower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/>
                        <a:t>Greater choice for consumers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/>
                        <a:t>Better quality goods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/>
                        <a:t>Interdependence leading to better relations between countries</a:t>
                      </a:r>
                      <a:endParaRPr lang="en-GB" sz="2400" dirty="0"/>
                    </a:p>
                  </a:txBody>
                  <a:tcPr marL="69601" marR="69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Over-reliance on a limited number of industries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Risk of structural unemployment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Reliance on other nations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Threat</a:t>
                      </a:r>
                      <a:r>
                        <a:rPr lang="en-GB" sz="2400" baseline="0" dirty="0"/>
                        <a:t> of external factors e.g. political unrest or natural disasters can cut of supplies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/>
                        <a:t>Less developed countries may be discouraged from moving into new industries or specialising in tertiary industries</a:t>
                      </a:r>
                      <a:endParaRPr lang="en-GB" sz="2400" dirty="0"/>
                    </a:p>
                  </a:txBody>
                  <a:tcPr marL="69601" marR="69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4C293A6-9AC1-1130-1489-0C9D7AD65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B2CD4F-BBD7-A930-F81E-E74D52AE5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DDDD9DF-1A43-0F44-8310-D22E9A136648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1BAFC-1713-B791-E771-9A1F6C68DC05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8" y="365125"/>
            <a:ext cx="9419492" cy="1325563"/>
          </a:xfrm>
        </p:spPr>
        <p:txBody>
          <a:bodyPr/>
          <a:lstStyle/>
          <a:p>
            <a:r>
              <a:rPr lang="en-US" dirty="0"/>
              <a:t> Home learning - </a:t>
            </a:r>
            <a:r>
              <a:rPr lang="en-US" dirty="0" err="1"/>
              <a:t>Deindustrialisation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72" y="3499339"/>
            <a:ext cx="7577164" cy="3358661"/>
          </a:xfrm>
        </p:spPr>
      </p:pic>
      <p:sp>
        <p:nvSpPr>
          <p:cNvPr id="6" name="TextBox 5"/>
          <p:cNvSpPr txBox="1"/>
          <p:nvPr/>
        </p:nvSpPr>
        <p:spPr>
          <a:xfrm>
            <a:off x="1934308" y="1441939"/>
            <a:ext cx="9952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UK has experienced </a:t>
            </a:r>
            <a:r>
              <a:rPr lang="en-US" dirty="0" err="1"/>
              <a:t>deindustrialisation</a:t>
            </a:r>
            <a:r>
              <a:rPr lang="en-US" dirty="0"/>
              <a:t>. There has been a decrease in the amount of manufacturing taking place in the country and a growth in the tertiary and quaternary sectors. </a:t>
            </a:r>
          </a:p>
          <a:p>
            <a:r>
              <a:rPr lang="en-US" dirty="0"/>
              <a:t>:</a:t>
            </a:r>
          </a:p>
          <a:p>
            <a:r>
              <a:rPr lang="en-US" dirty="0"/>
              <a:t>A global shift in manufacturing to emerging and developing countries (EDCs), such as China, where wages are lower, working hours are longer and trade unions are sometimes banned.</a:t>
            </a:r>
          </a:p>
          <a:p>
            <a:endParaRPr lang="en-US" dirty="0"/>
          </a:p>
          <a:p>
            <a:r>
              <a:rPr lang="en-US" dirty="0"/>
              <a:t>An increase in the number of machines used to carry out work. This is called </a:t>
            </a:r>
            <a:r>
              <a:rPr lang="en-US" dirty="0" err="1"/>
              <a:t>mechanisation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C5CF0-9233-0532-BBF1-301DF9313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5ECE55-9990-D29C-EDBF-D7DB82B8C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7D8438-1DCE-AF11-3279-9B609848129D}"/>
              </a:ext>
            </a:extLst>
          </p:cNvPr>
          <p:cNvSpPr txBox="1">
            <a:spLocks/>
          </p:cNvSpPr>
          <p:nvPr/>
        </p:nvSpPr>
        <p:spPr>
          <a:xfrm>
            <a:off x="3943348" y="621551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65429-DABE-477A-EF30-F567BD55DAB9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5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84" y="365125"/>
            <a:ext cx="9507415" cy="1325563"/>
          </a:xfrm>
        </p:spPr>
        <p:txBody>
          <a:bodyPr/>
          <a:lstStyle/>
          <a:p>
            <a:r>
              <a:rPr lang="en-US" dirty="0"/>
              <a:t>Starter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84" y="1825625"/>
            <a:ext cx="673490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Explain why secondary school teachers only teach a specific subject?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benefits of this to the students and school?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drawbacks of this to a teacher?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Extension: </a:t>
            </a:r>
            <a:r>
              <a:rPr lang="en-US" dirty="0"/>
              <a:t>Evaluate the impact of subject teachers to the wider economy.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6" y="365125"/>
            <a:ext cx="2919046" cy="6001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74174-FE41-4C85-E624-C08F2CA3F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C3AAC-882D-A4AA-3530-384CF71B5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A836A1E-B9D8-084A-B3DA-5B32A0A58CB5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F1590-6955-37A7-FEDB-118BB505D01A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0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GB" dirty="0"/>
              <a:t>Factors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568" y="2039815"/>
            <a:ext cx="9289430" cy="4321903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en-GB" sz="3200" dirty="0"/>
              <a:t> Division of labour: advantages and disadvantages to employers and employees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B. Specialisation: advantages and disadvantages to the firm </a:t>
            </a:r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FB79B-0FCC-E93D-B338-816099D13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8997CE-42C5-BB72-2C3B-2488939B3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6CA8E87-F8F0-586E-0911-1FFA72577C3A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8E7B2-AA2C-FE55-15CB-EF26204D6A92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062" y="365125"/>
            <a:ext cx="9366738" cy="1325563"/>
          </a:xfrm>
        </p:spPr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productivity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22287"/>
            <a:ext cx="3481754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Labour</a:t>
            </a:r>
            <a:r>
              <a:rPr lang="en-US" dirty="0"/>
              <a:t> productivity is concerned with the amount (volume) of output that is obtained from each employee.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03" y="1999627"/>
            <a:ext cx="5973009" cy="366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3DE1E-3850-D044-D9B7-82A631E40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18429-EA24-B8C4-A907-9E5732C62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569F497-0465-9C36-8045-DE6FB0A21E19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56425-C59E-645A-E49C-F08DEE834FE4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6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214" y="365125"/>
            <a:ext cx="5344969" cy="1325563"/>
          </a:xfrm>
        </p:spPr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productivity </a:t>
            </a: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4" y="1494693"/>
            <a:ext cx="5344969" cy="4870938"/>
          </a:xfrm>
        </p:spPr>
      </p:pic>
      <p:sp>
        <p:nvSpPr>
          <p:cNvPr id="7" name="TextBox 6"/>
          <p:cNvSpPr txBox="1"/>
          <p:nvPr/>
        </p:nvSpPr>
        <p:spPr>
          <a:xfrm>
            <a:off x="7156183" y="715736"/>
            <a:ext cx="4801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solidFill>
                <a:srgbClr val="1F2937"/>
              </a:solidFill>
              <a:cs typeface="Calibri Light" panose="020F03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1F2937"/>
                </a:solidFill>
                <a:cs typeface="Calibri Light" panose="020F0302020204030204" pitchFamily="34" charset="0"/>
              </a:rPr>
              <a:t>How can a business improve its </a:t>
            </a:r>
            <a:r>
              <a:rPr lang="en-US" sz="2400" b="1" dirty="0" err="1">
                <a:solidFill>
                  <a:srgbClr val="1F2937"/>
                </a:solidFill>
                <a:cs typeface="Calibri Light" panose="020F0302020204030204" pitchFamily="34" charset="0"/>
              </a:rPr>
              <a:t>labour</a:t>
            </a:r>
            <a:r>
              <a:rPr lang="en-US" sz="2400" b="1" dirty="0">
                <a:solidFill>
                  <a:srgbClr val="1F2937"/>
                </a:solidFill>
                <a:cs typeface="Calibri Light" panose="020F0302020204030204" pitchFamily="34" charset="0"/>
              </a:rPr>
              <a:t> productivity?</a:t>
            </a:r>
          </a:p>
          <a:p>
            <a:pPr algn="just"/>
            <a:endParaRPr lang="en-US" sz="2400" dirty="0">
              <a:solidFill>
                <a:srgbClr val="1F2937"/>
              </a:solidFill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2937"/>
                </a:solidFill>
                <a:cs typeface="Calibri" panose="020F0502020204030204" pitchFamily="34" charset="0"/>
              </a:rPr>
              <a:t>Measure performance and set targets – it is often claimed that "what gets measured, gets done!“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F2937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2937"/>
                </a:solidFill>
                <a:cs typeface="Calibri" panose="020F0502020204030204" pitchFamily="34" charset="0"/>
              </a:rPr>
              <a:t>Streamline production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2937"/>
                </a:solidFill>
                <a:cs typeface="Calibri" panose="020F0502020204030204" pitchFamily="34" charset="0"/>
              </a:rPr>
              <a:t>Invest in capital equipment (automation + </a:t>
            </a:r>
            <a:r>
              <a:rPr lang="en-US" sz="2200" dirty="0" err="1">
                <a:solidFill>
                  <a:srgbClr val="1F2937"/>
                </a:solidFill>
                <a:cs typeface="Calibri" panose="020F0502020204030204" pitchFamily="34" charset="0"/>
              </a:rPr>
              <a:t>computerisation</a:t>
            </a:r>
            <a:r>
              <a:rPr lang="en-US" sz="2200" dirty="0">
                <a:solidFill>
                  <a:srgbClr val="1F2937"/>
                </a:solidFill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F2937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2937"/>
                </a:solidFill>
                <a:cs typeface="Calibri" panose="020F0502020204030204" pitchFamily="34" charset="0"/>
              </a:rPr>
              <a:t>Invest in employee training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F2937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2937"/>
                </a:solidFill>
                <a:cs typeface="Calibri" panose="020F0502020204030204" pitchFamily="34" charset="0"/>
              </a:rPr>
              <a:t>Make the workplace conducive to productive effort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B49A3-3C8C-7C42-0CAA-E8C56DB6B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451E5E-29C6-7130-8C73-16E701028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D03282-2DE9-498C-286A-8BCDA05208A1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61FB2-B12F-3361-EE94-E0B18CC553C1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062" y="365125"/>
            <a:ext cx="9366738" cy="1325563"/>
          </a:xfrm>
        </p:spPr>
        <p:txBody>
          <a:bodyPr/>
          <a:lstStyle/>
          <a:p>
            <a:r>
              <a:rPr lang="en-US" dirty="0"/>
              <a:t>Production efficiency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2" y="1690688"/>
            <a:ext cx="5345722" cy="516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When we produce goods and services at the lowest possible cost.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Productive efficiency is concerned with producing goods and services with the optimal combination of inputs to produce maximum output for the minimum cost.</a:t>
            </a:r>
          </a:p>
          <a:p>
            <a:pPr marL="0" indent="0">
              <a:buNone/>
            </a:pPr>
            <a:r>
              <a:rPr lang="en-US" dirty="0"/>
              <a:t>To be productively efficient means the economy must be producing on its </a:t>
            </a:r>
            <a:r>
              <a:rPr lang="en-US" dirty="0">
                <a:hlinkClick r:id="rId2"/>
              </a:rPr>
              <a:t>production possibility frontier</a:t>
            </a:r>
            <a:r>
              <a:rPr lang="en-US" dirty="0"/>
              <a:t>. (i.e. it is impossible to produce more of one good without producing less of another).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4" y="2036641"/>
            <a:ext cx="5426360" cy="3539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C87C1-AE1B-1004-FBFD-C9B328D91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A19BC-A116-C0C0-CAD6-7353D936A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8DEDC3C-0072-DDF2-6410-7A75D0DE9D32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0DD61-D134-B13A-B41B-C0224985CB74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0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1325563"/>
          </a:xfrm>
        </p:spPr>
        <p:txBody>
          <a:bodyPr/>
          <a:lstStyle/>
          <a:p>
            <a:r>
              <a:rPr lang="en-US" dirty="0"/>
              <a:t>Research task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76" y="1825625"/>
            <a:ext cx="938432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Amazon and Toyota are examples of impressive productivity, </a:t>
            </a:r>
            <a:r>
              <a:rPr lang="en-US" b="1" dirty="0"/>
              <a:t>investigate and list reasons for this.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Extension</a:t>
            </a:r>
            <a:r>
              <a:rPr lang="en-US" dirty="0"/>
              <a:t>: Explain the reasons behind Toyota offering a five year warranty for their cars? 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Further research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https://www.channel4.com/programmes/the-truth-about-amazon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https://www.toyota-europe.com/world-of-toyota/this-is-toyota/toyota-production-system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D8DBF-CF8F-8B94-2B26-DA9027CA8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2F616-D1D5-D77D-E013-74C37C4F6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8BA2AE9-C711-3BC7-9110-D4D55BAD7146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D0357-70D1-39FE-3E31-BF6B66058980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1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892" y="365125"/>
            <a:ext cx="9401908" cy="1325563"/>
          </a:xfrm>
        </p:spPr>
        <p:txBody>
          <a:bodyPr/>
          <a:lstStyle/>
          <a:p>
            <a:r>
              <a:rPr lang="en-GB" dirty="0"/>
              <a:t>Specialisation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04525"/>
            <a:ext cx="9374976" cy="3636511"/>
          </a:xfrm>
        </p:spPr>
        <p:txBody>
          <a:bodyPr>
            <a:noAutofit/>
          </a:bodyPr>
          <a:lstStyle/>
          <a:p>
            <a:r>
              <a:rPr lang="en-GB" sz="2600" dirty="0"/>
              <a:t>Specialisation occurs when economic units such as individuals, firms, regions or countries concentrate on producing specific goods or services</a:t>
            </a:r>
          </a:p>
          <a:p>
            <a:r>
              <a:rPr lang="en-GB" sz="2600" dirty="0"/>
              <a:t>Specialised use of workers within an organisation is called the division of labour</a:t>
            </a:r>
          </a:p>
          <a:p>
            <a:r>
              <a:rPr lang="en-GB" sz="2600" dirty="0"/>
              <a:t>Specialisation is likely to lead to increased output per worker (productivity) as the workforce have a better understanding of their job role</a:t>
            </a:r>
          </a:p>
          <a:p>
            <a:r>
              <a:rPr lang="en-GB" sz="2600" dirty="0"/>
              <a:t>This will help to address the problem of scarcity as there will be a greater supply of goods and services to meet unlimited wants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478D0-2553-5F9C-AFF1-3614D3DCE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0507B-F4DD-7895-7F0F-C0BACD0ED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B65AFD4-44FD-9E2B-D42C-124B3567B7A7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744D6-55BA-AD30-79C5-C995BC762724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7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365125"/>
            <a:ext cx="9454662" cy="1325563"/>
          </a:xfrm>
        </p:spPr>
        <p:txBody>
          <a:bodyPr/>
          <a:lstStyle/>
          <a:p>
            <a:r>
              <a:rPr lang="en-GB" dirty="0"/>
              <a:t>The division of 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7" y="1690689"/>
            <a:ext cx="10003301" cy="4602450"/>
          </a:xfrm>
        </p:spPr>
        <p:txBody>
          <a:bodyPr>
            <a:noAutofit/>
          </a:bodyPr>
          <a:lstStyle/>
          <a:p>
            <a:r>
              <a:rPr lang="en-GB" sz="3200" dirty="0"/>
              <a:t>The division of labour occurs when workers are assigned specific tasks to do in the workplace</a:t>
            </a:r>
          </a:p>
          <a:p>
            <a:r>
              <a:rPr lang="en-GB" sz="3200" dirty="0"/>
              <a:t>Constantly doing the same job improves workforce performance and leads to increased efficiency</a:t>
            </a:r>
          </a:p>
          <a:p>
            <a:r>
              <a:rPr lang="en-GB" sz="3200" dirty="0"/>
              <a:t>This cuts down on production costs creating a competitive advantage</a:t>
            </a:r>
          </a:p>
          <a:p>
            <a:r>
              <a:rPr lang="en-GB" sz="3200" dirty="0"/>
              <a:t>Production or assembly lines can increase the speed and accuracy of the work even further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1A5B5-B951-C128-AC96-0F93D7C5E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336C6-9719-10C6-1776-0619900D8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9AB8112-64E0-E0B5-1437-CD85AD6D7867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83B63-139E-CCB5-C0BD-9E6535298B48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537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b2ff8-a74f-4a49-8bef-71a2916a4a90">
      <Terms xmlns="http://schemas.microsoft.com/office/infopath/2007/PartnerControls"/>
    </lcf76f155ced4ddcb4097134ff3c332f>
    <TaxCatchAll xmlns="45eb72ab-293d-4eb1-b1d6-6aa27e13ee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563672E84A4AA4245A8306449AF3" ma:contentTypeVersion="10" ma:contentTypeDescription="Create a new document." ma:contentTypeScope="" ma:versionID="477f2dc18b73c8cc046502b72c4c4572">
  <xsd:schema xmlns:xsd="http://www.w3.org/2001/XMLSchema" xmlns:xs="http://www.w3.org/2001/XMLSchema" xmlns:p="http://schemas.microsoft.com/office/2006/metadata/properties" xmlns:ns2="bccb2ff8-a74f-4a49-8bef-71a2916a4a90" xmlns:ns3="45eb72ab-293d-4eb1-b1d6-6aa27e13ee50" targetNamespace="http://schemas.microsoft.com/office/2006/metadata/properties" ma:root="true" ma:fieldsID="f56cb54a3b8010cd5c968013de1bce52" ns2:_="" ns3:_="">
    <xsd:import namespace="bccb2ff8-a74f-4a49-8bef-71a2916a4a90"/>
    <xsd:import namespace="45eb72ab-293d-4eb1-b1d6-6aa27e13ee5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2ff8-a74f-4a49-8bef-71a2916a4a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b72ab-293d-4eb1-b1d6-6aa27e13ee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cc53f-04ec-4561-a02b-47c52c97faa8}" ma:internalName="TaxCatchAll" ma:showField="CatchAllData" ma:web="45eb72ab-293d-4eb1-b1d6-6aa27e13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297C3-B5E6-4087-9618-DB6DAC866B5E}">
  <ds:schemaRefs>
    <ds:schemaRef ds:uri="http://schemas.microsoft.com/office/2006/metadata/properties"/>
    <ds:schemaRef ds:uri="http://schemas.microsoft.com/office/infopath/2007/PartnerControls"/>
    <ds:schemaRef ds:uri="bccb2ff8-a74f-4a49-8bef-71a2916a4a90"/>
    <ds:schemaRef ds:uri="45eb72ab-293d-4eb1-b1d6-6aa27e13ee50"/>
  </ds:schemaRefs>
</ds:datastoreItem>
</file>

<file path=customXml/itemProps2.xml><?xml version="1.0" encoding="utf-8"?>
<ds:datastoreItem xmlns:ds="http://schemas.openxmlformats.org/officeDocument/2006/customXml" ds:itemID="{F2CA23B5-4229-426D-9030-0ABCFE4A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F70E69-A12D-4251-99CA-A556F7820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b2ff8-a74f-4a49-8bef-71a2916a4a90"/>
    <ds:schemaRef ds:uri="45eb72ab-293d-4eb1-b1d6-6aa27e13ee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1445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gg sans</vt:lpstr>
      <vt:lpstr>Times New Roman</vt:lpstr>
      <vt:lpstr>Trebuchet MS</vt:lpstr>
      <vt:lpstr>Office Theme</vt:lpstr>
      <vt:lpstr>1.2.4 Specialisation</vt:lpstr>
      <vt:lpstr>Starter </vt:lpstr>
      <vt:lpstr>Factors of production</vt:lpstr>
      <vt:lpstr>Labour productivity </vt:lpstr>
      <vt:lpstr>Labour productivity </vt:lpstr>
      <vt:lpstr>Production efficiency </vt:lpstr>
      <vt:lpstr>Research task </vt:lpstr>
      <vt:lpstr>Specialisation</vt:lpstr>
      <vt:lpstr>The division of labour</vt:lpstr>
      <vt:lpstr>The division of labour</vt:lpstr>
      <vt:lpstr>In pairs</vt:lpstr>
      <vt:lpstr>Specialisation - advantages</vt:lpstr>
      <vt:lpstr>Specialisation - disadvantages</vt:lpstr>
      <vt:lpstr>Specialisation allows a firm to trade</vt:lpstr>
      <vt:lpstr>Specialisation allows a firm to trade</vt:lpstr>
      <vt:lpstr>Benefits and costs of specialisation by countries</vt:lpstr>
      <vt:lpstr> Home learning - Deindustrialisation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 The economic problem</dc:title>
  <dc:creator>Mr B Pieters</dc:creator>
  <cp:lastModifiedBy>Chezka Mae Madrona</cp:lastModifiedBy>
  <cp:revision>29</cp:revision>
  <dcterms:created xsi:type="dcterms:W3CDTF">2019-07-31T17:05:48Z</dcterms:created>
  <dcterms:modified xsi:type="dcterms:W3CDTF">2025-03-17T10:37:56Z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0x01010054BB563672E84A4AA4245A8306449AF3</vt:lpwstr>
  </property>
</Properties>
</file>