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4"/>
  </p:sldMasterIdLst>
  <p:sldIdLst>
    <p:sldId id="267" r:id="rId5"/>
    <p:sldId id="257" r:id="rId6"/>
    <p:sldId id="272" r:id="rId7"/>
    <p:sldId id="258" r:id="rId8"/>
    <p:sldId id="259" r:id="rId9"/>
    <p:sldId id="269" r:id="rId10"/>
    <p:sldId id="260" r:id="rId11"/>
    <p:sldId id="270" r:id="rId12"/>
    <p:sldId id="261" r:id="rId13"/>
    <p:sldId id="262" r:id="rId14"/>
    <p:sldId id="263" r:id="rId15"/>
    <p:sldId id="264" r:id="rId16"/>
    <p:sldId id="265" r:id="rId17"/>
    <p:sldId id="271" r:id="rId18"/>
    <p:sldId id="273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642DD13C-FC42-4290-BCBA-C806E84789A3}"/>
    <pc:docChg chg="modSld">
      <pc:chgData name="Max Thrilling" userId="1a0901c82f0d6655" providerId="LiveId" clId="{642DD13C-FC42-4290-BCBA-C806E84789A3}" dt="2022-10-25T11:36:10.976" v="0" actId="1076"/>
      <pc:docMkLst>
        <pc:docMk/>
      </pc:docMkLst>
      <pc:sldChg chg="modSp mod">
        <pc:chgData name="Max Thrilling" userId="1a0901c82f0d6655" providerId="LiveId" clId="{642DD13C-FC42-4290-BCBA-C806E84789A3}" dt="2022-10-25T11:36:10.976" v="0" actId="1076"/>
        <pc:sldMkLst>
          <pc:docMk/>
          <pc:sldMk cId="15544462" sldId="269"/>
        </pc:sldMkLst>
        <pc:spChg chg="mod">
          <ac:chgData name="Max Thrilling" userId="1a0901c82f0d6655" providerId="LiveId" clId="{642DD13C-FC42-4290-BCBA-C806E84789A3}" dt="2022-10-25T11:36:10.976" v="0" actId="1076"/>
          <ac:spMkLst>
            <pc:docMk/>
            <pc:sldMk cId="15544462" sldId="26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4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6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62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932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9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87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7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70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3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11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08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10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83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4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ityam.com/covid-was-the-final-lever-for-the-creative-destruction-of-the-high-street-its-not-gone-just-changing/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endParaRPr lang="en-GB" sz="3200" b="1" dirty="0"/>
          </a:p>
          <a:p>
            <a:pPr algn="l"/>
            <a:r>
              <a:rPr lang="en-GB" sz="3200" b="1" dirty="0"/>
              <a:t>1.2.1 Role of an entrepreneur</a:t>
            </a:r>
          </a:p>
        </p:txBody>
      </p:sp>
      <p:sp>
        <p:nvSpPr>
          <p:cNvPr id="4" name="Rectangle 3"/>
          <p:cNvSpPr/>
          <p:nvPr/>
        </p:nvSpPr>
        <p:spPr>
          <a:xfrm>
            <a:off x="2378990" y="306285"/>
            <a:ext cx="79467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Theme 1: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1.2 enterprise,</a:t>
            </a:r>
            <a:r>
              <a:rPr kumimoji="0" lang="en-GB" sz="4000" b="1" i="0" u="none" strike="noStrike" kern="0" cap="small" spc="2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business and the economy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84B7C1-09BA-9DA5-4339-4BED516372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F938F5-485B-3F56-9CAD-C00C403C2F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038870A-523A-61F1-DA53-796018BA6A9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328311-1C2B-D547-2E36-1367D6092C9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7465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444" y="447188"/>
            <a:ext cx="9293554" cy="970450"/>
          </a:xfrm>
        </p:spPr>
        <p:txBody>
          <a:bodyPr>
            <a:normAutofit fontScale="90000"/>
          </a:bodyPr>
          <a:lstStyle/>
          <a:p>
            <a:r>
              <a:rPr lang="en-GB" dirty="0"/>
              <a:t>Making decisions to operate, expand and develop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631" y="1600201"/>
            <a:ext cx="7807569" cy="5035838"/>
          </a:xfrm>
        </p:spPr>
        <p:txBody>
          <a:bodyPr>
            <a:noAutofit/>
          </a:bodyPr>
          <a:lstStyle/>
          <a:p>
            <a:r>
              <a:rPr lang="en-GB" sz="2200" dirty="0"/>
              <a:t>A business plan is an important part of setting up a business</a:t>
            </a:r>
          </a:p>
          <a:p>
            <a:r>
              <a:rPr lang="en-GB" sz="2200" dirty="0"/>
              <a:t>A business plan will be used both internally by the entrepreneur and externally by banks, external investors or those willing to provide grants</a:t>
            </a:r>
          </a:p>
          <a:p>
            <a:r>
              <a:rPr lang="en-GB" sz="2200" dirty="0"/>
              <a:t>The contents of a business plan include:</a:t>
            </a:r>
          </a:p>
          <a:p>
            <a:pPr lvl="1"/>
            <a:r>
              <a:rPr lang="en-GB" sz="2200" dirty="0"/>
              <a:t>The executive summary - a synopsis of the entire plan looking at the most important points</a:t>
            </a:r>
          </a:p>
          <a:p>
            <a:pPr lvl="1"/>
            <a:r>
              <a:rPr lang="en-GB" sz="2200" dirty="0"/>
              <a:t>The business and products or services</a:t>
            </a:r>
          </a:p>
          <a:p>
            <a:pPr lvl="1"/>
            <a:r>
              <a:rPr lang="en-GB" sz="2200" dirty="0"/>
              <a:t>The market e.g. size, share, competitors</a:t>
            </a:r>
          </a:p>
          <a:p>
            <a:pPr lvl="1"/>
            <a:r>
              <a:rPr lang="en-GB" sz="2200" dirty="0"/>
              <a:t>The marketing strategy</a:t>
            </a:r>
          </a:p>
          <a:p>
            <a:pPr lvl="1"/>
            <a:r>
              <a:rPr lang="en-GB" sz="2200" dirty="0"/>
              <a:t>The skills of the entrepreneur and other key employees</a:t>
            </a:r>
          </a:p>
          <a:p>
            <a:pPr lvl="1"/>
            <a:r>
              <a:rPr lang="en-GB" sz="2200" dirty="0"/>
              <a:t>Operations</a:t>
            </a:r>
          </a:p>
          <a:p>
            <a:pPr lvl="1"/>
            <a:r>
              <a:rPr lang="en-GB" sz="2200" dirty="0"/>
              <a:t>Financial forecasts</a:t>
            </a:r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233" y="2979127"/>
            <a:ext cx="2790825" cy="25951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7C41FD-03AE-53D2-736A-A1AD5AF796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34D355-939B-6F83-6B5D-479B8E70D7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D19A6F3-C197-312F-94FD-D185A3E42AA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1C8D24-FA16-4933-F1C9-73FD62D8CD0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37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447188"/>
            <a:ext cx="9451598" cy="970450"/>
          </a:xfrm>
        </p:spPr>
        <p:txBody>
          <a:bodyPr/>
          <a:lstStyle/>
          <a:p>
            <a:r>
              <a:rPr lang="en-GB" dirty="0"/>
              <a:t>Expanding and developing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6630" y="1781041"/>
            <a:ext cx="6809155" cy="4670360"/>
          </a:xfrm>
        </p:spPr>
        <p:txBody>
          <a:bodyPr>
            <a:noAutofit/>
          </a:bodyPr>
          <a:lstStyle/>
          <a:p>
            <a:r>
              <a:rPr lang="en-GB" sz="2200" dirty="0"/>
              <a:t>Once a business has been set up and becomes established then it requires managing on a day to day basis</a:t>
            </a:r>
          </a:p>
          <a:p>
            <a:r>
              <a:rPr lang="en-GB" sz="2200" dirty="0"/>
              <a:t>The entrepreneur is often also the hands on person making daily decisions, at least in the early years</a:t>
            </a:r>
          </a:p>
          <a:p>
            <a:r>
              <a:rPr lang="en-GB" sz="2200" dirty="0"/>
              <a:t>This involves:</a:t>
            </a:r>
          </a:p>
          <a:p>
            <a:pPr lvl="1"/>
            <a:r>
              <a:rPr lang="en-GB" sz="2200" dirty="0"/>
              <a:t>Managing resources including stocks, personnel and finances</a:t>
            </a:r>
          </a:p>
          <a:p>
            <a:pPr lvl="1"/>
            <a:r>
              <a:rPr lang="en-GB" sz="2200" dirty="0"/>
              <a:t>Making marketing decisions about aspects of the marketing mix such as what price to charge and how to promote the business</a:t>
            </a:r>
          </a:p>
          <a:p>
            <a:pPr lvl="1"/>
            <a:r>
              <a:rPr lang="en-GB" sz="2200" dirty="0"/>
              <a:t>Dealing with customers</a:t>
            </a:r>
          </a:p>
          <a:p>
            <a:pPr lvl="1"/>
            <a:r>
              <a:rPr lang="en-GB" sz="2200" dirty="0"/>
              <a:t>Maintaining financial records</a:t>
            </a:r>
          </a:p>
          <a:p>
            <a:endParaRPr lang="en-GB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4877" y="1417638"/>
            <a:ext cx="3526815" cy="18371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B9AE94-3EA0-FD2B-34A2-706EB3D967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AF51B2-F3E0-0311-9ABA-9949ADC12B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10C33FF-EB62-5602-3D95-BAEFFC6CE67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75611E-4047-D784-7DFC-4860C506C57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2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378" y="447188"/>
            <a:ext cx="9530620" cy="970450"/>
          </a:xfrm>
        </p:spPr>
        <p:txBody>
          <a:bodyPr/>
          <a:lstStyle/>
          <a:p>
            <a:r>
              <a:rPr lang="en-GB" dirty="0"/>
              <a:t>Expanding and developing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378" y="1772357"/>
            <a:ext cx="9521908" cy="4840822"/>
          </a:xfrm>
        </p:spPr>
        <p:txBody>
          <a:bodyPr>
            <a:noAutofit/>
          </a:bodyPr>
          <a:lstStyle/>
          <a:p>
            <a:r>
              <a:rPr lang="en-GB" sz="2800" dirty="0"/>
              <a:t>As the business grows the entrepreneur may need to change roles:</a:t>
            </a:r>
          </a:p>
          <a:p>
            <a:pPr lvl="1"/>
            <a:r>
              <a:rPr lang="en-GB" sz="2400" dirty="0"/>
              <a:t>Employ staff</a:t>
            </a:r>
          </a:p>
          <a:p>
            <a:pPr lvl="1"/>
            <a:r>
              <a:rPr lang="en-GB" sz="2400" dirty="0"/>
              <a:t>Use the services of experts e.g. an accountant</a:t>
            </a:r>
          </a:p>
          <a:p>
            <a:pPr lvl="1"/>
            <a:r>
              <a:rPr lang="en-GB" sz="2400" dirty="0"/>
              <a:t>Delegate responsibility to others</a:t>
            </a:r>
          </a:p>
          <a:p>
            <a:r>
              <a:rPr lang="en-GB" sz="2800" dirty="0"/>
              <a:t>And make other key decisions:</a:t>
            </a:r>
          </a:p>
          <a:p>
            <a:pPr lvl="1"/>
            <a:r>
              <a:rPr lang="en-GB" sz="2400" dirty="0"/>
              <a:t>Move to bigger premises</a:t>
            </a:r>
          </a:p>
          <a:p>
            <a:pPr lvl="1"/>
            <a:r>
              <a:rPr lang="en-GB" sz="2400" dirty="0"/>
              <a:t>Change suppliers</a:t>
            </a:r>
          </a:p>
          <a:p>
            <a:pPr lvl="1"/>
            <a:r>
              <a:rPr lang="en-GB" sz="2400" dirty="0"/>
              <a:t>Expand product range</a:t>
            </a:r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FF917F-80EA-2498-4780-66A1DA2EF9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3B7B89-5142-CCC7-7916-3552F7E07A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747A993-65B0-2DEC-2788-BDEFF62CFE1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F3B3D4-F44D-3CAB-3D8F-0D6B1C4BE62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452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447188"/>
            <a:ext cx="9451598" cy="970450"/>
          </a:xfrm>
        </p:spPr>
        <p:txBody>
          <a:bodyPr/>
          <a:lstStyle/>
          <a:p>
            <a:r>
              <a:rPr lang="en-GB" dirty="0"/>
              <a:t>Added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1417639"/>
            <a:ext cx="6756400" cy="5211762"/>
          </a:xfrm>
        </p:spPr>
        <p:txBody>
          <a:bodyPr>
            <a:normAutofit/>
          </a:bodyPr>
          <a:lstStyle/>
          <a:p>
            <a:r>
              <a:rPr lang="en-GB" sz="3500" dirty="0"/>
              <a:t>Added value is the ability to ensure that the value of the output is higher than the sum of the value of all the inputs</a:t>
            </a:r>
          </a:p>
          <a:p>
            <a:pPr marL="0" indent="0">
              <a:buNone/>
            </a:pPr>
            <a:endParaRPr lang="en-GB" sz="3500" dirty="0"/>
          </a:p>
          <a:p>
            <a:r>
              <a:rPr lang="en-GB" sz="3500" dirty="0"/>
              <a:t>It is important that an entrepreneur can add value in order to make a profit and survive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1991499"/>
            <a:ext cx="3224579" cy="34168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ECB543-EB9A-7164-92DC-473E9C40FA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849DEC-2F30-099C-4448-48E0D1E56D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634497F-E589-BC7F-41DA-2FA0B9CFA72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7FADD7-2CDD-D108-E62A-E625EC520FB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968" y="447188"/>
            <a:ext cx="9518029" cy="970450"/>
          </a:xfrm>
        </p:spPr>
        <p:txBody>
          <a:bodyPr/>
          <a:lstStyle/>
          <a:p>
            <a:r>
              <a:rPr lang="en-US" dirty="0"/>
              <a:t>Adding value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3968" y="1417637"/>
            <a:ext cx="6945924" cy="5018332"/>
          </a:xfrm>
        </p:spPr>
        <p:txBody>
          <a:bodyPr>
            <a:normAutofit fontScale="92500"/>
          </a:bodyPr>
          <a:lstStyle/>
          <a:p>
            <a:r>
              <a:rPr lang="en-US" dirty="0"/>
              <a:t>Added value can be achieved in many ways including:</a:t>
            </a:r>
          </a:p>
          <a:p>
            <a:r>
              <a:rPr lang="en-US" dirty="0"/>
              <a:t>Manufacturing process to combine inputs</a:t>
            </a:r>
          </a:p>
          <a:p>
            <a:r>
              <a:rPr lang="en-US" dirty="0"/>
              <a:t>Marketing to increase actual or perceived value e.g. branding or emotional advertising</a:t>
            </a:r>
          </a:p>
          <a:p>
            <a:r>
              <a:rPr lang="en-US" dirty="0"/>
              <a:t>Unique selling point or product differentiation</a:t>
            </a:r>
          </a:p>
          <a:p>
            <a:r>
              <a:rPr lang="en-US" dirty="0"/>
              <a:t>Enhancing the customer experience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Activity </a:t>
            </a:r>
          </a:p>
          <a:p>
            <a:pPr marL="0" indent="0">
              <a:buNone/>
            </a:pPr>
            <a:r>
              <a:rPr lang="en-US" dirty="0"/>
              <a:t>- Find some real life examples when a business has added value.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990" y="617538"/>
            <a:ext cx="3657986" cy="20553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861" y="3178766"/>
            <a:ext cx="3619115" cy="21714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062223-D5F8-390A-44E1-554A165528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661338-12CA-CC05-A3B7-22656A141D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6ED78E6-F97A-0A66-CBAD-7E00DECD726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D36B7A-43D6-7867-5D75-037ECA180A2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43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7188"/>
            <a:ext cx="9553198" cy="970450"/>
          </a:xfrm>
        </p:spPr>
        <p:txBody>
          <a:bodyPr/>
          <a:lstStyle/>
          <a:p>
            <a:r>
              <a:rPr lang="en-US" dirty="0"/>
              <a:t>Methods of adding value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65031"/>
            <a:ext cx="9544486" cy="5134707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Building a brand</a:t>
            </a:r>
            <a:r>
              <a:rPr lang="en-US" dirty="0"/>
              <a:t> – a reputation for quality, value </a:t>
            </a:r>
            <a:r>
              <a:rPr lang="en-US" dirty="0" err="1"/>
              <a:t>etc</a:t>
            </a:r>
            <a:r>
              <a:rPr lang="en-US" dirty="0"/>
              <a:t> that customers are prepared to pay for.  Nike trainers sell for much more than Hi-</a:t>
            </a:r>
            <a:r>
              <a:rPr lang="en-US" dirty="0" err="1"/>
              <a:t>tec</a:t>
            </a:r>
            <a:r>
              <a:rPr lang="en-US" dirty="0"/>
              <a:t>, even though the production costs per pair are probably pretty similar!</a:t>
            </a:r>
          </a:p>
          <a:p>
            <a:endParaRPr lang="en-US" dirty="0"/>
          </a:p>
          <a:p>
            <a:r>
              <a:rPr lang="en-US" b="1" dirty="0"/>
              <a:t>Delivering excellent service</a:t>
            </a:r>
            <a:r>
              <a:rPr lang="en-US" dirty="0"/>
              <a:t>  – high quality, attentive personal service can make the difference between achieving a high price or a medium one</a:t>
            </a:r>
          </a:p>
          <a:p>
            <a:endParaRPr lang="en-US" dirty="0"/>
          </a:p>
          <a:p>
            <a:r>
              <a:rPr lang="en-US" b="1" dirty="0"/>
              <a:t>Product features and benefits</a:t>
            </a:r>
            <a:r>
              <a:rPr lang="en-US" dirty="0"/>
              <a:t>  – for example, additional functionality in different versions of software can enable a software seller to charge higher prices; different models of motor vehicles are designed to achieve the same effect.</a:t>
            </a:r>
          </a:p>
          <a:p>
            <a:endParaRPr lang="en-US" dirty="0"/>
          </a:p>
          <a:p>
            <a:r>
              <a:rPr lang="en-US" b="1" dirty="0"/>
              <a:t>Offering convenience</a:t>
            </a:r>
            <a:r>
              <a:rPr lang="en-US" dirty="0"/>
              <a:t>  – customers will often pay a little more for a product that they can have straightaway, or which saves them time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625EB5-700D-C82D-E2C9-C4511E6B2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C4B631-20B0-82F8-15D6-CBD14A4FC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B17BDFB-7241-35F8-FB13-5617889A44D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4037AB-B5EA-B7BA-EE9F-C0310A8D2EF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83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214" y="447188"/>
            <a:ext cx="9570783" cy="970450"/>
          </a:xfrm>
        </p:spPr>
        <p:txBody>
          <a:bodyPr/>
          <a:lstStyle/>
          <a:p>
            <a:r>
              <a:rPr lang="en-US" dirty="0"/>
              <a:t>Plenary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214" y="2222287"/>
            <a:ext cx="9562072" cy="3636511"/>
          </a:xfrm>
        </p:spPr>
        <p:txBody>
          <a:bodyPr/>
          <a:lstStyle/>
          <a:p>
            <a:r>
              <a:rPr lang="en-US" dirty="0"/>
              <a:t>Complete the plenary slide in the workbook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5E3C61-8689-02A5-B624-C6529946FE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65F18C-5FDD-39A5-4DD2-74262A0C21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E282C64-879B-D4D5-DCCD-5595D0591AE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FAAA9-C87C-2276-165B-F714C27AD32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9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88" y="447188"/>
            <a:ext cx="9440309" cy="970450"/>
          </a:xfrm>
        </p:spPr>
        <p:txBody>
          <a:bodyPr/>
          <a:lstStyle/>
          <a:p>
            <a:r>
              <a:rPr lang="en-GB" dirty="0"/>
              <a:t>What we will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644" y="2633767"/>
            <a:ext cx="9589642" cy="36365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sz="3200" dirty="0"/>
              <a:t>Are you able to explain what Creative destruction is?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200" dirty="0"/>
              <a:t>How do businesses make decisions to operate, expand and develop a business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200" dirty="0"/>
              <a:t>What does adding value mean?</a:t>
            </a:r>
          </a:p>
          <a:p>
            <a:pPr marL="0" indent="0">
              <a:buNone/>
            </a:pPr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A9B417-3CBA-22E2-B866-2168A428B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C76E16-320B-E86D-285E-93DA50CA74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B0C693E-5977-2CBE-38D5-9D514BAF337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6CB351-3197-31AD-3294-2A5DC92A276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132" y="447188"/>
            <a:ext cx="9383865" cy="970450"/>
          </a:xfrm>
        </p:spPr>
        <p:txBody>
          <a:bodyPr/>
          <a:lstStyle/>
          <a:p>
            <a:r>
              <a:rPr lang="en-GB" dirty="0"/>
              <a:t>Starter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132" y="1670539"/>
            <a:ext cx="9375154" cy="418826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What skills are needed to be an entrepreneur?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784" y="2448291"/>
            <a:ext cx="6930679" cy="39173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E97E57-9091-0859-32DC-D4F26628E6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369FA9-E1B7-4DCE-6D07-89647AFD7B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87D926A-701B-033D-264B-EDC3D09CAF2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C526F8-BE99-6DA3-BC74-D1577D99B31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73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66" y="447188"/>
            <a:ext cx="9519331" cy="970450"/>
          </a:xfrm>
        </p:spPr>
        <p:txBody>
          <a:bodyPr/>
          <a:lstStyle/>
          <a:p>
            <a:r>
              <a:rPr lang="en-GB" dirty="0"/>
              <a:t>Entrepreneur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489" y="2222287"/>
            <a:ext cx="9634797" cy="4635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     What is an Entrepreneur?</a:t>
            </a:r>
          </a:p>
          <a:p>
            <a:pPr lvl="1"/>
            <a:r>
              <a:rPr lang="en-GB" sz="2000" dirty="0"/>
              <a:t>A person who spots an opportunity and shows initiative and a willingness to take risks in order to benefit from the potential rewards</a:t>
            </a:r>
          </a:p>
          <a:p>
            <a:pPr lvl="1"/>
            <a:r>
              <a:rPr lang="en-GB" sz="2000" dirty="0"/>
              <a:t>Entrepreneurs make use of the resources available to them to set up or develop a business </a:t>
            </a:r>
          </a:p>
          <a:p>
            <a:pPr marL="457200" lvl="1" indent="0">
              <a:buNone/>
            </a:pPr>
            <a:endParaRPr lang="en-GB" sz="2000" dirty="0"/>
          </a:p>
          <a:p>
            <a:pPr marL="457200" lvl="1" indent="0">
              <a:buNone/>
            </a:pPr>
            <a:r>
              <a:rPr lang="en-GB" dirty="0"/>
              <a:t>Creating and setting up a business starts with an idea, these can be the result of</a:t>
            </a:r>
            <a:r>
              <a:rPr lang="en-GB" sz="2000" dirty="0"/>
              <a:t>:</a:t>
            </a:r>
          </a:p>
          <a:p>
            <a:pPr lvl="2"/>
            <a:r>
              <a:rPr lang="en-GB" sz="1800" dirty="0"/>
              <a:t>Brainstorming</a:t>
            </a:r>
          </a:p>
          <a:p>
            <a:pPr lvl="2"/>
            <a:r>
              <a:rPr lang="en-GB" sz="1800" dirty="0"/>
              <a:t>Personal experience</a:t>
            </a:r>
          </a:p>
          <a:p>
            <a:pPr lvl="2"/>
            <a:r>
              <a:rPr lang="en-GB" sz="1800" dirty="0"/>
              <a:t>Business experience</a:t>
            </a:r>
          </a:p>
          <a:p>
            <a:pPr lvl="2"/>
            <a:r>
              <a:rPr lang="en-GB" sz="1800" dirty="0"/>
              <a:t>Market research</a:t>
            </a:r>
          </a:p>
          <a:p>
            <a:endParaRPr lang="en-GB" sz="1600" dirty="0"/>
          </a:p>
        </p:txBody>
      </p:sp>
      <p:sp>
        <p:nvSpPr>
          <p:cNvPr id="4" name="Oval Callout 3"/>
          <p:cNvSpPr/>
          <p:nvPr/>
        </p:nvSpPr>
        <p:spPr>
          <a:xfrm>
            <a:off x="7157545" y="168013"/>
            <a:ext cx="3563007" cy="2054274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Examples?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88C71D-E395-966A-5474-E8F05197C1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418BAD-C846-2822-497A-72A328AEF1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CA1F5DE-22D5-FDEF-1BDC-44BDA314819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D47066-808C-1EEC-D6A7-D2998EEB29F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89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66" y="447188"/>
            <a:ext cx="9519331" cy="970450"/>
          </a:xfrm>
        </p:spPr>
        <p:txBody>
          <a:bodyPr/>
          <a:lstStyle/>
          <a:p>
            <a:r>
              <a:rPr lang="en-GB" dirty="0"/>
              <a:t>Creative destruction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66" y="2428027"/>
            <a:ext cx="9501908" cy="3636511"/>
          </a:xfrm>
        </p:spPr>
        <p:txBody>
          <a:bodyPr>
            <a:normAutofit fontScale="92500"/>
          </a:bodyPr>
          <a:lstStyle/>
          <a:p>
            <a:r>
              <a:rPr lang="en-GB" sz="3200" dirty="0"/>
              <a:t>Creative destruction is a term introduced by Economist  Joseph Schumpeter in the 1940s to mean:</a:t>
            </a:r>
          </a:p>
          <a:p>
            <a:pPr lvl="1"/>
            <a:endParaRPr lang="en-GB" sz="2800" dirty="0"/>
          </a:p>
          <a:p>
            <a:pPr lvl="1"/>
            <a:r>
              <a:rPr lang="en-GB" sz="2800" dirty="0"/>
              <a:t>“the process of industrial mutation that incessantly revolutionizes the economic structure from within, incessantly destroying the old one, incessantly creating a new one“</a:t>
            </a:r>
          </a:p>
          <a:p>
            <a:endParaRPr lang="en-GB" sz="3200" dirty="0"/>
          </a:p>
          <a:p>
            <a:r>
              <a:rPr lang="en-GB" sz="3200" dirty="0"/>
              <a:t>When something new kills something old</a:t>
            </a:r>
          </a:p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8581292" y="293403"/>
            <a:ext cx="3194337" cy="1640905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Examples?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244D72-86A7-0248-4475-141BA3FC8D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F66F95-6D60-5840-FB3C-874BE8061D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D4F4D65-BEF6-5460-3E06-EAC56EF4CB5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D86F9-12DC-D35C-2481-3397B5D625E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81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1892" y="447188"/>
            <a:ext cx="9430106" cy="970450"/>
          </a:xfrm>
        </p:spPr>
        <p:txBody>
          <a:bodyPr/>
          <a:lstStyle/>
          <a:p>
            <a:r>
              <a:rPr lang="en-US" dirty="0"/>
              <a:t>Creative destruction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1754" y="2019087"/>
            <a:ext cx="9263132" cy="36365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Creative destruction occurs when some businesses innovate in order to produce , new, cheaper or better products, with a wider market appeal, introducing strong competition.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threatens established producers that have failed to adapt an innovate.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Innovative businesses are sometimes referred to as ‘disruptors’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A081D5-0705-565D-65A3-F36C543D66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7BC097-EDD8-9E43-7675-38EC4C2766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B781A1E-FAAF-D23D-A258-ED5ACFB9115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187150-D191-EC27-9CB4-EBB30496E437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110" y="447188"/>
            <a:ext cx="9462887" cy="970450"/>
          </a:xfrm>
        </p:spPr>
        <p:txBody>
          <a:bodyPr/>
          <a:lstStyle/>
          <a:p>
            <a:r>
              <a:rPr lang="en-GB" dirty="0"/>
              <a:t>Creative destruction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110" y="1899138"/>
            <a:ext cx="9462888" cy="4622601"/>
          </a:xfrm>
        </p:spPr>
        <p:txBody>
          <a:bodyPr>
            <a:noAutofit/>
          </a:bodyPr>
          <a:lstStyle/>
          <a:p>
            <a:r>
              <a:rPr lang="en-GB" sz="2800" dirty="0"/>
              <a:t>There are four factors of production or factor inputs:</a:t>
            </a:r>
          </a:p>
          <a:p>
            <a:pPr lvl="1"/>
            <a:r>
              <a:rPr lang="en-GB" sz="2400" dirty="0"/>
              <a:t>Land </a:t>
            </a:r>
          </a:p>
          <a:p>
            <a:pPr lvl="1"/>
            <a:r>
              <a:rPr lang="en-GB" sz="2400" dirty="0"/>
              <a:t>Labour</a:t>
            </a:r>
          </a:p>
          <a:p>
            <a:pPr lvl="1"/>
            <a:r>
              <a:rPr lang="en-GB" sz="2400" dirty="0"/>
              <a:t>Capital</a:t>
            </a:r>
          </a:p>
          <a:p>
            <a:pPr lvl="1"/>
            <a:r>
              <a:rPr lang="en-GB" sz="2400" dirty="0"/>
              <a:t>Entrepreneurial skill</a:t>
            </a:r>
          </a:p>
          <a:p>
            <a:endParaRPr lang="en-GB" sz="2800" dirty="0"/>
          </a:p>
          <a:p>
            <a:r>
              <a:rPr lang="en-GB" sz="2800" dirty="0"/>
              <a:t>These inputs are used with entrepreneurial skill to generate new and innovative goods and services which take over form established goods and services</a:t>
            </a:r>
          </a:p>
          <a:p>
            <a:endParaRPr lang="en-GB" sz="2800" dirty="0"/>
          </a:p>
        </p:txBody>
      </p:sp>
      <p:sp>
        <p:nvSpPr>
          <p:cNvPr id="4" name="Right Brace 3"/>
          <p:cNvSpPr/>
          <p:nvPr/>
        </p:nvSpPr>
        <p:spPr>
          <a:xfrm>
            <a:off x="5316464" y="2498396"/>
            <a:ext cx="1008112" cy="1584176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50553" y="2498396"/>
            <a:ext cx="5057422" cy="153600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The entrepreneur generates an idea and uses skill to bring the other factors together to form an enterprise.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478613-2F86-8A09-02DA-99218AB268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45C3B6-87BF-65A0-CD1B-31436760EF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CD057C97-A7C5-1A7A-76AC-F284582E20C5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B04A1C-A501-EE2F-7608-17BA531B531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7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554" y="447188"/>
            <a:ext cx="9500444" cy="970450"/>
          </a:xfrm>
        </p:spPr>
        <p:txBody>
          <a:bodyPr/>
          <a:lstStyle/>
          <a:p>
            <a:r>
              <a:rPr lang="en-US" dirty="0"/>
              <a:t>Examples of creative destruction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554" y="1617785"/>
            <a:ext cx="9491732" cy="506436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Photography companies whose business was greatly replaced by smartphone incorporated companies;</a:t>
            </a:r>
          </a:p>
          <a:p>
            <a:r>
              <a:rPr lang="en-US" dirty="0"/>
              <a:t>Traditional watches increasingly becoming replaced by smartwatches;</a:t>
            </a:r>
          </a:p>
          <a:p>
            <a:r>
              <a:rPr lang="en-US" dirty="0"/>
              <a:t>Tablets and kindles replacing conventional printed books;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b="1" dirty="0"/>
              <a:t>Activity 1 </a:t>
            </a:r>
          </a:p>
          <a:p>
            <a:pPr marL="0" indent="0">
              <a:buNone/>
            </a:pPr>
            <a:r>
              <a:rPr lang="en-US" dirty="0"/>
              <a:t>Read the articles and explain the factors affecting UK highstreets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https://www.cityam.com/covid-was-the-final-lever-for-the-creative-destruction-of-the-high-street-its-not-gone-just-changing/</a:t>
            </a:r>
            <a:endParaRPr lang="en-GB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Challenge </a:t>
            </a:r>
          </a:p>
          <a:p>
            <a:pPr marL="0" indent="0">
              <a:buNone/>
            </a:pPr>
            <a:r>
              <a:rPr lang="en-US" dirty="0"/>
              <a:t>- Find and review another examples of creative destruction. </a:t>
            </a:r>
            <a:endParaRPr lang="en-GB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2726BC-56CD-8A28-A990-034437C180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771E79-5900-D7FE-9426-36F1905F0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4685C58-FF84-7872-E2F9-D2B675610BA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338793-47AE-0B61-2BB4-A7680E1FD31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3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222" y="447188"/>
            <a:ext cx="9575776" cy="970450"/>
          </a:xfrm>
        </p:spPr>
        <p:txBody>
          <a:bodyPr>
            <a:normAutofit fontScale="90000"/>
          </a:bodyPr>
          <a:lstStyle/>
          <a:p>
            <a:r>
              <a:rPr lang="en-GB" dirty="0"/>
              <a:t>Making decisions to operate, expand and develop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710" y="1969477"/>
            <a:ext cx="6525413" cy="43465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/>
              <a:t>Creating and setting up a business will involve a number of steps including:</a:t>
            </a:r>
          </a:p>
          <a:p>
            <a:pPr marL="0" indent="0">
              <a:buNone/>
            </a:pPr>
            <a:endParaRPr lang="en-GB" sz="3200" dirty="0"/>
          </a:p>
          <a:p>
            <a:pPr lvl="1"/>
            <a:r>
              <a:rPr lang="en-GB" sz="2800" dirty="0"/>
              <a:t>Generating an idea</a:t>
            </a:r>
          </a:p>
          <a:p>
            <a:pPr lvl="1"/>
            <a:r>
              <a:rPr lang="en-GB" sz="2800" dirty="0"/>
              <a:t>Asking if the idea can add value</a:t>
            </a:r>
          </a:p>
          <a:p>
            <a:pPr lvl="1"/>
            <a:r>
              <a:rPr lang="en-GB" sz="2800" dirty="0"/>
              <a:t>Conducting market research</a:t>
            </a:r>
          </a:p>
          <a:p>
            <a:pPr lvl="1"/>
            <a:r>
              <a:rPr lang="en-GB" sz="2800" dirty="0"/>
              <a:t>Drawing up a business plan</a:t>
            </a:r>
          </a:p>
          <a:p>
            <a:pPr lvl="1"/>
            <a:r>
              <a:rPr lang="en-GB" sz="2800" dirty="0"/>
              <a:t>Deciding on legal structure</a:t>
            </a:r>
          </a:p>
          <a:p>
            <a:pPr lvl="1"/>
            <a:r>
              <a:rPr lang="en-GB" sz="2800" dirty="0"/>
              <a:t>Raising finance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2776" y="3270739"/>
            <a:ext cx="4023827" cy="22819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7C977F-993E-DE6C-C372-177AAE6268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919445-E530-ABA2-F1A8-129CEEDF32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5746936-C2B7-D0EF-04C1-EC222C2D5D5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0EC7BF-4F57-6D15-2AFD-BC70EFCB22D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267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cb2ff8-a74f-4a49-8bef-71a2916a4a90">
      <Terms xmlns="http://schemas.microsoft.com/office/infopath/2007/PartnerControls"/>
    </lcf76f155ced4ddcb4097134ff3c332f>
    <TaxCatchAll xmlns="45eb72ab-293d-4eb1-b1d6-6aa27e13ee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B563672E84A4AA4245A8306449AF3" ma:contentTypeVersion="10" ma:contentTypeDescription="Create a new document." ma:contentTypeScope="" ma:versionID="477f2dc18b73c8cc046502b72c4c4572">
  <xsd:schema xmlns:xsd="http://www.w3.org/2001/XMLSchema" xmlns:xs="http://www.w3.org/2001/XMLSchema" xmlns:p="http://schemas.microsoft.com/office/2006/metadata/properties" xmlns:ns2="bccb2ff8-a74f-4a49-8bef-71a2916a4a90" xmlns:ns3="45eb72ab-293d-4eb1-b1d6-6aa27e13ee50" targetNamespace="http://schemas.microsoft.com/office/2006/metadata/properties" ma:root="true" ma:fieldsID="f56cb54a3b8010cd5c968013de1bce52" ns2:_="" ns3:_="">
    <xsd:import namespace="bccb2ff8-a74f-4a49-8bef-71a2916a4a90"/>
    <xsd:import namespace="45eb72ab-293d-4eb1-b1d6-6aa27e13ee5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b2ff8-a74f-4a49-8bef-71a2916a4a9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b72ab-293d-4eb1-b1d6-6aa27e13ee5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facc53f-04ec-4561-a02b-47c52c97faa8}" ma:internalName="TaxCatchAll" ma:showField="CatchAllData" ma:web="45eb72ab-293d-4eb1-b1d6-6aa27e13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8183D8-CFC4-4E49-A25B-348808405A8F}">
  <ds:schemaRefs>
    <ds:schemaRef ds:uri="http://schemas.microsoft.com/office/infopath/2007/PartnerControls"/>
    <ds:schemaRef ds:uri="45eb72ab-293d-4eb1-b1d6-6aa27e13ee50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bccb2ff8-a74f-4a49-8bef-71a2916a4a90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D4B9624-E2C8-446E-B5AB-FAA7EEDD52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297AD4-B07D-472F-9C30-6F1DF7ECD5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b2ff8-a74f-4a49-8bef-71a2916a4a90"/>
    <ds:schemaRef ds:uri="45eb72ab-293d-4eb1-b1d6-6aa27e13e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1231</Words>
  <Application>Microsoft Office PowerPoint</Application>
  <PresentationFormat>Widescreen</PresentationFormat>
  <Paragraphs>147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gg sans</vt:lpstr>
      <vt:lpstr>Times New Roman</vt:lpstr>
      <vt:lpstr>Trebuchet MS</vt:lpstr>
      <vt:lpstr>Office Theme</vt:lpstr>
      <vt:lpstr>PowerPoint Presentation</vt:lpstr>
      <vt:lpstr>What we will cover</vt:lpstr>
      <vt:lpstr>Starter </vt:lpstr>
      <vt:lpstr>Entrepreneur</vt:lpstr>
      <vt:lpstr>Creative destruction</vt:lpstr>
      <vt:lpstr>Creative destruction </vt:lpstr>
      <vt:lpstr>Creative destruction</vt:lpstr>
      <vt:lpstr>Examples of creative destruction</vt:lpstr>
      <vt:lpstr>Making decisions to operate, expand and develop a business</vt:lpstr>
      <vt:lpstr>Making decisions to operate, expand and develop a business</vt:lpstr>
      <vt:lpstr>Expanding and developing a business</vt:lpstr>
      <vt:lpstr>Expanding and developing a business</vt:lpstr>
      <vt:lpstr>Added value</vt:lpstr>
      <vt:lpstr>Adding value </vt:lpstr>
      <vt:lpstr>Methods of adding value </vt:lpstr>
      <vt:lpstr>Plenary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 The economic problem</dc:title>
  <dc:creator>Mr B Pieters</dc:creator>
  <cp:lastModifiedBy>Chezka Mae Madrona</cp:lastModifiedBy>
  <cp:revision>29</cp:revision>
  <dcterms:created xsi:type="dcterms:W3CDTF">2019-07-31T17:05:48Z</dcterms:created>
  <dcterms:modified xsi:type="dcterms:W3CDTF">2025-03-17T10:45:46Z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0x01010054BB563672E84A4AA4245A8306449AF3</vt:lpwstr>
  </property>
</Properties>
</file>