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8288000" cy="10287000"/>
  <p:notesSz cx="6858000" cy="9144000"/>
  <p:embeddedFontLst>
    <p:embeddedFont>
      <p:font typeface="Alatsi" panose="020B0604020202020204" charset="0"/>
      <p:regular r:id="rId32"/>
    </p:embeddedFont>
    <p:embeddedFont>
      <p:font typeface="Canva Sans Bold" panose="020B0604020202020204" charset="0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Bold" panose="020B0806030504020204" charset="0"/>
      <p:regular r:id="rId39"/>
      <p:bold r:id="rId40"/>
    </p:embeddedFont>
    <p:embeddedFont>
      <p:font typeface="Open Sans Bold Italics" panose="020B0604020202020204" charset="0"/>
      <p:regular r:id="rId41"/>
      <p:bold r:id="rId42"/>
      <p:italic r:id="rId43"/>
      <p:boldItalic r:id="rId44"/>
    </p:embeddedFont>
    <p:embeddedFont>
      <p:font typeface="Poppins Bold" panose="00000800000000000000" charset="0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5714-E63E-018A-CA2B-0DFF8EEA9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E6DD9-32B3-135A-8824-4802FA4BB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A06F9-5F1A-53C5-52F4-118CE83C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934CD-AB10-2271-B1D5-B37832BA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2B330-27EF-1242-FAC0-0F0E8278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719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6BD2-5328-7ED7-B0E0-956DD896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D9037-483B-4087-2699-38B3B5250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68E3C-5E6C-1BB3-F603-2C0667F7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BA97-30E2-1376-DB1A-626EE91A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B5A11-209F-F420-D86A-015E9506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4230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13D38-B95D-C3E1-DA6B-14E862A39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081EC-5304-85E7-7DA0-A0616FB7B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6E66-F485-2FEC-CB2D-0837CAC0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CDED-DA8D-0FC8-A61F-2A8F6626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A596-2A94-4D2A-29C3-D92B1FE3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5485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7149-A0F1-135C-93A1-E04115A9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0278-506D-5783-9D5E-4AEAD6386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1A9DB-3C40-0863-7B76-6B4C3BB7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FE8C-E85F-159E-71DB-F2C807EB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3977-6F47-AB28-E14D-0C36005A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02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69F9-6BCC-FC79-ACE5-75C0F409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EF6FF-48F2-8078-BBF4-AED39A54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F7B2-1AF0-F53E-A37A-356EF9F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DAADE-F9AC-FFA6-9C75-00939EC4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24834-AE84-4F4F-1D91-4046946E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713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5B8E-86B8-442F-67E4-DE766437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1485C-9897-AE3F-042A-4199EACB8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2C145-283A-89BB-08A3-E7E4A8D0D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52668-7CC5-EEAD-5068-4EA6AFF2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B6252-7F7B-9B38-1C9C-FA94770A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86F7E-0929-A505-5B38-752CA18F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438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3873-8F73-CCEE-CEE4-D7AC34C9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26D28-0321-C2CE-4D90-80CA41077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5B2C3-4B27-BF1D-5E1A-B8D6EB591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97593-B000-D6EB-DD30-87308DF02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6A1A0-8F28-3ACB-46EC-8110344EB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3D0F4-AD5B-33C9-5B02-32E729D2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B56B1-6A2B-E86B-27A8-42B43D03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4BC00-2E78-F0DC-43E4-274B4511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5416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38FF-4EA9-74A7-D648-68719BCA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A88BD-C87C-6FC2-3BEB-9B088F83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DBADF-A99F-B944-D2EF-CC9F822B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1E2F6-1FE6-785E-2160-8857EDDD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9155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E367C-FD6F-4642-3AF8-4AB42648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8A2B1-499F-1D8E-D5B8-0ADE8474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3341D-39EC-5086-2EB8-E8A6EF2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7290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8E7B-9D67-5346-561B-9F80BC1B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F6FC-D0AB-1982-2E08-1763AD904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20FDA-AE3F-2717-271E-820867E8C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E6B3E-1B7F-7544-4F4D-6ACEF075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F9510-FAE7-4DF8-156D-85D7D42C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0B854-54CA-559D-8F36-4B32707E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7451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1DBB-7C1F-127D-CEE2-A197D85A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6EE34-5CA5-C76D-8752-71DBA42E0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5C095-93BF-A4FC-9D5A-EEF2F2857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DD23A-BEC1-6AE2-D058-FA821978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86BAB-7309-0C5D-B19B-61427129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EF897-474B-AB11-627E-C4B43EF7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9624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38F4A-6003-47E1-FFBD-7C60F32B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33557-2402-CE01-0F8D-F6A7DB03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C559E-28BE-0BBB-D09C-ABA77A22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664EC4-8B44-4BD2-B087-442D89000AAE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6A79F-9ADF-BDBF-1823-56533350C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0D55-EA4A-A0E1-FAFF-5EFD568C7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EF377B-F309-42C5-ADD0-59BE970D3D30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9FBF2-4BE4-F966-8CB4-5B60639149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89" y="2724641"/>
            <a:ext cx="11225420" cy="4661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F9CDE6-AA90-869A-A5CA-7AB676D5E8EC}"/>
              </a:ext>
            </a:extLst>
          </p:cNvPr>
          <p:cNvSpPr txBox="1"/>
          <p:nvPr userDrawn="1"/>
        </p:nvSpPr>
        <p:spPr>
          <a:xfrm>
            <a:off x="7172096" y="7341774"/>
            <a:ext cx="394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2024 Exams Papers Practice. All Rights Reserved</a:t>
            </a:r>
            <a:endParaRPr lang="en-PH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6B847B-6114-3289-7427-0665A6CE129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5" y="126680"/>
            <a:ext cx="2091410" cy="84201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BEEED1B-0158-B21F-2AC1-149350245E2B}"/>
              </a:ext>
            </a:extLst>
          </p:cNvPr>
          <p:cNvSpPr txBox="1">
            <a:spLocks/>
          </p:cNvSpPr>
          <p:nvPr userDrawn="1"/>
        </p:nvSpPr>
        <p:spPr>
          <a:xfrm>
            <a:off x="6215062" y="9469847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2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4.svg"/><Relationship Id="rId5" Type="http://schemas.openxmlformats.org/officeDocument/2006/relationships/image" Target="../media/image13.sv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E02D-41C2-9AE4-052D-B33A99BBE767}"/>
              </a:ext>
            </a:extLst>
          </p:cNvPr>
          <p:cNvSpPr>
            <a:spLocks noGrp="1"/>
          </p:cNvSpPr>
          <p:nvPr/>
        </p:nvSpPr>
        <p:spPr>
          <a:xfrm>
            <a:off x="3648075" y="1562100"/>
            <a:ext cx="10991850" cy="2560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Cambridge International </a:t>
            </a:r>
            <a:br>
              <a:rPr lang="en-US" sz="5400" dirty="0"/>
            </a:br>
            <a:r>
              <a:rPr lang="en-US" sz="5400" dirty="0"/>
              <a:t>A Level Computer Science </a:t>
            </a:r>
            <a:br>
              <a:rPr lang="en-US" sz="5400" dirty="0"/>
            </a:br>
            <a:r>
              <a:rPr lang="en-US" sz="5400" dirty="0"/>
              <a:t>(9618) – Revision Notes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C8F49-E777-5CD3-4CAB-770604AF4319}"/>
              </a:ext>
            </a:extLst>
          </p:cNvPr>
          <p:cNvSpPr>
            <a:spLocks noGrp="1"/>
          </p:cNvSpPr>
          <p:nvPr/>
        </p:nvSpPr>
        <p:spPr>
          <a:xfrm>
            <a:off x="4762500" y="5621069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This pack is intended for students to who are taking CIE A Level in Computer Science, either in preparation for their A Level exam, or more likely </a:t>
            </a:r>
            <a:r>
              <a:rPr lang="en-GB" sz="3200" u="sng" dirty="0"/>
              <a:t>alongside year 2 </a:t>
            </a:r>
            <a:r>
              <a:rPr lang="en-GB" sz="3200" dirty="0"/>
              <a:t>of the course to improve fluency, recall and pace on AS &amp; A topics. It could be used as </a:t>
            </a:r>
            <a:r>
              <a:rPr lang="en-GB" sz="3200" u="sng" dirty="0"/>
              <a:t>lesson starters</a:t>
            </a:r>
            <a:r>
              <a:rPr lang="en-GB" sz="3200" dirty="0"/>
              <a:t>, or supplied to students for </a:t>
            </a:r>
            <a:r>
              <a:rPr lang="en-GB" sz="3200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6B33A-012E-37EF-3995-7DB6E4BA743B}"/>
              </a:ext>
            </a:extLst>
          </p:cNvPr>
          <p:cNvSpPr/>
          <p:nvPr/>
        </p:nvSpPr>
        <p:spPr>
          <a:xfrm>
            <a:off x="3648075" y="4271574"/>
            <a:ext cx="10991850" cy="1200329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Programming Paradigms</a:t>
            </a:r>
            <a:br>
              <a:rPr lang="en-GB" sz="3600" dirty="0"/>
            </a:br>
            <a:r>
              <a:rPr lang="en-GB" sz="3600" dirty="0"/>
              <a:t>(Declarative Programming)</a:t>
            </a:r>
          </a:p>
        </p:txBody>
      </p:sp>
    </p:spTree>
    <p:extLst>
      <p:ext uri="{BB962C8B-B14F-4D97-AF65-F5344CB8AC3E}">
        <p14:creationId xmlns:p14="http://schemas.microsoft.com/office/powerpoint/2010/main" val="158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2176314" y="1607582"/>
            <a:ext cx="3783526" cy="756062"/>
            <a:chOff x="0" y="0"/>
            <a:chExt cx="996484" cy="1991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6484" cy="199127"/>
            </a:xfrm>
            <a:custGeom>
              <a:avLst/>
              <a:gdLst/>
              <a:ahLst/>
              <a:cxnLst/>
              <a:rect l="l" t="t" r="r" b="b"/>
              <a:pathLst>
                <a:path w="996484" h="199127">
                  <a:moveTo>
                    <a:pt x="99564" y="0"/>
                  </a:moveTo>
                  <a:lnTo>
                    <a:pt x="896921" y="0"/>
                  </a:lnTo>
                  <a:cubicBezTo>
                    <a:pt x="923327" y="0"/>
                    <a:pt x="948651" y="10490"/>
                    <a:pt x="967323" y="29162"/>
                  </a:cubicBezTo>
                  <a:cubicBezTo>
                    <a:pt x="985995" y="47833"/>
                    <a:pt x="996484" y="73158"/>
                    <a:pt x="996484" y="99564"/>
                  </a:cubicBezTo>
                  <a:lnTo>
                    <a:pt x="996484" y="99564"/>
                  </a:lnTo>
                  <a:cubicBezTo>
                    <a:pt x="996484" y="154551"/>
                    <a:pt x="951908" y="199127"/>
                    <a:pt x="896921" y="199127"/>
                  </a:cubicBezTo>
                  <a:lnTo>
                    <a:pt x="99564" y="199127"/>
                  </a:lnTo>
                  <a:cubicBezTo>
                    <a:pt x="73158" y="199127"/>
                    <a:pt x="47833" y="188638"/>
                    <a:pt x="29162" y="169966"/>
                  </a:cubicBezTo>
                  <a:cubicBezTo>
                    <a:pt x="10490" y="151294"/>
                    <a:pt x="0" y="125970"/>
                    <a:pt x="0" y="99564"/>
                  </a:cubicBezTo>
                  <a:lnTo>
                    <a:pt x="0" y="99564"/>
                  </a:lnTo>
                  <a:cubicBezTo>
                    <a:pt x="0" y="73158"/>
                    <a:pt x="10490" y="47833"/>
                    <a:pt x="29162" y="29162"/>
                  </a:cubicBezTo>
                  <a:cubicBezTo>
                    <a:pt x="47833" y="10490"/>
                    <a:pt x="73158" y="0"/>
                    <a:pt x="9956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996484" cy="27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43294" y="2363644"/>
            <a:ext cx="10601412" cy="6392028"/>
          </a:xfrm>
          <a:custGeom>
            <a:avLst/>
            <a:gdLst/>
            <a:ahLst/>
            <a:cxnLst/>
            <a:rect l="l" t="t" r="r" b="b"/>
            <a:pathLst>
              <a:path w="10601412" h="6392028">
                <a:moveTo>
                  <a:pt x="0" y="0"/>
                </a:moveTo>
                <a:lnTo>
                  <a:pt x="10601412" y="0"/>
                </a:lnTo>
                <a:lnTo>
                  <a:pt x="10601412" y="6392028"/>
                </a:lnTo>
                <a:lnTo>
                  <a:pt x="0" y="63920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TextBox 11"/>
          <p:cNvSpPr txBox="1"/>
          <p:nvPr/>
        </p:nvSpPr>
        <p:spPr>
          <a:xfrm>
            <a:off x="651443" y="3030394"/>
            <a:ext cx="169247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can run a query to ask if “apple” is a colour.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1443" y="1699863"/>
            <a:ext cx="12790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19382" y="1699863"/>
            <a:ext cx="31379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Facts and rules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1443" y="7478307"/>
            <a:ext cx="169247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Prolog answers </a:t>
            </a: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false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Apple is not a colour in our knowledge base.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5659" y="183338"/>
            <a:ext cx="7235156" cy="65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29"/>
              </a:lnSpc>
              <a:spcBef>
                <a:spcPct val="0"/>
              </a:spcBef>
            </a:pPr>
            <a:r>
              <a:rPr lang="en-US" sz="4222" b="1" spc="-12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28.3 Defining Facts in Prolog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4453486" y="3194415"/>
            <a:ext cx="8743191" cy="6063885"/>
          </a:xfrm>
          <a:custGeom>
            <a:avLst/>
            <a:gdLst/>
            <a:ahLst/>
            <a:cxnLst/>
            <a:rect l="l" t="t" r="r" b="b"/>
            <a:pathLst>
              <a:path w="8743191" h="6063885">
                <a:moveTo>
                  <a:pt x="0" y="0"/>
                </a:moveTo>
                <a:lnTo>
                  <a:pt x="8743191" y="0"/>
                </a:lnTo>
                <a:lnTo>
                  <a:pt x="8743191" y="6063885"/>
                </a:lnTo>
                <a:lnTo>
                  <a:pt x="0" y="60638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853" b="-7988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1135659" y="31255"/>
            <a:ext cx="7266858" cy="95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9"/>
              </a:lnSpc>
              <a:spcBef>
                <a:spcPct val="0"/>
              </a:spcBef>
            </a:pPr>
            <a:r>
              <a:rPr lang="en-US" sz="3222" b="1" spc="-96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28.4 Understanding Variables in Prolog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877010"/>
            <a:ext cx="427740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Variables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809" y="2537410"/>
            <a:ext cx="1594201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Assume that we have the following knowledge base: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9675854" y="5474443"/>
            <a:ext cx="7959425" cy="2682952"/>
          </a:xfrm>
          <a:custGeom>
            <a:avLst/>
            <a:gdLst/>
            <a:ahLst/>
            <a:cxnLst/>
            <a:rect l="l" t="t" r="r" b="b"/>
            <a:pathLst>
              <a:path w="7959425" h="2682952">
                <a:moveTo>
                  <a:pt x="0" y="0"/>
                </a:moveTo>
                <a:lnTo>
                  <a:pt x="7959425" y="0"/>
                </a:lnTo>
                <a:lnTo>
                  <a:pt x="7959425" y="2682952"/>
                </a:lnTo>
                <a:lnTo>
                  <a:pt x="0" y="2682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402046" y="1877010"/>
            <a:ext cx="427740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Variables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17246" y="4209828"/>
            <a:ext cx="554402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can run the following query to find out what john likes!</a:t>
            </a:r>
          </a:p>
        </p:txBody>
      </p:sp>
      <p:sp>
        <p:nvSpPr>
          <p:cNvPr id="10" name="Freeform 10"/>
          <p:cNvSpPr/>
          <p:nvPr/>
        </p:nvSpPr>
        <p:spPr>
          <a:xfrm>
            <a:off x="418312" y="3336509"/>
            <a:ext cx="8743191" cy="6063885"/>
          </a:xfrm>
          <a:custGeom>
            <a:avLst/>
            <a:gdLst/>
            <a:ahLst/>
            <a:cxnLst/>
            <a:rect l="l" t="t" r="r" b="b"/>
            <a:pathLst>
              <a:path w="8743191" h="6063885">
                <a:moveTo>
                  <a:pt x="0" y="0"/>
                </a:moveTo>
                <a:lnTo>
                  <a:pt x="8743192" y="0"/>
                </a:lnTo>
                <a:lnTo>
                  <a:pt x="8743192" y="6063885"/>
                </a:lnTo>
                <a:lnTo>
                  <a:pt x="0" y="60638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3853" b="-7988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AutoShape 11"/>
          <p:cNvSpPr/>
          <p:nvPr/>
        </p:nvSpPr>
        <p:spPr>
          <a:xfrm flipH="1">
            <a:off x="15495250" y="2384009"/>
            <a:ext cx="608828" cy="286961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15261267" y="1740485"/>
            <a:ext cx="180328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Variable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72927" y="2822159"/>
            <a:ext cx="32615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Knowledge base</a:t>
            </a:r>
          </a:p>
        </p:txBody>
      </p:sp>
      <p:sp>
        <p:nvSpPr>
          <p:cNvPr id="14" name="AutoShape 14"/>
          <p:cNvSpPr/>
          <p:nvPr/>
        </p:nvSpPr>
        <p:spPr>
          <a:xfrm flipH="1" flipV="1">
            <a:off x="14867786" y="6688432"/>
            <a:ext cx="944475" cy="146896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5" name="TextBox 15"/>
          <p:cNvSpPr txBox="1"/>
          <p:nvPr/>
        </p:nvSpPr>
        <p:spPr>
          <a:xfrm>
            <a:off x="12079843" y="8210550"/>
            <a:ext cx="590858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there is more than one option, you need to put a semi colon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5659" y="31255"/>
            <a:ext cx="7266858" cy="95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9"/>
              </a:lnSpc>
              <a:spcBef>
                <a:spcPct val="0"/>
              </a:spcBef>
            </a:pPr>
            <a:r>
              <a:rPr lang="en-US" sz="3222" b="1" spc="-96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28.4 Understanding Variables in Prolog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418312" y="3336509"/>
            <a:ext cx="8743191" cy="6063885"/>
          </a:xfrm>
          <a:custGeom>
            <a:avLst/>
            <a:gdLst/>
            <a:ahLst/>
            <a:cxnLst/>
            <a:rect l="l" t="t" r="r" b="b"/>
            <a:pathLst>
              <a:path w="8743191" h="6063885">
                <a:moveTo>
                  <a:pt x="0" y="0"/>
                </a:moveTo>
                <a:lnTo>
                  <a:pt x="8743192" y="0"/>
                </a:lnTo>
                <a:lnTo>
                  <a:pt x="8743192" y="6063885"/>
                </a:lnTo>
                <a:lnTo>
                  <a:pt x="0" y="60638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853" b="-7988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AutoShape 8"/>
          <p:cNvSpPr/>
          <p:nvPr/>
        </p:nvSpPr>
        <p:spPr>
          <a:xfrm flipH="1">
            <a:off x="13656580" y="2276523"/>
            <a:ext cx="2257291" cy="31232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9" name="Freeform 9"/>
          <p:cNvSpPr/>
          <p:nvPr/>
        </p:nvSpPr>
        <p:spPr>
          <a:xfrm>
            <a:off x="9527039" y="5150092"/>
            <a:ext cx="7732261" cy="2491506"/>
          </a:xfrm>
          <a:custGeom>
            <a:avLst/>
            <a:gdLst/>
            <a:ahLst/>
            <a:cxnLst/>
            <a:rect l="l" t="t" r="r" b="b"/>
            <a:pathLst>
              <a:path w="7732261" h="2491506">
                <a:moveTo>
                  <a:pt x="0" y="0"/>
                </a:moveTo>
                <a:lnTo>
                  <a:pt x="7732261" y="0"/>
                </a:lnTo>
                <a:lnTo>
                  <a:pt x="7732261" y="2491506"/>
                </a:lnTo>
                <a:lnTo>
                  <a:pt x="0" y="24915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AutoShape 10"/>
          <p:cNvSpPr/>
          <p:nvPr/>
        </p:nvSpPr>
        <p:spPr>
          <a:xfrm flipH="1" flipV="1">
            <a:off x="14677579" y="6580946"/>
            <a:ext cx="944475" cy="146896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1" name="TextBox 11"/>
          <p:cNvSpPr txBox="1"/>
          <p:nvPr/>
        </p:nvSpPr>
        <p:spPr>
          <a:xfrm>
            <a:off x="402046" y="1877010"/>
            <a:ext cx="427740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Variables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27039" y="4102342"/>
            <a:ext cx="554402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can run the following query to find out who owns a house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71060" y="1632998"/>
            <a:ext cx="180328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Variable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72927" y="2822159"/>
            <a:ext cx="32615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Knowledge base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89636" y="8103064"/>
            <a:ext cx="590858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there is more than one option, you need to put a semi colon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5659" y="31255"/>
            <a:ext cx="7266858" cy="95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9"/>
              </a:lnSpc>
              <a:spcBef>
                <a:spcPct val="0"/>
              </a:spcBef>
            </a:pPr>
            <a:r>
              <a:rPr lang="en-US" sz="3222" b="1" spc="-96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28.4 Understanding Variables in Prolog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10581" y="-1815"/>
            <a:ext cx="8482213" cy="95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1"/>
              </a:lnSpc>
              <a:spcBef>
                <a:spcPct val="0"/>
              </a:spcBef>
            </a:pPr>
            <a:r>
              <a:rPr lang="en-US" sz="3215" b="1" spc="-9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28.5 Using the Anonymous Variable in Prolog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102594" y="2558863"/>
            <a:ext cx="9574156" cy="7388358"/>
          </a:xfrm>
          <a:custGeom>
            <a:avLst/>
            <a:gdLst/>
            <a:ahLst/>
            <a:cxnLst/>
            <a:rect l="l" t="t" r="r" b="b"/>
            <a:pathLst>
              <a:path w="9574156" h="7388358">
                <a:moveTo>
                  <a:pt x="0" y="0"/>
                </a:moveTo>
                <a:lnTo>
                  <a:pt x="9574156" y="0"/>
                </a:lnTo>
                <a:lnTo>
                  <a:pt x="9574156" y="7388358"/>
                </a:lnTo>
                <a:lnTo>
                  <a:pt x="0" y="7388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9676750" y="4236683"/>
            <a:ext cx="7607173" cy="4032718"/>
          </a:xfrm>
          <a:custGeom>
            <a:avLst/>
            <a:gdLst/>
            <a:ahLst/>
            <a:cxnLst/>
            <a:rect l="l" t="t" r="r" b="b"/>
            <a:pathLst>
              <a:path w="7607173" h="4032718">
                <a:moveTo>
                  <a:pt x="0" y="0"/>
                </a:moveTo>
                <a:lnTo>
                  <a:pt x="7607173" y="0"/>
                </a:lnTo>
                <a:lnTo>
                  <a:pt x="7607173" y="4032718"/>
                </a:lnTo>
                <a:lnTo>
                  <a:pt x="0" y="403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384809" y="1938701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What does the term include?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502647" y="7746258"/>
            <a:ext cx="3350284" cy="142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With anonymous variables</a:t>
            </a:r>
          </a:p>
          <a:p>
            <a:pPr algn="l">
              <a:lnSpc>
                <a:spcPts val="2802"/>
              </a:lnSpc>
            </a:pPr>
            <a:endParaRPr lang="en-US" sz="200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02"/>
              </a:lnSpc>
              <a:spcBef>
                <a:spcPct val="0"/>
              </a:spcBef>
            </a:pP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(use it when we are not interested in the variable)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72927" y="2822159"/>
            <a:ext cx="32615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Knowledge base</a:t>
            </a:r>
          </a:p>
        </p:txBody>
      </p:sp>
      <p:sp>
        <p:nvSpPr>
          <p:cNvPr id="11" name="AutoShape 11"/>
          <p:cNvSpPr/>
          <p:nvPr/>
        </p:nvSpPr>
        <p:spPr>
          <a:xfrm flipH="1" flipV="1">
            <a:off x="14942066" y="7330883"/>
            <a:ext cx="1235723" cy="463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220122"/>
            <a:ext cx="8482213" cy="479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9"/>
              </a:lnSpc>
              <a:spcBef>
                <a:spcPct val="0"/>
              </a:spcBef>
            </a:pPr>
            <a:r>
              <a:rPr lang="en-US" sz="3115" b="1" spc="-9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28.6 Creating and Applying Rules in Prolog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4109956" y="4602724"/>
            <a:ext cx="12137010" cy="4860085"/>
          </a:xfrm>
          <a:custGeom>
            <a:avLst/>
            <a:gdLst/>
            <a:ahLst/>
            <a:cxnLst/>
            <a:rect l="l" t="t" r="r" b="b"/>
            <a:pathLst>
              <a:path w="12137010" h="4860085">
                <a:moveTo>
                  <a:pt x="0" y="0"/>
                </a:moveTo>
                <a:lnTo>
                  <a:pt x="12137010" y="0"/>
                </a:lnTo>
                <a:lnTo>
                  <a:pt x="12137010" y="4860086"/>
                </a:lnTo>
                <a:lnTo>
                  <a:pt x="0" y="4860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350" b="-14676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Freeform 8"/>
          <p:cNvSpPr/>
          <p:nvPr/>
        </p:nvSpPr>
        <p:spPr>
          <a:xfrm>
            <a:off x="4417341" y="5785581"/>
            <a:ext cx="461602" cy="2279517"/>
          </a:xfrm>
          <a:custGeom>
            <a:avLst/>
            <a:gdLst/>
            <a:ahLst/>
            <a:cxnLst/>
            <a:rect l="l" t="t" r="r" b="b"/>
            <a:pathLst>
              <a:path w="461602" h="2279517">
                <a:moveTo>
                  <a:pt x="0" y="0"/>
                </a:moveTo>
                <a:lnTo>
                  <a:pt x="461602" y="0"/>
                </a:lnTo>
                <a:lnTo>
                  <a:pt x="461602" y="2279517"/>
                </a:lnTo>
                <a:lnTo>
                  <a:pt x="0" y="22795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402046" y="1877010"/>
            <a:ext cx="7415821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Rules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537410"/>
            <a:ext cx="16857254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Prolog, rules define logical relationships or conditions based on facts and predicates, typically represented as a head followed by a body, allowing for inference and query-based reasoning.</a:t>
            </a:r>
          </a:p>
        </p:txBody>
      </p:sp>
      <p:sp>
        <p:nvSpPr>
          <p:cNvPr id="11" name="Freeform 11"/>
          <p:cNvSpPr/>
          <p:nvPr/>
        </p:nvSpPr>
        <p:spPr>
          <a:xfrm>
            <a:off x="4648142" y="8431386"/>
            <a:ext cx="126804" cy="626194"/>
          </a:xfrm>
          <a:custGeom>
            <a:avLst/>
            <a:gdLst/>
            <a:ahLst/>
            <a:cxnLst/>
            <a:rect l="l" t="t" r="r" b="b"/>
            <a:pathLst>
              <a:path w="126804" h="626194">
                <a:moveTo>
                  <a:pt x="0" y="0"/>
                </a:moveTo>
                <a:lnTo>
                  <a:pt x="126804" y="0"/>
                </a:lnTo>
                <a:lnTo>
                  <a:pt x="126804" y="626194"/>
                </a:lnTo>
                <a:lnTo>
                  <a:pt x="0" y="6261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1250608" y="6639590"/>
            <a:ext cx="303553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Knowledge base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11389" y="8458733"/>
            <a:ext cx="303553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Rule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07722" y="9201150"/>
            <a:ext cx="54994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IF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51830" y="9201150"/>
            <a:ext cx="121566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7482693" y="8879527"/>
            <a:ext cx="0" cy="378773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7" name="AutoShape 17"/>
          <p:cNvSpPr/>
          <p:nvPr/>
        </p:nvSpPr>
        <p:spPr>
          <a:xfrm flipH="1" flipV="1">
            <a:off x="9657700" y="8879527"/>
            <a:ext cx="0" cy="378773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3946582" y="3760175"/>
            <a:ext cx="10394837" cy="4257460"/>
          </a:xfrm>
          <a:custGeom>
            <a:avLst/>
            <a:gdLst/>
            <a:ahLst/>
            <a:cxnLst/>
            <a:rect l="l" t="t" r="r" b="b"/>
            <a:pathLst>
              <a:path w="10394837" h="4257460">
                <a:moveTo>
                  <a:pt x="0" y="0"/>
                </a:moveTo>
                <a:lnTo>
                  <a:pt x="10394836" y="0"/>
                </a:lnTo>
                <a:lnTo>
                  <a:pt x="10394836" y="4257460"/>
                </a:lnTo>
                <a:lnTo>
                  <a:pt x="0" y="4257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402046" y="1877010"/>
            <a:ext cx="7415821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Rules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046" y="2537410"/>
            <a:ext cx="1685725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Query: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002" y="220122"/>
            <a:ext cx="8482213" cy="479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9"/>
              </a:lnSpc>
              <a:spcBef>
                <a:spcPct val="0"/>
              </a:spcBef>
            </a:pPr>
            <a:r>
              <a:rPr lang="en-US" sz="3115" b="1" spc="-9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28.6 Creating and Applying Rules in Prolog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112304" y="-1647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216430" y="5018996"/>
            <a:ext cx="7764998" cy="3310653"/>
          </a:xfrm>
          <a:custGeom>
            <a:avLst/>
            <a:gdLst/>
            <a:ahLst/>
            <a:cxnLst/>
            <a:rect l="l" t="t" r="r" b="b"/>
            <a:pathLst>
              <a:path w="7764998" h="3310653">
                <a:moveTo>
                  <a:pt x="0" y="0"/>
                </a:moveTo>
                <a:lnTo>
                  <a:pt x="7764998" y="0"/>
                </a:lnTo>
                <a:lnTo>
                  <a:pt x="7764998" y="3310653"/>
                </a:lnTo>
                <a:lnTo>
                  <a:pt x="0" y="33106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185" t="-23938" r="-8573" b="-22502"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8" name="Group 8"/>
          <p:cNvGrpSpPr/>
          <p:nvPr/>
        </p:nvGrpSpPr>
        <p:grpSpPr>
          <a:xfrm>
            <a:off x="8314227" y="5018996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7000"/>
              <a:ext cx="711200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733702" y="5937332"/>
            <a:ext cx="5660677" cy="1249429"/>
          </a:xfrm>
          <a:custGeom>
            <a:avLst/>
            <a:gdLst/>
            <a:ahLst/>
            <a:cxnLst/>
            <a:rect l="l" t="t" r="r" b="b"/>
            <a:pathLst>
              <a:path w="5660677" h="1249429">
                <a:moveTo>
                  <a:pt x="0" y="0"/>
                </a:moveTo>
                <a:lnTo>
                  <a:pt x="5660677" y="0"/>
                </a:lnTo>
                <a:lnTo>
                  <a:pt x="5660677" y="1249429"/>
                </a:lnTo>
                <a:lnTo>
                  <a:pt x="0" y="12494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779803" y="-7878"/>
            <a:ext cx="7867350" cy="10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7"/>
              </a:lnSpc>
              <a:spcBef>
                <a:spcPct val="0"/>
              </a:spcBef>
            </a:pPr>
            <a:r>
              <a:rPr lang="en-US" sz="3488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28.7 Mechanisms of Instantiation and Backtracking in Prolog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4809" y="1938701"/>
            <a:ext cx="900621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2046" y="2694896"/>
            <a:ext cx="1557745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Prolog, instantiation binds variables to values, while backtracking enables the exploration of alternative solutions by undoing previous choices.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03010" y="6276296"/>
            <a:ext cx="127631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97840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8647154" y="2812050"/>
            <a:ext cx="4642220" cy="6417574"/>
          </a:xfrm>
          <a:custGeom>
            <a:avLst/>
            <a:gdLst/>
            <a:ahLst/>
            <a:cxnLst/>
            <a:rect l="l" t="t" r="r" b="b"/>
            <a:pathLst>
              <a:path w="4642220" h="6417574">
                <a:moveTo>
                  <a:pt x="0" y="0"/>
                </a:moveTo>
                <a:lnTo>
                  <a:pt x="4642220" y="0"/>
                </a:lnTo>
                <a:lnTo>
                  <a:pt x="4642220" y="6417573"/>
                </a:lnTo>
                <a:lnTo>
                  <a:pt x="0" y="64175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Freeform 8"/>
          <p:cNvSpPr/>
          <p:nvPr/>
        </p:nvSpPr>
        <p:spPr>
          <a:xfrm>
            <a:off x="1747825" y="5628328"/>
            <a:ext cx="5660677" cy="1249429"/>
          </a:xfrm>
          <a:custGeom>
            <a:avLst/>
            <a:gdLst/>
            <a:ahLst/>
            <a:cxnLst/>
            <a:rect l="l" t="t" r="r" b="b"/>
            <a:pathLst>
              <a:path w="5660677" h="1249429">
                <a:moveTo>
                  <a:pt x="0" y="0"/>
                </a:moveTo>
                <a:lnTo>
                  <a:pt x="5660677" y="0"/>
                </a:lnTo>
                <a:lnTo>
                  <a:pt x="5660677" y="1249428"/>
                </a:lnTo>
                <a:lnTo>
                  <a:pt x="0" y="12494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Freeform 9"/>
          <p:cNvSpPr/>
          <p:nvPr/>
        </p:nvSpPr>
        <p:spPr>
          <a:xfrm rot="-10800000">
            <a:off x="13329586" y="4124604"/>
            <a:ext cx="609008" cy="3007447"/>
          </a:xfrm>
          <a:custGeom>
            <a:avLst/>
            <a:gdLst/>
            <a:ahLst/>
            <a:cxnLst/>
            <a:rect l="l" t="t" r="r" b="b"/>
            <a:pathLst>
              <a:path w="609008" h="3007447">
                <a:moveTo>
                  <a:pt x="0" y="0"/>
                </a:moveTo>
                <a:lnTo>
                  <a:pt x="609009" y="0"/>
                </a:lnTo>
                <a:lnTo>
                  <a:pt x="609009" y="3007447"/>
                </a:lnTo>
                <a:lnTo>
                  <a:pt x="0" y="30074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TextBox 10"/>
          <p:cNvSpPr txBox="1"/>
          <p:nvPr/>
        </p:nvSpPr>
        <p:spPr>
          <a:xfrm>
            <a:off x="416510" y="1243860"/>
            <a:ext cx="900621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3747" y="2000055"/>
            <a:ext cx="1557745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By using the trace facility, we can find out how Prolog arrives at the solution.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7851" y="7153981"/>
            <a:ext cx="16606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35876" y="9172473"/>
            <a:ext cx="5064775" cy="10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5"/>
              </a:lnSpc>
              <a:spcBef>
                <a:spcPct val="0"/>
              </a:spcBef>
            </a:pPr>
            <a:r>
              <a:rPr lang="en-US" sz="2897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Trace</a:t>
            </a:r>
            <a:r>
              <a:rPr lang="en-US" sz="28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how the solution is arrived!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38595" y="4086504"/>
            <a:ext cx="3905463" cy="3045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3938" lvl="1" indent="-206969" algn="l">
              <a:lnSpc>
                <a:spcPts val="2684"/>
              </a:lnSpc>
              <a:buFont typeface="Arial"/>
              <a:buChar char="•"/>
            </a:pPr>
            <a:r>
              <a:rPr lang="en-US" sz="19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"call" indicates the initiation of a predicate</a:t>
            </a:r>
          </a:p>
          <a:p>
            <a:pPr marL="413938" lvl="1" indent="-206969" algn="l">
              <a:lnSpc>
                <a:spcPts val="2684"/>
              </a:lnSpc>
              <a:buFont typeface="Arial"/>
              <a:buChar char="•"/>
            </a:pPr>
            <a:r>
              <a:rPr lang="en-US" sz="19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"creep" shows step-by-step execution</a:t>
            </a:r>
          </a:p>
          <a:p>
            <a:pPr marL="413938" lvl="1" indent="-206969" algn="l">
              <a:lnSpc>
                <a:spcPts val="2684"/>
              </a:lnSpc>
              <a:buFont typeface="Arial"/>
              <a:buChar char="•"/>
            </a:pPr>
            <a:r>
              <a:rPr lang="en-US" sz="19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"exit" marks successful completion</a:t>
            </a:r>
          </a:p>
          <a:p>
            <a:pPr marL="413938" lvl="1" indent="-206969" algn="l">
              <a:lnSpc>
                <a:spcPts val="2684"/>
              </a:lnSpc>
              <a:buFont typeface="Arial"/>
              <a:buChar char="•"/>
            </a:pPr>
            <a:r>
              <a:rPr lang="en-US" sz="19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"redo" re-attempts</a:t>
            </a:r>
          </a:p>
          <a:p>
            <a:pPr marL="413938" lvl="1" indent="-206969" algn="l">
              <a:lnSpc>
                <a:spcPts val="2684"/>
              </a:lnSpc>
              <a:buFont typeface="Arial"/>
              <a:buChar char="•"/>
            </a:pPr>
            <a:r>
              <a:rPr lang="en-US" sz="19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"fail" denotes a predicate failure.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9803" y="-7878"/>
            <a:ext cx="7867350" cy="10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7"/>
              </a:lnSpc>
              <a:spcBef>
                <a:spcPct val="0"/>
              </a:spcBef>
            </a:pPr>
            <a:r>
              <a:rPr lang="en-US" sz="3488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28.7 Mechanisms of Instantiation and Backtracking in Prolog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-445524" y="4016472"/>
            <a:ext cx="9126277" cy="5790889"/>
          </a:xfrm>
          <a:custGeom>
            <a:avLst/>
            <a:gdLst/>
            <a:ahLst/>
            <a:cxnLst/>
            <a:rect l="l" t="t" r="r" b="b"/>
            <a:pathLst>
              <a:path w="9126277" h="5790889">
                <a:moveTo>
                  <a:pt x="0" y="0"/>
                </a:moveTo>
                <a:lnTo>
                  <a:pt x="9126277" y="0"/>
                </a:lnTo>
                <a:lnTo>
                  <a:pt x="9126277" y="5790888"/>
                </a:lnTo>
                <a:lnTo>
                  <a:pt x="0" y="57908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1135659" y="259855"/>
            <a:ext cx="7235156" cy="49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9"/>
              </a:lnSpc>
              <a:spcBef>
                <a:spcPct val="0"/>
              </a:spcBef>
            </a:pPr>
            <a:r>
              <a:rPr lang="en-US" sz="3222" b="1" spc="-96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28.8 Recursive Techniques in Prolog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1877010"/>
            <a:ext cx="1226610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Recursion in Prolog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809" y="2537410"/>
            <a:ext cx="165918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Recursion in Prolog involves the process of a predicate calling itself to iteratively solve problems by breaking them down into smaller, more manageable subproblems. Eg. factorial functions in Prolog. 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4117615" y="6205490"/>
            <a:ext cx="3317773" cy="190207"/>
          </a:xfrm>
          <a:prstGeom prst="line">
            <a:avLst/>
          </a:prstGeom>
          <a:ln w="38100" cap="flat">
            <a:solidFill>
              <a:srgbClr val="FAFAF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2" name="AutoShape 12"/>
          <p:cNvSpPr/>
          <p:nvPr/>
        </p:nvSpPr>
        <p:spPr>
          <a:xfrm flipH="1" flipV="1">
            <a:off x="5328118" y="6873848"/>
            <a:ext cx="2107098" cy="19019"/>
          </a:xfrm>
          <a:prstGeom prst="line">
            <a:avLst/>
          </a:prstGeom>
          <a:ln w="38100" cap="flat">
            <a:solidFill>
              <a:srgbClr val="FAFAF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3" name="AutoShape 13"/>
          <p:cNvSpPr/>
          <p:nvPr/>
        </p:nvSpPr>
        <p:spPr>
          <a:xfrm flipH="1" flipV="1">
            <a:off x="4117787" y="7549318"/>
            <a:ext cx="3317429" cy="0"/>
          </a:xfrm>
          <a:prstGeom prst="line">
            <a:avLst/>
          </a:prstGeom>
          <a:ln w="38100" cap="flat">
            <a:solidFill>
              <a:srgbClr val="FAFAF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4" name="AutoShape 14"/>
          <p:cNvSpPr/>
          <p:nvPr/>
        </p:nvSpPr>
        <p:spPr>
          <a:xfrm flipH="1" flipV="1">
            <a:off x="6077155" y="7939477"/>
            <a:ext cx="1358233" cy="79253"/>
          </a:xfrm>
          <a:prstGeom prst="line">
            <a:avLst/>
          </a:prstGeom>
          <a:ln w="38100" cap="flat">
            <a:solidFill>
              <a:srgbClr val="FAFAF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5" name="AutoShape 15"/>
          <p:cNvSpPr/>
          <p:nvPr/>
        </p:nvSpPr>
        <p:spPr>
          <a:xfrm flipH="1" flipV="1">
            <a:off x="5343472" y="8472291"/>
            <a:ext cx="221174" cy="301161"/>
          </a:xfrm>
          <a:prstGeom prst="line">
            <a:avLst/>
          </a:prstGeom>
          <a:ln w="38100" cap="flat">
            <a:solidFill>
              <a:srgbClr val="FAFAF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7685829" y="5766385"/>
            <a:ext cx="322983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base case: 0! = 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85829" y="6588098"/>
            <a:ext cx="322983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N!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85829" y="7263568"/>
            <a:ext cx="322983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N1 = N - 1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85829" y="7882327"/>
            <a:ext cx="322983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SubResult = (N-1)!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17320" y="8946654"/>
            <a:ext cx="322983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 = N * (N-1)!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8742697" y="876011"/>
            <a:ext cx="7729584" cy="7729584"/>
          </a:xfrm>
          <a:custGeom>
            <a:avLst/>
            <a:gdLst/>
            <a:ahLst/>
            <a:cxnLst/>
            <a:rect l="l" t="t" r="r" b="b"/>
            <a:pathLst>
              <a:path w="7729584" h="7729584">
                <a:moveTo>
                  <a:pt x="0" y="0"/>
                </a:moveTo>
                <a:lnTo>
                  <a:pt x="7729584" y="0"/>
                </a:lnTo>
                <a:lnTo>
                  <a:pt x="7729584" y="7729584"/>
                </a:lnTo>
                <a:lnTo>
                  <a:pt x="0" y="77295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1133192" y="3995074"/>
            <a:ext cx="6103411" cy="201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16"/>
              </a:lnSpc>
              <a:spcBef>
                <a:spcPct val="0"/>
              </a:spcBef>
            </a:pPr>
            <a:r>
              <a:rPr lang="en-US" sz="6800" b="1" spc="-204">
                <a:solidFill>
                  <a:srgbClr val="3F4042"/>
                </a:solidFill>
                <a:latin typeface="Poppins Bold"/>
                <a:ea typeface="Poppins Bold"/>
                <a:cs typeface="Poppins Bold"/>
                <a:sym typeface="Poppins Bold"/>
              </a:rPr>
              <a:t>Declarative Programming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34800" y="8784127"/>
            <a:ext cx="5524500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 b="1" spc="-24" dirty="0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AS &amp; A Level Computer Science 9618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3192" y="2364584"/>
            <a:ext cx="1255178" cy="3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5"/>
              </a:lnSpc>
              <a:spcBef>
                <a:spcPct val="0"/>
              </a:spcBef>
            </a:pPr>
            <a:r>
              <a:rPr lang="en-US" sz="2299" b="1" spc="-68">
                <a:solidFill>
                  <a:srgbClr val="FAFAFA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40583" y="2309152"/>
            <a:ext cx="1231276" cy="4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6"/>
              </a:lnSpc>
              <a:spcBef>
                <a:spcPct val="0"/>
              </a:spcBef>
            </a:pPr>
            <a:r>
              <a:rPr lang="en-US" sz="2899" b="1" spc="-86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-445524" y="4016472"/>
            <a:ext cx="9126277" cy="5790889"/>
          </a:xfrm>
          <a:custGeom>
            <a:avLst/>
            <a:gdLst/>
            <a:ahLst/>
            <a:cxnLst/>
            <a:rect l="l" t="t" r="r" b="b"/>
            <a:pathLst>
              <a:path w="9126277" h="5790889">
                <a:moveTo>
                  <a:pt x="0" y="0"/>
                </a:moveTo>
                <a:lnTo>
                  <a:pt x="9126277" y="0"/>
                </a:lnTo>
                <a:lnTo>
                  <a:pt x="9126277" y="5790888"/>
                </a:lnTo>
                <a:lnTo>
                  <a:pt x="0" y="57908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8" name="Group 8"/>
          <p:cNvGrpSpPr/>
          <p:nvPr/>
        </p:nvGrpSpPr>
        <p:grpSpPr>
          <a:xfrm>
            <a:off x="8179148" y="522346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7000"/>
              <a:ext cx="711200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55748" y="6141480"/>
            <a:ext cx="6316857" cy="1707259"/>
          </a:xfrm>
          <a:custGeom>
            <a:avLst/>
            <a:gdLst/>
            <a:ahLst/>
            <a:cxnLst/>
            <a:rect l="l" t="t" r="r" b="b"/>
            <a:pathLst>
              <a:path w="6316857" h="1707259">
                <a:moveTo>
                  <a:pt x="0" y="0"/>
                </a:moveTo>
                <a:lnTo>
                  <a:pt x="6316857" y="0"/>
                </a:lnTo>
                <a:lnTo>
                  <a:pt x="6316857" y="1707259"/>
                </a:lnTo>
                <a:lnTo>
                  <a:pt x="0" y="17072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402046" y="1877010"/>
            <a:ext cx="1226610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Recursion in Prolog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4809" y="2537410"/>
            <a:ext cx="165918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Recursion in Prolog involves the process of a predicate calling itself to iteratively solve problems by breaking them down into smaller, more manageable subproblems. Eg. factorial functions in Prolog.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67930" y="6480760"/>
            <a:ext cx="127631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5659" y="259855"/>
            <a:ext cx="7235156" cy="49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9"/>
              </a:lnSpc>
              <a:spcBef>
                <a:spcPct val="0"/>
              </a:spcBef>
            </a:pPr>
            <a:r>
              <a:rPr lang="en-US" sz="3222" b="1" spc="-96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28.8 Recursive Techniques in Prolog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5560497" y="1401293"/>
            <a:ext cx="4782812" cy="8661895"/>
          </a:xfrm>
          <a:custGeom>
            <a:avLst/>
            <a:gdLst/>
            <a:ahLst/>
            <a:cxnLst/>
            <a:rect l="l" t="t" r="r" b="b"/>
            <a:pathLst>
              <a:path w="4782812" h="8661895">
                <a:moveTo>
                  <a:pt x="0" y="0"/>
                </a:moveTo>
                <a:lnTo>
                  <a:pt x="4782812" y="0"/>
                </a:lnTo>
                <a:lnTo>
                  <a:pt x="4782812" y="8661895"/>
                </a:lnTo>
                <a:lnTo>
                  <a:pt x="0" y="86618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402046" y="1877010"/>
            <a:ext cx="475292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Factorial Tracing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5659" y="259855"/>
            <a:ext cx="7235156" cy="49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9"/>
              </a:lnSpc>
              <a:spcBef>
                <a:spcPct val="0"/>
              </a:spcBef>
            </a:pPr>
            <a:r>
              <a:rPr lang="en-US" sz="3222" b="1" spc="-96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28.8 Recursive Techniques in Prolog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68958" y="2469830"/>
            <a:ext cx="17625453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Prolog, a list is an ordered collection of elements enclosed within square brackets ([ ]), capable of storing objects of different types, including atoms, numbers, variables, and even other lists, providing flexibility in representing structured data.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list is comprised of a head and a tail, where the head represents the first element of the list, and the tail represents the rest of the list.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5261405" y="7575312"/>
            <a:ext cx="312350" cy="1542471"/>
          </a:xfrm>
          <a:custGeom>
            <a:avLst/>
            <a:gdLst/>
            <a:ahLst/>
            <a:cxnLst/>
            <a:rect l="l" t="t" r="r" b="b"/>
            <a:pathLst>
              <a:path w="312350" h="1542471">
                <a:moveTo>
                  <a:pt x="0" y="0"/>
                </a:moveTo>
                <a:lnTo>
                  <a:pt x="312350" y="0"/>
                </a:lnTo>
                <a:lnTo>
                  <a:pt x="312350" y="1542470"/>
                </a:lnTo>
                <a:lnTo>
                  <a:pt x="0" y="1542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8958" y="1669241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Lists in prolog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0137" y="7260905"/>
            <a:ext cx="4032876" cy="77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  <a:spcBef>
                <a:spcPct val="0"/>
              </a:spcBef>
            </a:pPr>
            <a:r>
              <a:rPr lang="en-US" sz="4598" spc="6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[1,</a:t>
            </a:r>
            <a:r>
              <a:rPr lang="en-US" sz="4598" b="1" spc="694">
                <a:solidFill>
                  <a:srgbClr val="019D9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2,3,4</a:t>
            </a:r>
            <a:r>
              <a:rPr lang="en-US" sz="4598" spc="6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56575" y="8588447"/>
            <a:ext cx="758214" cy="48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280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Tail</a:t>
            </a:r>
          </a:p>
        </p:txBody>
      </p:sp>
      <p:sp>
        <p:nvSpPr>
          <p:cNvPr id="11" name="Freeform 11"/>
          <p:cNvSpPr/>
          <p:nvPr/>
        </p:nvSpPr>
        <p:spPr>
          <a:xfrm rot="5400000">
            <a:off x="3966054" y="6820290"/>
            <a:ext cx="177270" cy="875409"/>
          </a:xfrm>
          <a:custGeom>
            <a:avLst/>
            <a:gdLst/>
            <a:ahLst/>
            <a:cxnLst/>
            <a:rect l="l" t="t" r="r" b="b"/>
            <a:pathLst>
              <a:path w="177270" h="875409">
                <a:moveTo>
                  <a:pt x="0" y="0"/>
                </a:moveTo>
                <a:lnTo>
                  <a:pt x="177271" y="0"/>
                </a:lnTo>
                <a:lnTo>
                  <a:pt x="177271" y="875409"/>
                </a:lnTo>
                <a:lnTo>
                  <a:pt x="0" y="875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3540009" y="6546530"/>
            <a:ext cx="1029360" cy="48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280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09707" y="7403780"/>
            <a:ext cx="8090629" cy="77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  <a:spcBef>
                <a:spcPct val="0"/>
              </a:spcBef>
            </a:pPr>
            <a:r>
              <a:rPr lang="en-US" sz="4598" spc="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[car, </a:t>
            </a:r>
            <a:r>
              <a:rPr lang="en-US" sz="4598" b="1" spc="27">
                <a:solidFill>
                  <a:srgbClr val="019D9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ship, taxi</a:t>
            </a:r>
            <a:r>
              <a:rPr lang="en-US" sz="4598" spc="2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</p:txBody>
      </p:sp>
      <p:sp>
        <p:nvSpPr>
          <p:cNvPr id="14" name="Freeform 14"/>
          <p:cNvSpPr/>
          <p:nvPr/>
        </p:nvSpPr>
        <p:spPr>
          <a:xfrm rot="-5400000">
            <a:off x="13537393" y="7375734"/>
            <a:ext cx="393179" cy="1941626"/>
          </a:xfrm>
          <a:custGeom>
            <a:avLst/>
            <a:gdLst/>
            <a:ahLst/>
            <a:cxnLst/>
            <a:rect l="l" t="t" r="r" b="b"/>
            <a:pathLst>
              <a:path w="393179" h="1941626">
                <a:moveTo>
                  <a:pt x="0" y="0"/>
                </a:moveTo>
                <a:lnTo>
                  <a:pt x="393179" y="0"/>
                </a:lnTo>
                <a:lnTo>
                  <a:pt x="393179" y="1941626"/>
                </a:lnTo>
                <a:lnTo>
                  <a:pt x="0" y="194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TextBox 15"/>
          <p:cNvSpPr txBox="1"/>
          <p:nvPr/>
        </p:nvSpPr>
        <p:spPr>
          <a:xfrm>
            <a:off x="13354876" y="8588447"/>
            <a:ext cx="758214" cy="48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280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Tail</a:t>
            </a:r>
          </a:p>
        </p:txBody>
      </p:sp>
      <p:sp>
        <p:nvSpPr>
          <p:cNvPr id="16" name="Freeform 16"/>
          <p:cNvSpPr/>
          <p:nvPr/>
        </p:nvSpPr>
        <p:spPr>
          <a:xfrm rot="5400000">
            <a:off x="11568236" y="7032288"/>
            <a:ext cx="177270" cy="875409"/>
          </a:xfrm>
          <a:custGeom>
            <a:avLst/>
            <a:gdLst/>
            <a:ahLst/>
            <a:cxnLst/>
            <a:rect l="l" t="t" r="r" b="b"/>
            <a:pathLst>
              <a:path w="177270" h="875409">
                <a:moveTo>
                  <a:pt x="0" y="0"/>
                </a:moveTo>
                <a:lnTo>
                  <a:pt x="177270" y="0"/>
                </a:lnTo>
                <a:lnTo>
                  <a:pt x="177270" y="875410"/>
                </a:lnTo>
                <a:lnTo>
                  <a:pt x="0" y="875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7" name="TextBox 17"/>
          <p:cNvSpPr txBox="1"/>
          <p:nvPr/>
        </p:nvSpPr>
        <p:spPr>
          <a:xfrm>
            <a:off x="11142191" y="6758528"/>
            <a:ext cx="1029360" cy="48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0"/>
              </a:lnSpc>
              <a:spcBef>
                <a:spcPct val="0"/>
              </a:spcBef>
            </a:pPr>
            <a:r>
              <a:rPr lang="en-US" sz="280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3496798" y="4191862"/>
            <a:ext cx="11011440" cy="2195010"/>
          </a:xfrm>
          <a:custGeom>
            <a:avLst/>
            <a:gdLst/>
            <a:ahLst/>
            <a:cxnLst/>
            <a:rect l="l" t="t" r="r" b="b"/>
            <a:pathLst>
              <a:path w="11011440" h="2195010">
                <a:moveTo>
                  <a:pt x="0" y="0"/>
                </a:moveTo>
                <a:lnTo>
                  <a:pt x="11011441" y="0"/>
                </a:lnTo>
                <a:lnTo>
                  <a:pt x="11011441" y="2195010"/>
                </a:lnTo>
                <a:lnTo>
                  <a:pt x="0" y="2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704" t="-59935" r="-12091" b="-57769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3921891" y="7554690"/>
            <a:ext cx="11074343" cy="1577715"/>
          </a:xfrm>
          <a:custGeom>
            <a:avLst/>
            <a:gdLst/>
            <a:ahLst/>
            <a:cxnLst/>
            <a:rect l="l" t="t" r="r" b="b"/>
            <a:pathLst>
              <a:path w="11074343" h="1577715">
                <a:moveTo>
                  <a:pt x="0" y="0"/>
                </a:moveTo>
                <a:lnTo>
                  <a:pt x="11074343" y="0"/>
                </a:lnTo>
                <a:lnTo>
                  <a:pt x="11074343" y="1577715"/>
                </a:lnTo>
                <a:lnTo>
                  <a:pt x="0" y="15777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68958" y="2469830"/>
            <a:ext cx="1762545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Prolog, list manipulation involves accessing the head (first element) and tail (remaining elements) recursively, allowing for various operations such as appending, splitting, or processing elements efficiently.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8958" y="1669241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Lists in prolog</a:t>
            </a:r>
          </a:p>
        </p:txBody>
      </p:sp>
      <p:sp>
        <p:nvSpPr>
          <p:cNvPr id="9" name="AutoShape 9"/>
          <p:cNvSpPr/>
          <p:nvPr/>
        </p:nvSpPr>
        <p:spPr>
          <a:xfrm>
            <a:off x="9162635" y="6386872"/>
            <a:ext cx="0" cy="102494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0" name="TextBox 10"/>
          <p:cNvSpPr txBox="1"/>
          <p:nvPr/>
        </p:nvSpPr>
        <p:spPr>
          <a:xfrm>
            <a:off x="2166374" y="4946330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clause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66374" y="7829197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query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5308271" y="2782932"/>
            <a:ext cx="7259342" cy="2781987"/>
          </a:xfrm>
          <a:custGeom>
            <a:avLst/>
            <a:gdLst/>
            <a:ahLst/>
            <a:cxnLst/>
            <a:rect l="l" t="t" r="r" b="b"/>
            <a:pathLst>
              <a:path w="7259342" h="2781987">
                <a:moveTo>
                  <a:pt x="0" y="0"/>
                </a:moveTo>
                <a:lnTo>
                  <a:pt x="7259342" y="0"/>
                </a:lnTo>
                <a:lnTo>
                  <a:pt x="7259342" y="2781987"/>
                </a:lnTo>
                <a:lnTo>
                  <a:pt x="0" y="2781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08" t="-63812" r="-24018" b="-62103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4965371" y="6975842"/>
            <a:ext cx="9422758" cy="2885720"/>
          </a:xfrm>
          <a:custGeom>
            <a:avLst/>
            <a:gdLst/>
            <a:ahLst/>
            <a:cxnLst/>
            <a:rect l="l" t="t" r="r" b="b"/>
            <a:pathLst>
              <a:path w="9422758" h="2885720">
                <a:moveTo>
                  <a:pt x="0" y="0"/>
                </a:moveTo>
                <a:lnTo>
                  <a:pt x="9422757" y="0"/>
                </a:lnTo>
                <a:lnTo>
                  <a:pt x="9422757" y="2885720"/>
                </a:lnTo>
                <a:lnTo>
                  <a:pt x="0" y="2885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68958" y="1669241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Lists in prolog</a:t>
            </a:r>
          </a:p>
        </p:txBody>
      </p:sp>
      <p:sp>
        <p:nvSpPr>
          <p:cNvPr id="8" name="AutoShape 8"/>
          <p:cNvSpPr/>
          <p:nvPr/>
        </p:nvSpPr>
        <p:spPr>
          <a:xfrm>
            <a:off x="8918892" y="5564919"/>
            <a:ext cx="0" cy="102494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9" name="TextBox 9"/>
          <p:cNvSpPr txBox="1"/>
          <p:nvPr/>
        </p:nvSpPr>
        <p:spPr>
          <a:xfrm>
            <a:off x="3960703" y="3888176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clause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51773" y="8132952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query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AutoShape 5"/>
          <p:cNvSpPr/>
          <p:nvPr/>
        </p:nvSpPr>
        <p:spPr>
          <a:xfrm>
            <a:off x="8600889" y="5406413"/>
            <a:ext cx="0" cy="102494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4013911" y="1783541"/>
            <a:ext cx="9809962" cy="4375335"/>
          </a:xfrm>
          <a:custGeom>
            <a:avLst/>
            <a:gdLst/>
            <a:ahLst/>
            <a:cxnLst/>
            <a:rect l="l" t="t" r="r" b="b"/>
            <a:pathLst>
              <a:path w="9809962" h="4375335">
                <a:moveTo>
                  <a:pt x="0" y="0"/>
                </a:moveTo>
                <a:lnTo>
                  <a:pt x="9809962" y="0"/>
                </a:lnTo>
                <a:lnTo>
                  <a:pt x="9809962" y="4375335"/>
                </a:lnTo>
                <a:lnTo>
                  <a:pt x="0" y="43753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5836471" y="6675342"/>
            <a:ext cx="6164842" cy="3042903"/>
          </a:xfrm>
          <a:custGeom>
            <a:avLst/>
            <a:gdLst/>
            <a:ahLst/>
            <a:cxnLst/>
            <a:rect l="l" t="t" r="r" b="b"/>
            <a:pathLst>
              <a:path w="6164842" h="3042903">
                <a:moveTo>
                  <a:pt x="0" y="0"/>
                </a:moveTo>
                <a:lnTo>
                  <a:pt x="6164842" y="0"/>
                </a:lnTo>
                <a:lnTo>
                  <a:pt x="6164842" y="3042903"/>
                </a:lnTo>
                <a:lnTo>
                  <a:pt x="0" y="30429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368958" y="1669241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Lists in prolog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335" y="3845787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clause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06047" y="7911044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query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2696227" y="3900095"/>
            <a:ext cx="12560841" cy="3249177"/>
          </a:xfrm>
          <a:custGeom>
            <a:avLst/>
            <a:gdLst/>
            <a:ahLst/>
            <a:cxnLst/>
            <a:rect l="l" t="t" r="r" b="b"/>
            <a:pathLst>
              <a:path w="12560841" h="3249177">
                <a:moveTo>
                  <a:pt x="0" y="0"/>
                </a:moveTo>
                <a:lnTo>
                  <a:pt x="12560841" y="0"/>
                </a:lnTo>
                <a:lnTo>
                  <a:pt x="12560841" y="3249177"/>
                </a:lnTo>
                <a:lnTo>
                  <a:pt x="0" y="3249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68958" y="2048472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List processing predicate - append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8958" y="2844724"/>
            <a:ext cx="1422658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`append` predicate in Prolog concatenates two lists.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4871197" y="3786243"/>
            <a:ext cx="8545606" cy="4674520"/>
          </a:xfrm>
          <a:custGeom>
            <a:avLst/>
            <a:gdLst/>
            <a:ahLst/>
            <a:cxnLst/>
            <a:rect l="l" t="t" r="r" b="b"/>
            <a:pathLst>
              <a:path w="8545606" h="4674520">
                <a:moveTo>
                  <a:pt x="0" y="0"/>
                </a:moveTo>
                <a:lnTo>
                  <a:pt x="8545606" y="0"/>
                </a:lnTo>
                <a:lnTo>
                  <a:pt x="8545606" y="4674519"/>
                </a:lnTo>
                <a:lnTo>
                  <a:pt x="0" y="46745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94076" y="2049656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List processing predicate - member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8782" y="2821010"/>
            <a:ext cx="174704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`member` predicate in Prolog checks if an element is a member of a list.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2186368" y="3449660"/>
            <a:ext cx="13542249" cy="3458123"/>
          </a:xfrm>
          <a:custGeom>
            <a:avLst/>
            <a:gdLst/>
            <a:ahLst/>
            <a:cxnLst/>
            <a:rect l="l" t="t" r="r" b="b"/>
            <a:pathLst>
              <a:path w="13542249" h="3458123">
                <a:moveTo>
                  <a:pt x="0" y="0"/>
                </a:moveTo>
                <a:lnTo>
                  <a:pt x="13542248" y="0"/>
                </a:lnTo>
                <a:lnTo>
                  <a:pt x="13542248" y="3458123"/>
                </a:lnTo>
                <a:lnTo>
                  <a:pt x="0" y="3458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7179" b="-38502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5090250" y="7364983"/>
            <a:ext cx="7734485" cy="2651823"/>
          </a:xfrm>
          <a:custGeom>
            <a:avLst/>
            <a:gdLst/>
            <a:ahLst/>
            <a:cxnLst/>
            <a:rect l="l" t="t" r="r" b="b"/>
            <a:pathLst>
              <a:path w="7734485" h="2651823">
                <a:moveTo>
                  <a:pt x="0" y="0"/>
                </a:moveTo>
                <a:lnTo>
                  <a:pt x="7734485" y="0"/>
                </a:lnTo>
                <a:lnTo>
                  <a:pt x="7734485" y="2651823"/>
                </a:lnTo>
                <a:lnTo>
                  <a:pt x="0" y="2651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94076" y="2049656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List processing predicate - write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8782" y="2821010"/>
            <a:ext cx="174704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`write` predicate in Prolog is used to output terms to the standard output stream.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92972" y="4411685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clause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29684" y="8476942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query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3786112" y="7835815"/>
            <a:ext cx="10931437" cy="1906646"/>
          </a:xfrm>
          <a:custGeom>
            <a:avLst/>
            <a:gdLst/>
            <a:ahLst/>
            <a:cxnLst/>
            <a:rect l="l" t="t" r="r" b="b"/>
            <a:pathLst>
              <a:path w="10931437" h="1906646">
                <a:moveTo>
                  <a:pt x="0" y="0"/>
                </a:moveTo>
                <a:lnTo>
                  <a:pt x="10931437" y="0"/>
                </a:lnTo>
                <a:lnTo>
                  <a:pt x="10931437" y="1906646"/>
                </a:lnTo>
                <a:lnTo>
                  <a:pt x="0" y="1906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2709258" y="2767206"/>
            <a:ext cx="11745162" cy="5686887"/>
          </a:xfrm>
          <a:custGeom>
            <a:avLst/>
            <a:gdLst/>
            <a:ahLst/>
            <a:cxnLst/>
            <a:rect l="l" t="t" r="r" b="b"/>
            <a:pathLst>
              <a:path w="11745162" h="5686887">
                <a:moveTo>
                  <a:pt x="0" y="0"/>
                </a:moveTo>
                <a:lnTo>
                  <a:pt x="11745162" y="0"/>
                </a:lnTo>
                <a:lnTo>
                  <a:pt x="11745162" y="5686886"/>
                </a:lnTo>
                <a:lnTo>
                  <a:pt x="0" y="5686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94076" y="2049656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List processing predicate - read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8782" y="2821010"/>
            <a:ext cx="174704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`read` predicate in Prolog is used to read a term from the standard input stream.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25457" y="4543326"/>
            <a:ext cx="3266733" cy="208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0"/>
              </a:lnSpc>
            </a:pPr>
            <a:r>
              <a:rPr lang="en-US" sz="2371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input must start with a lower case letter and not have spaces or be enclosed in quotes.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58778" y="4678693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clause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58778" y="8396942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query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5331" y="2565056"/>
            <a:ext cx="2578444" cy="257844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56887" y="0"/>
            <a:ext cx="2578444" cy="257844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78444" y="0"/>
            <a:ext cx="2578444" cy="2578444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8" name="Freeform 8"/>
          <p:cNvSpPr/>
          <p:nvPr/>
        </p:nvSpPr>
        <p:spPr>
          <a:xfrm rot="-5400000" flipH="1" flipV="1">
            <a:off x="7735331" y="0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Freeform 9"/>
          <p:cNvSpPr/>
          <p:nvPr/>
        </p:nvSpPr>
        <p:spPr>
          <a:xfrm rot="-5400000">
            <a:off x="0" y="0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4"/>
                </a:lnTo>
                <a:lnTo>
                  <a:pt x="0" y="2578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TextBox 10"/>
          <p:cNvSpPr txBox="1"/>
          <p:nvPr/>
        </p:nvSpPr>
        <p:spPr>
          <a:xfrm>
            <a:off x="849091" y="5086350"/>
            <a:ext cx="6278706" cy="2138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1"/>
              </a:lnSpc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 </a:t>
            </a:r>
          </a:p>
          <a:p>
            <a:pPr marL="0" lvl="0" indent="0" algn="ctr">
              <a:lnSpc>
                <a:spcPts val="8241"/>
              </a:lnSpc>
              <a:spcBef>
                <a:spcPct val="0"/>
              </a:spcBef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Outline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35331" y="5143500"/>
            <a:ext cx="2578444" cy="2578444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3" name="Freeform 13"/>
          <p:cNvSpPr/>
          <p:nvPr/>
        </p:nvSpPr>
        <p:spPr>
          <a:xfrm rot="5400000" flipH="1" flipV="1">
            <a:off x="7735331" y="7727726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4" name="Group 14"/>
          <p:cNvGrpSpPr/>
          <p:nvPr/>
        </p:nvGrpSpPr>
        <p:grpSpPr>
          <a:xfrm>
            <a:off x="10313775" y="7721944"/>
            <a:ext cx="2578444" cy="2578444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08855" y="871042"/>
            <a:ext cx="1930884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4"/>
              </a:lnSpc>
              <a:spcBef>
                <a:spcPct val="0"/>
              </a:spcBef>
            </a:pPr>
            <a:r>
              <a:rPr lang="en-US" sz="188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Introduction to Declarative Programming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7560" y="412002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28.1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64286" y="985479"/>
            <a:ext cx="2410999" cy="76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6"/>
              </a:lnSpc>
              <a:spcBef>
                <a:spcPct val="0"/>
              </a:spcBef>
            </a:pPr>
            <a:r>
              <a:rPr lang="en-US" sz="243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Fundamentals of Prolog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43048" y="446259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28.2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23612" y="861517"/>
            <a:ext cx="1653475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Defining Facts in Prolog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23612" y="446259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28.3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35331" y="1379709"/>
            <a:ext cx="2455395" cy="97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0"/>
              </a:lnSpc>
              <a:spcBef>
                <a:spcPct val="0"/>
              </a:spcBef>
            </a:pPr>
            <a:r>
              <a:rPr lang="en-US" sz="209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Understanding Variables in Prolog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966573" y="3226413"/>
            <a:ext cx="211595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4"/>
              </a:lnSpc>
              <a:spcBef>
                <a:spcPct val="0"/>
              </a:spcBef>
            </a:pPr>
            <a:r>
              <a:rPr lang="en-US" sz="258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Using the Anonymous Variable in Prolog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97815" y="2807313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28.5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36291" y="952073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28.4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51714" y="5697131"/>
            <a:ext cx="1945677" cy="186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5"/>
              </a:lnSpc>
              <a:spcBef>
                <a:spcPct val="0"/>
              </a:spcBef>
            </a:pPr>
            <a:r>
              <a:rPr lang="en-US" sz="243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Creating and Applying Rules in Prolog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97815" y="5297081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28.6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17262" y="8281906"/>
            <a:ext cx="1873464" cy="1332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12"/>
              </a:lnSpc>
              <a:spcBef>
                <a:spcPct val="0"/>
              </a:spcBef>
            </a:pPr>
            <a:r>
              <a:rPr lang="en-US" sz="176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Mechanisms of Instantiation and Backtracking in Prolog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17262" y="7872331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28.7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97465" y="8359723"/>
            <a:ext cx="2211063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Recursive Techniques in Prolog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776259" y="7917476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28.8</a:t>
            </a:r>
          </a:p>
        </p:txBody>
      </p:sp>
      <p:sp>
        <p:nvSpPr>
          <p:cNvPr id="32" name="Freeform 32"/>
          <p:cNvSpPr/>
          <p:nvPr/>
        </p:nvSpPr>
        <p:spPr>
          <a:xfrm>
            <a:off x="12768943" y="3812201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3" name="Freeform 33"/>
          <p:cNvSpPr/>
          <p:nvPr/>
        </p:nvSpPr>
        <p:spPr>
          <a:xfrm flipH="1" flipV="1">
            <a:off x="12892218" y="7727726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4" name="TextBox 34"/>
          <p:cNvSpPr txBox="1"/>
          <p:nvPr/>
        </p:nvSpPr>
        <p:spPr>
          <a:xfrm>
            <a:off x="13073193" y="8407348"/>
            <a:ext cx="1998078" cy="67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Manipulating Lists in Prolog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235118" y="7959673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28.9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>
            <a:off x="3112355" y="2656251"/>
            <a:ext cx="11262194" cy="5624106"/>
          </a:xfrm>
          <a:custGeom>
            <a:avLst/>
            <a:gdLst/>
            <a:ahLst/>
            <a:cxnLst/>
            <a:rect l="l" t="t" r="r" b="b"/>
            <a:pathLst>
              <a:path w="11262194" h="5624106">
                <a:moveTo>
                  <a:pt x="0" y="0"/>
                </a:moveTo>
                <a:lnTo>
                  <a:pt x="11262194" y="0"/>
                </a:lnTo>
                <a:lnTo>
                  <a:pt x="11262194" y="5624106"/>
                </a:lnTo>
                <a:lnTo>
                  <a:pt x="0" y="56241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1555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3040153" y="8424899"/>
            <a:ext cx="12150116" cy="1666803"/>
          </a:xfrm>
          <a:custGeom>
            <a:avLst/>
            <a:gdLst/>
            <a:ahLst/>
            <a:cxnLst/>
            <a:rect l="l" t="t" r="r" b="b"/>
            <a:pathLst>
              <a:path w="12150116" h="1666803">
                <a:moveTo>
                  <a:pt x="0" y="0"/>
                </a:moveTo>
                <a:lnTo>
                  <a:pt x="12150116" y="0"/>
                </a:lnTo>
                <a:lnTo>
                  <a:pt x="12150116" y="1666802"/>
                </a:lnTo>
                <a:lnTo>
                  <a:pt x="0" y="1666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408782" y="1806965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Creating a program in prolog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8782" y="2599101"/>
            <a:ext cx="174704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can write user-friendly programs using the read and write predicates.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67795" y="4810429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clause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2583" y="8845844"/>
            <a:ext cx="13304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query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8958" y="175480"/>
            <a:ext cx="7980654" cy="6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2"/>
              </a:lnSpc>
              <a:spcBef>
                <a:spcPct val="0"/>
              </a:spcBef>
            </a:pPr>
            <a:r>
              <a:rPr lang="en-US" sz="3939" b="1" spc="-11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28.9 Manipulating Lists in Prolog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9627" y="-1815"/>
            <a:ext cx="8482213" cy="95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1"/>
              </a:lnSpc>
              <a:spcBef>
                <a:spcPct val="0"/>
              </a:spcBef>
            </a:pPr>
            <a:r>
              <a:rPr lang="en-US" sz="3215" b="1" spc="-9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28.1 Introduction to Declarative Programming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2155572" y="439298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4809" y="1938701"/>
            <a:ext cx="1157401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What does the term include?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788278" y="4392980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7303" y="4392980"/>
            <a:ext cx="3086100" cy="30861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046328" y="4392980"/>
            <a:ext cx="3086100" cy="30861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508051" y="4891400"/>
            <a:ext cx="2381142" cy="204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8"/>
              </a:lnSpc>
            </a:pPr>
            <a:r>
              <a:rPr lang="en-US" sz="292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Database query languages - SQL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38917" y="5408448"/>
            <a:ext cx="2381142" cy="100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8"/>
              </a:lnSpc>
            </a:pPr>
            <a:r>
              <a:rPr lang="en-US" sz="292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Regular expressions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91455" y="5408448"/>
            <a:ext cx="2476245" cy="100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8"/>
              </a:lnSpc>
            </a:pPr>
            <a:r>
              <a:rPr lang="en-US" sz="292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Logic programming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98753" y="5408448"/>
            <a:ext cx="2476245" cy="100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8"/>
              </a:lnSpc>
            </a:pPr>
            <a:r>
              <a:rPr lang="en-US" sz="292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Functional programming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4809" y="2673552"/>
            <a:ext cx="17340142" cy="92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6"/>
              </a:lnSpc>
            </a:pPr>
            <a:r>
              <a:rPr lang="en-US" sz="27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Declarative programming is a programming paradigm where the desired outcome or result is specified, rather than the steps needed to achieve 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117252"/>
            <a:ext cx="8482213" cy="69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9"/>
              </a:lnSpc>
              <a:spcBef>
                <a:spcPct val="0"/>
              </a:spcBef>
            </a:pPr>
            <a:r>
              <a:rPr lang="en-US" sz="4615" b="1" spc="-1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28.2 Fundamentals of Prolog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3585939" y="3801291"/>
            <a:ext cx="6315151" cy="4702861"/>
            <a:chOff x="0" y="0"/>
            <a:chExt cx="1663250" cy="1238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63250" cy="1238614"/>
            </a:xfrm>
            <a:custGeom>
              <a:avLst/>
              <a:gdLst/>
              <a:ahLst/>
              <a:cxnLst/>
              <a:rect l="l" t="t" r="r" b="b"/>
              <a:pathLst>
                <a:path w="1663250" h="1238614">
                  <a:moveTo>
                    <a:pt x="62522" y="0"/>
                  </a:moveTo>
                  <a:lnTo>
                    <a:pt x="1600727" y="0"/>
                  </a:lnTo>
                  <a:cubicBezTo>
                    <a:pt x="1635258" y="0"/>
                    <a:pt x="1663250" y="27992"/>
                    <a:pt x="1663250" y="62522"/>
                  </a:cubicBezTo>
                  <a:lnTo>
                    <a:pt x="1663250" y="1176091"/>
                  </a:lnTo>
                  <a:cubicBezTo>
                    <a:pt x="1663250" y="1192673"/>
                    <a:pt x="1656663" y="1208576"/>
                    <a:pt x="1644937" y="1220301"/>
                  </a:cubicBezTo>
                  <a:cubicBezTo>
                    <a:pt x="1633212" y="1232026"/>
                    <a:pt x="1617309" y="1238614"/>
                    <a:pt x="1600727" y="1238614"/>
                  </a:cubicBezTo>
                  <a:lnTo>
                    <a:pt x="62522" y="1238614"/>
                  </a:lnTo>
                  <a:cubicBezTo>
                    <a:pt x="27992" y="1238614"/>
                    <a:pt x="0" y="1210621"/>
                    <a:pt x="0" y="1176091"/>
                  </a:cubicBezTo>
                  <a:lnTo>
                    <a:pt x="0" y="62522"/>
                  </a:lnTo>
                  <a:cubicBezTo>
                    <a:pt x="0" y="27992"/>
                    <a:pt x="27992" y="0"/>
                    <a:pt x="62522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663250" cy="1314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49778" y="4894804"/>
            <a:ext cx="3783526" cy="756062"/>
            <a:chOff x="0" y="0"/>
            <a:chExt cx="996484" cy="1991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6484" cy="199127"/>
            </a:xfrm>
            <a:custGeom>
              <a:avLst/>
              <a:gdLst/>
              <a:ahLst/>
              <a:cxnLst/>
              <a:rect l="l" t="t" r="r" b="b"/>
              <a:pathLst>
                <a:path w="996484" h="199127">
                  <a:moveTo>
                    <a:pt x="99564" y="0"/>
                  </a:moveTo>
                  <a:lnTo>
                    <a:pt x="896921" y="0"/>
                  </a:lnTo>
                  <a:cubicBezTo>
                    <a:pt x="923327" y="0"/>
                    <a:pt x="948651" y="10490"/>
                    <a:pt x="967323" y="29162"/>
                  </a:cubicBezTo>
                  <a:cubicBezTo>
                    <a:pt x="985995" y="47833"/>
                    <a:pt x="996484" y="73158"/>
                    <a:pt x="996484" y="99564"/>
                  </a:cubicBezTo>
                  <a:lnTo>
                    <a:pt x="996484" y="99564"/>
                  </a:lnTo>
                  <a:cubicBezTo>
                    <a:pt x="996484" y="154551"/>
                    <a:pt x="951908" y="199127"/>
                    <a:pt x="896921" y="199127"/>
                  </a:cubicBezTo>
                  <a:lnTo>
                    <a:pt x="99564" y="199127"/>
                  </a:lnTo>
                  <a:cubicBezTo>
                    <a:pt x="73158" y="199127"/>
                    <a:pt x="47833" y="188638"/>
                    <a:pt x="29162" y="169966"/>
                  </a:cubicBezTo>
                  <a:cubicBezTo>
                    <a:pt x="10490" y="151294"/>
                    <a:pt x="0" y="125970"/>
                    <a:pt x="0" y="99564"/>
                  </a:cubicBezTo>
                  <a:lnTo>
                    <a:pt x="0" y="99564"/>
                  </a:lnTo>
                  <a:cubicBezTo>
                    <a:pt x="0" y="73158"/>
                    <a:pt x="10490" y="47833"/>
                    <a:pt x="29162" y="29162"/>
                  </a:cubicBezTo>
                  <a:cubicBezTo>
                    <a:pt x="47833" y="10490"/>
                    <a:pt x="73158" y="0"/>
                    <a:pt x="9956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996484" cy="27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49778" y="5774691"/>
            <a:ext cx="3783526" cy="756062"/>
            <a:chOff x="0" y="0"/>
            <a:chExt cx="996484" cy="1991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96484" cy="199127"/>
            </a:xfrm>
            <a:custGeom>
              <a:avLst/>
              <a:gdLst/>
              <a:ahLst/>
              <a:cxnLst/>
              <a:rect l="l" t="t" r="r" b="b"/>
              <a:pathLst>
                <a:path w="996484" h="199127">
                  <a:moveTo>
                    <a:pt x="99564" y="0"/>
                  </a:moveTo>
                  <a:lnTo>
                    <a:pt x="896921" y="0"/>
                  </a:lnTo>
                  <a:cubicBezTo>
                    <a:pt x="923327" y="0"/>
                    <a:pt x="948651" y="10490"/>
                    <a:pt x="967323" y="29162"/>
                  </a:cubicBezTo>
                  <a:cubicBezTo>
                    <a:pt x="985995" y="47833"/>
                    <a:pt x="996484" y="73158"/>
                    <a:pt x="996484" y="99564"/>
                  </a:cubicBezTo>
                  <a:lnTo>
                    <a:pt x="996484" y="99564"/>
                  </a:lnTo>
                  <a:cubicBezTo>
                    <a:pt x="996484" y="154551"/>
                    <a:pt x="951908" y="199127"/>
                    <a:pt x="896921" y="199127"/>
                  </a:cubicBezTo>
                  <a:lnTo>
                    <a:pt x="99564" y="199127"/>
                  </a:lnTo>
                  <a:cubicBezTo>
                    <a:pt x="73158" y="199127"/>
                    <a:pt x="47833" y="188638"/>
                    <a:pt x="29162" y="169966"/>
                  </a:cubicBezTo>
                  <a:cubicBezTo>
                    <a:pt x="10490" y="151294"/>
                    <a:pt x="0" y="125970"/>
                    <a:pt x="0" y="99564"/>
                  </a:cubicBezTo>
                  <a:lnTo>
                    <a:pt x="0" y="99564"/>
                  </a:lnTo>
                  <a:cubicBezTo>
                    <a:pt x="0" y="73158"/>
                    <a:pt x="10490" y="47833"/>
                    <a:pt x="29162" y="29162"/>
                  </a:cubicBezTo>
                  <a:cubicBezTo>
                    <a:pt x="47833" y="10490"/>
                    <a:pt x="73158" y="0"/>
                    <a:pt x="9956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996484" cy="27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49778" y="6654578"/>
            <a:ext cx="3783526" cy="756062"/>
            <a:chOff x="0" y="0"/>
            <a:chExt cx="996484" cy="1991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96484" cy="199127"/>
            </a:xfrm>
            <a:custGeom>
              <a:avLst/>
              <a:gdLst/>
              <a:ahLst/>
              <a:cxnLst/>
              <a:rect l="l" t="t" r="r" b="b"/>
              <a:pathLst>
                <a:path w="996484" h="199127">
                  <a:moveTo>
                    <a:pt x="99564" y="0"/>
                  </a:moveTo>
                  <a:lnTo>
                    <a:pt x="896921" y="0"/>
                  </a:lnTo>
                  <a:cubicBezTo>
                    <a:pt x="923327" y="0"/>
                    <a:pt x="948651" y="10490"/>
                    <a:pt x="967323" y="29162"/>
                  </a:cubicBezTo>
                  <a:cubicBezTo>
                    <a:pt x="985995" y="47833"/>
                    <a:pt x="996484" y="73158"/>
                    <a:pt x="996484" y="99564"/>
                  </a:cubicBezTo>
                  <a:lnTo>
                    <a:pt x="996484" y="99564"/>
                  </a:lnTo>
                  <a:cubicBezTo>
                    <a:pt x="996484" y="154551"/>
                    <a:pt x="951908" y="199127"/>
                    <a:pt x="896921" y="199127"/>
                  </a:cubicBezTo>
                  <a:lnTo>
                    <a:pt x="99564" y="199127"/>
                  </a:lnTo>
                  <a:cubicBezTo>
                    <a:pt x="73158" y="199127"/>
                    <a:pt x="47833" y="188638"/>
                    <a:pt x="29162" y="169966"/>
                  </a:cubicBezTo>
                  <a:cubicBezTo>
                    <a:pt x="10490" y="151294"/>
                    <a:pt x="0" y="125970"/>
                    <a:pt x="0" y="99564"/>
                  </a:cubicBezTo>
                  <a:lnTo>
                    <a:pt x="0" y="99564"/>
                  </a:lnTo>
                  <a:cubicBezTo>
                    <a:pt x="0" y="73158"/>
                    <a:pt x="10490" y="47833"/>
                    <a:pt x="29162" y="29162"/>
                  </a:cubicBezTo>
                  <a:cubicBezTo>
                    <a:pt x="47833" y="10490"/>
                    <a:pt x="73158" y="0"/>
                    <a:pt x="9956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996484" cy="27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49778" y="7534464"/>
            <a:ext cx="3783526" cy="756062"/>
            <a:chOff x="0" y="0"/>
            <a:chExt cx="996484" cy="1991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96484" cy="199127"/>
            </a:xfrm>
            <a:custGeom>
              <a:avLst/>
              <a:gdLst/>
              <a:ahLst/>
              <a:cxnLst/>
              <a:rect l="l" t="t" r="r" b="b"/>
              <a:pathLst>
                <a:path w="996484" h="199127">
                  <a:moveTo>
                    <a:pt x="99564" y="0"/>
                  </a:moveTo>
                  <a:lnTo>
                    <a:pt x="896921" y="0"/>
                  </a:lnTo>
                  <a:cubicBezTo>
                    <a:pt x="923327" y="0"/>
                    <a:pt x="948651" y="10490"/>
                    <a:pt x="967323" y="29162"/>
                  </a:cubicBezTo>
                  <a:cubicBezTo>
                    <a:pt x="985995" y="47833"/>
                    <a:pt x="996484" y="73158"/>
                    <a:pt x="996484" y="99564"/>
                  </a:cubicBezTo>
                  <a:lnTo>
                    <a:pt x="996484" y="99564"/>
                  </a:lnTo>
                  <a:cubicBezTo>
                    <a:pt x="996484" y="154551"/>
                    <a:pt x="951908" y="199127"/>
                    <a:pt x="896921" y="199127"/>
                  </a:cubicBezTo>
                  <a:lnTo>
                    <a:pt x="99564" y="199127"/>
                  </a:lnTo>
                  <a:cubicBezTo>
                    <a:pt x="73158" y="199127"/>
                    <a:pt x="47833" y="188638"/>
                    <a:pt x="29162" y="169966"/>
                  </a:cubicBezTo>
                  <a:cubicBezTo>
                    <a:pt x="10490" y="151294"/>
                    <a:pt x="0" y="125970"/>
                    <a:pt x="0" y="99564"/>
                  </a:cubicBezTo>
                  <a:lnTo>
                    <a:pt x="0" y="99564"/>
                  </a:lnTo>
                  <a:cubicBezTo>
                    <a:pt x="0" y="73158"/>
                    <a:pt x="10490" y="47833"/>
                    <a:pt x="29162" y="29162"/>
                  </a:cubicBezTo>
                  <a:cubicBezTo>
                    <a:pt x="47833" y="10490"/>
                    <a:pt x="73158" y="0"/>
                    <a:pt x="9956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996484" cy="27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491640" y="4609672"/>
            <a:ext cx="3086100" cy="30861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27000"/>
              <a:ext cx="711200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2046" y="1877010"/>
            <a:ext cx="600511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Constructs in Prolog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2046" y="2663633"/>
            <a:ext cx="722301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Facts, rules and queries.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24906" y="4987085"/>
            <a:ext cx="12790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Clause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92846" y="4987085"/>
            <a:ext cx="31379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Facts and rules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24906" y="5866972"/>
            <a:ext cx="12790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Clause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92846" y="5866972"/>
            <a:ext cx="31379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Facts and rules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24906" y="6746859"/>
            <a:ext cx="12790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Clause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92846" y="6746859"/>
            <a:ext cx="31379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Facts and rules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24906" y="7626745"/>
            <a:ext cx="12790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Clause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992846" y="7626745"/>
            <a:ext cx="31379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Facts and rules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53859" y="3961354"/>
            <a:ext cx="547944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Knowledge base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90055" y="5515204"/>
            <a:ext cx="2308468" cy="123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4"/>
              </a:lnSpc>
              <a:spcBef>
                <a:spcPct val="0"/>
              </a:spcBef>
            </a:pPr>
            <a:r>
              <a:rPr lang="en-US" sz="23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Problems are solved by running a </a:t>
            </a:r>
            <a:r>
              <a:rPr lang="en-US" sz="2395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query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6012159" y="4140008"/>
            <a:ext cx="3783526" cy="756062"/>
            <a:chOff x="0" y="0"/>
            <a:chExt cx="996484" cy="1991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6484" cy="199127"/>
            </a:xfrm>
            <a:custGeom>
              <a:avLst/>
              <a:gdLst/>
              <a:ahLst/>
              <a:cxnLst/>
              <a:rect l="l" t="t" r="r" b="b"/>
              <a:pathLst>
                <a:path w="996484" h="199127">
                  <a:moveTo>
                    <a:pt x="99564" y="0"/>
                  </a:moveTo>
                  <a:lnTo>
                    <a:pt x="896921" y="0"/>
                  </a:lnTo>
                  <a:cubicBezTo>
                    <a:pt x="923327" y="0"/>
                    <a:pt x="948651" y="10490"/>
                    <a:pt x="967323" y="29162"/>
                  </a:cubicBezTo>
                  <a:cubicBezTo>
                    <a:pt x="985995" y="47833"/>
                    <a:pt x="996484" y="73158"/>
                    <a:pt x="996484" y="99564"/>
                  </a:cubicBezTo>
                  <a:lnTo>
                    <a:pt x="996484" y="99564"/>
                  </a:lnTo>
                  <a:cubicBezTo>
                    <a:pt x="996484" y="154551"/>
                    <a:pt x="951908" y="199127"/>
                    <a:pt x="896921" y="199127"/>
                  </a:cubicBezTo>
                  <a:lnTo>
                    <a:pt x="99564" y="199127"/>
                  </a:lnTo>
                  <a:cubicBezTo>
                    <a:pt x="73158" y="199127"/>
                    <a:pt x="47833" y="188638"/>
                    <a:pt x="29162" y="169966"/>
                  </a:cubicBezTo>
                  <a:cubicBezTo>
                    <a:pt x="10490" y="151294"/>
                    <a:pt x="0" y="125970"/>
                    <a:pt x="0" y="99564"/>
                  </a:cubicBezTo>
                  <a:lnTo>
                    <a:pt x="0" y="99564"/>
                  </a:lnTo>
                  <a:cubicBezTo>
                    <a:pt x="0" y="73158"/>
                    <a:pt x="10490" y="47833"/>
                    <a:pt x="29162" y="29162"/>
                  </a:cubicBezTo>
                  <a:cubicBezTo>
                    <a:pt x="47833" y="10490"/>
                    <a:pt x="73158" y="0"/>
                    <a:pt x="9956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996484" cy="27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2046" y="1877010"/>
            <a:ext cx="600511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Constructs in Prolog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87288" y="4232289"/>
            <a:ext cx="12790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55227" y="4232289"/>
            <a:ext cx="31379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Facts and rules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032438" y="5132489"/>
            <a:ext cx="7983935" cy="1501040"/>
            <a:chOff x="0" y="0"/>
            <a:chExt cx="2102765" cy="3953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2765" cy="395336"/>
            </a:xfrm>
            <a:custGeom>
              <a:avLst/>
              <a:gdLst/>
              <a:ahLst/>
              <a:cxnLst/>
              <a:rect l="l" t="t" r="r" b="b"/>
              <a:pathLst>
                <a:path w="2102765" h="395336">
                  <a:moveTo>
                    <a:pt x="49454" y="0"/>
                  </a:moveTo>
                  <a:lnTo>
                    <a:pt x="2053311" y="0"/>
                  </a:lnTo>
                  <a:cubicBezTo>
                    <a:pt x="2080624" y="0"/>
                    <a:pt x="2102765" y="22141"/>
                    <a:pt x="2102765" y="49454"/>
                  </a:cubicBezTo>
                  <a:lnTo>
                    <a:pt x="2102765" y="345882"/>
                  </a:lnTo>
                  <a:cubicBezTo>
                    <a:pt x="2102765" y="373194"/>
                    <a:pt x="2080624" y="395336"/>
                    <a:pt x="2053311" y="395336"/>
                  </a:cubicBezTo>
                  <a:lnTo>
                    <a:pt x="49454" y="395336"/>
                  </a:lnTo>
                  <a:cubicBezTo>
                    <a:pt x="22141" y="395336"/>
                    <a:pt x="0" y="373194"/>
                    <a:pt x="0" y="345882"/>
                  </a:cubicBezTo>
                  <a:lnTo>
                    <a:pt x="0" y="49454"/>
                  </a:lnTo>
                  <a:cubicBezTo>
                    <a:pt x="0" y="22141"/>
                    <a:pt x="22141" y="0"/>
                    <a:pt x="4945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2102765" cy="471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334948" y="5258020"/>
            <a:ext cx="746516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Head : - Body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6" name="AutoShape 16"/>
          <p:cNvSpPr/>
          <p:nvPr/>
        </p:nvSpPr>
        <p:spPr>
          <a:xfrm flipH="1" flipV="1">
            <a:off x="8927723" y="5892534"/>
            <a:ext cx="578659" cy="14286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7" name="TextBox 17"/>
          <p:cNvSpPr txBox="1"/>
          <p:nvPr/>
        </p:nvSpPr>
        <p:spPr>
          <a:xfrm>
            <a:off x="9090596" y="7661678"/>
            <a:ext cx="446939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full stop is required.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6002" y="117252"/>
            <a:ext cx="8482213" cy="69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9"/>
              </a:lnSpc>
              <a:spcBef>
                <a:spcPct val="0"/>
              </a:spcBef>
            </a:pPr>
            <a:r>
              <a:rPr lang="en-US" sz="4615" b="1" spc="-1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28.2 Fundamentals of Prolog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402046" y="1877010"/>
            <a:ext cx="600511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Data type in Prolog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046" y="2663633"/>
            <a:ext cx="722301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 called a </a:t>
            </a: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term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82555" y="4082858"/>
            <a:ext cx="28323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term can be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512381" y="4140008"/>
            <a:ext cx="11258563" cy="1659546"/>
            <a:chOff x="0" y="0"/>
            <a:chExt cx="2965218" cy="4370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65218" cy="437082"/>
            </a:xfrm>
            <a:custGeom>
              <a:avLst/>
              <a:gdLst/>
              <a:ahLst/>
              <a:cxnLst/>
              <a:rect l="l" t="t" r="r" b="b"/>
              <a:pathLst>
                <a:path w="2965218" h="437082">
                  <a:moveTo>
                    <a:pt x="35070" y="0"/>
                  </a:moveTo>
                  <a:lnTo>
                    <a:pt x="2930148" y="0"/>
                  </a:lnTo>
                  <a:cubicBezTo>
                    <a:pt x="2939449" y="0"/>
                    <a:pt x="2948370" y="3695"/>
                    <a:pt x="2954946" y="10272"/>
                  </a:cubicBezTo>
                  <a:cubicBezTo>
                    <a:pt x="2961523" y="16849"/>
                    <a:pt x="2965218" y="25769"/>
                    <a:pt x="2965218" y="35070"/>
                  </a:cubicBezTo>
                  <a:lnTo>
                    <a:pt x="2965218" y="402012"/>
                  </a:lnTo>
                  <a:cubicBezTo>
                    <a:pt x="2965218" y="421381"/>
                    <a:pt x="2949517" y="437082"/>
                    <a:pt x="2930148" y="437082"/>
                  </a:cubicBezTo>
                  <a:lnTo>
                    <a:pt x="35070" y="437082"/>
                  </a:lnTo>
                  <a:cubicBezTo>
                    <a:pt x="15701" y="437082"/>
                    <a:pt x="0" y="421381"/>
                    <a:pt x="0" y="402012"/>
                  </a:cubicBezTo>
                  <a:lnTo>
                    <a:pt x="0" y="35070"/>
                  </a:lnTo>
                  <a:cubicBezTo>
                    <a:pt x="0" y="15701"/>
                    <a:pt x="15701" y="0"/>
                    <a:pt x="3507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965218" cy="513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40067" y="4133452"/>
            <a:ext cx="1057121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atom. It represents a constant, consisting of a sequence of alphanumeric characters starting with a lowercase letter or enclosed in single quotes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512381" y="5923379"/>
            <a:ext cx="11258563" cy="740211"/>
            <a:chOff x="0" y="0"/>
            <a:chExt cx="2965218" cy="19495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65218" cy="194953"/>
            </a:xfrm>
            <a:custGeom>
              <a:avLst/>
              <a:gdLst/>
              <a:ahLst/>
              <a:cxnLst/>
              <a:rect l="l" t="t" r="r" b="b"/>
              <a:pathLst>
                <a:path w="2965218" h="194953">
                  <a:moveTo>
                    <a:pt x="35070" y="0"/>
                  </a:moveTo>
                  <a:lnTo>
                    <a:pt x="2930148" y="0"/>
                  </a:lnTo>
                  <a:cubicBezTo>
                    <a:pt x="2939449" y="0"/>
                    <a:pt x="2948370" y="3695"/>
                    <a:pt x="2954946" y="10272"/>
                  </a:cubicBezTo>
                  <a:cubicBezTo>
                    <a:pt x="2961523" y="16849"/>
                    <a:pt x="2965218" y="25769"/>
                    <a:pt x="2965218" y="35070"/>
                  </a:cubicBezTo>
                  <a:lnTo>
                    <a:pt x="2965218" y="159883"/>
                  </a:lnTo>
                  <a:cubicBezTo>
                    <a:pt x="2965218" y="179251"/>
                    <a:pt x="2949517" y="194953"/>
                    <a:pt x="2930148" y="194953"/>
                  </a:cubicBezTo>
                  <a:lnTo>
                    <a:pt x="35070" y="194953"/>
                  </a:lnTo>
                  <a:cubicBezTo>
                    <a:pt x="15701" y="194953"/>
                    <a:pt x="0" y="179251"/>
                    <a:pt x="0" y="159883"/>
                  </a:cubicBezTo>
                  <a:lnTo>
                    <a:pt x="0" y="35070"/>
                  </a:lnTo>
                  <a:cubicBezTo>
                    <a:pt x="0" y="15701"/>
                    <a:pt x="15701" y="0"/>
                    <a:pt x="3507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2965218" cy="271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740067" y="5966015"/>
            <a:ext cx="1057121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number, integer or float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512381" y="6787415"/>
            <a:ext cx="11258563" cy="1215729"/>
            <a:chOff x="0" y="0"/>
            <a:chExt cx="2965218" cy="3201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65218" cy="320192"/>
            </a:xfrm>
            <a:custGeom>
              <a:avLst/>
              <a:gdLst/>
              <a:ahLst/>
              <a:cxnLst/>
              <a:rect l="l" t="t" r="r" b="b"/>
              <a:pathLst>
                <a:path w="2965218" h="320192">
                  <a:moveTo>
                    <a:pt x="35070" y="0"/>
                  </a:moveTo>
                  <a:lnTo>
                    <a:pt x="2930148" y="0"/>
                  </a:lnTo>
                  <a:cubicBezTo>
                    <a:pt x="2939449" y="0"/>
                    <a:pt x="2948370" y="3695"/>
                    <a:pt x="2954946" y="10272"/>
                  </a:cubicBezTo>
                  <a:cubicBezTo>
                    <a:pt x="2961523" y="16849"/>
                    <a:pt x="2965218" y="25769"/>
                    <a:pt x="2965218" y="35070"/>
                  </a:cubicBezTo>
                  <a:lnTo>
                    <a:pt x="2965218" y="285122"/>
                  </a:lnTo>
                  <a:cubicBezTo>
                    <a:pt x="2965218" y="304491"/>
                    <a:pt x="2949517" y="320192"/>
                    <a:pt x="2930148" y="320192"/>
                  </a:cubicBezTo>
                  <a:lnTo>
                    <a:pt x="35070" y="320192"/>
                  </a:lnTo>
                  <a:cubicBezTo>
                    <a:pt x="15701" y="320192"/>
                    <a:pt x="0" y="304491"/>
                    <a:pt x="0" y="285122"/>
                  </a:cubicBezTo>
                  <a:lnTo>
                    <a:pt x="0" y="35070"/>
                  </a:lnTo>
                  <a:cubicBezTo>
                    <a:pt x="0" y="15701"/>
                    <a:pt x="15701" y="0"/>
                    <a:pt x="3507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2965218" cy="396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740067" y="6830052"/>
            <a:ext cx="1057121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variable, denoted by an identifier that starts with a capital letter or an underscore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512381" y="8126969"/>
            <a:ext cx="11258563" cy="1215729"/>
            <a:chOff x="0" y="0"/>
            <a:chExt cx="2965218" cy="3201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65218" cy="320192"/>
            </a:xfrm>
            <a:custGeom>
              <a:avLst/>
              <a:gdLst/>
              <a:ahLst/>
              <a:cxnLst/>
              <a:rect l="l" t="t" r="r" b="b"/>
              <a:pathLst>
                <a:path w="2965218" h="320192">
                  <a:moveTo>
                    <a:pt x="35070" y="0"/>
                  </a:moveTo>
                  <a:lnTo>
                    <a:pt x="2930148" y="0"/>
                  </a:lnTo>
                  <a:cubicBezTo>
                    <a:pt x="2939449" y="0"/>
                    <a:pt x="2948370" y="3695"/>
                    <a:pt x="2954946" y="10272"/>
                  </a:cubicBezTo>
                  <a:cubicBezTo>
                    <a:pt x="2961523" y="16849"/>
                    <a:pt x="2965218" y="25769"/>
                    <a:pt x="2965218" y="35070"/>
                  </a:cubicBezTo>
                  <a:lnTo>
                    <a:pt x="2965218" y="285122"/>
                  </a:lnTo>
                  <a:cubicBezTo>
                    <a:pt x="2965218" y="304491"/>
                    <a:pt x="2949517" y="320192"/>
                    <a:pt x="2930148" y="320192"/>
                  </a:cubicBezTo>
                  <a:lnTo>
                    <a:pt x="35070" y="320192"/>
                  </a:lnTo>
                  <a:cubicBezTo>
                    <a:pt x="15701" y="320192"/>
                    <a:pt x="0" y="304491"/>
                    <a:pt x="0" y="285122"/>
                  </a:cubicBezTo>
                  <a:lnTo>
                    <a:pt x="0" y="35070"/>
                  </a:lnTo>
                  <a:cubicBezTo>
                    <a:pt x="0" y="15701"/>
                    <a:pt x="15701" y="0"/>
                    <a:pt x="35070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2965218" cy="396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740067" y="8169606"/>
            <a:ext cx="1057121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compound term, a predicated, consisting of an atom and a number of arguments in parenthesis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6002" y="117252"/>
            <a:ext cx="8482213" cy="69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9"/>
              </a:lnSpc>
              <a:spcBef>
                <a:spcPct val="0"/>
              </a:spcBef>
            </a:pPr>
            <a:r>
              <a:rPr lang="en-US" sz="4615" b="1" spc="-13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28.2 Fundamentals of Prolog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2176314" y="1607582"/>
            <a:ext cx="3783526" cy="756062"/>
            <a:chOff x="0" y="0"/>
            <a:chExt cx="996484" cy="1991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6484" cy="199127"/>
            </a:xfrm>
            <a:custGeom>
              <a:avLst/>
              <a:gdLst/>
              <a:ahLst/>
              <a:cxnLst/>
              <a:rect l="l" t="t" r="r" b="b"/>
              <a:pathLst>
                <a:path w="996484" h="199127">
                  <a:moveTo>
                    <a:pt x="99564" y="0"/>
                  </a:moveTo>
                  <a:lnTo>
                    <a:pt x="896921" y="0"/>
                  </a:lnTo>
                  <a:cubicBezTo>
                    <a:pt x="923327" y="0"/>
                    <a:pt x="948651" y="10490"/>
                    <a:pt x="967323" y="29162"/>
                  </a:cubicBezTo>
                  <a:cubicBezTo>
                    <a:pt x="985995" y="47833"/>
                    <a:pt x="996484" y="73158"/>
                    <a:pt x="996484" y="99564"/>
                  </a:cubicBezTo>
                  <a:lnTo>
                    <a:pt x="996484" y="99564"/>
                  </a:lnTo>
                  <a:cubicBezTo>
                    <a:pt x="996484" y="154551"/>
                    <a:pt x="951908" y="199127"/>
                    <a:pt x="896921" y="199127"/>
                  </a:cubicBezTo>
                  <a:lnTo>
                    <a:pt x="99564" y="199127"/>
                  </a:lnTo>
                  <a:cubicBezTo>
                    <a:pt x="73158" y="199127"/>
                    <a:pt x="47833" y="188638"/>
                    <a:pt x="29162" y="169966"/>
                  </a:cubicBezTo>
                  <a:cubicBezTo>
                    <a:pt x="10490" y="151294"/>
                    <a:pt x="0" y="125970"/>
                    <a:pt x="0" y="99564"/>
                  </a:cubicBezTo>
                  <a:lnTo>
                    <a:pt x="0" y="99564"/>
                  </a:lnTo>
                  <a:cubicBezTo>
                    <a:pt x="0" y="73158"/>
                    <a:pt x="10490" y="47833"/>
                    <a:pt x="29162" y="29162"/>
                  </a:cubicBezTo>
                  <a:cubicBezTo>
                    <a:pt x="47833" y="10490"/>
                    <a:pt x="73158" y="0"/>
                    <a:pt x="9956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996484" cy="27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794881" y="3925159"/>
            <a:ext cx="6483319" cy="3812002"/>
          </a:xfrm>
          <a:custGeom>
            <a:avLst/>
            <a:gdLst/>
            <a:ahLst/>
            <a:cxnLst/>
            <a:rect l="l" t="t" r="r" b="b"/>
            <a:pathLst>
              <a:path w="6483319" h="3812002">
                <a:moveTo>
                  <a:pt x="0" y="0"/>
                </a:moveTo>
                <a:lnTo>
                  <a:pt x="6483319" y="0"/>
                </a:lnTo>
                <a:lnTo>
                  <a:pt x="6483319" y="3812001"/>
                </a:lnTo>
                <a:lnTo>
                  <a:pt x="0" y="38120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963" t="-37422" r="-21784" b="-36591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AutoShape 11"/>
          <p:cNvSpPr/>
          <p:nvPr/>
        </p:nvSpPr>
        <p:spPr>
          <a:xfrm flipV="1">
            <a:off x="5794881" y="6397424"/>
            <a:ext cx="522340" cy="370155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PH"/>
          </a:p>
        </p:txBody>
      </p:sp>
      <p:sp>
        <p:nvSpPr>
          <p:cNvPr id="12" name="AutoShape 12"/>
          <p:cNvSpPr/>
          <p:nvPr/>
        </p:nvSpPr>
        <p:spPr>
          <a:xfrm flipH="1" flipV="1">
            <a:off x="9097063" y="6243039"/>
            <a:ext cx="3181137" cy="669868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PH"/>
          </a:p>
        </p:txBody>
      </p:sp>
      <p:sp>
        <p:nvSpPr>
          <p:cNvPr id="13" name="Freeform 13"/>
          <p:cNvSpPr/>
          <p:nvPr/>
        </p:nvSpPr>
        <p:spPr>
          <a:xfrm rot="-5400000">
            <a:off x="7495042" y="6377338"/>
            <a:ext cx="388073" cy="1916410"/>
          </a:xfrm>
          <a:custGeom>
            <a:avLst/>
            <a:gdLst/>
            <a:ahLst/>
            <a:cxnLst/>
            <a:rect l="l" t="t" r="r" b="b"/>
            <a:pathLst>
              <a:path w="388073" h="1916410">
                <a:moveTo>
                  <a:pt x="0" y="0"/>
                </a:moveTo>
                <a:lnTo>
                  <a:pt x="388073" y="0"/>
                </a:lnTo>
                <a:lnTo>
                  <a:pt x="388073" y="1916410"/>
                </a:lnTo>
                <a:lnTo>
                  <a:pt x="0" y="19164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TextBox 14"/>
          <p:cNvSpPr txBox="1"/>
          <p:nvPr/>
        </p:nvSpPr>
        <p:spPr>
          <a:xfrm>
            <a:off x="1135659" y="183338"/>
            <a:ext cx="7235156" cy="65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29"/>
              </a:lnSpc>
              <a:spcBef>
                <a:spcPct val="0"/>
              </a:spcBef>
            </a:pPr>
            <a:r>
              <a:rPr lang="en-US" sz="4222" b="1" spc="-12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28.3 Defining Facts in Prolog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1443" y="3030394"/>
            <a:ext cx="169247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clause without a body is a fact. Eg.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1443" y="1699863"/>
            <a:ext cx="12790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19382" y="1699863"/>
            <a:ext cx="31379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Facts and rules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48946" y="5948430"/>
            <a:ext cx="1945935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Atoms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//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Predicate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48851" y="6627157"/>
            <a:ext cx="234220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Atoms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//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Argument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88827" y="7569056"/>
            <a:ext cx="220050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Compound term</a:t>
            </a:r>
          </a:p>
        </p:txBody>
      </p:sp>
      <p:sp>
        <p:nvSpPr>
          <p:cNvPr id="21" name="AutoShape 21"/>
          <p:cNvSpPr/>
          <p:nvPr/>
        </p:nvSpPr>
        <p:spPr>
          <a:xfrm flipH="1" flipV="1">
            <a:off x="8904171" y="7143881"/>
            <a:ext cx="1046869" cy="385698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PH"/>
          </a:p>
        </p:txBody>
      </p:sp>
      <p:sp>
        <p:nvSpPr>
          <p:cNvPr id="22" name="TextBox 22"/>
          <p:cNvSpPr txBox="1"/>
          <p:nvPr/>
        </p:nvSpPr>
        <p:spPr>
          <a:xfrm>
            <a:off x="9404128" y="7677150"/>
            <a:ext cx="220050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Arity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= 1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//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argument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2176314" y="1607582"/>
            <a:ext cx="3783526" cy="756062"/>
            <a:chOff x="0" y="0"/>
            <a:chExt cx="996484" cy="1991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6484" cy="199127"/>
            </a:xfrm>
            <a:custGeom>
              <a:avLst/>
              <a:gdLst/>
              <a:ahLst/>
              <a:cxnLst/>
              <a:rect l="l" t="t" r="r" b="b"/>
              <a:pathLst>
                <a:path w="996484" h="199127">
                  <a:moveTo>
                    <a:pt x="99564" y="0"/>
                  </a:moveTo>
                  <a:lnTo>
                    <a:pt x="896921" y="0"/>
                  </a:lnTo>
                  <a:cubicBezTo>
                    <a:pt x="923327" y="0"/>
                    <a:pt x="948651" y="10490"/>
                    <a:pt x="967323" y="29162"/>
                  </a:cubicBezTo>
                  <a:cubicBezTo>
                    <a:pt x="985995" y="47833"/>
                    <a:pt x="996484" y="73158"/>
                    <a:pt x="996484" y="99564"/>
                  </a:cubicBezTo>
                  <a:lnTo>
                    <a:pt x="996484" y="99564"/>
                  </a:lnTo>
                  <a:cubicBezTo>
                    <a:pt x="996484" y="154551"/>
                    <a:pt x="951908" y="199127"/>
                    <a:pt x="896921" y="199127"/>
                  </a:cubicBezTo>
                  <a:lnTo>
                    <a:pt x="99564" y="199127"/>
                  </a:lnTo>
                  <a:cubicBezTo>
                    <a:pt x="73158" y="199127"/>
                    <a:pt x="47833" y="188638"/>
                    <a:pt x="29162" y="169966"/>
                  </a:cubicBezTo>
                  <a:cubicBezTo>
                    <a:pt x="10490" y="151294"/>
                    <a:pt x="0" y="125970"/>
                    <a:pt x="0" y="99564"/>
                  </a:cubicBezTo>
                  <a:lnTo>
                    <a:pt x="0" y="99564"/>
                  </a:lnTo>
                  <a:cubicBezTo>
                    <a:pt x="0" y="73158"/>
                    <a:pt x="10490" y="47833"/>
                    <a:pt x="29162" y="29162"/>
                  </a:cubicBezTo>
                  <a:cubicBezTo>
                    <a:pt x="47833" y="10490"/>
                    <a:pt x="73158" y="0"/>
                    <a:pt x="99564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996484" cy="275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702304" y="3917003"/>
            <a:ext cx="10601412" cy="3317292"/>
          </a:xfrm>
          <a:custGeom>
            <a:avLst/>
            <a:gdLst/>
            <a:ahLst/>
            <a:cxnLst/>
            <a:rect l="l" t="t" r="r" b="b"/>
            <a:pathLst>
              <a:path w="10601412" h="3317292">
                <a:moveTo>
                  <a:pt x="0" y="0"/>
                </a:moveTo>
                <a:lnTo>
                  <a:pt x="10601411" y="0"/>
                </a:lnTo>
                <a:lnTo>
                  <a:pt x="10601411" y="3317292"/>
                </a:lnTo>
                <a:lnTo>
                  <a:pt x="0" y="33172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826" b="-45862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TextBox 11"/>
          <p:cNvSpPr txBox="1"/>
          <p:nvPr/>
        </p:nvSpPr>
        <p:spPr>
          <a:xfrm>
            <a:off x="651443" y="3030394"/>
            <a:ext cx="169247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can run a query to ask if “red” is a colour.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1443" y="1699863"/>
            <a:ext cx="12790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Clause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19382" y="1699863"/>
            <a:ext cx="31379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Facts and rules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1443" y="7478307"/>
            <a:ext cx="1692475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Prolog answers </a:t>
            </a: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true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5659" y="183338"/>
            <a:ext cx="7235156" cy="65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29"/>
              </a:lnSpc>
              <a:spcBef>
                <a:spcPct val="0"/>
              </a:spcBef>
            </a:pPr>
            <a:r>
              <a:rPr lang="en-US" sz="4222" b="1" spc="-12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28.3 Defining Facts in Prolog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1155</Words>
  <Application>Microsoft Office PowerPoint</Application>
  <PresentationFormat>Custom</PresentationFormat>
  <Paragraphs>195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Open Sans</vt:lpstr>
      <vt:lpstr>Aptos</vt:lpstr>
      <vt:lpstr>Alatsi</vt:lpstr>
      <vt:lpstr>Times New Roman</vt:lpstr>
      <vt:lpstr>Poppins Bold</vt:lpstr>
      <vt:lpstr>Open Sans Bold</vt:lpstr>
      <vt:lpstr>Arial</vt:lpstr>
      <vt:lpstr>Canva Sans Bold</vt:lpstr>
      <vt:lpstr>Aptos Display</vt:lpstr>
      <vt:lpstr>Open Sans Bold Italics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</dc:title>
  <dc:creator>John</dc:creator>
  <cp:lastModifiedBy>Chezka Mae Madrona</cp:lastModifiedBy>
  <cp:revision>3</cp:revision>
  <dcterms:created xsi:type="dcterms:W3CDTF">2006-08-16T00:00:00Z</dcterms:created>
  <dcterms:modified xsi:type="dcterms:W3CDTF">2024-10-11T10:57:29Z</dcterms:modified>
  <dc:identifier>DAGQruc5RQM</dc:identifier>
</cp:coreProperties>
</file>