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0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Lst>
  <p:sldSz cx="18288000" cy="10287000"/>
  <p:notesSz cx="6858000" cy="9144000"/>
  <p:embeddedFontLst>
    <p:embeddedFont>
      <p:font typeface="Alatsi" panose="020B0604020202020204" charset="0"/>
      <p:regular r:id="rId55"/>
    </p:embeddedFont>
    <p:embeddedFont>
      <p:font typeface="Canva Sans Bold" panose="020B0604020202020204" charset="0"/>
      <p:regular r:id="rId56"/>
      <p:bold r:id="rId57"/>
    </p:embeddedFont>
    <p:embeddedFont>
      <p:font typeface="Canva Sans Bold Italics" panose="020B0604020202020204" charset="0"/>
      <p:regular r:id="rId58"/>
    </p:embeddedFont>
    <p:embeddedFont>
      <p:font typeface="Open Sans" panose="020B0606030504020204" pitchFamily="34" charset="0"/>
      <p:regular r:id="rId59"/>
      <p:bold r:id="rId60"/>
      <p:italic r:id="rId61"/>
      <p:boldItalic r:id="rId62"/>
    </p:embeddedFont>
    <p:embeddedFont>
      <p:font typeface="Open Sans Bold" panose="020B0806030504020204" charset="0"/>
      <p:regular r:id="rId63"/>
      <p:bold r:id="rId64"/>
    </p:embeddedFont>
    <p:embeddedFont>
      <p:font typeface="Open Sans Bold Italics" panose="020B0604020202020204" charset="0"/>
      <p:regular r:id="rId65"/>
      <p:bold r:id="rId66"/>
      <p:italic r:id="rId67"/>
      <p:boldItalic r:id="rId68"/>
    </p:embeddedFont>
    <p:embeddedFont>
      <p:font typeface="Poppins" panose="00000500000000000000" pitchFamily="2" charset="0"/>
      <p:regular r:id="rId69"/>
      <p:bold r:id="rId70"/>
      <p:italic r:id="rId71"/>
      <p:boldItalic r:id="rId72"/>
    </p:embeddedFont>
    <p:embeddedFont>
      <p:font typeface="Poppins Bold" panose="00000800000000000000" charset="0"/>
      <p:regular r:id="rId73"/>
      <p:bold r:id="rId74"/>
    </p:embeddedFont>
    <p:embeddedFont>
      <p:font typeface="Poppins Bold Italics" panose="020B0604020202020204" charset="0"/>
      <p:regular r:id="rId75"/>
      <p:bold r:id="rId76"/>
      <p:italic r:id="rId77"/>
      <p:boldItalic r:id="rId7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3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7.fntdata"/><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5489-C3D1-559A-5425-19F0B2EE8048}"/>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F1649212-9314-D5F8-665E-A238CA6CA76F}"/>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99F20A5A-89BA-42B0-0714-7703F51636D2}"/>
              </a:ext>
            </a:extLst>
          </p:cNvPr>
          <p:cNvSpPr>
            <a:spLocks noGrp="1"/>
          </p:cNvSpPr>
          <p:nvPr>
            <p:ph type="dt" sz="half" idx="10"/>
          </p:nvPr>
        </p:nvSpPr>
        <p:spPr/>
        <p:txBody>
          <a:bodyPr/>
          <a:lstStyle/>
          <a:p>
            <a:fld id="{D734933F-C239-491A-AB70-5CA1160E56D9}" type="datetimeFigureOut">
              <a:rPr lang="en-PH" smtClean="0"/>
              <a:t>11/10/2024</a:t>
            </a:fld>
            <a:endParaRPr lang="en-PH"/>
          </a:p>
        </p:txBody>
      </p:sp>
      <p:sp>
        <p:nvSpPr>
          <p:cNvPr id="5" name="Footer Placeholder 4">
            <a:extLst>
              <a:ext uri="{FF2B5EF4-FFF2-40B4-BE49-F238E27FC236}">
                <a16:creationId xmlns:a16="http://schemas.microsoft.com/office/drawing/2014/main" id="{D87AAAC1-9C7F-6F92-F06A-96FA7C1D94F0}"/>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ADA2F41-D16C-D195-0C0C-D45B6B9A1645}"/>
              </a:ext>
            </a:extLst>
          </p:cNvPr>
          <p:cNvSpPr>
            <a:spLocks noGrp="1"/>
          </p:cNvSpPr>
          <p:nvPr>
            <p:ph type="sldNum" sz="quarter" idx="12"/>
          </p:nvPr>
        </p:nvSpPr>
        <p:spPr/>
        <p:txBody>
          <a:bodyPr/>
          <a:lstStyle/>
          <a:p>
            <a:fld id="{4F1B1618-AA2C-4AB6-9073-21A4A38EFBFE}" type="slidenum">
              <a:rPr lang="en-PH" smtClean="0"/>
              <a:t>‹#›</a:t>
            </a:fld>
            <a:endParaRPr lang="en-PH"/>
          </a:p>
        </p:txBody>
      </p:sp>
    </p:spTree>
    <p:extLst>
      <p:ext uri="{BB962C8B-B14F-4D97-AF65-F5344CB8AC3E}">
        <p14:creationId xmlns:p14="http://schemas.microsoft.com/office/powerpoint/2010/main" val="304772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FFE-6794-9FF4-45F2-1771FC1811E3}"/>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DCCEC9CA-85D0-FC0A-3CA2-7760BD90D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C7C7F1D7-73B7-D012-A0BC-35F5B881C131}"/>
              </a:ext>
            </a:extLst>
          </p:cNvPr>
          <p:cNvSpPr>
            <a:spLocks noGrp="1"/>
          </p:cNvSpPr>
          <p:nvPr>
            <p:ph type="dt" sz="half" idx="10"/>
          </p:nvPr>
        </p:nvSpPr>
        <p:spPr/>
        <p:txBody>
          <a:bodyPr/>
          <a:lstStyle/>
          <a:p>
            <a:fld id="{D734933F-C239-491A-AB70-5CA1160E56D9}" type="datetimeFigureOut">
              <a:rPr lang="en-PH" smtClean="0"/>
              <a:t>11/10/2024</a:t>
            </a:fld>
            <a:endParaRPr lang="en-PH"/>
          </a:p>
        </p:txBody>
      </p:sp>
      <p:sp>
        <p:nvSpPr>
          <p:cNvPr id="5" name="Footer Placeholder 4">
            <a:extLst>
              <a:ext uri="{FF2B5EF4-FFF2-40B4-BE49-F238E27FC236}">
                <a16:creationId xmlns:a16="http://schemas.microsoft.com/office/drawing/2014/main" id="{E9D8561D-E9A8-A9DF-7A94-148E80DBD58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9E10BDA7-31CC-2B4C-69D4-45853041AD9C}"/>
              </a:ext>
            </a:extLst>
          </p:cNvPr>
          <p:cNvSpPr>
            <a:spLocks noGrp="1"/>
          </p:cNvSpPr>
          <p:nvPr>
            <p:ph type="sldNum" sz="quarter" idx="12"/>
          </p:nvPr>
        </p:nvSpPr>
        <p:spPr/>
        <p:txBody>
          <a:bodyPr/>
          <a:lstStyle/>
          <a:p>
            <a:fld id="{4F1B1618-AA2C-4AB6-9073-21A4A38EFBFE}" type="slidenum">
              <a:rPr lang="en-PH" smtClean="0"/>
              <a:t>‹#›</a:t>
            </a:fld>
            <a:endParaRPr lang="en-PH"/>
          </a:p>
        </p:txBody>
      </p:sp>
    </p:spTree>
    <p:extLst>
      <p:ext uri="{BB962C8B-B14F-4D97-AF65-F5344CB8AC3E}">
        <p14:creationId xmlns:p14="http://schemas.microsoft.com/office/powerpoint/2010/main" val="139976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198811-E91E-7EF3-6763-AE1E27E966AE}"/>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3D98129F-807A-C94C-A4E5-263B758D5159}"/>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A2EB05E9-11CA-F101-4024-980D6CA18EC7}"/>
              </a:ext>
            </a:extLst>
          </p:cNvPr>
          <p:cNvSpPr>
            <a:spLocks noGrp="1"/>
          </p:cNvSpPr>
          <p:nvPr>
            <p:ph type="dt" sz="half" idx="10"/>
          </p:nvPr>
        </p:nvSpPr>
        <p:spPr/>
        <p:txBody>
          <a:bodyPr/>
          <a:lstStyle/>
          <a:p>
            <a:fld id="{D734933F-C239-491A-AB70-5CA1160E56D9}" type="datetimeFigureOut">
              <a:rPr lang="en-PH" smtClean="0"/>
              <a:t>11/10/2024</a:t>
            </a:fld>
            <a:endParaRPr lang="en-PH"/>
          </a:p>
        </p:txBody>
      </p:sp>
      <p:sp>
        <p:nvSpPr>
          <p:cNvPr id="5" name="Footer Placeholder 4">
            <a:extLst>
              <a:ext uri="{FF2B5EF4-FFF2-40B4-BE49-F238E27FC236}">
                <a16:creationId xmlns:a16="http://schemas.microsoft.com/office/drawing/2014/main" id="{4FF613D6-258A-A912-B563-17082D1BF66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8DD44AC-F4E2-C0F9-145E-08A9FC47E581}"/>
              </a:ext>
            </a:extLst>
          </p:cNvPr>
          <p:cNvSpPr>
            <a:spLocks noGrp="1"/>
          </p:cNvSpPr>
          <p:nvPr>
            <p:ph type="sldNum" sz="quarter" idx="12"/>
          </p:nvPr>
        </p:nvSpPr>
        <p:spPr/>
        <p:txBody>
          <a:bodyPr/>
          <a:lstStyle/>
          <a:p>
            <a:fld id="{4F1B1618-AA2C-4AB6-9073-21A4A38EFBFE}" type="slidenum">
              <a:rPr lang="en-PH" smtClean="0"/>
              <a:t>‹#›</a:t>
            </a:fld>
            <a:endParaRPr lang="en-PH"/>
          </a:p>
        </p:txBody>
      </p:sp>
    </p:spTree>
    <p:extLst>
      <p:ext uri="{BB962C8B-B14F-4D97-AF65-F5344CB8AC3E}">
        <p14:creationId xmlns:p14="http://schemas.microsoft.com/office/powerpoint/2010/main" val="266076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3BA9-5A7B-6CF7-1966-7EC3AD5332DA}"/>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ACAF5E25-3CE5-8AFB-AF87-4182EE68A7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1679E52-9043-305C-D86B-ADE09E849D13}"/>
              </a:ext>
            </a:extLst>
          </p:cNvPr>
          <p:cNvSpPr>
            <a:spLocks noGrp="1"/>
          </p:cNvSpPr>
          <p:nvPr>
            <p:ph type="dt" sz="half" idx="10"/>
          </p:nvPr>
        </p:nvSpPr>
        <p:spPr/>
        <p:txBody>
          <a:bodyPr/>
          <a:lstStyle/>
          <a:p>
            <a:fld id="{D734933F-C239-491A-AB70-5CA1160E56D9}" type="datetimeFigureOut">
              <a:rPr lang="en-PH" smtClean="0"/>
              <a:t>11/10/2024</a:t>
            </a:fld>
            <a:endParaRPr lang="en-PH"/>
          </a:p>
        </p:txBody>
      </p:sp>
      <p:sp>
        <p:nvSpPr>
          <p:cNvPr id="5" name="Footer Placeholder 4">
            <a:extLst>
              <a:ext uri="{FF2B5EF4-FFF2-40B4-BE49-F238E27FC236}">
                <a16:creationId xmlns:a16="http://schemas.microsoft.com/office/drawing/2014/main" id="{2CE37062-9CA7-C3C1-A2E8-C878A6C60347}"/>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D1033541-F5BB-8C9A-8BB1-5C66E05078E3}"/>
              </a:ext>
            </a:extLst>
          </p:cNvPr>
          <p:cNvSpPr>
            <a:spLocks noGrp="1"/>
          </p:cNvSpPr>
          <p:nvPr>
            <p:ph type="sldNum" sz="quarter" idx="12"/>
          </p:nvPr>
        </p:nvSpPr>
        <p:spPr/>
        <p:txBody>
          <a:bodyPr/>
          <a:lstStyle/>
          <a:p>
            <a:fld id="{4F1B1618-AA2C-4AB6-9073-21A4A38EFBFE}" type="slidenum">
              <a:rPr lang="en-PH" smtClean="0"/>
              <a:t>‹#›</a:t>
            </a:fld>
            <a:endParaRPr lang="en-PH"/>
          </a:p>
        </p:txBody>
      </p:sp>
    </p:spTree>
    <p:extLst>
      <p:ext uri="{BB962C8B-B14F-4D97-AF65-F5344CB8AC3E}">
        <p14:creationId xmlns:p14="http://schemas.microsoft.com/office/powerpoint/2010/main" val="172600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92D7-5922-54B1-05F7-649DDBA40AEF}"/>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25255F23-282E-8BCD-39B0-91DEACC15C6F}"/>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0103A0-A015-804F-92A1-F737FD24458C}"/>
              </a:ext>
            </a:extLst>
          </p:cNvPr>
          <p:cNvSpPr>
            <a:spLocks noGrp="1"/>
          </p:cNvSpPr>
          <p:nvPr>
            <p:ph type="dt" sz="half" idx="10"/>
          </p:nvPr>
        </p:nvSpPr>
        <p:spPr/>
        <p:txBody>
          <a:bodyPr/>
          <a:lstStyle/>
          <a:p>
            <a:fld id="{D734933F-C239-491A-AB70-5CA1160E56D9}" type="datetimeFigureOut">
              <a:rPr lang="en-PH" smtClean="0"/>
              <a:t>11/10/2024</a:t>
            </a:fld>
            <a:endParaRPr lang="en-PH"/>
          </a:p>
        </p:txBody>
      </p:sp>
      <p:sp>
        <p:nvSpPr>
          <p:cNvPr id="5" name="Footer Placeholder 4">
            <a:extLst>
              <a:ext uri="{FF2B5EF4-FFF2-40B4-BE49-F238E27FC236}">
                <a16:creationId xmlns:a16="http://schemas.microsoft.com/office/drawing/2014/main" id="{679DEB84-9BF1-3DF1-C5EE-77B5D238AE0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68F39293-7644-A91C-D185-3622B573F5AB}"/>
              </a:ext>
            </a:extLst>
          </p:cNvPr>
          <p:cNvSpPr>
            <a:spLocks noGrp="1"/>
          </p:cNvSpPr>
          <p:nvPr>
            <p:ph type="sldNum" sz="quarter" idx="12"/>
          </p:nvPr>
        </p:nvSpPr>
        <p:spPr/>
        <p:txBody>
          <a:bodyPr/>
          <a:lstStyle/>
          <a:p>
            <a:fld id="{4F1B1618-AA2C-4AB6-9073-21A4A38EFBFE}" type="slidenum">
              <a:rPr lang="en-PH" smtClean="0"/>
              <a:t>‹#›</a:t>
            </a:fld>
            <a:endParaRPr lang="en-PH"/>
          </a:p>
        </p:txBody>
      </p:sp>
    </p:spTree>
    <p:extLst>
      <p:ext uri="{BB962C8B-B14F-4D97-AF65-F5344CB8AC3E}">
        <p14:creationId xmlns:p14="http://schemas.microsoft.com/office/powerpoint/2010/main" val="286538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82902-E950-01F8-4ACD-8934DB8BAEE9}"/>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1676BFCF-FD54-5F24-8130-EAB13EEEB2D8}"/>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E5FC9399-566D-1E33-EAD7-88D91B7C8EC4}"/>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2937D5CF-550D-8C3B-7CE6-1E4B2BCB9C06}"/>
              </a:ext>
            </a:extLst>
          </p:cNvPr>
          <p:cNvSpPr>
            <a:spLocks noGrp="1"/>
          </p:cNvSpPr>
          <p:nvPr>
            <p:ph type="dt" sz="half" idx="10"/>
          </p:nvPr>
        </p:nvSpPr>
        <p:spPr/>
        <p:txBody>
          <a:bodyPr/>
          <a:lstStyle/>
          <a:p>
            <a:fld id="{D734933F-C239-491A-AB70-5CA1160E56D9}" type="datetimeFigureOut">
              <a:rPr lang="en-PH" smtClean="0"/>
              <a:t>11/10/2024</a:t>
            </a:fld>
            <a:endParaRPr lang="en-PH"/>
          </a:p>
        </p:txBody>
      </p:sp>
      <p:sp>
        <p:nvSpPr>
          <p:cNvPr id="6" name="Footer Placeholder 5">
            <a:extLst>
              <a:ext uri="{FF2B5EF4-FFF2-40B4-BE49-F238E27FC236}">
                <a16:creationId xmlns:a16="http://schemas.microsoft.com/office/drawing/2014/main" id="{ED2AD288-1AB7-4D7D-B110-ECF6925A0002}"/>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7B4A0F1-45FA-0392-DE84-FB0A945F1A77}"/>
              </a:ext>
            </a:extLst>
          </p:cNvPr>
          <p:cNvSpPr>
            <a:spLocks noGrp="1"/>
          </p:cNvSpPr>
          <p:nvPr>
            <p:ph type="sldNum" sz="quarter" idx="12"/>
          </p:nvPr>
        </p:nvSpPr>
        <p:spPr/>
        <p:txBody>
          <a:bodyPr/>
          <a:lstStyle/>
          <a:p>
            <a:fld id="{4F1B1618-AA2C-4AB6-9073-21A4A38EFBFE}" type="slidenum">
              <a:rPr lang="en-PH" smtClean="0"/>
              <a:t>‹#›</a:t>
            </a:fld>
            <a:endParaRPr lang="en-PH"/>
          </a:p>
        </p:txBody>
      </p:sp>
    </p:spTree>
    <p:extLst>
      <p:ext uri="{BB962C8B-B14F-4D97-AF65-F5344CB8AC3E}">
        <p14:creationId xmlns:p14="http://schemas.microsoft.com/office/powerpoint/2010/main" val="418796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9C36-AE66-7D04-037C-F9C286DBC668}"/>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279762EB-341E-D4F9-B8C8-2BC832CD9ED6}"/>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B4F62-A6AF-0504-5EBE-537EC93C09ED}"/>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C637C27E-744E-752D-0424-AFF6DB214C12}"/>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DEC722-D131-6C07-02D4-D5E272249782}"/>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95541E9A-6127-B58E-AC2F-690B9051D086}"/>
              </a:ext>
            </a:extLst>
          </p:cNvPr>
          <p:cNvSpPr>
            <a:spLocks noGrp="1"/>
          </p:cNvSpPr>
          <p:nvPr>
            <p:ph type="dt" sz="half" idx="10"/>
          </p:nvPr>
        </p:nvSpPr>
        <p:spPr/>
        <p:txBody>
          <a:bodyPr/>
          <a:lstStyle/>
          <a:p>
            <a:fld id="{D734933F-C239-491A-AB70-5CA1160E56D9}" type="datetimeFigureOut">
              <a:rPr lang="en-PH" smtClean="0"/>
              <a:t>11/10/2024</a:t>
            </a:fld>
            <a:endParaRPr lang="en-PH"/>
          </a:p>
        </p:txBody>
      </p:sp>
      <p:sp>
        <p:nvSpPr>
          <p:cNvPr id="8" name="Footer Placeholder 7">
            <a:extLst>
              <a:ext uri="{FF2B5EF4-FFF2-40B4-BE49-F238E27FC236}">
                <a16:creationId xmlns:a16="http://schemas.microsoft.com/office/drawing/2014/main" id="{863F9386-1E3F-8A50-E5E0-A58464ABCE6A}"/>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B0F04477-382E-5604-673D-8BAB95ED9CCD}"/>
              </a:ext>
            </a:extLst>
          </p:cNvPr>
          <p:cNvSpPr>
            <a:spLocks noGrp="1"/>
          </p:cNvSpPr>
          <p:nvPr>
            <p:ph type="sldNum" sz="quarter" idx="12"/>
          </p:nvPr>
        </p:nvSpPr>
        <p:spPr/>
        <p:txBody>
          <a:bodyPr/>
          <a:lstStyle/>
          <a:p>
            <a:fld id="{4F1B1618-AA2C-4AB6-9073-21A4A38EFBFE}" type="slidenum">
              <a:rPr lang="en-PH" smtClean="0"/>
              <a:t>‹#›</a:t>
            </a:fld>
            <a:endParaRPr lang="en-PH"/>
          </a:p>
        </p:txBody>
      </p:sp>
    </p:spTree>
    <p:extLst>
      <p:ext uri="{BB962C8B-B14F-4D97-AF65-F5344CB8AC3E}">
        <p14:creationId xmlns:p14="http://schemas.microsoft.com/office/powerpoint/2010/main" val="292409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D202-8937-9C8A-D019-EF4AE2D53BDA}"/>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999519FB-821B-8D52-2400-F93F16069482}"/>
              </a:ext>
            </a:extLst>
          </p:cNvPr>
          <p:cNvSpPr>
            <a:spLocks noGrp="1"/>
          </p:cNvSpPr>
          <p:nvPr>
            <p:ph type="dt" sz="half" idx="10"/>
          </p:nvPr>
        </p:nvSpPr>
        <p:spPr/>
        <p:txBody>
          <a:bodyPr/>
          <a:lstStyle/>
          <a:p>
            <a:fld id="{D734933F-C239-491A-AB70-5CA1160E56D9}" type="datetimeFigureOut">
              <a:rPr lang="en-PH" smtClean="0"/>
              <a:t>11/10/2024</a:t>
            </a:fld>
            <a:endParaRPr lang="en-PH"/>
          </a:p>
        </p:txBody>
      </p:sp>
      <p:sp>
        <p:nvSpPr>
          <p:cNvPr id="4" name="Footer Placeholder 3">
            <a:extLst>
              <a:ext uri="{FF2B5EF4-FFF2-40B4-BE49-F238E27FC236}">
                <a16:creationId xmlns:a16="http://schemas.microsoft.com/office/drawing/2014/main" id="{2F3178B5-CEFC-242A-66A3-D44557AEA88F}"/>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9DA3FC0F-FF74-92FE-6EF9-DC75FFC4EAF1}"/>
              </a:ext>
            </a:extLst>
          </p:cNvPr>
          <p:cNvSpPr>
            <a:spLocks noGrp="1"/>
          </p:cNvSpPr>
          <p:nvPr>
            <p:ph type="sldNum" sz="quarter" idx="12"/>
          </p:nvPr>
        </p:nvSpPr>
        <p:spPr/>
        <p:txBody>
          <a:bodyPr/>
          <a:lstStyle/>
          <a:p>
            <a:fld id="{4F1B1618-AA2C-4AB6-9073-21A4A38EFBFE}" type="slidenum">
              <a:rPr lang="en-PH" smtClean="0"/>
              <a:t>‹#›</a:t>
            </a:fld>
            <a:endParaRPr lang="en-PH"/>
          </a:p>
        </p:txBody>
      </p:sp>
    </p:spTree>
    <p:extLst>
      <p:ext uri="{BB962C8B-B14F-4D97-AF65-F5344CB8AC3E}">
        <p14:creationId xmlns:p14="http://schemas.microsoft.com/office/powerpoint/2010/main" val="293342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504814-F9FD-9E6F-5164-0EA322E20752}"/>
              </a:ext>
            </a:extLst>
          </p:cNvPr>
          <p:cNvSpPr>
            <a:spLocks noGrp="1"/>
          </p:cNvSpPr>
          <p:nvPr>
            <p:ph type="dt" sz="half" idx="10"/>
          </p:nvPr>
        </p:nvSpPr>
        <p:spPr/>
        <p:txBody>
          <a:bodyPr/>
          <a:lstStyle/>
          <a:p>
            <a:fld id="{D734933F-C239-491A-AB70-5CA1160E56D9}" type="datetimeFigureOut">
              <a:rPr lang="en-PH" smtClean="0"/>
              <a:t>11/10/2024</a:t>
            </a:fld>
            <a:endParaRPr lang="en-PH"/>
          </a:p>
        </p:txBody>
      </p:sp>
      <p:sp>
        <p:nvSpPr>
          <p:cNvPr id="3" name="Footer Placeholder 2">
            <a:extLst>
              <a:ext uri="{FF2B5EF4-FFF2-40B4-BE49-F238E27FC236}">
                <a16:creationId xmlns:a16="http://schemas.microsoft.com/office/drawing/2014/main" id="{20B43C58-6F4F-6497-6222-5E63950B67D8}"/>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A71BF1C8-2CD7-90AE-D5E2-6ED914B58E97}"/>
              </a:ext>
            </a:extLst>
          </p:cNvPr>
          <p:cNvSpPr>
            <a:spLocks noGrp="1"/>
          </p:cNvSpPr>
          <p:nvPr>
            <p:ph type="sldNum" sz="quarter" idx="12"/>
          </p:nvPr>
        </p:nvSpPr>
        <p:spPr/>
        <p:txBody>
          <a:bodyPr/>
          <a:lstStyle/>
          <a:p>
            <a:fld id="{4F1B1618-AA2C-4AB6-9073-21A4A38EFBFE}" type="slidenum">
              <a:rPr lang="en-PH" smtClean="0"/>
              <a:t>‹#›</a:t>
            </a:fld>
            <a:endParaRPr lang="en-PH"/>
          </a:p>
        </p:txBody>
      </p:sp>
    </p:spTree>
    <p:extLst>
      <p:ext uri="{BB962C8B-B14F-4D97-AF65-F5344CB8AC3E}">
        <p14:creationId xmlns:p14="http://schemas.microsoft.com/office/powerpoint/2010/main" val="105386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E9CD0-E43F-BD24-5F91-884002322F5E}"/>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D65F7DC0-2B47-3EFD-A29B-880A422119D0}"/>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86DB7FC0-2895-AC21-FB48-393D6DED280C}"/>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2B76E-1639-7A85-AFCB-287332CA5C65}"/>
              </a:ext>
            </a:extLst>
          </p:cNvPr>
          <p:cNvSpPr>
            <a:spLocks noGrp="1"/>
          </p:cNvSpPr>
          <p:nvPr>
            <p:ph type="dt" sz="half" idx="10"/>
          </p:nvPr>
        </p:nvSpPr>
        <p:spPr/>
        <p:txBody>
          <a:bodyPr/>
          <a:lstStyle/>
          <a:p>
            <a:fld id="{D734933F-C239-491A-AB70-5CA1160E56D9}" type="datetimeFigureOut">
              <a:rPr lang="en-PH" smtClean="0"/>
              <a:t>11/10/2024</a:t>
            </a:fld>
            <a:endParaRPr lang="en-PH"/>
          </a:p>
        </p:txBody>
      </p:sp>
      <p:sp>
        <p:nvSpPr>
          <p:cNvPr id="6" name="Footer Placeholder 5">
            <a:extLst>
              <a:ext uri="{FF2B5EF4-FFF2-40B4-BE49-F238E27FC236}">
                <a16:creationId xmlns:a16="http://schemas.microsoft.com/office/drawing/2014/main" id="{FE6722FF-4CF5-8F09-B93B-DA70AE9A54F0}"/>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A8E7322B-1FEC-229C-30B4-7542586F61CD}"/>
              </a:ext>
            </a:extLst>
          </p:cNvPr>
          <p:cNvSpPr>
            <a:spLocks noGrp="1"/>
          </p:cNvSpPr>
          <p:nvPr>
            <p:ph type="sldNum" sz="quarter" idx="12"/>
          </p:nvPr>
        </p:nvSpPr>
        <p:spPr/>
        <p:txBody>
          <a:bodyPr/>
          <a:lstStyle/>
          <a:p>
            <a:fld id="{4F1B1618-AA2C-4AB6-9073-21A4A38EFBFE}" type="slidenum">
              <a:rPr lang="en-PH" smtClean="0"/>
              <a:t>‹#›</a:t>
            </a:fld>
            <a:endParaRPr lang="en-PH"/>
          </a:p>
        </p:txBody>
      </p:sp>
    </p:spTree>
    <p:extLst>
      <p:ext uri="{BB962C8B-B14F-4D97-AF65-F5344CB8AC3E}">
        <p14:creationId xmlns:p14="http://schemas.microsoft.com/office/powerpoint/2010/main" val="234967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7CC6-F12F-E052-81EB-53A3537C4D20}"/>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8BDE9DB7-A051-281E-100B-26D5839DD1F0}"/>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D95ADB3B-BCD7-ED9F-2EBB-EDA5FA74A819}"/>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0265DB-9820-B5B8-D12C-29596A9AF50E}"/>
              </a:ext>
            </a:extLst>
          </p:cNvPr>
          <p:cNvSpPr>
            <a:spLocks noGrp="1"/>
          </p:cNvSpPr>
          <p:nvPr>
            <p:ph type="dt" sz="half" idx="10"/>
          </p:nvPr>
        </p:nvSpPr>
        <p:spPr/>
        <p:txBody>
          <a:bodyPr/>
          <a:lstStyle/>
          <a:p>
            <a:fld id="{D734933F-C239-491A-AB70-5CA1160E56D9}" type="datetimeFigureOut">
              <a:rPr lang="en-PH" smtClean="0"/>
              <a:t>11/10/2024</a:t>
            </a:fld>
            <a:endParaRPr lang="en-PH"/>
          </a:p>
        </p:txBody>
      </p:sp>
      <p:sp>
        <p:nvSpPr>
          <p:cNvPr id="6" name="Footer Placeholder 5">
            <a:extLst>
              <a:ext uri="{FF2B5EF4-FFF2-40B4-BE49-F238E27FC236}">
                <a16:creationId xmlns:a16="http://schemas.microsoft.com/office/drawing/2014/main" id="{C131558D-ABFC-DC5B-AB9C-895648041E6F}"/>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1DF1152-5CC4-F63D-67E2-2A4277BFFDF8}"/>
              </a:ext>
            </a:extLst>
          </p:cNvPr>
          <p:cNvSpPr>
            <a:spLocks noGrp="1"/>
          </p:cNvSpPr>
          <p:nvPr>
            <p:ph type="sldNum" sz="quarter" idx="12"/>
          </p:nvPr>
        </p:nvSpPr>
        <p:spPr/>
        <p:txBody>
          <a:bodyPr/>
          <a:lstStyle/>
          <a:p>
            <a:fld id="{4F1B1618-AA2C-4AB6-9073-21A4A38EFBFE}" type="slidenum">
              <a:rPr lang="en-PH" smtClean="0"/>
              <a:t>‹#›</a:t>
            </a:fld>
            <a:endParaRPr lang="en-PH"/>
          </a:p>
        </p:txBody>
      </p:sp>
    </p:spTree>
    <p:extLst>
      <p:ext uri="{BB962C8B-B14F-4D97-AF65-F5344CB8AC3E}">
        <p14:creationId xmlns:p14="http://schemas.microsoft.com/office/powerpoint/2010/main" val="259445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99A082-D4F1-8EDA-B8A0-B00FE42FFFF8}"/>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A1ADE76C-C71D-48B9-AAD6-799EAB2A7E3B}"/>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AE19791-2BAD-6C39-FBE1-D327EF0D7D07}"/>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D734933F-C239-491A-AB70-5CA1160E56D9}" type="datetimeFigureOut">
              <a:rPr lang="en-PH" smtClean="0"/>
              <a:t>11/10/2024</a:t>
            </a:fld>
            <a:endParaRPr lang="en-PH"/>
          </a:p>
        </p:txBody>
      </p:sp>
      <p:sp>
        <p:nvSpPr>
          <p:cNvPr id="5" name="Footer Placeholder 4">
            <a:extLst>
              <a:ext uri="{FF2B5EF4-FFF2-40B4-BE49-F238E27FC236}">
                <a16:creationId xmlns:a16="http://schemas.microsoft.com/office/drawing/2014/main" id="{9423E1AC-6ADA-CE47-5BC8-F3DC85C3AEE2}"/>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C6AF683F-03CE-B950-C383-BEC831F331A8}"/>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4F1B1618-AA2C-4AB6-9073-21A4A38EFBFE}" type="slidenum">
              <a:rPr lang="en-PH" smtClean="0"/>
              <a:t>‹#›</a:t>
            </a:fld>
            <a:endParaRPr lang="en-PH"/>
          </a:p>
        </p:txBody>
      </p:sp>
      <p:pic>
        <p:nvPicPr>
          <p:cNvPr id="7" name="Picture 6">
            <a:extLst>
              <a:ext uri="{FF2B5EF4-FFF2-40B4-BE49-F238E27FC236}">
                <a16:creationId xmlns:a16="http://schemas.microsoft.com/office/drawing/2014/main" id="{BC9F0A1E-DCF3-AE1A-82A1-7B182D9B58FE}"/>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3531289" y="2724641"/>
            <a:ext cx="11225420" cy="4661093"/>
          </a:xfrm>
          <a:prstGeom prst="rect">
            <a:avLst/>
          </a:prstGeom>
        </p:spPr>
      </p:pic>
      <p:sp>
        <p:nvSpPr>
          <p:cNvPr id="8" name="TextBox 7">
            <a:extLst>
              <a:ext uri="{FF2B5EF4-FFF2-40B4-BE49-F238E27FC236}">
                <a16:creationId xmlns:a16="http://schemas.microsoft.com/office/drawing/2014/main" id="{5F157EB9-CAB2-BFDC-A227-E126C991D77B}"/>
              </a:ext>
            </a:extLst>
          </p:cNvPr>
          <p:cNvSpPr txBox="1"/>
          <p:nvPr userDrawn="1"/>
        </p:nvSpPr>
        <p:spPr>
          <a:xfrm>
            <a:off x="7172096" y="7341774"/>
            <a:ext cx="39438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0" i="0" dirty="0">
                <a:solidFill>
                  <a:schemeClr val="bg1">
                    <a:lumMod val="75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400" dirty="0">
              <a:solidFill>
                <a:schemeClr val="bg1">
                  <a:lumMod val="7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31ED694-F27B-31B4-F027-292BDE6840F5}"/>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5" y="126680"/>
            <a:ext cx="2091410" cy="842015"/>
          </a:xfrm>
          <a:prstGeom prst="rect">
            <a:avLst/>
          </a:prstGeom>
        </p:spPr>
      </p:pic>
      <p:sp>
        <p:nvSpPr>
          <p:cNvPr id="10" name="Footer Placeholder 2">
            <a:extLst>
              <a:ext uri="{FF2B5EF4-FFF2-40B4-BE49-F238E27FC236}">
                <a16:creationId xmlns:a16="http://schemas.microsoft.com/office/drawing/2014/main" id="{DD346543-979D-E8EF-0CB0-1384C24ABDC7}"/>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056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3.svg"/><Relationship Id="rId7" Type="http://schemas.openxmlformats.org/officeDocument/2006/relationships/image" Target="../media/image34.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5.sv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7.svg"/></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7.svg"/></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7.svg"/></Relationships>
</file>

<file path=ppt/slides/_rels/slide3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7.svg"/></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7.svg"/></Relationships>
</file>

<file path=ppt/slides/_rels/slide3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7.svg"/></Relationships>
</file>

<file path=ppt/slides/_rels/slide3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7.svg"/></Relationships>
</file>

<file path=ppt/slides/_rels/slide3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7.sv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9.svg"/></Relationships>
</file>

<file path=ppt/slides/_rels/slide4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47.svg"/></Relationships>
</file>

<file path=ppt/slides/_rels/slide4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svg"/><Relationship Id="rId5" Type="http://schemas.openxmlformats.org/officeDocument/2006/relationships/image" Target="../media/image13.svg"/><Relationship Id="rId10" Type="http://schemas.openxmlformats.org/officeDocument/2006/relationships/image" Target="../media/image50.png"/><Relationship Id="rId4" Type="http://schemas.openxmlformats.org/officeDocument/2006/relationships/image" Target="../media/image12.png"/><Relationship Id="rId9" Type="http://schemas.openxmlformats.org/officeDocument/2006/relationships/image" Target="../media/image47.svg"/></Relationships>
</file>

<file path=ppt/slides/_rels/slide4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1.svg"/><Relationship Id="rId5" Type="http://schemas.openxmlformats.org/officeDocument/2006/relationships/image" Target="../media/image13.svg"/><Relationship Id="rId10" Type="http://schemas.openxmlformats.org/officeDocument/2006/relationships/image" Target="../media/image50.png"/><Relationship Id="rId4" Type="http://schemas.openxmlformats.org/officeDocument/2006/relationships/image" Target="../media/image12.png"/><Relationship Id="rId9" Type="http://schemas.openxmlformats.org/officeDocument/2006/relationships/image" Target="../media/image47.svg"/></Relationships>
</file>

<file path=ppt/slides/_rels/slide4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9.svg"/><Relationship Id="rId7" Type="http://schemas.openxmlformats.org/officeDocument/2006/relationships/image" Target="../media/image43.svg"/><Relationship Id="rId12"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5.svg"/><Relationship Id="rId5" Type="http://schemas.openxmlformats.org/officeDocument/2006/relationships/image" Target="../media/image13.svg"/><Relationship Id="rId15" Type="http://schemas.openxmlformats.org/officeDocument/2006/relationships/image" Target="../media/image59.svg"/><Relationship Id="rId10" Type="http://schemas.openxmlformats.org/officeDocument/2006/relationships/image" Target="../media/image54.png"/><Relationship Id="rId4" Type="http://schemas.openxmlformats.org/officeDocument/2006/relationships/image" Target="../media/image12.png"/><Relationship Id="rId9" Type="http://schemas.openxmlformats.org/officeDocument/2006/relationships/image" Target="../media/image53.svg"/><Relationship Id="rId14" Type="http://schemas.openxmlformats.org/officeDocument/2006/relationships/image" Target="../media/image58.png"/></Relationships>
</file>

<file path=ppt/slides/_rels/slide4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61.svg"/></Relationships>
</file>

<file path=ppt/slides/_rels/slide4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5.svg"/><Relationship Id="rId5" Type="http://schemas.openxmlformats.org/officeDocument/2006/relationships/image" Target="../media/image13.svg"/><Relationship Id="rId10" Type="http://schemas.openxmlformats.org/officeDocument/2006/relationships/image" Target="../media/image54.png"/><Relationship Id="rId4" Type="http://schemas.openxmlformats.org/officeDocument/2006/relationships/image" Target="../media/image12.png"/><Relationship Id="rId9" Type="http://schemas.openxmlformats.org/officeDocument/2006/relationships/image" Target="../media/image53.svg"/></Relationships>
</file>

<file path=ppt/slides/_rels/slide4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5.svg"/><Relationship Id="rId5" Type="http://schemas.openxmlformats.org/officeDocument/2006/relationships/image" Target="../media/image13.svg"/><Relationship Id="rId10" Type="http://schemas.openxmlformats.org/officeDocument/2006/relationships/image" Target="../media/image54.png"/><Relationship Id="rId4" Type="http://schemas.openxmlformats.org/officeDocument/2006/relationships/image" Target="../media/image12.png"/><Relationship Id="rId9" Type="http://schemas.openxmlformats.org/officeDocument/2006/relationships/image" Target="../media/image53.svg"/></Relationships>
</file>

<file path=ppt/slides/_rels/slide4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9.svg"/><Relationship Id="rId7" Type="http://schemas.openxmlformats.org/officeDocument/2006/relationships/image" Target="../media/image43.svg"/><Relationship Id="rId12"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5.svg"/><Relationship Id="rId5" Type="http://schemas.openxmlformats.org/officeDocument/2006/relationships/image" Target="../media/image13.svg"/><Relationship Id="rId10" Type="http://schemas.openxmlformats.org/officeDocument/2006/relationships/image" Target="../media/image54.png"/><Relationship Id="rId4" Type="http://schemas.openxmlformats.org/officeDocument/2006/relationships/image" Target="../media/image12.png"/><Relationship Id="rId9"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61.svg"/><Relationship Id="rId5" Type="http://schemas.openxmlformats.org/officeDocument/2006/relationships/image" Target="../media/image13.svg"/><Relationship Id="rId10" Type="http://schemas.openxmlformats.org/officeDocument/2006/relationships/image" Target="../media/image60.png"/><Relationship Id="rId4" Type="http://schemas.openxmlformats.org/officeDocument/2006/relationships/image" Target="../media/image12.png"/><Relationship Id="rId9" Type="http://schemas.openxmlformats.org/officeDocument/2006/relationships/image" Target="../media/image59.svg"/></Relationships>
</file>

<file path=ppt/slides/_rels/slide5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9.svg"/><Relationship Id="rId7" Type="http://schemas.openxmlformats.org/officeDocument/2006/relationships/image" Target="../media/image43.svg"/><Relationship Id="rId12"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5.svg"/><Relationship Id="rId5" Type="http://schemas.openxmlformats.org/officeDocument/2006/relationships/image" Target="../media/image13.svg"/><Relationship Id="rId15" Type="http://schemas.openxmlformats.org/officeDocument/2006/relationships/image" Target="../media/image59.svg"/><Relationship Id="rId10" Type="http://schemas.openxmlformats.org/officeDocument/2006/relationships/image" Target="../media/image54.png"/><Relationship Id="rId4" Type="http://schemas.openxmlformats.org/officeDocument/2006/relationships/image" Target="../media/image12.png"/><Relationship Id="rId9" Type="http://schemas.openxmlformats.org/officeDocument/2006/relationships/image" Target="../media/image53.svg"/><Relationship Id="rId14" Type="http://schemas.openxmlformats.org/officeDocument/2006/relationships/image" Target="../media/image58.png"/></Relationships>
</file>

<file path=ppt/slides/_rels/slide5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63.svg"/><Relationship Id="rId5" Type="http://schemas.openxmlformats.org/officeDocument/2006/relationships/image" Target="../media/image13.svg"/><Relationship Id="rId10" Type="http://schemas.openxmlformats.org/officeDocument/2006/relationships/image" Target="../media/image62.png"/><Relationship Id="rId4" Type="http://schemas.openxmlformats.org/officeDocument/2006/relationships/image" Target="../media/image12.png"/><Relationship Id="rId9" Type="http://schemas.openxmlformats.org/officeDocument/2006/relationships/image" Target="../media/image61.svg"/></Relationships>
</file>

<file path=ppt/slides/_rels/slide5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4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68CD-D822-775D-5E3C-95F32E6253FA}"/>
              </a:ext>
            </a:extLst>
          </p:cNvPr>
          <p:cNvSpPr>
            <a:spLocks noGrp="1"/>
          </p:cNvSpPr>
          <p:nvPr/>
        </p:nvSpPr>
        <p:spPr>
          <a:xfrm>
            <a:off x="3648075" y="1787695"/>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dirty="0"/>
            </a:br>
            <a:r>
              <a:rPr lang="en-US" sz="5400" dirty="0"/>
              <a:t>A 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5A2057D3-DBEA-FA33-A49A-58E4BA7AFFE0}"/>
              </a:ext>
            </a:extLst>
          </p:cNvPr>
          <p:cNvSpPr>
            <a:spLocks noGrp="1"/>
          </p:cNvSpPr>
          <p:nvPr/>
        </p:nvSpPr>
        <p:spPr>
          <a:xfrm>
            <a:off x="4762500" y="5396333"/>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 Level in Computer Science, either in preparation for their A Level exam, or more likely </a:t>
            </a:r>
            <a:r>
              <a:rPr lang="en-GB" sz="3200" u="sng" dirty="0"/>
              <a:t>alongside year 2 </a:t>
            </a:r>
            <a:r>
              <a:rPr lang="en-GB" sz="3200" dirty="0"/>
              <a:t>of the course to improve fluency, recall and pace on AS &amp; A 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81052D60-7B22-99F6-8CBA-6375AFBEC2F6}"/>
              </a:ext>
            </a:extLst>
          </p:cNvPr>
          <p:cNvSpPr/>
          <p:nvPr/>
        </p:nvSpPr>
        <p:spPr>
          <a:xfrm>
            <a:off x="3648075" y="4497169"/>
            <a:ext cx="10991850" cy="646331"/>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Advance Data Representation</a:t>
            </a:r>
          </a:p>
        </p:txBody>
      </p:sp>
    </p:spTree>
    <p:extLst>
      <p:ext uri="{BB962C8B-B14F-4D97-AF65-F5344CB8AC3E}">
        <p14:creationId xmlns:p14="http://schemas.microsoft.com/office/powerpoint/2010/main" val="114018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16.1 Data Types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2973720" y="4228932"/>
            <a:ext cx="12311149" cy="914568"/>
            <a:chOff x="0" y="0"/>
            <a:chExt cx="3242442" cy="240874"/>
          </a:xfrm>
        </p:grpSpPr>
        <p:sp>
          <p:nvSpPr>
            <p:cNvPr id="7" name="Freeform 7"/>
            <p:cNvSpPr/>
            <p:nvPr/>
          </p:nvSpPr>
          <p:spPr>
            <a:xfrm>
              <a:off x="0" y="0"/>
              <a:ext cx="3242442" cy="240874"/>
            </a:xfrm>
            <a:custGeom>
              <a:avLst/>
              <a:gdLst/>
              <a:ahLst/>
              <a:cxnLst/>
              <a:rect l="l" t="t" r="r" b="b"/>
              <a:pathLst>
                <a:path w="3242442" h="240874">
                  <a:moveTo>
                    <a:pt x="32072" y="0"/>
                  </a:moveTo>
                  <a:lnTo>
                    <a:pt x="3210371" y="0"/>
                  </a:lnTo>
                  <a:cubicBezTo>
                    <a:pt x="3228083" y="0"/>
                    <a:pt x="3242442" y="14359"/>
                    <a:pt x="3242442" y="32072"/>
                  </a:cubicBezTo>
                  <a:lnTo>
                    <a:pt x="3242442" y="208802"/>
                  </a:lnTo>
                  <a:cubicBezTo>
                    <a:pt x="3242442" y="226515"/>
                    <a:pt x="3228083" y="240874"/>
                    <a:pt x="3210371" y="240874"/>
                  </a:cubicBezTo>
                  <a:lnTo>
                    <a:pt x="32072" y="240874"/>
                  </a:lnTo>
                  <a:cubicBezTo>
                    <a:pt x="14359" y="240874"/>
                    <a:pt x="0" y="226515"/>
                    <a:pt x="0" y="208802"/>
                  </a:cubicBezTo>
                  <a:lnTo>
                    <a:pt x="0" y="32072"/>
                  </a:lnTo>
                  <a:cubicBezTo>
                    <a:pt x="0" y="14359"/>
                    <a:pt x="14359" y="0"/>
                    <a:pt x="32072" y="0"/>
                  </a:cubicBezTo>
                  <a:close/>
                </a:path>
              </a:pathLst>
            </a:custGeom>
            <a:solidFill>
              <a:srgbClr val="642EC7"/>
            </a:solidFill>
          </p:spPr>
          <p:txBody>
            <a:bodyPr/>
            <a:lstStyle/>
            <a:p>
              <a:endParaRPr lang="en-PH"/>
            </a:p>
          </p:txBody>
        </p:sp>
        <p:sp>
          <p:nvSpPr>
            <p:cNvPr id="8" name="TextBox 8"/>
            <p:cNvSpPr txBox="1"/>
            <p:nvPr/>
          </p:nvSpPr>
          <p:spPr>
            <a:xfrm>
              <a:off x="0" y="-171450"/>
              <a:ext cx="3242442" cy="412324"/>
            </a:xfrm>
            <a:prstGeom prst="rect">
              <a:avLst/>
            </a:prstGeom>
          </p:spPr>
          <p:txBody>
            <a:bodyPr lIns="50800" tIns="50800" rIns="50800" bIns="50800" rtlCol="0" anchor="ctr"/>
            <a:lstStyle/>
            <a:p>
              <a:pPr algn="ctr">
                <a:lnSpc>
                  <a:spcPts val="4740"/>
                </a:lnSpc>
              </a:pPr>
              <a:endParaRPr/>
            </a:p>
          </p:txBody>
        </p:sp>
      </p:grpSp>
      <p:sp>
        <p:nvSpPr>
          <p:cNvPr id="9" name="TextBox 9"/>
          <p:cNvSpPr txBox="1"/>
          <p:nvPr/>
        </p:nvSpPr>
        <p:spPr>
          <a:xfrm>
            <a:off x="384809" y="1938701"/>
            <a:ext cx="929194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Set Data Type</a:t>
            </a:r>
          </a:p>
        </p:txBody>
      </p:sp>
      <p:sp>
        <p:nvSpPr>
          <p:cNvPr id="10" name="TextBox 10"/>
          <p:cNvSpPr txBox="1"/>
          <p:nvPr/>
        </p:nvSpPr>
        <p:spPr>
          <a:xfrm>
            <a:off x="384809" y="2694896"/>
            <a:ext cx="1697230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set data type in programming is an </a:t>
            </a:r>
            <a:r>
              <a:rPr lang="en-US" sz="3000" b="1">
                <a:solidFill>
                  <a:srgbClr val="000000"/>
                </a:solidFill>
                <a:latin typeface="Open Sans Bold"/>
                <a:ea typeface="Open Sans Bold"/>
                <a:cs typeface="Open Sans Bold"/>
                <a:sym typeface="Open Sans Bold"/>
              </a:rPr>
              <a:t>unordered</a:t>
            </a:r>
            <a:r>
              <a:rPr lang="en-US" sz="3000">
                <a:solidFill>
                  <a:srgbClr val="000000"/>
                </a:solidFill>
                <a:latin typeface="Open Sans"/>
                <a:ea typeface="Open Sans"/>
                <a:cs typeface="Open Sans"/>
                <a:sym typeface="Open Sans"/>
              </a:rPr>
              <a:t> collection of </a:t>
            </a:r>
            <a:r>
              <a:rPr lang="en-US" sz="3000" b="1">
                <a:solidFill>
                  <a:srgbClr val="000000"/>
                </a:solidFill>
                <a:latin typeface="Open Sans Bold"/>
                <a:ea typeface="Open Sans Bold"/>
                <a:cs typeface="Open Sans Bold"/>
                <a:sym typeface="Open Sans Bold"/>
              </a:rPr>
              <a:t>unique</a:t>
            </a:r>
            <a:r>
              <a:rPr lang="en-US" sz="3000">
                <a:solidFill>
                  <a:srgbClr val="000000"/>
                </a:solidFill>
                <a:latin typeface="Open Sans"/>
                <a:ea typeface="Open Sans"/>
                <a:cs typeface="Open Sans"/>
                <a:sym typeface="Open Sans"/>
              </a:rPr>
              <a:t> elements </a:t>
            </a:r>
            <a:r>
              <a:rPr lang="en-US" sz="3000" b="1">
                <a:solidFill>
                  <a:srgbClr val="000000"/>
                </a:solidFill>
                <a:latin typeface="Open Sans Bold"/>
                <a:ea typeface="Open Sans Bold"/>
                <a:cs typeface="Open Sans Bold"/>
                <a:sym typeface="Open Sans Bold"/>
              </a:rPr>
              <a:t>without duplicate values</a:t>
            </a:r>
            <a:r>
              <a:rPr lang="en-US" sz="3000">
                <a:solidFill>
                  <a:srgbClr val="000000"/>
                </a:solidFill>
                <a:latin typeface="Open Sans"/>
                <a:ea typeface="Open Sans"/>
                <a:cs typeface="Open Sans"/>
                <a:sym typeface="Open Sans"/>
              </a:rPr>
              <a:t>.</a:t>
            </a:r>
          </a:p>
        </p:txBody>
      </p:sp>
      <p:sp>
        <p:nvSpPr>
          <p:cNvPr id="11" name="TextBox 11"/>
          <p:cNvSpPr txBox="1"/>
          <p:nvPr/>
        </p:nvSpPr>
        <p:spPr>
          <a:xfrm>
            <a:off x="3263053" y="4468683"/>
            <a:ext cx="11215815" cy="425542"/>
          </a:xfrm>
          <a:prstGeom prst="rect">
            <a:avLst/>
          </a:prstGeom>
        </p:spPr>
        <p:txBody>
          <a:bodyPr lIns="0" tIns="0" rIns="0" bIns="0" rtlCol="0" anchor="t">
            <a:spAutoFit/>
          </a:bodyPr>
          <a:lstStyle/>
          <a:p>
            <a:pPr algn="ctr">
              <a:lnSpc>
                <a:spcPts val="3073"/>
              </a:lnSpc>
              <a:spcBef>
                <a:spcPct val="0"/>
              </a:spcBef>
            </a:pPr>
            <a:r>
              <a:rPr lang="en-US" sz="2743" b="1" spc="-82">
                <a:solidFill>
                  <a:srgbClr val="FAFAFA"/>
                </a:solidFill>
                <a:latin typeface="Poppins Bold"/>
                <a:ea typeface="Poppins Bold"/>
                <a:cs typeface="Poppins Bold"/>
                <a:sym typeface="Poppins Bold"/>
              </a:rPr>
              <a:t>Unordered: Sets do not maintain elements in any specific order.</a:t>
            </a:r>
          </a:p>
        </p:txBody>
      </p:sp>
      <p:grpSp>
        <p:nvGrpSpPr>
          <p:cNvPr id="12" name="Group 12"/>
          <p:cNvGrpSpPr/>
          <p:nvPr/>
        </p:nvGrpSpPr>
        <p:grpSpPr>
          <a:xfrm>
            <a:off x="2988426" y="5238750"/>
            <a:ext cx="12311149" cy="1199879"/>
            <a:chOff x="0" y="0"/>
            <a:chExt cx="3242442" cy="316017"/>
          </a:xfrm>
        </p:grpSpPr>
        <p:sp>
          <p:nvSpPr>
            <p:cNvPr id="13" name="Freeform 13"/>
            <p:cNvSpPr/>
            <p:nvPr/>
          </p:nvSpPr>
          <p:spPr>
            <a:xfrm>
              <a:off x="0" y="0"/>
              <a:ext cx="3242442" cy="316017"/>
            </a:xfrm>
            <a:custGeom>
              <a:avLst/>
              <a:gdLst/>
              <a:ahLst/>
              <a:cxnLst/>
              <a:rect l="l" t="t" r="r" b="b"/>
              <a:pathLst>
                <a:path w="3242442" h="316017">
                  <a:moveTo>
                    <a:pt x="32072" y="0"/>
                  </a:moveTo>
                  <a:lnTo>
                    <a:pt x="3210371" y="0"/>
                  </a:lnTo>
                  <a:cubicBezTo>
                    <a:pt x="3228083" y="0"/>
                    <a:pt x="3242442" y="14359"/>
                    <a:pt x="3242442" y="32072"/>
                  </a:cubicBezTo>
                  <a:lnTo>
                    <a:pt x="3242442" y="283946"/>
                  </a:lnTo>
                  <a:cubicBezTo>
                    <a:pt x="3242442" y="301659"/>
                    <a:pt x="3228083" y="316017"/>
                    <a:pt x="3210371" y="316017"/>
                  </a:cubicBezTo>
                  <a:lnTo>
                    <a:pt x="32072" y="316017"/>
                  </a:lnTo>
                  <a:cubicBezTo>
                    <a:pt x="14359" y="316017"/>
                    <a:pt x="0" y="301659"/>
                    <a:pt x="0" y="283946"/>
                  </a:cubicBezTo>
                  <a:lnTo>
                    <a:pt x="0" y="32072"/>
                  </a:lnTo>
                  <a:cubicBezTo>
                    <a:pt x="0" y="14359"/>
                    <a:pt x="14359" y="0"/>
                    <a:pt x="32072" y="0"/>
                  </a:cubicBezTo>
                  <a:close/>
                </a:path>
              </a:pathLst>
            </a:custGeom>
            <a:solidFill>
              <a:srgbClr val="642EC7"/>
            </a:solidFill>
          </p:spPr>
          <p:txBody>
            <a:bodyPr/>
            <a:lstStyle/>
            <a:p>
              <a:endParaRPr lang="en-PH"/>
            </a:p>
          </p:txBody>
        </p:sp>
        <p:sp>
          <p:nvSpPr>
            <p:cNvPr id="14" name="TextBox 14"/>
            <p:cNvSpPr txBox="1"/>
            <p:nvPr/>
          </p:nvSpPr>
          <p:spPr>
            <a:xfrm>
              <a:off x="0" y="-171450"/>
              <a:ext cx="3242442" cy="487467"/>
            </a:xfrm>
            <a:prstGeom prst="rect">
              <a:avLst/>
            </a:prstGeom>
          </p:spPr>
          <p:txBody>
            <a:bodyPr lIns="50800" tIns="50800" rIns="50800" bIns="50800" rtlCol="0" anchor="ctr"/>
            <a:lstStyle/>
            <a:p>
              <a:pPr algn="ctr">
                <a:lnSpc>
                  <a:spcPts val="4740"/>
                </a:lnSpc>
              </a:pPr>
              <a:endParaRPr/>
            </a:p>
          </p:txBody>
        </p:sp>
      </p:grpSp>
      <p:sp>
        <p:nvSpPr>
          <p:cNvPr id="15" name="TextBox 15"/>
          <p:cNvSpPr txBox="1"/>
          <p:nvPr/>
        </p:nvSpPr>
        <p:spPr>
          <a:xfrm>
            <a:off x="3263053" y="5405887"/>
            <a:ext cx="11215815" cy="813681"/>
          </a:xfrm>
          <a:prstGeom prst="rect">
            <a:avLst/>
          </a:prstGeom>
        </p:spPr>
        <p:txBody>
          <a:bodyPr lIns="0" tIns="0" rIns="0" bIns="0" rtlCol="0" anchor="t">
            <a:spAutoFit/>
          </a:bodyPr>
          <a:lstStyle/>
          <a:p>
            <a:pPr algn="ctr">
              <a:lnSpc>
                <a:spcPts val="3073"/>
              </a:lnSpc>
              <a:spcBef>
                <a:spcPct val="0"/>
              </a:spcBef>
            </a:pPr>
            <a:r>
              <a:rPr lang="en-US" sz="2743" b="1" spc="-82">
                <a:solidFill>
                  <a:srgbClr val="FAFAFA"/>
                </a:solidFill>
                <a:latin typeface="Poppins Bold"/>
                <a:ea typeface="Poppins Bold"/>
                <a:cs typeface="Poppins Bold"/>
                <a:sym typeface="Poppins Bold"/>
              </a:rPr>
              <a:t>Unique Elements: Sets only contain unique elements; duplicates are automatically removed.</a:t>
            </a:r>
          </a:p>
        </p:txBody>
      </p:sp>
      <p:sp>
        <p:nvSpPr>
          <p:cNvPr id="16" name="TextBox 16"/>
          <p:cNvSpPr txBox="1"/>
          <p:nvPr/>
        </p:nvSpPr>
        <p:spPr>
          <a:xfrm>
            <a:off x="6188022" y="7705182"/>
            <a:ext cx="5336465" cy="1134722"/>
          </a:xfrm>
          <a:prstGeom prst="rect">
            <a:avLst/>
          </a:prstGeom>
        </p:spPr>
        <p:txBody>
          <a:bodyPr lIns="0" tIns="0" rIns="0" bIns="0" rtlCol="0" anchor="t">
            <a:spAutoFit/>
          </a:bodyPr>
          <a:lstStyle/>
          <a:p>
            <a:pPr algn="ctr">
              <a:lnSpc>
                <a:spcPts val="9332"/>
              </a:lnSpc>
            </a:pPr>
            <a:r>
              <a:rPr lang="en-US" sz="6666" b="1" i="1">
                <a:solidFill>
                  <a:srgbClr val="000000"/>
                </a:solidFill>
                <a:latin typeface="Canva Sans Bold Italics"/>
                <a:ea typeface="Canva Sans Bold Italics"/>
                <a:cs typeface="Canva Sans Bold Italics"/>
                <a:sym typeface="Canva Sans Bold Italics"/>
              </a:rPr>
              <a:t>{4, </a:t>
            </a:r>
            <a:r>
              <a:rPr lang="en-US" sz="6666" b="1" i="1">
                <a:solidFill>
                  <a:srgbClr val="019D97"/>
                </a:solidFill>
                <a:latin typeface="Canva Sans Bold Italics"/>
                <a:ea typeface="Canva Sans Bold Italics"/>
                <a:cs typeface="Canva Sans Bold Italics"/>
                <a:sym typeface="Canva Sans Bold Italics"/>
              </a:rPr>
              <a:t>3</a:t>
            </a:r>
            <a:r>
              <a:rPr lang="en-US" sz="6666" b="1" i="1">
                <a:solidFill>
                  <a:srgbClr val="000000"/>
                </a:solidFill>
                <a:latin typeface="Canva Sans Bold Italics"/>
                <a:ea typeface="Canva Sans Bold Italics"/>
                <a:cs typeface="Canva Sans Bold Italics"/>
                <a:sym typeface="Canva Sans Bold Italics"/>
              </a:rPr>
              <a:t>, </a:t>
            </a:r>
            <a:r>
              <a:rPr lang="en-US" sz="6666" b="1" i="1">
                <a:solidFill>
                  <a:srgbClr val="FFDE59"/>
                </a:solidFill>
                <a:latin typeface="Canva Sans Bold Italics"/>
                <a:ea typeface="Canva Sans Bold Italics"/>
                <a:cs typeface="Canva Sans Bold Italics"/>
                <a:sym typeface="Canva Sans Bold Italics"/>
              </a:rPr>
              <a:t>5</a:t>
            </a:r>
            <a:r>
              <a:rPr lang="en-US" sz="6666" b="1" i="1">
                <a:solidFill>
                  <a:srgbClr val="000000"/>
                </a:solidFill>
                <a:latin typeface="Canva Sans Bold Italics"/>
                <a:ea typeface="Canva Sans Bold Italics"/>
                <a:cs typeface="Canva Sans Bold Italics"/>
                <a:sym typeface="Canva Sans Bold Italics"/>
              </a:rPr>
              <a:t>, </a:t>
            </a:r>
            <a:r>
              <a:rPr lang="en-US" sz="6666" b="1" i="1">
                <a:solidFill>
                  <a:srgbClr val="FF1495"/>
                </a:solidFill>
                <a:latin typeface="Canva Sans Bold Italics"/>
                <a:ea typeface="Canva Sans Bold Italics"/>
                <a:cs typeface="Canva Sans Bold Italics"/>
                <a:sym typeface="Canva Sans Bold Italics"/>
              </a:rPr>
              <a:t>1</a:t>
            </a:r>
            <a:r>
              <a:rPr lang="en-US" sz="6666" b="1" i="1">
                <a:solidFill>
                  <a:srgbClr val="000000"/>
                </a:solidFill>
                <a:latin typeface="Canva Sans Bold Italics"/>
                <a:ea typeface="Canva Sans Bold Italics"/>
                <a:cs typeface="Canva Sans Bold Italics"/>
                <a:sym typeface="Canva Sans Bold Italics"/>
              </a:rPr>
              <a:t>, 2}</a:t>
            </a:r>
          </a:p>
        </p:txBody>
      </p:sp>
      <p:sp>
        <p:nvSpPr>
          <p:cNvPr id="17" name="TextBox 17"/>
          <p:cNvSpPr txBox="1"/>
          <p:nvPr/>
        </p:nvSpPr>
        <p:spPr>
          <a:xfrm>
            <a:off x="6188022" y="8824271"/>
            <a:ext cx="5072299" cy="1134722"/>
          </a:xfrm>
          <a:prstGeom prst="rect">
            <a:avLst/>
          </a:prstGeom>
        </p:spPr>
        <p:txBody>
          <a:bodyPr lIns="0" tIns="0" rIns="0" bIns="0" rtlCol="0" anchor="t">
            <a:spAutoFit/>
          </a:bodyPr>
          <a:lstStyle/>
          <a:p>
            <a:pPr algn="ctr">
              <a:lnSpc>
                <a:spcPts val="9332"/>
              </a:lnSpc>
            </a:pPr>
            <a:r>
              <a:rPr lang="en-US" sz="6666" b="1" i="1">
                <a:solidFill>
                  <a:srgbClr val="000000"/>
                </a:solidFill>
                <a:latin typeface="Canva Sans Bold Italics"/>
                <a:ea typeface="Canva Sans Bold Italics"/>
                <a:cs typeface="Canva Sans Bold Italics"/>
                <a:sym typeface="Canva Sans Bold Italics"/>
              </a:rPr>
              <a:t>{</a:t>
            </a:r>
            <a:r>
              <a:rPr lang="en-US" sz="6666" b="1" i="1">
                <a:solidFill>
                  <a:srgbClr val="019D97"/>
                </a:solidFill>
                <a:latin typeface="Canva Sans Bold Italics"/>
                <a:ea typeface="Canva Sans Bold Italics"/>
                <a:cs typeface="Canva Sans Bold Italics"/>
                <a:sym typeface="Canva Sans Bold Italics"/>
              </a:rPr>
              <a:t>a</a:t>
            </a:r>
            <a:r>
              <a:rPr lang="en-US" sz="6666" b="1" i="1">
                <a:solidFill>
                  <a:srgbClr val="000000"/>
                </a:solidFill>
                <a:latin typeface="Canva Sans Bold Italics"/>
                <a:ea typeface="Canva Sans Bold Italics"/>
                <a:cs typeface="Canva Sans Bold Italics"/>
                <a:sym typeface="Canva Sans Bold Italics"/>
              </a:rPr>
              <a:t>, z, </a:t>
            </a:r>
            <a:r>
              <a:rPr lang="en-US" sz="6666" b="1" i="1">
                <a:solidFill>
                  <a:srgbClr val="FF1495"/>
                </a:solidFill>
                <a:latin typeface="Canva Sans Bold Italics"/>
                <a:ea typeface="Canva Sans Bold Italics"/>
                <a:cs typeface="Canva Sans Bold Italics"/>
                <a:sym typeface="Canva Sans Bold Italics"/>
              </a:rPr>
              <a:t>s</a:t>
            </a:r>
            <a:r>
              <a:rPr lang="en-US" sz="6666" b="1" i="1">
                <a:solidFill>
                  <a:srgbClr val="000000"/>
                </a:solidFill>
                <a:latin typeface="Canva Sans Bold Italics"/>
                <a:ea typeface="Canva Sans Bold Italics"/>
                <a:cs typeface="Canva Sans Bold Italics"/>
                <a:sym typeface="Canva Sans Bold Italics"/>
              </a:rPr>
              <a:t>, f, </a:t>
            </a:r>
            <a:r>
              <a:rPr lang="en-US" sz="6666" b="1" i="1">
                <a:solidFill>
                  <a:srgbClr val="FFDE59"/>
                </a:solidFill>
                <a:latin typeface="Canva Sans Bold Italics"/>
                <a:ea typeface="Canva Sans Bold Italics"/>
                <a:cs typeface="Canva Sans Bold Italics"/>
                <a:sym typeface="Canva Sans Bold Italics"/>
              </a:rPr>
              <a:t>c</a:t>
            </a:r>
            <a:r>
              <a:rPr lang="en-US" sz="6666" b="1" i="1">
                <a:solidFill>
                  <a:srgbClr val="000000"/>
                </a:solidFill>
                <a:latin typeface="Canva Sans Bold Italics"/>
                <a:ea typeface="Canva Sans Bold Italics"/>
                <a:cs typeface="Canva Sans Bold Italics"/>
                <a:sym typeface="Canva Sans Bold Italics"/>
              </a:rPr>
              <a:t>}</a:t>
            </a:r>
          </a:p>
        </p:txBody>
      </p:sp>
      <p:grpSp>
        <p:nvGrpSpPr>
          <p:cNvPr id="18" name="Group 18"/>
          <p:cNvGrpSpPr/>
          <p:nvPr/>
        </p:nvGrpSpPr>
        <p:grpSpPr>
          <a:xfrm>
            <a:off x="2973720" y="6533879"/>
            <a:ext cx="12311149" cy="1199879"/>
            <a:chOff x="0" y="0"/>
            <a:chExt cx="3242442" cy="316017"/>
          </a:xfrm>
        </p:grpSpPr>
        <p:sp>
          <p:nvSpPr>
            <p:cNvPr id="19" name="Freeform 19"/>
            <p:cNvSpPr/>
            <p:nvPr/>
          </p:nvSpPr>
          <p:spPr>
            <a:xfrm>
              <a:off x="0" y="0"/>
              <a:ext cx="3242442" cy="316017"/>
            </a:xfrm>
            <a:custGeom>
              <a:avLst/>
              <a:gdLst/>
              <a:ahLst/>
              <a:cxnLst/>
              <a:rect l="l" t="t" r="r" b="b"/>
              <a:pathLst>
                <a:path w="3242442" h="316017">
                  <a:moveTo>
                    <a:pt x="32072" y="0"/>
                  </a:moveTo>
                  <a:lnTo>
                    <a:pt x="3210371" y="0"/>
                  </a:lnTo>
                  <a:cubicBezTo>
                    <a:pt x="3228083" y="0"/>
                    <a:pt x="3242442" y="14359"/>
                    <a:pt x="3242442" y="32072"/>
                  </a:cubicBezTo>
                  <a:lnTo>
                    <a:pt x="3242442" y="283946"/>
                  </a:lnTo>
                  <a:cubicBezTo>
                    <a:pt x="3242442" y="301659"/>
                    <a:pt x="3228083" y="316017"/>
                    <a:pt x="3210371" y="316017"/>
                  </a:cubicBezTo>
                  <a:lnTo>
                    <a:pt x="32072" y="316017"/>
                  </a:lnTo>
                  <a:cubicBezTo>
                    <a:pt x="14359" y="316017"/>
                    <a:pt x="0" y="301659"/>
                    <a:pt x="0" y="283946"/>
                  </a:cubicBezTo>
                  <a:lnTo>
                    <a:pt x="0" y="32072"/>
                  </a:lnTo>
                  <a:cubicBezTo>
                    <a:pt x="0" y="14359"/>
                    <a:pt x="14359" y="0"/>
                    <a:pt x="32072" y="0"/>
                  </a:cubicBezTo>
                  <a:close/>
                </a:path>
              </a:pathLst>
            </a:custGeom>
            <a:solidFill>
              <a:srgbClr val="642EC7"/>
            </a:solidFill>
          </p:spPr>
          <p:txBody>
            <a:bodyPr/>
            <a:lstStyle/>
            <a:p>
              <a:endParaRPr lang="en-PH"/>
            </a:p>
          </p:txBody>
        </p:sp>
        <p:sp>
          <p:nvSpPr>
            <p:cNvPr id="20" name="TextBox 20"/>
            <p:cNvSpPr txBox="1"/>
            <p:nvPr/>
          </p:nvSpPr>
          <p:spPr>
            <a:xfrm>
              <a:off x="0" y="-171450"/>
              <a:ext cx="3242442" cy="487467"/>
            </a:xfrm>
            <a:prstGeom prst="rect">
              <a:avLst/>
            </a:prstGeom>
          </p:spPr>
          <p:txBody>
            <a:bodyPr lIns="50800" tIns="50800" rIns="50800" bIns="50800" rtlCol="0" anchor="ctr"/>
            <a:lstStyle/>
            <a:p>
              <a:pPr algn="ctr">
                <a:lnSpc>
                  <a:spcPts val="4740"/>
                </a:lnSpc>
              </a:pPr>
              <a:endParaRPr/>
            </a:p>
          </p:txBody>
        </p:sp>
      </p:grpSp>
      <p:sp>
        <p:nvSpPr>
          <p:cNvPr id="21" name="TextBox 21"/>
          <p:cNvSpPr txBox="1"/>
          <p:nvPr/>
        </p:nvSpPr>
        <p:spPr>
          <a:xfrm>
            <a:off x="3248347" y="6701016"/>
            <a:ext cx="11215815" cy="813681"/>
          </a:xfrm>
          <a:prstGeom prst="rect">
            <a:avLst/>
          </a:prstGeom>
        </p:spPr>
        <p:txBody>
          <a:bodyPr lIns="0" tIns="0" rIns="0" bIns="0" rtlCol="0" anchor="t">
            <a:spAutoFit/>
          </a:bodyPr>
          <a:lstStyle/>
          <a:p>
            <a:pPr algn="ctr">
              <a:lnSpc>
                <a:spcPts val="3073"/>
              </a:lnSpc>
              <a:spcBef>
                <a:spcPct val="0"/>
              </a:spcBef>
            </a:pPr>
            <a:r>
              <a:rPr lang="en-US" sz="2743" b="1" spc="-82">
                <a:solidFill>
                  <a:srgbClr val="FAFAFA"/>
                </a:solidFill>
                <a:latin typeface="Poppins Bold"/>
                <a:ea typeface="Poppins Bold"/>
                <a:cs typeface="Poppins Bold"/>
                <a:sym typeface="Poppins Bold"/>
              </a:rPr>
              <a:t>Unstructured: Set has no structure hence no indexing can be associated with the elements in the set.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16.1 Data Types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8166278" y="3884976"/>
            <a:ext cx="9379933" cy="803614"/>
            <a:chOff x="0" y="0"/>
            <a:chExt cx="2470435" cy="211651"/>
          </a:xfrm>
        </p:grpSpPr>
        <p:sp>
          <p:nvSpPr>
            <p:cNvPr id="7" name="Freeform 7"/>
            <p:cNvSpPr/>
            <p:nvPr/>
          </p:nvSpPr>
          <p:spPr>
            <a:xfrm>
              <a:off x="0" y="0"/>
              <a:ext cx="2470435" cy="211651"/>
            </a:xfrm>
            <a:custGeom>
              <a:avLst/>
              <a:gdLst/>
              <a:ahLst/>
              <a:cxnLst/>
              <a:rect l="l" t="t" r="r" b="b"/>
              <a:pathLst>
                <a:path w="2470435" h="211651">
                  <a:moveTo>
                    <a:pt x="42094" y="0"/>
                  </a:moveTo>
                  <a:lnTo>
                    <a:pt x="2428341" y="0"/>
                  </a:lnTo>
                  <a:cubicBezTo>
                    <a:pt x="2451589" y="0"/>
                    <a:pt x="2470435" y="18846"/>
                    <a:pt x="2470435" y="42094"/>
                  </a:cubicBezTo>
                  <a:lnTo>
                    <a:pt x="2470435" y="169557"/>
                  </a:lnTo>
                  <a:cubicBezTo>
                    <a:pt x="2470435" y="192805"/>
                    <a:pt x="2451589" y="211651"/>
                    <a:pt x="2428341" y="211651"/>
                  </a:cubicBezTo>
                  <a:lnTo>
                    <a:pt x="42094" y="211651"/>
                  </a:lnTo>
                  <a:cubicBezTo>
                    <a:pt x="18846" y="211651"/>
                    <a:pt x="0" y="192805"/>
                    <a:pt x="0" y="169557"/>
                  </a:cubicBezTo>
                  <a:lnTo>
                    <a:pt x="0" y="42094"/>
                  </a:lnTo>
                  <a:cubicBezTo>
                    <a:pt x="0" y="18846"/>
                    <a:pt x="18846" y="0"/>
                    <a:pt x="42094" y="0"/>
                  </a:cubicBezTo>
                  <a:close/>
                </a:path>
              </a:pathLst>
            </a:custGeom>
            <a:solidFill>
              <a:srgbClr val="642EC7"/>
            </a:solidFill>
          </p:spPr>
          <p:txBody>
            <a:bodyPr/>
            <a:lstStyle/>
            <a:p>
              <a:endParaRPr lang="en-PH"/>
            </a:p>
          </p:txBody>
        </p:sp>
        <p:sp>
          <p:nvSpPr>
            <p:cNvPr id="8" name="TextBox 8"/>
            <p:cNvSpPr txBox="1"/>
            <p:nvPr/>
          </p:nvSpPr>
          <p:spPr>
            <a:xfrm>
              <a:off x="0" y="-171450"/>
              <a:ext cx="2470435" cy="383101"/>
            </a:xfrm>
            <a:prstGeom prst="rect">
              <a:avLst/>
            </a:prstGeom>
          </p:spPr>
          <p:txBody>
            <a:bodyPr lIns="50800" tIns="50800" rIns="50800" bIns="50800" rtlCol="0" anchor="ctr"/>
            <a:lstStyle/>
            <a:p>
              <a:pPr algn="ctr">
                <a:lnSpc>
                  <a:spcPts val="4740"/>
                </a:lnSpc>
              </a:pPr>
              <a:endParaRPr/>
            </a:p>
          </p:txBody>
        </p:sp>
      </p:grpSp>
      <p:sp>
        <p:nvSpPr>
          <p:cNvPr id="9" name="TextBox 9"/>
          <p:cNvSpPr txBox="1"/>
          <p:nvPr/>
        </p:nvSpPr>
        <p:spPr>
          <a:xfrm>
            <a:off x="384809" y="1938701"/>
            <a:ext cx="929194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Set Data Type Operations</a:t>
            </a:r>
          </a:p>
        </p:txBody>
      </p:sp>
      <p:sp>
        <p:nvSpPr>
          <p:cNvPr id="10" name="TextBox 10"/>
          <p:cNvSpPr txBox="1"/>
          <p:nvPr/>
        </p:nvSpPr>
        <p:spPr>
          <a:xfrm>
            <a:off x="8419634" y="4018962"/>
            <a:ext cx="8426109" cy="418402"/>
          </a:xfrm>
          <a:prstGeom prst="rect">
            <a:avLst/>
          </a:prstGeom>
        </p:spPr>
        <p:txBody>
          <a:bodyPr lIns="0" tIns="0" rIns="0" bIns="0" rtlCol="0" anchor="t">
            <a:spAutoFit/>
          </a:bodyPr>
          <a:lstStyle/>
          <a:p>
            <a:pPr marL="592395" lvl="1" indent="-296197" algn="l">
              <a:lnSpc>
                <a:spcPts val="3073"/>
              </a:lnSpc>
              <a:buFont typeface="Arial"/>
              <a:buChar char="•"/>
            </a:pPr>
            <a:r>
              <a:rPr lang="en-US" sz="2743" b="1" spc="-82">
                <a:solidFill>
                  <a:srgbClr val="FAFAFA"/>
                </a:solidFill>
                <a:latin typeface="Poppins Bold"/>
                <a:ea typeface="Poppins Bold"/>
                <a:cs typeface="Poppins Bold"/>
                <a:sym typeface="Poppins Bold"/>
              </a:rPr>
              <a:t>Check if a value exists in a set</a:t>
            </a:r>
          </a:p>
        </p:txBody>
      </p:sp>
      <p:grpSp>
        <p:nvGrpSpPr>
          <p:cNvPr id="11" name="Group 11"/>
          <p:cNvGrpSpPr/>
          <p:nvPr/>
        </p:nvGrpSpPr>
        <p:grpSpPr>
          <a:xfrm>
            <a:off x="8166278" y="4836797"/>
            <a:ext cx="9379933" cy="803614"/>
            <a:chOff x="0" y="0"/>
            <a:chExt cx="2470435" cy="211651"/>
          </a:xfrm>
        </p:grpSpPr>
        <p:sp>
          <p:nvSpPr>
            <p:cNvPr id="12" name="Freeform 12"/>
            <p:cNvSpPr/>
            <p:nvPr/>
          </p:nvSpPr>
          <p:spPr>
            <a:xfrm>
              <a:off x="0" y="0"/>
              <a:ext cx="2470435" cy="211651"/>
            </a:xfrm>
            <a:custGeom>
              <a:avLst/>
              <a:gdLst/>
              <a:ahLst/>
              <a:cxnLst/>
              <a:rect l="l" t="t" r="r" b="b"/>
              <a:pathLst>
                <a:path w="2470435" h="211651">
                  <a:moveTo>
                    <a:pt x="42094" y="0"/>
                  </a:moveTo>
                  <a:lnTo>
                    <a:pt x="2428341" y="0"/>
                  </a:lnTo>
                  <a:cubicBezTo>
                    <a:pt x="2451589" y="0"/>
                    <a:pt x="2470435" y="18846"/>
                    <a:pt x="2470435" y="42094"/>
                  </a:cubicBezTo>
                  <a:lnTo>
                    <a:pt x="2470435" y="169557"/>
                  </a:lnTo>
                  <a:cubicBezTo>
                    <a:pt x="2470435" y="192805"/>
                    <a:pt x="2451589" y="211651"/>
                    <a:pt x="2428341" y="211651"/>
                  </a:cubicBezTo>
                  <a:lnTo>
                    <a:pt x="42094" y="211651"/>
                  </a:lnTo>
                  <a:cubicBezTo>
                    <a:pt x="18846" y="211651"/>
                    <a:pt x="0" y="192805"/>
                    <a:pt x="0" y="169557"/>
                  </a:cubicBezTo>
                  <a:lnTo>
                    <a:pt x="0" y="42094"/>
                  </a:lnTo>
                  <a:cubicBezTo>
                    <a:pt x="0" y="18846"/>
                    <a:pt x="18846" y="0"/>
                    <a:pt x="42094" y="0"/>
                  </a:cubicBezTo>
                  <a:close/>
                </a:path>
              </a:pathLst>
            </a:custGeom>
            <a:solidFill>
              <a:srgbClr val="642EC7"/>
            </a:solidFill>
          </p:spPr>
          <p:txBody>
            <a:bodyPr/>
            <a:lstStyle/>
            <a:p>
              <a:endParaRPr lang="en-PH"/>
            </a:p>
          </p:txBody>
        </p:sp>
        <p:sp>
          <p:nvSpPr>
            <p:cNvPr id="13" name="TextBox 13"/>
            <p:cNvSpPr txBox="1"/>
            <p:nvPr/>
          </p:nvSpPr>
          <p:spPr>
            <a:xfrm>
              <a:off x="0" y="-171450"/>
              <a:ext cx="2470435" cy="383101"/>
            </a:xfrm>
            <a:prstGeom prst="rect">
              <a:avLst/>
            </a:prstGeom>
          </p:spPr>
          <p:txBody>
            <a:bodyPr lIns="50800" tIns="50800" rIns="50800" bIns="50800" rtlCol="0" anchor="ctr"/>
            <a:lstStyle/>
            <a:p>
              <a:pPr algn="ctr">
                <a:lnSpc>
                  <a:spcPts val="4740"/>
                </a:lnSpc>
              </a:pPr>
              <a:endParaRPr/>
            </a:p>
          </p:txBody>
        </p:sp>
      </p:grpSp>
      <p:sp>
        <p:nvSpPr>
          <p:cNvPr id="14" name="TextBox 14"/>
          <p:cNvSpPr txBox="1"/>
          <p:nvPr/>
        </p:nvSpPr>
        <p:spPr>
          <a:xfrm>
            <a:off x="8419634" y="5024640"/>
            <a:ext cx="8873221" cy="418402"/>
          </a:xfrm>
          <a:prstGeom prst="rect">
            <a:avLst/>
          </a:prstGeom>
        </p:spPr>
        <p:txBody>
          <a:bodyPr lIns="0" tIns="0" rIns="0" bIns="0" rtlCol="0" anchor="t">
            <a:spAutoFit/>
          </a:bodyPr>
          <a:lstStyle/>
          <a:p>
            <a:pPr marL="592395" lvl="1" indent="-296197" algn="l">
              <a:lnSpc>
                <a:spcPts val="3073"/>
              </a:lnSpc>
              <a:buFont typeface="Arial"/>
              <a:buChar char="•"/>
            </a:pPr>
            <a:r>
              <a:rPr lang="en-US" sz="2743" b="1" spc="-82">
                <a:solidFill>
                  <a:srgbClr val="FAFAFA"/>
                </a:solidFill>
                <a:latin typeface="Poppins Bold"/>
                <a:ea typeface="Poppins Bold"/>
                <a:cs typeface="Poppins Bold"/>
                <a:sym typeface="Poppins Bold"/>
              </a:rPr>
              <a:t>Adding a new data value </a:t>
            </a:r>
          </a:p>
        </p:txBody>
      </p:sp>
      <p:sp>
        <p:nvSpPr>
          <p:cNvPr id="15" name="TextBox 15"/>
          <p:cNvSpPr txBox="1"/>
          <p:nvPr/>
        </p:nvSpPr>
        <p:spPr>
          <a:xfrm>
            <a:off x="712378" y="4151611"/>
            <a:ext cx="7084191" cy="1513423"/>
          </a:xfrm>
          <a:prstGeom prst="rect">
            <a:avLst/>
          </a:prstGeom>
        </p:spPr>
        <p:txBody>
          <a:bodyPr lIns="0" tIns="0" rIns="0" bIns="0" rtlCol="0" anchor="t">
            <a:spAutoFit/>
          </a:bodyPr>
          <a:lstStyle/>
          <a:p>
            <a:pPr algn="ctr">
              <a:lnSpc>
                <a:spcPts val="12389"/>
              </a:lnSpc>
            </a:pPr>
            <a:r>
              <a:rPr lang="en-US" sz="8849" b="1" i="1">
                <a:solidFill>
                  <a:srgbClr val="000000"/>
                </a:solidFill>
                <a:latin typeface="Canva Sans Bold Italics"/>
                <a:ea typeface="Canva Sans Bold Italics"/>
                <a:cs typeface="Canva Sans Bold Italics"/>
                <a:sym typeface="Canva Sans Bold Italics"/>
              </a:rPr>
              <a:t>{4, </a:t>
            </a:r>
            <a:r>
              <a:rPr lang="en-US" sz="8849" b="1" i="1">
                <a:solidFill>
                  <a:srgbClr val="019D97"/>
                </a:solidFill>
                <a:latin typeface="Canva Sans Bold Italics"/>
                <a:ea typeface="Canva Sans Bold Italics"/>
                <a:cs typeface="Canva Sans Bold Italics"/>
                <a:sym typeface="Canva Sans Bold Italics"/>
              </a:rPr>
              <a:t>3</a:t>
            </a:r>
            <a:r>
              <a:rPr lang="en-US" sz="8849" b="1" i="1">
                <a:solidFill>
                  <a:srgbClr val="000000"/>
                </a:solidFill>
                <a:latin typeface="Canva Sans Bold Italics"/>
                <a:ea typeface="Canva Sans Bold Italics"/>
                <a:cs typeface="Canva Sans Bold Italics"/>
                <a:sym typeface="Canva Sans Bold Italics"/>
              </a:rPr>
              <a:t>, </a:t>
            </a:r>
            <a:r>
              <a:rPr lang="en-US" sz="8849" b="1" i="1">
                <a:solidFill>
                  <a:srgbClr val="FFDE59"/>
                </a:solidFill>
                <a:latin typeface="Canva Sans Bold Italics"/>
                <a:ea typeface="Canva Sans Bold Italics"/>
                <a:cs typeface="Canva Sans Bold Italics"/>
                <a:sym typeface="Canva Sans Bold Italics"/>
              </a:rPr>
              <a:t>5</a:t>
            </a:r>
            <a:r>
              <a:rPr lang="en-US" sz="8849" b="1" i="1">
                <a:solidFill>
                  <a:srgbClr val="000000"/>
                </a:solidFill>
                <a:latin typeface="Canva Sans Bold Italics"/>
                <a:ea typeface="Canva Sans Bold Italics"/>
                <a:cs typeface="Canva Sans Bold Italics"/>
                <a:sym typeface="Canva Sans Bold Italics"/>
              </a:rPr>
              <a:t>, </a:t>
            </a:r>
            <a:r>
              <a:rPr lang="en-US" sz="8849" b="1" i="1">
                <a:solidFill>
                  <a:srgbClr val="FF1495"/>
                </a:solidFill>
                <a:latin typeface="Canva Sans Bold Italics"/>
                <a:ea typeface="Canva Sans Bold Italics"/>
                <a:cs typeface="Canva Sans Bold Italics"/>
                <a:sym typeface="Canva Sans Bold Italics"/>
              </a:rPr>
              <a:t>1</a:t>
            </a:r>
            <a:r>
              <a:rPr lang="en-US" sz="8849" b="1" i="1">
                <a:solidFill>
                  <a:srgbClr val="000000"/>
                </a:solidFill>
                <a:latin typeface="Canva Sans Bold Italics"/>
                <a:ea typeface="Canva Sans Bold Italics"/>
                <a:cs typeface="Canva Sans Bold Italics"/>
                <a:sym typeface="Canva Sans Bold Italics"/>
              </a:rPr>
              <a:t>, 2}</a:t>
            </a:r>
          </a:p>
        </p:txBody>
      </p:sp>
      <p:sp>
        <p:nvSpPr>
          <p:cNvPr id="16" name="TextBox 16"/>
          <p:cNvSpPr txBox="1"/>
          <p:nvPr/>
        </p:nvSpPr>
        <p:spPr>
          <a:xfrm>
            <a:off x="712378" y="5637208"/>
            <a:ext cx="6733509" cy="1513423"/>
          </a:xfrm>
          <a:prstGeom prst="rect">
            <a:avLst/>
          </a:prstGeom>
        </p:spPr>
        <p:txBody>
          <a:bodyPr lIns="0" tIns="0" rIns="0" bIns="0" rtlCol="0" anchor="t">
            <a:spAutoFit/>
          </a:bodyPr>
          <a:lstStyle/>
          <a:p>
            <a:pPr algn="ctr">
              <a:lnSpc>
                <a:spcPts val="12389"/>
              </a:lnSpc>
            </a:pPr>
            <a:r>
              <a:rPr lang="en-US" sz="8849" b="1" i="1">
                <a:solidFill>
                  <a:srgbClr val="000000"/>
                </a:solidFill>
                <a:latin typeface="Canva Sans Bold Italics"/>
                <a:ea typeface="Canva Sans Bold Italics"/>
                <a:cs typeface="Canva Sans Bold Italics"/>
                <a:sym typeface="Canva Sans Bold Italics"/>
              </a:rPr>
              <a:t>{</a:t>
            </a:r>
            <a:r>
              <a:rPr lang="en-US" sz="8849" b="1" i="1">
                <a:solidFill>
                  <a:srgbClr val="019D97"/>
                </a:solidFill>
                <a:latin typeface="Canva Sans Bold Italics"/>
                <a:ea typeface="Canva Sans Bold Italics"/>
                <a:cs typeface="Canva Sans Bold Italics"/>
                <a:sym typeface="Canva Sans Bold Italics"/>
              </a:rPr>
              <a:t>a</a:t>
            </a:r>
            <a:r>
              <a:rPr lang="en-US" sz="8849" b="1" i="1">
                <a:solidFill>
                  <a:srgbClr val="000000"/>
                </a:solidFill>
                <a:latin typeface="Canva Sans Bold Italics"/>
                <a:ea typeface="Canva Sans Bold Italics"/>
                <a:cs typeface="Canva Sans Bold Italics"/>
                <a:sym typeface="Canva Sans Bold Italics"/>
              </a:rPr>
              <a:t>, z, </a:t>
            </a:r>
            <a:r>
              <a:rPr lang="en-US" sz="8849" b="1" i="1">
                <a:solidFill>
                  <a:srgbClr val="FF1495"/>
                </a:solidFill>
                <a:latin typeface="Canva Sans Bold Italics"/>
                <a:ea typeface="Canva Sans Bold Italics"/>
                <a:cs typeface="Canva Sans Bold Italics"/>
                <a:sym typeface="Canva Sans Bold Italics"/>
              </a:rPr>
              <a:t>s</a:t>
            </a:r>
            <a:r>
              <a:rPr lang="en-US" sz="8849" b="1" i="1">
                <a:solidFill>
                  <a:srgbClr val="000000"/>
                </a:solidFill>
                <a:latin typeface="Canva Sans Bold Italics"/>
                <a:ea typeface="Canva Sans Bold Italics"/>
                <a:cs typeface="Canva Sans Bold Italics"/>
                <a:sym typeface="Canva Sans Bold Italics"/>
              </a:rPr>
              <a:t>, f, </a:t>
            </a:r>
            <a:r>
              <a:rPr lang="en-US" sz="8849" b="1" i="1">
                <a:solidFill>
                  <a:srgbClr val="FFDE59"/>
                </a:solidFill>
                <a:latin typeface="Canva Sans Bold Italics"/>
                <a:ea typeface="Canva Sans Bold Italics"/>
                <a:cs typeface="Canva Sans Bold Italics"/>
                <a:sym typeface="Canva Sans Bold Italics"/>
              </a:rPr>
              <a:t>c</a:t>
            </a:r>
            <a:r>
              <a:rPr lang="en-US" sz="8849" b="1" i="1">
                <a:solidFill>
                  <a:srgbClr val="000000"/>
                </a:solidFill>
                <a:latin typeface="Canva Sans Bold Italics"/>
                <a:ea typeface="Canva Sans Bold Italics"/>
                <a:cs typeface="Canva Sans Bold Italics"/>
                <a:sym typeface="Canva Sans Bold Italics"/>
              </a:rPr>
              <a:t>}</a:t>
            </a:r>
          </a:p>
        </p:txBody>
      </p:sp>
      <p:grpSp>
        <p:nvGrpSpPr>
          <p:cNvPr id="17" name="Group 17"/>
          <p:cNvGrpSpPr/>
          <p:nvPr/>
        </p:nvGrpSpPr>
        <p:grpSpPr>
          <a:xfrm>
            <a:off x="8166278" y="5792810"/>
            <a:ext cx="9379933" cy="803614"/>
            <a:chOff x="0" y="0"/>
            <a:chExt cx="2470435" cy="211651"/>
          </a:xfrm>
        </p:grpSpPr>
        <p:sp>
          <p:nvSpPr>
            <p:cNvPr id="18" name="Freeform 18"/>
            <p:cNvSpPr/>
            <p:nvPr/>
          </p:nvSpPr>
          <p:spPr>
            <a:xfrm>
              <a:off x="0" y="0"/>
              <a:ext cx="2470435" cy="211651"/>
            </a:xfrm>
            <a:custGeom>
              <a:avLst/>
              <a:gdLst/>
              <a:ahLst/>
              <a:cxnLst/>
              <a:rect l="l" t="t" r="r" b="b"/>
              <a:pathLst>
                <a:path w="2470435" h="211651">
                  <a:moveTo>
                    <a:pt x="42094" y="0"/>
                  </a:moveTo>
                  <a:lnTo>
                    <a:pt x="2428341" y="0"/>
                  </a:lnTo>
                  <a:cubicBezTo>
                    <a:pt x="2451589" y="0"/>
                    <a:pt x="2470435" y="18846"/>
                    <a:pt x="2470435" y="42094"/>
                  </a:cubicBezTo>
                  <a:lnTo>
                    <a:pt x="2470435" y="169557"/>
                  </a:lnTo>
                  <a:cubicBezTo>
                    <a:pt x="2470435" y="192805"/>
                    <a:pt x="2451589" y="211651"/>
                    <a:pt x="2428341" y="211651"/>
                  </a:cubicBezTo>
                  <a:lnTo>
                    <a:pt x="42094" y="211651"/>
                  </a:lnTo>
                  <a:cubicBezTo>
                    <a:pt x="18846" y="211651"/>
                    <a:pt x="0" y="192805"/>
                    <a:pt x="0" y="169557"/>
                  </a:cubicBezTo>
                  <a:lnTo>
                    <a:pt x="0" y="42094"/>
                  </a:lnTo>
                  <a:cubicBezTo>
                    <a:pt x="0" y="18846"/>
                    <a:pt x="18846" y="0"/>
                    <a:pt x="42094" y="0"/>
                  </a:cubicBezTo>
                  <a:close/>
                </a:path>
              </a:pathLst>
            </a:custGeom>
            <a:solidFill>
              <a:srgbClr val="642EC7"/>
            </a:solidFill>
          </p:spPr>
          <p:txBody>
            <a:bodyPr/>
            <a:lstStyle/>
            <a:p>
              <a:endParaRPr lang="en-PH"/>
            </a:p>
          </p:txBody>
        </p:sp>
        <p:sp>
          <p:nvSpPr>
            <p:cNvPr id="19" name="TextBox 19"/>
            <p:cNvSpPr txBox="1"/>
            <p:nvPr/>
          </p:nvSpPr>
          <p:spPr>
            <a:xfrm>
              <a:off x="0" y="-171450"/>
              <a:ext cx="2470435" cy="383101"/>
            </a:xfrm>
            <a:prstGeom prst="rect">
              <a:avLst/>
            </a:prstGeom>
          </p:spPr>
          <p:txBody>
            <a:bodyPr lIns="50800" tIns="50800" rIns="50800" bIns="50800" rtlCol="0" anchor="ctr"/>
            <a:lstStyle/>
            <a:p>
              <a:pPr algn="ctr">
                <a:lnSpc>
                  <a:spcPts val="4740"/>
                </a:lnSpc>
              </a:pPr>
              <a:endParaRPr/>
            </a:p>
          </p:txBody>
        </p:sp>
      </p:grpSp>
      <p:sp>
        <p:nvSpPr>
          <p:cNvPr id="20" name="TextBox 20"/>
          <p:cNvSpPr txBox="1"/>
          <p:nvPr/>
        </p:nvSpPr>
        <p:spPr>
          <a:xfrm>
            <a:off x="8419634" y="5980654"/>
            <a:ext cx="8873221" cy="418402"/>
          </a:xfrm>
          <a:prstGeom prst="rect">
            <a:avLst/>
          </a:prstGeom>
        </p:spPr>
        <p:txBody>
          <a:bodyPr lIns="0" tIns="0" rIns="0" bIns="0" rtlCol="0" anchor="t">
            <a:spAutoFit/>
          </a:bodyPr>
          <a:lstStyle/>
          <a:p>
            <a:pPr marL="592395" lvl="1" indent="-296197" algn="l">
              <a:lnSpc>
                <a:spcPts val="3073"/>
              </a:lnSpc>
              <a:buFont typeface="Arial"/>
              <a:buChar char="•"/>
            </a:pPr>
            <a:r>
              <a:rPr lang="en-US" sz="2743" b="1" spc="-82">
                <a:solidFill>
                  <a:srgbClr val="FAFAFA"/>
                </a:solidFill>
                <a:latin typeface="Poppins Bold"/>
                <a:ea typeface="Poppins Bold"/>
                <a:cs typeface="Poppins Bold"/>
                <a:sym typeface="Poppins Bold"/>
              </a:rPr>
              <a:t>Removing an existing data value</a:t>
            </a:r>
          </a:p>
        </p:txBody>
      </p:sp>
      <p:grpSp>
        <p:nvGrpSpPr>
          <p:cNvPr id="21" name="Group 21"/>
          <p:cNvGrpSpPr/>
          <p:nvPr/>
        </p:nvGrpSpPr>
        <p:grpSpPr>
          <a:xfrm>
            <a:off x="8166278" y="6748824"/>
            <a:ext cx="9379933" cy="803614"/>
            <a:chOff x="0" y="0"/>
            <a:chExt cx="2470435" cy="211651"/>
          </a:xfrm>
        </p:grpSpPr>
        <p:sp>
          <p:nvSpPr>
            <p:cNvPr id="22" name="Freeform 22"/>
            <p:cNvSpPr/>
            <p:nvPr/>
          </p:nvSpPr>
          <p:spPr>
            <a:xfrm>
              <a:off x="0" y="0"/>
              <a:ext cx="2470435" cy="211651"/>
            </a:xfrm>
            <a:custGeom>
              <a:avLst/>
              <a:gdLst/>
              <a:ahLst/>
              <a:cxnLst/>
              <a:rect l="l" t="t" r="r" b="b"/>
              <a:pathLst>
                <a:path w="2470435" h="211651">
                  <a:moveTo>
                    <a:pt x="42094" y="0"/>
                  </a:moveTo>
                  <a:lnTo>
                    <a:pt x="2428341" y="0"/>
                  </a:lnTo>
                  <a:cubicBezTo>
                    <a:pt x="2451589" y="0"/>
                    <a:pt x="2470435" y="18846"/>
                    <a:pt x="2470435" y="42094"/>
                  </a:cubicBezTo>
                  <a:lnTo>
                    <a:pt x="2470435" y="169557"/>
                  </a:lnTo>
                  <a:cubicBezTo>
                    <a:pt x="2470435" y="192805"/>
                    <a:pt x="2451589" y="211651"/>
                    <a:pt x="2428341" y="211651"/>
                  </a:cubicBezTo>
                  <a:lnTo>
                    <a:pt x="42094" y="211651"/>
                  </a:lnTo>
                  <a:cubicBezTo>
                    <a:pt x="18846" y="211651"/>
                    <a:pt x="0" y="192805"/>
                    <a:pt x="0" y="169557"/>
                  </a:cubicBezTo>
                  <a:lnTo>
                    <a:pt x="0" y="42094"/>
                  </a:lnTo>
                  <a:cubicBezTo>
                    <a:pt x="0" y="18846"/>
                    <a:pt x="18846" y="0"/>
                    <a:pt x="42094" y="0"/>
                  </a:cubicBezTo>
                  <a:close/>
                </a:path>
              </a:pathLst>
            </a:custGeom>
            <a:solidFill>
              <a:srgbClr val="642EC7"/>
            </a:solidFill>
          </p:spPr>
          <p:txBody>
            <a:bodyPr/>
            <a:lstStyle/>
            <a:p>
              <a:endParaRPr lang="en-PH"/>
            </a:p>
          </p:txBody>
        </p:sp>
        <p:sp>
          <p:nvSpPr>
            <p:cNvPr id="23" name="TextBox 23"/>
            <p:cNvSpPr txBox="1"/>
            <p:nvPr/>
          </p:nvSpPr>
          <p:spPr>
            <a:xfrm>
              <a:off x="0" y="-171450"/>
              <a:ext cx="2470435" cy="383101"/>
            </a:xfrm>
            <a:prstGeom prst="rect">
              <a:avLst/>
            </a:prstGeom>
          </p:spPr>
          <p:txBody>
            <a:bodyPr lIns="50800" tIns="50800" rIns="50800" bIns="50800" rtlCol="0" anchor="ctr"/>
            <a:lstStyle/>
            <a:p>
              <a:pPr algn="ctr">
                <a:lnSpc>
                  <a:spcPts val="4740"/>
                </a:lnSpc>
              </a:pPr>
              <a:endParaRPr/>
            </a:p>
          </p:txBody>
        </p:sp>
      </p:grpSp>
      <p:sp>
        <p:nvSpPr>
          <p:cNvPr id="24" name="TextBox 24"/>
          <p:cNvSpPr txBox="1"/>
          <p:nvPr/>
        </p:nvSpPr>
        <p:spPr>
          <a:xfrm>
            <a:off x="8419634" y="6936667"/>
            <a:ext cx="8873221" cy="418402"/>
          </a:xfrm>
          <a:prstGeom prst="rect">
            <a:avLst/>
          </a:prstGeom>
        </p:spPr>
        <p:txBody>
          <a:bodyPr lIns="0" tIns="0" rIns="0" bIns="0" rtlCol="0" anchor="t">
            <a:spAutoFit/>
          </a:bodyPr>
          <a:lstStyle/>
          <a:p>
            <a:pPr marL="592395" lvl="1" indent="-296197" algn="l">
              <a:lnSpc>
                <a:spcPts val="3073"/>
              </a:lnSpc>
              <a:buFont typeface="Arial"/>
              <a:buChar char="•"/>
            </a:pPr>
            <a:r>
              <a:rPr lang="en-US" sz="2743" b="1" spc="-82">
                <a:solidFill>
                  <a:srgbClr val="FAFAFA"/>
                </a:solidFill>
                <a:latin typeface="Poppins Bold"/>
                <a:ea typeface="Poppins Bold"/>
                <a:cs typeface="Poppins Bold"/>
                <a:sym typeface="Poppins Bold"/>
              </a:rPr>
              <a:t>Adding one set to another set</a:t>
            </a:r>
          </a:p>
        </p:txBody>
      </p:sp>
      <p:grpSp>
        <p:nvGrpSpPr>
          <p:cNvPr id="25" name="Group 25"/>
          <p:cNvGrpSpPr/>
          <p:nvPr/>
        </p:nvGrpSpPr>
        <p:grpSpPr>
          <a:xfrm>
            <a:off x="246002" y="9681341"/>
            <a:ext cx="4620001" cy="497281"/>
            <a:chOff x="0" y="0"/>
            <a:chExt cx="6160002" cy="663041"/>
          </a:xfrm>
        </p:grpSpPr>
        <p:sp>
          <p:nvSpPr>
            <p:cNvPr id="26" name="Freeform 26"/>
            <p:cNvSpPr/>
            <p:nvPr/>
          </p:nvSpPr>
          <p:spPr>
            <a:xfrm>
              <a:off x="0" y="0"/>
              <a:ext cx="605853" cy="663041"/>
            </a:xfrm>
            <a:custGeom>
              <a:avLst/>
              <a:gdLst/>
              <a:ahLst/>
              <a:cxnLst/>
              <a:rect l="l" t="t" r="r" b="b"/>
              <a:pathLst>
                <a:path w="605853" h="663041">
                  <a:moveTo>
                    <a:pt x="0" y="0"/>
                  </a:moveTo>
                  <a:lnTo>
                    <a:pt x="605853" y="0"/>
                  </a:lnTo>
                  <a:lnTo>
                    <a:pt x="605853" y="663041"/>
                  </a:lnTo>
                  <a:lnTo>
                    <a:pt x="0" y="6630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7" name="TextBox 27"/>
            <p:cNvSpPr txBox="1"/>
            <p:nvPr/>
          </p:nvSpPr>
          <p:spPr>
            <a:xfrm>
              <a:off x="605853" y="72440"/>
              <a:ext cx="5554148" cy="441960"/>
            </a:xfrm>
            <a:prstGeom prst="rect">
              <a:avLst/>
            </a:prstGeom>
          </p:spPr>
          <p:txBody>
            <a:bodyPr lIns="0" tIns="0" rIns="0" bIns="0" rtlCol="0" anchor="t">
              <a:spAutoFit/>
            </a:bodyPr>
            <a:lstStyle/>
            <a:p>
              <a:pPr algn="l">
                <a:lnSpc>
                  <a:spcPts val="2700"/>
                </a:lnSpc>
              </a:pPr>
              <a:r>
                <a:rPr lang="en-US" sz="1800">
                  <a:solidFill>
                    <a:srgbClr val="000000"/>
                  </a:solidFill>
                  <a:latin typeface="Poppins"/>
                  <a:ea typeface="Poppins"/>
                  <a:cs typeface="Poppins"/>
                  <a:sym typeface="Poppins"/>
                </a:rPr>
                <a:t> James Gan</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16.1 Data Types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2493886" y="3401717"/>
            <a:ext cx="12468658" cy="6146466"/>
          </a:xfrm>
          <a:custGeom>
            <a:avLst/>
            <a:gdLst/>
            <a:ahLst/>
            <a:cxnLst/>
            <a:rect l="l" t="t" r="r" b="b"/>
            <a:pathLst>
              <a:path w="12468658" h="6146466">
                <a:moveTo>
                  <a:pt x="0" y="0"/>
                </a:moveTo>
                <a:lnTo>
                  <a:pt x="12468658" y="0"/>
                </a:lnTo>
                <a:lnTo>
                  <a:pt x="12468658" y="6146466"/>
                </a:lnTo>
                <a:lnTo>
                  <a:pt x="0" y="6146466"/>
                </a:lnTo>
                <a:lnTo>
                  <a:pt x="0" y="0"/>
                </a:lnTo>
                <a:close/>
              </a:path>
            </a:pathLst>
          </a:custGeom>
          <a:blipFill>
            <a:blip r:embed="rId4"/>
            <a:stretch>
              <a:fillRect t="-13925"/>
            </a:stretch>
          </a:blipFill>
        </p:spPr>
        <p:txBody>
          <a:bodyPr/>
          <a:lstStyle/>
          <a:p>
            <a:endParaRPr lang="en-PH"/>
          </a:p>
        </p:txBody>
      </p:sp>
      <p:sp>
        <p:nvSpPr>
          <p:cNvPr id="7" name="TextBox 7"/>
          <p:cNvSpPr txBox="1"/>
          <p:nvPr/>
        </p:nvSpPr>
        <p:spPr>
          <a:xfrm>
            <a:off x="384809" y="1938701"/>
            <a:ext cx="929194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Set Data Type Operatios</a:t>
            </a:r>
          </a:p>
        </p:txBody>
      </p:sp>
      <p:sp>
        <p:nvSpPr>
          <p:cNvPr id="8" name="TextBox 8"/>
          <p:cNvSpPr txBox="1"/>
          <p:nvPr/>
        </p:nvSpPr>
        <p:spPr>
          <a:xfrm>
            <a:off x="384809" y="2694896"/>
            <a:ext cx="16972303"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Using set in Python to remove duplicated items in the list.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16.1 Data Types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2614324" y="2656251"/>
            <a:ext cx="13040303" cy="6129773"/>
          </a:xfrm>
          <a:custGeom>
            <a:avLst/>
            <a:gdLst/>
            <a:ahLst/>
            <a:cxnLst/>
            <a:rect l="l" t="t" r="r" b="b"/>
            <a:pathLst>
              <a:path w="13040303" h="6129773">
                <a:moveTo>
                  <a:pt x="0" y="0"/>
                </a:moveTo>
                <a:lnTo>
                  <a:pt x="13040302" y="0"/>
                </a:lnTo>
                <a:lnTo>
                  <a:pt x="13040302" y="6129773"/>
                </a:lnTo>
                <a:lnTo>
                  <a:pt x="0" y="6129773"/>
                </a:lnTo>
                <a:lnTo>
                  <a:pt x="0" y="0"/>
                </a:lnTo>
                <a:close/>
              </a:path>
            </a:pathLst>
          </a:custGeom>
          <a:blipFill>
            <a:blip r:embed="rId4"/>
            <a:stretch>
              <a:fillRect/>
            </a:stretch>
          </a:blipFill>
        </p:spPr>
        <p:txBody>
          <a:bodyPr/>
          <a:lstStyle/>
          <a:p>
            <a:endParaRPr lang="en-PH"/>
          </a:p>
        </p:txBody>
      </p:sp>
      <p:sp>
        <p:nvSpPr>
          <p:cNvPr id="7" name="TextBox 7"/>
          <p:cNvSpPr txBox="1"/>
          <p:nvPr/>
        </p:nvSpPr>
        <p:spPr>
          <a:xfrm>
            <a:off x="384809" y="1938701"/>
            <a:ext cx="929194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Set Data Type Operatios</a:t>
            </a:r>
          </a:p>
        </p:txBody>
      </p:sp>
      <p:sp>
        <p:nvSpPr>
          <p:cNvPr id="8" name="TextBox 8"/>
          <p:cNvSpPr txBox="1"/>
          <p:nvPr/>
        </p:nvSpPr>
        <p:spPr>
          <a:xfrm>
            <a:off x="384809" y="2694896"/>
            <a:ext cx="16972303"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Using set in Python to find out the intersection of the two sets.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Freeform 7"/>
          <p:cNvSpPr/>
          <p:nvPr/>
        </p:nvSpPr>
        <p:spPr>
          <a:xfrm>
            <a:off x="1028700" y="4171271"/>
            <a:ext cx="4726496" cy="3485791"/>
          </a:xfrm>
          <a:custGeom>
            <a:avLst/>
            <a:gdLst/>
            <a:ahLst/>
            <a:cxnLst/>
            <a:rect l="l" t="t" r="r" b="b"/>
            <a:pathLst>
              <a:path w="4726496" h="3485791">
                <a:moveTo>
                  <a:pt x="0" y="0"/>
                </a:moveTo>
                <a:lnTo>
                  <a:pt x="4726496" y="0"/>
                </a:lnTo>
                <a:lnTo>
                  <a:pt x="4726496" y="3485791"/>
                </a:lnTo>
                <a:lnTo>
                  <a:pt x="0" y="34857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7109185" y="5384437"/>
            <a:ext cx="3945064" cy="4114800"/>
          </a:xfrm>
          <a:custGeom>
            <a:avLst/>
            <a:gdLst/>
            <a:ahLst/>
            <a:cxnLst/>
            <a:rect l="l" t="t" r="r" b="b"/>
            <a:pathLst>
              <a:path w="3945064" h="4114800">
                <a:moveTo>
                  <a:pt x="0" y="0"/>
                </a:moveTo>
                <a:lnTo>
                  <a:pt x="3945064" y="0"/>
                </a:lnTo>
                <a:lnTo>
                  <a:pt x="394506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Freeform 9"/>
          <p:cNvSpPr/>
          <p:nvPr/>
        </p:nvSpPr>
        <p:spPr>
          <a:xfrm>
            <a:off x="12945720" y="4171271"/>
            <a:ext cx="3512477" cy="3512477"/>
          </a:xfrm>
          <a:custGeom>
            <a:avLst/>
            <a:gdLst/>
            <a:ahLst/>
            <a:cxnLst/>
            <a:rect l="l" t="t" r="r" b="b"/>
            <a:pathLst>
              <a:path w="3512477" h="3512477">
                <a:moveTo>
                  <a:pt x="0" y="0"/>
                </a:moveTo>
                <a:lnTo>
                  <a:pt x="3512477" y="0"/>
                </a:lnTo>
                <a:lnTo>
                  <a:pt x="3512477" y="3512478"/>
                </a:lnTo>
                <a:lnTo>
                  <a:pt x="0" y="35124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0" name="TextBox 10"/>
          <p:cNvSpPr txBox="1"/>
          <p:nvPr/>
        </p:nvSpPr>
        <p:spPr>
          <a:xfrm>
            <a:off x="402046" y="1877010"/>
            <a:ext cx="427740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Binary Code</a:t>
            </a:r>
          </a:p>
        </p:txBody>
      </p:sp>
      <p:sp>
        <p:nvSpPr>
          <p:cNvPr id="11" name="TextBox 11"/>
          <p:cNvSpPr txBox="1"/>
          <p:nvPr/>
        </p:nvSpPr>
        <p:spPr>
          <a:xfrm>
            <a:off x="402046" y="2694896"/>
            <a:ext cx="17684407" cy="5143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All type of file is stored using a specific binary code that allows the file to be used as intended.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3362420" y="3086100"/>
          <a:ext cx="12181334" cy="6447869"/>
        </p:xfrm>
        <a:graphic>
          <a:graphicData uri="http://schemas.openxmlformats.org/drawingml/2006/table">
            <a:tbl>
              <a:tblPr/>
              <a:tblGrid>
                <a:gridCol w="6066513">
                  <a:extLst>
                    <a:ext uri="{9D8B030D-6E8A-4147-A177-3AD203B41FA5}">
                      <a16:colId xmlns:a16="http://schemas.microsoft.com/office/drawing/2014/main" val="20000"/>
                    </a:ext>
                  </a:extLst>
                </a:gridCol>
                <a:gridCol w="6114821">
                  <a:extLst>
                    <a:ext uri="{9D8B030D-6E8A-4147-A177-3AD203B41FA5}">
                      <a16:colId xmlns:a16="http://schemas.microsoft.com/office/drawing/2014/main" val="20001"/>
                    </a:ext>
                  </a:extLst>
                </a:gridCol>
              </a:tblGrid>
              <a:tr h="912793">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5535076">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TextBox 8"/>
          <p:cNvSpPr txBox="1"/>
          <p:nvPr/>
        </p:nvSpPr>
        <p:spPr>
          <a:xfrm>
            <a:off x="402046" y="1877010"/>
            <a:ext cx="768528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Text files and Binary files</a:t>
            </a:r>
          </a:p>
        </p:txBody>
      </p:sp>
      <p:sp>
        <p:nvSpPr>
          <p:cNvPr id="9" name="TextBox 9"/>
          <p:cNvSpPr txBox="1"/>
          <p:nvPr/>
        </p:nvSpPr>
        <p:spPr>
          <a:xfrm>
            <a:off x="4244686" y="3209341"/>
            <a:ext cx="3913315"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Text files</a:t>
            </a:r>
          </a:p>
        </p:txBody>
      </p:sp>
      <p:sp>
        <p:nvSpPr>
          <p:cNvPr id="10" name="TextBox 10"/>
          <p:cNvSpPr txBox="1"/>
          <p:nvPr/>
        </p:nvSpPr>
        <p:spPr>
          <a:xfrm>
            <a:off x="9951570" y="3209341"/>
            <a:ext cx="5054558"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Binary files </a:t>
            </a:r>
          </a:p>
        </p:txBody>
      </p:sp>
      <p:sp>
        <p:nvSpPr>
          <p:cNvPr id="11" name="TextBox 11"/>
          <p:cNvSpPr txBox="1"/>
          <p:nvPr/>
        </p:nvSpPr>
        <p:spPr>
          <a:xfrm>
            <a:off x="3526408" y="4282629"/>
            <a:ext cx="5725422" cy="1102741"/>
          </a:xfrm>
          <a:prstGeom prst="rect">
            <a:avLst/>
          </a:prstGeom>
        </p:spPr>
        <p:txBody>
          <a:bodyPr lIns="0" tIns="0" rIns="0" bIns="0" rtlCol="0" anchor="t">
            <a:spAutoFit/>
          </a:bodyPr>
          <a:lstStyle/>
          <a:p>
            <a:pPr algn="l">
              <a:lnSpc>
                <a:spcPts val="2912"/>
              </a:lnSpc>
              <a:spcBef>
                <a:spcPct val="0"/>
              </a:spcBef>
            </a:pPr>
            <a:r>
              <a:rPr lang="en-US" sz="2600" spc="-78">
                <a:solidFill>
                  <a:srgbClr val="000000"/>
                </a:solidFill>
                <a:latin typeface="Open Sans"/>
                <a:ea typeface="Open Sans"/>
                <a:cs typeface="Open Sans"/>
                <a:sym typeface="Open Sans"/>
              </a:rPr>
              <a:t>A text file stores data in a human-readable format according to a character code (ASCII, Unicode).</a:t>
            </a:r>
          </a:p>
        </p:txBody>
      </p:sp>
      <p:sp>
        <p:nvSpPr>
          <p:cNvPr id="12" name="TextBox 12"/>
          <p:cNvSpPr txBox="1"/>
          <p:nvPr/>
        </p:nvSpPr>
        <p:spPr>
          <a:xfrm>
            <a:off x="9676750" y="4282629"/>
            <a:ext cx="5736471" cy="1102741"/>
          </a:xfrm>
          <a:prstGeom prst="rect">
            <a:avLst/>
          </a:prstGeom>
        </p:spPr>
        <p:txBody>
          <a:bodyPr lIns="0" tIns="0" rIns="0" bIns="0" rtlCol="0" anchor="t">
            <a:spAutoFit/>
          </a:bodyPr>
          <a:lstStyle/>
          <a:p>
            <a:pPr algn="l">
              <a:lnSpc>
                <a:spcPts val="2912"/>
              </a:lnSpc>
              <a:spcBef>
                <a:spcPct val="0"/>
              </a:spcBef>
            </a:pPr>
            <a:r>
              <a:rPr lang="en-US" sz="2600" spc="-78">
                <a:solidFill>
                  <a:srgbClr val="000000"/>
                </a:solidFill>
                <a:latin typeface="Open Sans"/>
                <a:ea typeface="Open Sans"/>
                <a:cs typeface="Open Sans"/>
                <a:sym typeface="Open Sans"/>
              </a:rPr>
              <a:t>A binary file stores data in a format that the computer can interpret directly as sequences of bytes.</a:t>
            </a:r>
          </a:p>
        </p:txBody>
      </p:sp>
      <p:sp>
        <p:nvSpPr>
          <p:cNvPr id="13" name="TextBox 13"/>
          <p:cNvSpPr txBox="1"/>
          <p:nvPr/>
        </p:nvSpPr>
        <p:spPr>
          <a:xfrm>
            <a:off x="9676750" y="5569244"/>
            <a:ext cx="5736471" cy="740791"/>
          </a:xfrm>
          <a:prstGeom prst="rect">
            <a:avLst/>
          </a:prstGeom>
        </p:spPr>
        <p:txBody>
          <a:bodyPr lIns="0" tIns="0" rIns="0" bIns="0" rtlCol="0" anchor="t">
            <a:spAutoFit/>
          </a:bodyPr>
          <a:lstStyle/>
          <a:p>
            <a:pPr algn="l">
              <a:lnSpc>
                <a:spcPts val="2912"/>
              </a:lnSpc>
              <a:spcBef>
                <a:spcPct val="0"/>
              </a:spcBef>
            </a:pPr>
            <a:r>
              <a:rPr lang="en-US" sz="2600" spc="-78">
                <a:solidFill>
                  <a:srgbClr val="000000"/>
                </a:solidFill>
                <a:latin typeface="Open Sans"/>
                <a:ea typeface="Open Sans"/>
                <a:cs typeface="Open Sans"/>
                <a:sym typeface="Open Sans"/>
              </a:rPr>
              <a:t>The organisation of a binary file is based on the concept of a record. </a:t>
            </a:r>
          </a:p>
        </p:txBody>
      </p:sp>
      <p:grpSp>
        <p:nvGrpSpPr>
          <p:cNvPr id="14" name="Group 14"/>
          <p:cNvGrpSpPr/>
          <p:nvPr/>
        </p:nvGrpSpPr>
        <p:grpSpPr>
          <a:xfrm>
            <a:off x="9676750" y="6481485"/>
            <a:ext cx="5577965" cy="2776815"/>
            <a:chOff x="0" y="0"/>
            <a:chExt cx="1469094" cy="731342"/>
          </a:xfrm>
        </p:grpSpPr>
        <p:sp>
          <p:nvSpPr>
            <p:cNvPr id="15" name="Freeform 15"/>
            <p:cNvSpPr/>
            <p:nvPr/>
          </p:nvSpPr>
          <p:spPr>
            <a:xfrm>
              <a:off x="0" y="0"/>
              <a:ext cx="1469094" cy="731342"/>
            </a:xfrm>
            <a:custGeom>
              <a:avLst/>
              <a:gdLst/>
              <a:ahLst/>
              <a:cxnLst/>
              <a:rect l="l" t="t" r="r" b="b"/>
              <a:pathLst>
                <a:path w="1469094" h="731342">
                  <a:moveTo>
                    <a:pt x="70785" y="0"/>
                  </a:moveTo>
                  <a:lnTo>
                    <a:pt x="1398308" y="0"/>
                  </a:lnTo>
                  <a:cubicBezTo>
                    <a:pt x="1437402" y="0"/>
                    <a:pt x="1469094" y="31692"/>
                    <a:pt x="1469094" y="70785"/>
                  </a:cubicBezTo>
                  <a:lnTo>
                    <a:pt x="1469094" y="660557"/>
                  </a:lnTo>
                  <a:cubicBezTo>
                    <a:pt x="1469094" y="699651"/>
                    <a:pt x="1437402" y="731342"/>
                    <a:pt x="1398308" y="731342"/>
                  </a:cubicBezTo>
                  <a:lnTo>
                    <a:pt x="70785" y="731342"/>
                  </a:lnTo>
                  <a:cubicBezTo>
                    <a:pt x="31692" y="731342"/>
                    <a:pt x="0" y="699651"/>
                    <a:pt x="0" y="660557"/>
                  </a:cubicBezTo>
                  <a:lnTo>
                    <a:pt x="0" y="70785"/>
                  </a:lnTo>
                  <a:cubicBezTo>
                    <a:pt x="0" y="31692"/>
                    <a:pt x="31692" y="0"/>
                    <a:pt x="70785" y="0"/>
                  </a:cubicBezTo>
                  <a:close/>
                </a:path>
              </a:pathLst>
            </a:custGeom>
            <a:solidFill>
              <a:srgbClr val="FFDE59"/>
            </a:solidFill>
          </p:spPr>
          <p:txBody>
            <a:bodyPr/>
            <a:lstStyle/>
            <a:p>
              <a:endParaRPr lang="en-PH"/>
            </a:p>
          </p:txBody>
        </p:sp>
        <p:sp>
          <p:nvSpPr>
            <p:cNvPr id="16" name="TextBox 16"/>
            <p:cNvSpPr txBox="1"/>
            <p:nvPr/>
          </p:nvSpPr>
          <p:spPr>
            <a:xfrm>
              <a:off x="0" y="-28575"/>
              <a:ext cx="1469094" cy="759917"/>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9819574" y="7304318"/>
            <a:ext cx="2606532" cy="1871310"/>
            <a:chOff x="0" y="0"/>
            <a:chExt cx="686494" cy="492855"/>
          </a:xfrm>
        </p:grpSpPr>
        <p:sp>
          <p:nvSpPr>
            <p:cNvPr id="18" name="Freeform 18"/>
            <p:cNvSpPr/>
            <p:nvPr/>
          </p:nvSpPr>
          <p:spPr>
            <a:xfrm>
              <a:off x="0" y="0"/>
              <a:ext cx="686494" cy="492855"/>
            </a:xfrm>
            <a:custGeom>
              <a:avLst/>
              <a:gdLst/>
              <a:ahLst/>
              <a:cxnLst/>
              <a:rect l="l" t="t" r="r" b="b"/>
              <a:pathLst>
                <a:path w="686494" h="492855">
                  <a:moveTo>
                    <a:pt x="151480" y="0"/>
                  </a:moveTo>
                  <a:lnTo>
                    <a:pt x="535014" y="0"/>
                  </a:lnTo>
                  <a:cubicBezTo>
                    <a:pt x="575189" y="0"/>
                    <a:pt x="613718" y="15959"/>
                    <a:pt x="642127" y="44368"/>
                  </a:cubicBezTo>
                  <a:cubicBezTo>
                    <a:pt x="670535" y="72776"/>
                    <a:pt x="686494" y="111305"/>
                    <a:pt x="686494" y="151480"/>
                  </a:cubicBezTo>
                  <a:lnTo>
                    <a:pt x="686494" y="341375"/>
                  </a:lnTo>
                  <a:cubicBezTo>
                    <a:pt x="686494" y="381550"/>
                    <a:pt x="670535" y="420080"/>
                    <a:pt x="642127" y="448488"/>
                  </a:cubicBezTo>
                  <a:cubicBezTo>
                    <a:pt x="613718" y="476896"/>
                    <a:pt x="575189" y="492855"/>
                    <a:pt x="535014" y="492855"/>
                  </a:cubicBezTo>
                  <a:lnTo>
                    <a:pt x="151480" y="492855"/>
                  </a:lnTo>
                  <a:cubicBezTo>
                    <a:pt x="111305" y="492855"/>
                    <a:pt x="72776" y="476896"/>
                    <a:pt x="44368" y="448488"/>
                  </a:cubicBezTo>
                  <a:cubicBezTo>
                    <a:pt x="15959" y="420080"/>
                    <a:pt x="0" y="381550"/>
                    <a:pt x="0" y="341375"/>
                  </a:cubicBezTo>
                  <a:lnTo>
                    <a:pt x="0" y="151480"/>
                  </a:lnTo>
                  <a:cubicBezTo>
                    <a:pt x="0" y="111305"/>
                    <a:pt x="15959" y="72776"/>
                    <a:pt x="44368" y="44368"/>
                  </a:cubicBezTo>
                  <a:cubicBezTo>
                    <a:pt x="72776" y="15959"/>
                    <a:pt x="111305" y="0"/>
                    <a:pt x="151480" y="0"/>
                  </a:cubicBezTo>
                  <a:close/>
                </a:path>
              </a:pathLst>
            </a:custGeom>
            <a:solidFill>
              <a:srgbClr val="BB99FF"/>
            </a:solidFill>
          </p:spPr>
          <p:txBody>
            <a:bodyPr/>
            <a:lstStyle/>
            <a:p>
              <a:endParaRPr lang="en-PH"/>
            </a:p>
          </p:txBody>
        </p:sp>
        <p:sp>
          <p:nvSpPr>
            <p:cNvPr id="19" name="TextBox 19"/>
            <p:cNvSpPr txBox="1"/>
            <p:nvPr/>
          </p:nvSpPr>
          <p:spPr>
            <a:xfrm>
              <a:off x="0" y="-28575"/>
              <a:ext cx="686494" cy="521430"/>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12505359" y="7304318"/>
            <a:ext cx="2606532" cy="1871310"/>
            <a:chOff x="0" y="0"/>
            <a:chExt cx="686494" cy="492855"/>
          </a:xfrm>
        </p:grpSpPr>
        <p:sp>
          <p:nvSpPr>
            <p:cNvPr id="21" name="Freeform 21"/>
            <p:cNvSpPr/>
            <p:nvPr/>
          </p:nvSpPr>
          <p:spPr>
            <a:xfrm>
              <a:off x="0" y="0"/>
              <a:ext cx="686494" cy="492855"/>
            </a:xfrm>
            <a:custGeom>
              <a:avLst/>
              <a:gdLst/>
              <a:ahLst/>
              <a:cxnLst/>
              <a:rect l="l" t="t" r="r" b="b"/>
              <a:pathLst>
                <a:path w="686494" h="492855">
                  <a:moveTo>
                    <a:pt x="151480" y="0"/>
                  </a:moveTo>
                  <a:lnTo>
                    <a:pt x="535014" y="0"/>
                  </a:lnTo>
                  <a:cubicBezTo>
                    <a:pt x="575189" y="0"/>
                    <a:pt x="613718" y="15959"/>
                    <a:pt x="642127" y="44368"/>
                  </a:cubicBezTo>
                  <a:cubicBezTo>
                    <a:pt x="670535" y="72776"/>
                    <a:pt x="686494" y="111305"/>
                    <a:pt x="686494" y="151480"/>
                  </a:cubicBezTo>
                  <a:lnTo>
                    <a:pt x="686494" y="341375"/>
                  </a:lnTo>
                  <a:cubicBezTo>
                    <a:pt x="686494" y="381550"/>
                    <a:pt x="670535" y="420080"/>
                    <a:pt x="642127" y="448488"/>
                  </a:cubicBezTo>
                  <a:cubicBezTo>
                    <a:pt x="613718" y="476896"/>
                    <a:pt x="575189" y="492855"/>
                    <a:pt x="535014" y="492855"/>
                  </a:cubicBezTo>
                  <a:lnTo>
                    <a:pt x="151480" y="492855"/>
                  </a:lnTo>
                  <a:cubicBezTo>
                    <a:pt x="111305" y="492855"/>
                    <a:pt x="72776" y="476896"/>
                    <a:pt x="44368" y="448488"/>
                  </a:cubicBezTo>
                  <a:cubicBezTo>
                    <a:pt x="15959" y="420080"/>
                    <a:pt x="0" y="381550"/>
                    <a:pt x="0" y="341375"/>
                  </a:cubicBezTo>
                  <a:lnTo>
                    <a:pt x="0" y="151480"/>
                  </a:lnTo>
                  <a:cubicBezTo>
                    <a:pt x="0" y="111305"/>
                    <a:pt x="15959" y="72776"/>
                    <a:pt x="44368" y="44368"/>
                  </a:cubicBezTo>
                  <a:cubicBezTo>
                    <a:pt x="72776" y="15959"/>
                    <a:pt x="111305" y="0"/>
                    <a:pt x="151480" y="0"/>
                  </a:cubicBezTo>
                  <a:close/>
                </a:path>
              </a:pathLst>
            </a:custGeom>
            <a:solidFill>
              <a:srgbClr val="BB99FF"/>
            </a:solidFill>
          </p:spPr>
          <p:txBody>
            <a:bodyPr/>
            <a:lstStyle/>
            <a:p>
              <a:endParaRPr lang="en-PH"/>
            </a:p>
          </p:txBody>
        </p:sp>
        <p:sp>
          <p:nvSpPr>
            <p:cNvPr id="22" name="TextBox 22"/>
            <p:cNvSpPr txBox="1"/>
            <p:nvPr/>
          </p:nvSpPr>
          <p:spPr>
            <a:xfrm>
              <a:off x="0" y="-28575"/>
              <a:ext cx="686494" cy="521430"/>
            </a:xfrm>
            <a:prstGeom prst="rect">
              <a:avLst/>
            </a:prstGeom>
          </p:spPr>
          <p:txBody>
            <a:bodyPr lIns="50800" tIns="50800" rIns="50800" bIns="50800" rtlCol="0" anchor="ctr"/>
            <a:lstStyle/>
            <a:p>
              <a:pPr algn="ctr">
                <a:lnSpc>
                  <a:spcPts val="2595"/>
                </a:lnSpc>
              </a:pPr>
              <a:endParaRPr/>
            </a:p>
          </p:txBody>
        </p:sp>
      </p:grpSp>
      <p:sp>
        <p:nvSpPr>
          <p:cNvPr id="23" name="TextBox 23"/>
          <p:cNvSpPr txBox="1"/>
          <p:nvPr/>
        </p:nvSpPr>
        <p:spPr>
          <a:xfrm>
            <a:off x="10857619" y="6620677"/>
            <a:ext cx="3374732" cy="378841"/>
          </a:xfrm>
          <a:prstGeom prst="rect">
            <a:avLst/>
          </a:prstGeom>
        </p:spPr>
        <p:txBody>
          <a:bodyPr lIns="0" tIns="0" rIns="0" bIns="0" rtlCol="0" anchor="t">
            <a:spAutoFit/>
          </a:bodyPr>
          <a:lstStyle/>
          <a:p>
            <a:pPr algn="ctr">
              <a:lnSpc>
                <a:spcPts val="2912"/>
              </a:lnSpc>
              <a:spcBef>
                <a:spcPct val="0"/>
              </a:spcBef>
            </a:pPr>
            <a:r>
              <a:rPr lang="en-US" sz="2600" b="1" i="1" spc="-78">
                <a:solidFill>
                  <a:srgbClr val="000000"/>
                </a:solidFill>
                <a:latin typeface="Open Sans Bold Italics"/>
                <a:ea typeface="Open Sans Bold Italics"/>
                <a:cs typeface="Open Sans Bold Italics"/>
                <a:sym typeface="Open Sans Bold Italics"/>
              </a:rPr>
              <a:t>File</a:t>
            </a:r>
          </a:p>
        </p:txBody>
      </p:sp>
      <p:grpSp>
        <p:nvGrpSpPr>
          <p:cNvPr id="24" name="Group 24"/>
          <p:cNvGrpSpPr/>
          <p:nvPr/>
        </p:nvGrpSpPr>
        <p:grpSpPr>
          <a:xfrm>
            <a:off x="10094304" y="7777605"/>
            <a:ext cx="2057071" cy="565575"/>
            <a:chOff x="0" y="0"/>
            <a:chExt cx="541780" cy="148958"/>
          </a:xfrm>
        </p:grpSpPr>
        <p:sp>
          <p:nvSpPr>
            <p:cNvPr id="25" name="Freeform 25"/>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26" name="TextBox 26"/>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27" name="Group 27"/>
          <p:cNvGrpSpPr/>
          <p:nvPr/>
        </p:nvGrpSpPr>
        <p:grpSpPr>
          <a:xfrm>
            <a:off x="10094304" y="8456085"/>
            <a:ext cx="2057071" cy="565575"/>
            <a:chOff x="0" y="0"/>
            <a:chExt cx="541780" cy="148958"/>
          </a:xfrm>
        </p:grpSpPr>
        <p:sp>
          <p:nvSpPr>
            <p:cNvPr id="28" name="Freeform 28"/>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29" name="TextBox 29"/>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a:off x="12780089" y="7777605"/>
            <a:ext cx="2057071" cy="565575"/>
            <a:chOff x="0" y="0"/>
            <a:chExt cx="541780" cy="148958"/>
          </a:xfrm>
        </p:grpSpPr>
        <p:sp>
          <p:nvSpPr>
            <p:cNvPr id="31" name="Freeform 31"/>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32" name="TextBox 32"/>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a:off x="12780089" y="8456085"/>
            <a:ext cx="2057071" cy="565575"/>
            <a:chOff x="0" y="0"/>
            <a:chExt cx="541780" cy="148958"/>
          </a:xfrm>
        </p:grpSpPr>
        <p:sp>
          <p:nvSpPr>
            <p:cNvPr id="34" name="Freeform 34"/>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35" name="TextBox 35"/>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sp>
        <p:nvSpPr>
          <p:cNvPr id="36" name="TextBox 36"/>
          <p:cNvSpPr txBox="1"/>
          <p:nvPr/>
        </p:nvSpPr>
        <p:spPr>
          <a:xfrm>
            <a:off x="10290808" y="7921843"/>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Fields</a:t>
            </a:r>
          </a:p>
        </p:txBody>
      </p:sp>
      <p:sp>
        <p:nvSpPr>
          <p:cNvPr id="37" name="TextBox 37"/>
          <p:cNvSpPr txBox="1"/>
          <p:nvPr/>
        </p:nvSpPr>
        <p:spPr>
          <a:xfrm>
            <a:off x="10601058" y="7376681"/>
            <a:ext cx="1043564"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Record</a:t>
            </a:r>
          </a:p>
        </p:txBody>
      </p:sp>
      <p:sp>
        <p:nvSpPr>
          <p:cNvPr id="38" name="TextBox 38"/>
          <p:cNvSpPr txBox="1"/>
          <p:nvPr/>
        </p:nvSpPr>
        <p:spPr>
          <a:xfrm>
            <a:off x="10290808" y="8600323"/>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Fields</a:t>
            </a:r>
          </a:p>
        </p:txBody>
      </p:sp>
      <p:sp>
        <p:nvSpPr>
          <p:cNvPr id="39" name="TextBox 39"/>
          <p:cNvSpPr txBox="1"/>
          <p:nvPr/>
        </p:nvSpPr>
        <p:spPr>
          <a:xfrm>
            <a:off x="12900051" y="7879417"/>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Fields</a:t>
            </a:r>
          </a:p>
        </p:txBody>
      </p:sp>
      <p:sp>
        <p:nvSpPr>
          <p:cNvPr id="40" name="TextBox 40"/>
          <p:cNvSpPr txBox="1"/>
          <p:nvPr/>
        </p:nvSpPr>
        <p:spPr>
          <a:xfrm>
            <a:off x="12900051" y="8557897"/>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Fields</a:t>
            </a:r>
          </a:p>
        </p:txBody>
      </p:sp>
      <p:sp>
        <p:nvSpPr>
          <p:cNvPr id="41" name="TextBox 41"/>
          <p:cNvSpPr txBox="1"/>
          <p:nvPr/>
        </p:nvSpPr>
        <p:spPr>
          <a:xfrm>
            <a:off x="13322753" y="7376681"/>
            <a:ext cx="1043564"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Record</a:t>
            </a:r>
          </a:p>
        </p:txBody>
      </p:sp>
      <p:grpSp>
        <p:nvGrpSpPr>
          <p:cNvPr id="42" name="Group 42"/>
          <p:cNvGrpSpPr/>
          <p:nvPr/>
        </p:nvGrpSpPr>
        <p:grpSpPr>
          <a:xfrm>
            <a:off x="11054249" y="7869892"/>
            <a:ext cx="951518" cy="405218"/>
            <a:chOff x="0" y="0"/>
            <a:chExt cx="250606" cy="106724"/>
          </a:xfrm>
        </p:grpSpPr>
        <p:sp>
          <p:nvSpPr>
            <p:cNvPr id="43" name="Freeform 43"/>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44" name="TextBox 44"/>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45" name="Group 45"/>
          <p:cNvGrpSpPr/>
          <p:nvPr/>
        </p:nvGrpSpPr>
        <p:grpSpPr>
          <a:xfrm>
            <a:off x="11054249" y="8536264"/>
            <a:ext cx="951518" cy="405218"/>
            <a:chOff x="0" y="0"/>
            <a:chExt cx="250606" cy="106724"/>
          </a:xfrm>
        </p:grpSpPr>
        <p:sp>
          <p:nvSpPr>
            <p:cNvPr id="46" name="Freeform 46"/>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47" name="TextBox 47"/>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48" name="Group 48"/>
          <p:cNvGrpSpPr/>
          <p:nvPr/>
        </p:nvGrpSpPr>
        <p:grpSpPr>
          <a:xfrm>
            <a:off x="13664704" y="7869892"/>
            <a:ext cx="951518" cy="405218"/>
            <a:chOff x="0" y="0"/>
            <a:chExt cx="250606" cy="106724"/>
          </a:xfrm>
        </p:grpSpPr>
        <p:sp>
          <p:nvSpPr>
            <p:cNvPr id="49" name="Freeform 49"/>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50" name="TextBox 50"/>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13663492" y="8501126"/>
            <a:ext cx="951518" cy="405218"/>
            <a:chOff x="0" y="0"/>
            <a:chExt cx="250606" cy="106724"/>
          </a:xfrm>
        </p:grpSpPr>
        <p:sp>
          <p:nvSpPr>
            <p:cNvPr id="52" name="Freeform 52"/>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53" name="TextBox 53"/>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1148288" y="7933952"/>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55" name="TextBox 55"/>
          <p:cNvSpPr txBox="1"/>
          <p:nvPr/>
        </p:nvSpPr>
        <p:spPr>
          <a:xfrm>
            <a:off x="11148288" y="8600323"/>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56" name="TextBox 56"/>
          <p:cNvSpPr txBox="1"/>
          <p:nvPr/>
        </p:nvSpPr>
        <p:spPr>
          <a:xfrm>
            <a:off x="13758742" y="7933952"/>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57" name="TextBox 57"/>
          <p:cNvSpPr txBox="1"/>
          <p:nvPr/>
        </p:nvSpPr>
        <p:spPr>
          <a:xfrm>
            <a:off x="13758742" y="8565186"/>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TextBox 7"/>
          <p:cNvSpPr txBox="1"/>
          <p:nvPr/>
        </p:nvSpPr>
        <p:spPr>
          <a:xfrm>
            <a:off x="402046" y="1877010"/>
            <a:ext cx="768528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Binary files</a:t>
            </a:r>
          </a:p>
        </p:txBody>
      </p:sp>
      <p:grpSp>
        <p:nvGrpSpPr>
          <p:cNvPr id="8" name="Group 8"/>
          <p:cNvGrpSpPr/>
          <p:nvPr/>
        </p:nvGrpSpPr>
        <p:grpSpPr>
          <a:xfrm>
            <a:off x="3038515" y="4135596"/>
            <a:ext cx="5577965" cy="4932497"/>
            <a:chOff x="0" y="0"/>
            <a:chExt cx="1469094" cy="1299094"/>
          </a:xfrm>
        </p:grpSpPr>
        <p:sp>
          <p:nvSpPr>
            <p:cNvPr id="9" name="Freeform 9"/>
            <p:cNvSpPr/>
            <p:nvPr/>
          </p:nvSpPr>
          <p:spPr>
            <a:xfrm>
              <a:off x="0" y="0"/>
              <a:ext cx="1469094" cy="1299094"/>
            </a:xfrm>
            <a:custGeom>
              <a:avLst/>
              <a:gdLst/>
              <a:ahLst/>
              <a:cxnLst/>
              <a:rect l="l" t="t" r="r" b="b"/>
              <a:pathLst>
                <a:path w="1469094" h="1299094">
                  <a:moveTo>
                    <a:pt x="70785" y="0"/>
                  </a:moveTo>
                  <a:lnTo>
                    <a:pt x="1398308" y="0"/>
                  </a:lnTo>
                  <a:cubicBezTo>
                    <a:pt x="1437402" y="0"/>
                    <a:pt x="1469094" y="31692"/>
                    <a:pt x="1469094" y="70785"/>
                  </a:cubicBezTo>
                  <a:lnTo>
                    <a:pt x="1469094" y="1228308"/>
                  </a:lnTo>
                  <a:cubicBezTo>
                    <a:pt x="1469094" y="1267402"/>
                    <a:pt x="1437402" y="1299094"/>
                    <a:pt x="1398308" y="1299094"/>
                  </a:cubicBezTo>
                  <a:lnTo>
                    <a:pt x="70785" y="1299094"/>
                  </a:lnTo>
                  <a:cubicBezTo>
                    <a:pt x="31692" y="1299094"/>
                    <a:pt x="0" y="1267402"/>
                    <a:pt x="0" y="1228308"/>
                  </a:cubicBezTo>
                  <a:lnTo>
                    <a:pt x="0" y="70785"/>
                  </a:lnTo>
                  <a:cubicBezTo>
                    <a:pt x="0" y="31692"/>
                    <a:pt x="31692" y="0"/>
                    <a:pt x="70785" y="0"/>
                  </a:cubicBezTo>
                  <a:close/>
                </a:path>
              </a:pathLst>
            </a:custGeom>
            <a:solidFill>
              <a:srgbClr val="FFDE59"/>
            </a:solidFill>
          </p:spPr>
          <p:txBody>
            <a:bodyPr/>
            <a:lstStyle/>
            <a:p>
              <a:endParaRPr lang="en-PH"/>
            </a:p>
          </p:txBody>
        </p:sp>
        <p:sp>
          <p:nvSpPr>
            <p:cNvPr id="10" name="TextBox 10"/>
            <p:cNvSpPr txBox="1"/>
            <p:nvPr/>
          </p:nvSpPr>
          <p:spPr>
            <a:xfrm>
              <a:off x="0" y="-28575"/>
              <a:ext cx="1469094" cy="1327669"/>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3181339" y="4958429"/>
            <a:ext cx="2606532" cy="1871310"/>
            <a:chOff x="0" y="0"/>
            <a:chExt cx="686494" cy="492855"/>
          </a:xfrm>
        </p:grpSpPr>
        <p:sp>
          <p:nvSpPr>
            <p:cNvPr id="12" name="Freeform 12"/>
            <p:cNvSpPr/>
            <p:nvPr/>
          </p:nvSpPr>
          <p:spPr>
            <a:xfrm>
              <a:off x="0" y="0"/>
              <a:ext cx="686494" cy="492855"/>
            </a:xfrm>
            <a:custGeom>
              <a:avLst/>
              <a:gdLst/>
              <a:ahLst/>
              <a:cxnLst/>
              <a:rect l="l" t="t" r="r" b="b"/>
              <a:pathLst>
                <a:path w="686494" h="492855">
                  <a:moveTo>
                    <a:pt x="151480" y="0"/>
                  </a:moveTo>
                  <a:lnTo>
                    <a:pt x="535014" y="0"/>
                  </a:lnTo>
                  <a:cubicBezTo>
                    <a:pt x="575189" y="0"/>
                    <a:pt x="613718" y="15959"/>
                    <a:pt x="642127" y="44368"/>
                  </a:cubicBezTo>
                  <a:cubicBezTo>
                    <a:pt x="670535" y="72776"/>
                    <a:pt x="686494" y="111305"/>
                    <a:pt x="686494" y="151480"/>
                  </a:cubicBezTo>
                  <a:lnTo>
                    <a:pt x="686494" y="341375"/>
                  </a:lnTo>
                  <a:cubicBezTo>
                    <a:pt x="686494" y="381550"/>
                    <a:pt x="670535" y="420080"/>
                    <a:pt x="642127" y="448488"/>
                  </a:cubicBezTo>
                  <a:cubicBezTo>
                    <a:pt x="613718" y="476896"/>
                    <a:pt x="575189" y="492855"/>
                    <a:pt x="535014" y="492855"/>
                  </a:cubicBezTo>
                  <a:lnTo>
                    <a:pt x="151480" y="492855"/>
                  </a:lnTo>
                  <a:cubicBezTo>
                    <a:pt x="111305" y="492855"/>
                    <a:pt x="72776" y="476896"/>
                    <a:pt x="44368" y="448488"/>
                  </a:cubicBezTo>
                  <a:cubicBezTo>
                    <a:pt x="15959" y="420080"/>
                    <a:pt x="0" y="381550"/>
                    <a:pt x="0" y="341375"/>
                  </a:cubicBezTo>
                  <a:lnTo>
                    <a:pt x="0" y="151480"/>
                  </a:lnTo>
                  <a:cubicBezTo>
                    <a:pt x="0" y="111305"/>
                    <a:pt x="15959" y="72776"/>
                    <a:pt x="44368" y="44368"/>
                  </a:cubicBezTo>
                  <a:cubicBezTo>
                    <a:pt x="72776" y="15959"/>
                    <a:pt x="111305" y="0"/>
                    <a:pt x="151480" y="0"/>
                  </a:cubicBezTo>
                  <a:close/>
                </a:path>
              </a:pathLst>
            </a:custGeom>
            <a:solidFill>
              <a:srgbClr val="BB99FF"/>
            </a:solidFill>
          </p:spPr>
          <p:txBody>
            <a:bodyPr/>
            <a:lstStyle/>
            <a:p>
              <a:endParaRPr lang="en-PH"/>
            </a:p>
          </p:txBody>
        </p:sp>
        <p:sp>
          <p:nvSpPr>
            <p:cNvPr id="13" name="TextBox 13"/>
            <p:cNvSpPr txBox="1"/>
            <p:nvPr/>
          </p:nvSpPr>
          <p:spPr>
            <a:xfrm>
              <a:off x="0" y="-28575"/>
              <a:ext cx="686494" cy="521430"/>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5867124" y="4958429"/>
            <a:ext cx="2606532" cy="1871310"/>
            <a:chOff x="0" y="0"/>
            <a:chExt cx="686494" cy="492855"/>
          </a:xfrm>
        </p:grpSpPr>
        <p:sp>
          <p:nvSpPr>
            <p:cNvPr id="15" name="Freeform 15"/>
            <p:cNvSpPr/>
            <p:nvPr/>
          </p:nvSpPr>
          <p:spPr>
            <a:xfrm>
              <a:off x="0" y="0"/>
              <a:ext cx="686494" cy="492855"/>
            </a:xfrm>
            <a:custGeom>
              <a:avLst/>
              <a:gdLst/>
              <a:ahLst/>
              <a:cxnLst/>
              <a:rect l="l" t="t" r="r" b="b"/>
              <a:pathLst>
                <a:path w="686494" h="492855">
                  <a:moveTo>
                    <a:pt x="151480" y="0"/>
                  </a:moveTo>
                  <a:lnTo>
                    <a:pt x="535014" y="0"/>
                  </a:lnTo>
                  <a:cubicBezTo>
                    <a:pt x="575189" y="0"/>
                    <a:pt x="613718" y="15959"/>
                    <a:pt x="642127" y="44368"/>
                  </a:cubicBezTo>
                  <a:cubicBezTo>
                    <a:pt x="670535" y="72776"/>
                    <a:pt x="686494" y="111305"/>
                    <a:pt x="686494" y="151480"/>
                  </a:cubicBezTo>
                  <a:lnTo>
                    <a:pt x="686494" y="341375"/>
                  </a:lnTo>
                  <a:cubicBezTo>
                    <a:pt x="686494" y="381550"/>
                    <a:pt x="670535" y="420080"/>
                    <a:pt x="642127" y="448488"/>
                  </a:cubicBezTo>
                  <a:cubicBezTo>
                    <a:pt x="613718" y="476896"/>
                    <a:pt x="575189" y="492855"/>
                    <a:pt x="535014" y="492855"/>
                  </a:cubicBezTo>
                  <a:lnTo>
                    <a:pt x="151480" y="492855"/>
                  </a:lnTo>
                  <a:cubicBezTo>
                    <a:pt x="111305" y="492855"/>
                    <a:pt x="72776" y="476896"/>
                    <a:pt x="44368" y="448488"/>
                  </a:cubicBezTo>
                  <a:cubicBezTo>
                    <a:pt x="15959" y="420080"/>
                    <a:pt x="0" y="381550"/>
                    <a:pt x="0" y="341375"/>
                  </a:cubicBezTo>
                  <a:lnTo>
                    <a:pt x="0" y="151480"/>
                  </a:lnTo>
                  <a:cubicBezTo>
                    <a:pt x="0" y="111305"/>
                    <a:pt x="15959" y="72776"/>
                    <a:pt x="44368" y="44368"/>
                  </a:cubicBezTo>
                  <a:cubicBezTo>
                    <a:pt x="72776" y="15959"/>
                    <a:pt x="111305" y="0"/>
                    <a:pt x="151480" y="0"/>
                  </a:cubicBezTo>
                  <a:close/>
                </a:path>
              </a:pathLst>
            </a:custGeom>
            <a:solidFill>
              <a:srgbClr val="BB99FF"/>
            </a:solidFill>
          </p:spPr>
          <p:txBody>
            <a:bodyPr/>
            <a:lstStyle/>
            <a:p>
              <a:endParaRPr lang="en-PH"/>
            </a:p>
          </p:txBody>
        </p:sp>
        <p:sp>
          <p:nvSpPr>
            <p:cNvPr id="16" name="TextBox 16"/>
            <p:cNvSpPr txBox="1"/>
            <p:nvPr/>
          </p:nvSpPr>
          <p:spPr>
            <a:xfrm>
              <a:off x="0" y="-28575"/>
              <a:ext cx="686494" cy="521430"/>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4219385" y="4274788"/>
            <a:ext cx="3374732" cy="378841"/>
          </a:xfrm>
          <a:prstGeom prst="rect">
            <a:avLst/>
          </a:prstGeom>
        </p:spPr>
        <p:txBody>
          <a:bodyPr lIns="0" tIns="0" rIns="0" bIns="0" rtlCol="0" anchor="t">
            <a:spAutoFit/>
          </a:bodyPr>
          <a:lstStyle/>
          <a:p>
            <a:pPr algn="ctr">
              <a:lnSpc>
                <a:spcPts val="2912"/>
              </a:lnSpc>
              <a:spcBef>
                <a:spcPct val="0"/>
              </a:spcBef>
            </a:pPr>
            <a:r>
              <a:rPr lang="en-US" sz="2600" b="1" i="1" spc="-78">
                <a:solidFill>
                  <a:srgbClr val="000000"/>
                </a:solidFill>
                <a:latin typeface="Open Sans Bold Italics"/>
                <a:ea typeface="Open Sans Bold Italics"/>
                <a:cs typeface="Open Sans Bold Italics"/>
                <a:sym typeface="Open Sans Bold Italics"/>
              </a:rPr>
              <a:t>Image file</a:t>
            </a:r>
          </a:p>
        </p:txBody>
      </p:sp>
      <p:grpSp>
        <p:nvGrpSpPr>
          <p:cNvPr id="18" name="Group 18"/>
          <p:cNvGrpSpPr/>
          <p:nvPr/>
        </p:nvGrpSpPr>
        <p:grpSpPr>
          <a:xfrm>
            <a:off x="3456070" y="5431716"/>
            <a:ext cx="2057071" cy="565575"/>
            <a:chOff x="0" y="0"/>
            <a:chExt cx="541780" cy="148958"/>
          </a:xfrm>
        </p:grpSpPr>
        <p:sp>
          <p:nvSpPr>
            <p:cNvPr id="19" name="Freeform 19"/>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20" name="TextBox 20"/>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21" name="Group 21"/>
          <p:cNvGrpSpPr/>
          <p:nvPr/>
        </p:nvGrpSpPr>
        <p:grpSpPr>
          <a:xfrm>
            <a:off x="3456070" y="6110197"/>
            <a:ext cx="2057071" cy="565575"/>
            <a:chOff x="0" y="0"/>
            <a:chExt cx="541780" cy="148958"/>
          </a:xfrm>
        </p:grpSpPr>
        <p:sp>
          <p:nvSpPr>
            <p:cNvPr id="22" name="Freeform 22"/>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23" name="TextBox 23"/>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24" name="Group 24"/>
          <p:cNvGrpSpPr/>
          <p:nvPr/>
        </p:nvGrpSpPr>
        <p:grpSpPr>
          <a:xfrm>
            <a:off x="6141855" y="5431716"/>
            <a:ext cx="2057071" cy="565575"/>
            <a:chOff x="0" y="0"/>
            <a:chExt cx="541780" cy="148958"/>
          </a:xfrm>
        </p:grpSpPr>
        <p:sp>
          <p:nvSpPr>
            <p:cNvPr id="25" name="Freeform 25"/>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26" name="TextBox 26"/>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27" name="Group 27"/>
          <p:cNvGrpSpPr/>
          <p:nvPr/>
        </p:nvGrpSpPr>
        <p:grpSpPr>
          <a:xfrm>
            <a:off x="6141855" y="6110197"/>
            <a:ext cx="2057071" cy="565575"/>
            <a:chOff x="0" y="0"/>
            <a:chExt cx="541780" cy="148958"/>
          </a:xfrm>
        </p:grpSpPr>
        <p:sp>
          <p:nvSpPr>
            <p:cNvPr id="28" name="Freeform 28"/>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29" name="TextBox 29"/>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sp>
        <p:nvSpPr>
          <p:cNvPr id="30" name="TextBox 30"/>
          <p:cNvSpPr txBox="1"/>
          <p:nvPr/>
        </p:nvSpPr>
        <p:spPr>
          <a:xfrm>
            <a:off x="3652573" y="5575954"/>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Red</a:t>
            </a:r>
          </a:p>
        </p:txBody>
      </p:sp>
      <p:sp>
        <p:nvSpPr>
          <p:cNvPr id="31" name="TextBox 31"/>
          <p:cNvSpPr txBox="1"/>
          <p:nvPr/>
        </p:nvSpPr>
        <p:spPr>
          <a:xfrm>
            <a:off x="3962823" y="5030792"/>
            <a:ext cx="1043564"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Pixel 1</a:t>
            </a:r>
          </a:p>
        </p:txBody>
      </p:sp>
      <p:sp>
        <p:nvSpPr>
          <p:cNvPr id="32" name="TextBox 32"/>
          <p:cNvSpPr txBox="1"/>
          <p:nvPr/>
        </p:nvSpPr>
        <p:spPr>
          <a:xfrm>
            <a:off x="3652573" y="6254434"/>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Blue</a:t>
            </a:r>
          </a:p>
        </p:txBody>
      </p:sp>
      <p:sp>
        <p:nvSpPr>
          <p:cNvPr id="33" name="TextBox 33"/>
          <p:cNvSpPr txBox="1"/>
          <p:nvPr/>
        </p:nvSpPr>
        <p:spPr>
          <a:xfrm>
            <a:off x="6684519" y="5030792"/>
            <a:ext cx="1043564"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Pixel 2</a:t>
            </a:r>
          </a:p>
        </p:txBody>
      </p:sp>
      <p:grpSp>
        <p:nvGrpSpPr>
          <p:cNvPr id="34" name="Group 34"/>
          <p:cNvGrpSpPr/>
          <p:nvPr/>
        </p:nvGrpSpPr>
        <p:grpSpPr>
          <a:xfrm>
            <a:off x="4416015" y="5524004"/>
            <a:ext cx="951518" cy="405218"/>
            <a:chOff x="0" y="0"/>
            <a:chExt cx="250606" cy="106724"/>
          </a:xfrm>
        </p:grpSpPr>
        <p:sp>
          <p:nvSpPr>
            <p:cNvPr id="35" name="Freeform 35"/>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36" name="TextBox 36"/>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37" name="Group 37"/>
          <p:cNvGrpSpPr/>
          <p:nvPr/>
        </p:nvGrpSpPr>
        <p:grpSpPr>
          <a:xfrm>
            <a:off x="4416015" y="6190375"/>
            <a:ext cx="951518" cy="405218"/>
            <a:chOff x="0" y="0"/>
            <a:chExt cx="250606" cy="106724"/>
          </a:xfrm>
        </p:grpSpPr>
        <p:sp>
          <p:nvSpPr>
            <p:cNvPr id="38" name="Freeform 38"/>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39" name="TextBox 39"/>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40" name="Group 40"/>
          <p:cNvGrpSpPr/>
          <p:nvPr/>
        </p:nvGrpSpPr>
        <p:grpSpPr>
          <a:xfrm>
            <a:off x="7026469" y="5524004"/>
            <a:ext cx="951518" cy="405218"/>
            <a:chOff x="0" y="0"/>
            <a:chExt cx="250606" cy="106724"/>
          </a:xfrm>
        </p:grpSpPr>
        <p:sp>
          <p:nvSpPr>
            <p:cNvPr id="41" name="Freeform 41"/>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42" name="TextBox 42"/>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43" name="Group 43"/>
          <p:cNvGrpSpPr/>
          <p:nvPr/>
        </p:nvGrpSpPr>
        <p:grpSpPr>
          <a:xfrm>
            <a:off x="7025258" y="6155238"/>
            <a:ext cx="951518" cy="405218"/>
            <a:chOff x="0" y="0"/>
            <a:chExt cx="250606" cy="106724"/>
          </a:xfrm>
        </p:grpSpPr>
        <p:sp>
          <p:nvSpPr>
            <p:cNvPr id="44" name="Freeform 44"/>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45" name="TextBox 45"/>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4510053" y="5588063"/>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47" name="TextBox 47"/>
          <p:cNvSpPr txBox="1"/>
          <p:nvPr/>
        </p:nvSpPr>
        <p:spPr>
          <a:xfrm>
            <a:off x="4510053" y="6254434"/>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48" name="TextBox 48"/>
          <p:cNvSpPr txBox="1"/>
          <p:nvPr/>
        </p:nvSpPr>
        <p:spPr>
          <a:xfrm>
            <a:off x="7120508" y="5588063"/>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49" name="TextBox 49"/>
          <p:cNvSpPr txBox="1"/>
          <p:nvPr/>
        </p:nvSpPr>
        <p:spPr>
          <a:xfrm>
            <a:off x="7120508" y="6219297"/>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50" name="TextBox 50"/>
          <p:cNvSpPr txBox="1"/>
          <p:nvPr/>
        </p:nvSpPr>
        <p:spPr>
          <a:xfrm>
            <a:off x="481115" y="2646982"/>
            <a:ext cx="11910350" cy="817371"/>
          </a:xfrm>
          <a:prstGeom prst="rect">
            <a:avLst/>
          </a:prstGeom>
        </p:spPr>
        <p:txBody>
          <a:bodyPr lIns="0" tIns="0" rIns="0" bIns="0" rtlCol="0" anchor="t">
            <a:spAutoFit/>
          </a:bodyPr>
          <a:lstStyle/>
          <a:p>
            <a:pPr marL="632885" lvl="1" indent="-316443" algn="l">
              <a:lnSpc>
                <a:spcPts val="3283"/>
              </a:lnSpc>
              <a:buFont typeface="Arial"/>
              <a:buChar char="•"/>
            </a:pPr>
            <a:r>
              <a:rPr lang="en-US" sz="2931" spc="-87">
                <a:solidFill>
                  <a:srgbClr val="000000"/>
                </a:solidFill>
                <a:latin typeface="Open Sans"/>
                <a:ea typeface="Open Sans"/>
                <a:cs typeface="Open Sans"/>
                <a:sym typeface="Open Sans"/>
              </a:rPr>
              <a:t>The number of fields per record must be known </a:t>
            </a:r>
          </a:p>
          <a:p>
            <a:pPr marL="632885" lvl="1" indent="-316443" algn="l">
              <a:lnSpc>
                <a:spcPts val="3283"/>
              </a:lnSpc>
              <a:spcBef>
                <a:spcPct val="0"/>
              </a:spcBef>
              <a:buFont typeface="Arial"/>
              <a:buChar char="•"/>
            </a:pPr>
            <a:r>
              <a:rPr lang="en-US" sz="2931" spc="-87">
                <a:solidFill>
                  <a:srgbClr val="000000"/>
                </a:solidFill>
                <a:latin typeface="Open Sans"/>
                <a:ea typeface="Open Sans"/>
                <a:cs typeface="Open Sans"/>
                <a:sym typeface="Open Sans"/>
              </a:rPr>
              <a:t>The size of each field (number of bytes) must be known as well </a:t>
            </a:r>
          </a:p>
        </p:txBody>
      </p:sp>
      <p:grpSp>
        <p:nvGrpSpPr>
          <p:cNvPr id="51" name="Group 51"/>
          <p:cNvGrpSpPr/>
          <p:nvPr/>
        </p:nvGrpSpPr>
        <p:grpSpPr>
          <a:xfrm>
            <a:off x="3112749" y="6944039"/>
            <a:ext cx="2606532" cy="1871310"/>
            <a:chOff x="0" y="0"/>
            <a:chExt cx="686494" cy="492855"/>
          </a:xfrm>
        </p:grpSpPr>
        <p:sp>
          <p:nvSpPr>
            <p:cNvPr id="52" name="Freeform 52"/>
            <p:cNvSpPr/>
            <p:nvPr/>
          </p:nvSpPr>
          <p:spPr>
            <a:xfrm>
              <a:off x="0" y="0"/>
              <a:ext cx="686494" cy="492855"/>
            </a:xfrm>
            <a:custGeom>
              <a:avLst/>
              <a:gdLst/>
              <a:ahLst/>
              <a:cxnLst/>
              <a:rect l="l" t="t" r="r" b="b"/>
              <a:pathLst>
                <a:path w="686494" h="492855">
                  <a:moveTo>
                    <a:pt x="151480" y="0"/>
                  </a:moveTo>
                  <a:lnTo>
                    <a:pt x="535014" y="0"/>
                  </a:lnTo>
                  <a:cubicBezTo>
                    <a:pt x="575189" y="0"/>
                    <a:pt x="613718" y="15959"/>
                    <a:pt x="642127" y="44368"/>
                  </a:cubicBezTo>
                  <a:cubicBezTo>
                    <a:pt x="670535" y="72776"/>
                    <a:pt x="686494" y="111305"/>
                    <a:pt x="686494" y="151480"/>
                  </a:cubicBezTo>
                  <a:lnTo>
                    <a:pt x="686494" y="341375"/>
                  </a:lnTo>
                  <a:cubicBezTo>
                    <a:pt x="686494" y="381550"/>
                    <a:pt x="670535" y="420080"/>
                    <a:pt x="642127" y="448488"/>
                  </a:cubicBezTo>
                  <a:cubicBezTo>
                    <a:pt x="613718" y="476896"/>
                    <a:pt x="575189" y="492855"/>
                    <a:pt x="535014" y="492855"/>
                  </a:cubicBezTo>
                  <a:lnTo>
                    <a:pt x="151480" y="492855"/>
                  </a:lnTo>
                  <a:cubicBezTo>
                    <a:pt x="111305" y="492855"/>
                    <a:pt x="72776" y="476896"/>
                    <a:pt x="44368" y="448488"/>
                  </a:cubicBezTo>
                  <a:cubicBezTo>
                    <a:pt x="15959" y="420080"/>
                    <a:pt x="0" y="381550"/>
                    <a:pt x="0" y="341375"/>
                  </a:cubicBezTo>
                  <a:lnTo>
                    <a:pt x="0" y="151480"/>
                  </a:lnTo>
                  <a:cubicBezTo>
                    <a:pt x="0" y="111305"/>
                    <a:pt x="15959" y="72776"/>
                    <a:pt x="44368" y="44368"/>
                  </a:cubicBezTo>
                  <a:cubicBezTo>
                    <a:pt x="72776" y="15959"/>
                    <a:pt x="111305" y="0"/>
                    <a:pt x="151480" y="0"/>
                  </a:cubicBezTo>
                  <a:close/>
                </a:path>
              </a:pathLst>
            </a:custGeom>
            <a:solidFill>
              <a:srgbClr val="BB99FF"/>
            </a:solidFill>
          </p:spPr>
          <p:txBody>
            <a:bodyPr/>
            <a:lstStyle/>
            <a:p>
              <a:endParaRPr lang="en-PH"/>
            </a:p>
          </p:txBody>
        </p:sp>
        <p:sp>
          <p:nvSpPr>
            <p:cNvPr id="53" name="TextBox 53"/>
            <p:cNvSpPr txBox="1"/>
            <p:nvPr/>
          </p:nvSpPr>
          <p:spPr>
            <a:xfrm>
              <a:off x="0" y="-28575"/>
              <a:ext cx="686494" cy="521430"/>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3387479" y="7417327"/>
            <a:ext cx="2057071" cy="565575"/>
            <a:chOff x="0" y="0"/>
            <a:chExt cx="541780" cy="148958"/>
          </a:xfrm>
        </p:grpSpPr>
        <p:sp>
          <p:nvSpPr>
            <p:cNvPr id="55" name="Freeform 55"/>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56" name="TextBox 56"/>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57" name="Group 57"/>
          <p:cNvGrpSpPr/>
          <p:nvPr/>
        </p:nvGrpSpPr>
        <p:grpSpPr>
          <a:xfrm>
            <a:off x="3387479" y="8095807"/>
            <a:ext cx="2057071" cy="565575"/>
            <a:chOff x="0" y="0"/>
            <a:chExt cx="541780" cy="148958"/>
          </a:xfrm>
        </p:grpSpPr>
        <p:sp>
          <p:nvSpPr>
            <p:cNvPr id="58" name="Freeform 58"/>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59" name="TextBox 59"/>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sp>
        <p:nvSpPr>
          <p:cNvPr id="60" name="TextBox 60"/>
          <p:cNvSpPr txBox="1"/>
          <p:nvPr/>
        </p:nvSpPr>
        <p:spPr>
          <a:xfrm>
            <a:off x="3894233" y="7016402"/>
            <a:ext cx="1043564"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Pixel 3</a:t>
            </a:r>
          </a:p>
        </p:txBody>
      </p:sp>
      <p:grpSp>
        <p:nvGrpSpPr>
          <p:cNvPr id="61" name="Group 61"/>
          <p:cNvGrpSpPr/>
          <p:nvPr/>
        </p:nvGrpSpPr>
        <p:grpSpPr>
          <a:xfrm>
            <a:off x="4347424" y="7509614"/>
            <a:ext cx="951518" cy="405218"/>
            <a:chOff x="0" y="0"/>
            <a:chExt cx="250606" cy="106724"/>
          </a:xfrm>
        </p:grpSpPr>
        <p:sp>
          <p:nvSpPr>
            <p:cNvPr id="62" name="Freeform 62"/>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63" name="TextBox 63"/>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64" name="Group 64"/>
          <p:cNvGrpSpPr/>
          <p:nvPr/>
        </p:nvGrpSpPr>
        <p:grpSpPr>
          <a:xfrm>
            <a:off x="4347424" y="8175985"/>
            <a:ext cx="951518" cy="405218"/>
            <a:chOff x="0" y="0"/>
            <a:chExt cx="250606" cy="106724"/>
          </a:xfrm>
        </p:grpSpPr>
        <p:sp>
          <p:nvSpPr>
            <p:cNvPr id="65" name="Freeform 65"/>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66" name="TextBox 66"/>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sp>
        <p:nvSpPr>
          <p:cNvPr id="67" name="TextBox 67"/>
          <p:cNvSpPr txBox="1"/>
          <p:nvPr/>
        </p:nvSpPr>
        <p:spPr>
          <a:xfrm>
            <a:off x="4441463" y="7573673"/>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68" name="TextBox 68"/>
          <p:cNvSpPr txBox="1"/>
          <p:nvPr/>
        </p:nvSpPr>
        <p:spPr>
          <a:xfrm>
            <a:off x="4441463" y="8240045"/>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grpSp>
        <p:nvGrpSpPr>
          <p:cNvPr id="69" name="Group 69"/>
          <p:cNvGrpSpPr/>
          <p:nvPr/>
        </p:nvGrpSpPr>
        <p:grpSpPr>
          <a:xfrm>
            <a:off x="5817241" y="6944039"/>
            <a:ext cx="2606532" cy="1871310"/>
            <a:chOff x="0" y="0"/>
            <a:chExt cx="686494" cy="492855"/>
          </a:xfrm>
        </p:grpSpPr>
        <p:sp>
          <p:nvSpPr>
            <p:cNvPr id="70" name="Freeform 70"/>
            <p:cNvSpPr/>
            <p:nvPr/>
          </p:nvSpPr>
          <p:spPr>
            <a:xfrm>
              <a:off x="0" y="0"/>
              <a:ext cx="686494" cy="492855"/>
            </a:xfrm>
            <a:custGeom>
              <a:avLst/>
              <a:gdLst/>
              <a:ahLst/>
              <a:cxnLst/>
              <a:rect l="l" t="t" r="r" b="b"/>
              <a:pathLst>
                <a:path w="686494" h="492855">
                  <a:moveTo>
                    <a:pt x="151480" y="0"/>
                  </a:moveTo>
                  <a:lnTo>
                    <a:pt x="535014" y="0"/>
                  </a:lnTo>
                  <a:cubicBezTo>
                    <a:pt x="575189" y="0"/>
                    <a:pt x="613718" y="15959"/>
                    <a:pt x="642127" y="44368"/>
                  </a:cubicBezTo>
                  <a:cubicBezTo>
                    <a:pt x="670535" y="72776"/>
                    <a:pt x="686494" y="111305"/>
                    <a:pt x="686494" y="151480"/>
                  </a:cubicBezTo>
                  <a:lnTo>
                    <a:pt x="686494" y="341375"/>
                  </a:lnTo>
                  <a:cubicBezTo>
                    <a:pt x="686494" y="381550"/>
                    <a:pt x="670535" y="420080"/>
                    <a:pt x="642127" y="448488"/>
                  </a:cubicBezTo>
                  <a:cubicBezTo>
                    <a:pt x="613718" y="476896"/>
                    <a:pt x="575189" y="492855"/>
                    <a:pt x="535014" y="492855"/>
                  </a:cubicBezTo>
                  <a:lnTo>
                    <a:pt x="151480" y="492855"/>
                  </a:lnTo>
                  <a:cubicBezTo>
                    <a:pt x="111305" y="492855"/>
                    <a:pt x="72776" y="476896"/>
                    <a:pt x="44368" y="448488"/>
                  </a:cubicBezTo>
                  <a:cubicBezTo>
                    <a:pt x="15959" y="420080"/>
                    <a:pt x="0" y="381550"/>
                    <a:pt x="0" y="341375"/>
                  </a:cubicBezTo>
                  <a:lnTo>
                    <a:pt x="0" y="151480"/>
                  </a:lnTo>
                  <a:cubicBezTo>
                    <a:pt x="0" y="111305"/>
                    <a:pt x="15959" y="72776"/>
                    <a:pt x="44368" y="44368"/>
                  </a:cubicBezTo>
                  <a:cubicBezTo>
                    <a:pt x="72776" y="15959"/>
                    <a:pt x="111305" y="0"/>
                    <a:pt x="151480" y="0"/>
                  </a:cubicBezTo>
                  <a:close/>
                </a:path>
              </a:pathLst>
            </a:custGeom>
            <a:solidFill>
              <a:srgbClr val="BB99FF"/>
            </a:solidFill>
          </p:spPr>
          <p:txBody>
            <a:bodyPr/>
            <a:lstStyle/>
            <a:p>
              <a:endParaRPr lang="en-PH"/>
            </a:p>
          </p:txBody>
        </p:sp>
        <p:sp>
          <p:nvSpPr>
            <p:cNvPr id="71" name="TextBox 71"/>
            <p:cNvSpPr txBox="1"/>
            <p:nvPr/>
          </p:nvSpPr>
          <p:spPr>
            <a:xfrm>
              <a:off x="0" y="-28575"/>
              <a:ext cx="686494" cy="521430"/>
            </a:xfrm>
            <a:prstGeom prst="rect">
              <a:avLst/>
            </a:prstGeom>
          </p:spPr>
          <p:txBody>
            <a:bodyPr lIns="50800" tIns="50800" rIns="50800" bIns="50800" rtlCol="0" anchor="ctr"/>
            <a:lstStyle/>
            <a:p>
              <a:pPr algn="ctr">
                <a:lnSpc>
                  <a:spcPts val="2595"/>
                </a:lnSpc>
              </a:pPr>
              <a:endParaRPr/>
            </a:p>
          </p:txBody>
        </p:sp>
      </p:grpSp>
      <p:grpSp>
        <p:nvGrpSpPr>
          <p:cNvPr id="72" name="Group 72"/>
          <p:cNvGrpSpPr/>
          <p:nvPr/>
        </p:nvGrpSpPr>
        <p:grpSpPr>
          <a:xfrm>
            <a:off x="6091972" y="7417327"/>
            <a:ext cx="2057071" cy="565575"/>
            <a:chOff x="0" y="0"/>
            <a:chExt cx="541780" cy="148958"/>
          </a:xfrm>
        </p:grpSpPr>
        <p:sp>
          <p:nvSpPr>
            <p:cNvPr id="73" name="Freeform 73"/>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74" name="TextBox 74"/>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75" name="Group 75"/>
          <p:cNvGrpSpPr/>
          <p:nvPr/>
        </p:nvGrpSpPr>
        <p:grpSpPr>
          <a:xfrm>
            <a:off x="6091972" y="8095807"/>
            <a:ext cx="2057071" cy="565575"/>
            <a:chOff x="0" y="0"/>
            <a:chExt cx="541780" cy="148958"/>
          </a:xfrm>
        </p:grpSpPr>
        <p:sp>
          <p:nvSpPr>
            <p:cNvPr id="76" name="Freeform 76"/>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77" name="TextBox 77"/>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sp>
        <p:nvSpPr>
          <p:cNvPr id="78" name="TextBox 78"/>
          <p:cNvSpPr txBox="1"/>
          <p:nvPr/>
        </p:nvSpPr>
        <p:spPr>
          <a:xfrm>
            <a:off x="6598725" y="7016402"/>
            <a:ext cx="1043564"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Pixel 4</a:t>
            </a:r>
          </a:p>
        </p:txBody>
      </p:sp>
      <p:grpSp>
        <p:nvGrpSpPr>
          <p:cNvPr id="79" name="Group 79"/>
          <p:cNvGrpSpPr/>
          <p:nvPr/>
        </p:nvGrpSpPr>
        <p:grpSpPr>
          <a:xfrm>
            <a:off x="7051917" y="7509614"/>
            <a:ext cx="951518" cy="405218"/>
            <a:chOff x="0" y="0"/>
            <a:chExt cx="250606" cy="106724"/>
          </a:xfrm>
        </p:grpSpPr>
        <p:sp>
          <p:nvSpPr>
            <p:cNvPr id="80" name="Freeform 80"/>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81" name="TextBox 81"/>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82" name="Group 82"/>
          <p:cNvGrpSpPr/>
          <p:nvPr/>
        </p:nvGrpSpPr>
        <p:grpSpPr>
          <a:xfrm>
            <a:off x="7051917" y="8175985"/>
            <a:ext cx="951518" cy="405218"/>
            <a:chOff x="0" y="0"/>
            <a:chExt cx="250606" cy="106724"/>
          </a:xfrm>
        </p:grpSpPr>
        <p:sp>
          <p:nvSpPr>
            <p:cNvPr id="83" name="Freeform 83"/>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84" name="TextBox 84"/>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sp>
        <p:nvSpPr>
          <p:cNvPr id="85" name="TextBox 85"/>
          <p:cNvSpPr txBox="1"/>
          <p:nvPr/>
        </p:nvSpPr>
        <p:spPr>
          <a:xfrm>
            <a:off x="7145956" y="7573673"/>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86" name="TextBox 86"/>
          <p:cNvSpPr txBox="1"/>
          <p:nvPr/>
        </p:nvSpPr>
        <p:spPr>
          <a:xfrm>
            <a:off x="7145956" y="8240045"/>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87" name="TextBox 87"/>
          <p:cNvSpPr txBox="1"/>
          <p:nvPr/>
        </p:nvSpPr>
        <p:spPr>
          <a:xfrm>
            <a:off x="6302798" y="5575954"/>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Red</a:t>
            </a:r>
          </a:p>
        </p:txBody>
      </p:sp>
      <p:sp>
        <p:nvSpPr>
          <p:cNvPr id="88" name="TextBox 88"/>
          <p:cNvSpPr txBox="1"/>
          <p:nvPr/>
        </p:nvSpPr>
        <p:spPr>
          <a:xfrm>
            <a:off x="6302798" y="6254434"/>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Blue</a:t>
            </a:r>
          </a:p>
        </p:txBody>
      </p:sp>
      <p:sp>
        <p:nvSpPr>
          <p:cNvPr id="89" name="TextBox 89"/>
          <p:cNvSpPr txBox="1"/>
          <p:nvPr/>
        </p:nvSpPr>
        <p:spPr>
          <a:xfrm>
            <a:off x="3660700" y="7569727"/>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Red</a:t>
            </a:r>
          </a:p>
        </p:txBody>
      </p:sp>
      <p:sp>
        <p:nvSpPr>
          <p:cNvPr id="90" name="TextBox 90"/>
          <p:cNvSpPr txBox="1"/>
          <p:nvPr/>
        </p:nvSpPr>
        <p:spPr>
          <a:xfrm>
            <a:off x="3660700" y="8248207"/>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Blue</a:t>
            </a:r>
          </a:p>
        </p:txBody>
      </p:sp>
      <p:sp>
        <p:nvSpPr>
          <p:cNvPr id="91" name="TextBox 91"/>
          <p:cNvSpPr txBox="1"/>
          <p:nvPr/>
        </p:nvSpPr>
        <p:spPr>
          <a:xfrm>
            <a:off x="6310925" y="7569727"/>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Red</a:t>
            </a:r>
          </a:p>
        </p:txBody>
      </p:sp>
      <p:sp>
        <p:nvSpPr>
          <p:cNvPr id="92" name="TextBox 92"/>
          <p:cNvSpPr txBox="1"/>
          <p:nvPr/>
        </p:nvSpPr>
        <p:spPr>
          <a:xfrm>
            <a:off x="6310925" y="8248207"/>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Blue</a:t>
            </a:r>
          </a:p>
        </p:txBody>
      </p:sp>
      <p:grpSp>
        <p:nvGrpSpPr>
          <p:cNvPr id="93" name="Group 93"/>
          <p:cNvGrpSpPr/>
          <p:nvPr/>
        </p:nvGrpSpPr>
        <p:grpSpPr>
          <a:xfrm>
            <a:off x="9642109" y="4135596"/>
            <a:ext cx="5577965" cy="4932497"/>
            <a:chOff x="0" y="0"/>
            <a:chExt cx="1469094" cy="1299094"/>
          </a:xfrm>
        </p:grpSpPr>
        <p:sp>
          <p:nvSpPr>
            <p:cNvPr id="94" name="Freeform 94"/>
            <p:cNvSpPr/>
            <p:nvPr/>
          </p:nvSpPr>
          <p:spPr>
            <a:xfrm>
              <a:off x="0" y="0"/>
              <a:ext cx="1469094" cy="1299094"/>
            </a:xfrm>
            <a:custGeom>
              <a:avLst/>
              <a:gdLst/>
              <a:ahLst/>
              <a:cxnLst/>
              <a:rect l="l" t="t" r="r" b="b"/>
              <a:pathLst>
                <a:path w="1469094" h="1299094">
                  <a:moveTo>
                    <a:pt x="70785" y="0"/>
                  </a:moveTo>
                  <a:lnTo>
                    <a:pt x="1398308" y="0"/>
                  </a:lnTo>
                  <a:cubicBezTo>
                    <a:pt x="1437402" y="0"/>
                    <a:pt x="1469094" y="31692"/>
                    <a:pt x="1469094" y="70785"/>
                  </a:cubicBezTo>
                  <a:lnTo>
                    <a:pt x="1469094" y="1228308"/>
                  </a:lnTo>
                  <a:cubicBezTo>
                    <a:pt x="1469094" y="1267402"/>
                    <a:pt x="1437402" y="1299094"/>
                    <a:pt x="1398308" y="1299094"/>
                  </a:cubicBezTo>
                  <a:lnTo>
                    <a:pt x="70785" y="1299094"/>
                  </a:lnTo>
                  <a:cubicBezTo>
                    <a:pt x="31692" y="1299094"/>
                    <a:pt x="0" y="1267402"/>
                    <a:pt x="0" y="1228308"/>
                  </a:cubicBezTo>
                  <a:lnTo>
                    <a:pt x="0" y="70785"/>
                  </a:lnTo>
                  <a:cubicBezTo>
                    <a:pt x="0" y="31692"/>
                    <a:pt x="31692" y="0"/>
                    <a:pt x="70785" y="0"/>
                  </a:cubicBezTo>
                  <a:close/>
                </a:path>
              </a:pathLst>
            </a:custGeom>
            <a:solidFill>
              <a:srgbClr val="FFDE59"/>
            </a:solidFill>
          </p:spPr>
          <p:txBody>
            <a:bodyPr/>
            <a:lstStyle/>
            <a:p>
              <a:endParaRPr lang="en-PH"/>
            </a:p>
          </p:txBody>
        </p:sp>
        <p:sp>
          <p:nvSpPr>
            <p:cNvPr id="95" name="TextBox 95"/>
            <p:cNvSpPr txBox="1"/>
            <p:nvPr/>
          </p:nvSpPr>
          <p:spPr>
            <a:xfrm>
              <a:off x="0" y="-28575"/>
              <a:ext cx="1469094" cy="1327669"/>
            </a:xfrm>
            <a:prstGeom prst="rect">
              <a:avLst/>
            </a:prstGeom>
          </p:spPr>
          <p:txBody>
            <a:bodyPr lIns="50800" tIns="50800" rIns="50800" bIns="50800" rtlCol="0" anchor="ctr"/>
            <a:lstStyle/>
            <a:p>
              <a:pPr algn="ctr">
                <a:lnSpc>
                  <a:spcPts val="2595"/>
                </a:lnSpc>
              </a:pPr>
              <a:endParaRPr/>
            </a:p>
          </p:txBody>
        </p:sp>
      </p:grpSp>
      <p:grpSp>
        <p:nvGrpSpPr>
          <p:cNvPr id="96" name="Group 96"/>
          <p:cNvGrpSpPr/>
          <p:nvPr/>
        </p:nvGrpSpPr>
        <p:grpSpPr>
          <a:xfrm>
            <a:off x="9784933" y="4958429"/>
            <a:ext cx="2606532" cy="1871310"/>
            <a:chOff x="0" y="0"/>
            <a:chExt cx="686494" cy="492855"/>
          </a:xfrm>
        </p:grpSpPr>
        <p:sp>
          <p:nvSpPr>
            <p:cNvPr id="97" name="Freeform 97"/>
            <p:cNvSpPr/>
            <p:nvPr/>
          </p:nvSpPr>
          <p:spPr>
            <a:xfrm>
              <a:off x="0" y="0"/>
              <a:ext cx="686494" cy="492855"/>
            </a:xfrm>
            <a:custGeom>
              <a:avLst/>
              <a:gdLst/>
              <a:ahLst/>
              <a:cxnLst/>
              <a:rect l="l" t="t" r="r" b="b"/>
              <a:pathLst>
                <a:path w="686494" h="492855">
                  <a:moveTo>
                    <a:pt x="151480" y="0"/>
                  </a:moveTo>
                  <a:lnTo>
                    <a:pt x="535014" y="0"/>
                  </a:lnTo>
                  <a:cubicBezTo>
                    <a:pt x="575189" y="0"/>
                    <a:pt x="613718" y="15959"/>
                    <a:pt x="642127" y="44368"/>
                  </a:cubicBezTo>
                  <a:cubicBezTo>
                    <a:pt x="670535" y="72776"/>
                    <a:pt x="686494" y="111305"/>
                    <a:pt x="686494" y="151480"/>
                  </a:cubicBezTo>
                  <a:lnTo>
                    <a:pt x="686494" y="341375"/>
                  </a:lnTo>
                  <a:cubicBezTo>
                    <a:pt x="686494" y="381550"/>
                    <a:pt x="670535" y="420080"/>
                    <a:pt x="642127" y="448488"/>
                  </a:cubicBezTo>
                  <a:cubicBezTo>
                    <a:pt x="613718" y="476896"/>
                    <a:pt x="575189" y="492855"/>
                    <a:pt x="535014" y="492855"/>
                  </a:cubicBezTo>
                  <a:lnTo>
                    <a:pt x="151480" y="492855"/>
                  </a:lnTo>
                  <a:cubicBezTo>
                    <a:pt x="111305" y="492855"/>
                    <a:pt x="72776" y="476896"/>
                    <a:pt x="44368" y="448488"/>
                  </a:cubicBezTo>
                  <a:cubicBezTo>
                    <a:pt x="15959" y="420080"/>
                    <a:pt x="0" y="381550"/>
                    <a:pt x="0" y="341375"/>
                  </a:cubicBezTo>
                  <a:lnTo>
                    <a:pt x="0" y="151480"/>
                  </a:lnTo>
                  <a:cubicBezTo>
                    <a:pt x="0" y="111305"/>
                    <a:pt x="15959" y="72776"/>
                    <a:pt x="44368" y="44368"/>
                  </a:cubicBezTo>
                  <a:cubicBezTo>
                    <a:pt x="72776" y="15959"/>
                    <a:pt x="111305" y="0"/>
                    <a:pt x="151480" y="0"/>
                  </a:cubicBezTo>
                  <a:close/>
                </a:path>
              </a:pathLst>
            </a:custGeom>
            <a:solidFill>
              <a:srgbClr val="BB99FF"/>
            </a:solidFill>
          </p:spPr>
          <p:txBody>
            <a:bodyPr/>
            <a:lstStyle/>
            <a:p>
              <a:endParaRPr lang="en-PH"/>
            </a:p>
          </p:txBody>
        </p:sp>
        <p:sp>
          <p:nvSpPr>
            <p:cNvPr id="98" name="TextBox 98"/>
            <p:cNvSpPr txBox="1"/>
            <p:nvPr/>
          </p:nvSpPr>
          <p:spPr>
            <a:xfrm>
              <a:off x="0" y="-28575"/>
              <a:ext cx="686494" cy="521430"/>
            </a:xfrm>
            <a:prstGeom prst="rect">
              <a:avLst/>
            </a:prstGeom>
          </p:spPr>
          <p:txBody>
            <a:bodyPr lIns="50800" tIns="50800" rIns="50800" bIns="50800" rtlCol="0" anchor="ctr"/>
            <a:lstStyle/>
            <a:p>
              <a:pPr algn="ctr">
                <a:lnSpc>
                  <a:spcPts val="2595"/>
                </a:lnSpc>
              </a:pPr>
              <a:endParaRPr/>
            </a:p>
          </p:txBody>
        </p:sp>
      </p:grpSp>
      <p:grpSp>
        <p:nvGrpSpPr>
          <p:cNvPr id="99" name="Group 99"/>
          <p:cNvGrpSpPr/>
          <p:nvPr/>
        </p:nvGrpSpPr>
        <p:grpSpPr>
          <a:xfrm>
            <a:off x="12470718" y="4958429"/>
            <a:ext cx="2606532" cy="1871310"/>
            <a:chOff x="0" y="0"/>
            <a:chExt cx="686494" cy="492855"/>
          </a:xfrm>
        </p:grpSpPr>
        <p:sp>
          <p:nvSpPr>
            <p:cNvPr id="100" name="Freeform 100"/>
            <p:cNvSpPr/>
            <p:nvPr/>
          </p:nvSpPr>
          <p:spPr>
            <a:xfrm>
              <a:off x="0" y="0"/>
              <a:ext cx="686494" cy="492855"/>
            </a:xfrm>
            <a:custGeom>
              <a:avLst/>
              <a:gdLst/>
              <a:ahLst/>
              <a:cxnLst/>
              <a:rect l="l" t="t" r="r" b="b"/>
              <a:pathLst>
                <a:path w="686494" h="492855">
                  <a:moveTo>
                    <a:pt x="151480" y="0"/>
                  </a:moveTo>
                  <a:lnTo>
                    <a:pt x="535014" y="0"/>
                  </a:lnTo>
                  <a:cubicBezTo>
                    <a:pt x="575189" y="0"/>
                    <a:pt x="613718" y="15959"/>
                    <a:pt x="642127" y="44368"/>
                  </a:cubicBezTo>
                  <a:cubicBezTo>
                    <a:pt x="670535" y="72776"/>
                    <a:pt x="686494" y="111305"/>
                    <a:pt x="686494" y="151480"/>
                  </a:cubicBezTo>
                  <a:lnTo>
                    <a:pt x="686494" y="341375"/>
                  </a:lnTo>
                  <a:cubicBezTo>
                    <a:pt x="686494" y="381550"/>
                    <a:pt x="670535" y="420080"/>
                    <a:pt x="642127" y="448488"/>
                  </a:cubicBezTo>
                  <a:cubicBezTo>
                    <a:pt x="613718" y="476896"/>
                    <a:pt x="575189" y="492855"/>
                    <a:pt x="535014" y="492855"/>
                  </a:cubicBezTo>
                  <a:lnTo>
                    <a:pt x="151480" y="492855"/>
                  </a:lnTo>
                  <a:cubicBezTo>
                    <a:pt x="111305" y="492855"/>
                    <a:pt x="72776" y="476896"/>
                    <a:pt x="44368" y="448488"/>
                  </a:cubicBezTo>
                  <a:cubicBezTo>
                    <a:pt x="15959" y="420080"/>
                    <a:pt x="0" y="381550"/>
                    <a:pt x="0" y="341375"/>
                  </a:cubicBezTo>
                  <a:lnTo>
                    <a:pt x="0" y="151480"/>
                  </a:lnTo>
                  <a:cubicBezTo>
                    <a:pt x="0" y="111305"/>
                    <a:pt x="15959" y="72776"/>
                    <a:pt x="44368" y="44368"/>
                  </a:cubicBezTo>
                  <a:cubicBezTo>
                    <a:pt x="72776" y="15959"/>
                    <a:pt x="111305" y="0"/>
                    <a:pt x="151480" y="0"/>
                  </a:cubicBezTo>
                  <a:close/>
                </a:path>
              </a:pathLst>
            </a:custGeom>
            <a:solidFill>
              <a:srgbClr val="BB99FF"/>
            </a:solidFill>
          </p:spPr>
          <p:txBody>
            <a:bodyPr/>
            <a:lstStyle/>
            <a:p>
              <a:endParaRPr lang="en-PH"/>
            </a:p>
          </p:txBody>
        </p:sp>
        <p:sp>
          <p:nvSpPr>
            <p:cNvPr id="101" name="TextBox 101"/>
            <p:cNvSpPr txBox="1"/>
            <p:nvPr/>
          </p:nvSpPr>
          <p:spPr>
            <a:xfrm>
              <a:off x="0" y="-28575"/>
              <a:ext cx="686494" cy="521430"/>
            </a:xfrm>
            <a:prstGeom prst="rect">
              <a:avLst/>
            </a:prstGeom>
          </p:spPr>
          <p:txBody>
            <a:bodyPr lIns="50800" tIns="50800" rIns="50800" bIns="50800" rtlCol="0" anchor="ctr"/>
            <a:lstStyle/>
            <a:p>
              <a:pPr algn="ctr">
                <a:lnSpc>
                  <a:spcPts val="2595"/>
                </a:lnSpc>
              </a:pPr>
              <a:endParaRPr/>
            </a:p>
          </p:txBody>
        </p:sp>
      </p:grpSp>
      <p:sp>
        <p:nvSpPr>
          <p:cNvPr id="102" name="TextBox 102"/>
          <p:cNvSpPr txBox="1"/>
          <p:nvPr/>
        </p:nvSpPr>
        <p:spPr>
          <a:xfrm>
            <a:off x="10822978" y="4274788"/>
            <a:ext cx="3374732" cy="378841"/>
          </a:xfrm>
          <a:prstGeom prst="rect">
            <a:avLst/>
          </a:prstGeom>
        </p:spPr>
        <p:txBody>
          <a:bodyPr lIns="0" tIns="0" rIns="0" bIns="0" rtlCol="0" anchor="t">
            <a:spAutoFit/>
          </a:bodyPr>
          <a:lstStyle/>
          <a:p>
            <a:pPr algn="ctr">
              <a:lnSpc>
                <a:spcPts val="2912"/>
              </a:lnSpc>
              <a:spcBef>
                <a:spcPct val="0"/>
              </a:spcBef>
            </a:pPr>
            <a:r>
              <a:rPr lang="en-US" sz="2600" b="1" i="1" spc="-78">
                <a:solidFill>
                  <a:srgbClr val="000000"/>
                </a:solidFill>
                <a:latin typeface="Open Sans Bold Italics"/>
                <a:ea typeface="Open Sans Bold Italics"/>
                <a:cs typeface="Open Sans Bold Italics"/>
                <a:sym typeface="Open Sans Bold Italics"/>
              </a:rPr>
              <a:t>Audio file</a:t>
            </a:r>
          </a:p>
        </p:txBody>
      </p:sp>
      <p:grpSp>
        <p:nvGrpSpPr>
          <p:cNvPr id="103" name="Group 103"/>
          <p:cNvGrpSpPr/>
          <p:nvPr/>
        </p:nvGrpSpPr>
        <p:grpSpPr>
          <a:xfrm>
            <a:off x="10059663" y="5431716"/>
            <a:ext cx="2057071" cy="565575"/>
            <a:chOff x="0" y="0"/>
            <a:chExt cx="541780" cy="148958"/>
          </a:xfrm>
        </p:grpSpPr>
        <p:sp>
          <p:nvSpPr>
            <p:cNvPr id="104" name="Freeform 104"/>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105" name="TextBox 105"/>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106" name="Group 106"/>
          <p:cNvGrpSpPr/>
          <p:nvPr/>
        </p:nvGrpSpPr>
        <p:grpSpPr>
          <a:xfrm>
            <a:off x="10059663" y="6110197"/>
            <a:ext cx="2057071" cy="565575"/>
            <a:chOff x="0" y="0"/>
            <a:chExt cx="541780" cy="148958"/>
          </a:xfrm>
        </p:grpSpPr>
        <p:sp>
          <p:nvSpPr>
            <p:cNvPr id="107" name="Freeform 107"/>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108" name="TextBox 108"/>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109" name="Group 109"/>
          <p:cNvGrpSpPr/>
          <p:nvPr/>
        </p:nvGrpSpPr>
        <p:grpSpPr>
          <a:xfrm>
            <a:off x="12745448" y="5431716"/>
            <a:ext cx="2057071" cy="565575"/>
            <a:chOff x="0" y="0"/>
            <a:chExt cx="541780" cy="148958"/>
          </a:xfrm>
        </p:grpSpPr>
        <p:sp>
          <p:nvSpPr>
            <p:cNvPr id="110" name="Freeform 110"/>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111" name="TextBox 111"/>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112" name="Group 112"/>
          <p:cNvGrpSpPr/>
          <p:nvPr/>
        </p:nvGrpSpPr>
        <p:grpSpPr>
          <a:xfrm>
            <a:off x="12745448" y="6110197"/>
            <a:ext cx="2057071" cy="565575"/>
            <a:chOff x="0" y="0"/>
            <a:chExt cx="541780" cy="148958"/>
          </a:xfrm>
        </p:grpSpPr>
        <p:sp>
          <p:nvSpPr>
            <p:cNvPr id="113" name="Freeform 113"/>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114" name="TextBox 114"/>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sp>
        <p:nvSpPr>
          <p:cNvPr id="115" name="TextBox 115"/>
          <p:cNvSpPr txBox="1"/>
          <p:nvPr/>
        </p:nvSpPr>
        <p:spPr>
          <a:xfrm>
            <a:off x="10226205" y="5535950"/>
            <a:ext cx="763441" cy="355712"/>
          </a:xfrm>
          <a:prstGeom prst="rect">
            <a:avLst/>
          </a:prstGeom>
        </p:spPr>
        <p:txBody>
          <a:bodyPr lIns="0" tIns="0" rIns="0" bIns="0" rtlCol="0" anchor="t">
            <a:spAutoFit/>
          </a:bodyPr>
          <a:lstStyle/>
          <a:p>
            <a:pPr algn="l">
              <a:lnSpc>
                <a:spcPts val="1412"/>
              </a:lnSpc>
              <a:spcBef>
                <a:spcPct val="0"/>
              </a:spcBef>
            </a:pPr>
            <a:r>
              <a:rPr lang="en-US" sz="1261" b="1" i="1" spc="-37">
                <a:solidFill>
                  <a:srgbClr val="000000"/>
                </a:solidFill>
                <a:latin typeface="Open Sans Bold Italics"/>
                <a:ea typeface="Open Sans Bold Italics"/>
                <a:cs typeface="Open Sans Bold Italics"/>
                <a:sym typeface="Open Sans Bold Italics"/>
              </a:rPr>
              <a:t>Left Amplitude</a:t>
            </a:r>
          </a:p>
        </p:txBody>
      </p:sp>
      <p:sp>
        <p:nvSpPr>
          <p:cNvPr id="116" name="TextBox 116"/>
          <p:cNvSpPr txBox="1"/>
          <p:nvPr/>
        </p:nvSpPr>
        <p:spPr>
          <a:xfrm>
            <a:off x="10566417" y="5030792"/>
            <a:ext cx="1043564"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1st ms</a:t>
            </a:r>
          </a:p>
        </p:txBody>
      </p:sp>
      <p:sp>
        <p:nvSpPr>
          <p:cNvPr id="117" name="TextBox 117"/>
          <p:cNvSpPr txBox="1"/>
          <p:nvPr/>
        </p:nvSpPr>
        <p:spPr>
          <a:xfrm>
            <a:off x="13288112" y="5030792"/>
            <a:ext cx="1043564"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2nd ms</a:t>
            </a:r>
          </a:p>
        </p:txBody>
      </p:sp>
      <p:grpSp>
        <p:nvGrpSpPr>
          <p:cNvPr id="118" name="Group 118"/>
          <p:cNvGrpSpPr/>
          <p:nvPr/>
        </p:nvGrpSpPr>
        <p:grpSpPr>
          <a:xfrm>
            <a:off x="11019608" y="5524004"/>
            <a:ext cx="951518" cy="405218"/>
            <a:chOff x="0" y="0"/>
            <a:chExt cx="250606" cy="106724"/>
          </a:xfrm>
        </p:grpSpPr>
        <p:sp>
          <p:nvSpPr>
            <p:cNvPr id="119" name="Freeform 119"/>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120" name="TextBox 120"/>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121" name="Group 121"/>
          <p:cNvGrpSpPr/>
          <p:nvPr/>
        </p:nvGrpSpPr>
        <p:grpSpPr>
          <a:xfrm>
            <a:off x="11019608" y="6190375"/>
            <a:ext cx="951518" cy="405218"/>
            <a:chOff x="0" y="0"/>
            <a:chExt cx="250606" cy="106724"/>
          </a:xfrm>
        </p:grpSpPr>
        <p:sp>
          <p:nvSpPr>
            <p:cNvPr id="122" name="Freeform 122"/>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123" name="TextBox 123"/>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124" name="Group 124"/>
          <p:cNvGrpSpPr/>
          <p:nvPr/>
        </p:nvGrpSpPr>
        <p:grpSpPr>
          <a:xfrm>
            <a:off x="13630063" y="5524004"/>
            <a:ext cx="951518" cy="405218"/>
            <a:chOff x="0" y="0"/>
            <a:chExt cx="250606" cy="106724"/>
          </a:xfrm>
        </p:grpSpPr>
        <p:sp>
          <p:nvSpPr>
            <p:cNvPr id="125" name="Freeform 125"/>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126" name="TextBox 126"/>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127" name="Group 127"/>
          <p:cNvGrpSpPr/>
          <p:nvPr/>
        </p:nvGrpSpPr>
        <p:grpSpPr>
          <a:xfrm>
            <a:off x="13628851" y="6155238"/>
            <a:ext cx="951518" cy="405218"/>
            <a:chOff x="0" y="0"/>
            <a:chExt cx="250606" cy="106724"/>
          </a:xfrm>
        </p:grpSpPr>
        <p:sp>
          <p:nvSpPr>
            <p:cNvPr id="128" name="Freeform 128"/>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129" name="TextBox 129"/>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sp>
        <p:nvSpPr>
          <p:cNvPr id="130" name="TextBox 130"/>
          <p:cNvSpPr txBox="1"/>
          <p:nvPr/>
        </p:nvSpPr>
        <p:spPr>
          <a:xfrm>
            <a:off x="11113647" y="5588063"/>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131" name="TextBox 131"/>
          <p:cNvSpPr txBox="1"/>
          <p:nvPr/>
        </p:nvSpPr>
        <p:spPr>
          <a:xfrm>
            <a:off x="11113647" y="6254434"/>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132" name="TextBox 132"/>
          <p:cNvSpPr txBox="1"/>
          <p:nvPr/>
        </p:nvSpPr>
        <p:spPr>
          <a:xfrm>
            <a:off x="13724101" y="5588063"/>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133" name="TextBox 133"/>
          <p:cNvSpPr txBox="1"/>
          <p:nvPr/>
        </p:nvSpPr>
        <p:spPr>
          <a:xfrm>
            <a:off x="13724101" y="6219297"/>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grpSp>
        <p:nvGrpSpPr>
          <p:cNvPr id="134" name="Group 134"/>
          <p:cNvGrpSpPr/>
          <p:nvPr/>
        </p:nvGrpSpPr>
        <p:grpSpPr>
          <a:xfrm>
            <a:off x="9716342" y="6944039"/>
            <a:ext cx="2606532" cy="1871310"/>
            <a:chOff x="0" y="0"/>
            <a:chExt cx="686494" cy="492855"/>
          </a:xfrm>
        </p:grpSpPr>
        <p:sp>
          <p:nvSpPr>
            <p:cNvPr id="135" name="Freeform 135"/>
            <p:cNvSpPr/>
            <p:nvPr/>
          </p:nvSpPr>
          <p:spPr>
            <a:xfrm>
              <a:off x="0" y="0"/>
              <a:ext cx="686494" cy="492855"/>
            </a:xfrm>
            <a:custGeom>
              <a:avLst/>
              <a:gdLst/>
              <a:ahLst/>
              <a:cxnLst/>
              <a:rect l="l" t="t" r="r" b="b"/>
              <a:pathLst>
                <a:path w="686494" h="492855">
                  <a:moveTo>
                    <a:pt x="151480" y="0"/>
                  </a:moveTo>
                  <a:lnTo>
                    <a:pt x="535014" y="0"/>
                  </a:lnTo>
                  <a:cubicBezTo>
                    <a:pt x="575189" y="0"/>
                    <a:pt x="613718" y="15959"/>
                    <a:pt x="642127" y="44368"/>
                  </a:cubicBezTo>
                  <a:cubicBezTo>
                    <a:pt x="670535" y="72776"/>
                    <a:pt x="686494" y="111305"/>
                    <a:pt x="686494" y="151480"/>
                  </a:cubicBezTo>
                  <a:lnTo>
                    <a:pt x="686494" y="341375"/>
                  </a:lnTo>
                  <a:cubicBezTo>
                    <a:pt x="686494" y="381550"/>
                    <a:pt x="670535" y="420080"/>
                    <a:pt x="642127" y="448488"/>
                  </a:cubicBezTo>
                  <a:cubicBezTo>
                    <a:pt x="613718" y="476896"/>
                    <a:pt x="575189" y="492855"/>
                    <a:pt x="535014" y="492855"/>
                  </a:cubicBezTo>
                  <a:lnTo>
                    <a:pt x="151480" y="492855"/>
                  </a:lnTo>
                  <a:cubicBezTo>
                    <a:pt x="111305" y="492855"/>
                    <a:pt x="72776" y="476896"/>
                    <a:pt x="44368" y="448488"/>
                  </a:cubicBezTo>
                  <a:cubicBezTo>
                    <a:pt x="15959" y="420080"/>
                    <a:pt x="0" y="381550"/>
                    <a:pt x="0" y="341375"/>
                  </a:cubicBezTo>
                  <a:lnTo>
                    <a:pt x="0" y="151480"/>
                  </a:lnTo>
                  <a:cubicBezTo>
                    <a:pt x="0" y="111305"/>
                    <a:pt x="15959" y="72776"/>
                    <a:pt x="44368" y="44368"/>
                  </a:cubicBezTo>
                  <a:cubicBezTo>
                    <a:pt x="72776" y="15959"/>
                    <a:pt x="111305" y="0"/>
                    <a:pt x="151480" y="0"/>
                  </a:cubicBezTo>
                  <a:close/>
                </a:path>
              </a:pathLst>
            </a:custGeom>
            <a:solidFill>
              <a:srgbClr val="BB99FF"/>
            </a:solidFill>
          </p:spPr>
          <p:txBody>
            <a:bodyPr/>
            <a:lstStyle/>
            <a:p>
              <a:endParaRPr lang="en-PH"/>
            </a:p>
          </p:txBody>
        </p:sp>
        <p:sp>
          <p:nvSpPr>
            <p:cNvPr id="136" name="TextBox 136"/>
            <p:cNvSpPr txBox="1"/>
            <p:nvPr/>
          </p:nvSpPr>
          <p:spPr>
            <a:xfrm>
              <a:off x="0" y="-28575"/>
              <a:ext cx="686494" cy="521430"/>
            </a:xfrm>
            <a:prstGeom prst="rect">
              <a:avLst/>
            </a:prstGeom>
          </p:spPr>
          <p:txBody>
            <a:bodyPr lIns="50800" tIns="50800" rIns="50800" bIns="50800" rtlCol="0" anchor="ctr"/>
            <a:lstStyle/>
            <a:p>
              <a:pPr algn="ctr">
                <a:lnSpc>
                  <a:spcPts val="2595"/>
                </a:lnSpc>
              </a:pPr>
              <a:endParaRPr/>
            </a:p>
          </p:txBody>
        </p:sp>
      </p:grpSp>
      <p:grpSp>
        <p:nvGrpSpPr>
          <p:cNvPr id="137" name="Group 137"/>
          <p:cNvGrpSpPr/>
          <p:nvPr/>
        </p:nvGrpSpPr>
        <p:grpSpPr>
          <a:xfrm>
            <a:off x="9991073" y="7417327"/>
            <a:ext cx="2057071" cy="565575"/>
            <a:chOff x="0" y="0"/>
            <a:chExt cx="541780" cy="148958"/>
          </a:xfrm>
        </p:grpSpPr>
        <p:sp>
          <p:nvSpPr>
            <p:cNvPr id="138" name="Freeform 138"/>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139" name="TextBox 139"/>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140" name="Group 140"/>
          <p:cNvGrpSpPr/>
          <p:nvPr/>
        </p:nvGrpSpPr>
        <p:grpSpPr>
          <a:xfrm>
            <a:off x="9991073" y="8095807"/>
            <a:ext cx="2057071" cy="565575"/>
            <a:chOff x="0" y="0"/>
            <a:chExt cx="541780" cy="148958"/>
          </a:xfrm>
        </p:grpSpPr>
        <p:sp>
          <p:nvSpPr>
            <p:cNvPr id="141" name="Freeform 141"/>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142" name="TextBox 142"/>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sp>
        <p:nvSpPr>
          <p:cNvPr id="143" name="TextBox 143"/>
          <p:cNvSpPr txBox="1"/>
          <p:nvPr/>
        </p:nvSpPr>
        <p:spPr>
          <a:xfrm>
            <a:off x="10497826" y="7016402"/>
            <a:ext cx="1043564"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3rd ms </a:t>
            </a:r>
          </a:p>
        </p:txBody>
      </p:sp>
      <p:grpSp>
        <p:nvGrpSpPr>
          <p:cNvPr id="144" name="Group 144"/>
          <p:cNvGrpSpPr/>
          <p:nvPr/>
        </p:nvGrpSpPr>
        <p:grpSpPr>
          <a:xfrm>
            <a:off x="10951018" y="7509614"/>
            <a:ext cx="951518" cy="405218"/>
            <a:chOff x="0" y="0"/>
            <a:chExt cx="250606" cy="106724"/>
          </a:xfrm>
        </p:grpSpPr>
        <p:sp>
          <p:nvSpPr>
            <p:cNvPr id="145" name="Freeform 145"/>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146" name="TextBox 146"/>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147" name="Group 147"/>
          <p:cNvGrpSpPr/>
          <p:nvPr/>
        </p:nvGrpSpPr>
        <p:grpSpPr>
          <a:xfrm>
            <a:off x="10951018" y="8175985"/>
            <a:ext cx="951518" cy="405218"/>
            <a:chOff x="0" y="0"/>
            <a:chExt cx="250606" cy="106724"/>
          </a:xfrm>
        </p:grpSpPr>
        <p:sp>
          <p:nvSpPr>
            <p:cNvPr id="148" name="Freeform 148"/>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149" name="TextBox 149"/>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sp>
        <p:nvSpPr>
          <p:cNvPr id="150" name="TextBox 150"/>
          <p:cNvSpPr txBox="1"/>
          <p:nvPr/>
        </p:nvSpPr>
        <p:spPr>
          <a:xfrm>
            <a:off x="11045057" y="7573673"/>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151" name="TextBox 151"/>
          <p:cNvSpPr txBox="1"/>
          <p:nvPr/>
        </p:nvSpPr>
        <p:spPr>
          <a:xfrm>
            <a:off x="11045057" y="8240045"/>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grpSp>
        <p:nvGrpSpPr>
          <p:cNvPr id="152" name="Group 152"/>
          <p:cNvGrpSpPr/>
          <p:nvPr/>
        </p:nvGrpSpPr>
        <p:grpSpPr>
          <a:xfrm>
            <a:off x="12420835" y="6944039"/>
            <a:ext cx="2606532" cy="1871310"/>
            <a:chOff x="0" y="0"/>
            <a:chExt cx="686494" cy="492855"/>
          </a:xfrm>
        </p:grpSpPr>
        <p:sp>
          <p:nvSpPr>
            <p:cNvPr id="153" name="Freeform 153"/>
            <p:cNvSpPr/>
            <p:nvPr/>
          </p:nvSpPr>
          <p:spPr>
            <a:xfrm>
              <a:off x="0" y="0"/>
              <a:ext cx="686494" cy="492855"/>
            </a:xfrm>
            <a:custGeom>
              <a:avLst/>
              <a:gdLst/>
              <a:ahLst/>
              <a:cxnLst/>
              <a:rect l="l" t="t" r="r" b="b"/>
              <a:pathLst>
                <a:path w="686494" h="492855">
                  <a:moveTo>
                    <a:pt x="151480" y="0"/>
                  </a:moveTo>
                  <a:lnTo>
                    <a:pt x="535014" y="0"/>
                  </a:lnTo>
                  <a:cubicBezTo>
                    <a:pt x="575189" y="0"/>
                    <a:pt x="613718" y="15959"/>
                    <a:pt x="642127" y="44368"/>
                  </a:cubicBezTo>
                  <a:cubicBezTo>
                    <a:pt x="670535" y="72776"/>
                    <a:pt x="686494" y="111305"/>
                    <a:pt x="686494" y="151480"/>
                  </a:cubicBezTo>
                  <a:lnTo>
                    <a:pt x="686494" y="341375"/>
                  </a:lnTo>
                  <a:cubicBezTo>
                    <a:pt x="686494" y="381550"/>
                    <a:pt x="670535" y="420080"/>
                    <a:pt x="642127" y="448488"/>
                  </a:cubicBezTo>
                  <a:cubicBezTo>
                    <a:pt x="613718" y="476896"/>
                    <a:pt x="575189" y="492855"/>
                    <a:pt x="535014" y="492855"/>
                  </a:cubicBezTo>
                  <a:lnTo>
                    <a:pt x="151480" y="492855"/>
                  </a:lnTo>
                  <a:cubicBezTo>
                    <a:pt x="111305" y="492855"/>
                    <a:pt x="72776" y="476896"/>
                    <a:pt x="44368" y="448488"/>
                  </a:cubicBezTo>
                  <a:cubicBezTo>
                    <a:pt x="15959" y="420080"/>
                    <a:pt x="0" y="381550"/>
                    <a:pt x="0" y="341375"/>
                  </a:cubicBezTo>
                  <a:lnTo>
                    <a:pt x="0" y="151480"/>
                  </a:lnTo>
                  <a:cubicBezTo>
                    <a:pt x="0" y="111305"/>
                    <a:pt x="15959" y="72776"/>
                    <a:pt x="44368" y="44368"/>
                  </a:cubicBezTo>
                  <a:cubicBezTo>
                    <a:pt x="72776" y="15959"/>
                    <a:pt x="111305" y="0"/>
                    <a:pt x="151480" y="0"/>
                  </a:cubicBezTo>
                  <a:close/>
                </a:path>
              </a:pathLst>
            </a:custGeom>
            <a:solidFill>
              <a:srgbClr val="BB99FF"/>
            </a:solidFill>
          </p:spPr>
          <p:txBody>
            <a:bodyPr/>
            <a:lstStyle/>
            <a:p>
              <a:endParaRPr lang="en-PH"/>
            </a:p>
          </p:txBody>
        </p:sp>
        <p:sp>
          <p:nvSpPr>
            <p:cNvPr id="154" name="TextBox 154"/>
            <p:cNvSpPr txBox="1"/>
            <p:nvPr/>
          </p:nvSpPr>
          <p:spPr>
            <a:xfrm>
              <a:off x="0" y="-28575"/>
              <a:ext cx="686494" cy="521430"/>
            </a:xfrm>
            <a:prstGeom prst="rect">
              <a:avLst/>
            </a:prstGeom>
          </p:spPr>
          <p:txBody>
            <a:bodyPr lIns="50800" tIns="50800" rIns="50800" bIns="50800" rtlCol="0" anchor="ctr"/>
            <a:lstStyle/>
            <a:p>
              <a:pPr algn="ctr">
                <a:lnSpc>
                  <a:spcPts val="2595"/>
                </a:lnSpc>
              </a:pPr>
              <a:endParaRPr/>
            </a:p>
          </p:txBody>
        </p:sp>
      </p:grpSp>
      <p:grpSp>
        <p:nvGrpSpPr>
          <p:cNvPr id="155" name="Group 155"/>
          <p:cNvGrpSpPr/>
          <p:nvPr/>
        </p:nvGrpSpPr>
        <p:grpSpPr>
          <a:xfrm>
            <a:off x="12695566" y="7417327"/>
            <a:ext cx="2057071" cy="565575"/>
            <a:chOff x="0" y="0"/>
            <a:chExt cx="541780" cy="148958"/>
          </a:xfrm>
        </p:grpSpPr>
        <p:sp>
          <p:nvSpPr>
            <p:cNvPr id="156" name="Freeform 156"/>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157" name="TextBox 157"/>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grpSp>
        <p:nvGrpSpPr>
          <p:cNvPr id="158" name="Group 158"/>
          <p:cNvGrpSpPr/>
          <p:nvPr/>
        </p:nvGrpSpPr>
        <p:grpSpPr>
          <a:xfrm>
            <a:off x="12695566" y="8095807"/>
            <a:ext cx="2057071" cy="565575"/>
            <a:chOff x="0" y="0"/>
            <a:chExt cx="541780" cy="148958"/>
          </a:xfrm>
        </p:grpSpPr>
        <p:sp>
          <p:nvSpPr>
            <p:cNvPr id="159" name="Freeform 159"/>
            <p:cNvSpPr/>
            <p:nvPr/>
          </p:nvSpPr>
          <p:spPr>
            <a:xfrm>
              <a:off x="0" y="0"/>
              <a:ext cx="541780" cy="148958"/>
            </a:xfrm>
            <a:custGeom>
              <a:avLst/>
              <a:gdLst/>
              <a:ahLst/>
              <a:cxnLst/>
              <a:rect l="l" t="t" r="r" b="b"/>
              <a:pathLst>
                <a:path w="541780" h="148958">
                  <a:moveTo>
                    <a:pt x="74479" y="0"/>
                  </a:moveTo>
                  <a:lnTo>
                    <a:pt x="467301" y="0"/>
                  </a:lnTo>
                  <a:cubicBezTo>
                    <a:pt x="487054" y="0"/>
                    <a:pt x="505998" y="7847"/>
                    <a:pt x="519966" y="21814"/>
                  </a:cubicBezTo>
                  <a:cubicBezTo>
                    <a:pt x="533933" y="35782"/>
                    <a:pt x="541780" y="54726"/>
                    <a:pt x="541780" y="74479"/>
                  </a:cubicBezTo>
                  <a:lnTo>
                    <a:pt x="541780" y="74479"/>
                  </a:lnTo>
                  <a:cubicBezTo>
                    <a:pt x="541780" y="94232"/>
                    <a:pt x="533933" y="113176"/>
                    <a:pt x="519966" y="127144"/>
                  </a:cubicBezTo>
                  <a:cubicBezTo>
                    <a:pt x="505998" y="141111"/>
                    <a:pt x="487054" y="148958"/>
                    <a:pt x="467301" y="148958"/>
                  </a:cubicBezTo>
                  <a:lnTo>
                    <a:pt x="74479" y="148958"/>
                  </a:lnTo>
                  <a:cubicBezTo>
                    <a:pt x="54726" y="148958"/>
                    <a:pt x="35782" y="141111"/>
                    <a:pt x="21814" y="127144"/>
                  </a:cubicBezTo>
                  <a:cubicBezTo>
                    <a:pt x="7847" y="113176"/>
                    <a:pt x="0" y="94232"/>
                    <a:pt x="0" y="74479"/>
                  </a:cubicBezTo>
                  <a:lnTo>
                    <a:pt x="0" y="74479"/>
                  </a:lnTo>
                  <a:cubicBezTo>
                    <a:pt x="0" y="54726"/>
                    <a:pt x="7847" y="35782"/>
                    <a:pt x="21814" y="21814"/>
                  </a:cubicBezTo>
                  <a:cubicBezTo>
                    <a:pt x="35782" y="7847"/>
                    <a:pt x="54726" y="0"/>
                    <a:pt x="74479" y="0"/>
                  </a:cubicBezTo>
                  <a:close/>
                </a:path>
              </a:pathLst>
            </a:custGeom>
            <a:solidFill>
              <a:srgbClr val="FF9999"/>
            </a:solidFill>
          </p:spPr>
          <p:txBody>
            <a:bodyPr/>
            <a:lstStyle/>
            <a:p>
              <a:endParaRPr lang="en-PH"/>
            </a:p>
          </p:txBody>
        </p:sp>
        <p:sp>
          <p:nvSpPr>
            <p:cNvPr id="160" name="TextBox 160"/>
            <p:cNvSpPr txBox="1"/>
            <p:nvPr/>
          </p:nvSpPr>
          <p:spPr>
            <a:xfrm>
              <a:off x="0" y="-28575"/>
              <a:ext cx="541780" cy="177533"/>
            </a:xfrm>
            <a:prstGeom prst="rect">
              <a:avLst/>
            </a:prstGeom>
          </p:spPr>
          <p:txBody>
            <a:bodyPr lIns="50800" tIns="50800" rIns="50800" bIns="50800" rtlCol="0" anchor="ctr"/>
            <a:lstStyle/>
            <a:p>
              <a:pPr algn="ctr">
                <a:lnSpc>
                  <a:spcPts val="2595"/>
                </a:lnSpc>
              </a:pPr>
              <a:endParaRPr/>
            </a:p>
          </p:txBody>
        </p:sp>
      </p:grpSp>
      <p:sp>
        <p:nvSpPr>
          <p:cNvPr id="161" name="TextBox 161"/>
          <p:cNvSpPr txBox="1"/>
          <p:nvPr/>
        </p:nvSpPr>
        <p:spPr>
          <a:xfrm>
            <a:off x="13202319" y="7016402"/>
            <a:ext cx="1043564"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4th ms </a:t>
            </a:r>
          </a:p>
        </p:txBody>
      </p:sp>
      <p:grpSp>
        <p:nvGrpSpPr>
          <p:cNvPr id="162" name="Group 162"/>
          <p:cNvGrpSpPr/>
          <p:nvPr/>
        </p:nvGrpSpPr>
        <p:grpSpPr>
          <a:xfrm>
            <a:off x="13655511" y="7509614"/>
            <a:ext cx="951518" cy="405218"/>
            <a:chOff x="0" y="0"/>
            <a:chExt cx="250606" cy="106724"/>
          </a:xfrm>
        </p:grpSpPr>
        <p:sp>
          <p:nvSpPr>
            <p:cNvPr id="163" name="Freeform 163"/>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164" name="TextBox 164"/>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grpSp>
        <p:nvGrpSpPr>
          <p:cNvPr id="165" name="Group 165"/>
          <p:cNvGrpSpPr/>
          <p:nvPr/>
        </p:nvGrpSpPr>
        <p:grpSpPr>
          <a:xfrm>
            <a:off x="13655511" y="8175985"/>
            <a:ext cx="951518" cy="405218"/>
            <a:chOff x="0" y="0"/>
            <a:chExt cx="250606" cy="106724"/>
          </a:xfrm>
        </p:grpSpPr>
        <p:sp>
          <p:nvSpPr>
            <p:cNvPr id="166" name="Freeform 166"/>
            <p:cNvSpPr/>
            <p:nvPr/>
          </p:nvSpPr>
          <p:spPr>
            <a:xfrm>
              <a:off x="0" y="0"/>
              <a:ext cx="250606" cy="106724"/>
            </a:xfrm>
            <a:custGeom>
              <a:avLst/>
              <a:gdLst/>
              <a:ahLst/>
              <a:cxnLst/>
              <a:rect l="l" t="t" r="r" b="b"/>
              <a:pathLst>
                <a:path w="250606" h="106724">
                  <a:moveTo>
                    <a:pt x="53362" y="0"/>
                  </a:moveTo>
                  <a:lnTo>
                    <a:pt x="197244" y="0"/>
                  </a:lnTo>
                  <a:cubicBezTo>
                    <a:pt x="226715" y="0"/>
                    <a:pt x="250606" y="23891"/>
                    <a:pt x="250606" y="53362"/>
                  </a:cubicBezTo>
                  <a:lnTo>
                    <a:pt x="250606" y="53362"/>
                  </a:lnTo>
                  <a:cubicBezTo>
                    <a:pt x="250606" y="67515"/>
                    <a:pt x="244984" y="81087"/>
                    <a:pt x="234976" y="91095"/>
                  </a:cubicBezTo>
                  <a:cubicBezTo>
                    <a:pt x="224969" y="101102"/>
                    <a:pt x="211396" y="106724"/>
                    <a:pt x="197244" y="106724"/>
                  </a:cubicBezTo>
                  <a:lnTo>
                    <a:pt x="53362" y="106724"/>
                  </a:lnTo>
                  <a:cubicBezTo>
                    <a:pt x="23891" y="106724"/>
                    <a:pt x="0" y="82833"/>
                    <a:pt x="0" y="53362"/>
                  </a:cubicBezTo>
                  <a:lnTo>
                    <a:pt x="0" y="53362"/>
                  </a:lnTo>
                  <a:cubicBezTo>
                    <a:pt x="0" y="23891"/>
                    <a:pt x="23891" y="0"/>
                    <a:pt x="53362" y="0"/>
                  </a:cubicBezTo>
                  <a:close/>
                </a:path>
              </a:pathLst>
            </a:custGeom>
            <a:solidFill>
              <a:srgbClr val="FAFAFA"/>
            </a:solidFill>
          </p:spPr>
          <p:txBody>
            <a:bodyPr/>
            <a:lstStyle/>
            <a:p>
              <a:endParaRPr lang="en-PH"/>
            </a:p>
          </p:txBody>
        </p:sp>
        <p:sp>
          <p:nvSpPr>
            <p:cNvPr id="167" name="TextBox 167"/>
            <p:cNvSpPr txBox="1"/>
            <p:nvPr/>
          </p:nvSpPr>
          <p:spPr>
            <a:xfrm>
              <a:off x="0" y="-28575"/>
              <a:ext cx="250606" cy="135299"/>
            </a:xfrm>
            <a:prstGeom prst="rect">
              <a:avLst/>
            </a:prstGeom>
          </p:spPr>
          <p:txBody>
            <a:bodyPr lIns="50800" tIns="50800" rIns="50800" bIns="50800" rtlCol="0" anchor="ctr"/>
            <a:lstStyle/>
            <a:p>
              <a:pPr algn="ctr">
                <a:lnSpc>
                  <a:spcPts val="2595"/>
                </a:lnSpc>
              </a:pPr>
              <a:endParaRPr/>
            </a:p>
          </p:txBody>
        </p:sp>
      </p:grpSp>
      <p:sp>
        <p:nvSpPr>
          <p:cNvPr id="168" name="TextBox 168"/>
          <p:cNvSpPr txBox="1"/>
          <p:nvPr/>
        </p:nvSpPr>
        <p:spPr>
          <a:xfrm>
            <a:off x="13749549" y="7573673"/>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169" name="TextBox 169"/>
          <p:cNvSpPr txBox="1"/>
          <p:nvPr/>
        </p:nvSpPr>
        <p:spPr>
          <a:xfrm>
            <a:off x="13749549" y="8240045"/>
            <a:ext cx="763441" cy="286624"/>
          </a:xfrm>
          <a:prstGeom prst="rect">
            <a:avLst/>
          </a:prstGeom>
        </p:spPr>
        <p:txBody>
          <a:bodyPr lIns="0" tIns="0" rIns="0" bIns="0" rtlCol="0" anchor="t">
            <a:spAutoFit/>
          </a:bodyPr>
          <a:lstStyle/>
          <a:p>
            <a:pPr algn="l">
              <a:lnSpc>
                <a:spcPts val="2196"/>
              </a:lnSpc>
              <a:spcBef>
                <a:spcPct val="0"/>
              </a:spcBef>
            </a:pPr>
            <a:r>
              <a:rPr lang="en-US" sz="1961" b="1" i="1" spc="-58">
                <a:solidFill>
                  <a:srgbClr val="000000"/>
                </a:solidFill>
                <a:latin typeface="Open Sans Bold Italics"/>
                <a:ea typeface="Open Sans Bold Italics"/>
                <a:cs typeface="Open Sans Bold Italics"/>
                <a:sym typeface="Open Sans Bold Italics"/>
              </a:rPr>
              <a:t>Value</a:t>
            </a:r>
          </a:p>
        </p:txBody>
      </p:sp>
      <p:sp>
        <p:nvSpPr>
          <p:cNvPr id="170" name="TextBox 170"/>
          <p:cNvSpPr txBox="1"/>
          <p:nvPr/>
        </p:nvSpPr>
        <p:spPr>
          <a:xfrm>
            <a:off x="10199017" y="6190375"/>
            <a:ext cx="763441" cy="355712"/>
          </a:xfrm>
          <a:prstGeom prst="rect">
            <a:avLst/>
          </a:prstGeom>
        </p:spPr>
        <p:txBody>
          <a:bodyPr lIns="0" tIns="0" rIns="0" bIns="0" rtlCol="0" anchor="t">
            <a:spAutoFit/>
          </a:bodyPr>
          <a:lstStyle/>
          <a:p>
            <a:pPr algn="l">
              <a:lnSpc>
                <a:spcPts val="1412"/>
              </a:lnSpc>
              <a:spcBef>
                <a:spcPct val="0"/>
              </a:spcBef>
            </a:pPr>
            <a:r>
              <a:rPr lang="en-US" sz="1261" b="1" i="1" spc="-37">
                <a:solidFill>
                  <a:srgbClr val="000000"/>
                </a:solidFill>
                <a:latin typeface="Open Sans Bold Italics"/>
                <a:ea typeface="Open Sans Bold Italics"/>
                <a:cs typeface="Open Sans Bold Italics"/>
                <a:sym typeface="Open Sans Bold Italics"/>
              </a:rPr>
              <a:t>Right Amplitude</a:t>
            </a:r>
          </a:p>
        </p:txBody>
      </p:sp>
      <p:sp>
        <p:nvSpPr>
          <p:cNvPr id="171" name="TextBox 171"/>
          <p:cNvSpPr txBox="1"/>
          <p:nvPr/>
        </p:nvSpPr>
        <p:spPr>
          <a:xfrm>
            <a:off x="12919986" y="5566429"/>
            <a:ext cx="763441" cy="355712"/>
          </a:xfrm>
          <a:prstGeom prst="rect">
            <a:avLst/>
          </a:prstGeom>
        </p:spPr>
        <p:txBody>
          <a:bodyPr lIns="0" tIns="0" rIns="0" bIns="0" rtlCol="0" anchor="t">
            <a:spAutoFit/>
          </a:bodyPr>
          <a:lstStyle/>
          <a:p>
            <a:pPr algn="l">
              <a:lnSpc>
                <a:spcPts val="1412"/>
              </a:lnSpc>
              <a:spcBef>
                <a:spcPct val="0"/>
              </a:spcBef>
            </a:pPr>
            <a:r>
              <a:rPr lang="en-US" sz="1261" b="1" i="1" spc="-37">
                <a:solidFill>
                  <a:srgbClr val="000000"/>
                </a:solidFill>
                <a:latin typeface="Open Sans Bold Italics"/>
                <a:ea typeface="Open Sans Bold Italics"/>
                <a:cs typeface="Open Sans Bold Italics"/>
                <a:sym typeface="Open Sans Bold Italics"/>
              </a:rPr>
              <a:t>Left Amplitude</a:t>
            </a:r>
          </a:p>
        </p:txBody>
      </p:sp>
      <p:sp>
        <p:nvSpPr>
          <p:cNvPr id="172" name="TextBox 172"/>
          <p:cNvSpPr txBox="1"/>
          <p:nvPr/>
        </p:nvSpPr>
        <p:spPr>
          <a:xfrm>
            <a:off x="12892798" y="6220854"/>
            <a:ext cx="763441" cy="355712"/>
          </a:xfrm>
          <a:prstGeom prst="rect">
            <a:avLst/>
          </a:prstGeom>
        </p:spPr>
        <p:txBody>
          <a:bodyPr lIns="0" tIns="0" rIns="0" bIns="0" rtlCol="0" anchor="t">
            <a:spAutoFit/>
          </a:bodyPr>
          <a:lstStyle/>
          <a:p>
            <a:pPr algn="l">
              <a:lnSpc>
                <a:spcPts val="1412"/>
              </a:lnSpc>
              <a:spcBef>
                <a:spcPct val="0"/>
              </a:spcBef>
            </a:pPr>
            <a:r>
              <a:rPr lang="en-US" sz="1261" b="1" i="1" spc="-37">
                <a:solidFill>
                  <a:srgbClr val="000000"/>
                </a:solidFill>
                <a:latin typeface="Open Sans Bold Italics"/>
                <a:ea typeface="Open Sans Bold Italics"/>
                <a:cs typeface="Open Sans Bold Italics"/>
                <a:sym typeface="Open Sans Bold Italics"/>
              </a:rPr>
              <a:t>Right Amplitude</a:t>
            </a:r>
          </a:p>
        </p:txBody>
      </p:sp>
      <p:sp>
        <p:nvSpPr>
          <p:cNvPr id="173" name="TextBox 173"/>
          <p:cNvSpPr txBox="1"/>
          <p:nvPr/>
        </p:nvSpPr>
        <p:spPr>
          <a:xfrm>
            <a:off x="10187519" y="7512577"/>
            <a:ext cx="763441" cy="355712"/>
          </a:xfrm>
          <a:prstGeom prst="rect">
            <a:avLst/>
          </a:prstGeom>
        </p:spPr>
        <p:txBody>
          <a:bodyPr lIns="0" tIns="0" rIns="0" bIns="0" rtlCol="0" anchor="t">
            <a:spAutoFit/>
          </a:bodyPr>
          <a:lstStyle/>
          <a:p>
            <a:pPr algn="l">
              <a:lnSpc>
                <a:spcPts val="1412"/>
              </a:lnSpc>
              <a:spcBef>
                <a:spcPct val="0"/>
              </a:spcBef>
            </a:pPr>
            <a:r>
              <a:rPr lang="en-US" sz="1261" b="1" i="1" spc="-37">
                <a:solidFill>
                  <a:srgbClr val="000000"/>
                </a:solidFill>
                <a:latin typeface="Open Sans Bold Italics"/>
                <a:ea typeface="Open Sans Bold Italics"/>
                <a:cs typeface="Open Sans Bold Italics"/>
                <a:sym typeface="Open Sans Bold Italics"/>
              </a:rPr>
              <a:t>Left Amplitude</a:t>
            </a:r>
          </a:p>
        </p:txBody>
      </p:sp>
      <p:sp>
        <p:nvSpPr>
          <p:cNvPr id="174" name="TextBox 174"/>
          <p:cNvSpPr txBox="1"/>
          <p:nvPr/>
        </p:nvSpPr>
        <p:spPr>
          <a:xfrm>
            <a:off x="10160332" y="8167001"/>
            <a:ext cx="763441" cy="355712"/>
          </a:xfrm>
          <a:prstGeom prst="rect">
            <a:avLst/>
          </a:prstGeom>
        </p:spPr>
        <p:txBody>
          <a:bodyPr lIns="0" tIns="0" rIns="0" bIns="0" rtlCol="0" anchor="t">
            <a:spAutoFit/>
          </a:bodyPr>
          <a:lstStyle/>
          <a:p>
            <a:pPr algn="l">
              <a:lnSpc>
                <a:spcPts val="1412"/>
              </a:lnSpc>
              <a:spcBef>
                <a:spcPct val="0"/>
              </a:spcBef>
            </a:pPr>
            <a:r>
              <a:rPr lang="en-US" sz="1261" b="1" i="1" spc="-37">
                <a:solidFill>
                  <a:srgbClr val="000000"/>
                </a:solidFill>
                <a:latin typeface="Open Sans Bold Italics"/>
                <a:ea typeface="Open Sans Bold Italics"/>
                <a:cs typeface="Open Sans Bold Italics"/>
                <a:sym typeface="Open Sans Bold Italics"/>
              </a:rPr>
              <a:t>Right Amplitude</a:t>
            </a:r>
          </a:p>
        </p:txBody>
      </p:sp>
      <p:sp>
        <p:nvSpPr>
          <p:cNvPr id="175" name="TextBox 175"/>
          <p:cNvSpPr txBox="1"/>
          <p:nvPr/>
        </p:nvSpPr>
        <p:spPr>
          <a:xfrm>
            <a:off x="12881300" y="7543055"/>
            <a:ext cx="763441" cy="355712"/>
          </a:xfrm>
          <a:prstGeom prst="rect">
            <a:avLst/>
          </a:prstGeom>
        </p:spPr>
        <p:txBody>
          <a:bodyPr lIns="0" tIns="0" rIns="0" bIns="0" rtlCol="0" anchor="t">
            <a:spAutoFit/>
          </a:bodyPr>
          <a:lstStyle/>
          <a:p>
            <a:pPr algn="l">
              <a:lnSpc>
                <a:spcPts val="1412"/>
              </a:lnSpc>
              <a:spcBef>
                <a:spcPct val="0"/>
              </a:spcBef>
            </a:pPr>
            <a:r>
              <a:rPr lang="en-US" sz="1261" b="1" i="1" spc="-37">
                <a:solidFill>
                  <a:srgbClr val="000000"/>
                </a:solidFill>
                <a:latin typeface="Open Sans Bold Italics"/>
                <a:ea typeface="Open Sans Bold Italics"/>
                <a:cs typeface="Open Sans Bold Italics"/>
                <a:sym typeface="Open Sans Bold Italics"/>
              </a:rPr>
              <a:t>Left Amplitude</a:t>
            </a:r>
          </a:p>
        </p:txBody>
      </p:sp>
      <p:sp>
        <p:nvSpPr>
          <p:cNvPr id="176" name="TextBox 176"/>
          <p:cNvSpPr txBox="1"/>
          <p:nvPr/>
        </p:nvSpPr>
        <p:spPr>
          <a:xfrm>
            <a:off x="12854112" y="8197480"/>
            <a:ext cx="763441" cy="355712"/>
          </a:xfrm>
          <a:prstGeom prst="rect">
            <a:avLst/>
          </a:prstGeom>
        </p:spPr>
        <p:txBody>
          <a:bodyPr lIns="0" tIns="0" rIns="0" bIns="0" rtlCol="0" anchor="t">
            <a:spAutoFit/>
          </a:bodyPr>
          <a:lstStyle/>
          <a:p>
            <a:pPr algn="l">
              <a:lnSpc>
                <a:spcPts val="1412"/>
              </a:lnSpc>
              <a:spcBef>
                <a:spcPct val="0"/>
              </a:spcBef>
            </a:pPr>
            <a:r>
              <a:rPr lang="en-US" sz="1261" b="1" i="1" spc="-37">
                <a:solidFill>
                  <a:srgbClr val="000000"/>
                </a:solidFill>
                <a:latin typeface="Open Sans Bold Italics"/>
                <a:ea typeface="Open Sans Bold Italics"/>
                <a:cs typeface="Open Sans Bold Italics"/>
                <a:sym typeface="Open Sans Bold Italics"/>
              </a:rPr>
              <a:t>Right Amplitude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402046" y="2927594"/>
          <a:ext cx="17459583" cy="7034342"/>
        </p:xfrm>
        <a:graphic>
          <a:graphicData uri="http://schemas.openxmlformats.org/drawingml/2006/table">
            <a:tbl>
              <a:tblPr/>
              <a:tblGrid>
                <a:gridCol w="5789129">
                  <a:extLst>
                    <a:ext uri="{9D8B030D-6E8A-4147-A177-3AD203B41FA5}">
                      <a16:colId xmlns:a16="http://schemas.microsoft.com/office/drawing/2014/main" val="20000"/>
                    </a:ext>
                  </a:extLst>
                </a:gridCol>
                <a:gridCol w="5835227">
                  <a:extLst>
                    <a:ext uri="{9D8B030D-6E8A-4147-A177-3AD203B41FA5}">
                      <a16:colId xmlns:a16="http://schemas.microsoft.com/office/drawing/2014/main" val="20001"/>
                    </a:ext>
                  </a:extLst>
                </a:gridCol>
                <a:gridCol w="5835227">
                  <a:extLst>
                    <a:ext uri="{9D8B030D-6E8A-4147-A177-3AD203B41FA5}">
                      <a16:colId xmlns:a16="http://schemas.microsoft.com/office/drawing/2014/main" val="20002"/>
                    </a:ext>
                  </a:extLst>
                </a:gridCol>
              </a:tblGrid>
              <a:tr h="910482">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6123859">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8" name="Freeform 8"/>
          <p:cNvSpPr/>
          <p:nvPr/>
        </p:nvSpPr>
        <p:spPr>
          <a:xfrm>
            <a:off x="2021523" y="7725647"/>
            <a:ext cx="2465585" cy="2117321"/>
          </a:xfrm>
          <a:custGeom>
            <a:avLst/>
            <a:gdLst/>
            <a:ahLst/>
            <a:cxnLst/>
            <a:rect l="l" t="t" r="r" b="b"/>
            <a:pathLst>
              <a:path w="2465585" h="2117321">
                <a:moveTo>
                  <a:pt x="0" y="0"/>
                </a:moveTo>
                <a:lnTo>
                  <a:pt x="2465586" y="0"/>
                </a:lnTo>
                <a:lnTo>
                  <a:pt x="2465586" y="2117322"/>
                </a:lnTo>
                <a:lnTo>
                  <a:pt x="0" y="2117322"/>
                </a:lnTo>
                <a:lnTo>
                  <a:pt x="0" y="0"/>
                </a:lnTo>
                <a:close/>
              </a:path>
            </a:pathLst>
          </a:custGeom>
          <a:blipFill>
            <a:blip r:embed="rId4"/>
            <a:stretch>
              <a:fillRect/>
            </a:stretch>
          </a:blipFill>
        </p:spPr>
        <p:txBody>
          <a:bodyPr/>
          <a:lstStyle/>
          <a:p>
            <a:endParaRPr lang="en-PH"/>
          </a:p>
        </p:txBody>
      </p:sp>
      <p:sp>
        <p:nvSpPr>
          <p:cNvPr id="9" name="TextBox 9"/>
          <p:cNvSpPr txBox="1"/>
          <p:nvPr/>
        </p:nvSpPr>
        <p:spPr>
          <a:xfrm>
            <a:off x="6383595" y="4143173"/>
            <a:ext cx="5451160" cy="4329684"/>
          </a:xfrm>
          <a:prstGeom prst="rect">
            <a:avLst/>
          </a:prstGeom>
        </p:spPr>
        <p:txBody>
          <a:bodyPr lIns="0" tIns="0" rIns="0" bIns="0" rtlCol="0" anchor="t">
            <a:spAutoFit/>
          </a:bodyPr>
          <a:lstStyle/>
          <a:p>
            <a:pPr algn="l">
              <a:lnSpc>
                <a:spcPts val="2688"/>
              </a:lnSpc>
            </a:pPr>
            <a:r>
              <a:rPr lang="en-US" sz="2400" spc="-72">
                <a:solidFill>
                  <a:srgbClr val="000000"/>
                </a:solidFill>
                <a:latin typeface="Open Sans"/>
                <a:ea typeface="Open Sans"/>
                <a:cs typeface="Open Sans"/>
                <a:sym typeface="Open Sans"/>
              </a:rPr>
              <a:t>A file organization method where records are arranged sequentially and accessed in a </a:t>
            </a:r>
            <a:r>
              <a:rPr lang="en-US" sz="2400" b="1" spc="-72">
                <a:solidFill>
                  <a:srgbClr val="000000"/>
                </a:solidFill>
                <a:latin typeface="Open Sans Bold"/>
                <a:ea typeface="Open Sans Bold"/>
                <a:cs typeface="Open Sans Bold"/>
                <a:sym typeface="Open Sans Bold"/>
              </a:rPr>
              <a:t>predefined order</a:t>
            </a:r>
            <a:r>
              <a:rPr lang="en-US" sz="2400" spc="-72">
                <a:solidFill>
                  <a:srgbClr val="000000"/>
                </a:solidFill>
                <a:latin typeface="Open Sans"/>
                <a:ea typeface="Open Sans"/>
                <a:cs typeface="Open Sans"/>
                <a:sym typeface="Open Sans"/>
              </a:rPr>
              <a:t>, typically from the beginning to the end, and modification often requires re-writing the entire file.</a:t>
            </a:r>
          </a:p>
          <a:p>
            <a:pPr algn="l">
              <a:lnSpc>
                <a:spcPts val="2688"/>
              </a:lnSpc>
            </a:pPr>
            <a:endParaRPr lang="en-US" sz="2400" spc="-72">
              <a:solidFill>
                <a:srgbClr val="000000"/>
              </a:solidFill>
              <a:latin typeface="Open Sans"/>
              <a:ea typeface="Open Sans"/>
              <a:cs typeface="Open Sans"/>
              <a:sym typeface="Open Sans"/>
            </a:endParaRPr>
          </a:p>
          <a:p>
            <a:pPr algn="l">
              <a:lnSpc>
                <a:spcPts val="2688"/>
              </a:lnSpc>
              <a:spcBef>
                <a:spcPct val="0"/>
              </a:spcBef>
            </a:pPr>
            <a:r>
              <a:rPr lang="en-US" sz="2400" b="1" spc="-72">
                <a:solidFill>
                  <a:srgbClr val="000000"/>
                </a:solidFill>
                <a:latin typeface="Open Sans Bold"/>
                <a:ea typeface="Open Sans Bold"/>
                <a:cs typeface="Open Sans Bold"/>
                <a:sym typeface="Open Sans Bold"/>
              </a:rPr>
              <a:t>Real-life Scenario:</a:t>
            </a:r>
            <a:r>
              <a:rPr lang="en-US" sz="2400" spc="-72">
                <a:solidFill>
                  <a:srgbClr val="000000"/>
                </a:solidFill>
                <a:latin typeface="Open Sans"/>
                <a:ea typeface="Open Sans"/>
                <a:cs typeface="Open Sans"/>
                <a:sym typeface="Open Sans"/>
              </a:rPr>
              <a:t> Order processing in an e-commerce platform. Orders placed by customers are stored sequentially in a file, and the system processes them one by one in the order they were received.</a:t>
            </a:r>
          </a:p>
        </p:txBody>
      </p:sp>
      <p:sp>
        <p:nvSpPr>
          <p:cNvPr id="10" name="Freeform 10"/>
          <p:cNvSpPr/>
          <p:nvPr/>
        </p:nvSpPr>
        <p:spPr>
          <a:xfrm>
            <a:off x="8181510" y="8241757"/>
            <a:ext cx="1495239" cy="1495239"/>
          </a:xfrm>
          <a:custGeom>
            <a:avLst/>
            <a:gdLst/>
            <a:ahLst/>
            <a:cxnLst/>
            <a:rect l="l" t="t" r="r" b="b"/>
            <a:pathLst>
              <a:path w="1495239" h="1495239">
                <a:moveTo>
                  <a:pt x="0" y="0"/>
                </a:moveTo>
                <a:lnTo>
                  <a:pt x="1495240" y="0"/>
                </a:lnTo>
                <a:lnTo>
                  <a:pt x="1495240" y="1495239"/>
                </a:lnTo>
                <a:lnTo>
                  <a:pt x="0" y="14952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graphicFrame>
        <p:nvGraphicFramePr>
          <p:cNvPr id="11" name="Table 11"/>
          <p:cNvGraphicFramePr>
            <a:graphicFrameLocks noGrp="1"/>
          </p:cNvGraphicFramePr>
          <p:nvPr/>
        </p:nvGraphicFramePr>
        <p:xfrm>
          <a:off x="13378089" y="5920179"/>
          <a:ext cx="3242806" cy="3338121"/>
        </p:xfrm>
        <a:graphic>
          <a:graphicData uri="http://schemas.openxmlformats.org/drawingml/2006/table">
            <a:tbl>
              <a:tblPr/>
              <a:tblGrid>
                <a:gridCol w="1809931">
                  <a:extLst>
                    <a:ext uri="{9D8B030D-6E8A-4147-A177-3AD203B41FA5}">
                      <a16:colId xmlns:a16="http://schemas.microsoft.com/office/drawing/2014/main" val="20000"/>
                    </a:ext>
                  </a:extLst>
                </a:gridCol>
              </a:tblGrid>
              <a:tr h="834530">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34530">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1"/>
                  </a:ext>
                </a:extLst>
              </a:tr>
              <a:tr h="834530">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2"/>
                  </a:ext>
                </a:extLst>
              </a:tr>
              <a:tr h="834530">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3"/>
                  </a:ext>
                </a:extLst>
              </a:tr>
            </a:tbl>
          </a:graphicData>
        </a:graphic>
      </p:graphicFrame>
      <p:sp>
        <p:nvSpPr>
          <p:cNvPr id="12" name="TextBox 12"/>
          <p:cNvSpPr txBox="1"/>
          <p:nvPr/>
        </p:nvSpPr>
        <p:spPr>
          <a:xfrm>
            <a:off x="402046" y="1877010"/>
            <a:ext cx="1244046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File organisation and access</a:t>
            </a:r>
          </a:p>
        </p:txBody>
      </p:sp>
      <p:sp>
        <p:nvSpPr>
          <p:cNvPr id="13" name="TextBox 13"/>
          <p:cNvSpPr txBox="1"/>
          <p:nvPr/>
        </p:nvSpPr>
        <p:spPr>
          <a:xfrm>
            <a:off x="1316013" y="3050835"/>
            <a:ext cx="3913315"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Serial files</a:t>
            </a:r>
          </a:p>
        </p:txBody>
      </p:sp>
      <p:sp>
        <p:nvSpPr>
          <p:cNvPr id="14" name="TextBox 14"/>
          <p:cNvSpPr txBox="1"/>
          <p:nvPr/>
        </p:nvSpPr>
        <p:spPr>
          <a:xfrm>
            <a:off x="6581896" y="3050835"/>
            <a:ext cx="5054558"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Sequential files</a:t>
            </a:r>
          </a:p>
        </p:txBody>
      </p:sp>
      <p:sp>
        <p:nvSpPr>
          <p:cNvPr id="15" name="TextBox 15"/>
          <p:cNvSpPr txBox="1"/>
          <p:nvPr/>
        </p:nvSpPr>
        <p:spPr>
          <a:xfrm>
            <a:off x="566034" y="4143173"/>
            <a:ext cx="5379411" cy="3329559"/>
          </a:xfrm>
          <a:prstGeom prst="rect">
            <a:avLst/>
          </a:prstGeom>
        </p:spPr>
        <p:txBody>
          <a:bodyPr lIns="0" tIns="0" rIns="0" bIns="0" rtlCol="0" anchor="t">
            <a:spAutoFit/>
          </a:bodyPr>
          <a:lstStyle/>
          <a:p>
            <a:pPr algn="l">
              <a:lnSpc>
                <a:spcPts val="2688"/>
              </a:lnSpc>
            </a:pPr>
            <a:r>
              <a:rPr lang="en-US" sz="2400" spc="-72">
                <a:solidFill>
                  <a:srgbClr val="000000"/>
                </a:solidFill>
                <a:latin typeface="Open Sans"/>
                <a:ea typeface="Open Sans"/>
                <a:cs typeface="Open Sans"/>
                <a:sym typeface="Open Sans"/>
              </a:rPr>
              <a:t>A file organization method where records are arranged in a linear sequence, accessed sequentially from start to end.</a:t>
            </a:r>
          </a:p>
          <a:p>
            <a:pPr algn="l">
              <a:lnSpc>
                <a:spcPts val="2688"/>
              </a:lnSpc>
            </a:pPr>
            <a:endParaRPr lang="en-US" sz="2400" spc="-72">
              <a:solidFill>
                <a:srgbClr val="000000"/>
              </a:solidFill>
              <a:latin typeface="Open Sans"/>
              <a:ea typeface="Open Sans"/>
              <a:cs typeface="Open Sans"/>
              <a:sym typeface="Open Sans"/>
            </a:endParaRPr>
          </a:p>
          <a:p>
            <a:pPr algn="l">
              <a:lnSpc>
                <a:spcPts val="2688"/>
              </a:lnSpc>
              <a:spcBef>
                <a:spcPct val="0"/>
              </a:spcBef>
            </a:pPr>
            <a:r>
              <a:rPr lang="en-US" sz="2400" b="1" spc="-72">
                <a:solidFill>
                  <a:srgbClr val="000000"/>
                </a:solidFill>
                <a:latin typeface="Open Sans Bold"/>
                <a:ea typeface="Open Sans Bold"/>
                <a:cs typeface="Open Sans Bold"/>
                <a:sym typeface="Open Sans Bold"/>
              </a:rPr>
              <a:t>Real-life Scenario:</a:t>
            </a:r>
            <a:r>
              <a:rPr lang="en-US" sz="2400" spc="-72">
                <a:solidFill>
                  <a:srgbClr val="000000"/>
                </a:solidFill>
                <a:latin typeface="Open Sans"/>
                <a:ea typeface="Open Sans"/>
                <a:cs typeface="Open Sans"/>
                <a:sym typeface="Open Sans"/>
              </a:rPr>
              <a:t> Daily transaction logs in a financial institution. Each day, the institution records transactions sequentially in a log file, appending new transactions at the end. </a:t>
            </a:r>
          </a:p>
        </p:txBody>
      </p:sp>
      <p:sp>
        <p:nvSpPr>
          <p:cNvPr id="16" name="TextBox 16"/>
          <p:cNvSpPr txBox="1"/>
          <p:nvPr/>
        </p:nvSpPr>
        <p:spPr>
          <a:xfrm>
            <a:off x="12472213" y="3042235"/>
            <a:ext cx="5054558"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Direct-access files</a:t>
            </a:r>
          </a:p>
        </p:txBody>
      </p:sp>
      <p:sp>
        <p:nvSpPr>
          <p:cNvPr id="17" name="TextBox 17"/>
          <p:cNvSpPr txBox="1"/>
          <p:nvPr/>
        </p:nvSpPr>
        <p:spPr>
          <a:xfrm>
            <a:off x="12273912" y="4143173"/>
            <a:ext cx="5451160" cy="1329309"/>
          </a:xfrm>
          <a:prstGeom prst="rect">
            <a:avLst/>
          </a:prstGeom>
        </p:spPr>
        <p:txBody>
          <a:bodyPr lIns="0" tIns="0" rIns="0" bIns="0" rtlCol="0" anchor="t">
            <a:spAutoFit/>
          </a:bodyPr>
          <a:lstStyle/>
          <a:p>
            <a:pPr algn="l">
              <a:lnSpc>
                <a:spcPts val="2688"/>
              </a:lnSpc>
              <a:spcBef>
                <a:spcPct val="0"/>
              </a:spcBef>
            </a:pPr>
            <a:r>
              <a:rPr lang="en-US" sz="2400" spc="-72">
                <a:solidFill>
                  <a:srgbClr val="000000"/>
                </a:solidFill>
                <a:latin typeface="Open Sans"/>
                <a:ea typeface="Open Sans"/>
                <a:cs typeface="Open Sans"/>
                <a:sym typeface="Open Sans"/>
              </a:rPr>
              <a:t>A file organization method allowing data retrieval or storage at any location within the file without needing to sequentially traverse the entire file.</a:t>
            </a:r>
          </a:p>
        </p:txBody>
      </p:sp>
      <p:sp>
        <p:nvSpPr>
          <p:cNvPr id="18" name="TextBox 18"/>
          <p:cNvSpPr txBox="1"/>
          <p:nvPr/>
        </p:nvSpPr>
        <p:spPr>
          <a:xfrm>
            <a:off x="14313331" y="6115581"/>
            <a:ext cx="1372322" cy="329184"/>
          </a:xfrm>
          <a:prstGeom prst="rect">
            <a:avLst/>
          </a:prstGeom>
        </p:spPr>
        <p:txBody>
          <a:bodyPr lIns="0" tIns="0" rIns="0" bIns="0" rtlCol="0" anchor="t">
            <a:spAutoFit/>
          </a:bodyPr>
          <a:lstStyle/>
          <a:p>
            <a:pPr algn="l">
              <a:lnSpc>
                <a:spcPts val="2688"/>
              </a:lnSpc>
              <a:spcBef>
                <a:spcPct val="0"/>
              </a:spcBef>
            </a:pPr>
            <a:r>
              <a:rPr lang="en-US" sz="2400" b="1" spc="-72">
                <a:solidFill>
                  <a:srgbClr val="FAFAFA"/>
                </a:solidFill>
                <a:latin typeface="Open Sans Bold"/>
                <a:ea typeface="Open Sans Bold"/>
                <a:cs typeface="Open Sans Bold"/>
                <a:sym typeface="Open Sans Bold"/>
              </a:rPr>
              <a:t>Record 1 </a:t>
            </a:r>
          </a:p>
        </p:txBody>
      </p:sp>
      <p:sp>
        <p:nvSpPr>
          <p:cNvPr id="19" name="TextBox 19"/>
          <p:cNvSpPr txBox="1"/>
          <p:nvPr/>
        </p:nvSpPr>
        <p:spPr>
          <a:xfrm>
            <a:off x="14313331" y="6978165"/>
            <a:ext cx="1372322" cy="329184"/>
          </a:xfrm>
          <a:prstGeom prst="rect">
            <a:avLst/>
          </a:prstGeom>
        </p:spPr>
        <p:txBody>
          <a:bodyPr lIns="0" tIns="0" rIns="0" bIns="0" rtlCol="0" anchor="t">
            <a:spAutoFit/>
          </a:bodyPr>
          <a:lstStyle/>
          <a:p>
            <a:pPr algn="l">
              <a:lnSpc>
                <a:spcPts val="2688"/>
              </a:lnSpc>
              <a:spcBef>
                <a:spcPct val="0"/>
              </a:spcBef>
            </a:pPr>
            <a:r>
              <a:rPr lang="en-US" sz="2400" b="1" spc="-72">
                <a:solidFill>
                  <a:srgbClr val="FAFAFA"/>
                </a:solidFill>
                <a:latin typeface="Open Sans Bold"/>
                <a:ea typeface="Open Sans Bold"/>
                <a:cs typeface="Open Sans Bold"/>
                <a:sym typeface="Open Sans Bold"/>
              </a:rPr>
              <a:t>Record 2 </a:t>
            </a:r>
          </a:p>
        </p:txBody>
      </p:sp>
      <p:sp>
        <p:nvSpPr>
          <p:cNvPr id="20" name="TextBox 20"/>
          <p:cNvSpPr txBox="1"/>
          <p:nvPr/>
        </p:nvSpPr>
        <p:spPr>
          <a:xfrm>
            <a:off x="14313331" y="7912573"/>
            <a:ext cx="1372322" cy="329184"/>
          </a:xfrm>
          <a:prstGeom prst="rect">
            <a:avLst/>
          </a:prstGeom>
        </p:spPr>
        <p:txBody>
          <a:bodyPr lIns="0" tIns="0" rIns="0" bIns="0" rtlCol="0" anchor="t">
            <a:spAutoFit/>
          </a:bodyPr>
          <a:lstStyle/>
          <a:p>
            <a:pPr algn="l">
              <a:lnSpc>
                <a:spcPts val="2688"/>
              </a:lnSpc>
              <a:spcBef>
                <a:spcPct val="0"/>
              </a:spcBef>
            </a:pPr>
            <a:r>
              <a:rPr lang="en-US" sz="2400" b="1" spc="-72">
                <a:solidFill>
                  <a:srgbClr val="FAFAFA"/>
                </a:solidFill>
                <a:latin typeface="Open Sans Bold"/>
                <a:ea typeface="Open Sans Bold"/>
                <a:cs typeface="Open Sans Bold"/>
                <a:sym typeface="Open Sans Bold"/>
              </a:rPr>
              <a:t>Record 3</a:t>
            </a:r>
          </a:p>
        </p:txBody>
      </p:sp>
      <p:sp>
        <p:nvSpPr>
          <p:cNvPr id="21" name="TextBox 21"/>
          <p:cNvSpPr txBox="1"/>
          <p:nvPr/>
        </p:nvSpPr>
        <p:spPr>
          <a:xfrm>
            <a:off x="14313331" y="8775157"/>
            <a:ext cx="1372322" cy="329184"/>
          </a:xfrm>
          <a:prstGeom prst="rect">
            <a:avLst/>
          </a:prstGeom>
        </p:spPr>
        <p:txBody>
          <a:bodyPr lIns="0" tIns="0" rIns="0" bIns="0" rtlCol="0" anchor="t">
            <a:spAutoFit/>
          </a:bodyPr>
          <a:lstStyle/>
          <a:p>
            <a:pPr algn="l">
              <a:lnSpc>
                <a:spcPts val="2688"/>
              </a:lnSpc>
              <a:spcBef>
                <a:spcPct val="0"/>
              </a:spcBef>
            </a:pPr>
            <a:r>
              <a:rPr lang="en-US" sz="2400" b="1" spc="-72">
                <a:solidFill>
                  <a:srgbClr val="FAFAFA"/>
                </a:solidFill>
                <a:latin typeface="Open Sans Bold"/>
                <a:ea typeface="Open Sans Bold"/>
                <a:cs typeface="Open Sans Bold"/>
                <a:sym typeface="Open Sans Bold"/>
              </a:rPr>
              <a:t>Record 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TextBox 7"/>
          <p:cNvSpPr txBox="1"/>
          <p:nvPr/>
        </p:nvSpPr>
        <p:spPr>
          <a:xfrm>
            <a:off x="402046" y="1877010"/>
            <a:ext cx="1244046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Two ways to achieve direct access</a:t>
            </a:r>
          </a:p>
        </p:txBody>
      </p:sp>
      <p:sp>
        <p:nvSpPr>
          <p:cNvPr id="8" name="TextBox 8"/>
          <p:cNvSpPr txBox="1"/>
          <p:nvPr/>
        </p:nvSpPr>
        <p:spPr>
          <a:xfrm>
            <a:off x="402046" y="2808448"/>
            <a:ext cx="11910350" cy="410783"/>
          </a:xfrm>
          <a:prstGeom prst="rect">
            <a:avLst/>
          </a:prstGeom>
        </p:spPr>
        <p:txBody>
          <a:bodyPr lIns="0" tIns="0" rIns="0" bIns="0" rtlCol="0" anchor="t">
            <a:spAutoFit/>
          </a:bodyPr>
          <a:lstStyle/>
          <a:p>
            <a:pPr algn="l">
              <a:lnSpc>
                <a:spcPts val="3283"/>
              </a:lnSpc>
              <a:spcBef>
                <a:spcPct val="0"/>
              </a:spcBef>
            </a:pPr>
            <a:r>
              <a:rPr lang="en-US" sz="2931" b="1" spc="-87">
                <a:solidFill>
                  <a:srgbClr val="000000"/>
                </a:solidFill>
                <a:latin typeface="Open Sans Bold"/>
                <a:ea typeface="Open Sans Bold"/>
                <a:cs typeface="Open Sans Bold"/>
                <a:sym typeface="Open Sans Bold"/>
              </a:rPr>
              <a:t>First Way: </a:t>
            </a:r>
            <a:r>
              <a:rPr lang="en-US" sz="2931" spc="-87">
                <a:solidFill>
                  <a:srgbClr val="000000"/>
                </a:solidFill>
                <a:latin typeface="Open Sans"/>
                <a:ea typeface="Open Sans"/>
                <a:cs typeface="Open Sans"/>
                <a:sym typeface="Open Sans"/>
              </a:rPr>
              <a:t>Use a sequential file with a separate index file. </a:t>
            </a:r>
          </a:p>
        </p:txBody>
      </p:sp>
      <p:grpSp>
        <p:nvGrpSpPr>
          <p:cNvPr id="9" name="Group 9"/>
          <p:cNvGrpSpPr/>
          <p:nvPr/>
        </p:nvGrpSpPr>
        <p:grpSpPr>
          <a:xfrm>
            <a:off x="1629342" y="3676431"/>
            <a:ext cx="6408438" cy="5779364"/>
            <a:chOff x="0" y="0"/>
            <a:chExt cx="1618237" cy="1459385"/>
          </a:xfrm>
        </p:grpSpPr>
        <p:sp>
          <p:nvSpPr>
            <p:cNvPr id="10" name="Freeform 10"/>
            <p:cNvSpPr/>
            <p:nvPr/>
          </p:nvSpPr>
          <p:spPr>
            <a:xfrm>
              <a:off x="0" y="0"/>
              <a:ext cx="1618237" cy="1459385"/>
            </a:xfrm>
            <a:custGeom>
              <a:avLst/>
              <a:gdLst/>
              <a:ahLst/>
              <a:cxnLst/>
              <a:rect l="l" t="t" r="r" b="b"/>
              <a:pathLst>
                <a:path w="1618237" h="1459385">
                  <a:moveTo>
                    <a:pt x="61612" y="0"/>
                  </a:moveTo>
                  <a:lnTo>
                    <a:pt x="1556625" y="0"/>
                  </a:lnTo>
                  <a:cubicBezTo>
                    <a:pt x="1590652" y="0"/>
                    <a:pt x="1618237" y="27585"/>
                    <a:pt x="1618237" y="61612"/>
                  </a:cubicBezTo>
                  <a:lnTo>
                    <a:pt x="1618237" y="1397773"/>
                  </a:lnTo>
                  <a:cubicBezTo>
                    <a:pt x="1618237" y="1431801"/>
                    <a:pt x="1590652" y="1459385"/>
                    <a:pt x="1556625" y="1459385"/>
                  </a:cubicBezTo>
                  <a:lnTo>
                    <a:pt x="61612" y="1459385"/>
                  </a:lnTo>
                  <a:cubicBezTo>
                    <a:pt x="27585" y="1459385"/>
                    <a:pt x="0" y="1431801"/>
                    <a:pt x="0" y="1397773"/>
                  </a:cubicBezTo>
                  <a:lnTo>
                    <a:pt x="0" y="61612"/>
                  </a:lnTo>
                  <a:cubicBezTo>
                    <a:pt x="0" y="27585"/>
                    <a:pt x="27585" y="0"/>
                    <a:pt x="61612" y="0"/>
                  </a:cubicBezTo>
                  <a:close/>
                </a:path>
              </a:pathLst>
            </a:custGeom>
            <a:solidFill>
              <a:srgbClr val="AED6E5"/>
            </a:solidFill>
          </p:spPr>
          <p:txBody>
            <a:bodyPr/>
            <a:lstStyle/>
            <a:p>
              <a:endParaRPr lang="en-PH"/>
            </a:p>
          </p:txBody>
        </p:sp>
        <p:sp>
          <p:nvSpPr>
            <p:cNvPr id="11" name="TextBox 11"/>
            <p:cNvSpPr txBox="1"/>
            <p:nvPr/>
          </p:nvSpPr>
          <p:spPr>
            <a:xfrm>
              <a:off x="0" y="-57150"/>
              <a:ext cx="1618237" cy="1516535"/>
            </a:xfrm>
            <a:prstGeom prst="rect">
              <a:avLst/>
            </a:prstGeom>
          </p:spPr>
          <p:txBody>
            <a:bodyPr lIns="50800" tIns="50800" rIns="50800" bIns="50800" rtlCol="0" anchor="ctr"/>
            <a:lstStyle/>
            <a:p>
              <a:pPr algn="ctr">
                <a:lnSpc>
                  <a:spcPts val="3522"/>
                </a:lnSpc>
              </a:pPr>
              <a:endParaRPr/>
            </a:p>
          </p:txBody>
        </p:sp>
      </p:grpSp>
      <p:grpSp>
        <p:nvGrpSpPr>
          <p:cNvPr id="12" name="Group 12"/>
          <p:cNvGrpSpPr/>
          <p:nvPr/>
        </p:nvGrpSpPr>
        <p:grpSpPr>
          <a:xfrm>
            <a:off x="8282285" y="7443290"/>
            <a:ext cx="7544803" cy="1860884"/>
            <a:chOff x="0" y="0"/>
            <a:chExt cx="1905188" cy="469904"/>
          </a:xfrm>
        </p:grpSpPr>
        <p:sp>
          <p:nvSpPr>
            <p:cNvPr id="13" name="Freeform 13"/>
            <p:cNvSpPr/>
            <p:nvPr/>
          </p:nvSpPr>
          <p:spPr>
            <a:xfrm>
              <a:off x="0" y="0"/>
              <a:ext cx="1905188" cy="469904"/>
            </a:xfrm>
            <a:custGeom>
              <a:avLst/>
              <a:gdLst/>
              <a:ahLst/>
              <a:cxnLst/>
              <a:rect l="l" t="t" r="r" b="b"/>
              <a:pathLst>
                <a:path w="1905188" h="469904">
                  <a:moveTo>
                    <a:pt x="52332" y="0"/>
                  </a:moveTo>
                  <a:lnTo>
                    <a:pt x="1852856" y="0"/>
                  </a:lnTo>
                  <a:cubicBezTo>
                    <a:pt x="1881758" y="0"/>
                    <a:pt x="1905188" y="23430"/>
                    <a:pt x="1905188" y="52332"/>
                  </a:cubicBezTo>
                  <a:lnTo>
                    <a:pt x="1905188" y="417572"/>
                  </a:lnTo>
                  <a:cubicBezTo>
                    <a:pt x="1905188" y="431451"/>
                    <a:pt x="1899675" y="444762"/>
                    <a:pt x="1889860" y="454576"/>
                  </a:cubicBezTo>
                  <a:cubicBezTo>
                    <a:pt x="1880046" y="464391"/>
                    <a:pt x="1866735" y="469904"/>
                    <a:pt x="1852856" y="469904"/>
                  </a:cubicBezTo>
                  <a:lnTo>
                    <a:pt x="52332" y="469904"/>
                  </a:lnTo>
                  <a:cubicBezTo>
                    <a:pt x="38453" y="469904"/>
                    <a:pt x="25142" y="464391"/>
                    <a:pt x="15328" y="454576"/>
                  </a:cubicBezTo>
                  <a:cubicBezTo>
                    <a:pt x="5514" y="444762"/>
                    <a:pt x="0" y="431451"/>
                    <a:pt x="0" y="417572"/>
                  </a:cubicBezTo>
                  <a:lnTo>
                    <a:pt x="0" y="52332"/>
                  </a:lnTo>
                  <a:cubicBezTo>
                    <a:pt x="0" y="38453"/>
                    <a:pt x="5514" y="25142"/>
                    <a:pt x="15328" y="15328"/>
                  </a:cubicBezTo>
                  <a:cubicBezTo>
                    <a:pt x="25142" y="5514"/>
                    <a:pt x="38453" y="0"/>
                    <a:pt x="52332" y="0"/>
                  </a:cubicBezTo>
                  <a:close/>
                </a:path>
              </a:pathLst>
            </a:custGeom>
            <a:solidFill>
              <a:srgbClr val="AED6E5"/>
            </a:solidFill>
          </p:spPr>
          <p:txBody>
            <a:bodyPr/>
            <a:lstStyle/>
            <a:p>
              <a:endParaRPr lang="en-PH"/>
            </a:p>
          </p:txBody>
        </p:sp>
        <p:sp>
          <p:nvSpPr>
            <p:cNvPr id="14" name="TextBox 14"/>
            <p:cNvSpPr txBox="1"/>
            <p:nvPr/>
          </p:nvSpPr>
          <p:spPr>
            <a:xfrm>
              <a:off x="0" y="-57150"/>
              <a:ext cx="1905188" cy="527054"/>
            </a:xfrm>
            <a:prstGeom prst="rect">
              <a:avLst/>
            </a:prstGeom>
          </p:spPr>
          <p:txBody>
            <a:bodyPr lIns="50800" tIns="50800" rIns="50800" bIns="50800" rtlCol="0" anchor="ctr"/>
            <a:lstStyle/>
            <a:p>
              <a:pPr algn="ctr">
                <a:lnSpc>
                  <a:spcPts val="3522"/>
                </a:lnSpc>
              </a:pPr>
              <a:endParaRPr/>
            </a:p>
          </p:txBody>
        </p:sp>
      </p:grpSp>
      <p:graphicFrame>
        <p:nvGraphicFramePr>
          <p:cNvPr id="15" name="Table 15"/>
          <p:cNvGraphicFramePr>
            <a:graphicFrameLocks noGrp="1"/>
          </p:cNvGraphicFramePr>
          <p:nvPr/>
        </p:nvGraphicFramePr>
        <p:xfrm>
          <a:off x="8282285" y="3786706"/>
          <a:ext cx="7301667" cy="3418459"/>
        </p:xfrm>
        <a:graphic>
          <a:graphicData uri="http://schemas.openxmlformats.org/drawingml/2006/table">
            <a:tbl>
              <a:tblPr/>
              <a:tblGrid>
                <a:gridCol w="2694096">
                  <a:extLst>
                    <a:ext uri="{9D8B030D-6E8A-4147-A177-3AD203B41FA5}">
                      <a16:colId xmlns:a16="http://schemas.microsoft.com/office/drawing/2014/main" val="20000"/>
                    </a:ext>
                  </a:extLst>
                </a:gridCol>
                <a:gridCol w="2388212">
                  <a:extLst>
                    <a:ext uri="{9D8B030D-6E8A-4147-A177-3AD203B41FA5}">
                      <a16:colId xmlns:a16="http://schemas.microsoft.com/office/drawing/2014/main" val="20001"/>
                    </a:ext>
                  </a:extLst>
                </a:gridCol>
                <a:gridCol w="2219359">
                  <a:extLst>
                    <a:ext uri="{9D8B030D-6E8A-4147-A177-3AD203B41FA5}">
                      <a16:colId xmlns:a16="http://schemas.microsoft.com/office/drawing/2014/main" val="20002"/>
                    </a:ext>
                  </a:extLst>
                </a:gridCol>
              </a:tblGrid>
              <a:tr h="862064">
                <a:tc>
                  <a:txBody>
                    <a:bodyPr/>
                    <a:lstStyle/>
                    <a:p>
                      <a:pPr algn="ctr">
                        <a:lnSpc>
                          <a:spcPts val="2323"/>
                        </a:lnSpc>
                        <a:defRPr/>
                      </a:pPr>
                      <a:r>
                        <a:rPr lang="en-US" sz="1659" b="1">
                          <a:solidFill>
                            <a:srgbClr val="000000"/>
                          </a:solidFill>
                          <a:latin typeface="Open Sans Bold"/>
                          <a:ea typeface="Open Sans Bold"/>
                          <a:cs typeface="Open Sans Bold"/>
                          <a:sym typeface="Open Sans Bold"/>
                        </a:rPr>
                        <a:t>Team﻿sName</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23"/>
                        </a:lnSpc>
                        <a:defRPr/>
                      </a:pPr>
                      <a:r>
                        <a:rPr lang="en-US" sz="1659" b="1">
                          <a:solidFill>
                            <a:srgbClr val="000000"/>
                          </a:solidFill>
                          <a:latin typeface="Open Sans Bold"/>
                          <a:ea typeface="Open Sans Bold"/>
                          <a:cs typeface="Open Sans Bold"/>
                          <a:sym typeface="Open Sans Bold"/>
                        </a:rPr>
                        <a:t>ID</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323"/>
                        </a:lnSpc>
                        <a:defRPr/>
                      </a:pPr>
                      <a:r>
                        <a:rPr lang="en-US" sz="1659" b="1">
                          <a:solidFill>
                            <a:srgbClr val="000000"/>
                          </a:solidFill>
                          <a:latin typeface="Open Sans Bold"/>
                          <a:ea typeface="Open Sans Bold"/>
                          <a:cs typeface="Open Sans Bold"/>
                          <a:sym typeface="Open Sans Bold"/>
                        </a:rPr>
                        <a:t>Local</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852132">
                <a:tc>
                  <a:txBody>
                    <a:bodyPr/>
                    <a:lstStyle/>
                    <a:p>
                      <a:pPr algn="ctr">
                        <a:lnSpc>
                          <a:spcPts val="2323"/>
                        </a:lnSpc>
                        <a:defRPr/>
                      </a:pPr>
                      <a:r>
                        <a:rPr lang="en-US" sz="1659">
                          <a:solidFill>
                            <a:srgbClr val="000000"/>
                          </a:solidFill>
                          <a:latin typeface="Open Sans"/>
                          <a:ea typeface="Open Sans"/>
                          <a:cs typeface="Open Sans"/>
                          <a:sym typeface="Open Sans"/>
                        </a:rPr>
                        <a:t>Selangor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44343</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Y</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852132">
                <a:tc>
                  <a:txBody>
                    <a:bodyPr/>
                    <a:lstStyle/>
                    <a:p>
                      <a:pPr algn="ctr">
                        <a:lnSpc>
                          <a:spcPts val="2323"/>
                        </a:lnSpc>
                        <a:defRPr/>
                      </a:pPr>
                      <a:r>
                        <a:rPr lang="en-US" sz="1659">
                          <a:solidFill>
                            <a:srgbClr val="000000"/>
                          </a:solidFill>
                          <a:latin typeface="Open Sans"/>
                          <a:ea typeface="Open Sans"/>
                          <a:cs typeface="Open Sans"/>
                          <a:sym typeface="Open Sans"/>
                        </a:rPr>
                        <a:t>Penang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23455</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N</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852132">
                <a:tc>
                  <a:txBody>
                    <a:bodyPr/>
                    <a:lstStyle/>
                    <a:p>
                      <a:pPr algn="ctr">
                        <a:lnSpc>
                          <a:spcPts val="2323"/>
                        </a:lnSpc>
                        <a:defRPr/>
                      </a:pPr>
                      <a:r>
                        <a:rPr lang="en-US" sz="1659">
                          <a:solidFill>
                            <a:srgbClr val="000000"/>
                          </a:solidFill>
                          <a:latin typeface="Open Sans"/>
                          <a:ea typeface="Open Sans"/>
                          <a:cs typeface="Open Sans"/>
                          <a:sym typeface="Open Sans"/>
                        </a:rPr>
                        <a:t>KL FC</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54545</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323"/>
                        </a:lnSpc>
                        <a:defRPr/>
                      </a:pPr>
                      <a:r>
                        <a:rPr lang="en-US" sz="1659">
                          <a:solidFill>
                            <a:srgbClr val="000000"/>
                          </a:solidFill>
                          <a:latin typeface="Open Sans"/>
                          <a:ea typeface="Open Sans"/>
                          <a:cs typeface="Open Sans"/>
                          <a:sym typeface="Open Sans"/>
                        </a:rPr>
                        <a:t>Y</a:t>
                      </a:r>
                      <a:endParaRPr lang="en-US" sz="1100"/>
                    </a:p>
                  </a:txBody>
                  <a:tcPr marL="184211" marR="184211" marT="184211" marB="184211"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aphicFrame>
        <p:nvGraphicFramePr>
          <p:cNvPr id="16" name="Table 16"/>
          <p:cNvGraphicFramePr>
            <a:graphicFrameLocks noGrp="1"/>
          </p:cNvGraphicFramePr>
          <p:nvPr/>
        </p:nvGraphicFramePr>
        <p:xfrm>
          <a:off x="2341722" y="5837074"/>
          <a:ext cx="4983678" cy="3467100"/>
        </p:xfrm>
        <a:graphic>
          <a:graphicData uri="http://schemas.openxmlformats.org/drawingml/2006/table">
            <a:tbl>
              <a:tblPr/>
              <a:tblGrid>
                <a:gridCol w="2491839">
                  <a:extLst>
                    <a:ext uri="{9D8B030D-6E8A-4147-A177-3AD203B41FA5}">
                      <a16:colId xmlns:a16="http://schemas.microsoft.com/office/drawing/2014/main" val="20000"/>
                    </a:ext>
                  </a:extLst>
                </a:gridCol>
                <a:gridCol w="2491839">
                  <a:extLst>
                    <a:ext uri="{9D8B030D-6E8A-4147-A177-3AD203B41FA5}">
                      <a16:colId xmlns:a16="http://schemas.microsoft.com/office/drawing/2014/main" val="20001"/>
                    </a:ext>
                  </a:extLst>
                </a:gridCol>
              </a:tblGrid>
              <a:tr h="866775">
                <a:tc>
                  <a:txBody>
                    <a:bodyPr/>
                    <a:lstStyle/>
                    <a:p>
                      <a:pPr algn="ctr">
                        <a:lnSpc>
                          <a:spcPts val="2262"/>
                        </a:lnSpc>
                        <a:defRPr/>
                      </a:pPr>
                      <a:r>
                        <a:rPr lang="en-US" sz="1616" b="1">
                          <a:solidFill>
                            <a:srgbClr val="000000"/>
                          </a:solidFill>
                          <a:latin typeface="Open Sans Bold"/>
                          <a:ea typeface="Open Sans Bold"/>
                          <a:cs typeface="Open Sans Bold"/>
                          <a:sym typeface="Open Sans Bold"/>
                        </a:rPr>
                        <a:t>ID</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2262"/>
                        </a:lnSpc>
                        <a:defRPr/>
                      </a:pPr>
                      <a:r>
                        <a:rPr lang="en-US" sz="1616" b="1">
                          <a:solidFill>
                            <a:srgbClr val="000000"/>
                          </a:solidFill>
                          <a:latin typeface="Open Sans Bold"/>
                          <a:ea typeface="Open Sans Bold"/>
                          <a:cs typeface="Open Sans Bold"/>
                          <a:sym typeface="Open Sans Bold"/>
                        </a:rPr>
                        <a:t>Pointer</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866775">
                <a:tc>
                  <a:txBody>
                    <a:bodyPr/>
                    <a:lstStyle/>
                    <a:p>
                      <a:pPr algn="ctr">
                        <a:lnSpc>
                          <a:spcPts val="2262"/>
                        </a:lnSpc>
                        <a:defRPr/>
                      </a:pPr>
                      <a:r>
                        <a:rPr lang="en-US" sz="1616">
                          <a:solidFill>
                            <a:srgbClr val="000000"/>
                          </a:solidFill>
                          <a:latin typeface="Open Sans"/>
                          <a:ea typeface="Open Sans"/>
                          <a:cs typeface="Open Sans"/>
                          <a:sym typeface="Open Sans"/>
                        </a:rPr>
                        <a:t>23455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6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866775">
                <a:tc>
                  <a:txBody>
                    <a:bodyPr/>
                    <a:lstStyle/>
                    <a:p>
                      <a:pPr algn="ctr">
                        <a:lnSpc>
                          <a:spcPts val="2262"/>
                        </a:lnSpc>
                        <a:defRPr/>
                      </a:pPr>
                      <a:r>
                        <a:rPr lang="en-US" sz="1616">
                          <a:solidFill>
                            <a:srgbClr val="000000"/>
                          </a:solidFill>
                          <a:latin typeface="Open Sans"/>
                          <a:ea typeface="Open Sans"/>
                          <a:cs typeface="Open Sans"/>
                          <a:sym typeface="Open Sans"/>
                        </a:rPr>
                        <a:t>44343</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6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866775">
                <a:tc>
                  <a:txBody>
                    <a:bodyPr/>
                    <a:lstStyle/>
                    <a:p>
                      <a:pPr algn="ctr">
                        <a:lnSpc>
                          <a:spcPts val="2262"/>
                        </a:lnSpc>
                        <a:defRPr/>
                      </a:pPr>
                      <a:r>
                        <a:rPr lang="en-US" sz="1616">
                          <a:solidFill>
                            <a:srgbClr val="000000"/>
                          </a:solidFill>
                          <a:latin typeface="Open Sans"/>
                          <a:ea typeface="Open Sans"/>
                          <a:cs typeface="Open Sans"/>
                          <a:sym typeface="Open Sans"/>
                        </a:rPr>
                        <a:t>54545</a:t>
                      </a: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62"/>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bl>
          </a:graphicData>
        </a:graphic>
      </p:graphicFrame>
      <p:sp>
        <p:nvSpPr>
          <p:cNvPr id="17" name="TextBox 17"/>
          <p:cNvSpPr txBox="1"/>
          <p:nvPr/>
        </p:nvSpPr>
        <p:spPr>
          <a:xfrm>
            <a:off x="1789445" y="3729556"/>
            <a:ext cx="6182754" cy="1966245"/>
          </a:xfrm>
          <a:prstGeom prst="rect">
            <a:avLst/>
          </a:prstGeom>
        </p:spPr>
        <p:txBody>
          <a:bodyPr lIns="0" tIns="0" rIns="0" bIns="0" rtlCol="0" anchor="t">
            <a:spAutoFit/>
          </a:bodyPr>
          <a:lstStyle/>
          <a:p>
            <a:pPr algn="l">
              <a:lnSpc>
                <a:spcPts val="3974"/>
              </a:lnSpc>
              <a:spcBef>
                <a:spcPct val="0"/>
              </a:spcBef>
            </a:pPr>
            <a:r>
              <a:rPr lang="en-US" sz="2838">
                <a:solidFill>
                  <a:srgbClr val="000000"/>
                </a:solidFill>
                <a:latin typeface="Alatsi"/>
                <a:ea typeface="Alatsi"/>
                <a:cs typeface="Alatsi"/>
                <a:sym typeface="Alatsi"/>
              </a:rPr>
              <a:t>An index is like a data structure that contains a sorted list of key values and pointers to the actual records in the table.</a:t>
            </a:r>
          </a:p>
        </p:txBody>
      </p:sp>
      <p:sp>
        <p:nvSpPr>
          <p:cNvPr id="18" name="TextBox 18"/>
          <p:cNvSpPr txBox="1"/>
          <p:nvPr/>
        </p:nvSpPr>
        <p:spPr>
          <a:xfrm>
            <a:off x="8505250" y="7532524"/>
            <a:ext cx="6855737" cy="1470027"/>
          </a:xfrm>
          <a:prstGeom prst="rect">
            <a:avLst/>
          </a:prstGeom>
        </p:spPr>
        <p:txBody>
          <a:bodyPr lIns="0" tIns="0" rIns="0" bIns="0" rtlCol="0" anchor="t">
            <a:spAutoFit/>
          </a:bodyPr>
          <a:lstStyle/>
          <a:p>
            <a:pPr algn="l">
              <a:lnSpc>
                <a:spcPts val="2974"/>
              </a:lnSpc>
              <a:spcBef>
                <a:spcPct val="0"/>
              </a:spcBef>
            </a:pPr>
            <a:r>
              <a:rPr lang="en-US" sz="2124">
                <a:solidFill>
                  <a:srgbClr val="000000"/>
                </a:solidFill>
                <a:latin typeface="Alatsi"/>
                <a:ea typeface="Alatsi"/>
                <a:cs typeface="Alatsi"/>
                <a:sym typeface="Alatsi"/>
              </a:rPr>
              <a:t>Scanning through the index table is a lot faster than scanning through the entire table due to the usage of efficient data structure (hash table / B-tree) - We will learn more in chapter 23.</a:t>
            </a:r>
          </a:p>
        </p:txBody>
      </p:sp>
      <p:sp>
        <p:nvSpPr>
          <p:cNvPr id="19" name="AutoShape 19"/>
          <p:cNvSpPr/>
          <p:nvPr/>
        </p:nvSpPr>
        <p:spPr>
          <a:xfrm flipV="1">
            <a:off x="6887909" y="6030493"/>
            <a:ext cx="1830685" cy="1071240"/>
          </a:xfrm>
          <a:prstGeom prst="line">
            <a:avLst/>
          </a:prstGeom>
          <a:ln w="38100" cap="flat">
            <a:solidFill>
              <a:srgbClr val="000000"/>
            </a:solidFill>
            <a:prstDash val="solid"/>
            <a:headEnd type="none" w="sm" len="sm"/>
            <a:tailEnd type="arrow" w="med" len="sm"/>
          </a:ln>
        </p:spPr>
        <p:txBody>
          <a:bodyPr/>
          <a:lstStyle/>
          <a:p>
            <a:endParaRPr lang="en-PH"/>
          </a:p>
        </p:txBody>
      </p:sp>
      <p:sp>
        <p:nvSpPr>
          <p:cNvPr id="20" name="AutoShape 20"/>
          <p:cNvSpPr/>
          <p:nvPr/>
        </p:nvSpPr>
        <p:spPr>
          <a:xfrm flipV="1">
            <a:off x="6887909" y="5495935"/>
            <a:ext cx="1394376" cy="2610309"/>
          </a:xfrm>
          <a:prstGeom prst="line">
            <a:avLst/>
          </a:prstGeom>
          <a:ln w="38100" cap="flat">
            <a:solidFill>
              <a:srgbClr val="000000"/>
            </a:solidFill>
            <a:prstDash val="solid"/>
            <a:headEnd type="none" w="sm" len="sm"/>
            <a:tailEnd type="arrow" w="med" len="sm"/>
          </a:ln>
        </p:spPr>
        <p:txBody>
          <a:bodyPr/>
          <a:lstStyle/>
          <a:p>
            <a:endParaRPr lang="en-PH"/>
          </a:p>
        </p:txBody>
      </p:sp>
      <p:sp>
        <p:nvSpPr>
          <p:cNvPr id="21" name="AutoShape 21"/>
          <p:cNvSpPr/>
          <p:nvPr/>
        </p:nvSpPr>
        <p:spPr>
          <a:xfrm flipV="1">
            <a:off x="6878288" y="7118175"/>
            <a:ext cx="1849927" cy="1793548"/>
          </a:xfrm>
          <a:prstGeom prst="line">
            <a:avLst/>
          </a:prstGeom>
          <a:ln w="38100" cap="flat">
            <a:solidFill>
              <a:srgbClr val="000000"/>
            </a:solidFill>
            <a:prstDash val="solid"/>
            <a:headEnd type="none" w="sm" len="sm"/>
            <a:tailEnd type="arrow" w="med" len="sm"/>
          </a:ln>
        </p:spPr>
        <p:txBody>
          <a:bodyPr/>
          <a:lstStyle/>
          <a:p>
            <a:endParaRPr lang="en-PH"/>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2338551" y="3532845"/>
            <a:ext cx="14181519" cy="6430576"/>
            <a:chOff x="0" y="0"/>
            <a:chExt cx="3735050" cy="1693650"/>
          </a:xfrm>
        </p:grpSpPr>
        <p:sp>
          <p:nvSpPr>
            <p:cNvPr id="8" name="Freeform 8"/>
            <p:cNvSpPr/>
            <p:nvPr/>
          </p:nvSpPr>
          <p:spPr>
            <a:xfrm>
              <a:off x="0" y="0"/>
              <a:ext cx="3735050" cy="1693650"/>
            </a:xfrm>
            <a:custGeom>
              <a:avLst/>
              <a:gdLst/>
              <a:ahLst/>
              <a:cxnLst/>
              <a:rect l="l" t="t" r="r" b="b"/>
              <a:pathLst>
                <a:path w="3735050" h="1693650">
                  <a:moveTo>
                    <a:pt x="27842" y="0"/>
                  </a:moveTo>
                  <a:lnTo>
                    <a:pt x="3707209" y="0"/>
                  </a:lnTo>
                  <a:cubicBezTo>
                    <a:pt x="3722585" y="0"/>
                    <a:pt x="3735050" y="12465"/>
                    <a:pt x="3735050" y="27842"/>
                  </a:cubicBezTo>
                  <a:lnTo>
                    <a:pt x="3735050" y="1665808"/>
                  </a:lnTo>
                  <a:cubicBezTo>
                    <a:pt x="3735050" y="1681185"/>
                    <a:pt x="3722585" y="1693650"/>
                    <a:pt x="3707209" y="1693650"/>
                  </a:cubicBezTo>
                  <a:lnTo>
                    <a:pt x="27842" y="1693650"/>
                  </a:lnTo>
                  <a:cubicBezTo>
                    <a:pt x="12465" y="1693650"/>
                    <a:pt x="0" y="1681185"/>
                    <a:pt x="0" y="1665808"/>
                  </a:cubicBezTo>
                  <a:lnTo>
                    <a:pt x="0" y="27842"/>
                  </a:lnTo>
                  <a:cubicBezTo>
                    <a:pt x="0" y="12465"/>
                    <a:pt x="12465" y="0"/>
                    <a:pt x="27842" y="0"/>
                  </a:cubicBezTo>
                  <a:close/>
                </a:path>
              </a:pathLst>
            </a:custGeom>
            <a:solidFill>
              <a:srgbClr val="FFDE59"/>
            </a:solidFill>
          </p:spPr>
          <p:txBody>
            <a:bodyPr/>
            <a:lstStyle/>
            <a:p>
              <a:endParaRPr lang="en-PH"/>
            </a:p>
          </p:txBody>
        </p:sp>
        <p:sp>
          <p:nvSpPr>
            <p:cNvPr id="9" name="TextBox 9"/>
            <p:cNvSpPr txBox="1"/>
            <p:nvPr/>
          </p:nvSpPr>
          <p:spPr>
            <a:xfrm>
              <a:off x="0" y="-28575"/>
              <a:ext cx="3735050" cy="1722225"/>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2201441" y="4198340"/>
          <a:ext cx="2381916" cy="4001902"/>
        </p:xfrm>
        <a:graphic>
          <a:graphicData uri="http://schemas.openxmlformats.org/drawingml/2006/table">
            <a:tbl>
              <a:tblPr/>
              <a:tblGrid>
                <a:gridCol w="1329436">
                  <a:extLst>
                    <a:ext uri="{9D8B030D-6E8A-4147-A177-3AD203B41FA5}">
                      <a16:colId xmlns:a16="http://schemas.microsoft.com/office/drawing/2014/main" val="20000"/>
                    </a:ext>
                  </a:extLst>
                </a:gridCol>
              </a:tblGrid>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1"/>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2"/>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4"/>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5"/>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6"/>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7"/>
                  </a:ext>
                </a:extLst>
              </a:tr>
            </a:tbl>
          </a:graphicData>
        </a:graphic>
      </p:graphicFrame>
      <p:graphicFrame>
        <p:nvGraphicFramePr>
          <p:cNvPr id="11" name="Table 11"/>
          <p:cNvGraphicFramePr>
            <a:graphicFrameLocks noGrp="1"/>
          </p:cNvGraphicFramePr>
          <p:nvPr/>
        </p:nvGraphicFramePr>
        <p:xfrm>
          <a:off x="3090305" y="5166983"/>
          <a:ext cx="7315200" cy="3162300"/>
        </p:xfrm>
        <a:graphic>
          <a:graphicData uri="http://schemas.openxmlformats.org/drawingml/2006/table">
            <a:tbl>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790575">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90575">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90575">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90575">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12" name="TextBox 12"/>
          <p:cNvSpPr txBox="1"/>
          <p:nvPr/>
        </p:nvSpPr>
        <p:spPr>
          <a:xfrm>
            <a:off x="402046" y="1877010"/>
            <a:ext cx="1244046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Two ways to achieve direct access</a:t>
            </a:r>
          </a:p>
        </p:txBody>
      </p:sp>
      <p:sp>
        <p:nvSpPr>
          <p:cNvPr id="13" name="TextBox 13"/>
          <p:cNvSpPr txBox="1"/>
          <p:nvPr/>
        </p:nvSpPr>
        <p:spPr>
          <a:xfrm>
            <a:off x="402046" y="2808448"/>
            <a:ext cx="11910350" cy="410783"/>
          </a:xfrm>
          <a:prstGeom prst="rect">
            <a:avLst/>
          </a:prstGeom>
        </p:spPr>
        <p:txBody>
          <a:bodyPr lIns="0" tIns="0" rIns="0" bIns="0" rtlCol="0" anchor="t">
            <a:spAutoFit/>
          </a:bodyPr>
          <a:lstStyle/>
          <a:p>
            <a:pPr algn="l">
              <a:lnSpc>
                <a:spcPts val="3283"/>
              </a:lnSpc>
              <a:spcBef>
                <a:spcPct val="0"/>
              </a:spcBef>
            </a:pPr>
            <a:r>
              <a:rPr lang="en-US" sz="2931" b="1" spc="-87">
                <a:solidFill>
                  <a:srgbClr val="000000"/>
                </a:solidFill>
                <a:latin typeface="Open Sans Bold"/>
                <a:ea typeface="Open Sans Bold"/>
                <a:cs typeface="Open Sans Bold"/>
                <a:sym typeface="Open Sans Bold"/>
              </a:rPr>
              <a:t>Second Way: </a:t>
            </a:r>
            <a:r>
              <a:rPr lang="en-US" sz="2931" spc="-87">
                <a:solidFill>
                  <a:srgbClr val="000000"/>
                </a:solidFill>
                <a:latin typeface="Open Sans"/>
                <a:ea typeface="Open Sans"/>
                <a:cs typeface="Open Sans"/>
                <a:sym typeface="Open Sans"/>
              </a:rPr>
              <a:t>Use a hashing algorithm.</a:t>
            </a:r>
          </a:p>
        </p:txBody>
      </p:sp>
      <p:sp>
        <p:nvSpPr>
          <p:cNvPr id="14" name="TextBox 14"/>
          <p:cNvSpPr txBox="1"/>
          <p:nvPr/>
        </p:nvSpPr>
        <p:spPr>
          <a:xfrm>
            <a:off x="13329366" y="3611757"/>
            <a:ext cx="781368" cy="586583"/>
          </a:xfrm>
          <a:prstGeom prst="rect">
            <a:avLst/>
          </a:prstGeom>
        </p:spPr>
        <p:txBody>
          <a:bodyPr lIns="0" tIns="0" rIns="0" bIns="0" rtlCol="0" anchor="t">
            <a:spAutoFit/>
          </a:bodyPr>
          <a:lstStyle/>
          <a:p>
            <a:pPr algn="ctr">
              <a:lnSpc>
                <a:spcPts val="4887"/>
              </a:lnSpc>
            </a:pPr>
            <a:r>
              <a:rPr lang="en-US" sz="3491" b="1">
                <a:solidFill>
                  <a:srgbClr val="000000"/>
                </a:solidFill>
                <a:latin typeface="Canva Sans Bold"/>
                <a:ea typeface="Canva Sans Bold"/>
                <a:cs typeface="Canva Sans Bold"/>
                <a:sym typeface="Canva Sans Bold"/>
              </a:rPr>
              <a:t>File</a:t>
            </a:r>
          </a:p>
        </p:txBody>
      </p:sp>
      <p:sp>
        <p:nvSpPr>
          <p:cNvPr id="15" name="TextBox 15"/>
          <p:cNvSpPr txBox="1"/>
          <p:nvPr/>
        </p:nvSpPr>
        <p:spPr>
          <a:xfrm>
            <a:off x="11916966" y="4150715"/>
            <a:ext cx="18816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1</a:t>
            </a:r>
          </a:p>
        </p:txBody>
      </p:sp>
      <p:sp>
        <p:nvSpPr>
          <p:cNvPr id="16" name="TextBox 16"/>
          <p:cNvSpPr txBox="1"/>
          <p:nvPr/>
        </p:nvSpPr>
        <p:spPr>
          <a:xfrm>
            <a:off x="11911564" y="4882669"/>
            <a:ext cx="198971"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2</a:t>
            </a:r>
          </a:p>
        </p:txBody>
      </p:sp>
      <p:sp>
        <p:nvSpPr>
          <p:cNvPr id="17" name="TextBox 17"/>
          <p:cNvSpPr txBox="1"/>
          <p:nvPr/>
        </p:nvSpPr>
        <p:spPr>
          <a:xfrm>
            <a:off x="11910950" y="5613881"/>
            <a:ext cx="211003"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3</a:t>
            </a:r>
          </a:p>
        </p:txBody>
      </p:sp>
      <p:sp>
        <p:nvSpPr>
          <p:cNvPr id="18" name="TextBox 18"/>
          <p:cNvSpPr txBox="1"/>
          <p:nvPr/>
        </p:nvSpPr>
        <p:spPr>
          <a:xfrm>
            <a:off x="11910768" y="6274096"/>
            <a:ext cx="222170"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4</a:t>
            </a:r>
          </a:p>
        </p:txBody>
      </p:sp>
      <p:sp>
        <p:nvSpPr>
          <p:cNvPr id="19" name="TextBox 19"/>
          <p:cNvSpPr txBox="1"/>
          <p:nvPr/>
        </p:nvSpPr>
        <p:spPr>
          <a:xfrm>
            <a:off x="11909028" y="7005308"/>
            <a:ext cx="21484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5</a:t>
            </a:r>
          </a:p>
        </p:txBody>
      </p:sp>
      <p:sp>
        <p:nvSpPr>
          <p:cNvPr id="20" name="TextBox 20"/>
          <p:cNvSpPr txBox="1"/>
          <p:nvPr/>
        </p:nvSpPr>
        <p:spPr>
          <a:xfrm>
            <a:off x="11906060" y="7665523"/>
            <a:ext cx="23158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6</a:t>
            </a:r>
          </a:p>
        </p:txBody>
      </p:sp>
      <p:sp>
        <p:nvSpPr>
          <p:cNvPr id="21" name="TextBox 21"/>
          <p:cNvSpPr txBox="1"/>
          <p:nvPr/>
        </p:nvSpPr>
        <p:spPr>
          <a:xfrm>
            <a:off x="11926030" y="8396735"/>
            <a:ext cx="180843"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7</a:t>
            </a:r>
          </a:p>
        </p:txBody>
      </p:sp>
      <p:sp>
        <p:nvSpPr>
          <p:cNvPr id="22" name="TextBox 22"/>
          <p:cNvSpPr txBox="1"/>
          <p:nvPr/>
        </p:nvSpPr>
        <p:spPr>
          <a:xfrm>
            <a:off x="11912520" y="9056951"/>
            <a:ext cx="218668"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8</a:t>
            </a:r>
          </a:p>
        </p:txBody>
      </p:sp>
      <p:sp>
        <p:nvSpPr>
          <p:cNvPr id="23" name="TextBox 23"/>
          <p:cNvSpPr txBox="1"/>
          <p:nvPr/>
        </p:nvSpPr>
        <p:spPr>
          <a:xfrm>
            <a:off x="6146957" y="4446891"/>
            <a:ext cx="1027535" cy="586583"/>
          </a:xfrm>
          <a:prstGeom prst="rect">
            <a:avLst/>
          </a:prstGeom>
        </p:spPr>
        <p:txBody>
          <a:bodyPr lIns="0" tIns="0" rIns="0" bIns="0" rtlCol="0" anchor="t">
            <a:spAutoFit/>
          </a:bodyPr>
          <a:lstStyle/>
          <a:p>
            <a:pPr algn="ctr">
              <a:lnSpc>
                <a:spcPts val="4887"/>
              </a:lnSpc>
            </a:pPr>
            <a:r>
              <a:rPr lang="en-US" sz="3491" b="1">
                <a:solidFill>
                  <a:srgbClr val="000000"/>
                </a:solidFill>
                <a:latin typeface="Canva Sans Bold"/>
                <a:ea typeface="Canva Sans Bold"/>
                <a:cs typeface="Canva Sans Bold"/>
                <a:sym typeface="Canva Sans Bold"/>
              </a:rPr>
              <a:t>Data</a:t>
            </a:r>
          </a:p>
        </p:txBody>
      </p:sp>
      <p:sp>
        <p:nvSpPr>
          <p:cNvPr id="24" name="TextBox 24"/>
          <p:cNvSpPr txBox="1"/>
          <p:nvPr/>
        </p:nvSpPr>
        <p:spPr>
          <a:xfrm>
            <a:off x="4059306" y="5187469"/>
            <a:ext cx="389390"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ID</a:t>
            </a:r>
          </a:p>
        </p:txBody>
      </p:sp>
      <p:sp>
        <p:nvSpPr>
          <p:cNvPr id="25" name="TextBox 25"/>
          <p:cNvSpPr txBox="1"/>
          <p:nvPr/>
        </p:nvSpPr>
        <p:spPr>
          <a:xfrm>
            <a:off x="6235852" y="5187469"/>
            <a:ext cx="1024104"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Name</a:t>
            </a:r>
          </a:p>
        </p:txBody>
      </p:sp>
      <p:sp>
        <p:nvSpPr>
          <p:cNvPr id="26" name="TextBox 26"/>
          <p:cNvSpPr txBox="1"/>
          <p:nvPr/>
        </p:nvSpPr>
        <p:spPr>
          <a:xfrm>
            <a:off x="8815214" y="5187469"/>
            <a:ext cx="657573"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Age</a:t>
            </a:r>
          </a:p>
        </p:txBody>
      </p:sp>
      <p:sp>
        <p:nvSpPr>
          <p:cNvPr id="27" name="TextBox 27"/>
          <p:cNvSpPr txBox="1"/>
          <p:nvPr/>
        </p:nvSpPr>
        <p:spPr>
          <a:xfrm>
            <a:off x="3823727" y="6040293"/>
            <a:ext cx="86054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2076</a:t>
            </a:r>
          </a:p>
        </p:txBody>
      </p:sp>
      <p:sp>
        <p:nvSpPr>
          <p:cNvPr id="28" name="TextBox 28"/>
          <p:cNvSpPr txBox="1"/>
          <p:nvPr/>
        </p:nvSpPr>
        <p:spPr>
          <a:xfrm>
            <a:off x="3839421" y="6874865"/>
            <a:ext cx="829159"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1073</a:t>
            </a:r>
          </a:p>
        </p:txBody>
      </p:sp>
      <p:sp>
        <p:nvSpPr>
          <p:cNvPr id="29" name="TextBox 29"/>
          <p:cNvSpPr txBox="1"/>
          <p:nvPr/>
        </p:nvSpPr>
        <p:spPr>
          <a:xfrm>
            <a:off x="3830869" y="7729902"/>
            <a:ext cx="825679"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5077</a:t>
            </a:r>
          </a:p>
        </p:txBody>
      </p:sp>
      <p:sp>
        <p:nvSpPr>
          <p:cNvPr id="30" name="TextBox 30"/>
          <p:cNvSpPr txBox="1"/>
          <p:nvPr/>
        </p:nvSpPr>
        <p:spPr>
          <a:xfrm>
            <a:off x="6260792" y="6040293"/>
            <a:ext cx="799864"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Jack</a:t>
            </a:r>
          </a:p>
        </p:txBody>
      </p:sp>
      <p:sp>
        <p:nvSpPr>
          <p:cNvPr id="31" name="TextBox 31"/>
          <p:cNvSpPr txBox="1"/>
          <p:nvPr/>
        </p:nvSpPr>
        <p:spPr>
          <a:xfrm>
            <a:off x="5708721" y="6895330"/>
            <a:ext cx="2078368"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Muhammad</a:t>
            </a:r>
          </a:p>
        </p:txBody>
      </p:sp>
      <p:sp>
        <p:nvSpPr>
          <p:cNvPr id="32" name="TextBox 32"/>
          <p:cNvSpPr txBox="1"/>
          <p:nvPr/>
        </p:nvSpPr>
        <p:spPr>
          <a:xfrm>
            <a:off x="6239776" y="7729902"/>
            <a:ext cx="101625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David</a:t>
            </a:r>
          </a:p>
        </p:txBody>
      </p:sp>
      <p:sp>
        <p:nvSpPr>
          <p:cNvPr id="33" name="TextBox 33"/>
          <p:cNvSpPr txBox="1"/>
          <p:nvPr/>
        </p:nvSpPr>
        <p:spPr>
          <a:xfrm>
            <a:off x="8937103" y="6060890"/>
            <a:ext cx="413795"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25</a:t>
            </a:r>
          </a:p>
        </p:txBody>
      </p:sp>
      <p:sp>
        <p:nvSpPr>
          <p:cNvPr id="34" name="TextBox 34"/>
          <p:cNvSpPr txBox="1"/>
          <p:nvPr/>
        </p:nvSpPr>
        <p:spPr>
          <a:xfrm>
            <a:off x="8933441" y="6874865"/>
            <a:ext cx="421119"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24</a:t>
            </a:r>
          </a:p>
        </p:txBody>
      </p:sp>
      <p:sp>
        <p:nvSpPr>
          <p:cNvPr id="35" name="TextBox 35"/>
          <p:cNvSpPr txBox="1"/>
          <p:nvPr/>
        </p:nvSpPr>
        <p:spPr>
          <a:xfrm>
            <a:off x="8925594" y="7748952"/>
            <a:ext cx="429489"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29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819569" y="8947572"/>
            <a:ext cx="4974376" cy="1174616"/>
            <a:chOff x="0" y="0"/>
            <a:chExt cx="6632502" cy="1566154"/>
          </a:xfrm>
        </p:grpSpPr>
        <p:sp>
          <p:nvSpPr>
            <p:cNvPr id="3" name="AutoShape 3"/>
            <p:cNvSpPr/>
            <p:nvPr/>
          </p:nvSpPr>
          <p:spPr>
            <a:xfrm rot="-10800000">
              <a:off x="783077" y="0"/>
              <a:ext cx="5849425" cy="1566154"/>
            </a:xfrm>
            <a:prstGeom prst="rect">
              <a:avLst/>
            </a:prstGeom>
            <a:solidFill>
              <a:srgbClr val="FAFAFA"/>
            </a:solidFill>
          </p:spPr>
          <p:txBody>
            <a:bodyPr/>
            <a:lstStyle/>
            <a:p>
              <a:endParaRPr lang="en-PH"/>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7955678" y="801482"/>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Freeform 15"/>
          <p:cNvSpPr/>
          <p:nvPr/>
        </p:nvSpPr>
        <p:spPr>
          <a:xfrm>
            <a:off x="8018512" y="1028700"/>
            <a:ext cx="9177953" cy="7480032"/>
          </a:xfrm>
          <a:custGeom>
            <a:avLst/>
            <a:gdLst/>
            <a:ahLst/>
            <a:cxnLst/>
            <a:rect l="l" t="t" r="r" b="b"/>
            <a:pathLst>
              <a:path w="9177953" h="7480032">
                <a:moveTo>
                  <a:pt x="0" y="0"/>
                </a:moveTo>
                <a:lnTo>
                  <a:pt x="9177954" y="0"/>
                </a:lnTo>
                <a:lnTo>
                  <a:pt x="9177954" y="7480032"/>
                </a:lnTo>
                <a:lnTo>
                  <a:pt x="0" y="7480032"/>
                </a:lnTo>
                <a:lnTo>
                  <a:pt x="0" y="0"/>
                </a:lnTo>
                <a:close/>
              </a:path>
            </a:pathLst>
          </a:custGeom>
          <a:blipFill>
            <a:blip r:embed="rId6"/>
            <a:stretch>
              <a:fillRect/>
            </a:stretch>
          </a:blipFill>
        </p:spPr>
        <p:txBody>
          <a:bodyPr/>
          <a:lstStyle/>
          <a:p>
            <a:endParaRPr lang="en-PH"/>
          </a:p>
        </p:txBody>
      </p:sp>
      <p:sp>
        <p:nvSpPr>
          <p:cNvPr id="16" name="TextBox 16"/>
          <p:cNvSpPr txBox="1"/>
          <p:nvPr/>
        </p:nvSpPr>
        <p:spPr>
          <a:xfrm>
            <a:off x="1149678" y="3469772"/>
            <a:ext cx="6566172" cy="2948894"/>
          </a:xfrm>
          <a:prstGeom prst="rect">
            <a:avLst/>
          </a:prstGeom>
        </p:spPr>
        <p:txBody>
          <a:bodyPr lIns="0" tIns="0" rIns="0" bIns="0" rtlCol="0" anchor="t">
            <a:spAutoFit/>
          </a:bodyPr>
          <a:lstStyle/>
          <a:p>
            <a:pPr algn="l">
              <a:lnSpc>
                <a:spcPts val="7572"/>
              </a:lnSpc>
            </a:pPr>
            <a:r>
              <a:rPr lang="en-US" sz="6761" b="1" spc="-202">
                <a:solidFill>
                  <a:srgbClr val="3F4042"/>
                </a:solidFill>
                <a:latin typeface="Poppins Bold"/>
                <a:ea typeface="Poppins Bold"/>
                <a:cs typeface="Poppins Bold"/>
                <a:sym typeface="Poppins Bold"/>
              </a:rPr>
              <a:t>Advanced </a:t>
            </a:r>
          </a:p>
          <a:p>
            <a:pPr marL="0" lvl="0" indent="0" algn="l">
              <a:lnSpc>
                <a:spcPts val="7572"/>
              </a:lnSpc>
              <a:spcBef>
                <a:spcPct val="0"/>
              </a:spcBef>
            </a:pPr>
            <a:r>
              <a:rPr lang="en-US" sz="6761" b="1" spc="-202">
                <a:solidFill>
                  <a:srgbClr val="3F4042"/>
                </a:solidFill>
                <a:latin typeface="Poppins Bold"/>
                <a:ea typeface="Poppins Bold"/>
                <a:cs typeface="Poppins Bold"/>
                <a:sym typeface="Poppins Bold"/>
              </a:rPr>
              <a:t>Data Representation</a:t>
            </a:r>
          </a:p>
        </p:txBody>
      </p:sp>
      <p:sp>
        <p:nvSpPr>
          <p:cNvPr id="18" name="TextBox 18"/>
          <p:cNvSpPr txBox="1"/>
          <p:nvPr/>
        </p:nvSpPr>
        <p:spPr>
          <a:xfrm>
            <a:off x="11734800" y="8733370"/>
            <a:ext cx="5696114" cy="413190"/>
          </a:xfrm>
          <a:prstGeom prst="rect">
            <a:avLst/>
          </a:prstGeom>
        </p:spPr>
        <p:txBody>
          <a:bodyPr wrap="square"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AS &amp; A Level Computer Science 9618</a:t>
            </a:r>
          </a:p>
        </p:txBody>
      </p:sp>
      <p:sp>
        <p:nvSpPr>
          <p:cNvPr id="19" name="TextBox 19"/>
          <p:cNvSpPr txBox="1"/>
          <p:nvPr/>
        </p:nvSpPr>
        <p:spPr>
          <a:xfrm>
            <a:off x="1133192" y="2364584"/>
            <a:ext cx="1255178" cy="337691"/>
          </a:xfrm>
          <a:prstGeom prst="rect">
            <a:avLst/>
          </a:prstGeom>
        </p:spPr>
        <p:txBody>
          <a:bodyPr lIns="0" tIns="0" rIns="0" bIns="0" rtlCol="0" anchor="t">
            <a:spAutoFit/>
          </a:bodyPr>
          <a:lstStyle/>
          <a:p>
            <a:pPr marL="0" lvl="0" indent="0" algn="ctr">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0" name="TextBox 20"/>
          <p:cNvSpPr txBox="1"/>
          <p:nvPr/>
        </p:nvSpPr>
        <p:spPr>
          <a:xfrm>
            <a:off x="2640583" y="2309152"/>
            <a:ext cx="1231276" cy="439030"/>
          </a:xfrm>
          <a:prstGeom prst="rect">
            <a:avLst/>
          </a:prstGeom>
        </p:spPr>
        <p:txBody>
          <a:bodyPr lIns="0" tIns="0" rIns="0" bIns="0" rtlCol="0" anchor="t">
            <a:spAutoFit/>
          </a:bodyPr>
          <a:lstStyle/>
          <a:p>
            <a:pPr marL="0" lvl="0" indent="0" algn="ctr">
              <a:lnSpc>
                <a:spcPts val="3246"/>
              </a:lnSpc>
              <a:spcBef>
                <a:spcPct val="0"/>
              </a:spcBef>
            </a:pPr>
            <a:r>
              <a:rPr lang="en-US" sz="2899" b="1" spc="-86">
                <a:solidFill>
                  <a:srgbClr val="FFDE59"/>
                </a:solidFill>
                <a:latin typeface="Poppins Bold"/>
                <a:ea typeface="Poppins Bold"/>
                <a:cs typeface="Poppins Bold"/>
                <a:sym typeface="Poppins Bold"/>
              </a:rPr>
              <a:t>16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2338551" y="3532845"/>
            <a:ext cx="14181519" cy="6430576"/>
            <a:chOff x="0" y="0"/>
            <a:chExt cx="3735050" cy="1693650"/>
          </a:xfrm>
        </p:grpSpPr>
        <p:sp>
          <p:nvSpPr>
            <p:cNvPr id="8" name="Freeform 8"/>
            <p:cNvSpPr/>
            <p:nvPr/>
          </p:nvSpPr>
          <p:spPr>
            <a:xfrm>
              <a:off x="0" y="0"/>
              <a:ext cx="3735050" cy="1693650"/>
            </a:xfrm>
            <a:custGeom>
              <a:avLst/>
              <a:gdLst/>
              <a:ahLst/>
              <a:cxnLst/>
              <a:rect l="l" t="t" r="r" b="b"/>
              <a:pathLst>
                <a:path w="3735050" h="1693650">
                  <a:moveTo>
                    <a:pt x="27842" y="0"/>
                  </a:moveTo>
                  <a:lnTo>
                    <a:pt x="3707209" y="0"/>
                  </a:lnTo>
                  <a:cubicBezTo>
                    <a:pt x="3722585" y="0"/>
                    <a:pt x="3735050" y="12465"/>
                    <a:pt x="3735050" y="27842"/>
                  </a:cubicBezTo>
                  <a:lnTo>
                    <a:pt x="3735050" y="1665808"/>
                  </a:lnTo>
                  <a:cubicBezTo>
                    <a:pt x="3735050" y="1681185"/>
                    <a:pt x="3722585" y="1693650"/>
                    <a:pt x="3707209" y="1693650"/>
                  </a:cubicBezTo>
                  <a:lnTo>
                    <a:pt x="27842" y="1693650"/>
                  </a:lnTo>
                  <a:cubicBezTo>
                    <a:pt x="12465" y="1693650"/>
                    <a:pt x="0" y="1681185"/>
                    <a:pt x="0" y="1665808"/>
                  </a:cubicBezTo>
                  <a:lnTo>
                    <a:pt x="0" y="27842"/>
                  </a:lnTo>
                  <a:cubicBezTo>
                    <a:pt x="0" y="12465"/>
                    <a:pt x="12465" y="0"/>
                    <a:pt x="27842" y="0"/>
                  </a:cubicBezTo>
                  <a:close/>
                </a:path>
              </a:pathLst>
            </a:custGeom>
            <a:solidFill>
              <a:srgbClr val="FFDE59"/>
            </a:solidFill>
          </p:spPr>
          <p:txBody>
            <a:bodyPr/>
            <a:lstStyle/>
            <a:p>
              <a:endParaRPr lang="en-PH"/>
            </a:p>
          </p:txBody>
        </p:sp>
        <p:sp>
          <p:nvSpPr>
            <p:cNvPr id="9" name="TextBox 9"/>
            <p:cNvSpPr txBox="1"/>
            <p:nvPr/>
          </p:nvSpPr>
          <p:spPr>
            <a:xfrm>
              <a:off x="0" y="-28575"/>
              <a:ext cx="3735050" cy="1722225"/>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2201441" y="4198340"/>
          <a:ext cx="2381916" cy="4001902"/>
        </p:xfrm>
        <a:graphic>
          <a:graphicData uri="http://schemas.openxmlformats.org/drawingml/2006/table">
            <a:tbl>
              <a:tblPr/>
              <a:tblGrid>
                <a:gridCol w="1329436">
                  <a:extLst>
                    <a:ext uri="{9D8B030D-6E8A-4147-A177-3AD203B41FA5}">
                      <a16:colId xmlns:a16="http://schemas.microsoft.com/office/drawing/2014/main" val="20000"/>
                    </a:ext>
                  </a:extLst>
                </a:gridCol>
              </a:tblGrid>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1"/>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2"/>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4"/>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5"/>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6"/>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7"/>
                  </a:ext>
                </a:extLst>
              </a:tr>
            </a:tbl>
          </a:graphicData>
        </a:graphic>
      </p:graphicFrame>
      <p:graphicFrame>
        <p:nvGraphicFramePr>
          <p:cNvPr id="11" name="Table 11"/>
          <p:cNvGraphicFramePr>
            <a:graphicFrameLocks noGrp="1"/>
          </p:cNvGraphicFramePr>
          <p:nvPr/>
        </p:nvGraphicFramePr>
        <p:xfrm>
          <a:off x="3977652" y="4268093"/>
          <a:ext cx="3085062" cy="1333647"/>
        </p:xfrm>
        <a:graphic>
          <a:graphicData uri="http://schemas.openxmlformats.org/drawingml/2006/table">
            <a:tbl>
              <a:tblPr/>
              <a:tblGrid>
                <a:gridCol w="1028354">
                  <a:extLst>
                    <a:ext uri="{9D8B030D-6E8A-4147-A177-3AD203B41FA5}">
                      <a16:colId xmlns:a16="http://schemas.microsoft.com/office/drawing/2014/main" val="20000"/>
                    </a:ext>
                  </a:extLst>
                </a:gridCol>
                <a:gridCol w="1028354">
                  <a:extLst>
                    <a:ext uri="{9D8B030D-6E8A-4147-A177-3AD203B41FA5}">
                      <a16:colId xmlns:a16="http://schemas.microsoft.com/office/drawing/2014/main" val="20001"/>
                    </a:ext>
                  </a:extLst>
                </a:gridCol>
                <a:gridCol w="1028354">
                  <a:extLst>
                    <a:ext uri="{9D8B030D-6E8A-4147-A177-3AD203B41FA5}">
                      <a16:colId xmlns:a16="http://schemas.microsoft.com/office/drawing/2014/main" val="20002"/>
                    </a:ext>
                  </a:extLst>
                </a:gridCol>
              </a:tblGrid>
              <a:tr h="333412">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333412">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333412">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333412">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12" name="TextBox 12"/>
          <p:cNvSpPr txBox="1"/>
          <p:nvPr/>
        </p:nvSpPr>
        <p:spPr>
          <a:xfrm>
            <a:off x="402046" y="1877010"/>
            <a:ext cx="1244046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Two ways to achieve direct access</a:t>
            </a:r>
          </a:p>
        </p:txBody>
      </p:sp>
      <p:sp>
        <p:nvSpPr>
          <p:cNvPr id="13" name="TextBox 13"/>
          <p:cNvSpPr txBox="1"/>
          <p:nvPr/>
        </p:nvSpPr>
        <p:spPr>
          <a:xfrm>
            <a:off x="402046" y="2808448"/>
            <a:ext cx="11910350" cy="410783"/>
          </a:xfrm>
          <a:prstGeom prst="rect">
            <a:avLst/>
          </a:prstGeom>
        </p:spPr>
        <p:txBody>
          <a:bodyPr lIns="0" tIns="0" rIns="0" bIns="0" rtlCol="0" anchor="t">
            <a:spAutoFit/>
          </a:bodyPr>
          <a:lstStyle/>
          <a:p>
            <a:pPr algn="l">
              <a:lnSpc>
                <a:spcPts val="3283"/>
              </a:lnSpc>
              <a:spcBef>
                <a:spcPct val="0"/>
              </a:spcBef>
            </a:pPr>
            <a:r>
              <a:rPr lang="en-US" sz="2931" b="1" spc="-87">
                <a:solidFill>
                  <a:srgbClr val="000000"/>
                </a:solidFill>
                <a:latin typeface="Open Sans Bold"/>
                <a:ea typeface="Open Sans Bold"/>
                <a:cs typeface="Open Sans Bold"/>
                <a:sym typeface="Open Sans Bold"/>
              </a:rPr>
              <a:t>Second Way: </a:t>
            </a:r>
            <a:r>
              <a:rPr lang="en-US" sz="2931" spc="-87">
                <a:solidFill>
                  <a:srgbClr val="000000"/>
                </a:solidFill>
                <a:latin typeface="Open Sans"/>
                <a:ea typeface="Open Sans"/>
                <a:cs typeface="Open Sans"/>
                <a:sym typeface="Open Sans"/>
              </a:rPr>
              <a:t>Use a hashing algorithm.</a:t>
            </a:r>
          </a:p>
        </p:txBody>
      </p:sp>
      <p:sp>
        <p:nvSpPr>
          <p:cNvPr id="14" name="TextBox 14"/>
          <p:cNvSpPr txBox="1"/>
          <p:nvPr/>
        </p:nvSpPr>
        <p:spPr>
          <a:xfrm>
            <a:off x="13329366" y="3611757"/>
            <a:ext cx="781368" cy="586583"/>
          </a:xfrm>
          <a:prstGeom prst="rect">
            <a:avLst/>
          </a:prstGeom>
        </p:spPr>
        <p:txBody>
          <a:bodyPr lIns="0" tIns="0" rIns="0" bIns="0" rtlCol="0" anchor="t">
            <a:spAutoFit/>
          </a:bodyPr>
          <a:lstStyle/>
          <a:p>
            <a:pPr algn="ctr">
              <a:lnSpc>
                <a:spcPts val="4887"/>
              </a:lnSpc>
            </a:pPr>
            <a:r>
              <a:rPr lang="en-US" sz="3491" b="1">
                <a:solidFill>
                  <a:srgbClr val="000000"/>
                </a:solidFill>
                <a:latin typeface="Canva Sans Bold"/>
                <a:ea typeface="Canva Sans Bold"/>
                <a:cs typeface="Canva Sans Bold"/>
                <a:sym typeface="Canva Sans Bold"/>
              </a:rPr>
              <a:t>File</a:t>
            </a:r>
          </a:p>
        </p:txBody>
      </p:sp>
      <p:sp>
        <p:nvSpPr>
          <p:cNvPr id="15" name="TextBox 15"/>
          <p:cNvSpPr txBox="1"/>
          <p:nvPr/>
        </p:nvSpPr>
        <p:spPr>
          <a:xfrm>
            <a:off x="11916966" y="4150715"/>
            <a:ext cx="18816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1</a:t>
            </a:r>
          </a:p>
        </p:txBody>
      </p:sp>
      <p:sp>
        <p:nvSpPr>
          <p:cNvPr id="16" name="TextBox 16"/>
          <p:cNvSpPr txBox="1"/>
          <p:nvPr/>
        </p:nvSpPr>
        <p:spPr>
          <a:xfrm>
            <a:off x="11911564" y="4882669"/>
            <a:ext cx="198971"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2</a:t>
            </a:r>
          </a:p>
        </p:txBody>
      </p:sp>
      <p:sp>
        <p:nvSpPr>
          <p:cNvPr id="17" name="TextBox 17"/>
          <p:cNvSpPr txBox="1"/>
          <p:nvPr/>
        </p:nvSpPr>
        <p:spPr>
          <a:xfrm>
            <a:off x="11910950" y="5613881"/>
            <a:ext cx="211003"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3</a:t>
            </a:r>
          </a:p>
        </p:txBody>
      </p:sp>
      <p:sp>
        <p:nvSpPr>
          <p:cNvPr id="18" name="TextBox 18"/>
          <p:cNvSpPr txBox="1"/>
          <p:nvPr/>
        </p:nvSpPr>
        <p:spPr>
          <a:xfrm>
            <a:off x="11910768" y="6274096"/>
            <a:ext cx="222170"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4</a:t>
            </a:r>
          </a:p>
        </p:txBody>
      </p:sp>
      <p:sp>
        <p:nvSpPr>
          <p:cNvPr id="19" name="TextBox 19"/>
          <p:cNvSpPr txBox="1"/>
          <p:nvPr/>
        </p:nvSpPr>
        <p:spPr>
          <a:xfrm>
            <a:off x="11909028" y="7005308"/>
            <a:ext cx="21484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5</a:t>
            </a:r>
          </a:p>
        </p:txBody>
      </p:sp>
      <p:sp>
        <p:nvSpPr>
          <p:cNvPr id="20" name="TextBox 20"/>
          <p:cNvSpPr txBox="1"/>
          <p:nvPr/>
        </p:nvSpPr>
        <p:spPr>
          <a:xfrm>
            <a:off x="11906060" y="7665523"/>
            <a:ext cx="23158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6</a:t>
            </a:r>
          </a:p>
        </p:txBody>
      </p:sp>
      <p:sp>
        <p:nvSpPr>
          <p:cNvPr id="21" name="TextBox 21"/>
          <p:cNvSpPr txBox="1"/>
          <p:nvPr/>
        </p:nvSpPr>
        <p:spPr>
          <a:xfrm>
            <a:off x="11926030" y="8396735"/>
            <a:ext cx="180843"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7</a:t>
            </a:r>
          </a:p>
        </p:txBody>
      </p:sp>
      <p:sp>
        <p:nvSpPr>
          <p:cNvPr id="22" name="TextBox 22"/>
          <p:cNvSpPr txBox="1"/>
          <p:nvPr/>
        </p:nvSpPr>
        <p:spPr>
          <a:xfrm>
            <a:off x="11912520" y="9056951"/>
            <a:ext cx="218668"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8</a:t>
            </a:r>
          </a:p>
        </p:txBody>
      </p:sp>
      <p:sp>
        <p:nvSpPr>
          <p:cNvPr id="23" name="TextBox 23"/>
          <p:cNvSpPr txBox="1"/>
          <p:nvPr/>
        </p:nvSpPr>
        <p:spPr>
          <a:xfrm>
            <a:off x="5962672" y="3799471"/>
            <a:ext cx="667291" cy="381919"/>
          </a:xfrm>
          <a:prstGeom prst="rect">
            <a:avLst/>
          </a:prstGeom>
        </p:spPr>
        <p:txBody>
          <a:bodyPr lIns="0" tIns="0" rIns="0" bIns="0" rtlCol="0" anchor="t">
            <a:spAutoFit/>
          </a:bodyPr>
          <a:lstStyle/>
          <a:p>
            <a:pPr algn="ctr">
              <a:lnSpc>
                <a:spcPts val="3174"/>
              </a:lnSpc>
            </a:pPr>
            <a:r>
              <a:rPr lang="en-US" sz="2267" b="1">
                <a:solidFill>
                  <a:srgbClr val="000000"/>
                </a:solidFill>
                <a:latin typeface="Canva Sans Bold"/>
                <a:ea typeface="Canva Sans Bold"/>
                <a:cs typeface="Canva Sans Bold"/>
                <a:sym typeface="Canva Sans Bold"/>
              </a:rPr>
              <a:t>Data</a:t>
            </a:r>
          </a:p>
        </p:txBody>
      </p:sp>
      <p:sp>
        <p:nvSpPr>
          <p:cNvPr id="24" name="TextBox 24"/>
          <p:cNvSpPr txBox="1"/>
          <p:nvPr/>
        </p:nvSpPr>
        <p:spPr>
          <a:xfrm>
            <a:off x="4606931" y="4283750"/>
            <a:ext cx="252873"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ID</a:t>
            </a:r>
          </a:p>
        </p:txBody>
      </p:sp>
      <p:sp>
        <p:nvSpPr>
          <p:cNvPr id="25" name="TextBox 25"/>
          <p:cNvSpPr txBox="1"/>
          <p:nvPr/>
        </p:nvSpPr>
        <p:spPr>
          <a:xfrm>
            <a:off x="6020402" y="4283750"/>
            <a:ext cx="665063"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Name</a:t>
            </a:r>
          </a:p>
        </p:txBody>
      </p:sp>
      <p:sp>
        <p:nvSpPr>
          <p:cNvPr id="26" name="TextBox 26"/>
          <p:cNvSpPr txBox="1"/>
          <p:nvPr/>
        </p:nvSpPr>
        <p:spPr>
          <a:xfrm>
            <a:off x="7695464" y="4283750"/>
            <a:ext cx="42703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Age</a:t>
            </a:r>
          </a:p>
        </p:txBody>
      </p:sp>
      <p:sp>
        <p:nvSpPr>
          <p:cNvPr id="27" name="TextBox 27"/>
          <p:cNvSpPr txBox="1"/>
          <p:nvPr/>
        </p:nvSpPr>
        <p:spPr>
          <a:xfrm>
            <a:off x="4453944" y="4837582"/>
            <a:ext cx="558847"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2076</a:t>
            </a:r>
          </a:p>
        </p:txBody>
      </p:sp>
      <p:sp>
        <p:nvSpPr>
          <p:cNvPr id="28" name="TextBox 28"/>
          <p:cNvSpPr txBox="1"/>
          <p:nvPr/>
        </p:nvSpPr>
        <p:spPr>
          <a:xfrm>
            <a:off x="4464136" y="5379561"/>
            <a:ext cx="53846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1073</a:t>
            </a:r>
          </a:p>
        </p:txBody>
      </p:sp>
      <p:sp>
        <p:nvSpPr>
          <p:cNvPr id="29" name="TextBox 29"/>
          <p:cNvSpPr txBox="1"/>
          <p:nvPr/>
        </p:nvSpPr>
        <p:spPr>
          <a:xfrm>
            <a:off x="4458582" y="5934830"/>
            <a:ext cx="53620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5077</a:t>
            </a:r>
          </a:p>
        </p:txBody>
      </p:sp>
      <p:sp>
        <p:nvSpPr>
          <p:cNvPr id="30" name="TextBox 30"/>
          <p:cNvSpPr txBox="1"/>
          <p:nvPr/>
        </p:nvSpPr>
        <p:spPr>
          <a:xfrm>
            <a:off x="6036598" y="4837582"/>
            <a:ext cx="519439"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Jack</a:t>
            </a:r>
          </a:p>
        </p:txBody>
      </p:sp>
      <p:sp>
        <p:nvSpPr>
          <p:cNvPr id="31" name="TextBox 31"/>
          <p:cNvSpPr txBox="1"/>
          <p:nvPr/>
        </p:nvSpPr>
        <p:spPr>
          <a:xfrm>
            <a:off x="5678078" y="5392851"/>
            <a:ext cx="1349712"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Muhammad</a:t>
            </a:r>
          </a:p>
        </p:txBody>
      </p:sp>
      <p:sp>
        <p:nvSpPr>
          <p:cNvPr id="32" name="TextBox 32"/>
          <p:cNvSpPr txBox="1"/>
          <p:nvPr/>
        </p:nvSpPr>
        <p:spPr>
          <a:xfrm>
            <a:off x="6022950" y="5934830"/>
            <a:ext cx="659967"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David</a:t>
            </a:r>
          </a:p>
        </p:txBody>
      </p:sp>
      <p:sp>
        <p:nvSpPr>
          <p:cNvPr id="33" name="TextBox 33"/>
          <p:cNvSpPr txBox="1"/>
          <p:nvPr/>
        </p:nvSpPr>
        <p:spPr>
          <a:xfrm>
            <a:off x="7774620" y="4850958"/>
            <a:ext cx="268722"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25</a:t>
            </a:r>
          </a:p>
        </p:txBody>
      </p:sp>
      <p:sp>
        <p:nvSpPr>
          <p:cNvPr id="34" name="TextBox 34"/>
          <p:cNvSpPr txBox="1"/>
          <p:nvPr/>
        </p:nvSpPr>
        <p:spPr>
          <a:xfrm>
            <a:off x="7772242" y="5379561"/>
            <a:ext cx="273479"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24</a:t>
            </a:r>
          </a:p>
        </p:txBody>
      </p:sp>
      <p:sp>
        <p:nvSpPr>
          <p:cNvPr id="35" name="TextBox 35"/>
          <p:cNvSpPr txBox="1"/>
          <p:nvPr/>
        </p:nvSpPr>
        <p:spPr>
          <a:xfrm>
            <a:off x="7767146" y="5947201"/>
            <a:ext cx="27891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29</a:t>
            </a:r>
          </a:p>
        </p:txBody>
      </p:sp>
      <p:sp>
        <p:nvSpPr>
          <p:cNvPr id="36" name="TextBox 36"/>
          <p:cNvSpPr txBox="1"/>
          <p:nvPr/>
        </p:nvSpPr>
        <p:spPr>
          <a:xfrm>
            <a:off x="3443580" y="6874865"/>
            <a:ext cx="6483771" cy="1475418"/>
          </a:xfrm>
          <a:prstGeom prst="rect">
            <a:avLst/>
          </a:prstGeom>
        </p:spPr>
        <p:txBody>
          <a:bodyPr lIns="0" tIns="0" rIns="0" bIns="0" rtlCol="0" anchor="t">
            <a:spAutoFit/>
          </a:bodyPr>
          <a:lstStyle/>
          <a:p>
            <a:pPr algn="l">
              <a:lnSpc>
                <a:spcPts val="3945"/>
              </a:lnSpc>
            </a:pPr>
            <a:r>
              <a:rPr lang="en-US" sz="2818" b="1">
                <a:solidFill>
                  <a:srgbClr val="000000"/>
                </a:solidFill>
                <a:latin typeface="Canva Sans Bold"/>
                <a:ea typeface="Canva Sans Bold"/>
                <a:cs typeface="Canva Sans Bold"/>
                <a:sym typeface="Canva Sans Bold"/>
              </a:rPr>
              <a:t>Hashing algorithm (example): </a:t>
            </a:r>
          </a:p>
          <a:p>
            <a:pPr marL="608459" lvl="1" indent="-304230" algn="l">
              <a:lnSpc>
                <a:spcPts val="3945"/>
              </a:lnSpc>
              <a:buAutoNum type="arabicPeriod"/>
            </a:pPr>
            <a:r>
              <a:rPr lang="en-US" sz="2818" b="1">
                <a:solidFill>
                  <a:srgbClr val="000000"/>
                </a:solidFill>
                <a:latin typeface="Canva Sans Bold"/>
                <a:ea typeface="Canva Sans Bold"/>
                <a:cs typeface="Canva Sans Bold"/>
                <a:sym typeface="Canva Sans Bold"/>
              </a:rPr>
              <a:t>Divide the ID number by 10. </a:t>
            </a:r>
          </a:p>
          <a:p>
            <a:pPr marL="608459" lvl="1" indent="-304230" algn="l">
              <a:lnSpc>
                <a:spcPts val="3945"/>
              </a:lnSpc>
              <a:buAutoNum type="arabicPeriod"/>
            </a:pPr>
            <a:r>
              <a:rPr lang="en-US" sz="2818" b="1">
                <a:solidFill>
                  <a:srgbClr val="000000"/>
                </a:solidFill>
                <a:latin typeface="Canva Sans Bold"/>
                <a:ea typeface="Canva Sans Bold"/>
                <a:cs typeface="Canva Sans Bold"/>
                <a:sym typeface="Canva Sans Bold"/>
              </a:rPr>
              <a:t>Get the Remainder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2338551" y="3532845"/>
            <a:ext cx="14181519" cy="6430576"/>
            <a:chOff x="0" y="0"/>
            <a:chExt cx="3735050" cy="1693650"/>
          </a:xfrm>
        </p:grpSpPr>
        <p:sp>
          <p:nvSpPr>
            <p:cNvPr id="8" name="Freeform 8"/>
            <p:cNvSpPr/>
            <p:nvPr/>
          </p:nvSpPr>
          <p:spPr>
            <a:xfrm>
              <a:off x="0" y="0"/>
              <a:ext cx="3735050" cy="1693650"/>
            </a:xfrm>
            <a:custGeom>
              <a:avLst/>
              <a:gdLst/>
              <a:ahLst/>
              <a:cxnLst/>
              <a:rect l="l" t="t" r="r" b="b"/>
              <a:pathLst>
                <a:path w="3735050" h="1693650">
                  <a:moveTo>
                    <a:pt x="27842" y="0"/>
                  </a:moveTo>
                  <a:lnTo>
                    <a:pt x="3707209" y="0"/>
                  </a:lnTo>
                  <a:cubicBezTo>
                    <a:pt x="3722585" y="0"/>
                    <a:pt x="3735050" y="12465"/>
                    <a:pt x="3735050" y="27842"/>
                  </a:cubicBezTo>
                  <a:lnTo>
                    <a:pt x="3735050" y="1665808"/>
                  </a:lnTo>
                  <a:cubicBezTo>
                    <a:pt x="3735050" y="1681185"/>
                    <a:pt x="3722585" y="1693650"/>
                    <a:pt x="3707209" y="1693650"/>
                  </a:cubicBezTo>
                  <a:lnTo>
                    <a:pt x="27842" y="1693650"/>
                  </a:lnTo>
                  <a:cubicBezTo>
                    <a:pt x="12465" y="1693650"/>
                    <a:pt x="0" y="1681185"/>
                    <a:pt x="0" y="1665808"/>
                  </a:cubicBezTo>
                  <a:lnTo>
                    <a:pt x="0" y="27842"/>
                  </a:lnTo>
                  <a:cubicBezTo>
                    <a:pt x="0" y="12465"/>
                    <a:pt x="12465" y="0"/>
                    <a:pt x="27842" y="0"/>
                  </a:cubicBezTo>
                  <a:close/>
                </a:path>
              </a:pathLst>
            </a:custGeom>
            <a:solidFill>
              <a:srgbClr val="FFDE59"/>
            </a:solidFill>
          </p:spPr>
          <p:txBody>
            <a:bodyPr/>
            <a:lstStyle/>
            <a:p>
              <a:endParaRPr lang="en-PH"/>
            </a:p>
          </p:txBody>
        </p:sp>
        <p:sp>
          <p:nvSpPr>
            <p:cNvPr id="9" name="TextBox 9"/>
            <p:cNvSpPr txBox="1"/>
            <p:nvPr/>
          </p:nvSpPr>
          <p:spPr>
            <a:xfrm>
              <a:off x="0" y="-28575"/>
              <a:ext cx="3735050" cy="1722225"/>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2201441" y="4198340"/>
          <a:ext cx="1329436" cy="4028952"/>
        </p:xfrm>
        <a:graphic>
          <a:graphicData uri="http://schemas.openxmlformats.org/drawingml/2006/table">
            <a:tbl>
              <a:tblPr/>
              <a:tblGrid>
                <a:gridCol w="1329436">
                  <a:extLst>
                    <a:ext uri="{9D8B030D-6E8A-4147-A177-3AD203B41FA5}">
                      <a16:colId xmlns:a16="http://schemas.microsoft.com/office/drawing/2014/main" val="20000"/>
                    </a:ext>
                  </a:extLst>
                </a:gridCol>
              </a:tblGrid>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1"/>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2"/>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4"/>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5"/>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6"/>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7"/>
                  </a:ext>
                </a:extLst>
              </a:tr>
            </a:tbl>
          </a:graphicData>
        </a:graphic>
      </p:graphicFrame>
      <p:graphicFrame>
        <p:nvGraphicFramePr>
          <p:cNvPr id="11" name="Table 11"/>
          <p:cNvGraphicFramePr>
            <a:graphicFrameLocks noGrp="1"/>
          </p:cNvGraphicFramePr>
          <p:nvPr/>
        </p:nvGraphicFramePr>
        <p:xfrm>
          <a:off x="3977652" y="4268093"/>
          <a:ext cx="3085062" cy="1556380"/>
        </p:xfrm>
        <a:graphic>
          <a:graphicData uri="http://schemas.openxmlformats.org/drawingml/2006/table">
            <a:tbl>
              <a:tblPr/>
              <a:tblGrid>
                <a:gridCol w="1028354">
                  <a:extLst>
                    <a:ext uri="{9D8B030D-6E8A-4147-A177-3AD203B41FA5}">
                      <a16:colId xmlns:a16="http://schemas.microsoft.com/office/drawing/2014/main" val="20000"/>
                    </a:ext>
                  </a:extLst>
                </a:gridCol>
                <a:gridCol w="1028354">
                  <a:extLst>
                    <a:ext uri="{9D8B030D-6E8A-4147-A177-3AD203B41FA5}">
                      <a16:colId xmlns:a16="http://schemas.microsoft.com/office/drawing/2014/main" val="20001"/>
                    </a:ext>
                  </a:extLst>
                </a:gridCol>
                <a:gridCol w="1028354">
                  <a:extLst>
                    <a:ext uri="{9D8B030D-6E8A-4147-A177-3AD203B41FA5}">
                      <a16:colId xmlns:a16="http://schemas.microsoft.com/office/drawing/2014/main" val="20002"/>
                    </a:ext>
                  </a:extLst>
                </a:gridCol>
              </a:tblGrid>
              <a:tr h="333466">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332259">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333466">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333466">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12" name="TextBox 12"/>
          <p:cNvSpPr txBox="1"/>
          <p:nvPr/>
        </p:nvSpPr>
        <p:spPr>
          <a:xfrm>
            <a:off x="402046" y="1877010"/>
            <a:ext cx="1244046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Two ways to achieve direct access</a:t>
            </a:r>
          </a:p>
        </p:txBody>
      </p:sp>
      <p:sp>
        <p:nvSpPr>
          <p:cNvPr id="13" name="TextBox 13"/>
          <p:cNvSpPr txBox="1"/>
          <p:nvPr/>
        </p:nvSpPr>
        <p:spPr>
          <a:xfrm>
            <a:off x="402046" y="2808448"/>
            <a:ext cx="11910350" cy="410783"/>
          </a:xfrm>
          <a:prstGeom prst="rect">
            <a:avLst/>
          </a:prstGeom>
        </p:spPr>
        <p:txBody>
          <a:bodyPr lIns="0" tIns="0" rIns="0" bIns="0" rtlCol="0" anchor="t">
            <a:spAutoFit/>
          </a:bodyPr>
          <a:lstStyle/>
          <a:p>
            <a:pPr algn="l">
              <a:lnSpc>
                <a:spcPts val="3283"/>
              </a:lnSpc>
              <a:spcBef>
                <a:spcPct val="0"/>
              </a:spcBef>
            </a:pPr>
            <a:r>
              <a:rPr lang="en-US" sz="2931" b="1" spc="-87">
                <a:solidFill>
                  <a:srgbClr val="000000"/>
                </a:solidFill>
                <a:latin typeface="Open Sans Bold"/>
                <a:ea typeface="Open Sans Bold"/>
                <a:cs typeface="Open Sans Bold"/>
                <a:sym typeface="Open Sans Bold"/>
              </a:rPr>
              <a:t>Second Way: </a:t>
            </a:r>
            <a:r>
              <a:rPr lang="en-US" sz="2931" spc="-87">
                <a:solidFill>
                  <a:srgbClr val="000000"/>
                </a:solidFill>
                <a:latin typeface="Open Sans"/>
                <a:ea typeface="Open Sans"/>
                <a:cs typeface="Open Sans"/>
                <a:sym typeface="Open Sans"/>
              </a:rPr>
              <a:t>Use a hashing algorithm.</a:t>
            </a:r>
          </a:p>
        </p:txBody>
      </p:sp>
      <p:sp>
        <p:nvSpPr>
          <p:cNvPr id="14" name="TextBox 14"/>
          <p:cNvSpPr txBox="1"/>
          <p:nvPr/>
        </p:nvSpPr>
        <p:spPr>
          <a:xfrm>
            <a:off x="13329366" y="3611757"/>
            <a:ext cx="781368" cy="586583"/>
          </a:xfrm>
          <a:prstGeom prst="rect">
            <a:avLst/>
          </a:prstGeom>
        </p:spPr>
        <p:txBody>
          <a:bodyPr lIns="0" tIns="0" rIns="0" bIns="0" rtlCol="0" anchor="t">
            <a:spAutoFit/>
          </a:bodyPr>
          <a:lstStyle/>
          <a:p>
            <a:pPr algn="ctr">
              <a:lnSpc>
                <a:spcPts val="4887"/>
              </a:lnSpc>
            </a:pPr>
            <a:r>
              <a:rPr lang="en-US" sz="3491" b="1">
                <a:solidFill>
                  <a:srgbClr val="000000"/>
                </a:solidFill>
                <a:latin typeface="Canva Sans Bold"/>
                <a:ea typeface="Canva Sans Bold"/>
                <a:cs typeface="Canva Sans Bold"/>
                <a:sym typeface="Canva Sans Bold"/>
              </a:rPr>
              <a:t>File</a:t>
            </a:r>
          </a:p>
        </p:txBody>
      </p:sp>
      <p:sp>
        <p:nvSpPr>
          <p:cNvPr id="15" name="TextBox 15"/>
          <p:cNvSpPr txBox="1"/>
          <p:nvPr/>
        </p:nvSpPr>
        <p:spPr>
          <a:xfrm>
            <a:off x="11916966" y="4150715"/>
            <a:ext cx="18816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1</a:t>
            </a:r>
          </a:p>
        </p:txBody>
      </p:sp>
      <p:sp>
        <p:nvSpPr>
          <p:cNvPr id="16" name="TextBox 16"/>
          <p:cNvSpPr txBox="1"/>
          <p:nvPr/>
        </p:nvSpPr>
        <p:spPr>
          <a:xfrm>
            <a:off x="11911564" y="4882669"/>
            <a:ext cx="198971"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2</a:t>
            </a:r>
          </a:p>
        </p:txBody>
      </p:sp>
      <p:sp>
        <p:nvSpPr>
          <p:cNvPr id="17" name="TextBox 17"/>
          <p:cNvSpPr txBox="1"/>
          <p:nvPr/>
        </p:nvSpPr>
        <p:spPr>
          <a:xfrm>
            <a:off x="11910950" y="5613881"/>
            <a:ext cx="211003"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3</a:t>
            </a:r>
          </a:p>
        </p:txBody>
      </p:sp>
      <p:sp>
        <p:nvSpPr>
          <p:cNvPr id="18" name="TextBox 18"/>
          <p:cNvSpPr txBox="1"/>
          <p:nvPr/>
        </p:nvSpPr>
        <p:spPr>
          <a:xfrm>
            <a:off x="11910768" y="6274096"/>
            <a:ext cx="222170"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4</a:t>
            </a:r>
          </a:p>
        </p:txBody>
      </p:sp>
      <p:sp>
        <p:nvSpPr>
          <p:cNvPr id="19" name="TextBox 19"/>
          <p:cNvSpPr txBox="1"/>
          <p:nvPr/>
        </p:nvSpPr>
        <p:spPr>
          <a:xfrm>
            <a:off x="11909028" y="7005308"/>
            <a:ext cx="21484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5</a:t>
            </a:r>
          </a:p>
        </p:txBody>
      </p:sp>
      <p:sp>
        <p:nvSpPr>
          <p:cNvPr id="20" name="TextBox 20"/>
          <p:cNvSpPr txBox="1"/>
          <p:nvPr/>
        </p:nvSpPr>
        <p:spPr>
          <a:xfrm>
            <a:off x="11906060" y="7665523"/>
            <a:ext cx="23158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6</a:t>
            </a:r>
          </a:p>
        </p:txBody>
      </p:sp>
      <p:sp>
        <p:nvSpPr>
          <p:cNvPr id="21" name="TextBox 21"/>
          <p:cNvSpPr txBox="1"/>
          <p:nvPr/>
        </p:nvSpPr>
        <p:spPr>
          <a:xfrm>
            <a:off x="11926030" y="8396735"/>
            <a:ext cx="180843"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7</a:t>
            </a:r>
          </a:p>
        </p:txBody>
      </p:sp>
      <p:sp>
        <p:nvSpPr>
          <p:cNvPr id="22" name="TextBox 22"/>
          <p:cNvSpPr txBox="1"/>
          <p:nvPr/>
        </p:nvSpPr>
        <p:spPr>
          <a:xfrm>
            <a:off x="11912520" y="9056951"/>
            <a:ext cx="218668"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8</a:t>
            </a:r>
          </a:p>
        </p:txBody>
      </p:sp>
      <p:sp>
        <p:nvSpPr>
          <p:cNvPr id="23" name="TextBox 23"/>
          <p:cNvSpPr txBox="1"/>
          <p:nvPr/>
        </p:nvSpPr>
        <p:spPr>
          <a:xfrm>
            <a:off x="5962672" y="3799471"/>
            <a:ext cx="667291" cy="381919"/>
          </a:xfrm>
          <a:prstGeom prst="rect">
            <a:avLst/>
          </a:prstGeom>
        </p:spPr>
        <p:txBody>
          <a:bodyPr lIns="0" tIns="0" rIns="0" bIns="0" rtlCol="0" anchor="t">
            <a:spAutoFit/>
          </a:bodyPr>
          <a:lstStyle/>
          <a:p>
            <a:pPr algn="ctr">
              <a:lnSpc>
                <a:spcPts val="3174"/>
              </a:lnSpc>
            </a:pPr>
            <a:r>
              <a:rPr lang="en-US" sz="2267" b="1">
                <a:solidFill>
                  <a:srgbClr val="000000"/>
                </a:solidFill>
                <a:latin typeface="Canva Sans Bold"/>
                <a:ea typeface="Canva Sans Bold"/>
                <a:cs typeface="Canva Sans Bold"/>
                <a:sym typeface="Canva Sans Bold"/>
              </a:rPr>
              <a:t>Data</a:t>
            </a:r>
          </a:p>
        </p:txBody>
      </p:sp>
      <p:sp>
        <p:nvSpPr>
          <p:cNvPr id="24" name="TextBox 24"/>
          <p:cNvSpPr txBox="1"/>
          <p:nvPr/>
        </p:nvSpPr>
        <p:spPr>
          <a:xfrm>
            <a:off x="4606931" y="4283750"/>
            <a:ext cx="252873"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ID</a:t>
            </a:r>
          </a:p>
        </p:txBody>
      </p:sp>
      <p:sp>
        <p:nvSpPr>
          <p:cNvPr id="25" name="TextBox 25"/>
          <p:cNvSpPr txBox="1"/>
          <p:nvPr/>
        </p:nvSpPr>
        <p:spPr>
          <a:xfrm>
            <a:off x="6020402" y="4283750"/>
            <a:ext cx="665063"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Name</a:t>
            </a:r>
          </a:p>
        </p:txBody>
      </p:sp>
      <p:sp>
        <p:nvSpPr>
          <p:cNvPr id="26" name="TextBox 26"/>
          <p:cNvSpPr txBox="1"/>
          <p:nvPr/>
        </p:nvSpPr>
        <p:spPr>
          <a:xfrm>
            <a:off x="7695464" y="4283750"/>
            <a:ext cx="42703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Age</a:t>
            </a:r>
          </a:p>
        </p:txBody>
      </p:sp>
      <p:sp>
        <p:nvSpPr>
          <p:cNvPr id="27" name="TextBox 27"/>
          <p:cNvSpPr txBox="1"/>
          <p:nvPr/>
        </p:nvSpPr>
        <p:spPr>
          <a:xfrm>
            <a:off x="4453944" y="4837582"/>
            <a:ext cx="558847"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2076</a:t>
            </a:r>
          </a:p>
        </p:txBody>
      </p:sp>
      <p:sp>
        <p:nvSpPr>
          <p:cNvPr id="28" name="TextBox 28"/>
          <p:cNvSpPr txBox="1"/>
          <p:nvPr/>
        </p:nvSpPr>
        <p:spPr>
          <a:xfrm>
            <a:off x="4464136" y="5379561"/>
            <a:ext cx="53846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1073</a:t>
            </a:r>
          </a:p>
        </p:txBody>
      </p:sp>
      <p:sp>
        <p:nvSpPr>
          <p:cNvPr id="29" name="TextBox 29"/>
          <p:cNvSpPr txBox="1"/>
          <p:nvPr/>
        </p:nvSpPr>
        <p:spPr>
          <a:xfrm>
            <a:off x="4458582" y="5934830"/>
            <a:ext cx="53620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5077</a:t>
            </a:r>
          </a:p>
        </p:txBody>
      </p:sp>
      <p:sp>
        <p:nvSpPr>
          <p:cNvPr id="30" name="TextBox 30"/>
          <p:cNvSpPr txBox="1"/>
          <p:nvPr/>
        </p:nvSpPr>
        <p:spPr>
          <a:xfrm>
            <a:off x="6036598" y="4837582"/>
            <a:ext cx="519439"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Jack</a:t>
            </a:r>
          </a:p>
        </p:txBody>
      </p:sp>
      <p:sp>
        <p:nvSpPr>
          <p:cNvPr id="31" name="TextBox 31"/>
          <p:cNvSpPr txBox="1"/>
          <p:nvPr/>
        </p:nvSpPr>
        <p:spPr>
          <a:xfrm>
            <a:off x="5678078" y="5392851"/>
            <a:ext cx="1349712"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Muhammad</a:t>
            </a:r>
          </a:p>
        </p:txBody>
      </p:sp>
      <p:sp>
        <p:nvSpPr>
          <p:cNvPr id="32" name="TextBox 32"/>
          <p:cNvSpPr txBox="1"/>
          <p:nvPr/>
        </p:nvSpPr>
        <p:spPr>
          <a:xfrm>
            <a:off x="6022950" y="5934830"/>
            <a:ext cx="659967"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David</a:t>
            </a:r>
          </a:p>
        </p:txBody>
      </p:sp>
      <p:sp>
        <p:nvSpPr>
          <p:cNvPr id="33" name="TextBox 33"/>
          <p:cNvSpPr txBox="1"/>
          <p:nvPr/>
        </p:nvSpPr>
        <p:spPr>
          <a:xfrm>
            <a:off x="7774620" y="4850958"/>
            <a:ext cx="268722"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25</a:t>
            </a:r>
          </a:p>
        </p:txBody>
      </p:sp>
      <p:sp>
        <p:nvSpPr>
          <p:cNvPr id="34" name="TextBox 34"/>
          <p:cNvSpPr txBox="1"/>
          <p:nvPr/>
        </p:nvSpPr>
        <p:spPr>
          <a:xfrm>
            <a:off x="7772242" y="5379561"/>
            <a:ext cx="273479"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24</a:t>
            </a:r>
          </a:p>
        </p:txBody>
      </p:sp>
      <p:sp>
        <p:nvSpPr>
          <p:cNvPr id="35" name="TextBox 35"/>
          <p:cNvSpPr txBox="1"/>
          <p:nvPr/>
        </p:nvSpPr>
        <p:spPr>
          <a:xfrm>
            <a:off x="7767146" y="5947201"/>
            <a:ext cx="27891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29</a:t>
            </a:r>
          </a:p>
        </p:txBody>
      </p:sp>
      <p:sp>
        <p:nvSpPr>
          <p:cNvPr id="36" name="TextBox 36"/>
          <p:cNvSpPr txBox="1"/>
          <p:nvPr/>
        </p:nvSpPr>
        <p:spPr>
          <a:xfrm>
            <a:off x="3443580" y="6874865"/>
            <a:ext cx="6483771" cy="1475418"/>
          </a:xfrm>
          <a:prstGeom prst="rect">
            <a:avLst/>
          </a:prstGeom>
        </p:spPr>
        <p:txBody>
          <a:bodyPr lIns="0" tIns="0" rIns="0" bIns="0" rtlCol="0" anchor="t">
            <a:spAutoFit/>
          </a:bodyPr>
          <a:lstStyle/>
          <a:p>
            <a:pPr algn="l">
              <a:lnSpc>
                <a:spcPts val="3945"/>
              </a:lnSpc>
            </a:pPr>
            <a:r>
              <a:rPr lang="en-US" sz="2818" b="1">
                <a:solidFill>
                  <a:srgbClr val="000000"/>
                </a:solidFill>
                <a:latin typeface="Canva Sans Bold"/>
                <a:ea typeface="Canva Sans Bold"/>
                <a:cs typeface="Canva Sans Bold"/>
                <a:sym typeface="Canva Sans Bold"/>
              </a:rPr>
              <a:t>Hashing algorithm (example): </a:t>
            </a:r>
          </a:p>
          <a:p>
            <a:pPr marL="608459" lvl="1" indent="-304230" algn="l">
              <a:lnSpc>
                <a:spcPts val="3945"/>
              </a:lnSpc>
              <a:buAutoNum type="arabicPeriod"/>
            </a:pPr>
            <a:r>
              <a:rPr lang="en-US" sz="2818" b="1">
                <a:solidFill>
                  <a:srgbClr val="000000"/>
                </a:solidFill>
                <a:latin typeface="Canva Sans Bold"/>
                <a:ea typeface="Canva Sans Bold"/>
                <a:cs typeface="Canva Sans Bold"/>
                <a:sym typeface="Canva Sans Bold"/>
              </a:rPr>
              <a:t>Divide the ID number by 10. </a:t>
            </a:r>
          </a:p>
          <a:p>
            <a:pPr marL="608459" lvl="1" indent="-304230" algn="l">
              <a:lnSpc>
                <a:spcPts val="3945"/>
              </a:lnSpc>
              <a:buAutoNum type="arabicPeriod"/>
            </a:pPr>
            <a:r>
              <a:rPr lang="en-US" sz="2818" b="1">
                <a:solidFill>
                  <a:srgbClr val="000000"/>
                </a:solidFill>
                <a:latin typeface="Canva Sans Bold"/>
                <a:ea typeface="Canva Sans Bold"/>
                <a:cs typeface="Canva Sans Bold"/>
                <a:sym typeface="Canva Sans Bold"/>
              </a:rPr>
              <a:t>Get the Remainder </a:t>
            </a:r>
          </a:p>
        </p:txBody>
      </p:sp>
      <p:graphicFrame>
        <p:nvGraphicFramePr>
          <p:cNvPr id="37" name="Table 37"/>
          <p:cNvGraphicFramePr>
            <a:graphicFrameLocks noGrp="1"/>
          </p:cNvGraphicFramePr>
          <p:nvPr/>
        </p:nvGraphicFramePr>
        <p:xfrm>
          <a:off x="12335196" y="7720460"/>
          <a:ext cx="1932186" cy="389095"/>
        </p:xfrm>
        <a:graphic>
          <a:graphicData uri="http://schemas.openxmlformats.org/drawingml/2006/table">
            <a:tbl>
              <a:tblPr/>
              <a:tblGrid>
                <a:gridCol w="644062">
                  <a:extLst>
                    <a:ext uri="{9D8B030D-6E8A-4147-A177-3AD203B41FA5}">
                      <a16:colId xmlns:a16="http://schemas.microsoft.com/office/drawing/2014/main" val="20000"/>
                    </a:ext>
                  </a:extLst>
                </a:gridCol>
                <a:gridCol w="644062">
                  <a:extLst>
                    <a:ext uri="{9D8B030D-6E8A-4147-A177-3AD203B41FA5}">
                      <a16:colId xmlns:a16="http://schemas.microsoft.com/office/drawing/2014/main" val="20001"/>
                    </a:ext>
                  </a:extLst>
                </a:gridCol>
                <a:gridCol w="644062">
                  <a:extLst>
                    <a:ext uri="{9D8B030D-6E8A-4147-A177-3AD203B41FA5}">
                      <a16:colId xmlns:a16="http://schemas.microsoft.com/office/drawing/2014/main" val="20002"/>
                    </a:ext>
                  </a:extLst>
                </a:gridCol>
              </a:tblGrid>
              <a:tr h="0">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38" name="TextBox 38"/>
          <p:cNvSpPr txBox="1"/>
          <p:nvPr/>
        </p:nvSpPr>
        <p:spPr>
          <a:xfrm>
            <a:off x="12491042" y="7756289"/>
            <a:ext cx="558847"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2076</a:t>
            </a:r>
          </a:p>
        </p:txBody>
      </p:sp>
      <p:sp>
        <p:nvSpPr>
          <p:cNvPr id="39" name="TextBox 39"/>
          <p:cNvSpPr txBox="1"/>
          <p:nvPr/>
        </p:nvSpPr>
        <p:spPr>
          <a:xfrm>
            <a:off x="13563124" y="7756289"/>
            <a:ext cx="519439"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Jack</a:t>
            </a:r>
          </a:p>
        </p:txBody>
      </p:sp>
      <p:sp>
        <p:nvSpPr>
          <p:cNvPr id="40" name="TextBox 40"/>
          <p:cNvSpPr txBox="1"/>
          <p:nvPr/>
        </p:nvSpPr>
        <p:spPr>
          <a:xfrm>
            <a:off x="14702176" y="7756289"/>
            <a:ext cx="268722"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25</a:t>
            </a:r>
          </a:p>
        </p:txBody>
      </p:sp>
      <p:graphicFrame>
        <p:nvGraphicFramePr>
          <p:cNvPr id="41" name="Table 41"/>
          <p:cNvGraphicFramePr>
            <a:graphicFrameLocks noGrp="1"/>
          </p:cNvGraphicFramePr>
          <p:nvPr/>
        </p:nvGraphicFramePr>
        <p:xfrm>
          <a:off x="12312396" y="5661506"/>
          <a:ext cx="1932186" cy="389095"/>
        </p:xfrm>
        <a:graphic>
          <a:graphicData uri="http://schemas.openxmlformats.org/drawingml/2006/table">
            <a:tbl>
              <a:tblPr/>
              <a:tblGrid>
                <a:gridCol w="644062">
                  <a:extLst>
                    <a:ext uri="{9D8B030D-6E8A-4147-A177-3AD203B41FA5}">
                      <a16:colId xmlns:a16="http://schemas.microsoft.com/office/drawing/2014/main" val="20000"/>
                    </a:ext>
                  </a:extLst>
                </a:gridCol>
                <a:gridCol w="644062">
                  <a:extLst>
                    <a:ext uri="{9D8B030D-6E8A-4147-A177-3AD203B41FA5}">
                      <a16:colId xmlns:a16="http://schemas.microsoft.com/office/drawing/2014/main" val="20001"/>
                    </a:ext>
                  </a:extLst>
                </a:gridCol>
                <a:gridCol w="644062">
                  <a:extLst>
                    <a:ext uri="{9D8B030D-6E8A-4147-A177-3AD203B41FA5}">
                      <a16:colId xmlns:a16="http://schemas.microsoft.com/office/drawing/2014/main" val="20002"/>
                    </a:ext>
                  </a:extLst>
                </a:gridCol>
              </a:tblGrid>
              <a:tr h="0">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42" name="TextBox 42"/>
          <p:cNvSpPr txBox="1"/>
          <p:nvPr/>
        </p:nvSpPr>
        <p:spPr>
          <a:xfrm>
            <a:off x="12478433" y="5697335"/>
            <a:ext cx="53846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1073</a:t>
            </a:r>
          </a:p>
        </p:txBody>
      </p:sp>
      <p:sp>
        <p:nvSpPr>
          <p:cNvPr id="43" name="TextBox 43"/>
          <p:cNvSpPr txBox="1"/>
          <p:nvPr/>
        </p:nvSpPr>
        <p:spPr>
          <a:xfrm>
            <a:off x="13383845" y="5779477"/>
            <a:ext cx="832396" cy="180946"/>
          </a:xfrm>
          <a:prstGeom prst="rect">
            <a:avLst/>
          </a:prstGeom>
        </p:spPr>
        <p:txBody>
          <a:bodyPr lIns="0" tIns="0" rIns="0" bIns="0" rtlCol="0" anchor="t">
            <a:spAutoFit/>
          </a:bodyPr>
          <a:lstStyle/>
          <a:p>
            <a:pPr algn="ctr">
              <a:lnSpc>
                <a:spcPts val="1576"/>
              </a:lnSpc>
            </a:pPr>
            <a:r>
              <a:rPr lang="en-US" sz="1126" b="1">
                <a:solidFill>
                  <a:srgbClr val="000000"/>
                </a:solidFill>
                <a:latin typeface="Canva Sans Bold"/>
                <a:ea typeface="Canva Sans Bold"/>
                <a:cs typeface="Canva Sans Bold"/>
                <a:sym typeface="Canva Sans Bold"/>
              </a:rPr>
              <a:t>Muhammad</a:t>
            </a:r>
          </a:p>
        </p:txBody>
      </p:sp>
      <p:sp>
        <p:nvSpPr>
          <p:cNvPr id="44" name="TextBox 44"/>
          <p:cNvSpPr txBox="1"/>
          <p:nvPr/>
        </p:nvSpPr>
        <p:spPr>
          <a:xfrm>
            <a:off x="14676997" y="5697335"/>
            <a:ext cx="273479"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24</a:t>
            </a:r>
          </a:p>
        </p:txBody>
      </p:sp>
      <p:graphicFrame>
        <p:nvGraphicFramePr>
          <p:cNvPr id="45" name="Table 45"/>
          <p:cNvGraphicFramePr>
            <a:graphicFrameLocks noGrp="1"/>
          </p:cNvGraphicFramePr>
          <p:nvPr/>
        </p:nvGraphicFramePr>
        <p:xfrm>
          <a:off x="12335196" y="8451672"/>
          <a:ext cx="1932186" cy="389095"/>
        </p:xfrm>
        <a:graphic>
          <a:graphicData uri="http://schemas.openxmlformats.org/drawingml/2006/table">
            <a:tbl>
              <a:tblPr/>
              <a:tblGrid>
                <a:gridCol w="644062">
                  <a:extLst>
                    <a:ext uri="{9D8B030D-6E8A-4147-A177-3AD203B41FA5}">
                      <a16:colId xmlns:a16="http://schemas.microsoft.com/office/drawing/2014/main" val="20000"/>
                    </a:ext>
                  </a:extLst>
                </a:gridCol>
                <a:gridCol w="644062">
                  <a:extLst>
                    <a:ext uri="{9D8B030D-6E8A-4147-A177-3AD203B41FA5}">
                      <a16:colId xmlns:a16="http://schemas.microsoft.com/office/drawing/2014/main" val="20001"/>
                    </a:ext>
                  </a:extLst>
                </a:gridCol>
                <a:gridCol w="644062">
                  <a:extLst>
                    <a:ext uri="{9D8B030D-6E8A-4147-A177-3AD203B41FA5}">
                      <a16:colId xmlns:a16="http://schemas.microsoft.com/office/drawing/2014/main" val="20002"/>
                    </a:ext>
                  </a:extLst>
                </a:gridCol>
              </a:tblGrid>
              <a:tr h="0">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46" name="TextBox 46"/>
          <p:cNvSpPr txBox="1"/>
          <p:nvPr/>
        </p:nvSpPr>
        <p:spPr>
          <a:xfrm>
            <a:off x="12502364" y="8487501"/>
            <a:ext cx="53620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5077</a:t>
            </a:r>
          </a:p>
        </p:txBody>
      </p:sp>
      <p:sp>
        <p:nvSpPr>
          <p:cNvPr id="47" name="TextBox 47"/>
          <p:cNvSpPr txBox="1"/>
          <p:nvPr/>
        </p:nvSpPr>
        <p:spPr>
          <a:xfrm>
            <a:off x="13492861" y="8487501"/>
            <a:ext cx="659967"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David</a:t>
            </a:r>
          </a:p>
        </p:txBody>
      </p:sp>
      <p:sp>
        <p:nvSpPr>
          <p:cNvPr id="48" name="TextBox 48"/>
          <p:cNvSpPr txBox="1"/>
          <p:nvPr/>
        </p:nvSpPr>
        <p:spPr>
          <a:xfrm>
            <a:off x="14697081" y="8487501"/>
            <a:ext cx="27891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2338551" y="3532845"/>
            <a:ext cx="14181519" cy="6430576"/>
            <a:chOff x="0" y="0"/>
            <a:chExt cx="3735050" cy="1693650"/>
          </a:xfrm>
        </p:grpSpPr>
        <p:sp>
          <p:nvSpPr>
            <p:cNvPr id="8" name="Freeform 8"/>
            <p:cNvSpPr/>
            <p:nvPr/>
          </p:nvSpPr>
          <p:spPr>
            <a:xfrm>
              <a:off x="0" y="0"/>
              <a:ext cx="3735050" cy="1693650"/>
            </a:xfrm>
            <a:custGeom>
              <a:avLst/>
              <a:gdLst/>
              <a:ahLst/>
              <a:cxnLst/>
              <a:rect l="l" t="t" r="r" b="b"/>
              <a:pathLst>
                <a:path w="3735050" h="1693650">
                  <a:moveTo>
                    <a:pt x="27842" y="0"/>
                  </a:moveTo>
                  <a:lnTo>
                    <a:pt x="3707209" y="0"/>
                  </a:lnTo>
                  <a:cubicBezTo>
                    <a:pt x="3722585" y="0"/>
                    <a:pt x="3735050" y="12465"/>
                    <a:pt x="3735050" y="27842"/>
                  </a:cubicBezTo>
                  <a:lnTo>
                    <a:pt x="3735050" y="1665808"/>
                  </a:lnTo>
                  <a:cubicBezTo>
                    <a:pt x="3735050" y="1681185"/>
                    <a:pt x="3722585" y="1693650"/>
                    <a:pt x="3707209" y="1693650"/>
                  </a:cubicBezTo>
                  <a:lnTo>
                    <a:pt x="27842" y="1693650"/>
                  </a:lnTo>
                  <a:cubicBezTo>
                    <a:pt x="12465" y="1693650"/>
                    <a:pt x="0" y="1681185"/>
                    <a:pt x="0" y="1665808"/>
                  </a:cubicBezTo>
                  <a:lnTo>
                    <a:pt x="0" y="27842"/>
                  </a:lnTo>
                  <a:cubicBezTo>
                    <a:pt x="0" y="12465"/>
                    <a:pt x="12465" y="0"/>
                    <a:pt x="27842" y="0"/>
                  </a:cubicBezTo>
                  <a:close/>
                </a:path>
              </a:pathLst>
            </a:custGeom>
            <a:solidFill>
              <a:srgbClr val="FFDE59"/>
            </a:solidFill>
          </p:spPr>
          <p:txBody>
            <a:bodyPr/>
            <a:lstStyle/>
            <a:p>
              <a:endParaRPr lang="en-PH"/>
            </a:p>
          </p:txBody>
        </p:sp>
        <p:sp>
          <p:nvSpPr>
            <p:cNvPr id="9" name="TextBox 9"/>
            <p:cNvSpPr txBox="1"/>
            <p:nvPr/>
          </p:nvSpPr>
          <p:spPr>
            <a:xfrm>
              <a:off x="0" y="-28575"/>
              <a:ext cx="3735050" cy="1722225"/>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12201441" y="4198340"/>
          <a:ext cx="2381916" cy="4001902"/>
        </p:xfrm>
        <a:graphic>
          <a:graphicData uri="http://schemas.openxmlformats.org/drawingml/2006/table">
            <a:tbl>
              <a:tblPr/>
              <a:tblGrid>
                <a:gridCol w="1329436">
                  <a:extLst>
                    <a:ext uri="{9D8B030D-6E8A-4147-A177-3AD203B41FA5}">
                      <a16:colId xmlns:a16="http://schemas.microsoft.com/office/drawing/2014/main" val="20000"/>
                    </a:ext>
                  </a:extLst>
                </a:gridCol>
              </a:tblGrid>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1"/>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2"/>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4"/>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5"/>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6"/>
                  </a:ext>
                </a:extLst>
              </a:tr>
              <a:tr h="500238">
                <a:tc>
                  <a:txBody>
                    <a:bodyPr/>
                    <a:lstStyle/>
                    <a:p>
                      <a:pPr algn="ctr">
                        <a:lnSpc>
                          <a:spcPts val="92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7"/>
                  </a:ext>
                </a:extLst>
              </a:tr>
            </a:tbl>
          </a:graphicData>
        </a:graphic>
      </p:graphicFrame>
      <p:graphicFrame>
        <p:nvGraphicFramePr>
          <p:cNvPr id="11" name="Table 11"/>
          <p:cNvGraphicFramePr>
            <a:graphicFrameLocks noGrp="1"/>
          </p:cNvGraphicFramePr>
          <p:nvPr/>
        </p:nvGraphicFramePr>
        <p:xfrm>
          <a:off x="3977652" y="4268093"/>
          <a:ext cx="3085062" cy="1332658"/>
        </p:xfrm>
        <a:graphic>
          <a:graphicData uri="http://schemas.openxmlformats.org/drawingml/2006/table">
            <a:tbl>
              <a:tblPr/>
              <a:tblGrid>
                <a:gridCol w="1028354">
                  <a:extLst>
                    <a:ext uri="{9D8B030D-6E8A-4147-A177-3AD203B41FA5}">
                      <a16:colId xmlns:a16="http://schemas.microsoft.com/office/drawing/2014/main" val="20000"/>
                    </a:ext>
                  </a:extLst>
                </a:gridCol>
                <a:gridCol w="1028354">
                  <a:extLst>
                    <a:ext uri="{9D8B030D-6E8A-4147-A177-3AD203B41FA5}">
                      <a16:colId xmlns:a16="http://schemas.microsoft.com/office/drawing/2014/main" val="20001"/>
                    </a:ext>
                  </a:extLst>
                </a:gridCol>
                <a:gridCol w="1028354">
                  <a:extLst>
                    <a:ext uri="{9D8B030D-6E8A-4147-A177-3AD203B41FA5}">
                      <a16:colId xmlns:a16="http://schemas.microsoft.com/office/drawing/2014/main" val="20002"/>
                    </a:ext>
                  </a:extLst>
                </a:gridCol>
              </a:tblGrid>
              <a:tr h="333466">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332259">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333466">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333466">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graphicFrame>
        <p:nvGraphicFramePr>
          <p:cNvPr id="12" name="Table 12"/>
          <p:cNvGraphicFramePr>
            <a:graphicFrameLocks noGrp="1"/>
          </p:cNvGraphicFramePr>
          <p:nvPr/>
        </p:nvGraphicFramePr>
        <p:xfrm>
          <a:off x="12335196" y="7720460"/>
          <a:ext cx="1932186" cy="272168"/>
        </p:xfrm>
        <a:graphic>
          <a:graphicData uri="http://schemas.openxmlformats.org/drawingml/2006/table">
            <a:tbl>
              <a:tblPr/>
              <a:tblGrid>
                <a:gridCol w="644062">
                  <a:extLst>
                    <a:ext uri="{9D8B030D-6E8A-4147-A177-3AD203B41FA5}">
                      <a16:colId xmlns:a16="http://schemas.microsoft.com/office/drawing/2014/main" val="20000"/>
                    </a:ext>
                  </a:extLst>
                </a:gridCol>
                <a:gridCol w="644062">
                  <a:extLst>
                    <a:ext uri="{9D8B030D-6E8A-4147-A177-3AD203B41FA5}">
                      <a16:colId xmlns:a16="http://schemas.microsoft.com/office/drawing/2014/main" val="20001"/>
                    </a:ext>
                  </a:extLst>
                </a:gridCol>
                <a:gridCol w="644062">
                  <a:extLst>
                    <a:ext uri="{9D8B030D-6E8A-4147-A177-3AD203B41FA5}">
                      <a16:colId xmlns:a16="http://schemas.microsoft.com/office/drawing/2014/main" val="20002"/>
                    </a:ext>
                  </a:extLst>
                </a:gridCol>
              </a:tblGrid>
              <a:tr h="0">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aphicFrame>
        <p:nvGraphicFramePr>
          <p:cNvPr id="13" name="Table 13"/>
          <p:cNvGraphicFramePr>
            <a:graphicFrameLocks noGrp="1"/>
          </p:cNvGraphicFramePr>
          <p:nvPr/>
        </p:nvGraphicFramePr>
        <p:xfrm>
          <a:off x="8855484" y="8451672"/>
          <a:ext cx="1932186" cy="272168"/>
        </p:xfrm>
        <a:graphic>
          <a:graphicData uri="http://schemas.openxmlformats.org/drawingml/2006/table">
            <a:tbl>
              <a:tblPr/>
              <a:tblGrid>
                <a:gridCol w="644062">
                  <a:extLst>
                    <a:ext uri="{9D8B030D-6E8A-4147-A177-3AD203B41FA5}">
                      <a16:colId xmlns:a16="http://schemas.microsoft.com/office/drawing/2014/main" val="20000"/>
                    </a:ext>
                  </a:extLst>
                </a:gridCol>
                <a:gridCol w="644062">
                  <a:extLst>
                    <a:ext uri="{9D8B030D-6E8A-4147-A177-3AD203B41FA5}">
                      <a16:colId xmlns:a16="http://schemas.microsoft.com/office/drawing/2014/main" val="20001"/>
                    </a:ext>
                  </a:extLst>
                </a:gridCol>
                <a:gridCol w="644062">
                  <a:extLst>
                    <a:ext uri="{9D8B030D-6E8A-4147-A177-3AD203B41FA5}">
                      <a16:colId xmlns:a16="http://schemas.microsoft.com/office/drawing/2014/main" val="20002"/>
                    </a:ext>
                  </a:extLst>
                </a:gridCol>
              </a:tblGrid>
              <a:tr h="0">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aphicFrame>
        <p:nvGraphicFramePr>
          <p:cNvPr id="14" name="Table 14"/>
          <p:cNvGraphicFramePr>
            <a:graphicFrameLocks noGrp="1"/>
          </p:cNvGraphicFramePr>
          <p:nvPr/>
        </p:nvGraphicFramePr>
        <p:xfrm>
          <a:off x="12335196" y="8451672"/>
          <a:ext cx="1932186" cy="272168"/>
        </p:xfrm>
        <a:graphic>
          <a:graphicData uri="http://schemas.openxmlformats.org/drawingml/2006/table">
            <a:tbl>
              <a:tblPr/>
              <a:tblGrid>
                <a:gridCol w="644062">
                  <a:extLst>
                    <a:ext uri="{9D8B030D-6E8A-4147-A177-3AD203B41FA5}">
                      <a16:colId xmlns:a16="http://schemas.microsoft.com/office/drawing/2014/main" val="20000"/>
                    </a:ext>
                  </a:extLst>
                </a:gridCol>
                <a:gridCol w="644062">
                  <a:extLst>
                    <a:ext uri="{9D8B030D-6E8A-4147-A177-3AD203B41FA5}">
                      <a16:colId xmlns:a16="http://schemas.microsoft.com/office/drawing/2014/main" val="20001"/>
                    </a:ext>
                  </a:extLst>
                </a:gridCol>
                <a:gridCol w="644062">
                  <a:extLst>
                    <a:ext uri="{9D8B030D-6E8A-4147-A177-3AD203B41FA5}">
                      <a16:colId xmlns:a16="http://schemas.microsoft.com/office/drawing/2014/main" val="20002"/>
                    </a:ext>
                  </a:extLst>
                </a:gridCol>
              </a:tblGrid>
              <a:tr h="0">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5" name="Freeform 15"/>
          <p:cNvSpPr/>
          <p:nvPr/>
        </p:nvSpPr>
        <p:spPr>
          <a:xfrm>
            <a:off x="10356696" y="7748406"/>
            <a:ext cx="930239" cy="626749"/>
          </a:xfrm>
          <a:custGeom>
            <a:avLst/>
            <a:gdLst/>
            <a:ahLst/>
            <a:cxnLst/>
            <a:rect l="l" t="t" r="r" b="b"/>
            <a:pathLst>
              <a:path w="930239" h="626749">
                <a:moveTo>
                  <a:pt x="0" y="0"/>
                </a:moveTo>
                <a:lnTo>
                  <a:pt x="930239" y="0"/>
                </a:lnTo>
                <a:lnTo>
                  <a:pt x="930239" y="626749"/>
                </a:lnTo>
                <a:lnTo>
                  <a:pt x="0" y="626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6" name="TextBox 16"/>
          <p:cNvSpPr txBox="1"/>
          <p:nvPr/>
        </p:nvSpPr>
        <p:spPr>
          <a:xfrm>
            <a:off x="402046" y="1877010"/>
            <a:ext cx="1244046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Two ways to achieve direct access</a:t>
            </a:r>
          </a:p>
        </p:txBody>
      </p:sp>
      <p:sp>
        <p:nvSpPr>
          <p:cNvPr id="17" name="TextBox 17"/>
          <p:cNvSpPr txBox="1"/>
          <p:nvPr/>
        </p:nvSpPr>
        <p:spPr>
          <a:xfrm>
            <a:off x="402046" y="2808448"/>
            <a:ext cx="11910350" cy="410783"/>
          </a:xfrm>
          <a:prstGeom prst="rect">
            <a:avLst/>
          </a:prstGeom>
        </p:spPr>
        <p:txBody>
          <a:bodyPr lIns="0" tIns="0" rIns="0" bIns="0" rtlCol="0" anchor="t">
            <a:spAutoFit/>
          </a:bodyPr>
          <a:lstStyle/>
          <a:p>
            <a:pPr algn="l">
              <a:lnSpc>
                <a:spcPts val="3283"/>
              </a:lnSpc>
              <a:spcBef>
                <a:spcPct val="0"/>
              </a:spcBef>
            </a:pPr>
            <a:r>
              <a:rPr lang="en-US" sz="2931" b="1" spc="-87">
                <a:solidFill>
                  <a:srgbClr val="000000"/>
                </a:solidFill>
                <a:latin typeface="Open Sans Bold"/>
                <a:ea typeface="Open Sans Bold"/>
                <a:cs typeface="Open Sans Bold"/>
                <a:sym typeface="Open Sans Bold"/>
              </a:rPr>
              <a:t>Second Way: </a:t>
            </a:r>
            <a:r>
              <a:rPr lang="en-US" sz="2931" spc="-87">
                <a:solidFill>
                  <a:srgbClr val="000000"/>
                </a:solidFill>
                <a:latin typeface="Open Sans"/>
                <a:ea typeface="Open Sans"/>
                <a:cs typeface="Open Sans"/>
                <a:sym typeface="Open Sans"/>
              </a:rPr>
              <a:t>Use a hashing algorithm.</a:t>
            </a:r>
          </a:p>
        </p:txBody>
      </p:sp>
      <p:sp>
        <p:nvSpPr>
          <p:cNvPr id="18" name="TextBox 18"/>
          <p:cNvSpPr txBox="1"/>
          <p:nvPr/>
        </p:nvSpPr>
        <p:spPr>
          <a:xfrm>
            <a:off x="13329366" y="3611757"/>
            <a:ext cx="781368" cy="586583"/>
          </a:xfrm>
          <a:prstGeom prst="rect">
            <a:avLst/>
          </a:prstGeom>
        </p:spPr>
        <p:txBody>
          <a:bodyPr lIns="0" tIns="0" rIns="0" bIns="0" rtlCol="0" anchor="t">
            <a:spAutoFit/>
          </a:bodyPr>
          <a:lstStyle/>
          <a:p>
            <a:pPr algn="ctr">
              <a:lnSpc>
                <a:spcPts val="4887"/>
              </a:lnSpc>
            </a:pPr>
            <a:r>
              <a:rPr lang="en-US" sz="3491" b="1">
                <a:solidFill>
                  <a:srgbClr val="000000"/>
                </a:solidFill>
                <a:latin typeface="Canva Sans Bold"/>
                <a:ea typeface="Canva Sans Bold"/>
                <a:cs typeface="Canva Sans Bold"/>
                <a:sym typeface="Canva Sans Bold"/>
              </a:rPr>
              <a:t>File</a:t>
            </a:r>
          </a:p>
        </p:txBody>
      </p:sp>
      <p:sp>
        <p:nvSpPr>
          <p:cNvPr id="19" name="TextBox 19"/>
          <p:cNvSpPr txBox="1"/>
          <p:nvPr/>
        </p:nvSpPr>
        <p:spPr>
          <a:xfrm>
            <a:off x="11916966" y="4150715"/>
            <a:ext cx="18816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1</a:t>
            </a:r>
          </a:p>
        </p:txBody>
      </p:sp>
      <p:sp>
        <p:nvSpPr>
          <p:cNvPr id="20" name="TextBox 20"/>
          <p:cNvSpPr txBox="1"/>
          <p:nvPr/>
        </p:nvSpPr>
        <p:spPr>
          <a:xfrm>
            <a:off x="11911564" y="4882669"/>
            <a:ext cx="198971"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2</a:t>
            </a:r>
          </a:p>
        </p:txBody>
      </p:sp>
      <p:sp>
        <p:nvSpPr>
          <p:cNvPr id="21" name="TextBox 21"/>
          <p:cNvSpPr txBox="1"/>
          <p:nvPr/>
        </p:nvSpPr>
        <p:spPr>
          <a:xfrm>
            <a:off x="11910950" y="5613881"/>
            <a:ext cx="211003"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3</a:t>
            </a:r>
          </a:p>
        </p:txBody>
      </p:sp>
      <p:sp>
        <p:nvSpPr>
          <p:cNvPr id="22" name="TextBox 22"/>
          <p:cNvSpPr txBox="1"/>
          <p:nvPr/>
        </p:nvSpPr>
        <p:spPr>
          <a:xfrm>
            <a:off x="11910768" y="6274096"/>
            <a:ext cx="222170"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4</a:t>
            </a:r>
          </a:p>
        </p:txBody>
      </p:sp>
      <p:sp>
        <p:nvSpPr>
          <p:cNvPr id="23" name="TextBox 23"/>
          <p:cNvSpPr txBox="1"/>
          <p:nvPr/>
        </p:nvSpPr>
        <p:spPr>
          <a:xfrm>
            <a:off x="11909028" y="7005308"/>
            <a:ext cx="21484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5</a:t>
            </a:r>
          </a:p>
        </p:txBody>
      </p:sp>
      <p:sp>
        <p:nvSpPr>
          <p:cNvPr id="24" name="TextBox 24"/>
          <p:cNvSpPr txBox="1"/>
          <p:nvPr/>
        </p:nvSpPr>
        <p:spPr>
          <a:xfrm>
            <a:off x="11906060" y="7665523"/>
            <a:ext cx="231587"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6</a:t>
            </a:r>
          </a:p>
        </p:txBody>
      </p:sp>
      <p:sp>
        <p:nvSpPr>
          <p:cNvPr id="25" name="TextBox 25"/>
          <p:cNvSpPr txBox="1"/>
          <p:nvPr/>
        </p:nvSpPr>
        <p:spPr>
          <a:xfrm>
            <a:off x="11926030" y="8396735"/>
            <a:ext cx="180843"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7</a:t>
            </a:r>
          </a:p>
        </p:txBody>
      </p:sp>
      <p:sp>
        <p:nvSpPr>
          <p:cNvPr id="26" name="TextBox 26"/>
          <p:cNvSpPr txBox="1"/>
          <p:nvPr/>
        </p:nvSpPr>
        <p:spPr>
          <a:xfrm>
            <a:off x="11912520" y="9056951"/>
            <a:ext cx="218668" cy="474037"/>
          </a:xfrm>
          <a:prstGeom prst="rect">
            <a:avLst/>
          </a:prstGeom>
        </p:spPr>
        <p:txBody>
          <a:bodyPr lIns="0" tIns="0" rIns="0" bIns="0" rtlCol="0" anchor="t">
            <a:spAutoFit/>
          </a:bodyPr>
          <a:lstStyle/>
          <a:p>
            <a:pPr algn="ctr">
              <a:lnSpc>
                <a:spcPts val="3936"/>
              </a:lnSpc>
            </a:pPr>
            <a:r>
              <a:rPr lang="en-US" sz="2811" b="1">
                <a:solidFill>
                  <a:srgbClr val="000000"/>
                </a:solidFill>
                <a:latin typeface="Canva Sans Bold"/>
                <a:ea typeface="Canva Sans Bold"/>
                <a:cs typeface="Canva Sans Bold"/>
                <a:sym typeface="Canva Sans Bold"/>
              </a:rPr>
              <a:t>8</a:t>
            </a:r>
          </a:p>
        </p:txBody>
      </p:sp>
      <p:sp>
        <p:nvSpPr>
          <p:cNvPr id="27" name="TextBox 27"/>
          <p:cNvSpPr txBox="1"/>
          <p:nvPr/>
        </p:nvSpPr>
        <p:spPr>
          <a:xfrm>
            <a:off x="5962672" y="3799471"/>
            <a:ext cx="667291" cy="381919"/>
          </a:xfrm>
          <a:prstGeom prst="rect">
            <a:avLst/>
          </a:prstGeom>
        </p:spPr>
        <p:txBody>
          <a:bodyPr lIns="0" tIns="0" rIns="0" bIns="0" rtlCol="0" anchor="t">
            <a:spAutoFit/>
          </a:bodyPr>
          <a:lstStyle/>
          <a:p>
            <a:pPr algn="ctr">
              <a:lnSpc>
                <a:spcPts val="3174"/>
              </a:lnSpc>
            </a:pPr>
            <a:r>
              <a:rPr lang="en-US" sz="2267" b="1">
                <a:solidFill>
                  <a:srgbClr val="000000"/>
                </a:solidFill>
                <a:latin typeface="Canva Sans Bold"/>
                <a:ea typeface="Canva Sans Bold"/>
                <a:cs typeface="Canva Sans Bold"/>
                <a:sym typeface="Canva Sans Bold"/>
              </a:rPr>
              <a:t>Data</a:t>
            </a:r>
          </a:p>
        </p:txBody>
      </p:sp>
      <p:sp>
        <p:nvSpPr>
          <p:cNvPr id="28" name="TextBox 28"/>
          <p:cNvSpPr txBox="1"/>
          <p:nvPr/>
        </p:nvSpPr>
        <p:spPr>
          <a:xfrm>
            <a:off x="4606931" y="4283750"/>
            <a:ext cx="252873"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ID</a:t>
            </a:r>
          </a:p>
        </p:txBody>
      </p:sp>
      <p:sp>
        <p:nvSpPr>
          <p:cNvPr id="29" name="TextBox 29"/>
          <p:cNvSpPr txBox="1"/>
          <p:nvPr/>
        </p:nvSpPr>
        <p:spPr>
          <a:xfrm>
            <a:off x="6020402" y="4283750"/>
            <a:ext cx="665063"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Name</a:t>
            </a:r>
          </a:p>
        </p:txBody>
      </p:sp>
      <p:sp>
        <p:nvSpPr>
          <p:cNvPr id="30" name="TextBox 30"/>
          <p:cNvSpPr txBox="1"/>
          <p:nvPr/>
        </p:nvSpPr>
        <p:spPr>
          <a:xfrm>
            <a:off x="7695464" y="4283750"/>
            <a:ext cx="42703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Age</a:t>
            </a:r>
          </a:p>
        </p:txBody>
      </p:sp>
      <p:sp>
        <p:nvSpPr>
          <p:cNvPr id="31" name="TextBox 31"/>
          <p:cNvSpPr txBox="1"/>
          <p:nvPr/>
        </p:nvSpPr>
        <p:spPr>
          <a:xfrm>
            <a:off x="4453944" y="4837582"/>
            <a:ext cx="558847"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2076</a:t>
            </a:r>
          </a:p>
        </p:txBody>
      </p:sp>
      <p:sp>
        <p:nvSpPr>
          <p:cNvPr id="32" name="TextBox 32"/>
          <p:cNvSpPr txBox="1"/>
          <p:nvPr/>
        </p:nvSpPr>
        <p:spPr>
          <a:xfrm>
            <a:off x="4473929" y="5379561"/>
            <a:ext cx="518878"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1077</a:t>
            </a:r>
          </a:p>
        </p:txBody>
      </p:sp>
      <p:sp>
        <p:nvSpPr>
          <p:cNvPr id="33" name="TextBox 33"/>
          <p:cNvSpPr txBox="1"/>
          <p:nvPr/>
        </p:nvSpPr>
        <p:spPr>
          <a:xfrm>
            <a:off x="4458582" y="5934830"/>
            <a:ext cx="53620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5077</a:t>
            </a:r>
          </a:p>
        </p:txBody>
      </p:sp>
      <p:sp>
        <p:nvSpPr>
          <p:cNvPr id="34" name="TextBox 34"/>
          <p:cNvSpPr txBox="1"/>
          <p:nvPr/>
        </p:nvSpPr>
        <p:spPr>
          <a:xfrm>
            <a:off x="6036598" y="4837582"/>
            <a:ext cx="519439"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Jack</a:t>
            </a:r>
          </a:p>
        </p:txBody>
      </p:sp>
      <p:sp>
        <p:nvSpPr>
          <p:cNvPr id="35" name="TextBox 35"/>
          <p:cNvSpPr txBox="1"/>
          <p:nvPr/>
        </p:nvSpPr>
        <p:spPr>
          <a:xfrm>
            <a:off x="5678078" y="5392851"/>
            <a:ext cx="1349712"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Muhammad</a:t>
            </a:r>
          </a:p>
        </p:txBody>
      </p:sp>
      <p:sp>
        <p:nvSpPr>
          <p:cNvPr id="36" name="TextBox 36"/>
          <p:cNvSpPr txBox="1"/>
          <p:nvPr/>
        </p:nvSpPr>
        <p:spPr>
          <a:xfrm>
            <a:off x="6022950" y="5934830"/>
            <a:ext cx="659967"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David</a:t>
            </a:r>
          </a:p>
        </p:txBody>
      </p:sp>
      <p:sp>
        <p:nvSpPr>
          <p:cNvPr id="37" name="TextBox 37"/>
          <p:cNvSpPr txBox="1"/>
          <p:nvPr/>
        </p:nvSpPr>
        <p:spPr>
          <a:xfrm>
            <a:off x="7774620" y="4850958"/>
            <a:ext cx="268722"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25</a:t>
            </a:r>
          </a:p>
        </p:txBody>
      </p:sp>
      <p:sp>
        <p:nvSpPr>
          <p:cNvPr id="38" name="TextBox 38"/>
          <p:cNvSpPr txBox="1"/>
          <p:nvPr/>
        </p:nvSpPr>
        <p:spPr>
          <a:xfrm>
            <a:off x="7772242" y="5379561"/>
            <a:ext cx="273479"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24</a:t>
            </a:r>
          </a:p>
        </p:txBody>
      </p:sp>
      <p:sp>
        <p:nvSpPr>
          <p:cNvPr id="39" name="TextBox 39"/>
          <p:cNvSpPr txBox="1"/>
          <p:nvPr/>
        </p:nvSpPr>
        <p:spPr>
          <a:xfrm>
            <a:off x="7767146" y="5947201"/>
            <a:ext cx="27891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29</a:t>
            </a:r>
          </a:p>
        </p:txBody>
      </p:sp>
      <p:sp>
        <p:nvSpPr>
          <p:cNvPr id="40" name="TextBox 40"/>
          <p:cNvSpPr txBox="1"/>
          <p:nvPr/>
        </p:nvSpPr>
        <p:spPr>
          <a:xfrm>
            <a:off x="12491042" y="7756289"/>
            <a:ext cx="558847"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2076</a:t>
            </a:r>
          </a:p>
        </p:txBody>
      </p:sp>
      <p:sp>
        <p:nvSpPr>
          <p:cNvPr id="41" name="TextBox 41"/>
          <p:cNvSpPr txBox="1"/>
          <p:nvPr/>
        </p:nvSpPr>
        <p:spPr>
          <a:xfrm>
            <a:off x="13563124" y="7756289"/>
            <a:ext cx="519439"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Jack</a:t>
            </a:r>
          </a:p>
        </p:txBody>
      </p:sp>
      <p:sp>
        <p:nvSpPr>
          <p:cNvPr id="42" name="TextBox 42"/>
          <p:cNvSpPr txBox="1"/>
          <p:nvPr/>
        </p:nvSpPr>
        <p:spPr>
          <a:xfrm>
            <a:off x="14702176" y="7756289"/>
            <a:ext cx="268722"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25</a:t>
            </a:r>
          </a:p>
        </p:txBody>
      </p:sp>
      <p:sp>
        <p:nvSpPr>
          <p:cNvPr id="43" name="TextBox 43"/>
          <p:cNvSpPr txBox="1"/>
          <p:nvPr/>
        </p:nvSpPr>
        <p:spPr>
          <a:xfrm>
            <a:off x="9031315" y="8487501"/>
            <a:ext cx="518878"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1077</a:t>
            </a:r>
          </a:p>
        </p:txBody>
      </p:sp>
      <p:sp>
        <p:nvSpPr>
          <p:cNvPr id="44" name="TextBox 44"/>
          <p:cNvSpPr txBox="1"/>
          <p:nvPr/>
        </p:nvSpPr>
        <p:spPr>
          <a:xfrm>
            <a:off x="9926934" y="8569643"/>
            <a:ext cx="832396" cy="180946"/>
          </a:xfrm>
          <a:prstGeom prst="rect">
            <a:avLst/>
          </a:prstGeom>
        </p:spPr>
        <p:txBody>
          <a:bodyPr lIns="0" tIns="0" rIns="0" bIns="0" rtlCol="0" anchor="t">
            <a:spAutoFit/>
          </a:bodyPr>
          <a:lstStyle/>
          <a:p>
            <a:pPr algn="ctr">
              <a:lnSpc>
                <a:spcPts val="1576"/>
              </a:lnSpc>
            </a:pPr>
            <a:r>
              <a:rPr lang="en-US" sz="1126" b="1">
                <a:solidFill>
                  <a:srgbClr val="000000"/>
                </a:solidFill>
                <a:latin typeface="Canva Sans Bold"/>
                <a:ea typeface="Canva Sans Bold"/>
                <a:cs typeface="Canva Sans Bold"/>
                <a:sym typeface="Canva Sans Bold"/>
              </a:rPr>
              <a:t>Muhammad</a:t>
            </a:r>
          </a:p>
        </p:txBody>
      </p:sp>
      <p:sp>
        <p:nvSpPr>
          <p:cNvPr id="45" name="TextBox 45"/>
          <p:cNvSpPr txBox="1"/>
          <p:nvPr/>
        </p:nvSpPr>
        <p:spPr>
          <a:xfrm>
            <a:off x="11220086" y="8487501"/>
            <a:ext cx="273479"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24</a:t>
            </a:r>
          </a:p>
        </p:txBody>
      </p:sp>
      <p:sp>
        <p:nvSpPr>
          <p:cNvPr id="46" name="TextBox 46"/>
          <p:cNvSpPr txBox="1"/>
          <p:nvPr/>
        </p:nvSpPr>
        <p:spPr>
          <a:xfrm>
            <a:off x="12502364" y="8487501"/>
            <a:ext cx="53620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5077</a:t>
            </a:r>
          </a:p>
        </p:txBody>
      </p:sp>
      <p:sp>
        <p:nvSpPr>
          <p:cNvPr id="47" name="TextBox 47"/>
          <p:cNvSpPr txBox="1"/>
          <p:nvPr/>
        </p:nvSpPr>
        <p:spPr>
          <a:xfrm>
            <a:off x="13492861" y="8487501"/>
            <a:ext cx="659967"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David</a:t>
            </a:r>
          </a:p>
        </p:txBody>
      </p:sp>
      <p:sp>
        <p:nvSpPr>
          <p:cNvPr id="48" name="TextBox 48"/>
          <p:cNvSpPr txBox="1"/>
          <p:nvPr/>
        </p:nvSpPr>
        <p:spPr>
          <a:xfrm>
            <a:off x="14697081" y="8487501"/>
            <a:ext cx="278914"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29</a:t>
            </a:r>
          </a:p>
        </p:txBody>
      </p:sp>
      <p:sp>
        <p:nvSpPr>
          <p:cNvPr id="49" name="TextBox 49"/>
          <p:cNvSpPr txBox="1"/>
          <p:nvPr/>
        </p:nvSpPr>
        <p:spPr>
          <a:xfrm>
            <a:off x="2755559" y="6424657"/>
            <a:ext cx="7587573" cy="1362362"/>
          </a:xfrm>
          <a:prstGeom prst="rect">
            <a:avLst/>
          </a:prstGeom>
        </p:spPr>
        <p:txBody>
          <a:bodyPr lIns="0" tIns="0" rIns="0" bIns="0" rtlCol="0" anchor="t">
            <a:spAutoFit/>
          </a:bodyPr>
          <a:lstStyle/>
          <a:p>
            <a:pPr algn="ctr">
              <a:lnSpc>
                <a:spcPts val="3659"/>
              </a:lnSpc>
              <a:spcBef>
                <a:spcPct val="0"/>
              </a:spcBef>
            </a:pPr>
            <a:r>
              <a:rPr lang="en-US" sz="2613">
                <a:solidFill>
                  <a:srgbClr val="000000"/>
                </a:solidFill>
                <a:latin typeface="Open Sans"/>
                <a:ea typeface="Open Sans"/>
                <a:cs typeface="Open Sans"/>
                <a:sym typeface="Open Sans"/>
              </a:rPr>
              <a:t>A </a:t>
            </a:r>
            <a:r>
              <a:rPr lang="en-US" sz="2613" b="1" i="1">
                <a:solidFill>
                  <a:srgbClr val="000000"/>
                </a:solidFill>
                <a:latin typeface="Open Sans Bold Italics"/>
                <a:ea typeface="Open Sans Bold Italics"/>
                <a:cs typeface="Open Sans Bold Italics"/>
                <a:sym typeface="Open Sans Bold Italics"/>
              </a:rPr>
              <a:t>collision</a:t>
            </a:r>
            <a:r>
              <a:rPr lang="en-US" sz="2613">
                <a:solidFill>
                  <a:srgbClr val="000000"/>
                </a:solidFill>
                <a:latin typeface="Open Sans"/>
                <a:ea typeface="Open Sans"/>
                <a:cs typeface="Open Sans"/>
                <a:sym typeface="Open Sans"/>
              </a:rPr>
              <a:t> can occur in a hashing algorithm when two different inputs produce the same hash value.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TextBox 7"/>
          <p:cNvSpPr txBox="1"/>
          <p:nvPr/>
        </p:nvSpPr>
        <p:spPr>
          <a:xfrm>
            <a:off x="402046" y="1877010"/>
            <a:ext cx="1244046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Best way to reduce collision</a:t>
            </a:r>
          </a:p>
        </p:txBody>
      </p:sp>
      <p:sp>
        <p:nvSpPr>
          <p:cNvPr id="8" name="TextBox 8"/>
          <p:cNvSpPr txBox="1"/>
          <p:nvPr/>
        </p:nvSpPr>
        <p:spPr>
          <a:xfrm>
            <a:off x="402046" y="2741773"/>
            <a:ext cx="17061795" cy="1963457"/>
          </a:xfrm>
          <a:prstGeom prst="rect">
            <a:avLst/>
          </a:prstGeom>
        </p:spPr>
        <p:txBody>
          <a:bodyPr lIns="0" tIns="0" rIns="0" bIns="0" rtlCol="0" anchor="t">
            <a:spAutoFit/>
          </a:bodyPr>
          <a:lstStyle/>
          <a:p>
            <a:pPr algn="l">
              <a:lnSpc>
                <a:spcPts val="3957"/>
              </a:lnSpc>
            </a:pPr>
            <a:r>
              <a:rPr lang="en-US" sz="2931" spc="-87">
                <a:solidFill>
                  <a:srgbClr val="000000"/>
                </a:solidFill>
                <a:latin typeface="Open Sans"/>
                <a:ea typeface="Open Sans"/>
                <a:cs typeface="Open Sans"/>
                <a:sym typeface="Open Sans"/>
              </a:rPr>
              <a:t>A good hash function exhibits even distribution, minimal collisions, and produces hash values that seem random, without predictable patterns or clustering.</a:t>
            </a:r>
          </a:p>
          <a:p>
            <a:pPr algn="l">
              <a:lnSpc>
                <a:spcPts val="3957"/>
              </a:lnSpc>
            </a:pPr>
            <a:endParaRPr lang="en-US" sz="2931" spc="-87">
              <a:solidFill>
                <a:srgbClr val="000000"/>
              </a:solidFill>
              <a:latin typeface="Open Sans"/>
              <a:ea typeface="Open Sans"/>
              <a:cs typeface="Open Sans"/>
              <a:sym typeface="Open Sans"/>
            </a:endParaRPr>
          </a:p>
          <a:p>
            <a:pPr algn="l">
              <a:lnSpc>
                <a:spcPts val="3957"/>
              </a:lnSpc>
            </a:pPr>
            <a:r>
              <a:rPr lang="en-US" sz="2931" spc="-87">
                <a:solidFill>
                  <a:srgbClr val="000000"/>
                </a:solidFill>
                <a:latin typeface="Open Sans"/>
                <a:ea typeface="Open Sans"/>
                <a:cs typeface="Open Sans"/>
                <a:sym typeface="Open Sans"/>
              </a:rPr>
              <a:t>One of the methods is to use a prime numebr of a similar size to the expected size of the file.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TextBox 7"/>
          <p:cNvSpPr txBox="1"/>
          <p:nvPr/>
        </p:nvSpPr>
        <p:spPr>
          <a:xfrm>
            <a:off x="402046" y="1877010"/>
            <a:ext cx="1244046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Dealing with collisions </a:t>
            </a:r>
          </a:p>
        </p:txBody>
      </p:sp>
      <p:sp>
        <p:nvSpPr>
          <p:cNvPr id="8" name="TextBox 8"/>
          <p:cNvSpPr txBox="1"/>
          <p:nvPr/>
        </p:nvSpPr>
        <p:spPr>
          <a:xfrm>
            <a:off x="402046" y="2741773"/>
            <a:ext cx="17061795" cy="1963457"/>
          </a:xfrm>
          <a:prstGeom prst="rect">
            <a:avLst/>
          </a:prstGeom>
        </p:spPr>
        <p:txBody>
          <a:bodyPr lIns="0" tIns="0" rIns="0" bIns="0" rtlCol="0" anchor="t">
            <a:spAutoFit/>
          </a:bodyPr>
          <a:lstStyle/>
          <a:p>
            <a:pPr marL="632885" lvl="1" indent="-316443" algn="l">
              <a:lnSpc>
                <a:spcPts val="3957"/>
              </a:lnSpc>
              <a:buFont typeface="Arial"/>
              <a:buChar char="•"/>
            </a:pPr>
            <a:r>
              <a:rPr lang="en-US" sz="2931" spc="-87">
                <a:solidFill>
                  <a:srgbClr val="000000"/>
                </a:solidFill>
                <a:latin typeface="Open Sans"/>
                <a:ea typeface="Open Sans"/>
                <a:cs typeface="Open Sans"/>
                <a:sym typeface="Open Sans"/>
              </a:rPr>
              <a:t>Implement a sequential search method to locate an empty address immediately following the calculated position.</a:t>
            </a:r>
          </a:p>
          <a:p>
            <a:pPr marL="632885" lvl="1" indent="-316443" algn="l">
              <a:lnSpc>
                <a:spcPts val="3957"/>
              </a:lnSpc>
              <a:buFont typeface="Arial"/>
              <a:buChar char="•"/>
            </a:pPr>
            <a:r>
              <a:rPr lang="en-US" sz="2931" spc="-87">
                <a:solidFill>
                  <a:srgbClr val="000000"/>
                </a:solidFill>
                <a:latin typeface="Open Sans"/>
                <a:ea typeface="Open Sans"/>
                <a:cs typeface="Open Sans"/>
                <a:sym typeface="Open Sans"/>
              </a:rPr>
              <a:t>Reserve a set of additional addresses at the end of the file to accommodate overflow data.</a:t>
            </a:r>
          </a:p>
          <a:p>
            <a:pPr marL="632885" lvl="1" indent="-316443" algn="l">
              <a:lnSpc>
                <a:spcPts val="3957"/>
              </a:lnSpc>
              <a:buFont typeface="Arial"/>
              <a:buChar char="•"/>
            </a:pPr>
            <a:r>
              <a:rPr lang="en-US" sz="2931" spc="-87">
                <a:solidFill>
                  <a:srgbClr val="000000"/>
                </a:solidFill>
                <a:latin typeface="Open Sans"/>
                <a:ea typeface="Open Sans"/>
                <a:cs typeface="Open Sans"/>
                <a:sym typeface="Open Sans"/>
              </a:rPr>
              <a:t>Establish a linked list accessible from each address for efficient data retrieval and management.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TextBox 5"/>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4765880" y="3527011"/>
            <a:ext cx="7924671" cy="6430576"/>
            <a:chOff x="0" y="0"/>
            <a:chExt cx="2087156" cy="1693650"/>
          </a:xfrm>
        </p:grpSpPr>
        <p:sp>
          <p:nvSpPr>
            <p:cNvPr id="8" name="Freeform 8"/>
            <p:cNvSpPr/>
            <p:nvPr/>
          </p:nvSpPr>
          <p:spPr>
            <a:xfrm>
              <a:off x="0" y="0"/>
              <a:ext cx="2087156" cy="1693650"/>
            </a:xfrm>
            <a:custGeom>
              <a:avLst/>
              <a:gdLst/>
              <a:ahLst/>
              <a:cxnLst/>
              <a:rect l="l" t="t" r="r" b="b"/>
              <a:pathLst>
                <a:path w="2087156" h="1693650">
                  <a:moveTo>
                    <a:pt x="49824" y="0"/>
                  </a:moveTo>
                  <a:lnTo>
                    <a:pt x="2037332" y="0"/>
                  </a:lnTo>
                  <a:cubicBezTo>
                    <a:pt x="2050546" y="0"/>
                    <a:pt x="2063219" y="5249"/>
                    <a:pt x="2072563" y="14593"/>
                  </a:cubicBezTo>
                  <a:cubicBezTo>
                    <a:pt x="2081907" y="23937"/>
                    <a:pt x="2087156" y="36610"/>
                    <a:pt x="2087156" y="49824"/>
                  </a:cubicBezTo>
                  <a:lnTo>
                    <a:pt x="2087156" y="1643826"/>
                  </a:lnTo>
                  <a:cubicBezTo>
                    <a:pt x="2087156" y="1657040"/>
                    <a:pt x="2081907" y="1669713"/>
                    <a:pt x="2072563" y="1679057"/>
                  </a:cubicBezTo>
                  <a:cubicBezTo>
                    <a:pt x="2063219" y="1688400"/>
                    <a:pt x="2050546" y="1693650"/>
                    <a:pt x="2037332" y="1693650"/>
                  </a:cubicBezTo>
                  <a:lnTo>
                    <a:pt x="49824" y="1693650"/>
                  </a:lnTo>
                  <a:cubicBezTo>
                    <a:pt x="36610" y="1693650"/>
                    <a:pt x="23937" y="1688400"/>
                    <a:pt x="14593" y="1679057"/>
                  </a:cubicBezTo>
                  <a:cubicBezTo>
                    <a:pt x="5249" y="1669713"/>
                    <a:pt x="0" y="1657040"/>
                    <a:pt x="0" y="1643826"/>
                  </a:cubicBezTo>
                  <a:lnTo>
                    <a:pt x="0" y="49824"/>
                  </a:lnTo>
                  <a:cubicBezTo>
                    <a:pt x="0" y="36610"/>
                    <a:pt x="5249" y="23937"/>
                    <a:pt x="14593" y="14593"/>
                  </a:cubicBezTo>
                  <a:cubicBezTo>
                    <a:pt x="23937" y="5249"/>
                    <a:pt x="36610" y="0"/>
                    <a:pt x="49824" y="0"/>
                  </a:cubicBezTo>
                  <a:close/>
                </a:path>
              </a:pathLst>
            </a:custGeom>
            <a:solidFill>
              <a:srgbClr val="FFDE59"/>
            </a:solidFill>
          </p:spPr>
          <p:txBody>
            <a:bodyPr/>
            <a:lstStyle/>
            <a:p>
              <a:endParaRPr lang="en-PH"/>
            </a:p>
          </p:txBody>
        </p:sp>
        <p:sp>
          <p:nvSpPr>
            <p:cNvPr id="9" name="TextBox 9"/>
            <p:cNvSpPr txBox="1"/>
            <p:nvPr/>
          </p:nvSpPr>
          <p:spPr>
            <a:xfrm>
              <a:off x="0" y="-28575"/>
              <a:ext cx="2087156" cy="1722225"/>
            </a:xfrm>
            <a:prstGeom prst="rect">
              <a:avLst/>
            </a:prstGeom>
          </p:spPr>
          <p:txBody>
            <a:bodyPr lIns="50800" tIns="50800" rIns="50800" bIns="50800" rtlCol="0" anchor="ctr"/>
            <a:lstStyle/>
            <a:p>
              <a:pPr algn="ctr">
                <a:lnSpc>
                  <a:spcPts val="2595"/>
                </a:lnSpc>
              </a:pPr>
              <a:endParaRPr/>
            </a:p>
          </p:txBody>
        </p:sp>
      </p:grpSp>
      <p:graphicFrame>
        <p:nvGraphicFramePr>
          <p:cNvPr id="10" name="Table 10"/>
          <p:cNvGraphicFramePr>
            <a:graphicFrameLocks noGrp="1"/>
          </p:cNvGraphicFramePr>
          <p:nvPr/>
        </p:nvGraphicFramePr>
        <p:xfrm>
          <a:off x="6352934" y="4262259"/>
          <a:ext cx="3085062" cy="1329691"/>
        </p:xfrm>
        <a:graphic>
          <a:graphicData uri="http://schemas.openxmlformats.org/drawingml/2006/table">
            <a:tbl>
              <a:tblPr/>
              <a:tblGrid>
                <a:gridCol w="3085062">
                  <a:extLst>
                    <a:ext uri="{9D8B030D-6E8A-4147-A177-3AD203B41FA5}">
                      <a16:colId xmlns:a16="http://schemas.microsoft.com/office/drawing/2014/main" val="20000"/>
                    </a:ext>
                  </a:extLst>
                </a:gridCol>
              </a:tblGrid>
              <a:tr h="332423">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332423">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332423">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332423">
                <a:tc>
                  <a:txBody>
                    <a:bodyPr/>
                    <a:lstStyle/>
                    <a:p>
                      <a:pPr algn="ctr">
                        <a:lnSpc>
                          <a:spcPts val="1146"/>
                        </a:lnSpc>
                        <a:defRPr/>
                      </a:pPr>
                      <a:endParaRPr lang="en-US" sz="1100"/>
                    </a:p>
                  </a:txBody>
                  <a:tcPr marL="123713" marR="123713" marT="123713" marB="12371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bl>
          </a:graphicData>
        </a:graphic>
      </p:graphicFrame>
      <p:sp>
        <p:nvSpPr>
          <p:cNvPr id="11" name="TextBox 11"/>
          <p:cNvSpPr txBox="1"/>
          <p:nvPr/>
        </p:nvSpPr>
        <p:spPr>
          <a:xfrm>
            <a:off x="402046" y="1877010"/>
            <a:ext cx="1244046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Two ways to achieve direct access</a:t>
            </a:r>
          </a:p>
        </p:txBody>
      </p:sp>
      <p:sp>
        <p:nvSpPr>
          <p:cNvPr id="12" name="TextBox 12"/>
          <p:cNvSpPr txBox="1"/>
          <p:nvPr/>
        </p:nvSpPr>
        <p:spPr>
          <a:xfrm>
            <a:off x="402046" y="2808448"/>
            <a:ext cx="11910350" cy="410783"/>
          </a:xfrm>
          <a:prstGeom prst="rect">
            <a:avLst/>
          </a:prstGeom>
        </p:spPr>
        <p:txBody>
          <a:bodyPr lIns="0" tIns="0" rIns="0" bIns="0" rtlCol="0" anchor="t">
            <a:spAutoFit/>
          </a:bodyPr>
          <a:lstStyle/>
          <a:p>
            <a:pPr algn="l">
              <a:lnSpc>
                <a:spcPts val="3283"/>
              </a:lnSpc>
              <a:spcBef>
                <a:spcPct val="0"/>
              </a:spcBef>
            </a:pPr>
            <a:r>
              <a:rPr lang="en-US" sz="2931" b="1" spc="-87">
                <a:solidFill>
                  <a:srgbClr val="000000"/>
                </a:solidFill>
                <a:latin typeface="Open Sans Bold"/>
                <a:ea typeface="Open Sans Bold"/>
                <a:cs typeface="Open Sans Bold"/>
                <a:sym typeface="Open Sans Bold"/>
              </a:rPr>
              <a:t>Second Way: </a:t>
            </a:r>
            <a:r>
              <a:rPr lang="en-US" sz="2931" spc="-87">
                <a:solidFill>
                  <a:srgbClr val="000000"/>
                </a:solidFill>
                <a:latin typeface="Open Sans"/>
                <a:ea typeface="Open Sans"/>
                <a:cs typeface="Open Sans"/>
                <a:sym typeface="Open Sans"/>
              </a:rPr>
              <a:t>Use a hashing algorithm.</a:t>
            </a:r>
          </a:p>
        </p:txBody>
      </p:sp>
      <p:sp>
        <p:nvSpPr>
          <p:cNvPr id="13" name="TextBox 13"/>
          <p:cNvSpPr txBox="1"/>
          <p:nvPr/>
        </p:nvSpPr>
        <p:spPr>
          <a:xfrm>
            <a:off x="8337954" y="3793637"/>
            <a:ext cx="667291" cy="381919"/>
          </a:xfrm>
          <a:prstGeom prst="rect">
            <a:avLst/>
          </a:prstGeom>
        </p:spPr>
        <p:txBody>
          <a:bodyPr lIns="0" tIns="0" rIns="0" bIns="0" rtlCol="0" anchor="t">
            <a:spAutoFit/>
          </a:bodyPr>
          <a:lstStyle/>
          <a:p>
            <a:pPr algn="ctr">
              <a:lnSpc>
                <a:spcPts val="3174"/>
              </a:lnSpc>
            </a:pPr>
            <a:r>
              <a:rPr lang="en-US" sz="2267" b="1">
                <a:solidFill>
                  <a:srgbClr val="000000"/>
                </a:solidFill>
                <a:latin typeface="Canva Sans Bold"/>
                <a:ea typeface="Canva Sans Bold"/>
                <a:cs typeface="Canva Sans Bold"/>
                <a:sym typeface="Canva Sans Bold"/>
              </a:rPr>
              <a:t>Data</a:t>
            </a:r>
          </a:p>
        </p:txBody>
      </p:sp>
      <p:sp>
        <p:nvSpPr>
          <p:cNvPr id="14" name="TextBox 14"/>
          <p:cNvSpPr txBox="1"/>
          <p:nvPr/>
        </p:nvSpPr>
        <p:spPr>
          <a:xfrm>
            <a:off x="8395683" y="4277916"/>
            <a:ext cx="665063"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Name</a:t>
            </a:r>
          </a:p>
        </p:txBody>
      </p:sp>
      <p:sp>
        <p:nvSpPr>
          <p:cNvPr id="15" name="TextBox 15"/>
          <p:cNvSpPr txBox="1"/>
          <p:nvPr/>
        </p:nvSpPr>
        <p:spPr>
          <a:xfrm>
            <a:off x="8411879" y="4831748"/>
            <a:ext cx="519439"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Jack</a:t>
            </a:r>
          </a:p>
        </p:txBody>
      </p:sp>
      <p:sp>
        <p:nvSpPr>
          <p:cNvPr id="16" name="TextBox 16"/>
          <p:cNvSpPr txBox="1"/>
          <p:nvPr/>
        </p:nvSpPr>
        <p:spPr>
          <a:xfrm>
            <a:off x="8053359" y="5387017"/>
            <a:ext cx="1349712"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Muhammad</a:t>
            </a:r>
          </a:p>
        </p:txBody>
      </p:sp>
      <p:sp>
        <p:nvSpPr>
          <p:cNvPr id="17" name="TextBox 17"/>
          <p:cNvSpPr txBox="1"/>
          <p:nvPr/>
        </p:nvSpPr>
        <p:spPr>
          <a:xfrm>
            <a:off x="8398231" y="5928996"/>
            <a:ext cx="659967" cy="305491"/>
          </a:xfrm>
          <a:prstGeom prst="rect">
            <a:avLst/>
          </a:prstGeom>
        </p:spPr>
        <p:txBody>
          <a:bodyPr lIns="0" tIns="0" rIns="0" bIns="0" rtlCol="0" anchor="t">
            <a:spAutoFit/>
          </a:bodyPr>
          <a:lstStyle/>
          <a:p>
            <a:pPr algn="ctr">
              <a:lnSpc>
                <a:spcPts val="2556"/>
              </a:lnSpc>
            </a:pPr>
            <a:r>
              <a:rPr lang="en-US" sz="1826" b="1">
                <a:solidFill>
                  <a:srgbClr val="000000"/>
                </a:solidFill>
                <a:latin typeface="Canva Sans Bold"/>
                <a:ea typeface="Canva Sans Bold"/>
                <a:cs typeface="Canva Sans Bold"/>
                <a:sym typeface="Canva Sans Bold"/>
              </a:rPr>
              <a:t>David</a:t>
            </a:r>
          </a:p>
        </p:txBody>
      </p:sp>
      <p:sp>
        <p:nvSpPr>
          <p:cNvPr id="18" name="TextBox 18"/>
          <p:cNvSpPr txBox="1"/>
          <p:nvPr/>
        </p:nvSpPr>
        <p:spPr>
          <a:xfrm>
            <a:off x="5818861" y="6869031"/>
            <a:ext cx="6483771" cy="1975210"/>
          </a:xfrm>
          <a:prstGeom prst="rect">
            <a:avLst/>
          </a:prstGeom>
        </p:spPr>
        <p:txBody>
          <a:bodyPr lIns="0" tIns="0" rIns="0" bIns="0" rtlCol="0" anchor="t">
            <a:spAutoFit/>
          </a:bodyPr>
          <a:lstStyle/>
          <a:p>
            <a:pPr algn="l">
              <a:lnSpc>
                <a:spcPts val="3945"/>
              </a:lnSpc>
            </a:pPr>
            <a:r>
              <a:rPr lang="en-US" sz="2818" b="1">
                <a:solidFill>
                  <a:srgbClr val="000000"/>
                </a:solidFill>
                <a:latin typeface="Canva Sans Bold"/>
                <a:ea typeface="Canva Sans Bold"/>
                <a:cs typeface="Canva Sans Bold"/>
                <a:sym typeface="Canva Sans Bold"/>
              </a:rPr>
              <a:t>If the record does not have a numeric field, then the ASCII code for alphabetic characters can be used in the calculation.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554545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File access</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TextBox 6"/>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8" name="Table 8"/>
          <p:cNvGraphicFramePr>
            <a:graphicFrameLocks noGrp="1"/>
          </p:cNvGraphicFramePr>
          <p:nvPr/>
        </p:nvGraphicFramePr>
        <p:xfrm>
          <a:off x="402046" y="2927594"/>
          <a:ext cx="17459583" cy="7034342"/>
        </p:xfrm>
        <a:graphic>
          <a:graphicData uri="http://schemas.openxmlformats.org/drawingml/2006/table">
            <a:tbl>
              <a:tblPr/>
              <a:tblGrid>
                <a:gridCol w="5789129">
                  <a:extLst>
                    <a:ext uri="{9D8B030D-6E8A-4147-A177-3AD203B41FA5}">
                      <a16:colId xmlns:a16="http://schemas.microsoft.com/office/drawing/2014/main" val="20000"/>
                    </a:ext>
                  </a:extLst>
                </a:gridCol>
                <a:gridCol w="5835227">
                  <a:extLst>
                    <a:ext uri="{9D8B030D-6E8A-4147-A177-3AD203B41FA5}">
                      <a16:colId xmlns:a16="http://schemas.microsoft.com/office/drawing/2014/main" val="20001"/>
                    </a:ext>
                  </a:extLst>
                </a:gridCol>
                <a:gridCol w="5835227">
                  <a:extLst>
                    <a:ext uri="{9D8B030D-6E8A-4147-A177-3AD203B41FA5}">
                      <a16:colId xmlns:a16="http://schemas.microsoft.com/office/drawing/2014/main" val="20002"/>
                    </a:ext>
                  </a:extLst>
                </a:gridCol>
              </a:tblGrid>
              <a:tr h="910482">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6123859">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9" name="TextBox 9"/>
          <p:cNvSpPr txBox="1"/>
          <p:nvPr/>
        </p:nvSpPr>
        <p:spPr>
          <a:xfrm>
            <a:off x="6383595" y="4143173"/>
            <a:ext cx="5451160" cy="1662684"/>
          </a:xfrm>
          <a:prstGeom prst="rect">
            <a:avLst/>
          </a:prstGeom>
        </p:spPr>
        <p:txBody>
          <a:bodyPr lIns="0" tIns="0" rIns="0" bIns="0" rtlCol="0" anchor="t">
            <a:spAutoFit/>
          </a:bodyPr>
          <a:lstStyle/>
          <a:p>
            <a:pPr algn="l">
              <a:lnSpc>
                <a:spcPts val="2688"/>
              </a:lnSpc>
              <a:spcBef>
                <a:spcPct val="0"/>
              </a:spcBef>
            </a:pPr>
            <a:r>
              <a:rPr lang="en-US" sz="2400" spc="-72">
                <a:solidFill>
                  <a:srgbClr val="000000"/>
                </a:solidFill>
                <a:latin typeface="Open Sans"/>
                <a:ea typeface="Open Sans"/>
                <a:cs typeface="Open Sans"/>
                <a:sym typeface="Open Sans"/>
              </a:rPr>
              <a:t>Access also takes place sequentially, but if the key value is known for the record containing the wanted data, the process is faster because only key field values need to be read. </a:t>
            </a:r>
          </a:p>
        </p:txBody>
      </p:sp>
      <p:sp>
        <p:nvSpPr>
          <p:cNvPr id="10" name="TextBox 10"/>
          <p:cNvSpPr txBox="1"/>
          <p:nvPr/>
        </p:nvSpPr>
        <p:spPr>
          <a:xfrm>
            <a:off x="1316013" y="3050835"/>
            <a:ext cx="3913315"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Serial files</a:t>
            </a:r>
          </a:p>
        </p:txBody>
      </p:sp>
      <p:sp>
        <p:nvSpPr>
          <p:cNvPr id="11" name="TextBox 11"/>
          <p:cNvSpPr txBox="1"/>
          <p:nvPr/>
        </p:nvSpPr>
        <p:spPr>
          <a:xfrm>
            <a:off x="6581896" y="3050835"/>
            <a:ext cx="5054558"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Sequential files</a:t>
            </a:r>
          </a:p>
        </p:txBody>
      </p:sp>
      <p:sp>
        <p:nvSpPr>
          <p:cNvPr id="12" name="TextBox 12"/>
          <p:cNvSpPr txBox="1"/>
          <p:nvPr/>
        </p:nvSpPr>
        <p:spPr>
          <a:xfrm>
            <a:off x="566034" y="4143173"/>
            <a:ext cx="5379411" cy="995934"/>
          </a:xfrm>
          <a:prstGeom prst="rect">
            <a:avLst/>
          </a:prstGeom>
        </p:spPr>
        <p:txBody>
          <a:bodyPr lIns="0" tIns="0" rIns="0" bIns="0" rtlCol="0" anchor="t">
            <a:spAutoFit/>
          </a:bodyPr>
          <a:lstStyle/>
          <a:p>
            <a:pPr algn="l">
              <a:lnSpc>
                <a:spcPts val="2688"/>
              </a:lnSpc>
              <a:spcBef>
                <a:spcPct val="0"/>
              </a:spcBef>
            </a:pPr>
            <a:r>
              <a:rPr lang="en-US" sz="2400" spc="-72">
                <a:solidFill>
                  <a:srgbClr val="000000"/>
                </a:solidFill>
                <a:latin typeface="Open Sans"/>
                <a:ea typeface="Open Sans"/>
                <a:cs typeface="Open Sans"/>
                <a:sym typeface="Open Sans"/>
              </a:rPr>
              <a:t>Access occurs sequentially from start to end, with data retrieved or appended in a linear order.</a:t>
            </a:r>
          </a:p>
        </p:txBody>
      </p:sp>
      <p:sp>
        <p:nvSpPr>
          <p:cNvPr id="13" name="TextBox 13"/>
          <p:cNvSpPr txBox="1"/>
          <p:nvPr/>
        </p:nvSpPr>
        <p:spPr>
          <a:xfrm>
            <a:off x="12472213" y="3042235"/>
            <a:ext cx="5054558"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Direct-access files</a:t>
            </a:r>
          </a:p>
        </p:txBody>
      </p:sp>
      <p:sp>
        <p:nvSpPr>
          <p:cNvPr id="14" name="TextBox 14"/>
          <p:cNvSpPr txBox="1"/>
          <p:nvPr/>
        </p:nvSpPr>
        <p:spPr>
          <a:xfrm>
            <a:off x="12273912" y="4143173"/>
            <a:ext cx="5451160" cy="3662934"/>
          </a:xfrm>
          <a:prstGeom prst="rect">
            <a:avLst/>
          </a:prstGeom>
        </p:spPr>
        <p:txBody>
          <a:bodyPr lIns="0" tIns="0" rIns="0" bIns="0" rtlCol="0" anchor="t">
            <a:spAutoFit/>
          </a:bodyPr>
          <a:lstStyle/>
          <a:p>
            <a:pPr algn="l">
              <a:lnSpc>
                <a:spcPts val="2688"/>
              </a:lnSpc>
            </a:pPr>
            <a:r>
              <a:rPr lang="en-US" sz="2400" spc="-72">
                <a:solidFill>
                  <a:srgbClr val="000000"/>
                </a:solidFill>
                <a:latin typeface="Open Sans"/>
                <a:ea typeface="Open Sans"/>
                <a:cs typeface="Open Sans"/>
                <a:sym typeface="Open Sans"/>
              </a:rPr>
              <a:t>In direct access files using hashing, file access involves directly mapping the hashed key to a specific location in the file where the desired data is stored.</a:t>
            </a:r>
          </a:p>
          <a:p>
            <a:pPr algn="l">
              <a:lnSpc>
                <a:spcPts val="2688"/>
              </a:lnSpc>
            </a:pPr>
            <a:endParaRPr lang="en-US" sz="2400" spc="-72">
              <a:solidFill>
                <a:srgbClr val="000000"/>
              </a:solidFill>
              <a:latin typeface="Open Sans"/>
              <a:ea typeface="Open Sans"/>
              <a:cs typeface="Open Sans"/>
              <a:sym typeface="Open Sans"/>
            </a:endParaRPr>
          </a:p>
          <a:p>
            <a:pPr algn="l">
              <a:lnSpc>
                <a:spcPts val="2688"/>
              </a:lnSpc>
              <a:spcBef>
                <a:spcPct val="0"/>
              </a:spcBef>
            </a:pPr>
            <a:r>
              <a:rPr lang="en-US" sz="2400" spc="-72">
                <a:solidFill>
                  <a:srgbClr val="000000"/>
                </a:solidFill>
                <a:latin typeface="Open Sans"/>
                <a:ea typeface="Open Sans"/>
                <a:cs typeface="Open Sans"/>
                <a:sym typeface="Open Sans"/>
              </a:rPr>
              <a:t>However, in cases of collision where multiple keys hash to the same location, serial searching within that location might be necessary to retrieve the correct data, potentially impacting direct access efficiency.</a:t>
            </a:r>
          </a:p>
        </p:txBody>
      </p:sp>
      <p:graphicFrame>
        <p:nvGraphicFramePr>
          <p:cNvPr id="15" name="Table 15"/>
          <p:cNvGraphicFramePr>
            <a:graphicFrameLocks noGrp="1"/>
          </p:cNvGraphicFramePr>
          <p:nvPr/>
        </p:nvGraphicFramePr>
        <p:xfrm>
          <a:off x="14429607" y="8036049"/>
          <a:ext cx="232159" cy="390055"/>
        </p:xfrm>
        <a:graphic>
          <a:graphicData uri="http://schemas.openxmlformats.org/drawingml/2006/table">
            <a:tbl>
              <a:tblPr/>
              <a:tblGrid>
                <a:gridCol w="144348">
                  <a:extLst>
                    <a:ext uri="{9D8B030D-6E8A-4147-A177-3AD203B41FA5}">
                      <a16:colId xmlns:a16="http://schemas.microsoft.com/office/drawing/2014/main" val="20000"/>
                    </a:ext>
                  </a:extLst>
                </a:gridCol>
              </a:tblGrid>
              <a:tr h="0">
                <a:tc>
                  <a:txBody>
                    <a:bodyPr/>
                    <a:lstStyle/>
                    <a:p>
                      <a:pPr algn="ctr">
                        <a:lnSpc>
                          <a:spcPts val="288"/>
                        </a:lnSpc>
                        <a:defRPr/>
                      </a:pPr>
                      <a:endParaRPr lang="en-US" sz="1100"/>
                    </a:p>
                  </a:txBody>
                  <a:tcPr marL="59474" marR="59474" marT="59474" marB="5947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0">
                <a:tc>
                  <a:txBody>
                    <a:bodyPr/>
                    <a:lstStyle/>
                    <a:p>
                      <a:pPr algn="ctr">
                        <a:lnSpc>
                          <a:spcPts val="288"/>
                        </a:lnSpc>
                        <a:defRPr/>
                      </a:pPr>
                      <a:endParaRPr lang="en-US" sz="1100"/>
                    </a:p>
                  </a:txBody>
                  <a:tcPr marL="59474" marR="59474" marT="59474" marB="5947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1"/>
                  </a:ext>
                </a:extLst>
              </a:tr>
              <a:tr h="0">
                <a:tc>
                  <a:txBody>
                    <a:bodyPr/>
                    <a:lstStyle/>
                    <a:p>
                      <a:pPr algn="ctr">
                        <a:lnSpc>
                          <a:spcPts val="288"/>
                        </a:lnSpc>
                        <a:defRPr/>
                      </a:pPr>
                      <a:endParaRPr lang="en-US" sz="1100"/>
                    </a:p>
                  </a:txBody>
                  <a:tcPr marL="59474" marR="59474" marT="59474" marB="5947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2"/>
                  </a:ext>
                </a:extLst>
              </a:tr>
              <a:tr h="0">
                <a:tc>
                  <a:txBody>
                    <a:bodyPr/>
                    <a:lstStyle/>
                    <a:p>
                      <a:pPr algn="ctr">
                        <a:lnSpc>
                          <a:spcPts val="288"/>
                        </a:lnSpc>
                        <a:defRPr/>
                      </a:pPr>
                      <a:endParaRPr lang="en-US" sz="1100"/>
                    </a:p>
                  </a:txBody>
                  <a:tcPr marL="59474" marR="59474" marT="59474" marB="5947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r h="0">
                <a:tc>
                  <a:txBody>
                    <a:bodyPr/>
                    <a:lstStyle/>
                    <a:p>
                      <a:pPr algn="ctr">
                        <a:lnSpc>
                          <a:spcPts val="288"/>
                        </a:lnSpc>
                        <a:defRPr/>
                      </a:pPr>
                      <a:endParaRPr lang="en-US" sz="1100"/>
                    </a:p>
                  </a:txBody>
                  <a:tcPr marL="59474" marR="59474" marT="59474" marB="5947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4"/>
                  </a:ext>
                </a:extLst>
              </a:tr>
              <a:tr h="0">
                <a:tc>
                  <a:txBody>
                    <a:bodyPr/>
                    <a:lstStyle/>
                    <a:p>
                      <a:pPr algn="ctr">
                        <a:lnSpc>
                          <a:spcPts val="288"/>
                        </a:lnSpc>
                        <a:defRPr/>
                      </a:pPr>
                      <a:endParaRPr lang="en-US" sz="1100"/>
                    </a:p>
                  </a:txBody>
                  <a:tcPr marL="59474" marR="59474" marT="59474" marB="5947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5"/>
                  </a:ext>
                </a:extLst>
              </a:tr>
              <a:tr h="0">
                <a:tc>
                  <a:txBody>
                    <a:bodyPr/>
                    <a:lstStyle/>
                    <a:p>
                      <a:pPr algn="ctr">
                        <a:lnSpc>
                          <a:spcPts val="288"/>
                        </a:lnSpc>
                        <a:defRPr/>
                      </a:pPr>
                      <a:endParaRPr lang="en-US" sz="1100"/>
                    </a:p>
                  </a:txBody>
                  <a:tcPr marL="59474" marR="59474" marT="59474" marB="5947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6"/>
                  </a:ext>
                </a:extLst>
              </a:tr>
              <a:tr h="0">
                <a:tc>
                  <a:txBody>
                    <a:bodyPr/>
                    <a:lstStyle/>
                    <a:p>
                      <a:pPr algn="ctr">
                        <a:lnSpc>
                          <a:spcPts val="288"/>
                        </a:lnSpc>
                        <a:defRPr/>
                      </a:pPr>
                      <a:endParaRPr lang="en-US" sz="1100"/>
                    </a:p>
                  </a:txBody>
                  <a:tcPr marL="59474" marR="59474" marT="59474" marB="59474"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F9999"/>
                    </a:solidFill>
                  </a:tcPr>
                </a:tc>
                <a:extLst>
                  <a:ext uri="{0D108BD9-81ED-4DB2-BD59-A6C34878D82A}">
                    <a16:rowId xmlns:a16="http://schemas.microsoft.com/office/drawing/2014/main" val="10007"/>
                  </a:ext>
                </a:extLst>
              </a:tr>
            </a:tbl>
          </a:graphicData>
        </a:graphic>
      </p:graphicFrame>
      <p:graphicFrame>
        <p:nvGraphicFramePr>
          <p:cNvPr id="16" name="Table 16"/>
          <p:cNvGraphicFramePr>
            <a:graphicFrameLocks noGrp="1"/>
          </p:cNvGraphicFramePr>
          <p:nvPr/>
        </p:nvGraphicFramePr>
        <p:xfrm>
          <a:off x="14471365" y="9135647"/>
          <a:ext cx="188325" cy="26527"/>
        </p:xfrm>
        <a:graphic>
          <a:graphicData uri="http://schemas.openxmlformats.org/drawingml/2006/table">
            <a:tbl>
              <a:tblPr/>
              <a:tblGrid>
                <a:gridCol w="102646">
                  <a:extLst>
                    <a:ext uri="{9D8B030D-6E8A-4147-A177-3AD203B41FA5}">
                      <a16:colId xmlns:a16="http://schemas.microsoft.com/office/drawing/2014/main" val="20000"/>
                    </a:ext>
                  </a:extLst>
                </a:gridCol>
                <a:gridCol w="102646">
                  <a:extLst>
                    <a:ext uri="{9D8B030D-6E8A-4147-A177-3AD203B41FA5}">
                      <a16:colId xmlns:a16="http://schemas.microsoft.com/office/drawing/2014/main" val="20001"/>
                    </a:ext>
                  </a:extLst>
                </a:gridCol>
                <a:gridCol w="102646">
                  <a:extLst>
                    <a:ext uri="{9D8B030D-6E8A-4147-A177-3AD203B41FA5}">
                      <a16:colId xmlns:a16="http://schemas.microsoft.com/office/drawing/2014/main" val="20002"/>
                    </a:ext>
                  </a:extLst>
                </a:gridCol>
              </a:tblGrid>
              <a:tr h="0">
                <a:tc>
                  <a:txBody>
                    <a:bodyPr/>
                    <a:lstStyle/>
                    <a:p>
                      <a:pPr algn="ctr">
                        <a:lnSpc>
                          <a:spcPts val="357"/>
                        </a:lnSpc>
                        <a:defRPr/>
                      </a:pPr>
                      <a:endParaRPr lang="en-US" sz="1100"/>
                    </a:p>
                  </a:txBody>
                  <a:tcPr marL="38623" marR="38623" marT="38623" marB="3862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57"/>
                        </a:lnSpc>
                        <a:defRPr/>
                      </a:pPr>
                      <a:endParaRPr lang="en-US" sz="1100"/>
                    </a:p>
                  </a:txBody>
                  <a:tcPr marL="38623" marR="38623" marT="38623" marB="3862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57"/>
                        </a:lnSpc>
                        <a:defRPr/>
                      </a:pPr>
                      <a:endParaRPr lang="en-US" sz="1100"/>
                    </a:p>
                  </a:txBody>
                  <a:tcPr marL="38623" marR="38623" marT="38623" marB="3862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graphicFrame>
        <p:nvGraphicFramePr>
          <p:cNvPr id="17" name="Table 17"/>
          <p:cNvGraphicFramePr>
            <a:graphicFrameLocks noGrp="1"/>
          </p:cNvGraphicFramePr>
          <p:nvPr/>
        </p:nvGraphicFramePr>
        <p:xfrm>
          <a:off x="14471365" y="9363930"/>
          <a:ext cx="188325" cy="26527"/>
        </p:xfrm>
        <a:graphic>
          <a:graphicData uri="http://schemas.openxmlformats.org/drawingml/2006/table">
            <a:tbl>
              <a:tblPr/>
              <a:tblGrid>
                <a:gridCol w="102646">
                  <a:extLst>
                    <a:ext uri="{9D8B030D-6E8A-4147-A177-3AD203B41FA5}">
                      <a16:colId xmlns:a16="http://schemas.microsoft.com/office/drawing/2014/main" val="20000"/>
                    </a:ext>
                  </a:extLst>
                </a:gridCol>
                <a:gridCol w="102646">
                  <a:extLst>
                    <a:ext uri="{9D8B030D-6E8A-4147-A177-3AD203B41FA5}">
                      <a16:colId xmlns:a16="http://schemas.microsoft.com/office/drawing/2014/main" val="20001"/>
                    </a:ext>
                  </a:extLst>
                </a:gridCol>
                <a:gridCol w="102646">
                  <a:extLst>
                    <a:ext uri="{9D8B030D-6E8A-4147-A177-3AD203B41FA5}">
                      <a16:colId xmlns:a16="http://schemas.microsoft.com/office/drawing/2014/main" val="20002"/>
                    </a:ext>
                  </a:extLst>
                </a:gridCol>
              </a:tblGrid>
              <a:tr h="0">
                <a:tc>
                  <a:txBody>
                    <a:bodyPr/>
                    <a:lstStyle/>
                    <a:p>
                      <a:pPr algn="ctr">
                        <a:lnSpc>
                          <a:spcPts val="357"/>
                        </a:lnSpc>
                        <a:defRPr/>
                      </a:pPr>
                      <a:endParaRPr lang="en-US" sz="1100"/>
                    </a:p>
                  </a:txBody>
                  <a:tcPr marL="38623" marR="38623" marT="38623" marB="3862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57"/>
                        </a:lnSpc>
                        <a:defRPr/>
                      </a:pPr>
                      <a:endParaRPr lang="en-US" sz="1100"/>
                    </a:p>
                  </a:txBody>
                  <a:tcPr marL="38623" marR="38623" marT="38623" marB="3862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357"/>
                        </a:lnSpc>
                        <a:defRPr/>
                      </a:pPr>
                      <a:endParaRPr lang="en-US" sz="1100"/>
                    </a:p>
                  </a:txBody>
                  <a:tcPr marL="38623" marR="38623" marT="38623" marB="38623"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8" name="TextBox 18"/>
          <p:cNvSpPr txBox="1"/>
          <p:nvPr/>
        </p:nvSpPr>
        <p:spPr>
          <a:xfrm>
            <a:off x="14781743" y="7851712"/>
            <a:ext cx="243941" cy="184338"/>
          </a:xfrm>
          <a:prstGeom prst="rect">
            <a:avLst/>
          </a:prstGeom>
        </p:spPr>
        <p:txBody>
          <a:bodyPr lIns="0" tIns="0" rIns="0" bIns="0" rtlCol="0" anchor="t">
            <a:spAutoFit/>
          </a:bodyPr>
          <a:lstStyle/>
          <a:p>
            <a:pPr algn="ctr">
              <a:lnSpc>
                <a:spcPts val="1525"/>
              </a:lnSpc>
            </a:pPr>
            <a:r>
              <a:rPr lang="en-US" sz="1089" b="1">
                <a:solidFill>
                  <a:srgbClr val="000000"/>
                </a:solidFill>
                <a:latin typeface="Canva Sans Bold"/>
                <a:ea typeface="Canva Sans Bold"/>
                <a:cs typeface="Canva Sans Bold"/>
                <a:sym typeface="Canva Sans Bold"/>
              </a:rPr>
              <a:t>File</a:t>
            </a:r>
          </a:p>
        </p:txBody>
      </p:sp>
      <p:sp>
        <p:nvSpPr>
          <p:cNvPr id="19" name="TextBox 19"/>
          <p:cNvSpPr txBox="1"/>
          <p:nvPr/>
        </p:nvSpPr>
        <p:spPr>
          <a:xfrm>
            <a:off x="14340795" y="8016999"/>
            <a:ext cx="58745" cy="152175"/>
          </a:xfrm>
          <a:prstGeom prst="rect">
            <a:avLst/>
          </a:prstGeom>
        </p:spPr>
        <p:txBody>
          <a:bodyPr lIns="0" tIns="0" rIns="0" bIns="0" rtlCol="0" anchor="t">
            <a:spAutoFit/>
          </a:bodyPr>
          <a:lstStyle/>
          <a:p>
            <a:pPr algn="ctr">
              <a:lnSpc>
                <a:spcPts val="1229"/>
              </a:lnSpc>
            </a:pPr>
            <a:r>
              <a:rPr lang="en-US" sz="877" b="1">
                <a:solidFill>
                  <a:srgbClr val="000000"/>
                </a:solidFill>
                <a:latin typeface="Canva Sans Bold"/>
                <a:ea typeface="Canva Sans Bold"/>
                <a:cs typeface="Canva Sans Bold"/>
                <a:sym typeface="Canva Sans Bold"/>
              </a:rPr>
              <a:t>1</a:t>
            </a:r>
          </a:p>
        </p:txBody>
      </p:sp>
      <p:sp>
        <p:nvSpPr>
          <p:cNvPr id="20" name="TextBox 20"/>
          <p:cNvSpPr txBox="1"/>
          <p:nvPr/>
        </p:nvSpPr>
        <p:spPr>
          <a:xfrm>
            <a:off x="14339108" y="8245514"/>
            <a:ext cx="62118" cy="152175"/>
          </a:xfrm>
          <a:prstGeom prst="rect">
            <a:avLst/>
          </a:prstGeom>
        </p:spPr>
        <p:txBody>
          <a:bodyPr lIns="0" tIns="0" rIns="0" bIns="0" rtlCol="0" anchor="t">
            <a:spAutoFit/>
          </a:bodyPr>
          <a:lstStyle/>
          <a:p>
            <a:pPr algn="ctr">
              <a:lnSpc>
                <a:spcPts val="1229"/>
              </a:lnSpc>
            </a:pPr>
            <a:r>
              <a:rPr lang="en-US" sz="877" b="1">
                <a:solidFill>
                  <a:srgbClr val="000000"/>
                </a:solidFill>
                <a:latin typeface="Canva Sans Bold"/>
                <a:ea typeface="Canva Sans Bold"/>
                <a:cs typeface="Canva Sans Bold"/>
                <a:sym typeface="Canva Sans Bold"/>
              </a:rPr>
              <a:t>2</a:t>
            </a:r>
          </a:p>
        </p:txBody>
      </p:sp>
      <p:sp>
        <p:nvSpPr>
          <p:cNvPr id="21" name="TextBox 21"/>
          <p:cNvSpPr txBox="1"/>
          <p:nvPr/>
        </p:nvSpPr>
        <p:spPr>
          <a:xfrm>
            <a:off x="14338917" y="8473796"/>
            <a:ext cx="65875" cy="152175"/>
          </a:xfrm>
          <a:prstGeom prst="rect">
            <a:avLst/>
          </a:prstGeom>
        </p:spPr>
        <p:txBody>
          <a:bodyPr lIns="0" tIns="0" rIns="0" bIns="0" rtlCol="0" anchor="t">
            <a:spAutoFit/>
          </a:bodyPr>
          <a:lstStyle/>
          <a:p>
            <a:pPr algn="ctr">
              <a:lnSpc>
                <a:spcPts val="1229"/>
              </a:lnSpc>
            </a:pPr>
            <a:r>
              <a:rPr lang="en-US" sz="877" b="1">
                <a:solidFill>
                  <a:srgbClr val="000000"/>
                </a:solidFill>
                <a:latin typeface="Canva Sans Bold"/>
                <a:ea typeface="Canva Sans Bold"/>
                <a:cs typeface="Canva Sans Bold"/>
                <a:sym typeface="Canva Sans Bold"/>
              </a:rPr>
              <a:t>3</a:t>
            </a:r>
          </a:p>
        </p:txBody>
      </p:sp>
      <p:sp>
        <p:nvSpPr>
          <p:cNvPr id="22" name="TextBox 22"/>
          <p:cNvSpPr txBox="1"/>
          <p:nvPr/>
        </p:nvSpPr>
        <p:spPr>
          <a:xfrm>
            <a:off x="14338860" y="8679914"/>
            <a:ext cx="69361" cy="152175"/>
          </a:xfrm>
          <a:prstGeom prst="rect">
            <a:avLst/>
          </a:prstGeom>
        </p:spPr>
        <p:txBody>
          <a:bodyPr lIns="0" tIns="0" rIns="0" bIns="0" rtlCol="0" anchor="t">
            <a:spAutoFit/>
          </a:bodyPr>
          <a:lstStyle/>
          <a:p>
            <a:pPr algn="ctr">
              <a:lnSpc>
                <a:spcPts val="1229"/>
              </a:lnSpc>
            </a:pPr>
            <a:r>
              <a:rPr lang="en-US" sz="877" b="1">
                <a:solidFill>
                  <a:srgbClr val="000000"/>
                </a:solidFill>
                <a:latin typeface="Canva Sans Bold"/>
                <a:ea typeface="Canva Sans Bold"/>
                <a:cs typeface="Canva Sans Bold"/>
                <a:sym typeface="Canva Sans Bold"/>
              </a:rPr>
              <a:t>4</a:t>
            </a:r>
          </a:p>
        </p:txBody>
      </p:sp>
      <p:sp>
        <p:nvSpPr>
          <p:cNvPr id="23" name="TextBox 23"/>
          <p:cNvSpPr txBox="1"/>
          <p:nvPr/>
        </p:nvSpPr>
        <p:spPr>
          <a:xfrm>
            <a:off x="14338317" y="8908197"/>
            <a:ext cx="67075" cy="152175"/>
          </a:xfrm>
          <a:prstGeom prst="rect">
            <a:avLst/>
          </a:prstGeom>
        </p:spPr>
        <p:txBody>
          <a:bodyPr lIns="0" tIns="0" rIns="0" bIns="0" rtlCol="0" anchor="t">
            <a:spAutoFit/>
          </a:bodyPr>
          <a:lstStyle/>
          <a:p>
            <a:pPr algn="ctr">
              <a:lnSpc>
                <a:spcPts val="1229"/>
              </a:lnSpc>
            </a:pPr>
            <a:r>
              <a:rPr lang="en-US" sz="877" b="1">
                <a:solidFill>
                  <a:srgbClr val="000000"/>
                </a:solidFill>
                <a:latin typeface="Canva Sans Bold"/>
                <a:ea typeface="Canva Sans Bold"/>
                <a:cs typeface="Canva Sans Bold"/>
                <a:sym typeface="Canva Sans Bold"/>
              </a:rPr>
              <a:t>5</a:t>
            </a:r>
          </a:p>
        </p:txBody>
      </p:sp>
      <p:sp>
        <p:nvSpPr>
          <p:cNvPr id="24" name="TextBox 24"/>
          <p:cNvSpPr txBox="1"/>
          <p:nvPr/>
        </p:nvSpPr>
        <p:spPr>
          <a:xfrm>
            <a:off x="14337390" y="9114314"/>
            <a:ext cx="72301" cy="152175"/>
          </a:xfrm>
          <a:prstGeom prst="rect">
            <a:avLst/>
          </a:prstGeom>
        </p:spPr>
        <p:txBody>
          <a:bodyPr lIns="0" tIns="0" rIns="0" bIns="0" rtlCol="0" anchor="t">
            <a:spAutoFit/>
          </a:bodyPr>
          <a:lstStyle/>
          <a:p>
            <a:pPr algn="ctr">
              <a:lnSpc>
                <a:spcPts val="1229"/>
              </a:lnSpc>
            </a:pPr>
            <a:r>
              <a:rPr lang="en-US" sz="877" b="1">
                <a:solidFill>
                  <a:srgbClr val="000000"/>
                </a:solidFill>
                <a:latin typeface="Canva Sans Bold"/>
                <a:ea typeface="Canva Sans Bold"/>
                <a:cs typeface="Canva Sans Bold"/>
                <a:sym typeface="Canva Sans Bold"/>
              </a:rPr>
              <a:t>6</a:t>
            </a:r>
          </a:p>
        </p:txBody>
      </p:sp>
      <p:sp>
        <p:nvSpPr>
          <p:cNvPr id="25" name="TextBox 25"/>
          <p:cNvSpPr txBox="1"/>
          <p:nvPr/>
        </p:nvSpPr>
        <p:spPr>
          <a:xfrm>
            <a:off x="14343625" y="9342597"/>
            <a:ext cx="56459" cy="152175"/>
          </a:xfrm>
          <a:prstGeom prst="rect">
            <a:avLst/>
          </a:prstGeom>
        </p:spPr>
        <p:txBody>
          <a:bodyPr lIns="0" tIns="0" rIns="0" bIns="0" rtlCol="0" anchor="t">
            <a:spAutoFit/>
          </a:bodyPr>
          <a:lstStyle/>
          <a:p>
            <a:pPr algn="ctr">
              <a:lnSpc>
                <a:spcPts val="1229"/>
              </a:lnSpc>
            </a:pPr>
            <a:r>
              <a:rPr lang="en-US" sz="877" b="1">
                <a:solidFill>
                  <a:srgbClr val="000000"/>
                </a:solidFill>
                <a:latin typeface="Canva Sans Bold"/>
                <a:ea typeface="Canva Sans Bold"/>
                <a:cs typeface="Canva Sans Bold"/>
                <a:sym typeface="Canva Sans Bold"/>
              </a:rPr>
              <a:t>7</a:t>
            </a:r>
          </a:p>
        </p:txBody>
      </p:sp>
      <p:sp>
        <p:nvSpPr>
          <p:cNvPr id="26" name="TextBox 26"/>
          <p:cNvSpPr txBox="1"/>
          <p:nvPr/>
        </p:nvSpPr>
        <p:spPr>
          <a:xfrm>
            <a:off x="14339407" y="9548715"/>
            <a:ext cx="68268" cy="152175"/>
          </a:xfrm>
          <a:prstGeom prst="rect">
            <a:avLst/>
          </a:prstGeom>
        </p:spPr>
        <p:txBody>
          <a:bodyPr lIns="0" tIns="0" rIns="0" bIns="0" rtlCol="0" anchor="t">
            <a:spAutoFit/>
          </a:bodyPr>
          <a:lstStyle/>
          <a:p>
            <a:pPr algn="ctr">
              <a:lnSpc>
                <a:spcPts val="1229"/>
              </a:lnSpc>
            </a:pPr>
            <a:r>
              <a:rPr lang="en-US" sz="877" b="1">
                <a:solidFill>
                  <a:srgbClr val="000000"/>
                </a:solidFill>
                <a:latin typeface="Canva Sans Bold"/>
                <a:ea typeface="Canva Sans Bold"/>
                <a:cs typeface="Canva Sans Bold"/>
                <a:sym typeface="Canva Sans Bold"/>
              </a:rPr>
              <a:t>8</a:t>
            </a:r>
          </a:p>
        </p:txBody>
      </p:sp>
      <p:sp>
        <p:nvSpPr>
          <p:cNvPr id="27" name="TextBox 27"/>
          <p:cNvSpPr txBox="1"/>
          <p:nvPr/>
        </p:nvSpPr>
        <p:spPr>
          <a:xfrm>
            <a:off x="14520020" y="9155754"/>
            <a:ext cx="174471" cy="86453"/>
          </a:xfrm>
          <a:prstGeom prst="rect">
            <a:avLst/>
          </a:prstGeom>
        </p:spPr>
        <p:txBody>
          <a:bodyPr lIns="0" tIns="0" rIns="0" bIns="0" rtlCol="0" anchor="t">
            <a:spAutoFit/>
          </a:bodyPr>
          <a:lstStyle/>
          <a:p>
            <a:pPr algn="ctr">
              <a:lnSpc>
                <a:spcPts val="798"/>
              </a:lnSpc>
            </a:pPr>
            <a:r>
              <a:rPr lang="en-US" sz="570" b="1">
                <a:solidFill>
                  <a:srgbClr val="000000"/>
                </a:solidFill>
                <a:latin typeface="Canva Sans Bold"/>
                <a:ea typeface="Canva Sans Bold"/>
                <a:cs typeface="Canva Sans Bold"/>
                <a:sym typeface="Canva Sans Bold"/>
              </a:rPr>
              <a:t>2076</a:t>
            </a:r>
          </a:p>
        </p:txBody>
      </p:sp>
      <p:sp>
        <p:nvSpPr>
          <p:cNvPr id="28" name="TextBox 28"/>
          <p:cNvSpPr txBox="1"/>
          <p:nvPr/>
        </p:nvSpPr>
        <p:spPr>
          <a:xfrm>
            <a:off x="14854722" y="9155754"/>
            <a:ext cx="162168" cy="86453"/>
          </a:xfrm>
          <a:prstGeom prst="rect">
            <a:avLst/>
          </a:prstGeom>
        </p:spPr>
        <p:txBody>
          <a:bodyPr lIns="0" tIns="0" rIns="0" bIns="0" rtlCol="0" anchor="t">
            <a:spAutoFit/>
          </a:bodyPr>
          <a:lstStyle/>
          <a:p>
            <a:pPr algn="ctr">
              <a:lnSpc>
                <a:spcPts val="798"/>
              </a:lnSpc>
            </a:pPr>
            <a:r>
              <a:rPr lang="en-US" sz="570" b="1">
                <a:solidFill>
                  <a:srgbClr val="000000"/>
                </a:solidFill>
                <a:latin typeface="Canva Sans Bold"/>
                <a:ea typeface="Canva Sans Bold"/>
                <a:cs typeface="Canva Sans Bold"/>
                <a:sym typeface="Canva Sans Bold"/>
              </a:rPr>
              <a:t>Jack</a:t>
            </a:r>
          </a:p>
        </p:txBody>
      </p:sp>
      <p:sp>
        <p:nvSpPr>
          <p:cNvPr id="29" name="TextBox 29"/>
          <p:cNvSpPr txBox="1"/>
          <p:nvPr/>
        </p:nvSpPr>
        <p:spPr>
          <a:xfrm>
            <a:off x="15210331" y="9155754"/>
            <a:ext cx="83895" cy="86453"/>
          </a:xfrm>
          <a:prstGeom prst="rect">
            <a:avLst/>
          </a:prstGeom>
        </p:spPr>
        <p:txBody>
          <a:bodyPr lIns="0" tIns="0" rIns="0" bIns="0" rtlCol="0" anchor="t">
            <a:spAutoFit/>
          </a:bodyPr>
          <a:lstStyle/>
          <a:p>
            <a:pPr algn="ctr">
              <a:lnSpc>
                <a:spcPts val="798"/>
              </a:lnSpc>
            </a:pPr>
            <a:r>
              <a:rPr lang="en-US" sz="570" b="1">
                <a:solidFill>
                  <a:srgbClr val="000000"/>
                </a:solidFill>
                <a:latin typeface="Canva Sans Bold"/>
                <a:ea typeface="Canva Sans Bold"/>
                <a:cs typeface="Canva Sans Bold"/>
                <a:sym typeface="Canva Sans Bold"/>
              </a:rPr>
              <a:t>25</a:t>
            </a:r>
          </a:p>
        </p:txBody>
      </p:sp>
      <p:sp>
        <p:nvSpPr>
          <p:cNvPr id="30" name="TextBox 30"/>
          <p:cNvSpPr txBox="1"/>
          <p:nvPr/>
        </p:nvSpPr>
        <p:spPr>
          <a:xfrm>
            <a:off x="14523555" y="9384036"/>
            <a:ext cx="167402" cy="86453"/>
          </a:xfrm>
          <a:prstGeom prst="rect">
            <a:avLst/>
          </a:prstGeom>
        </p:spPr>
        <p:txBody>
          <a:bodyPr lIns="0" tIns="0" rIns="0" bIns="0" rtlCol="0" anchor="t">
            <a:spAutoFit/>
          </a:bodyPr>
          <a:lstStyle/>
          <a:p>
            <a:pPr algn="ctr">
              <a:lnSpc>
                <a:spcPts val="798"/>
              </a:lnSpc>
            </a:pPr>
            <a:r>
              <a:rPr lang="en-US" sz="570" b="1">
                <a:solidFill>
                  <a:srgbClr val="000000"/>
                </a:solidFill>
                <a:latin typeface="Canva Sans Bold"/>
                <a:ea typeface="Canva Sans Bold"/>
                <a:cs typeface="Canva Sans Bold"/>
                <a:sym typeface="Canva Sans Bold"/>
              </a:rPr>
              <a:t>5077</a:t>
            </a:r>
          </a:p>
        </p:txBody>
      </p:sp>
      <p:sp>
        <p:nvSpPr>
          <p:cNvPr id="31" name="TextBox 31"/>
          <p:cNvSpPr txBox="1"/>
          <p:nvPr/>
        </p:nvSpPr>
        <p:spPr>
          <a:xfrm>
            <a:off x="14832785" y="9384036"/>
            <a:ext cx="206040" cy="86453"/>
          </a:xfrm>
          <a:prstGeom prst="rect">
            <a:avLst/>
          </a:prstGeom>
        </p:spPr>
        <p:txBody>
          <a:bodyPr lIns="0" tIns="0" rIns="0" bIns="0" rtlCol="0" anchor="t">
            <a:spAutoFit/>
          </a:bodyPr>
          <a:lstStyle/>
          <a:p>
            <a:pPr algn="ctr">
              <a:lnSpc>
                <a:spcPts val="798"/>
              </a:lnSpc>
            </a:pPr>
            <a:r>
              <a:rPr lang="en-US" sz="570" b="1">
                <a:solidFill>
                  <a:srgbClr val="000000"/>
                </a:solidFill>
                <a:latin typeface="Canva Sans Bold"/>
                <a:ea typeface="Canva Sans Bold"/>
                <a:cs typeface="Canva Sans Bold"/>
                <a:sym typeface="Canva Sans Bold"/>
              </a:rPr>
              <a:t>David</a:t>
            </a:r>
          </a:p>
        </p:txBody>
      </p:sp>
      <p:sp>
        <p:nvSpPr>
          <p:cNvPr id="32" name="TextBox 32"/>
          <p:cNvSpPr txBox="1"/>
          <p:nvPr/>
        </p:nvSpPr>
        <p:spPr>
          <a:xfrm>
            <a:off x="15208740" y="9384036"/>
            <a:ext cx="87076" cy="86453"/>
          </a:xfrm>
          <a:prstGeom prst="rect">
            <a:avLst/>
          </a:prstGeom>
        </p:spPr>
        <p:txBody>
          <a:bodyPr lIns="0" tIns="0" rIns="0" bIns="0" rtlCol="0" anchor="t">
            <a:spAutoFit/>
          </a:bodyPr>
          <a:lstStyle/>
          <a:p>
            <a:pPr algn="ctr">
              <a:lnSpc>
                <a:spcPts val="798"/>
              </a:lnSpc>
            </a:pPr>
            <a:r>
              <a:rPr lang="en-US" sz="570" b="1">
                <a:solidFill>
                  <a:srgbClr val="000000"/>
                </a:solidFill>
                <a:latin typeface="Canva Sans Bold"/>
                <a:ea typeface="Canva Sans Bold"/>
                <a:cs typeface="Canva Sans Bold"/>
                <a:sym typeface="Canva Sans Bold"/>
              </a:rPr>
              <a:t>29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554545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File deletion</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TextBox 6"/>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8" name="Table 8"/>
          <p:cNvGraphicFramePr>
            <a:graphicFrameLocks noGrp="1"/>
          </p:cNvGraphicFramePr>
          <p:nvPr/>
        </p:nvGraphicFramePr>
        <p:xfrm>
          <a:off x="402046" y="2927594"/>
          <a:ext cx="17124725" cy="7034342"/>
        </p:xfrm>
        <a:graphic>
          <a:graphicData uri="http://schemas.openxmlformats.org/drawingml/2006/table">
            <a:tbl>
              <a:tblPr/>
              <a:tblGrid>
                <a:gridCol w="5791655">
                  <a:extLst>
                    <a:ext uri="{9D8B030D-6E8A-4147-A177-3AD203B41FA5}">
                      <a16:colId xmlns:a16="http://schemas.microsoft.com/office/drawing/2014/main" val="20000"/>
                    </a:ext>
                  </a:extLst>
                </a:gridCol>
                <a:gridCol w="5837774">
                  <a:extLst>
                    <a:ext uri="{9D8B030D-6E8A-4147-A177-3AD203B41FA5}">
                      <a16:colId xmlns:a16="http://schemas.microsoft.com/office/drawing/2014/main" val="20001"/>
                    </a:ext>
                  </a:extLst>
                </a:gridCol>
                <a:gridCol w="5495296">
                  <a:extLst>
                    <a:ext uri="{9D8B030D-6E8A-4147-A177-3AD203B41FA5}">
                      <a16:colId xmlns:a16="http://schemas.microsoft.com/office/drawing/2014/main" val="20002"/>
                    </a:ext>
                  </a:extLst>
                </a:gridCol>
              </a:tblGrid>
              <a:tr h="910482">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6123859">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2100"/>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bl>
          </a:graphicData>
        </a:graphic>
      </p:graphicFrame>
      <p:sp>
        <p:nvSpPr>
          <p:cNvPr id="9" name="TextBox 9"/>
          <p:cNvSpPr txBox="1"/>
          <p:nvPr/>
        </p:nvSpPr>
        <p:spPr>
          <a:xfrm>
            <a:off x="6383595" y="4143173"/>
            <a:ext cx="5451160" cy="1996059"/>
          </a:xfrm>
          <a:prstGeom prst="rect">
            <a:avLst/>
          </a:prstGeom>
        </p:spPr>
        <p:txBody>
          <a:bodyPr lIns="0" tIns="0" rIns="0" bIns="0" rtlCol="0" anchor="t">
            <a:spAutoFit/>
          </a:bodyPr>
          <a:lstStyle/>
          <a:p>
            <a:pPr algn="l">
              <a:lnSpc>
                <a:spcPts val="2688"/>
              </a:lnSpc>
              <a:spcBef>
                <a:spcPct val="0"/>
              </a:spcBef>
            </a:pPr>
            <a:r>
              <a:rPr lang="en-US" sz="2400" spc="-72">
                <a:solidFill>
                  <a:srgbClr val="000000"/>
                </a:solidFill>
                <a:latin typeface="Open Sans"/>
                <a:ea typeface="Open Sans"/>
                <a:cs typeface="Open Sans"/>
                <a:sym typeface="Open Sans"/>
              </a:rPr>
              <a:t>Data is transferred from the old file to a new one until the targeted record for deletion or modification is encountered, after which any changes are made, and the remaining records are then copied to the new file.</a:t>
            </a:r>
          </a:p>
        </p:txBody>
      </p:sp>
      <p:sp>
        <p:nvSpPr>
          <p:cNvPr id="10" name="TextBox 10"/>
          <p:cNvSpPr txBox="1"/>
          <p:nvPr/>
        </p:nvSpPr>
        <p:spPr>
          <a:xfrm>
            <a:off x="1316013" y="3050835"/>
            <a:ext cx="3913315"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Serial files</a:t>
            </a:r>
          </a:p>
        </p:txBody>
      </p:sp>
      <p:sp>
        <p:nvSpPr>
          <p:cNvPr id="11" name="TextBox 11"/>
          <p:cNvSpPr txBox="1"/>
          <p:nvPr/>
        </p:nvSpPr>
        <p:spPr>
          <a:xfrm>
            <a:off x="6581896" y="3050835"/>
            <a:ext cx="5054558"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Sequential files</a:t>
            </a:r>
          </a:p>
        </p:txBody>
      </p:sp>
      <p:sp>
        <p:nvSpPr>
          <p:cNvPr id="12" name="TextBox 12"/>
          <p:cNvSpPr txBox="1"/>
          <p:nvPr/>
        </p:nvSpPr>
        <p:spPr>
          <a:xfrm>
            <a:off x="566034" y="4143173"/>
            <a:ext cx="5379411" cy="1329309"/>
          </a:xfrm>
          <a:prstGeom prst="rect">
            <a:avLst/>
          </a:prstGeom>
        </p:spPr>
        <p:txBody>
          <a:bodyPr lIns="0" tIns="0" rIns="0" bIns="0" rtlCol="0" anchor="t">
            <a:spAutoFit/>
          </a:bodyPr>
          <a:lstStyle/>
          <a:p>
            <a:pPr algn="l">
              <a:lnSpc>
                <a:spcPts val="2688"/>
              </a:lnSpc>
              <a:spcBef>
                <a:spcPct val="0"/>
              </a:spcBef>
            </a:pPr>
            <a:r>
              <a:rPr lang="en-US" sz="2400" spc="-72">
                <a:solidFill>
                  <a:srgbClr val="000000"/>
                </a:solidFill>
                <a:latin typeface="Open Sans"/>
                <a:ea typeface="Open Sans"/>
                <a:cs typeface="Open Sans"/>
                <a:sym typeface="Open Sans"/>
              </a:rPr>
              <a:t>Deleting in a serial file typically involves marking the record as "deleted" without physically removing it to maintain sequential order.</a:t>
            </a:r>
          </a:p>
        </p:txBody>
      </p:sp>
      <p:sp>
        <p:nvSpPr>
          <p:cNvPr id="13" name="TextBox 13"/>
          <p:cNvSpPr txBox="1"/>
          <p:nvPr/>
        </p:nvSpPr>
        <p:spPr>
          <a:xfrm>
            <a:off x="12472213" y="3042235"/>
            <a:ext cx="5054558"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Direct-access files</a:t>
            </a:r>
          </a:p>
        </p:txBody>
      </p:sp>
      <p:sp>
        <p:nvSpPr>
          <p:cNvPr id="14" name="TextBox 14"/>
          <p:cNvSpPr txBox="1"/>
          <p:nvPr/>
        </p:nvSpPr>
        <p:spPr>
          <a:xfrm>
            <a:off x="12273912" y="4143173"/>
            <a:ext cx="5451160" cy="1329309"/>
          </a:xfrm>
          <a:prstGeom prst="rect">
            <a:avLst/>
          </a:prstGeom>
        </p:spPr>
        <p:txBody>
          <a:bodyPr lIns="0" tIns="0" rIns="0" bIns="0" rtlCol="0" anchor="t">
            <a:spAutoFit/>
          </a:bodyPr>
          <a:lstStyle/>
          <a:p>
            <a:pPr algn="l">
              <a:lnSpc>
                <a:spcPts val="2688"/>
              </a:lnSpc>
              <a:spcBef>
                <a:spcPct val="0"/>
              </a:spcBef>
            </a:pPr>
            <a:r>
              <a:rPr lang="en-US" sz="2400" spc="-72">
                <a:solidFill>
                  <a:srgbClr val="000000"/>
                </a:solidFill>
                <a:latin typeface="Open Sans"/>
                <a:ea typeface="Open Sans"/>
                <a:cs typeface="Open Sans"/>
                <a:sym typeface="Open Sans"/>
              </a:rPr>
              <a:t>Deleting in a direct access file involves marking the specific location as available, allowing it to be reused for new data.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02046" y="1877010"/>
            <a:ext cx="9619054"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Choice of file organisation</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TextBox 6"/>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16.2 File organisation </a:t>
            </a:r>
          </a:p>
        </p:txBody>
      </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8" name="TextBox 8"/>
          <p:cNvSpPr txBox="1"/>
          <p:nvPr/>
        </p:nvSpPr>
        <p:spPr>
          <a:xfrm>
            <a:off x="402046" y="2741773"/>
            <a:ext cx="17061795" cy="2954057"/>
          </a:xfrm>
          <a:prstGeom prst="rect">
            <a:avLst/>
          </a:prstGeom>
        </p:spPr>
        <p:txBody>
          <a:bodyPr lIns="0" tIns="0" rIns="0" bIns="0" rtlCol="0" anchor="t">
            <a:spAutoFit/>
          </a:bodyPr>
          <a:lstStyle/>
          <a:p>
            <a:pPr marL="632885" lvl="1" indent="-316443" algn="l">
              <a:lnSpc>
                <a:spcPts val="3957"/>
              </a:lnSpc>
              <a:buFont typeface="Arial"/>
              <a:buChar char="•"/>
            </a:pPr>
            <a:r>
              <a:rPr lang="en-US" sz="2931" b="1" spc="-87">
                <a:solidFill>
                  <a:srgbClr val="000000"/>
                </a:solidFill>
                <a:latin typeface="Open Sans Bold"/>
                <a:ea typeface="Open Sans Bold"/>
                <a:cs typeface="Open Sans Bold"/>
                <a:sym typeface="Open Sans Bold"/>
              </a:rPr>
              <a:t>Serial File:</a:t>
            </a:r>
            <a:r>
              <a:rPr lang="en-US" sz="2931" spc="-87">
                <a:solidFill>
                  <a:srgbClr val="000000"/>
                </a:solidFill>
                <a:latin typeface="Open Sans"/>
                <a:ea typeface="Open Sans"/>
                <a:cs typeface="Open Sans"/>
                <a:sym typeface="Open Sans"/>
              </a:rPr>
              <a:t> Utilise a serial file when data needs to be maintained in chronological order or when continuous appending of data is required.</a:t>
            </a:r>
          </a:p>
          <a:p>
            <a:pPr marL="632885" lvl="1" indent="-316443" algn="l">
              <a:lnSpc>
                <a:spcPts val="3957"/>
              </a:lnSpc>
              <a:buFont typeface="Arial"/>
              <a:buChar char="•"/>
            </a:pPr>
            <a:r>
              <a:rPr lang="en-US" sz="2931" b="1" spc="-87">
                <a:solidFill>
                  <a:srgbClr val="000000"/>
                </a:solidFill>
                <a:latin typeface="Open Sans Bold"/>
                <a:ea typeface="Open Sans Bold"/>
                <a:cs typeface="Open Sans Bold"/>
                <a:sym typeface="Open Sans Bold"/>
              </a:rPr>
              <a:t>Sequential File:</a:t>
            </a:r>
            <a:r>
              <a:rPr lang="en-US" sz="2931" spc="-87">
                <a:solidFill>
                  <a:srgbClr val="000000"/>
                </a:solidFill>
                <a:latin typeface="Open Sans"/>
                <a:ea typeface="Open Sans"/>
                <a:cs typeface="Open Sans"/>
                <a:sym typeface="Open Sans"/>
              </a:rPr>
              <a:t> Choose a sequential file when the data needs to be processed in a predefined order, allowing efficient sequential reading or writing operations.</a:t>
            </a:r>
          </a:p>
          <a:p>
            <a:pPr marL="632885" lvl="1" indent="-316443" algn="l">
              <a:lnSpc>
                <a:spcPts val="3957"/>
              </a:lnSpc>
              <a:buFont typeface="Arial"/>
              <a:buChar char="•"/>
            </a:pPr>
            <a:r>
              <a:rPr lang="en-US" sz="2931" b="1" spc="-87">
                <a:solidFill>
                  <a:srgbClr val="000000"/>
                </a:solidFill>
                <a:latin typeface="Open Sans Bold"/>
                <a:ea typeface="Open Sans Bold"/>
                <a:cs typeface="Open Sans Bold"/>
                <a:sym typeface="Open Sans Bold"/>
              </a:rPr>
              <a:t>Direct Access File:</a:t>
            </a:r>
            <a:r>
              <a:rPr lang="en-US" sz="2931" spc="-87">
                <a:solidFill>
                  <a:srgbClr val="000000"/>
                </a:solidFill>
                <a:latin typeface="Open Sans"/>
                <a:ea typeface="Open Sans"/>
                <a:cs typeface="Open Sans"/>
                <a:sym typeface="Open Sans"/>
              </a:rPr>
              <a:t> Opt for a direct access file when quick access to specific data by its location or key is essential, offering faster retrieval and modification capabilities.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8" name="TextBox 8"/>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Representing Real Numbers </a:t>
            </a:r>
          </a:p>
        </p:txBody>
      </p:sp>
      <p:grpSp>
        <p:nvGrpSpPr>
          <p:cNvPr id="9" name="Group 9"/>
          <p:cNvGrpSpPr/>
          <p:nvPr/>
        </p:nvGrpSpPr>
        <p:grpSpPr>
          <a:xfrm>
            <a:off x="3911170" y="5207427"/>
            <a:ext cx="3580937" cy="1139836"/>
            <a:chOff x="0" y="0"/>
            <a:chExt cx="943127" cy="300204"/>
          </a:xfrm>
        </p:grpSpPr>
        <p:sp>
          <p:nvSpPr>
            <p:cNvPr id="10" name="Freeform 10"/>
            <p:cNvSpPr/>
            <p:nvPr/>
          </p:nvSpPr>
          <p:spPr>
            <a:xfrm>
              <a:off x="0" y="0"/>
              <a:ext cx="943127" cy="300204"/>
            </a:xfrm>
            <a:custGeom>
              <a:avLst/>
              <a:gdLst/>
              <a:ahLst/>
              <a:cxnLst/>
              <a:rect l="l" t="t" r="r" b="b"/>
              <a:pathLst>
                <a:path w="943127" h="300204">
                  <a:moveTo>
                    <a:pt x="110261" y="0"/>
                  </a:moveTo>
                  <a:lnTo>
                    <a:pt x="832866" y="0"/>
                  </a:lnTo>
                  <a:cubicBezTo>
                    <a:pt x="862109" y="0"/>
                    <a:pt x="890155" y="11617"/>
                    <a:pt x="910833" y="32295"/>
                  </a:cubicBezTo>
                  <a:cubicBezTo>
                    <a:pt x="931511" y="52973"/>
                    <a:pt x="943127" y="81018"/>
                    <a:pt x="943127" y="110261"/>
                  </a:cubicBezTo>
                  <a:lnTo>
                    <a:pt x="943127" y="189943"/>
                  </a:lnTo>
                  <a:cubicBezTo>
                    <a:pt x="943127" y="219186"/>
                    <a:pt x="931511" y="247231"/>
                    <a:pt x="910833" y="267909"/>
                  </a:cubicBezTo>
                  <a:cubicBezTo>
                    <a:pt x="890155" y="288587"/>
                    <a:pt x="862109" y="300204"/>
                    <a:pt x="832866" y="300204"/>
                  </a:cubicBezTo>
                  <a:lnTo>
                    <a:pt x="110261" y="300204"/>
                  </a:lnTo>
                  <a:cubicBezTo>
                    <a:pt x="49366" y="300204"/>
                    <a:pt x="0" y="250838"/>
                    <a:pt x="0" y="189943"/>
                  </a:cubicBezTo>
                  <a:lnTo>
                    <a:pt x="0" y="110261"/>
                  </a:lnTo>
                  <a:cubicBezTo>
                    <a:pt x="0" y="81018"/>
                    <a:pt x="11617" y="52973"/>
                    <a:pt x="32295" y="32295"/>
                  </a:cubicBezTo>
                  <a:cubicBezTo>
                    <a:pt x="52973" y="11617"/>
                    <a:pt x="81018" y="0"/>
                    <a:pt x="110261"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1" name="TextBox 11"/>
            <p:cNvSpPr txBox="1"/>
            <p:nvPr/>
          </p:nvSpPr>
          <p:spPr>
            <a:xfrm>
              <a:off x="0" y="-28575"/>
              <a:ext cx="943127" cy="328779"/>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4645084" y="5348721"/>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64.7</a:t>
            </a:r>
          </a:p>
        </p:txBody>
      </p:sp>
      <p:grpSp>
        <p:nvGrpSpPr>
          <p:cNvPr id="13" name="Group 13"/>
          <p:cNvGrpSpPr/>
          <p:nvPr/>
        </p:nvGrpSpPr>
        <p:grpSpPr>
          <a:xfrm>
            <a:off x="10011535" y="3819311"/>
            <a:ext cx="3580937" cy="1139836"/>
            <a:chOff x="0" y="0"/>
            <a:chExt cx="943127" cy="300204"/>
          </a:xfrm>
        </p:grpSpPr>
        <p:sp>
          <p:nvSpPr>
            <p:cNvPr id="14" name="Freeform 14"/>
            <p:cNvSpPr/>
            <p:nvPr/>
          </p:nvSpPr>
          <p:spPr>
            <a:xfrm>
              <a:off x="0" y="0"/>
              <a:ext cx="943127" cy="300204"/>
            </a:xfrm>
            <a:custGeom>
              <a:avLst/>
              <a:gdLst/>
              <a:ahLst/>
              <a:cxnLst/>
              <a:rect l="l" t="t" r="r" b="b"/>
              <a:pathLst>
                <a:path w="943127" h="300204">
                  <a:moveTo>
                    <a:pt x="110261" y="0"/>
                  </a:moveTo>
                  <a:lnTo>
                    <a:pt x="832866" y="0"/>
                  </a:lnTo>
                  <a:cubicBezTo>
                    <a:pt x="862109" y="0"/>
                    <a:pt x="890155" y="11617"/>
                    <a:pt x="910833" y="32295"/>
                  </a:cubicBezTo>
                  <a:cubicBezTo>
                    <a:pt x="931511" y="52973"/>
                    <a:pt x="943127" y="81018"/>
                    <a:pt x="943127" y="110261"/>
                  </a:cubicBezTo>
                  <a:lnTo>
                    <a:pt x="943127" y="189943"/>
                  </a:lnTo>
                  <a:cubicBezTo>
                    <a:pt x="943127" y="219186"/>
                    <a:pt x="931511" y="247231"/>
                    <a:pt x="910833" y="267909"/>
                  </a:cubicBezTo>
                  <a:cubicBezTo>
                    <a:pt x="890155" y="288587"/>
                    <a:pt x="862109" y="300204"/>
                    <a:pt x="832866" y="300204"/>
                  </a:cubicBezTo>
                  <a:lnTo>
                    <a:pt x="110261" y="300204"/>
                  </a:lnTo>
                  <a:cubicBezTo>
                    <a:pt x="49366" y="300204"/>
                    <a:pt x="0" y="250838"/>
                    <a:pt x="0" y="189943"/>
                  </a:cubicBezTo>
                  <a:lnTo>
                    <a:pt x="0" y="110261"/>
                  </a:lnTo>
                  <a:cubicBezTo>
                    <a:pt x="0" y="81018"/>
                    <a:pt x="11617" y="52973"/>
                    <a:pt x="32295" y="32295"/>
                  </a:cubicBezTo>
                  <a:cubicBezTo>
                    <a:pt x="52973" y="11617"/>
                    <a:pt x="81018" y="0"/>
                    <a:pt x="110261"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5" name="TextBox 15"/>
            <p:cNvSpPr txBox="1"/>
            <p:nvPr/>
          </p:nvSpPr>
          <p:spPr>
            <a:xfrm>
              <a:off x="0" y="-28575"/>
              <a:ext cx="943127" cy="328779"/>
            </a:xfrm>
            <a:prstGeom prst="rect">
              <a:avLst/>
            </a:prstGeom>
          </p:spPr>
          <p:txBody>
            <a:bodyPr lIns="50800" tIns="50800" rIns="50800" bIns="50800" rtlCol="0" anchor="ctr"/>
            <a:lstStyle/>
            <a:p>
              <a:pPr algn="ctr">
                <a:lnSpc>
                  <a:spcPts val="2595"/>
                </a:lnSpc>
              </a:pPr>
              <a:endParaRPr/>
            </a:p>
          </p:txBody>
        </p:sp>
      </p:grpSp>
      <p:sp>
        <p:nvSpPr>
          <p:cNvPr id="16" name="TextBox 16"/>
          <p:cNvSpPr txBox="1"/>
          <p:nvPr/>
        </p:nvSpPr>
        <p:spPr>
          <a:xfrm>
            <a:off x="10745450" y="3960604"/>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6.47 x 10</a:t>
            </a:r>
          </a:p>
        </p:txBody>
      </p:sp>
      <p:grpSp>
        <p:nvGrpSpPr>
          <p:cNvPr id="17" name="Group 17"/>
          <p:cNvGrpSpPr/>
          <p:nvPr/>
        </p:nvGrpSpPr>
        <p:grpSpPr>
          <a:xfrm>
            <a:off x="10011535" y="5208058"/>
            <a:ext cx="3580937" cy="1139836"/>
            <a:chOff x="0" y="0"/>
            <a:chExt cx="943127" cy="300204"/>
          </a:xfrm>
        </p:grpSpPr>
        <p:sp>
          <p:nvSpPr>
            <p:cNvPr id="18" name="Freeform 18"/>
            <p:cNvSpPr/>
            <p:nvPr/>
          </p:nvSpPr>
          <p:spPr>
            <a:xfrm>
              <a:off x="0" y="0"/>
              <a:ext cx="943127" cy="300204"/>
            </a:xfrm>
            <a:custGeom>
              <a:avLst/>
              <a:gdLst/>
              <a:ahLst/>
              <a:cxnLst/>
              <a:rect l="l" t="t" r="r" b="b"/>
              <a:pathLst>
                <a:path w="943127" h="300204">
                  <a:moveTo>
                    <a:pt x="110261" y="0"/>
                  </a:moveTo>
                  <a:lnTo>
                    <a:pt x="832866" y="0"/>
                  </a:lnTo>
                  <a:cubicBezTo>
                    <a:pt x="862109" y="0"/>
                    <a:pt x="890155" y="11617"/>
                    <a:pt x="910833" y="32295"/>
                  </a:cubicBezTo>
                  <a:cubicBezTo>
                    <a:pt x="931511" y="52973"/>
                    <a:pt x="943127" y="81018"/>
                    <a:pt x="943127" y="110261"/>
                  </a:cubicBezTo>
                  <a:lnTo>
                    <a:pt x="943127" y="189943"/>
                  </a:lnTo>
                  <a:cubicBezTo>
                    <a:pt x="943127" y="219186"/>
                    <a:pt x="931511" y="247231"/>
                    <a:pt x="910833" y="267909"/>
                  </a:cubicBezTo>
                  <a:cubicBezTo>
                    <a:pt x="890155" y="288587"/>
                    <a:pt x="862109" y="300204"/>
                    <a:pt x="832866" y="300204"/>
                  </a:cubicBezTo>
                  <a:lnTo>
                    <a:pt x="110261" y="300204"/>
                  </a:lnTo>
                  <a:cubicBezTo>
                    <a:pt x="49366" y="300204"/>
                    <a:pt x="0" y="250838"/>
                    <a:pt x="0" y="189943"/>
                  </a:cubicBezTo>
                  <a:lnTo>
                    <a:pt x="0" y="110261"/>
                  </a:lnTo>
                  <a:cubicBezTo>
                    <a:pt x="0" y="81018"/>
                    <a:pt x="11617" y="52973"/>
                    <a:pt x="32295" y="32295"/>
                  </a:cubicBezTo>
                  <a:cubicBezTo>
                    <a:pt x="52973" y="11617"/>
                    <a:pt x="81018" y="0"/>
                    <a:pt x="110261"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9" name="TextBox 19"/>
            <p:cNvSpPr txBox="1"/>
            <p:nvPr/>
          </p:nvSpPr>
          <p:spPr>
            <a:xfrm>
              <a:off x="0" y="-28575"/>
              <a:ext cx="943127" cy="328779"/>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10745450" y="5349351"/>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0.647 x 10</a:t>
            </a:r>
          </a:p>
        </p:txBody>
      </p:sp>
      <p:grpSp>
        <p:nvGrpSpPr>
          <p:cNvPr id="21" name="Group 21"/>
          <p:cNvGrpSpPr/>
          <p:nvPr/>
        </p:nvGrpSpPr>
        <p:grpSpPr>
          <a:xfrm>
            <a:off x="10011535" y="6595544"/>
            <a:ext cx="3580937" cy="1139836"/>
            <a:chOff x="0" y="0"/>
            <a:chExt cx="943127" cy="300204"/>
          </a:xfrm>
        </p:grpSpPr>
        <p:sp>
          <p:nvSpPr>
            <p:cNvPr id="22" name="Freeform 22"/>
            <p:cNvSpPr/>
            <p:nvPr/>
          </p:nvSpPr>
          <p:spPr>
            <a:xfrm>
              <a:off x="0" y="0"/>
              <a:ext cx="943127" cy="300204"/>
            </a:xfrm>
            <a:custGeom>
              <a:avLst/>
              <a:gdLst/>
              <a:ahLst/>
              <a:cxnLst/>
              <a:rect l="l" t="t" r="r" b="b"/>
              <a:pathLst>
                <a:path w="943127" h="300204">
                  <a:moveTo>
                    <a:pt x="110261" y="0"/>
                  </a:moveTo>
                  <a:lnTo>
                    <a:pt x="832866" y="0"/>
                  </a:lnTo>
                  <a:cubicBezTo>
                    <a:pt x="862109" y="0"/>
                    <a:pt x="890155" y="11617"/>
                    <a:pt x="910833" y="32295"/>
                  </a:cubicBezTo>
                  <a:cubicBezTo>
                    <a:pt x="931511" y="52973"/>
                    <a:pt x="943127" y="81018"/>
                    <a:pt x="943127" y="110261"/>
                  </a:cubicBezTo>
                  <a:lnTo>
                    <a:pt x="943127" y="189943"/>
                  </a:lnTo>
                  <a:cubicBezTo>
                    <a:pt x="943127" y="219186"/>
                    <a:pt x="931511" y="247231"/>
                    <a:pt x="910833" y="267909"/>
                  </a:cubicBezTo>
                  <a:cubicBezTo>
                    <a:pt x="890155" y="288587"/>
                    <a:pt x="862109" y="300204"/>
                    <a:pt x="832866" y="300204"/>
                  </a:cubicBezTo>
                  <a:lnTo>
                    <a:pt x="110261" y="300204"/>
                  </a:lnTo>
                  <a:cubicBezTo>
                    <a:pt x="49366" y="300204"/>
                    <a:pt x="0" y="250838"/>
                    <a:pt x="0" y="189943"/>
                  </a:cubicBezTo>
                  <a:lnTo>
                    <a:pt x="0" y="110261"/>
                  </a:lnTo>
                  <a:cubicBezTo>
                    <a:pt x="0" y="81018"/>
                    <a:pt x="11617" y="52973"/>
                    <a:pt x="32295" y="32295"/>
                  </a:cubicBezTo>
                  <a:cubicBezTo>
                    <a:pt x="52973" y="11617"/>
                    <a:pt x="81018" y="0"/>
                    <a:pt x="110261"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23" name="TextBox 23"/>
            <p:cNvSpPr txBox="1"/>
            <p:nvPr/>
          </p:nvSpPr>
          <p:spPr>
            <a:xfrm>
              <a:off x="0" y="-28575"/>
              <a:ext cx="943127" cy="328779"/>
            </a:xfrm>
            <a:prstGeom prst="rect">
              <a:avLst/>
            </a:prstGeom>
          </p:spPr>
          <p:txBody>
            <a:bodyPr lIns="50800" tIns="50800" rIns="50800" bIns="50800" rtlCol="0" anchor="ctr"/>
            <a:lstStyle/>
            <a:p>
              <a:pPr algn="ctr">
                <a:lnSpc>
                  <a:spcPts val="2595"/>
                </a:lnSpc>
              </a:pPr>
              <a:endParaRPr/>
            </a:p>
          </p:txBody>
        </p:sp>
      </p:grpSp>
      <p:sp>
        <p:nvSpPr>
          <p:cNvPr id="24" name="TextBox 24"/>
          <p:cNvSpPr txBox="1"/>
          <p:nvPr/>
        </p:nvSpPr>
        <p:spPr>
          <a:xfrm>
            <a:off x="10745450" y="6736837"/>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647 x 10</a:t>
            </a:r>
          </a:p>
        </p:txBody>
      </p:sp>
      <p:sp>
        <p:nvSpPr>
          <p:cNvPr id="25" name="TextBox 25"/>
          <p:cNvSpPr txBox="1"/>
          <p:nvPr/>
        </p:nvSpPr>
        <p:spPr>
          <a:xfrm>
            <a:off x="12531131" y="3893492"/>
            <a:ext cx="217995" cy="495737"/>
          </a:xfrm>
          <a:prstGeom prst="rect">
            <a:avLst/>
          </a:prstGeom>
        </p:spPr>
        <p:txBody>
          <a:bodyPr lIns="0" tIns="0" rIns="0" bIns="0" rtlCol="0" anchor="t">
            <a:spAutoFit/>
          </a:bodyPr>
          <a:lstStyle/>
          <a:p>
            <a:pPr algn="ctr">
              <a:lnSpc>
                <a:spcPts val="4055"/>
              </a:lnSpc>
            </a:pPr>
            <a:r>
              <a:rPr lang="en-US" sz="2252">
                <a:solidFill>
                  <a:srgbClr val="FFFFFF"/>
                </a:solidFill>
                <a:latin typeface="Poppins"/>
                <a:ea typeface="Poppins"/>
                <a:cs typeface="Poppins"/>
                <a:sym typeface="Poppins"/>
              </a:rPr>
              <a:t>1</a:t>
            </a:r>
          </a:p>
        </p:txBody>
      </p:sp>
      <p:sp>
        <p:nvSpPr>
          <p:cNvPr id="26" name="TextBox 26"/>
          <p:cNvSpPr txBox="1"/>
          <p:nvPr/>
        </p:nvSpPr>
        <p:spPr>
          <a:xfrm>
            <a:off x="12640129" y="5282618"/>
            <a:ext cx="217995" cy="495737"/>
          </a:xfrm>
          <a:prstGeom prst="rect">
            <a:avLst/>
          </a:prstGeom>
        </p:spPr>
        <p:txBody>
          <a:bodyPr lIns="0" tIns="0" rIns="0" bIns="0" rtlCol="0" anchor="t">
            <a:spAutoFit/>
          </a:bodyPr>
          <a:lstStyle/>
          <a:p>
            <a:pPr algn="ctr">
              <a:lnSpc>
                <a:spcPts val="4055"/>
              </a:lnSpc>
            </a:pPr>
            <a:r>
              <a:rPr lang="en-US" sz="2252">
                <a:solidFill>
                  <a:srgbClr val="FFFFFF"/>
                </a:solidFill>
                <a:latin typeface="Poppins"/>
                <a:ea typeface="Poppins"/>
                <a:cs typeface="Poppins"/>
                <a:sym typeface="Poppins"/>
              </a:rPr>
              <a:t>2</a:t>
            </a:r>
          </a:p>
        </p:txBody>
      </p:sp>
      <p:sp>
        <p:nvSpPr>
          <p:cNvPr id="27" name="TextBox 27"/>
          <p:cNvSpPr txBox="1"/>
          <p:nvPr/>
        </p:nvSpPr>
        <p:spPr>
          <a:xfrm>
            <a:off x="12531131" y="6612794"/>
            <a:ext cx="327427" cy="495737"/>
          </a:xfrm>
          <a:prstGeom prst="rect">
            <a:avLst/>
          </a:prstGeom>
        </p:spPr>
        <p:txBody>
          <a:bodyPr lIns="0" tIns="0" rIns="0" bIns="0" rtlCol="0" anchor="t">
            <a:spAutoFit/>
          </a:bodyPr>
          <a:lstStyle/>
          <a:p>
            <a:pPr algn="ctr">
              <a:lnSpc>
                <a:spcPts val="4055"/>
              </a:lnSpc>
            </a:pPr>
            <a:r>
              <a:rPr lang="en-US" sz="2252">
                <a:solidFill>
                  <a:srgbClr val="FFFFFF"/>
                </a:solidFill>
                <a:latin typeface="Poppins"/>
                <a:ea typeface="Poppins"/>
                <a:cs typeface="Poppins"/>
                <a:sym typeface="Poppins"/>
              </a:rPr>
              <a:t>-1</a:t>
            </a:r>
          </a:p>
        </p:txBody>
      </p:sp>
      <p:sp>
        <p:nvSpPr>
          <p:cNvPr id="28" name="TextBox 28"/>
          <p:cNvSpPr txBox="1"/>
          <p:nvPr/>
        </p:nvSpPr>
        <p:spPr>
          <a:xfrm>
            <a:off x="8358882" y="4907969"/>
            <a:ext cx="644128" cy="1566544"/>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a:t>
            </a:r>
          </a:p>
        </p:txBody>
      </p:sp>
      <p:sp>
        <p:nvSpPr>
          <p:cNvPr id="29" name="TextBox 29"/>
          <p:cNvSpPr txBox="1"/>
          <p:nvPr/>
        </p:nvSpPr>
        <p:spPr>
          <a:xfrm>
            <a:off x="7669499" y="4248340"/>
            <a:ext cx="1955309" cy="1238620"/>
          </a:xfrm>
          <a:prstGeom prst="rect">
            <a:avLst/>
          </a:prstGeom>
        </p:spPr>
        <p:txBody>
          <a:bodyPr lIns="0" tIns="0" rIns="0" bIns="0" rtlCol="0" anchor="t">
            <a:spAutoFit/>
          </a:bodyPr>
          <a:lstStyle/>
          <a:p>
            <a:pPr algn="ctr">
              <a:lnSpc>
                <a:spcPts val="4996"/>
              </a:lnSpc>
            </a:pPr>
            <a:r>
              <a:rPr lang="en-US" sz="2775">
                <a:solidFill>
                  <a:srgbClr val="000000"/>
                </a:solidFill>
                <a:latin typeface="Poppins"/>
                <a:ea typeface="Poppins"/>
                <a:cs typeface="Poppins"/>
                <a:sym typeface="Poppins"/>
              </a:rPr>
              <a:t>can be written 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870022" y="4707628"/>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4" name="Group 4"/>
          <p:cNvGrpSpPr/>
          <p:nvPr/>
        </p:nvGrpSpPr>
        <p:grpSpPr>
          <a:xfrm>
            <a:off x="6291578" y="4707628"/>
            <a:ext cx="2578444" cy="25784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6" name="Freeform 6"/>
          <p:cNvSpPr/>
          <p:nvPr/>
        </p:nvSpPr>
        <p:spPr>
          <a:xfrm rot="-5400000">
            <a:off x="3713134" y="4707628"/>
            <a:ext cx="2578444" cy="2578444"/>
          </a:xfrm>
          <a:custGeom>
            <a:avLst/>
            <a:gdLst/>
            <a:ahLst/>
            <a:cxnLst/>
            <a:rect l="l" t="t" r="r" b="b"/>
            <a:pathLst>
              <a:path w="2578444" h="2578444">
                <a:moveTo>
                  <a:pt x="0" y="0"/>
                </a:moveTo>
                <a:lnTo>
                  <a:pt x="2578444" y="0"/>
                </a:lnTo>
                <a:lnTo>
                  <a:pt x="2578444" y="2578444"/>
                </a:lnTo>
                <a:lnTo>
                  <a:pt x="0" y="25784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TextBox 7"/>
          <p:cNvSpPr txBox="1"/>
          <p:nvPr/>
        </p:nvSpPr>
        <p:spPr>
          <a:xfrm>
            <a:off x="4031248" y="2086488"/>
            <a:ext cx="10225505"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sp>
        <p:nvSpPr>
          <p:cNvPr id="8" name="TextBox 8"/>
          <p:cNvSpPr txBox="1"/>
          <p:nvPr/>
        </p:nvSpPr>
        <p:spPr>
          <a:xfrm>
            <a:off x="4360694" y="5498203"/>
            <a:ext cx="1653475"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Data Types</a:t>
            </a:r>
          </a:p>
        </p:txBody>
      </p:sp>
      <p:sp>
        <p:nvSpPr>
          <p:cNvPr id="9" name="TextBox 9"/>
          <p:cNvSpPr txBox="1"/>
          <p:nvPr/>
        </p:nvSpPr>
        <p:spPr>
          <a:xfrm>
            <a:off x="4360694" y="5094897"/>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16.1 </a:t>
            </a:r>
          </a:p>
        </p:txBody>
      </p:sp>
      <p:sp>
        <p:nvSpPr>
          <p:cNvPr id="10" name="TextBox 10"/>
          <p:cNvSpPr txBox="1"/>
          <p:nvPr/>
        </p:nvSpPr>
        <p:spPr>
          <a:xfrm>
            <a:off x="6291578" y="5495761"/>
            <a:ext cx="2578444"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File Organisation</a:t>
            </a:r>
          </a:p>
        </p:txBody>
      </p:sp>
      <p:sp>
        <p:nvSpPr>
          <p:cNvPr id="11" name="TextBox 11"/>
          <p:cNvSpPr txBox="1"/>
          <p:nvPr/>
        </p:nvSpPr>
        <p:spPr>
          <a:xfrm>
            <a:off x="6754062" y="5094083"/>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16.2 </a:t>
            </a:r>
          </a:p>
        </p:txBody>
      </p:sp>
      <p:sp>
        <p:nvSpPr>
          <p:cNvPr id="12" name="TextBox 12"/>
          <p:cNvSpPr txBox="1"/>
          <p:nvPr/>
        </p:nvSpPr>
        <p:spPr>
          <a:xfrm>
            <a:off x="9237402" y="5492505"/>
            <a:ext cx="1748579" cy="8667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Real numbers</a:t>
            </a:r>
          </a:p>
        </p:txBody>
      </p:sp>
      <p:sp>
        <p:nvSpPr>
          <p:cNvPr id="13" name="TextBox 13"/>
          <p:cNvSpPr txBox="1"/>
          <p:nvPr/>
        </p:nvSpPr>
        <p:spPr>
          <a:xfrm>
            <a:off x="9332506" y="5092455"/>
            <a:ext cx="1653475" cy="428625"/>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16.3</a:t>
            </a:r>
          </a:p>
        </p:txBody>
      </p:sp>
      <p:sp>
        <p:nvSpPr>
          <p:cNvPr id="14" name="Freeform 14"/>
          <p:cNvSpPr/>
          <p:nvPr/>
        </p:nvSpPr>
        <p:spPr>
          <a:xfrm>
            <a:off x="11357456" y="3171272"/>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911170" y="5207427"/>
            <a:ext cx="3580937" cy="1139836"/>
            <a:chOff x="0" y="0"/>
            <a:chExt cx="943127" cy="300204"/>
          </a:xfrm>
        </p:grpSpPr>
        <p:sp>
          <p:nvSpPr>
            <p:cNvPr id="8" name="Freeform 8"/>
            <p:cNvSpPr/>
            <p:nvPr/>
          </p:nvSpPr>
          <p:spPr>
            <a:xfrm>
              <a:off x="0" y="0"/>
              <a:ext cx="943127" cy="300204"/>
            </a:xfrm>
            <a:custGeom>
              <a:avLst/>
              <a:gdLst/>
              <a:ahLst/>
              <a:cxnLst/>
              <a:rect l="l" t="t" r="r" b="b"/>
              <a:pathLst>
                <a:path w="943127" h="300204">
                  <a:moveTo>
                    <a:pt x="110261" y="0"/>
                  </a:moveTo>
                  <a:lnTo>
                    <a:pt x="832866" y="0"/>
                  </a:lnTo>
                  <a:cubicBezTo>
                    <a:pt x="862109" y="0"/>
                    <a:pt x="890155" y="11617"/>
                    <a:pt x="910833" y="32295"/>
                  </a:cubicBezTo>
                  <a:cubicBezTo>
                    <a:pt x="931511" y="52973"/>
                    <a:pt x="943127" y="81018"/>
                    <a:pt x="943127" y="110261"/>
                  </a:cubicBezTo>
                  <a:lnTo>
                    <a:pt x="943127" y="189943"/>
                  </a:lnTo>
                  <a:cubicBezTo>
                    <a:pt x="943127" y="219186"/>
                    <a:pt x="931511" y="247231"/>
                    <a:pt x="910833" y="267909"/>
                  </a:cubicBezTo>
                  <a:cubicBezTo>
                    <a:pt x="890155" y="288587"/>
                    <a:pt x="862109" y="300204"/>
                    <a:pt x="832866" y="300204"/>
                  </a:cubicBezTo>
                  <a:lnTo>
                    <a:pt x="110261" y="300204"/>
                  </a:lnTo>
                  <a:cubicBezTo>
                    <a:pt x="49366" y="300204"/>
                    <a:pt x="0" y="250838"/>
                    <a:pt x="0" y="189943"/>
                  </a:cubicBezTo>
                  <a:lnTo>
                    <a:pt x="0" y="110261"/>
                  </a:lnTo>
                  <a:cubicBezTo>
                    <a:pt x="0" y="81018"/>
                    <a:pt x="11617" y="52973"/>
                    <a:pt x="32295" y="32295"/>
                  </a:cubicBezTo>
                  <a:cubicBezTo>
                    <a:pt x="52973" y="11617"/>
                    <a:pt x="81018" y="0"/>
                    <a:pt x="110261"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9" name="TextBox 9"/>
            <p:cNvSpPr txBox="1"/>
            <p:nvPr/>
          </p:nvSpPr>
          <p:spPr>
            <a:xfrm>
              <a:off x="0" y="-28575"/>
              <a:ext cx="943127" cy="3287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9624808" y="2761361"/>
            <a:ext cx="4310065" cy="5451199"/>
            <a:chOff x="0" y="0"/>
            <a:chExt cx="1135161" cy="1435707"/>
          </a:xfrm>
        </p:grpSpPr>
        <p:sp>
          <p:nvSpPr>
            <p:cNvPr id="11" name="Freeform 11"/>
            <p:cNvSpPr/>
            <p:nvPr/>
          </p:nvSpPr>
          <p:spPr>
            <a:xfrm>
              <a:off x="0" y="0"/>
              <a:ext cx="1135161" cy="1435707"/>
            </a:xfrm>
            <a:custGeom>
              <a:avLst/>
              <a:gdLst/>
              <a:ahLst/>
              <a:cxnLst/>
              <a:rect l="l" t="t" r="r" b="b"/>
              <a:pathLst>
                <a:path w="1135161" h="1435707">
                  <a:moveTo>
                    <a:pt x="91608" y="0"/>
                  </a:moveTo>
                  <a:lnTo>
                    <a:pt x="1043553" y="0"/>
                  </a:lnTo>
                  <a:cubicBezTo>
                    <a:pt x="1094147" y="0"/>
                    <a:pt x="1135161" y="41014"/>
                    <a:pt x="1135161" y="91608"/>
                  </a:cubicBezTo>
                  <a:lnTo>
                    <a:pt x="1135161" y="1344098"/>
                  </a:lnTo>
                  <a:cubicBezTo>
                    <a:pt x="1135161" y="1368395"/>
                    <a:pt x="1125509" y="1391695"/>
                    <a:pt x="1108330" y="1408875"/>
                  </a:cubicBezTo>
                  <a:cubicBezTo>
                    <a:pt x="1091150" y="1426055"/>
                    <a:pt x="1067849" y="1435707"/>
                    <a:pt x="1043553" y="1435707"/>
                  </a:cubicBezTo>
                  <a:lnTo>
                    <a:pt x="91608" y="1435707"/>
                  </a:lnTo>
                  <a:cubicBezTo>
                    <a:pt x="41014" y="1435707"/>
                    <a:pt x="0" y="1394692"/>
                    <a:pt x="0" y="1344098"/>
                  </a:cubicBezTo>
                  <a:lnTo>
                    <a:pt x="0" y="91608"/>
                  </a:lnTo>
                  <a:cubicBezTo>
                    <a:pt x="0" y="67312"/>
                    <a:pt x="9652" y="44011"/>
                    <a:pt x="26831" y="26831"/>
                  </a:cubicBezTo>
                  <a:cubicBezTo>
                    <a:pt x="44011" y="9652"/>
                    <a:pt x="67312" y="0"/>
                    <a:pt x="91608" y="0"/>
                  </a:cubicBezTo>
                  <a:close/>
                </a:path>
              </a:pathLst>
            </a:custGeom>
            <a:solidFill>
              <a:srgbClr val="FFDE59"/>
            </a:solidFill>
          </p:spPr>
          <p:txBody>
            <a:bodyPr/>
            <a:lstStyle/>
            <a:p>
              <a:endParaRPr lang="en-PH"/>
            </a:p>
          </p:txBody>
        </p:sp>
        <p:sp>
          <p:nvSpPr>
            <p:cNvPr id="12" name="TextBox 12"/>
            <p:cNvSpPr txBox="1"/>
            <p:nvPr/>
          </p:nvSpPr>
          <p:spPr>
            <a:xfrm>
              <a:off x="0" y="-28575"/>
              <a:ext cx="1135161" cy="1464282"/>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0011535" y="3819311"/>
            <a:ext cx="3580937" cy="1139836"/>
            <a:chOff x="0" y="0"/>
            <a:chExt cx="943127" cy="300204"/>
          </a:xfrm>
        </p:grpSpPr>
        <p:sp>
          <p:nvSpPr>
            <p:cNvPr id="14" name="Freeform 14"/>
            <p:cNvSpPr/>
            <p:nvPr/>
          </p:nvSpPr>
          <p:spPr>
            <a:xfrm>
              <a:off x="0" y="0"/>
              <a:ext cx="943127" cy="300204"/>
            </a:xfrm>
            <a:custGeom>
              <a:avLst/>
              <a:gdLst/>
              <a:ahLst/>
              <a:cxnLst/>
              <a:rect l="l" t="t" r="r" b="b"/>
              <a:pathLst>
                <a:path w="943127" h="300204">
                  <a:moveTo>
                    <a:pt x="110261" y="0"/>
                  </a:moveTo>
                  <a:lnTo>
                    <a:pt x="832866" y="0"/>
                  </a:lnTo>
                  <a:cubicBezTo>
                    <a:pt x="862109" y="0"/>
                    <a:pt x="890155" y="11617"/>
                    <a:pt x="910833" y="32295"/>
                  </a:cubicBezTo>
                  <a:cubicBezTo>
                    <a:pt x="931511" y="52973"/>
                    <a:pt x="943127" y="81018"/>
                    <a:pt x="943127" y="110261"/>
                  </a:cubicBezTo>
                  <a:lnTo>
                    <a:pt x="943127" y="189943"/>
                  </a:lnTo>
                  <a:cubicBezTo>
                    <a:pt x="943127" y="219186"/>
                    <a:pt x="931511" y="247231"/>
                    <a:pt x="910833" y="267909"/>
                  </a:cubicBezTo>
                  <a:cubicBezTo>
                    <a:pt x="890155" y="288587"/>
                    <a:pt x="862109" y="300204"/>
                    <a:pt x="832866" y="300204"/>
                  </a:cubicBezTo>
                  <a:lnTo>
                    <a:pt x="110261" y="300204"/>
                  </a:lnTo>
                  <a:cubicBezTo>
                    <a:pt x="49366" y="300204"/>
                    <a:pt x="0" y="250838"/>
                    <a:pt x="0" y="189943"/>
                  </a:cubicBezTo>
                  <a:lnTo>
                    <a:pt x="0" y="110261"/>
                  </a:lnTo>
                  <a:cubicBezTo>
                    <a:pt x="0" y="81018"/>
                    <a:pt x="11617" y="52973"/>
                    <a:pt x="32295" y="32295"/>
                  </a:cubicBezTo>
                  <a:cubicBezTo>
                    <a:pt x="52973" y="11617"/>
                    <a:pt x="81018" y="0"/>
                    <a:pt x="110261"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5" name="TextBox 15"/>
            <p:cNvSpPr txBox="1"/>
            <p:nvPr/>
          </p:nvSpPr>
          <p:spPr>
            <a:xfrm>
              <a:off x="0" y="-28575"/>
              <a:ext cx="943127" cy="3287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0011535" y="5208058"/>
            <a:ext cx="3580937" cy="1139836"/>
            <a:chOff x="0" y="0"/>
            <a:chExt cx="943127" cy="300204"/>
          </a:xfrm>
        </p:grpSpPr>
        <p:sp>
          <p:nvSpPr>
            <p:cNvPr id="17" name="Freeform 17"/>
            <p:cNvSpPr/>
            <p:nvPr/>
          </p:nvSpPr>
          <p:spPr>
            <a:xfrm>
              <a:off x="0" y="0"/>
              <a:ext cx="943127" cy="300204"/>
            </a:xfrm>
            <a:custGeom>
              <a:avLst/>
              <a:gdLst/>
              <a:ahLst/>
              <a:cxnLst/>
              <a:rect l="l" t="t" r="r" b="b"/>
              <a:pathLst>
                <a:path w="943127" h="300204">
                  <a:moveTo>
                    <a:pt x="110261" y="0"/>
                  </a:moveTo>
                  <a:lnTo>
                    <a:pt x="832866" y="0"/>
                  </a:lnTo>
                  <a:cubicBezTo>
                    <a:pt x="862109" y="0"/>
                    <a:pt x="890155" y="11617"/>
                    <a:pt x="910833" y="32295"/>
                  </a:cubicBezTo>
                  <a:cubicBezTo>
                    <a:pt x="931511" y="52973"/>
                    <a:pt x="943127" y="81018"/>
                    <a:pt x="943127" y="110261"/>
                  </a:cubicBezTo>
                  <a:lnTo>
                    <a:pt x="943127" y="189943"/>
                  </a:lnTo>
                  <a:cubicBezTo>
                    <a:pt x="943127" y="219186"/>
                    <a:pt x="931511" y="247231"/>
                    <a:pt x="910833" y="267909"/>
                  </a:cubicBezTo>
                  <a:cubicBezTo>
                    <a:pt x="890155" y="288587"/>
                    <a:pt x="862109" y="300204"/>
                    <a:pt x="832866" y="300204"/>
                  </a:cubicBezTo>
                  <a:lnTo>
                    <a:pt x="110261" y="300204"/>
                  </a:lnTo>
                  <a:cubicBezTo>
                    <a:pt x="49366" y="300204"/>
                    <a:pt x="0" y="250838"/>
                    <a:pt x="0" y="189943"/>
                  </a:cubicBezTo>
                  <a:lnTo>
                    <a:pt x="0" y="110261"/>
                  </a:lnTo>
                  <a:cubicBezTo>
                    <a:pt x="0" y="81018"/>
                    <a:pt x="11617" y="52973"/>
                    <a:pt x="32295" y="32295"/>
                  </a:cubicBezTo>
                  <a:cubicBezTo>
                    <a:pt x="52973" y="11617"/>
                    <a:pt x="81018" y="0"/>
                    <a:pt x="110261"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18" name="TextBox 18"/>
            <p:cNvSpPr txBox="1"/>
            <p:nvPr/>
          </p:nvSpPr>
          <p:spPr>
            <a:xfrm>
              <a:off x="0" y="-28575"/>
              <a:ext cx="943127" cy="3287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0011535" y="6595544"/>
            <a:ext cx="3580937" cy="1139836"/>
            <a:chOff x="0" y="0"/>
            <a:chExt cx="943127" cy="300204"/>
          </a:xfrm>
        </p:grpSpPr>
        <p:sp>
          <p:nvSpPr>
            <p:cNvPr id="20" name="Freeform 20"/>
            <p:cNvSpPr/>
            <p:nvPr/>
          </p:nvSpPr>
          <p:spPr>
            <a:xfrm>
              <a:off x="0" y="0"/>
              <a:ext cx="943127" cy="300204"/>
            </a:xfrm>
            <a:custGeom>
              <a:avLst/>
              <a:gdLst/>
              <a:ahLst/>
              <a:cxnLst/>
              <a:rect l="l" t="t" r="r" b="b"/>
              <a:pathLst>
                <a:path w="943127" h="300204">
                  <a:moveTo>
                    <a:pt x="110261" y="0"/>
                  </a:moveTo>
                  <a:lnTo>
                    <a:pt x="832866" y="0"/>
                  </a:lnTo>
                  <a:cubicBezTo>
                    <a:pt x="862109" y="0"/>
                    <a:pt x="890155" y="11617"/>
                    <a:pt x="910833" y="32295"/>
                  </a:cubicBezTo>
                  <a:cubicBezTo>
                    <a:pt x="931511" y="52973"/>
                    <a:pt x="943127" y="81018"/>
                    <a:pt x="943127" y="110261"/>
                  </a:cubicBezTo>
                  <a:lnTo>
                    <a:pt x="943127" y="189943"/>
                  </a:lnTo>
                  <a:cubicBezTo>
                    <a:pt x="943127" y="219186"/>
                    <a:pt x="931511" y="247231"/>
                    <a:pt x="910833" y="267909"/>
                  </a:cubicBezTo>
                  <a:cubicBezTo>
                    <a:pt x="890155" y="288587"/>
                    <a:pt x="862109" y="300204"/>
                    <a:pt x="832866" y="300204"/>
                  </a:cubicBezTo>
                  <a:lnTo>
                    <a:pt x="110261" y="300204"/>
                  </a:lnTo>
                  <a:cubicBezTo>
                    <a:pt x="49366" y="300204"/>
                    <a:pt x="0" y="250838"/>
                    <a:pt x="0" y="189943"/>
                  </a:cubicBezTo>
                  <a:lnTo>
                    <a:pt x="0" y="110261"/>
                  </a:lnTo>
                  <a:cubicBezTo>
                    <a:pt x="0" y="81018"/>
                    <a:pt x="11617" y="52973"/>
                    <a:pt x="32295" y="32295"/>
                  </a:cubicBezTo>
                  <a:cubicBezTo>
                    <a:pt x="52973" y="11617"/>
                    <a:pt x="81018" y="0"/>
                    <a:pt x="110261" y="0"/>
                  </a:cubicBezTo>
                  <a:close/>
                </a:path>
              </a:pathLst>
            </a:custGeom>
            <a:gradFill rotWithShape="1">
              <a:gsLst>
                <a:gs pos="0">
                  <a:srgbClr val="FF3131">
                    <a:alpha val="100000"/>
                  </a:srgbClr>
                </a:gs>
                <a:gs pos="100000">
                  <a:srgbClr val="FF914D">
                    <a:alpha val="100000"/>
                  </a:srgbClr>
                </a:gs>
              </a:gsLst>
              <a:lin ang="0"/>
            </a:gradFill>
          </p:spPr>
          <p:txBody>
            <a:bodyPr/>
            <a:lstStyle/>
            <a:p>
              <a:endParaRPr lang="en-PH"/>
            </a:p>
          </p:txBody>
        </p:sp>
        <p:sp>
          <p:nvSpPr>
            <p:cNvPr id="21" name="TextBox 21"/>
            <p:cNvSpPr txBox="1"/>
            <p:nvPr/>
          </p:nvSpPr>
          <p:spPr>
            <a:xfrm>
              <a:off x="0" y="-28575"/>
              <a:ext cx="943127" cy="328779"/>
            </a:xfrm>
            <a:prstGeom prst="rect">
              <a:avLst/>
            </a:prstGeom>
          </p:spPr>
          <p:txBody>
            <a:bodyPr lIns="50800" tIns="50800" rIns="50800" bIns="50800" rtlCol="0" anchor="ctr"/>
            <a:lstStyle/>
            <a:p>
              <a:pPr algn="ctr">
                <a:lnSpc>
                  <a:spcPts val="2595"/>
                </a:lnSpc>
              </a:pPr>
              <a:endParaRPr/>
            </a:p>
          </p:txBody>
        </p:sp>
      </p:grpSp>
      <p:sp>
        <p:nvSpPr>
          <p:cNvPr id="22" name="Freeform 22"/>
          <p:cNvSpPr/>
          <p:nvPr/>
        </p:nvSpPr>
        <p:spPr>
          <a:xfrm rot="10238597">
            <a:off x="7744284" y="8475913"/>
            <a:ext cx="3337302" cy="1193085"/>
          </a:xfrm>
          <a:custGeom>
            <a:avLst/>
            <a:gdLst/>
            <a:ahLst/>
            <a:cxnLst/>
            <a:rect l="l" t="t" r="r" b="b"/>
            <a:pathLst>
              <a:path w="3337302" h="1193085">
                <a:moveTo>
                  <a:pt x="0" y="0"/>
                </a:moveTo>
                <a:lnTo>
                  <a:pt x="3337302" y="0"/>
                </a:lnTo>
                <a:lnTo>
                  <a:pt x="3337302" y="1193086"/>
                </a:lnTo>
                <a:lnTo>
                  <a:pt x="0" y="11930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3" name="TextBox 23"/>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24" name="TextBox 24"/>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Representing Real Numbers</a:t>
            </a:r>
          </a:p>
        </p:txBody>
      </p:sp>
      <p:sp>
        <p:nvSpPr>
          <p:cNvPr id="25" name="TextBox 25"/>
          <p:cNvSpPr txBox="1"/>
          <p:nvPr/>
        </p:nvSpPr>
        <p:spPr>
          <a:xfrm>
            <a:off x="4645084" y="5348721"/>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64.7</a:t>
            </a:r>
          </a:p>
        </p:txBody>
      </p:sp>
      <p:sp>
        <p:nvSpPr>
          <p:cNvPr id="26" name="TextBox 26"/>
          <p:cNvSpPr txBox="1"/>
          <p:nvPr/>
        </p:nvSpPr>
        <p:spPr>
          <a:xfrm>
            <a:off x="10745450" y="3960604"/>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6.47 x 10</a:t>
            </a:r>
          </a:p>
        </p:txBody>
      </p:sp>
      <p:sp>
        <p:nvSpPr>
          <p:cNvPr id="27" name="TextBox 27"/>
          <p:cNvSpPr txBox="1"/>
          <p:nvPr/>
        </p:nvSpPr>
        <p:spPr>
          <a:xfrm>
            <a:off x="10745450" y="5349351"/>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0.647 x 10</a:t>
            </a:r>
          </a:p>
        </p:txBody>
      </p:sp>
      <p:sp>
        <p:nvSpPr>
          <p:cNvPr id="28" name="TextBox 28"/>
          <p:cNvSpPr txBox="1"/>
          <p:nvPr/>
        </p:nvSpPr>
        <p:spPr>
          <a:xfrm>
            <a:off x="10745450" y="6736837"/>
            <a:ext cx="2113108"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647 x 10</a:t>
            </a:r>
          </a:p>
        </p:txBody>
      </p:sp>
      <p:sp>
        <p:nvSpPr>
          <p:cNvPr id="29" name="TextBox 29"/>
          <p:cNvSpPr txBox="1"/>
          <p:nvPr/>
        </p:nvSpPr>
        <p:spPr>
          <a:xfrm>
            <a:off x="12531131" y="3893492"/>
            <a:ext cx="217995" cy="495737"/>
          </a:xfrm>
          <a:prstGeom prst="rect">
            <a:avLst/>
          </a:prstGeom>
        </p:spPr>
        <p:txBody>
          <a:bodyPr lIns="0" tIns="0" rIns="0" bIns="0" rtlCol="0" anchor="t">
            <a:spAutoFit/>
          </a:bodyPr>
          <a:lstStyle/>
          <a:p>
            <a:pPr algn="ctr">
              <a:lnSpc>
                <a:spcPts val="4055"/>
              </a:lnSpc>
            </a:pPr>
            <a:r>
              <a:rPr lang="en-US" sz="2252">
                <a:solidFill>
                  <a:srgbClr val="FFFFFF"/>
                </a:solidFill>
                <a:latin typeface="Poppins"/>
                <a:ea typeface="Poppins"/>
                <a:cs typeface="Poppins"/>
                <a:sym typeface="Poppins"/>
              </a:rPr>
              <a:t>1</a:t>
            </a:r>
          </a:p>
        </p:txBody>
      </p:sp>
      <p:sp>
        <p:nvSpPr>
          <p:cNvPr id="30" name="TextBox 30"/>
          <p:cNvSpPr txBox="1"/>
          <p:nvPr/>
        </p:nvSpPr>
        <p:spPr>
          <a:xfrm>
            <a:off x="12640129" y="5282618"/>
            <a:ext cx="217995" cy="495737"/>
          </a:xfrm>
          <a:prstGeom prst="rect">
            <a:avLst/>
          </a:prstGeom>
        </p:spPr>
        <p:txBody>
          <a:bodyPr lIns="0" tIns="0" rIns="0" bIns="0" rtlCol="0" anchor="t">
            <a:spAutoFit/>
          </a:bodyPr>
          <a:lstStyle/>
          <a:p>
            <a:pPr algn="ctr">
              <a:lnSpc>
                <a:spcPts val="4055"/>
              </a:lnSpc>
            </a:pPr>
            <a:r>
              <a:rPr lang="en-US" sz="2252">
                <a:solidFill>
                  <a:srgbClr val="FFFFFF"/>
                </a:solidFill>
                <a:latin typeface="Poppins"/>
                <a:ea typeface="Poppins"/>
                <a:cs typeface="Poppins"/>
                <a:sym typeface="Poppins"/>
              </a:rPr>
              <a:t>2</a:t>
            </a:r>
          </a:p>
        </p:txBody>
      </p:sp>
      <p:sp>
        <p:nvSpPr>
          <p:cNvPr id="31" name="TextBox 31"/>
          <p:cNvSpPr txBox="1"/>
          <p:nvPr/>
        </p:nvSpPr>
        <p:spPr>
          <a:xfrm>
            <a:off x="12531131" y="6612794"/>
            <a:ext cx="327427" cy="495737"/>
          </a:xfrm>
          <a:prstGeom prst="rect">
            <a:avLst/>
          </a:prstGeom>
        </p:spPr>
        <p:txBody>
          <a:bodyPr lIns="0" tIns="0" rIns="0" bIns="0" rtlCol="0" anchor="t">
            <a:spAutoFit/>
          </a:bodyPr>
          <a:lstStyle/>
          <a:p>
            <a:pPr algn="ctr">
              <a:lnSpc>
                <a:spcPts val="4055"/>
              </a:lnSpc>
            </a:pPr>
            <a:r>
              <a:rPr lang="en-US" sz="2252">
                <a:solidFill>
                  <a:srgbClr val="FFFFFF"/>
                </a:solidFill>
                <a:latin typeface="Poppins"/>
                <a:ea typeface="Poppins"/>
                <a:cs typeface="Poppins"/>
                <a:sym typeface="Poppins"/>
              </a:rPr>
              <a:t>-1</a:t>
            </a:r>
          </a:p>
        </p:txBody>
      </p:sp>
      <p:sp>
        <p:nvSpPr>
          <p:cNvPr id="32" name="TextBox 32"/>
          <p:cNvSpPr txBox="1"/>
          <p:nvPr/>
        </p:nvSpPr>
        <p:spPr>
          <a:xfrm>
            <a:off x="8358882" y="4907969"/>
            <a:ext cx="644128" cy="1566544"/>
          </a:xfrm>
          <a:prstGeom prst="rect">
            <a:avLst/>
          </a:prstGeom>
        </p:spPr>
        <p:txBody>
          <a:bodyPr lIns="0" tIns="0" rIns="0" bIns="0" rtlCol="0" anchor="t">
            <a:spAutoFit/>
          </a:bodyPr>
          <a:lstStyle/>
          <a:p>
            <a:pPr algn="ctr">
              <a:lnSpc>
                <a:spcPts val="12880"/>
              </a:lnSpc>
            </a:pPr>
            <a:r>
              <a:rPr lang="en-US" sz="9200" b="1">
                <a:solidFill>
                  <a:srgbClr val="000000"/>
                </a:solidFill>
                <a:latin typeface="Canva Sans Bold"/>
                <a:ea typeface="Canva Sans Bold"/>
                <a:cs typeface="Canva Sans Bold"/>
                <a:sym typeface="Canva Sans Bold"/>
              </a:rPr>
              <a:t>=</a:t>
            </a:r>
          </a:p>
        </p:txBody>
      </p:sp>
      <p:sp>
        <p:nvSpPr>
          <p:cNvPr id="33" name="TextBox 33"/>
          <p:cNvSpPr txBox="1"/>
          <p:nvPr/>
        </p:nvSpPr>
        <p:spPr>
          <a:xfrm>
            <a:off x="7669499" y="4248340"/>
            <a:ext cx="1955309" cy="1238620"/>
          </a:xfrm>
          <a:prstGeom prst="rect">
            <a:avLst/>
          </a:prstGeom>
        </p:spPr>
        <p:txBody>
          <a:bodyPr lIns="0" tIns="0" rIns="0" bIns="0" rtlCol="0" anchor="t">
            <a:spAutoFit/>
          </a:bodyPr>
          <a:lstStyle/>
          <a:p>
            <a:pPr algn="ctr">
              <a:lnSpc>
                <a:spcPts val="4996"/>
              </a:lnSpc>
            </a:pPr>
            <a:r>
              <a:rPr lang="en-US" sz="2775">
                <a:solidFill>
                  <a:srgbClr val="000000"/>
                </a:solidFill>
                <a:latin typeface="Poppins"/>
                <a:ea typeface="Poppins"/>
                <a:cs typeface="Poppins"/>
                <a:sym typeface="Poppins"/>
              </a:rPr>
              <a:t>can be written as</a:t>
            </a:r>
          </a:p>
        </p:txBody>
      </p:sp>
      <p:sp>
        <p:nvSpPr>
          <p:cNvPr id="34" name="TextBox 34"/>
          <p:cNvSpPr txBox="1"/>
          <p:nvPr/>
        </p:nvSpPr>
        <p:spPr>
          <a:xfrm>
            <a:off x="5714190" y="7833836"/>
            <a:ext cx="1955309" cy="1873207"/>
          </a:xfrm>
          <a:prstGeom prst="rect">
            <a:avLst/>
          </a:prstGeom>
        </p:spPr>
        <p:txBody>
          <a:bodyPr lIns="0" tIns="0" rIns="0" bIns="0" rtlCol="0" anchor="t">
            <a:spAutoFit/>
          </a:bodyPr>
          <a:lstStyle/>
          <a:p>
            <a:pPr algn="ctr">
              <a:lnSpc>
                <a:spcPts val="4996"/>
              </a:lnSpc>
            </a:pPr>
            <a:r>
              <a:rPr lang="en-US" sz="2775">
                <a:solidFill>
                  <a:srgbClr val="000000"/>
                </a:solidFill>
                <a:latin typeface="Poppins"/>
                <a:ea typeface="Poppins"/>
                <a:cs typeface="Poppins"/>
                <a:sym typeface="Poppins"/>
              </a:rPr>
              <a:t>The only sensible choice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1200478" y="6897382"/>
          <a:ext cx="15605064" cy="885825"/>
        </p:xfrm>
        <a:graphic>
          <a:graphicData uri="http://schemas.openxmlformats.org/drawingml/2006/table">
            <a:tbl>
              <a:tblPr/>
              <a:tblGrid>
                <a:gridCol w="1950633">
                  <a:extLst>
                    <a:ext uri="{9D8B030D-6E8A-4147-A177-3AD203B41FA5}">
                      <a16:colId xmlns:a16="http://schemas.microsoft.com/office/drawing/2014/main" val="20000"/>
                    </a:ext>
                  </a:extLst>
                </a:gridCol>
                <a:gridCol w="1950633">
                  <a:extLst>
                    <a:ext uri="{9D8B030D-6E8A-4147-A177-3AD203B41FA5}">
                      <a16:colId xmlns:a16="http://schemas.microsoft.com/office/drawing/2014/main" val="20001"/>
                    </a:ext>
                  </a:extLst>
                </a:gridCol>
                <a:gridCol w="1950633">
                  <a:extLst>
                    <a:ext uri="{9D8B030D-6E8A-4147-A177-3AD203B41FA5}">
                      <a16:colId xmlns:a16="http://schemas.microsoft.com/office/drawing/2014/main" val="20002"/>
                    </a:ext>
                  </a:extLst>
                </a:gridCol>
                <a:gridCol w="1950633">
                  <a:extLst>
                    <a:ext uri="{9D8B030D-6E8A-4147-A177-3AD203B41FA5}">
                      <a16:colId xmlns:a16="http://schemas.microsoft.com/office/drawing/2014/main" val="20003"/>
                    </a:ext>
                  </a:extLst>
                </a:gridCol>
                <a:gridCol w="1950633">
                  <a:extLst>
                    <a:ext uri="{9D8B030D-6E8A-4147-A177-3AD203B41FA5}">
                      <a16:colId xmlns:a16="http://schemas.microsoft.com/office/drawing/2014/main" val="20004"/>
                    </a:ext>
                  </a:extLst>
                </a:gridCol>
                <a:gridCol w="1950633">
                  <a:extLst>
                    <a:ext uri="{9D8B030D-6E8A-4147-A177-3AD203B41FA5}">
                      <a16:colId xmlns:a16="http://schemas.microsoft.com/office/drawing/2014/main" val="20005"/>
                    </a:ext>
                  </a:extLst>
                </a:gridCol>
                <a:gridCol w="1950633">
                  <a:extLst>
                    <a:ext uri="{9D8B030D-6E8A-4147-A177-3AD203B41FA5}">
                      <a16:colId xmlns:a16="http://schemas.microsoft.com/office/drawing/2014/main" val="20006"/>
                    </a:ext>
                  </a:extLst>
                </a:gridCol>
                <a:gridCol w="1950633">
                  <a:extLst>
                    <a:ext uri="{9D8B030D-6E8A-4147-A177-3AD203B41FA5}">
                      <a16:colId xmlns:a16="http://schemas.microsoft.com/office/drawing/2014/main" val="20007"/>
                    </a:ext>
                  </a:extLst>
                </a:gridCol>
              </a:tblGrid>
              <a:tr h="885825">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8" name="Freeform 8"/>
          <p:cNvSpPr/>
          <p:nvPr/>
        </p:nvSpPr>
        <p:spPr>
          <a:xfrm rot="-5400000">
            <a:off x="1951837" y="7263812"/>
            <a:ext cx="326651" cy="1613093"/>
          </a:xfrm>
          <a:custGeom>
            <a:avLst/>
            <a:gdLst/>
            <a:ahLst/>
            <a:cxnLst/>
            <a:rect l="l" t="t" r="r" b="b"/>
            <a:pathLst>
              <a:path w="326651" h="1613093">
                <a:moveTo>
                  <a:pt x="0" y="0"/>
                </a:moveTo>
                <a:lnTo>
                  <a:pt x="326651" y="0"/>
                </a:lnTo>
                <a:lnTo>
                  <a:pt x="326651" y="1613092"/>
                </a:lnTo>
                <a:lnTo>
                  <a:pt x="0" y="161309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0" name="TextBox 10"/>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Fixed-point representation</a:t>
            </a:r>
          </a:p>
        </p:txBody>
      </p:sp>
      <p:sp>
        <p:nvSpPr>
          <p:cNvPr id="11" name="TextBox 11"/>
          <p:cNvSpPr txBox="1"/>
          <p:nvPr/>
        </p:nvSpPr>
        <p:spPr>
          <a:xfrm>
            <a:off x="402046" y="2741773"/>
            <a:ext cx="17061795" cy="1468157"/>
          </a:xfrm>
          <a:prstGeom prst="rect">
            <a:avLst/>
          </a:prstGeom>
        </p:spPr>
        <p:txBody>
          <a:bodyPr lIns="0" tIns="0" rIns="0" bIns="0" rtlCol="0" anchor="t">
            <a:spAutoFit/>
          </a:bodyPr>
          <a:lstStyle/>
          <a:p>
            <a:pPr algn="l">
              <a:lnSpc>
                <a:spcPts val="3957"/>
              </a:lnSpc>
            </a:pPr>
            <a:r>
              <a:rPr lang="en-US" sz="2931" spc="-87">
                <a:solidFill>
                  <a:srgbClr val="000000"/>
                </a:solidFill>
                <a:latin typeface="Open Sans"/>
                <a:ea typeface="Open Sans"/>
                <a:cs typeface="Open Sans"/>
                <a:sym typeface="Open Sans"/>
              </a:rPr>
              <a:t>Fixed-point representation is a numerical format used in computing where a specific number of bits are allocated for the </a:t>
            </a:r>
            <a:r>
              <a:rPr lang="en-US" sz="2931" b="1" i="1" spc="-87">
                <a:solidFill>
                  <a:srgbClr val="000000"/>
                </a:solidFill>
                <a:latin typeface="Open Sans Bold Italics"/>
                <a:ea typeface="Open Sans Bold Italics"/>
                <a:cs typeface="Open Sans Bold Italics"/>
                <a:sym typeface="Open Sans Bold Italics"/>
              </a:rPr>
              <a:t>fractional</a:t>
            </a:r>
            <a:r>
              <a:rPr lang="en-US" sz="2931" spc="-87">
                <a:solidFill>
                  <a:srgbClr val="000000"/>
                </a:solidFill>
                <a:latin typeface="Open Sans"/>
                <a:ea typeface="Open Sans"/>
                <a:cs typeface="Open Sans"/>
                <a:sym typeface="Open Sans"/>
              </a:rPr>
              <a:t> and </a:t>
            </a:r>
            <a:r>
              <a:rPr lang="en-US" sz="2931" b="1" i="1" spc="-87">
                <a:solidFill>
                  <a:srgbClr val="000000"/>
                </a:solidFill>
                <a:latin typeface="Open Sans Bold Italics"/>
                <a:ea typeface="Open Sans Bold Italics"/>
                <a:cs typeface="Open Sans Bold Italics"/>
                <a:sym typeface="Open Sans Bold Italics"/>
              </a:rPr>
              <a:t>integer</a:t>
            </a:r>
            <a:r>
              <a:rPr lang="en-US" sz="2931" spc="-87">
                <a:solidFill>
                  <a:srgbClr val="000000"/>
                </a:solidFill>
                <a:latin typeface="Open Sans"/>
                <a:ea typeface="Open Sans"/>
                <a:cs typeface="Open Sans"/>
                <a:sym typeface="Open Sans"/>
              </a:rPr>
              <a:t> parts of a fixed-length binary number, enabling representation of fractional values with a fixed precision.</a:t>
            </a:r>
          </a:p>
        </p:txBody>
      </p:sp>
      <p:sp>
        <p:nvSpPr>
          <p:cNvPr id="12" name="TextBox 12"/>
          <p:cNvSpPr txBox="1"/>
          <p:nvPr/>
        </p:nvSpPr>
        <p:spPr>
          <a:xfrm>
            <a:off x="1200478" y="6123610"/>
            <a:ext cx="2051277" cy="477557"/>
          </a:xfrm>
          <a:prstGeom prst="rect">
            <a:avLst/>
          </a:prstGeom>
        </p:spPr>
        <p:txBody>
          <a:bodyPr lIns="0" tIns="0" rIns="0" bIns="0" rtlCol="0" anchor="t">
            <a:spAutoFit/>
          </a:bodyPr>
          <a:lstStyle/>
          <a:p>
            <a:pPr algn="l">
              <a:lnSpc>
                <a:spcPts val="3957"/>
              </a:lnSpc>
            </a:pPr>
            <a:r>
              <a:rPr lang="en-US" sz="2931" b="1" spc="-87">
                <a:solidFill>
                  <a:srgbClr val="000000"/>
                </a:solidFill>
                <a:latin typeface="Open Sans Bold"/>
                <a:ea typeface="Open Sans Bold"/>
                <a:cs typeface="Open Sans Bold"/>
                <a:sym typeface="Open Sans Bold"/>
              </a:rPr>
              <a:t>Eg (8 bits):</a:t>
            </a:r>
          </a:p>
        </p:txBody>
      </p:sp>
      <p:sp>
        <p:nvSpPr>
          <p:cNvPr id="13" name="TextBox 13"/>
          <p:cNvSpPr txBox="1"/>
          <p:nvPr/>
        </p:nvSpPr>
        <p:spPr>
          <a:xfrm>
            <a:off x="1469938" y="8319409"/>
            <a:ext cx="1290449" cy="477557"/>
          </a:xfrm>
          <a:prstGeom prst="rect">
            <a:avLst/>
          </a:prstGeom>
        </p:spPr>
        <p:txBody>
          <a:bodyPr lIns="0" tIns="0" rIns="0" bIns="0" rtlCol="0" anchor="t">
            <a:spAutoFit/>
          </a:bodyPr>
          <a:lstStyle/>
          <a:p>
            <a:pPr algn="l">
              <a:lnSpc>
                <a:spcPts val="3957"/>
              </a:lnSpc>
            </a:pPr>
            <a:r>
              <a:rPr lang="en-US" sz="2931" spc="-87">
                <a:solidFill>
                  <a:srgbClr val="000000"/>
                </a:solidFill>
                <a:latin typeface="Open Sans"/>
                <a:ea typeface="Open Sans"/>
                <a:cs typeface="Open Sans"/>
                <a:sym typeface="Open Sans"/>
              </a:rPr>
              <a:t>sign bit</a:t>
            </a:r>
          </a:p>
        </p:txBody>
      </p:sp>
      <p:sp>
        <p:nvSpPr>
          <p:cNvPr id="14" name="TextBox 14"/>
          <p:cNvSpPr txBox="1"/>
          <p:nvPr/>
        </p:nvSpPr>
        <p:spPr>
          <a:xfrm>
            <a:off x="5062968" y="9106909"/>
            <a:ext cx="4612886"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4 bits for whole numbers</a:t>
            </a:r>
          </a:p>
        </p:txBody>
      </p:sp>
      <p:sp>
        <p:nvSpPr>
          <p:cNvPr id="15" name="Freeform 15"/>
          <p:cNvSpPr/>
          <p:nvPr/>
        </p:nvSpPr>
        <p:spPr>
          <a:xfrm rot="-5400000">
            <a:off x="6690245" y="5713116"/>
            <a:ext cx="1114152" cy="5501983"/>
          </a:xfrm>
          <a:custGeom>
            <a:avLst/>
            <a:gdLst/>
            <a:ahLst/>
            <a:cxnLst/>
            <a:rect l="l" t="t" r="r" b="b"/>
            <a:pathLst>
              <a:path w="1114152" h="5501983">
                <a:moveTo>
                  <a:pt x="0" y="0"/>
                </a:moveTo>
                <a:lnTo>
                  <a:pt x="1114151" y="0"/>
                </a:lnTo>
                <a:lnTo>
                  <a:pt x="1114151" y="5501984"/>
                </a:lnTo>
                <a:lnTo>
                  <a:pt x="0" y="5501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Freeform 16"/>
          <p:cNvSpPr/>
          <p:nvPr/>
        </p:nvSpPr>
        <p:spPr>
          <a:xfrm rot="-5400000">
            <a:off x="13548007" y="6154633"/>
            <a:ext cx="889933" cy="4394733"/>
          </a:xfrm>
          <a:custGeom>
            <a:avLst/>
            <a:gdLst/>
            <a:ahLst/>
            <a:cxnLst/>
            <a:rect l="l" t="t" r="r" b="b"/>
            <a:pathLst>
              <a:path w="889933" h="4394733">
                <a:moveTo>
                  <a:pt x="0" y="0"/>
                </a:moveTo>
                <a:lnTo>
                  <a:pt x="889933" y="0"/>
                </a:lnTo>
                <a:lnTo>
                  <a:pt x="889933" y="4394732"/>
                </a:lnTo>
                <a:lnTo>
                  <a:pt x="0" y="43947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TextBox 17"/>
          <p:cNvSpPr txBox="1"/>
          <p:nvPr/>
        </p:nvSpPr>
        <p:spPr>
          <a:xfrm>
            <a:off x="11795607" y="8983084"/>
            <a:ext cx="4381316"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3 bits for fractional part</a:t>
            </a:r>
          </a:p>
        </p:txBody>
      </p:sp>
      <p:sp>
        <p:nvSpPr>
          <p:cNvPr id="18" name="TextBox 18"/>
          <p:cNvSpPr txBox="1"/>
          <p:nvPr/>
        </p:nvSpPr>
        <p:spPr>
          <a:xfrm>
            <a:off x="12614907" y="4308992"/>
            <a:ext cx="2742716" cy="2464566"/>
          </a:xfrm>
          <a:prstGeom prst="rect">
            <a:avLst/>
          </a:prstGeom>
        </p:spPr>
        <p:txBody>
          <a:bodyPr lIns="0" tIns="0" rIns="0" bIns="0" rtlCol="0" anchor="t">
            <a:spAutoFit/>
          </a:bodyPr>
          <a:lstStyle/>
          <a:p>
            <a:pPr algn="ctr">
              <a:lnSpc>
                <a:spcPts val="2477"/>
              </a:lnSpc>
            </a:pPr>
            <a:r>
              <a:rPr lang="en-US" sz="1835" spc="-55">
                <a:solidFill>
                  <a:srgbClr val="000000"/>
                </a:solidFill>
                <a:latin typeface="Open Sans"/>
                <a:ea typeface="Open Sans"/>
                <a:cs typeface="Open Sans"/>
                <a:sym typeface="Open Sans"/>
              </a:rPr>
              <a:t>000 = 0.125</a:t>
            </a:r>
          </a:p>
          <a:p>
            <a:pPr algn="ctr">
              <a:lnSpc>
                <a:spcPts val="2477"/>
              </a:lnSpc>
            </a:pPr>
            <a:r>
              <a:rPr lang="en-US" sz="1835" spc="-55">
                <a:solidFill>
                  <a:srgbClr val="000000"/>
                </a:solidFill>
                <a:latin typeface="Open Sans"/>
                <a:ea typeface="Open Sans"/>
                <a:cs typeface="Open Sans"/>
                <a:sym typeface="Open Sans"/>
              </a:rPr>
              <a:t>001 = 0.25</a:t>
            </a:r>
          </a:p>
          <a:p>
            <a:pPr algn="ctr">
              <a:lnSpc>
                <a:spcPts val="2477"/>
              </a:lnSpc>
            </a:pPr>
            <a:r>
              <a:rPr lang="en-US" sz="1835" spc="-55">
                <a:solidFill>
                  <a:srgbClr val="000000"/>
                </a:solidFill>
                <a:latin typeface="Open Sans"/>
                <a:ea typeface="Open Sans"/>
                <a:cs typeface="Open Sans"/>
                <a:sym typeface="Open Sans"/>
              </a:rPr>
              <a:t>010 = 0.375</a:t>
            </a:r>
          </a:p>
          <a:p>
            <a:pPr algn="ctr">
              <a:lnSpc>
                <a:spcPts val="2477"/>
              </a:lnSpc>
            </a:pPr>
            <a:r>
              <a:rPr lang="en-US" sz="1835" spc="-55">
                <a:solidFill>
                  <a:srgbClr val="000000"/>
                </a:solidFill>
                <a:latin typeface="Open Sans"/>
                <a:ea typeface="Open Sans"/>
                <a:cs typeface="Open Sans"/>
                <a:sym typeface="Open Sans"/>
              </a:rPr>
              <a:t>011 = 0.5 </a:t>
            </a:r>
          </a:p>
          <a:p>
            <a:pPr algn="ctr">
              <a:lnSpc>
                <a:spcPts val="2477"/>
              </a:lnSpc>
            </a:pPr>
            <a:r>
              <a:rPr lang="en-US" sz="1835" spc="-55">
                <a:solidFill>
                  <a:srgbClr val="000000"/>
                </a:solidFill>
                <a:latin typeface="Open Sans"/>
                <a:ea typeface="Open Sans"/>
                <a:cs typeface="Open Sans"/>
                <a:sym typeface="Open Sans"/>
              </a:rPr>
              <a:t>100 = 0.625</a:t>
            </a:r>
          </a:p>
          <a:p>
            <a:pPr algn="ctr">
              <a:lnSpc>
                <a:spcPts val="2477"/>
              </a:lnSpc>
            </a:pPr>
            <a:r>
              <a:rPr lang="en-US" sz="1835" spc="-55">
                <a:solidFill>
                  <a:srgbClr val="000000"/>
                </a:solidFill>
                <a:latin typeface="Open Sans"/>
                <a:ea typeface="Open Sans"/>
                <a:cs typeface="Open Sans"/>
                <a:sym typeface="Open Sans"/>
              </a:rPr>
              <a:t>101 = 0.75</a:t>
            </a:r>
          </a:p>
          <a:p>
            <a:pPr algn="ctr">
              <a:lnSpc>
                <a:spcPts val="2477"/>
              </a:lnSpc>
            </a:pPr>
            <a:r>
              <a:rPr lang="en-US" sz="1835" spc="-55">
                <a:solidFill>
                  <a:srgbClr val="000000"/>
                </a:solidFill>
                <a:latin typeface="Open Sans"/>
                <a:ea typeface="Open Sans"/>
                <a:cs typeface="Open Sans"/>
                <a:sym typeface="Open Sans"/>
              </a:rPr>
              <a:t>110 = 0.875</a:t>
            </a:r>
          </a:p>
          <a:p>
            <a:pPr algn="ctr">
              <a:lnSpc>
                <a:spcPts val="2477"/>
              </a:lnSpc>
            </a:pPr>
            <a:r>
              <a:rPr lang="en-US" sz="1835" spc="-55">
                <a:solidFill>
                  <a:srgbClr val="000000"/>
                </a:solidFill>
                <a:latin typeface="Open Sans"/>
                <a:ea typeface="Open Sans"/>
                <a:cs typeface="Open Sans"/>
                <a:sym typeface="Open Sans"/>
              </a:rPr>
              <a:t>111 = 0.000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1200478" y="3549162"/>
          <a:ext cx="15605063" cy="885825"/>
        </p:xfrm>
        <a:graphic>
          <a:graphicData uri="http://schemas.openxmlformats.org/drawingml/2006/table">
            <a:tbl>
              <a:tblPr/>
              <a:tblGrid>
                <a:gridCol w="1950633">
                  <a:extLst>
                    <a:ext uri="{9D8B030D-6E8A-4147-A177-3AD203B41FA5}">
                      <a16:colId xmlns:a16="http://schemas.microsoft.com/office/drawing/2014/main" val="20000"/>
                    </a:ext>
                  </a:extLst>
                </a:gridCol>
                <a:gridCol w="1950633">
                  <a:extLst>
                    <a:ext uri="{9D8B030D-6E8A-4147-A177-3AD203B41FA5}">
                      <a16:colId xmlns:a16="http://schemas.microsoft.com/office/drawing/2014/main" val="20001"/>
                    </a:ext>
                  </a:extLst>
                </a:gridCol>
                <a:gridCol w="1950633">
                  <a:extLst>
                    <a:ext uri="{9D8B030D-6E8A-4147-A177-3AD203B41FA5}">
                      <a16:colId xmlns:a16="http://schemas.microsoft.com/office/drawing/2014/main" val="20002"/>
                    </a:ext>
                  </a:extLst>
                </a:gridCol>
                <a:gridCol w="1950633">
                  <a:extLst>
                    <a:ext uri="{9D8B030D-6E8A-4147-A177-3AD203B41FA5}">
                      <a16:colId xmlns:a16="http://schemas.microsoft.com/office/drawing/2014/main" val="20003"/>
                    </a:ext>
                  </a:extLst>
                </a:gridCol>
                <a:gridCol w="1950633">
                  <a:extLst>
                    <a:ext uri="{9D8B030D-6E8A-4147-A177-3AD203B41FA5}">
                      <a16:colId xmlns:a16="http://schemas.microsoft.com/office/drawing/2014/main" val="20004"/>
                    </a:ext>
                  </a:extLst>
                </a:gridCol>
                <a:gridCol w="1950633">
                  <a:extLst>
                    <a:ext uri="{9D8B030D-6E8A-4147-A177-3AD203B41FA5}">
                      <a16:colId xmlns:a16="http://schemas.microsoft.com/office/drawing/2014/main" val="20005"/>
                    </a:ext>
                  </a:extLst>
                </a:gridCol>
                <a:gridCol w="1950633">
                  <a:extLst>
                    <a:ext uri="{9D8B030D-6E8A-4147-A177-3AD203B41FA5}">
                      <a16:colId xmlns:a16="http://schemas.microsoft.com/office/drawing/2014/main" val="20006"/>
                    </a:ext>
                  </a:extLst>
                </a:gridCol>
                <a:gridCol w="1950633">
                  <a:extLst>
                    <a:ext uri="{9D8B030D-6E8A-4147-A177-3AD203B41FA5}">
                      <a16:colId xmlns:a16="http://schemas.microsoft.com/office/drawing/2014/main" val="20007"/>
                    </a:ext>
                  </a:extLst>
                </a:gridCol>
              </a:tblGrid>
              <a:tr h="885825">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765"/>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8" name="Freeform 8"/>
          <p:cNvSpPr/>
          <p:nvPr/>
        </p:nvSpPr>
        <p:spPr>
          <a:xfrm rot="-5400000">
            <a:off x="1951837" y="3915591"/>
            <a:ext cx="326651" cy="1613093"/>
          </a:xfrm>
          <a:custGeom>
            <a:avLst/>
            <a:gdLst/>
            <a:ahLst/>
            <a:cxnLst/>
            <a:rect l="l" t="t" r="r" b="b"/>
            <a:pathLst>
              <a:path w="326651" h="1613093">
                <a:moveTo>
                  <a:pt x="0" y="0"/>
                </a:moveTo>
                <a:lnTo>
                  <a:pt x="326651" y="0"/>
                </a:lnTo>
                <a:lnTo>
                  <a:pt x="326651" y="1613093"/>
                </a:lnTo>
                <a:lnTo>
                  <a:pt x="0" y="16130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TextBox 9"/>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0" name="TextBox 10"/>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Fixed-point representation</a:t>
            </a:r>
          </a:p>
        </p:txBody>
      </p:sp>
      <p:sp>
        <p:nvSpPr>
          <p:cNvPr id="11" name="TextBox 11"/>
          <p:cNvSpPr txBox="1"/>
          <p:nvPr/>
        </p:nvSpPr>
        <p:spPr>
          <a:xfrm>
            <a:off x="1469938" y="4971188"/>
            <a:ext cx="1290449" cy="477557"/>
          </a:xfrm>
          <a:prstGeom prst="rect">
            <a:avLst/>
          </a:prstGeom>
        </p:spPr>
        <p:txBody>
          <a:bodyPr lIns="0" tIns="0" rIns="0" bIns="0" rtlCol="0" anchor="t">
            <a:spAutoFit/>
          </a:bodyPr>
          <a:lstStyle/>
          <a:p>
            <a:pPr algn="l">
              <a:lnSpc>
                <a:spcPts val="3957"/>
              </a:lnSpc>
            </a:pPr>
            <a:r>
              <a:rPr lang="en-US" sz="2931" spc="-87">
                <a:solidFill>
                  <a:srgbClr val="000000"/>
                </a:solidFill>
                <a:latin typeface="Open Sans"/>
                <a:ea typeface="Open Sans"/>
                <a:cs typeface="Open Sans"/>
                <a:sym typeface="Open Sans"/>
              </a:rPr>
              <a:t>sign bit</a:t>
            </a:r>
          </a:p>
        </p:txBody>
      </p:sp>
      <p:sp>
        <p:nvSpPr>
          <p:cNvPr id="12" name="TextBox 12"/>
          <p:cNvSpPr txBox="1"/>
          <p:nvPr/>
        </p:nvSpPr>
        <p:spPr>
          <a:xfrm>
            <a:off x="5062968" y="5758688"/>
            <a:ext cx="4612886"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4 bits for whole numbers</a:t>
            </a:r>
          </a:p>
        </p:txBody>
      </p:sp>
      <p:sp>
        <p:nvSpPr>
          <p:cNvPr id="13" name="Freeform 13"/>
          <p:cNvSpPr/>
          <p:nvPr/>
        </p:nvSpPr>
        <p:spPr>
          <a:xfrm rot="-5400000">
            <a:off x="6690245" y="2364896"/>
            <a:ext cx="1114152" cy="5501983"/>
          </a:xfrm>
          <a:custGeom>
            <a:avLst/>
            <a:gdLst/>
            <a:ahLst/>
            <a:cxnLst/>
            <a:rect l="l" t="t" r="r" b="b"/>
            <a:pathLst>
              <a:path w="1114152" h="5501983">
                <a:moveTo>
                  <a:pt x="0" y="0"/>
                </a:moveTo>
                <a:lnTo>
                  <a:pt x="1114151" y="0"/>
                </a:lnTo>
                <a:lnTo>
                  <a:pt x="1114151" y="5501983"/>
                </a:lnTo>
                <a:lnTo>
                  <a:pt x="0" y="55019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4" name="Freeform 14"/>
          <p:cNvSpPr/>
          <p:nvPr/>
        </p:nvSpPr>
        <p:spPr>
          <a:xfrm rot="-5400000">
            <a:off x="13548007" y="2806412"/>
            <a:ext cx="889933" cy="4394733"/>
          </a:xfrm>
          <a:custGeom>
            <a:avLst/>
            <a:gdLst/>
            <a:ahLst/>
            <a:cxnLst/>
            <a:rect l="l" t="t" r="r" b="b"/>
            <a:pathLst>
              <a:path w="889933" h="4394733">
                <a:moveTo>
                  <a:pt x="0" y="0"/>
                </a:moveTo>
                <a:lnTo>
                  <a:pt x="889933" y="0"/>
                </a:lnTo>
                <a:lnTo>
                  <a:pt x="889933" y="4394733"/>
                </a:lnTo>
                <a:lnTo>
                  <a:pt x="0" y="43947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TextBox 15"/>
          <p:cNvSpPr txBox="1"/>
          <p:nvPr/>
        </p:nvSpPr>
        <p:spPr>
          <a:xfrm>
            <a:off x="11795607" y="5634863"/>
            <a:ext cx="4381316"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3 bits for fractional part</a:t>
            </a:r>
          </a:p>
        </p:txBody>
      </p:sp>
      <p:sp>
        <p:nvSpPr>
          <p:cNvPr id="16" name="TextBox 16"/>
          <p:cNvSpPr txBox="1"/>
          <p:nvPr/>
        </p:nvSpPr>
        <p:spPr>
          <a:xfrm>
            <a:off x="1469938" y="3734246"/>
            <a:ext cx="1290449"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1</a:t>
            </a:r>
          </a:p>
        </p:txBody>
      </p:sp>
      <p:sp>
        <p:nvSpPr>
          <p:cNvPr id="17" name="TextBox 17"/>
          <p:cNvSpPr txBox="1"/>
          <p:nvPr/>
        </p:nvSpPr>
        <p:spPr>
          <a:xfrm>
            <a:off x="3381755" y="3734246"/>
            <a:ext cx="1290449"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1</a:t>
            </a:r>
          </a:p>
        </p:txBody>
      </p:sp>
      <p:sp>
        <p:nvSpPr>
          <p:cNvPr id="18" name="TextBox 18"/>
          <p:cNvSpPr txBox="1"/>
          <p:nvPr/>
        </p:nvSpPr>
        <p:spPr>
          <a:xfrm>
            <a:off x="5436227" y="3734246"/>
            <a:ext cx="1290449"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0</a:t>
            </a:r>
          </a:p>
        </p:txBody>
      </p:sp>
      <p:sp>
        <p:nvSpPr>
          <p:cNvPr id="19" name="TextBox 19"/>
          <p:cNvSpPr txBox="1"/>
          <p:nvPr/>
        </p:nvSpPr>
        <p:spPr>
          <a:xfrm>
            <a:off x="7369411" y="3734246"/>
            <a:ext cx="1290449"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1</a:t>
            </a:r>
          </a:p>
        </p:txBody>
      </p:sp>
      <p:sp>
        <p:nvSpPr>
          <p:cNvPr id="20" name="TextBox 20"/>
          <p:cNvSpPr txBox="1"/>
          <p:nvPr/>
        </p:nvSpPr>
        <p:spPr>
          <a:xfrm>
            <a:off x="9353088" y="3734246"/>
            <a:ext cx="1290449"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1</a:t>
            </a:r>
          </a:p>
        </p:txBody>
      </p:sp>
      <p:sp>
        <p:nvSpPr>
          <p:cNvPr id="21" name="TextBox 21"/>
          <p:cNvSpPr txBox="1"/>
          <p:nvPr/>
        </p:nvSpPr>
        <p:spPr>
          <a:xfrm>
            <a:off x="11372351" y="3734246"/>
            <a:ext cx="1290449"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1</a:t>
            </a:r>
          </a:p>
        </p:txBody>
      </p:sp>
      <p:sp>
        <p:nvSpPr>
          <p:cNvPr id="22" name="TextBox 22"/>
          <p:cNvSpPr txBox="1"/>
          <p:nvPr/>
        </p:nvSpPr>
        <p:spPr>
          <a:xfrm>
            <a:off x="13300974" y="3734246"/>
            <a:ext cx="1290449"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0</a:t>
            </a:r>
          </a:p>
        </p:txBody>
      </p:sp>
      <p:sp>
        <p:nvSpPr>
          <p:cNvPr id="23" name="TextBox 23"/>
          <p:cNvSpPr txBox="1"/>
          <p:nvPr/>
        </p:nvSpPr>
        <p:spPr>
          <a:xfrm>
            <a:off x="15286748" y="3734246"/>
            <a:ext cx="1290449"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1</a:t>
            </a:r>
          </a:p>
        </p:txBody>
      </p:sp>
      <p:sp>
        <p:nvSpPr>
          <p:cNvPr id="24" name="TextBox 24"/>
          <p:cNvSpPr txBox="1"/>
          <p:nvPr/>
        </p:nvSpPr>
        <p:spPr>
          <a:xfrm>
            <a:off x="6212493" y="6941095"/>
            <a:ext cx="5805082" cy="2153833"/>
          </a:xfrm>
          <a:prstGeom prst="rect">
            <a:avLst/>
          </a:prstGeom>
        </p:spPr>
        <p:txBody>
          <a:bodyPr lIns="0" tIns="0" rIns="0" bIns="0" rtlCol="0" anchor="t">
            <a:spAutoFit/>
          </a:bodyPr>
          <a:lstStyle/>
          <a:p>
            <a:pPr algn="l">
              <a:lnSpc>
                <a:spcPts val="17680"/>
              </a:lnSpc>
            </a:pPr>
            <a:r>
              <a:rPr lang="en-US" sz="13096" spc="-392">
                <a:solidFill>
                  <a:srgbClr val="000000"/>
                </a:solidFill>
                <a:latin typeface="Open Sans"/>
                <a:ea typeface="Open Sans"/>
                <a:cs typeface="Open Sans"/>
                <a:sym typeface="Open Sans"/>
              </a:rPr>
              <a:t>- 11.75</a:t>
            </a:r>
          </a:p>
        </p:txBody>
      </p:sp>
      <p:sp>
        <p:nvSpPr>
          <p:cNvPr id="25" name="TextBox 25"/>
          <p:cNvSpPr txBox="1"/>
          <p:nvPr/>
        </p:nvSpPr>
        <p:spPr>
          <a:xfrm>
            <a:off x="12393339" y="244219"/>
            <a:ext cx="3418159" cy="3076343"/>
          </a:xfrm>
          <a:prstGeom prst="rect">
            <a:avLst/>
          </a:prstGeom>
        </p:spPr>
        <p:txBody>
          <a:bodyPr lIns="0" tIns="0" rIns="0" bIns="0" rtlCol="0" anchor="t">
            <a:spAutoFit/>
          </a:bodyPr>
          <a:lstStyle/>
          <a:p>
            <a:pPr algn="ctr">
              <a:lnSpc>
                <a:spcPts val="3087"/>
              </a:lnSpc>
            </a:pPr>
            <a:r>
              <a:rPr lang="en-US" sz="2286" spc="-68">
                <a:solidFill>
                  <a:srgbClr val="000000"/>
                </a:solidFill>
                <a:latin typeface="Open Sans"/>
                <a:ea typeface="Open Sans"/>
                <a:cs typeface="Open Sans"/>
                <a:sym typeface="Open Sans"/>
              </a:rPr>
              <a:t>000 = 0.125</a:t>
            </a:r>
          </a:p>
          <a:p>
            <a:pPr algn="ctr">
              <a:lnSpc>
                <a:spcPts val="3087"/>
              </a:lnSpc>
            </a:pPr>
            <a:r>
              <a:rPr lang="en-US" sz="2286" spc="-68">
                <a:solidFill>
                  <a:srgbClr val="000000"/>
                </a:solidFill>
                <a:latin typeface="Open Sans"/>
                <a:ea typeface="Open Sans"/>
                <a:cs typeface="Open Sans"/>
                <a:sym typeface="Open Sans"/>
              </a:rPr>
              <a:t>001 = 0.25</a:t>
            </a:r>
          </a:p>
          <a:p>
            <a:pPr algn="ctr">
              <a:lnSpc>
                <a:spcPts val="3087"/>
              </a:lnSpc>
            </a:pPr>
            <a:r>
              <a:rPr lang="en-US" sz="2286" spc="-68">
                <a:solidFill>
                  <a:srgbClr val="000000"/>
                </a:solidFill>
                <a:latin typeface="Open Sans"/>
                <a:ea typeface="Open Sans"/>
                <a:cs typeface="Open Sans"/>
                <a:sym typeface="Open Sans"/>
              </a:rPr>
              <a:t>010 = 0.375</a:t>
            </a:r>
          </a:p>
          <a:p>
            <a:pPr algn="ctr">
              <a:lnSpc>
                <a:spcPts val="3087"/>
              </a:lnSpc>
            </a:pPr>
            <a:r>
              <a:rPr lang="en-US" sz="2286" spc="-68">
                <a:solidFill>
                  <a:srgbClr val="000000"/>
                </a:solidFill>
                <a:latin typeface="Open Sans"/>
                <a:ea typeface="Open Sans"/>
                <a:cs typeface="Open Sans"/>
                <a:sym typeface="Open Sans"/>
              </a:rPr>
              <a:t>011 = 0.5 </a:t>
            </a:r>
          </a:p>
          <a:p>
            <a:pPr algn="ctr">
              <a:lnSpc>
                <a:spcPts val="3087"/>
              </a:lnSpc>
            </a:pPr>
            <a:r>
              <a:rPr lang="en-US" sz="2286" spc="-68">
                <a:solidFill>
                  <a:srgbClr val="000000"/>
                </a:solidFill>
                <a:latin typeface="Open Sans"/>
                <a:ea typeface="Open Sans"/>
                <a:cs typeface="Open Sans"/>
                <a:sym typeface="Open Sans"/>
              </a:rPr>
              <a:t>100 = 0.625</a:t>
            </a:r>
          </a:p>
          <a:p>
            <a:pPr algn="ctr">
              <a:lnSpc>
                <a:spcPts val="3087"/>
              </a:lnSpc>
            </a:pPr>
            <a:r>
              <a:rPr lang="en-US" sz="2286" spc="-68">
                <a:solidFill>
                  <a:srgbClr val="000000"/>
                </a:solidFill>
                <a:latin typeface="Open Sans"/>
                <a:ea typeface="Open Sans"/>
                <a:cs typeface="Open Sans"/>
                <a:sym typeface="Open Sans"/>
              </a:rPr>
              <a:t>101 = 0.75</a:t>
            </a:r>
          </a:p>
          <a:p>
            <a:pPr algn="ctr">
              <a:lnSpc>
                <a:spcPts val="3087"/>
              </a:lnSpc>
            </a:pPr>
            <a:r>
              <a:rPr lang="en-US" sz="2286" spc="-68">
                <a:solidFill>
                  <a:srgbClr val="000000"/>
                </a:solidFill>
                <a:latin typeface="Open Sans"/>
                <a:ea typeface="Open Sans"/>
                <a:cs typeface="Open Sans"/>
                <a:sym typeface="Open Sans"/>
              </a:rPr>
              <a:t>110 = 0.875</a:t>
            </a:r>
          </a:p>
          <a:p>
            <a:pPr algn="ctr">
              <a:lnSpc>
                <a:spcPts val="3087"/>
              </a:lnSpc>
            </a:pPr>
            <a:r>
              <a:rPr lang="en-US" sz="2286" spc="-68">
                <a:solidFill>
                  <a:srgbClr val="000000"/>
                </a:solidFill>
                <a:latin typeface="Open Sans"/>
                <a:ea typeface="Open Sans"/>
                <a:cs typeface="Open Sans"/>
                <a:sym typeface="Open Sans"/>
              </a:rPr>
              <a:t>111 = 0.000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8" name="TextBox 8"/>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Fixed-point representation</a:t>
            </a:r>
          </a:p>
        </p:txBody>
      </p:sp>
      <p:graphicFrame>
        <p:nvGraphicFramePr>
          <p:cNvPr id="9" name="Table 9"/>
          <p:cNvGraphicFramePr>
            <a:graphicFrameLocks noGrp="1"/>
          </p:cNvGraphicFramePr>
          <p:nvPr/>
        </p:nvGraphicFramePr>
        <p:xfrm>
          <a:off x="2693214" y="3710765"/>
          <a:ext cx="10666448" cy="605483"/>
        </p:xfrm>
        <a:graphic>
          <a:graphicData uri="http://schemas.openxmlformats.org/drawingml/2006/table">
            <a:tbl>
              <a:tblPr/>
              <a:tblGrid>
                <a:gridCol w="1333306">
                  <a:extLst>
                    <a:ext uri="{9D8B030D-6E8A-4147-A177-3AD203B41FA5}">
                      <a16:colId xmlns:a16="http://schemas.microsoft.com/office/drawing/2014/main" val="20000"/>
                    </a:ext>
                  </a:extLst>
                </a:gridCol>
                <a:gridCol w="1333306">
                  <a:extLst>
                    <a:ext uri="{9D8B030D-6E8A-4147-A177-3AD203B41FA5}">
                      <a16:colId xmlns:a16="http://schemas.microsoft.com/office/drawing/2014/main" val="20001"/>
                    </a:ext>
                  </a:extLst>
                </a:gridCol>
                <a:gridCol w="1333306">
                  <a:extLst>
                    <a:ext uri="{9D8B030D-6E8A-4147-A177-3AD203B41FA5}">
                      <a16:colId xmlns:a16="http://schemas.microsoft.com/office/drawing/2014/main" val="20002"/>
                    </a:ext>
                  </a:extLst>
                </a:gridCol>
                <a:gridCol w="1333306">
                  <a:extLst>
                    <a:ext uri="{9D8B030D-6E8A-4147-A177-3AD203B41FA5}">
                      <a16:colId xmlns:a16="http://schemas.microsoft.com/office/drawing/2014/main" val="20003"/>
                    </a:ext>
                  </a:extLst>
                </a:gridCol>
                <a:gridCol w="1333306">
                  <a:extLst>
                    <a:ext uri="{9D8B030D-6E8A-4147-A177-3AD203B41FA5}">
                      <a16:colId xmlns:a16="http://schemas.microsoft.com/office/drawing/2014/main" val="20004"/>
                    </a:ext>
                  </a:extLst>
                </a:gridCol>
                <a:gridCol w="1333306">
                  <a:extLst>
                    <a:ext uri="{9D8B030D-6E8A-4147-A177-3AD203B41FA5}">
                      <a16:colId xmlns:a16="http://schemas.microsoft.com/office/drawing/2014/main" val="20005"/>
                    </a:ext>
                  </a:extLst>
                </a:gridCol>
                <a:gridCol w="1333306">
                  <a:extLst>
                    <a:ext uri="{9D8B030D-6E8A-4147-A177-3AD203B41FA5}">
                      <a16:colId xmlns:a16="http://schemas.microsoft.com/office/drawing/2014/main" val="20006"/>
                    </a:ext>
                  </a:extLst>
                </a:gridCol>
                <a:gridCol w="1333306">
                  <a:extLst>
                    <a:ext uri="{9D8B030D-6E8A-4147-A177-3AD203B41FA5}">
                      <a16:colId xmlns:a16="http://schemas.microsoft.com/office/drawing/2014/main" val="20007"/>
                    </a:ext>
                  </a:extLst>
                </a:gridCol>
              </a:tblGrid>
              <a:tr h="605483">
                <a:tc>
                  <a:txBody>
                    <a:bodyPr/>
                    <a:lstStyle/>
                    <a:p>
                      <a:pPr algn="ctr">
                        <a:lnSpc>
                          <a:spcPts val="1459"/>
                        </a:lnSpc>
                        <a:defRPr/>
                      </a:pPr>
                      <a:endParaRPr lang="en-US" sz="1100"/>
                    </a:p>
                  </a:txBody>
                  <a:tcPr marL="157497" marR="157497" marT="157497" marB="15749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59"/>
                        </a:lnSpc>
                        <a:defRPr/>
                      </a:pPr>
                      <a:endParaRPr lang="en-US" sz="1100"/>
                    </a:p>
                  </a:txBody>
                  <a:tcPr marL="157497" marR="157497" marT="157497" marB="15749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59"/>
                        </a:lnSpc>
                        <a:defRPr/>
                      </a:pPr>
                      <a:endParaRPr lang="en-US" sz="1100"/>
                    </a:p>
                  </a:txBody>
                  <a:tcPr marL="157497" marR="157497" marT="157497" marB="15749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59"/>
                        </a:lnSpc>
                        <a:defRPr/>
                      </a:pPr>
                      <a:endParaRPr lang="en-US" sz="1100"/>
                    </a:p>
                  </a:txBody>
                  <a:tcPr marL="157497" marR="157497" marT="157497" marB="15749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59"/>
                        </a:lnSpc>
                        <a:defRPr/>
                      </a:pPr>
                      <a:endParaRPr lang="en-US" sz="1100"/>
                    </a:p>
                  </a:txBody>
                  <a:tcPr marL="157497" marR="157497" marT="157497" marB="15749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59"/>
                        </a:lnSpc>
                        <a:defRPr/>
                      </a:pPr>
                      <a:endParaRPr lang="en-US" sz="1100"/>
                    </a:p>
                  </a:txBody>
                  <a:tcPr marL="157497" marR="157497" marT="157497" marB="15749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59"/>
                        </a:lnSpc>
                        <a:defRPr/>
                      </a:pPr>
                      <a:endParaRPr lang="en-US" sz="1100"/>
                    </a:p>
                  </a:txBody>
                  <a:tcPr marL="157497" marR="157497" marT="157497" marB="15749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59"/>
                        </a:lnSpc>
                        <a:defRPr/>
                      </a:pPr>
                      <a:endParaRPr lang="en-US" sz="1100"/>
                    </a:p>
                  </a:txBody>
                  <a:tcPr marL="157497" marR="157497" marT="157497" marB="157497"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10" name="Freeform 10"/>
          <p:cNvSpPr/>
          <p:nvPr/>
        </p:nvSpPr>
        <p:spPr>
          <a:xfrm rot="-5400000">
            <a:off x="3314404" y="4013713"/>
            <a:ext cx="270061" cy="1333633"/>
          </a:xfrm>
          <a:custGeom>
            <a:avLst/>
            <a:gdLst/>
            <a:ahLst/>
            <a:cxnLst/>
            <a:rect l="l" t="t" r="r" b="b"/>
            <a:pathLst>
              <a:path w="270061" h="1333633">
                <a:moveTo>
                  <a:pt x="0" y="0"/>
                </a:moveTo>
                <a:lnTo>
                  <a:pt x="270061" y="0"/>
                </a:lnTo>
                <a:lnTo>
                  <a:pt x="270061" y="1333633"/>
                </a:lnTo>
                <a:lnTo>
                  <a:pt x="0" y="13336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2693214" y="3073969"/>
            <a:ext cx="1695905" cy="391899"/>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Eg (8 bits):</a:t>
            </a:r>
          </a:p>
        </p:txBody>
      </p:sp>
      <p:sp>
        <p:nvSpPr>
          <p:cNvPr id="12" name="TextBox 12"/>
          <p:cNvSpPr txBox="1"/>
          <p:nvPr/>
        </p:nvSpPr>
        <p:spPr>
          <a:xfrm>
            <a:off x="2915992" y="4889358"/>
            <a:ext cx="1066886" cy="391899"/>
          </a:xfrm>
          <a:prstGeom prst="rect">
            <a:avLst/>
          </a:prstGeom>
        </p:spPr>
        <p:txBody>
          <a:bodyPr lIns="0" tIns="0" rIns="0" bIns="0" rtlCol="0" anchor="t">
            <a:spAutoFit/>
          </a:bodyPr>
          <a:lstStyle/>
          <a:p>
            <a:pPr algn="l">
              <a:lnSpc>
                <a:spcPts val="3271"/>
              </a:lnSpc>
            </a:pPr>
            <a:r>
              <a:rPr lang="en-US" sz="2423" spc="-72">
                <a:solidFill>
                  <a:srgbClr val="000000"/>
                </a:solidFill>
                <a:latin typeface="Open Sans"/>
                <a:ea typeface="Open Sans"/>
                <a:cs typeface="Open Sans"/>
                <a:sym typeface="Open Sans"/>
              </a:rPr>
              <a:t>sign bit</a:t>
            </a:r>
          </a:p>
        </p:txBody>
      </p:sp>
      <p:sp>
        <p:nvSpPr>
          <p:cNvPr id="13" name="TextBox 13"/>
          <p:cNvSpPr txBox="1"/>
          <p:nvPr/>
        </p:nvSpPr>
        <p:spPr>
          <a:xfrm>
            <a:off x="5886549" y="5540428"/>
            <a:ext cx="3813729" cy="391899"/>
          </a:xfrm>
          <a:prstGeom prst="rect">
            <a:avLst/>
          </a:prstGeom>
        </p:spPr>
        <p:txBody>
          <a:bodyPr lIns="0" tIns="0" rIns="0" bIns="0" rtlCol="0" anchor="t">
            <a:spAutoFit/>
          </a:bodyPr>
          <a:lstStyle/>
          <a:p>
            <a:pPr algn="ctr">
              <a:lnSpc>
                <a:spcPts val="3271"/>
              </a:lnSpc>
            </a:pPr>
            <a:r>
              <a:rPr lang="en-US" sz="2423" spc="-72">
                <a:solidFill>
                  <a:srgbClr val="000000"/>
                </a:solidFill>
                <a:latin typeface="Open Sans"/>
                <a:ea typeface="Open Sans"/>
                <a:cs typeface="Open Sans"/>
                <a:sym typeface="Open Sans"/>
              </a:rPr>
              <a:t>4 bits for whole numbers</a:t>
            </a:r>
          </a:p>
        </p:txBody>
      </p:sp>
      <p:sp>
        <p:nvSpPr>
          <p:cNvPr id="14" name="Freeform 14"/>
          <p:cNvSpPr/>
          <p:nvPr/>
        </p:nvSpPr>
        <p:spPr>
          <a:xfrm rot="-5400000">
            <a:off x="7231909" y="2731667"/>
            <a:ext cx="921131" cy="4548795"/>
          </a:xfrm>
          <a:custGeom>
            <a:avLst/>
            <a:gdLst/>
            <a:ahLst/>
            <a:cxnLst/>
            <a:rect l="l" t="t" r="r" b="b"/>
            <a:pathLst>
              <a:path w="921131" h="4548795">
                <a:moveTo>
                  <a:pt x="0" y="0"/>
                </a:moveTo>
                <a:lnTo>
                  <a:pt x="921131" y="0"/>
                </a:lnTo>
                <a:lnTo>
                  <a:pt x="921131" y="4548795"/>
                </a:lnTo>
                <a:lnTo>
                  <a:pt x="0" y="454879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Freeform 15"/>
          <p:cNvSpPr/>
          <p:nvPr/>
        </p:nvSpPr>
        <p:spPr>
          <a:xfrm rot="-5400000">
            <a:off x="12901601" y="3096693"/>
            <a:ext cx="735757" cy="3633370"/>
          </a:xfrm>
          <a:custGeom>
            <a:avLst/>
            <a:gdLst/>
            <a:ahLst/>
            <a:cxnLst/>
            <a:rect l="l" t="t" r="r" b="b"/>
            <a:pathLst>
              <a:path w="735757" h="3633370">
                <a:moveTo>
                  <a:pt x="0" y="0"/>
                </a:moveTo>
                <a:lnTo>
                  <a:pt x="735758" y="0"/>
                </a:lnTo>
                <a:lnTo>
                  <a:pt x="735758" y="3633370"/>
                </a:lnTo>
                <a:lnTo>
                  <a:pt x="0" y="363337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TextBox 16"/>
          <p:cNvSpPr txBox="1"/>
          <p:nvPr/>
        </p:nvSpPr>
        <p:spPr>
          <a:xfrm>
            <a:off x="11452795" y="5438055"/>
            <a:ext cx="3622277" cy="391899"/>
          </a:xfrm>
          <a:prstGeom prst="rect">
            <a:avLst/>
          </a:prstGeom>
        </p:spPr>
        <p:txBody>
          <a:bodyPr lIns="0" tIns="0" rIns="0" bIns="0" rtlCol="0" anchor="t">
            <a:spAutoFit/>
          </a:bodyPr>
          <a:lstStyle/>
          <a:p>
            <a:pPr algn="ctr">
              <a:lnSpc>
                <a:spcPts val="3271"/>
              </a:lnSpc>
            </a:pPr>
            <a:r>
              <a:rPr lang="en-US" sz="2423" spc="-72">
                <a:solidFill>
                  <a:srgbClr val="000000"/>
                </a:solidFill>
                <a:latin typeface="Open Sans"/>
                <a:ea typeface="Open Sans"/>
                <a:cs typeface="Open Sans"/>
                <a:sym typeface="Open Sans"/>
              </a:rPr>
              <a:t>3 bits for fractional part</a:t>
            </a:r>
          </a:p>
        </p:txBody>
      </p:sp>
      <p:sp>
        <p:nvSpPr>
          <p:cNvPr id="17" name="TextBox 17"/>
          <p:cNvSpPr txBox="1"/>
          <p:nvPr/>
        </p:nvSpPr>
        <p:spPr>
          <a:xfrm>
            <a:off x="8402517" y="645866"/>
            <a:ext cx="8688543" cy="2010386"/>
          </a:xfrm>
          <a:prstGeom prst="rect">
            <a:avLst/>
          </a:prstGeom>
        </p:spPr>
        <p:txBody>
          <a:bodyPr lIns="0" tIns="0" rIns="0" bIns="0" rtlCol="0" anchor="t">
            <a:spAutoFit/>
          </a:bodyPr>
          <a:lstStyle/>
          <a:p>
            <a:pPr algn="ctr">
              <a:lnSpc>
                <a:spcPts val="4006"/>
              </a:lnSpc>
            </a:pPr>
            <a:r>
              <a:rPr lang="en-US" sz="2967" spc="-89">
                <a:solidFill>
                  <a:srgbClr val="000000"/>
                </a:solidFill>
                <a:latin typeface="Open Sans"/>
                <a:ea typeface="Open Sans"/>
                <a:cs typeface="Open Sans"/>
                <a:sym typeface="Open Sans"/>
              </a:rPr>
              <a:t>Largest positive value = </a:t>
            </a:r>
            <a:r>
              <a:rPr lang="en-US" sz="2967" b="1" spc="-89">
                <a:solidFill>
                  <a:srgbClr val="000000"/>
                </a:solidFill>
                <a:latin typeface="Open Sans Bold"/>
                <a:ea typeface="Open Sans Bold"/>
                <a:cs typeface="Open Sans Bold"/>
                <a:sym typeface="Open Sans Bold"/>
              </a:rPr>
              <a:t>15.875</a:t>
            </a:r>
          </a:p>
          <a:p>
            <a:pPr algn="ctr">
              <a:lnSpc>
                <a:spcPts val="4006"/>
              </a:lnSpc>
            </a:pPr>
            <a:r>
              <a:rPr lang="en-US" sz="2967" spc="-89">
                <a:solidFill>
                  <a:srgbClr val="000000"/>
                </a:solidFill>
                <a:latin typeface="Open Sans"/>
                <a:ea typeface="Open Sans"/>
                <a:cs typeface="Open Sans"/>
                <a:sym typeface="Open Sans"/>
              </a:rPr>
              <a:t>Smallest positive value = </a:t>
            </a:r>
            <a:r>
              <a:rPr lang="en-US" sz="2967" b="1" spc="-89">
                <a:solidFill>
                  <a:srgbClr val="000000"/>
                </a:solidFill>
                <a:latin typeface="Open Sans Bold"/>
                <a:ea typeface="Open Sans Bold"/>
                <a:cs typeface="Open Sans Bold"/>
                <a:sym typeface="Open Sans Bold"/>
              </a:rPr>
              <a:t>0.125</a:t>
            </a:r>
          </a:p>
          <a:p>
            <a:pPr algn="ctr">
              <a:lnSpc>
                <a:spcPts val="4006"/>
              </a:lnSpc>
            </a:pPr>
            <a:r>
              <a:rPr lang="en-US" sz="2967" spc="-89">
                <a:solidFill>
                  <a:srgbClr val="000000"/>
                </a:solidFill>
                <a:latin typeface="Open Sans"/>
                <a:ea typeface="Open Sans"/>
                <a:cs typeface="Open Sans"/>
                <a:sym typeface="Open Sans"/>
              </a:rPr>
              <a:t>Largest magnitude negative value = </a:t>
            </a:r>
            <a:r>
              <a:rPr lang="en-US" sz="2967" b="1" spc="-89">
                <a:solidFill>
                  <a:srgbClr val="000000"/>
                </a:solidFill>
                <a:latin typeface="Open Sans Bold"/>
                <a:ea typeface="Open Sans Bold"/>
                <a:cs typeface="Open Sans Bold"/>
                <a:sym typeface="Open Sans Bold"/>
              </a:rPr>
              <a:t>-15.875</a:t>
            </a:r>
          </a:p>
          <a:p>
            <a:pPr algn="ctr">
              <a:lnSpc>
                <a:spcPts val="4006"/>
              </a:lnSpc>
            </a:pPr>
            <a:r>
              <a:rPr lang="en-US" sz="2967" spc="-89">
                <a:solidFill>
                  <a:srgbClr val="000000"/>
                </a:solidFill>
                <a:latin typeface="Open Sans"/>
                <a:ea typeface="Open Sans"/>
                <a:cs typeface="Open Sans"/>
                <a:sym typeface="Open Sans"/>
              </a:rPr>
              <a:t>Smallest magnitude negative value = </a:t>
            </a:r>
            <a:r>
              <a:rPr lang="en-US" sz="2967" b="1" spc="-89">
                <a:solidFill>
                  <a:srgbClr val="000000"/>
                </a:solidFill>
                <a:latin typeface="Open Sans Bold"/>
                <a:ea typeface="Open Sans Bold"/>
                <a:cs typeface="Open Sans Bold"/>
                <a:sym typeface="Open Sans Bold"/>
              </a:rPr>
              <a:t>-0.125</a:t>
            </a:r>
          </a:p>
        </p:txBody>
      </p:sp>
      <p:graphicFrame>
        <p:nvGraphicFramePr>
          <p:cNvPr id="18" name="Table 18"/>
          <p:cNvGraphicFramePr>
            <a:graphicFrameLocks noGrp="1"/>
          </p:cNvGraphicFramePr>
          <p:nvPr/>
        </p:nvGraphicFramePr>
        <p:xfrm>
          <a:off x="3873501" y="6499185"/>
          <a:ext cx="1953148" cy="2337120"/>
        </p:xfrm>
        <a:graphic>
          <a:graphicData uri="http://schemas.openxmlformats.org/drawingml/2006/table">
            <a:tbl>
              <a:tblPr/>
              <a:tblGrid>
                <a:gridCol w="894298">
                  <a:extLst>
                    <a:ext uri="{9D8B030D-6E8A-4147-A177-3AD203B41FA5}">
                      <a16:colId xmlns:a16="http://schemas.microsoft.com/office/drawing/2014/main" val="20000"/>
                    </a:ext>
                  </a:extLst>
                </a:gridCol>
                <a:gridCol w="465609">
                  <a:extLst>
                    <a:ext uri="{9D8B030D-6E8A-4147-A177-3AD203B41FA5}">
                      <a16:colId xmlns:a16="http://schemas.microsoft.com/office/drawing/2014/main" val="20001"/>
                    </a:ext>
                  </a:extLst>
                </a:gridCol>
                <a:gridCol w="593241">
                  <a:extLst>
                    <a:ext uri="{9D8B030D-6E8A-4147-A177-3AD203B41FA5}">
                      <a16:colId xmlns:a16="http://schemas.microsoft.com/office/drawing/2014/main" val="20002"/>
                    </a:ext>
                  </a:extLst>
                </a:gridCol>
              </a:tblGrid>
              <a:tr h="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0">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0">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0">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0">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sp>
        <p:nvSpPr>
          <p:cNvPr id="19" name="TextBox 19"/>
          <p:cNvSpPr txBox="1"/>
          <p:nvPr/>
        </p:nvSpPr>
        <p:spPr>
          <a:xfrm>
            <a:off x="5224023" y="6570946"/>
            <a:ext cx="2008493"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Description</a:t>
            </a:r>
          </a:p>
        </p:txBody>
      </p:sp>
      <p:sp>
        <p:nvSpPr>
          <p:cNvPr id="20" name="TextBox 20"/>
          <p:cNvSpPr txBox="1"/>
          <p:nvPr/>
        </p:nvSpPr>
        <p:spPr>
          <a:xfrm>
            <a:off x="9144000" y="6570946"/>
            <a:ext cx="2008493"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Binary Code</a:t>
            </a:r>
          </a:p>
        </p:txBody>
      </p:sp>
      <p:sp>
        <p:nvSpPr>
          <p:cNvPr id="21" name="TextBox 21"/>
          <p:cNvSpPr txBox="1"/>
          <p:nvPr/>
        </p:nvSpPr>
        <p:spPr>
          <a:xfrm>
            <a:off x="12133657" y="6570946"/>
            <a:ext cx="2008493"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Denary</a:t>
            </a:r>
          </a:p>
        </p:txBody>
      </p:sp>
      <p:sp>
        <p:nvSpPr>
          <p:cNvPr id="22" name="TextBox 22"/>
          <p:cNvSpPr txBox="1"/>
          <p:nvPr/>
        </p:nvSpPr>
        <p:spPr>
          <a:xfrm>
            <a:off x="3941832" y="7343779"/>
            <a:ext cx="4572876"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Largest positive value</a:t>
            </a:r>
          </a:p>
        </p:txBody>
      </p:sp>
      <p:sp>
        <p:nvSpPr>
          <p:cNvPr id="23" name="TextBox 23"/>
          <p:cNvSpPr txBox="1"/>
          <p:nvPr/>
        </p:nvSpPr>
        <p:spPr>
          <a:xfrm>
            <a:off x="3941832" y="8116611"/>
            <a:ext cx="4572876"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Smallest positive value</a:t>
            </a:r>
          </a:p>
        </p:txBody>
      </p:sp>
      <p:sp>
        <p:nvSpPr>
          <p:cNvPr id="24" name="TextBox 24"/>
          <p:cNvSpPr txBox="1"/>
          <p:nvPr/>
        </p:nvSpPr>
        <p:spPr>
          <a:xfrm>
            <a:off x="4044861" y="8947488"/>
            <a:ext cx="4572876" cy="376592"/>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Smallest magnitude negative value</a:t>
            </a:r>
          </a:p>
        </p:txBody>
      </p:sp>
      <p:sp>
        <p:nvSpPr>
          <p:cNvPr id="25" name="TextBox 25"/>
          <p:cNvSpPr txBox="1"/>
          <p:nvPr/>
        </p:nvSpPr>
        <p:spPr>
          <a:xfrm>
            <a:off x="4044861" y="9677400"/>
            <a:ext cx="4572876" cy="376592"/>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Largest magnitude negative value</a:t>
            </a:r>
          </a:p>
        </p:txBody>
      </p:sp>
      <p:sp>
        <p:nvSpPr>
          <p:cNvPr id="26" name="TextBox 26"/>
          <p:cNvSpPr txBox="1"/>
          <p:nvPr/>
        </p:nvSpPr>
        <p:spPr>
          <a:xfrm>
            <a:off x="9180938" y="7343779"/>
            <a:ext cx="1814045"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0 1111 111</a:t>
            </a:r>
          </a:p>
        </p:txBody>
      </p:sp>
      <p:sp>
        <p:nvSpPr>
          <p:cNvPr id="27" name="TextBox 27"/>
          <p:cNvSpPr txBox="1"/>
          <p:nvPr/>
        </p:nvSpPr>
        <p:spPr>
          <a:xfrm>
            <a:off x="9180938" y="8035953"/>
            <a:ext cx="1814045"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0 0000 001</a:t>
            </a:r>
          </a:p>
        </p:txBody>
      </p:sp>
      <p:sp>
        <p:nvSpPr>
          <p:cNvPr id="28" name="TextBox 28"/>
          <p:cNvSpPr txBox="1"/>
          <p:nvPr/>
        </p:nvSpPr>
        <p:spPr>
          <a:xfrm>
            <a:off x="9241224" y="8780743"/>
            <a:ext cx="1814045"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1 0000 001</a:t>
            </a:r>
          </a:p>
        </p:txBody>
      </p:sp>
      <p:sp>
        <p:nvSpPr>
          <p:cNvPr id="29" name="TextBox 29"/>
          <p:cNvSpPr txBox="1"/>
          <p:nvPr/>
        </p:nvSpPr>
        <p:spPr>
          <a:xfrm>
            <a:off x="9241224" y="9553575"/>
            <a:ext cx="1814045"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1 1111 111</a:t>
            </a:r>
          </a:p>
        </p:txBody>
      </p:sp>
      <p:sp>
        <p:nvSpPr>
          <p:cNvPr id="30" name="TextBox 30"/>
          <p:cNvSpPr txBox="1"/>
          <p:nvPr/>
        </p:nvSpPr>
        <p:spPr>
          <a:xfrm>
            <a:off x="11923030" y="7343779"/>
            <a:ext cx="2429748"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15.875</a:t>
            </a:r>
          </a:p>
        </p:txBody>
      </p:sp>
      <p:sp>
        <p:nvSpPr>
          <p:cNvPr id="31" name="TextBox 31"/>
          <p:cNvSpPr txBox="1"/>
          <p:nvPr/>
        </p:nvSpPr>
        <p:spPr>
          <a:xfrm>
            <a:off x="11729835" y="8074735"/>
            <a:ext cx="2901672" cy="438776"/>
          </a:xfrm>
          <a:prstGeom prst="rect">
            <a:avLst/>
          </a:prstGeom>
        </p:spPr>
        <p:txBody>
          <a:bodyPr lIns="0" tIns="0" rIns="0" bIns="0" rtlCol="0" anchor="t">
            <a:spAutoFit/>
          </a:bodyPr>
          <a:lstStyle/>
          <a:p>
            <a:pPr algn="ctr">
              <a:lnSpc>
                <a:spcPts val="3522"/>
              </a:lnSpc>
            </a:pPr>
            <a:r>
              <a:rPr lang="en-US" sz="2609" spc="-78">
                <a:solidFill>
                  <a:srgbClr val="000000"/>
                </a:solidFill>
                <a:latin typeface="Open Sans"/>
                <a:ea typeface="Open Sans"/>
                <a:cs typeface="Open Sans"/>
                <a:sym typeface="Open Sans"/>
              </a:rPr>
              <a:t>0.125</a:t>
            </a:r>
          </a:p>
        </p:txBody>
      </p:sp>
      <p:sp>
        <p:nvSpPr>
          <p:cNvPr id="32" name="TextBox 32"/>
          <p:cNvSpPr txBox="1"/>
          <p:nvPr/>
        </p:nvSpPr>
        <p:spPr>
          <a:xfrm>
            <a:off x="11729835" y="8819524"/>
            <a:ext cx="2901672" cy="438776"/>
          </a:xfrm>
          <a:prstGeom prst="rect">
            <a:avLst/>
          </a:prstGeom>
        </p:spPr>
        <p:txBody>
          <a:bodyPr lIns="0" tIns="0" rIns="0" bIns="0" rtlCol="0" anchor="t">
            <a:spAutoFit/>
          </a:bodyPr>
          <a:lstStyle/>
          <a:p>
            <a:pPr algn="ctr">
              <a:lnSpc>
                <a:spcPts val="3522"/>
              </a:lnSpc>
            </a:pPr>
            <a:r>
              <a:rPr lang="en-US" sz="2609" spc="-78">
                <a:solidFill>
                  <a:srgbClr val="000000"/>
                </a:solidFill>
                <a:latin typeface="Open Sans"/>
                <a:ea typeface="Open Sans"/>
                <a:cs typeface="Open Sans"/>
                <a:sym typeface="Open Sans"/>
              </a:rPr>
              <a:t>- 0.125</a:t>
            </a:r>
          </a:p>
        </p:txBody>
      </p:sp>
      <p:sp>
        <p:nvSpPr>
          <p:cNvPr id="33" name="TextBox 33"/>
          <p:cNvSpPr txBox="1"/>
          <p:nvPr/>
        </p:nvSpPr>
        <p:spPr>
          <a:xfrm>
            <a:off x="11923030" y="9525000"/>
            <a:ext cx="2429748"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- 15.875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8" name="TextBox 8"/>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Floating-point representation</a:t>
            </a:r>
          </a:p>
        </p:txBody>
      </p:sp>
      <p:sp>
        <p:nvSpPr>
          <p:cNvPr id="9" name="TextBox 9"/>
          <p:cNvSpPr txBox="1"/>
          <p:nvPr/>
        </p:nvSpPr>
        <p:spPr>
          <a:xfrm>
            <a:off x="402046" y="2741773"/>
            <a:ext cx="17061795" cy="477557"/>
          </a:xfrm>
          <a:prstGeom prst="rect">
            <a:avLst/>
          </a:prstGeom>
        </p:spPr>
        <p:txBody>
          <a:bodyPr lIns="0" tIns="0" rIns="0" bIns="0" rtlCol="0" anchor="t">
            <a:spAutoFit/>
          </a:bodyPr>
          <a:lstStyle/>
          <a:p>
            <a:pPr algn="l">
              <a:lnSpc>
                <a:spcPts val="3957"/>
              </a:lnSpc>
            </a:pPr>
            <a:r>
              <a:rPr lang="en-US" sz="2931" spc="-87">
                <a:solidFill>
                  <a:srgbClr val="000000"/>
                </a:solidFill>
                <a:latin typeface="Open Sans"/>
                <a:ea typeface="Open Sans"/>
                <a:cs typeface="Open Sans"/>
                <a:sym typeface="Open Sans"/>
              </a:rPr>
              <a:t>A representation of real numbers that stores a value for the </a:t>
            </a:r>
            <a:r>
              <a:rPr lang="en-US" sz="2931" b="1" spc="-87">
                <a:solidFill>
                  <a:srgbClr val="000000"/>
                </a:solidFill>
                <a:latin typeface="Open Sans Bold"/>
                <a:ea typeface="Open Sans Bold"/>
                <a:cs typeface="Open Sans Bold"/>
                <a:sym typeface="Open Sans Bold"/>
              </a:rPr>
              <a:t>mantissa</a:t>
            </a:r>
            <a:r>
              <a:rPr lang="en-US" sz="2931" spc="-87">
                <a:solidFill>
                  <a:srgbClr val="000000"/>
                </a:solidFill>
                <a:latin typeface="Open Sans"/>
                <a:ea typeface="Open Sans"/>
                <a:cs typeface="Open Sans"/>
                <a:sym typeface="Open Sans"/>
              </a:rPr>
              <a:t> and a value for the </a:t>
            </a:r>
            <a:r>
              <a:rPr lang="en-US" sz="2931" b="1" spc="-87">
                <a:solidFill>
                  <a:srgbClr val="000000"/>
                </a:solidFill>
                <a:latin typeface="Open Sans Bold"/>
                <a:ea typeface="Open Sans Bold"/>
                <a:cs typeface="Open Sans Bold"/>
                <a:sym typeface="Open Sans Bold"/>
              </a:rPr>
              <a:t>exponent</a:t>
            </a:r>
            <a:r>
              <a:rPr lang="en-US" sz="2931" spc="-87">
                <a:solidFill>
                  <a:srgbClr val="000000"/>
                </a:solidFill>
                <a:latin typeface="Open Sans"/>
                <a:ea typeface="Open Sans"/>
                <a:cs typeface="Open Sans"/>
                <a:sym typeface="Open Sans"/>
              </a:rPr>
              <a:t>. </a:t>
            </a:r>
          </a:p>
        </p:txBody>
      </p:sp>
      <p:sp>
        <p:nvSpPr>
          <p:cNvPr id="10" name="TextBox 10"/>
          <p:cNvSpPr txBox="1"/>
          <p:nvPr/>
        </p:nvSpPr>
        <p:spPr>
          <a:xfrm>
            <a:off x="6706604" y="4486155"/>
            <a:ext cx="4452678" cy="2527467"/>
          </a:xfrm>
          <a:prstGeom prst="rect">
            <a:avLst/>
          </a:prstGeom>
        </p:spPr>
        <p:txBody>
          <a:bodyPr lIns="0" tIns="0" rIns="0" bIns="0" rtlCol="0" anchor="t">
            <a:spAutoFit/>
          </a:bodyPr>
          <a:lstStyle/>
          <a:p>
            <a:pPr algn="ctr">
              <a:lnSpc>
                <a:spcPts val="20684"/>
              </a:lnSpc>
            </a:pPr>
            <a:r>
              <a:rPr lang="en-US" sz="14774">
                <a:solidFill>
                  <a:srgbClr val="000000"/>
                </a:solidFill>
                <a:latin typeface="Alatsi"/>
                <a:ea typeface="Alatsi"/>
                <a:cs typeface="Alatsi"/>
                <a:sym typeface="Alatsi"/>
              </a:rPr>
              <a:t>M x R </a:t>
            </a:r>
          </a:p>
        </p:txBody>
      </p:sp>
      <p:sp>
        <p:nvSpPr>
          <p:cNvPr id="11" name="TextBox 11"/>
          <p:cNvSpPr txBox="1"/>
          <p:nvPr/>
        </p:nvSpPr>
        <p:spPr>
          <a:xfrm>
            <a:off x="6171334" y="4981455"/>
            <a:ext cx="478532"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a:t>
            </a:r>
          </a:p>
        </p:txBody>
      </p:sp>
      <p:sp>
        <p:nvSpPr>
          <p:cNvPr id="12" name="TextBox 12"/>
          <p:cNvSpPr txBox="1"/>
          <p:nvPr/>
        </p:nvSpPr>
        <p:spPr>
          <a:xfrm>
            <a:off x="6220276" y="5671352"/>
            <a:ext cx="380647"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a:t>
            </a:r>
          </a:p>
        </p:txBody>
      </p:sp>
      <p:sp>
        <p:nvSpPr>
          <p:cNvPr id="13" name="TextBox 13"/>
          <p:cNvSpPr txBox="1"/>
          <p:nvPr/>
        </p:nvSpPr>
        <p:spPr>
          <a:xfrm>
            <a:off x="10805354" y="4479588"/>
            <a:ext cx="423329"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E</a:t>
            </a:r>
          </a:p>
        </p:txBody>
      </p:sp>
      <p:sp>
        <p:nvSpPr>
          <p:cNvPr id="14" name="AutoShape 14"/>
          <p:cNvSpPr/>
          <p:nvPr/>
        </p:nvSpPr>
        <p:spPr>
          <a:xfrm flipH="1">
            <a:off x="7642372" y="3219330"/>
            <a:ext cx="3162982" cy="1895475"/>
          </a:xfrm>
          <a:prstGeom prst="line">
            <a:avLst/>
          </a:prstGeom>
          <a:ln w="38100" cap="flat">
            <a:solidFill>
              <a:srgbClr val="642EC7"/>
            </a:solidFill>
            <a:prstDash val="solid"/>
            <a:headEnd type="none" w="sm" len="sm"/>
            <a:tailEnd type="arrow" w="med" len="sm"/>
          </a:ln>
        </p:spPr>
        <p:txBody>
          <a:bodyPr/>
          <a:lstStyle/>
          <a:p>
            <a:endParaRPr lang="en-PH"/>
          </a:p>
        </p:txBody>
      </p:sp>
      <p:sp>
        <p:nvSpPr>
          <p:cNvPr id="15" name="AutoShape 15"/>
          <p:cNvSpPr/>
          <p:nvPr/>
        </p:nvSpPr>
        <p:spPr>
          <a:xfrm flipH="1">
            <a:off x="11884227" y="3235671"/>
            <a:ext cx="3892109" cy="1526709"/>
          </a:xfrm>
          <a:prstGeom prst="line">
            <a:avLst/>
          </a:prstGeom>
          <a:ln w="38100" cap="flat">
            <a:solidFill>
              <a:srgbClr val="642EC7"/>
            </a:solidFill>
            <a:prstDash val="solid"/>
            <a:headEnd type="none" w="sm" len="sm"/>
            <a:tailEnd type="arrow" w="med" len="sm"/>
          </a:ln>
        </p:spPr>
        <p:txBody>
          <a:bodyPr/>
          <a:lstStyle/>
          <a:p>
            <a:endParaRPr lang="en-PH"/>
          </a:p>
        </p:txBody>
      </p:sp>
      <p:sp>
        <p:nvSpPr>
          <p:cNvPr id="16" name="AutoShape 16"/>
          <p:cNvSpPr/>
          <p:nvPr/>
        </p:nvSpPr>
        <p:spPr>
          <a:xfrm flipV="1">
            <a:off x="10267465" y="6599758"/>
            <a:ext cx="0" cy="1437379"/>
          </a:xfrm>
          <a:prstGeom prst="line">
            <a:avLst/>
          </a:prstGeom>
          <a:ln w="38100" cap="flat">
            <a:solidFill>
              <a:srgbClr val="642EC7"/>
            </a:solidFill>
            <a:prstDash val="solid"/>
            <a:headEnd type="none" w="sm" len="sm"/>
            <a:tailEnd type="arrow" w="med" len="sm"/>
          </a:ln>
        </p:spPr>
        <p:txBody>
          <a:bodyPr/>
          <a:lstStyle/>
          <a:p>
            <a:endParaRPr lang="en-PH"/>
          </a:p>
        </p:txBody>
      </p:sp>
      <p:sp>
        <p:nvSpPr>
          <p:cNvPr id="17" name="TextBox 17"/>
          <p:cNvSpPr txBox="1"/>
          <p:nvPr/>
        </p:nvSpPr>
        <p:spPr>
          <a:xfrm>
            <a:off x="8204654" y="8122862"/>
            <a:ext cx="4125623" cy="477557"/>
          </a:xfrm>
          <a:prstGeom prst="rect">
            <a:avLst/>
          </a:prstGeom>
        </p:spPr>
        <p:txBody>
          <a:bodyPr lIns="0" tIns="0" rIns="0" bIns="0" rtlCol="0" anchor="t">
            <a:spAutoFit/>
          </a:bodyPr>
          <a:lstStyle/>
          <a:p>
            <a:pPr algn="l">
              <a:lnSpc>
                <a:spcPts val="3957"/>
              </a:lnSpc>
            </a:pPr>
            <a:r>
              <a:rPr lang="en-US" sz="2931" spc="-87">
                <a:solidFill>
                  <a:srgbClr val="000000"/>
                </a:solidFill>
                <a:latin typeface="Open Sans"/>
                <a:ea typeface="Open Sans"/>
                <a:cs typeface="Open Sans"/>
                <a:sym typeface="Open Sans"/>
              </a:rPr>
              <a:t>Has an implied value of 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8" name="TextBox 8"/>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Floating-point representation</a:t>
            </a:r>
          </a:p>
        </p:txBody>
      </p:sp>
      <p:sp>
        <p:nvSpPr>
          <p:cNvPr id="9" name="TextBox 9"/>
          <p:cNvSpPr txBox="1"/>
          <p:nvPr/>
        </p:nvSpPr>
        <p:spPr>
          <a:xfrm>
            <a:off x="402046" y="2741773"/>
            <a:ext cx="17061795" cy="477557"/>
          </a:xfrm>
          <a:prstGeom prst="rect">
            <a:avLst/>
          </a:prstGeom>
        </p:spPr>
        <p:txBody>
          <a:bodyPr lIns="0" tIns="0" rIns="0" bIns="0" rtlCol="0" anchor="t">
            <a:spAutoFit/>
          </a:bodyPr>
          <a:lstStyle/>
          <a:p>
            <a:pPr algn="l">
              <a:lnSpc>
                <a:spcPts val="3957"/>
              </a:lnSpc>
            </a:pPr>
            <a:r>
              <a:rPr lang="en-US" sz="2931" spc="-87">
                <a:solidFill>
                  <a:srgbClr val="000000"/>
                </a:solidFill>
                <a:latin typeface="Open Sans"/>
                <a:ea typeface="Open Sans"/>
                <a:cs typeface="Open Sans"/>
                <a:sym typeface="Open Sans"/>
              </a:rPr>
              <a:t>Assume that we are using 8 bits:</a:t>
            </a:r>
          </a:p>
        </p:txBody>
      </p:sp>
      <p:sp>
        <p:nvSpPr>
          <p:cNvPr id="10" name="TextBox 10"/>
          <p:cNvSpPr txBox="1"/>
          <p:nvPr/>
        </p:nvSpPr>
        <p:spPr>
          <a:xfrm>
            <a:off x="6706604" y="4486155"/>
            <a:ext cx="4452678" cy="2527467"/>
          </a:xfrm>
          <a:prstGeom prst="rect">
            <a:avLst/>
          </a:prstGeom>
        </p:spPr>
        <p:txBody>
          <a:bodyPr lIns="0" tIns="0" rIns="0" bIns="0" rtlCol="0" anchor="t">
            <a:spAutoFit/>
          </a:bodyPr>
          <a:lstStyle/>
          <a:p>
            <a:pPr algn="ctr">
              <a:lnSpc>
                <a:spcPts val="20684"/>
              </a:lnSpc>
            </a:pPr>
            <a:r>
              <a:rPr lang="en-US" sz="14774">
                <a:solidFill>
                  <a:srgbClr val="000000"/>
                </a:solidFill>
                <a:latin typeface="Alatsi"/>
                <a:ea typeface="Alatsi"/>
                <a:cs typeface="Alatsi"/>
                <a:sym typeface="Alatsi"/>
              </a:rPr>
              <a:t>M x R </a:t>
            </a:r>
          </a:p>
        </p:txBody>
      </p:sp>
      <p:sp>
        <p:nvSpPr>
          <p:cNvPr id="11" name="TextBox 11"/>
          <p:cNvSpPr txBox="1"/>
          <p:nvPr/>
        </p:nvSpPr>
        <p:spPr>
          <a:xfrm>
            <a:off x="6171334" y="4981455"/>
            <a:ext cx="478532"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a:t>
            </a:r>
          </a:p>
        </p:txBody>
      </p:sp>
      <p:sp>
        <p:nvSpPr>
          <p:cNvPr id="12" name="TextBox 12"/>
          <p:cNvSpPr txBox="1"/>
          <p:nvPr/>
        </p:nvSpPr>
        <p:spPr>
          <a:xfrm>
            <a:off x="6220276" y="5671352"/>
            <a:ext cx="380647"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a:t>
            </a:r>
          </a:p>
        </p:txBody>
      </p:sp>
      <p:sp>
        <p:nvSpPr>
          <p:cNvPr id="13" name="TextBox 13"/>
          <p:cNvSpPr txBox="1"/>
          <p:nvPr/>
        </p:nvSpPr>
        <p:spPr>
          <a:xfrm>
            <a:off x="10805354" y="4479588"/>
            <a:ext cx="423329"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E</a:t>
            </a:r>
          </a:p>
        </p:txBody>
      </p:sp>
      <p:sp>
        <p:nvSpPr>
          <p:cNvPr id="14" name="TextBox 14"/>
          <p:cNvSpPr txBox="1"/>
          <p:nvPr/>
        </p:nvSpPr>
        <p:spPr>
          <a:xfrm>
            <a:off x="6550606" y="6975523"/>
            <a:ext cx="1231814"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4 bits</a:t>
            </a:r>
          </a:p>
        </p:txBody>
      </p:sp>
      <p:sp>
        <p:nvSpPr>
          <p:cNvPr id="15" name="Freeform 15"/>
          <p:cNvSpPr/>
          <p:nvPr/>
        </p:nvSpPr>
        <p:spPr>
          <a:xfrm rot="-5400000">
            <a:off x="6964989" y="5816920"/>
            <a:ext cx="403048" cy="1990358"/>
          </a:xfrm>
          <a:custGeom>
            <a:avLst/>
            <a:gdLst/>
            <a:ahLst/>
            <a:cxnLst/>
            <a:rect l="l" t="t" r="r" b="b"/>
            <a:pathLst>
              <a:path w="403048" h="1990358">
                <a:moveTo>
                  <a:pt x="0" y="0"/>
                </a:moveTo>
                <a:lnTo>
                  <a:pt x="403048" y="0"/>
                </a:lnTo>
                <a:lnTo>
                  <a:pt x="403048" y="1990358"/>
                </a:lnTo>
                <a:lnTo>
                  <a:pt x="0" y="19903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Freeform 16"/>
          <p:cNvSpPr/>
          <p:nvPr/>
        </p:nvSpPr>
        <p:spPr>
          <a:xfrm rot="-10800000">
            <a:off x="11383701" y="4764575"/>
            <a:ext cx="150270" cy="742072"/>
          </a:xfrm>
          <a:custGeom>
            <a:avLst/>
            <a:gdLst/>
            <a:ahLst/>
            <a:cxnLst/>
            <a:rect l="l" t="t" r="r" b="b"/>
            <a:pathLst>
              <a:path w="150270" h="742072">
                <a:moveTo>
                  <a:pt x="0" y="0"/>
                </a:moveTo>
                <a:lnTo>
                  <a:pt x="150270" y="0"/>
                </a:lnTo>
                <a:lnTo>
                  <a:pt x="150270" y="742072"/>
                </a:lnTo>
                <a:lnTo>
                  <a:pt x="0" y="7420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7" name="TextBox 17"/>
          <p:cNvSpPr txBox="1"/>
          <p:nvPr/>
        </p:nvSpPr>
        <p:spPr>
          <a:xfrm>
            <a:off x="11762571" y="4856977"/>
            <a:ext cx="1231814"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4 bits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982967" y="4695705"/>
            <a:ext cx="2122219" cy="2527467"/>
          </a:xfrm>
          <a:prstGeom prst="rect">
            <a:avLst/>
          </a:prstGeom>
        </p:spPr>
        <p:txBody>
          <a:bodyPr lIns="0" tIns="0" rIns="0" bIns="0" rtlCol="0" anchor="t">
            <a:spAutoFit/>
          </a:bodyPr>
          <a:lstStyle/>
          <a:p>
            <a:pPr algn="ctr">
              <a:lnSpc>
                <a:spcPts val="20684"/>
              </a:lnSpc>
            </a:pPr>
            <a:r>
              <a:rPr lang="en-US" sz="14774">
                <a:solidFill>
                  <a:srgbClr val="000000"/>
                </a:solidFill>
                <a:latin typeface="Alatsi"/>
                <a:ea typeface="Alatsi"/>
                <a:cs typeface="Alatsi"/>
                <a:sym typeface="Alatsi"/>
              </a:rPr>
              <a:t>M  </a:t>
            </a:r>
          </a:p>
        </p:txBody>
      </p:sp>
      <p:sp>
        <p:nvSpPr>
          <p:cNvPr id="8" name="TextBox 8"/>
          <p:cNvSpPr txBox="1"/>
          <p:nvPr/>
        </p:nvSpPr>
        <p:spPr>
          <a:xfrm>
            <a:off x="3432990" y="5274305"/>
            <a:ext cx="478532"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a:t>
            </a:r>
          </a:p>
        </p:txBody>
      </p:sp>
      <p:sp>
        <p:nvSpPr>
          <p:cNvPr id="9" name="TextBox 9"/>
          <p:cNvSpPr txBox="1"/>
          <p:nvPr/>
        </p:nvSpPr>
        <p:spPr>
          <a:xfrm>
            <a:off x="3481933" y="5964202"/>
            <a:ext cx="380647"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a:t>
            </a:r>
          </a:p>
        </p:txBody>
      </p:sp>
      <p:sp>
        <p:nvSpPr>
          <p:cNvPr id="10" name="Freeform 10"/>
          <p:cNvSpPr/>
          <p:nvPr/>
        </p:nvSpPr>
        <p:spPr>
          <a:xfrm rot="-5400000">
            <a:off x="4226646" y="6109770"/>
            <a:ext cx="403048" cy="1990358"/>
          </a:xfrm>
          <a:custGeom>
            <a:avLst/>
            <a:gdLst/>
            <a:ahLst/>
            <a:cxnLst/>
            <a:rect l="l" t="t" r="r" b="b"/>
            <a:pathLst>
              <a:path w="403048" h="1990358">
                <a:moveTo>
                  <a:pt x="0" y="0"/>
                </a:moveTo>
                <a:lnTo>
                  <a:pt x="403047" y="0"/>
                </a:lnTo>
                <a:lnTo>
                  <a:pt x="403047" y="1990358"/>
                </a:lnTo>
                <a:lnTo>
                  <a:pt x="0" y="19903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1" name="Table 11"/>
          <p:cNvGraphicFramePr>
            <a:graphicFrameLocks noGrp="1"/>
          </p:cNvGraphicFramePr>
          <p:nvPr/>
        </p:nvGraphicFramePr>
        <p:xfrm>
          <a:off x="7245816" y="3747302"/>
          <a:ext cx="8875860" cy="4860394"/>
        </p:xfrm>
        <a:graphic>
          <a:graphicData uri="http://schemas.openxmlformats.org/drawingml/2006/table">
            <a:tbl>
              <a:tblPr/>
              <a:tblGrid>
                <a:gridCol w="2218965">
                  <a:extLst>
                    <a:ext uri="{9D8B030D-6E8A-4147-A177-3AD203B41FA5}">
                      <a16:colId xmlns:a16="http://schemas.microsoft.com/office/drawing/2014/main" val="20000"/>
                    </a:ext>
                  </a:extLst>
                </a:gridCol>
                <a:gridCol w="2218965">
                  <a:extLst>
                    <a:ext uri="{9D8B030D-6E8A-4147-A177-3AD203B41FA5}">
                      <a16:colId xmlns:a16="http://schemas.microsoft.com/office/drawing/2014/main" val="20001"/>
                    </a:ext>
                  </a:extLst>
                </a:gridCol>
                <a:gridCol w="2218965">
                  <a:extLst>
                    <a:ext uri="{9D8B030D-6E8A-4147-A177-3AD203B41FA5}">
                      <a16:colId xmlns:a16="http://schemas.microsoft.com/office/drawing/2014/main" val="20002"/>
                    </a:ext>
                  </a:extLst>
                </a:gridCol>
                <a:gridCol w="2218965">
                  <a:extLst>
                    <a:ext uri="{9D8B030D-6E8A-4147-A177-3AD203B41FA5}">
                      <a16:colId xmlns:a16="http://schemas.microsoft.com/office/drawing/2014/main" val="20003"/>
                    </a:ext>
                  </a:extLst>
                </a:gridCol>
              </a:tblGrid>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bl>
          </a:graphicData>
        </a:graphic>
      </p:graphicFrame>
      <p:sp>
        <p:nvSpPr>
          <p:cNvPr id="12" name="TextBox 12"/>
          <p:cNvSpPr txBox="1"/>
          <p:nvPr/>
        </p:nvSpPr>
        <p:spPr>
          <a:xfrm>
            <a:off x="402046" y="2741773"/>
            <a:ext cx="14953100" cy="477557"/>
          </a:xfrm>
          <a:prstGeom prst="rect">
            <a:avLst/>
          </a:prstGeom>
        </p:spPr>
        <p:txBody>
          <a:bodyPr lIns="0" tIns="0" rIns="0" bIns="0" rtlCol="0" anchor="t">
            <a:spAutoFit/>
          </a:bodyPr>
          <a:lstStyle/>
          <a:p>
            <a:pPr algn="l">
              <a:lnSpc>
                <a:spcPts val="3957"/>
              </a:lnSpc>
            </a:pPr>
            <a:r>
              <a:rPr lang="en-US" sz="2931" spc="-87">
                <a:solidFill>
                  <a:srgbClr val="000000"/>
                </a:solidFill>
                <a:latin typeface="Open Sans"/>
                <a:ea typeface="Open Sans"/>
                <a:cs typeface="Open Sans"/>
                <a:sym typeface="Open Sans"/>
              </a:rPr>
              <a:t>There are multiple ways we can structure the 4 bits to change where is the binary </a:t>
            </a:r>
            <a:r>
              <a:rPr lang="en-US" sz="2931" b="1" spc="-87">
                <a:solidFill>
                  <a:srgbClr val="000000"/>
                </a:solidFill>
                <a:latin typeface="Open Sans Bold"/>
                <a:ea typeface="Open Sans Bold"/>
                <a:cs typeface="Open Sans Bold"/>
                <a:sym typeface="Open Sans Bold"/>
              </a:rPr>
              <a:t>point.</a:t>
            </a:r>
          </a:p>
        </p:txBody>
      </p:sp>
      <p:sp>
        <p:nvSpPr>
          <p:cNvPr id="13" name="TextBox 13"/>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4" name="TextBox 14"/>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Floating-point representation</a:t>
            </a:r>
          </a:p>
        </p:txBody>
      </p:sp>
      <p:sp>
        <p:nvSpPr>
          <p:cNvPr id="15" name="TextBox 15"/>
          <p:cNvSpPr txBox="1"/>
          <p:nvPr/>
        </p:nvSpPr>
        <p:spPr>
          <a:xfrm>
            <a:off x="3812262" y="7268373"/>
            <a:ext cx="1231814"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4 bits</a:t>
            </a:r>
          </a:p>
        </p:txBody>
      </p:sp>
      <p:sp>
        <p:nvSpPr>
          <p:cNvPr id="16" name="TextBox 16"/>
          <p:cNvSpPr txBox="1"/>
          <p:nvPr/>
        </p:nvSpPr>
        <p:spPr>
          <a:xfrm>
            <a:off x="7835842" y="3792335"/>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Integer</a:t>
            </a:r>
          </a:p>
        </p:txBody>
      </p:sp>
      <p:sp>
        <p:nvSpPr>
          <p:cNvPr id="17" name="TextBox 17"/>
          <p:cNvSpPr txBox="1"/>
          <p:nvPr/>
        </p:nvSpPr>
        <p:spPr>
          <a:xfrm>
            <a:off x="10210174" y="3792335"/>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Point</a:t>
            </a:r>
          </a:p>
        </p:txBody>
      </p:sp>
      <p:sp>
        <p:nvSpPr>
          <p:cNvPr id="18" name="TextBox 18"/>
          <p:cNvSpPr txBox="1"/>
          <p:nvPr/>
        </p:nvSpPr>
        <p:spPr>
          <a:xfrm>
            <a:off x="12584507" y="3842381"/>
            <a:ext cx="1534433" cy="380438"/>
          </a:xfrm>
          <a:prstGeom prst="rect">
            <a:avLst/>
          </a:prstGeom>
        </p:spPr>
        <p:txBody>
          <a:bodyPr lIns="0" tIns="0" rIns="0" bIns="0" rtlCol="0" anchor="t">
            <a:spAutoFit/>
          </a:bodyPr>
          <a:lstStyle/>
          <a:p>
            <a:pPr algn="ctr">
              <a:lnSpc>
                <a:spcPts val="3286"/>
              </a:lnSpc>
            </a:pPr>
            <a:r>
              <a:rPr lang="en-US" sz="2434" spc="-73">
                <a:solidFill>
                  <a:srgbClr val="000000"/>
                </a:solidFill>
                <a:latin typeface="Open Sans"/>
                <a:ea typeface="Open Sans"/>
                <a:cs typeface="Open Sans"/>
                <a:sym typeface="Open Sans"/>
              </a:rPr>
              <a:t>Fractional</a:t>
            </a:r>
          </a:p>
        </p:txBody>
      </p:sp>
      <p:sp>
        <p:nvSpPr>
          <p:cNvPr id="19" name="TextBox 19"/>
          <p:cNvSpPr txBox="1"/>
          <p:nvPr/>
        </p:nvSpPr>
        <p:spPr>
          <a:xfrm>
            <a:off x="7835842" y="451997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011</a:t>
            </a:r>
          </a:p>
        </p:txBody>
      </p:sp>
      <p:sp>
        <p:nvSpPr>
          <p:cNvPr id="20" name="TextBox 20"/>
          <p:cNvSpPr txBox="1"/>
          <p:nvPr/>
        </p:nvSpPr>
        <p:spPr>
          <a:xfrm>
            <a:off x="7869659" y="536003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011</a:t>
            </a:r>
          </a:p>
        </p:txBody>
      </p:sp>
      <p:sp>
        <p:nvSpPr>
          <p:cNvPr id="21" name="TextBox 21"/>
          <p:cNvSpPr txBox="1"/>
          <p:nvPr/>
        </p:nvSpPr>
        <p:spPr>
          <a:xfrm>
            <a:off x="7869659" y="6138839"/>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010</a:t>
            </a:r>
          </a:p>
        </p:txBody>
      </p:sp>
      <p:sp>
        <p:nvSpPr>
          <p:cNvPr id="22" name="TextBox 22"/>
          <p:cNvSpPr txBox="1"/>
          <p:nvPr/>
        </p:nvSpPr>
        <p:spPr>
          <a:xfrm>
            <a:off x="7878596" y="689990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101</a:t>
            </a:r>
          </a:p>
        </p:txBody>
      </p:sp>
      <p:sp>
        <p:nvSpPr>
          <p:cNvPr id="23" name="TextBox 23"/>
          <p:cNvSpPr txBox="1"/>
          <p:nvPr/>
        </p:nvSpPr>
        <p:spPr>
          <a:xfrm>
            <a:off x="7878596" y="7656661"/>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100</a:t>
            </a:r>
          </a:p>
        </p:txBody>
      </p:sp>
      <p:sp>
        <p:nvSpPr>
          <p:cNvPr id="24" name="TextBox 24"/>
          <p:cNvSpPr txBox="1"/>
          <p:nvPr/>
        </p:nvSpPr>
        <p:spPr>
          <a:xfrm>
            <a:off x="7878596" y="843246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100</a:t>
            </a:r>
          </a:p>
        </p:txBody>
      </p:sp>
      <p:sp>
        <p:nvSpPr>
          <p:cNvPr id="25" name="TextBox 25"/>
          <p:cNvSpPr txBox="1"/>
          <p:nvPr/>
        </p:nvSpPr>
        <p:spPr>
          <a:xfrm>
            <a:off x="12785048" y="451997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a:t>
            </a:r>
          </a:p>
        </p:txBody>
      </p:sp>
      <p:sp>
        <p:nvSpPr>
          <p:cNvPr id="26" name="TextBox 26"/>
          <p:cNvSpPr txBox="1"/>
          <p:nvPr/>
        </p:nvSpPr>
        <p:spPr>
          <a:xfrm>
            <a:off x="12785048" y="536003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a:t>
            </a:r>
          </a:p>
        </p:txBody>
      </p:sp>
      <p:sp>
        <p:nvSpPr>
          <p:cNvPr id="27" name="TextBox 27"/>
          <p:cNvSpPr txBox="1"/>
          <p:nvPr/>
        </p:nvSpPr>
        <p:spPr>
          <a:xfrm>
            <a:off x="12785048" y="610726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a:t>
            </a:r>
          </a:p>
        </p:txBody>
      </p:sp>
      <p:sp>
        <p:nvSpPr>
          <p:cNvPr id="28" name="TextBox 28"/>
          <p:cNvSpPr txBox="1"/>
          <p:nvPr/>
        </p:nvSpPr>
        <p:spPr>
          <a:xfrm>
            <a:off x="12785048" y="6947315"/>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a:t>
            </a:r>
          </a:p>
        </p:txBody>
      </p:sp>
      <p:sp>
        <p:nvSpPr>
          <p:cNvPr id="29" name="TextBox 29"/>
          <p:cNvSpPr txBox="1"/>
          <p:nvPr/>
        </p:nvSpPr>
        <p:spPr>
          <a:xfrm>
            <a:off x="12785048" y="7656661"/>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a:t>
            </a:r>
          </a:p>
        </p:txBody>
      </p:sp>
      <p:sp>
        <p:nvSpPr>
          <p:cNvPr id="30" name="TextBox 30"/>
          <p:cNvSpPr txBox="1"/>
          <p:nvPr/>
        </p:nvSpPr>
        <p:spPr>
          <a:xfrm>
            <a:off x="12785048" y="849671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a:t>
            </a:r>
          </a:p>
        </p:txBody>
      </p:sp>
      <p:sp>
        <p:nvSpPr>
          <p:cNvPr id="31" name="TextBox 31"/>
          <p:cNvSpPr txBox="1"/>
          <p:nvPr/>
        </p:nvSpPr>
        <p:spPr>
          <a:xfrm>
            <a:off x="15172383" y="3792335"/>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Value</a:t>
            </a:r>
          </a:p>
        </p:txBody>
      </p:sp>
      <p:sp>
        <p:nvSpPr>
          <p:cNvPr id="32" name="TextBox 32"/>
          <p:cNvSpPr txBox="1"/>
          <p:nvPr/>
        </p:nvSpPr>
        <p:spPr>
          <a:xfrm>
            <a:off x="15172383" y="451997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3.5</a:t>
            </a:r>
          </a:p>
        </p:txBody>
      </p:sp>
      <p:sp>
        <p:nvSpPr>
          <p:cNvPr id="33" name="TextBox 33"/>
          <p:cNvSpPr txBox="1"/>
          <p:nvPr/>
        </p:nvSpPr>
        <p:spPr>
          <a:xfrm>
            <a:off x="15172383" y="536003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3.0</a:t>
            </a:r>
          </a:p>
        </p:txBody>
      </p:sp>
      <p:sp>
        <p:nvSpPr>
          <p:cNvPr id="34" name="TextBox 34"/>
          <p:cNvSpPr txBox="1"/>
          <p:nvPr/>
        </p:nvSpPr>
        <p:spPr>
          <a:xfrm>
            <a:off x="15172383" y="610726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2.0</a:t>
            </a:r>
          </a:p>
        </p:txBody>
      </p:sp>
      <p:sp>
        <p:nvSpPr>
          <p:cNvPr id="35" name="TextBox 35"/>
          <p:cNvSpPr txBox="1"/>
          <p:nvPr/>
        </p:nvSpPr>
        <p:spPr>
          <a:xfrm>
            <a:off x="15172383" y="685580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-3.0</a:t>
            </a:r>
          </a:p>
        </p:txBody>
      </p:sp>
      <p:sp>
        <p:nvSpPr>
          <p:cNvPr id="36" name="TextBox 36"/>
          <p:cNvSpPr txBox="1"/>
          <p:nvPr/>
        </p:nvSpPr>
        <p:spPr>
          <a:xfrm>
            <a:off x="15172383" y="760303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-3.5</a:t>
            </a:r>
          </a:p>
        </p:txBody>
      </p:sp>
      <p:sp>
        <p:nvSpPr>
          <p:cNvPr id="37" name="TextBox 37"/>
          <p:cNvSpPr txBox="1"/>
          <p:nvPr/>
        </p:nvSpPr>
        <p:spPr>
          <a:xfrm>
            <a:off x="15172383" y="843246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-4.0</a:t>
            </a:r>
          </a:p>
        </p:txBody>
      </p:sp>
      <p:sp>
        <p:nvSpPr>
          <p:cNvPr id="38" name="TextBox 38"/>
          <p:cNvSpPr txBox="1"/>
          <p:nvPr/>
        </p:nvSpPr>
        <p:spPr>
          <a:xfrm>
            <a:off x="8647154" y="9220200"/>
            <a:ext cx="7454364"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3 largest and 3 smallest representations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982967" y="4695705"/>
            <a:ext cx="2122219" cy="2527467"/>
          </a:xfrm>
          <a:prstGeom prst="rect">
            <a:avLst/>
          </a:prstGeom>
        </p:spPr>
        <p:txBody>
          <a:bodyPr lIns="0" tIns="0" rIns="0" bIns="0" rtlCol="0" anchor="t">
            <a:spAutoFit/>
          </a:bodyPr>
          <a:lstStyle/>
          <a:p>
            <a:pPr algn="ctr">
              <a:lnSpc>
                <a:spcPts val="20684"/>
              </a:lnSpc>
            </a:pPr>
            <a:r>
              <a:rPr lang="en-US" sz="14774">
                <a:solidFill>
                  <a:srgbClr val="000000"/>
                </a:solidFill>
                <a:latin typeface="Alatsi"/>
                <a:ea typeface="Alatsi"/>
                <a:cs typeface="Alatsi"/>
                <a:sym typeface="Alatsi"/>
              </a:rPr>
              <a:t>M  </a:t>
            </a:r>
          </a:p>
        </p:txBody>
      </p:sp>
      <p:sp>
        <p:nvSpPr>
          <p:cNvPr id="8" name="TextBox 8"/>
          <p:cNvSpPr txBox="1"/>
          <p:nvPr/>
        </p:nvSpPr>
        <p:spPr>
          <a:xfrm>
            <a:off x="3432990" y="5274305"/>
            <a:ext cx="478532"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a:t>
            </a:r>
          </a:p>
        </p:txBody>
      </p:sp>
      <p:sp>
        <p:nvSpPr>
          <p:cNvPr id="9" name="TextBox 9"/>
          <p:cNvSpPr txBox="1"/>
          <p:nvPr/>
        </p:nvSpPr>
        <p:spPr>
          <a:xfrm>
            <a:off x="3481933" y="5964202"/>
            <a:ext cx="380647"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a:t>
            </a:r>
          </a:p>
        </p:txBody>
      </p:sp>
      <p:sp>
        <p:nvSpPr>
          <p:cNvPr id="10" name="Freeform 10"/>
          <p:cNvSpPr/>
          <p:nvPr/>
        </p:nvSpPr>
        <p:spPr>
          <a:xfrm rot="-5400000">
            <a:off x="4226646" y="6109770"/>
            <a:ext cx="403048" cy="1990358"/>
          </a:xfrm>
          <a:custGeom>
            <a:avLst/>
            <a:gdLst/>
            <a:ahLst/>
            <a:cxnLst/>
            <a:rect l="l" t="t" r="r" b="b"/>
            <a:pathLst>
              <a:path w="403048" h="1990358">
                <a:moveTo>
                  <a:pt x="0" y="0"/>
                </a:moveTo>
                <a:lnTo>
                  <a:pt x="403047" y="0"/>
                </a:lnTo>
                <a:lnTo>
                  <a:pt x="403047" y="1990358"/>
                </a:lnTo>
                <a:lnTo>
                  <a:pt x="0" y="19903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1" name="Table 11"/>
          <p:cNvGraphicFramePr>
            <a:graphicFrameLocks noGrp="1"/>
          </p:cNvGraphicFramePr>
          <p:nvPr/>
        </p:nvGraphicFramePr>
        <p:xfrm>
          <a:off x="7245816" y="3747302"/>
          <a:ext cx="8875860" cy="4860394"/>
        </p:xfrm>
        <a:graphic>
          <a:graphicData uri="http://schemas.openxmlformats.org/drawingml/2006/table">
            <a:tbl>
              <a:tblPr/>
              <a:tblGrid>
                <a:gridCol w="2218965">
                  <a:extLst>
                    <a:ext uri="{9D8B030D-6E8A-4147-A177-3AD203B41FA5}">
                      <a16:colId xmlns:a16="http://schemas.microsoft.com/office/drawing/2014/main" val="20000"/>
                    </a:ext>
                  </a:extLst>
                </a:gridCol>
                <a:gridCol w="2218965">
                  <a:extLst>
                    <a:ext uri="{9D8B030D-6E8A-4147-A177-3AD203B41FA5}">
                      <a16:colId xmlns:a16="http://schemas.microsoft.com/office/drawing/2014/main" val="20001"/>
                    </a:ext>
                  </a:extLst>
                </a:gridCol>
                <a:gridCol w="2218965">
                  <a:extLst>
                    <a:ext uri="{9D8B030D-6E8A-4147-A177-3AD203B41FA5}">
                      <a16:colId xmlns:a16="http://schemas.microsoft.com/office/drawing/2014/main" val="20002"/>
                    </a:ext>
                  </a:extLst>
                </a:gridCol>
                <a:gridCol w="2218965">
                  <a:extLst>
                    <a:ext uri="{9D8B030D-6E8A-4147-A177-3AD203B41FA5}">
                      <a16:colId xmlns:a16="http://schemas.microsoft.com/office/drawing/2014/main" val="20003"/>
                    </a:ext>
                  </a:extLst>
                </a:gridCol>
              </a:tblGrid>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694342">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bl>
          </a:graphicData>
        </a:graphic>
      </p:graphicFrame>
      <p:sp>
        <p:nvSpPr>
          <p:cNvPr id="12" name="TextBox 12"/>
          <p:cNvSpPr txBox="1"/>
          <p:nvPr/>
        </p:nvSpPr>
        <p:spPr>
          <a:xfrm>
            <a:off x="402046" y="2741773"/>
            <a:ext cx="14953100" cy="477557"/>
          </a:xfrm>
          <a:prstGeom prst="rect">
            <a:avLst/>
          </a:prstGeom>
        </p:spPr>
        <p:txBody>
          <a:bodyPr lIns="0" tIns="0" rIns="0" bIns="0" rtlCol="0" anchor="t">
            <a:spAutoFit/>
          </a:bodyPr>
          <a:lstStyle/>
          <a:p>
            <a:pPr algn="l">
              <a:lnSpc>
                <a:spcPts val="3957"/>
              </a:lnSpc>
            </a:pPr>
            <a:r>
              <a:rPr lang="en-US" sz="2931" spc="-87">
                <a:solidFill>
                  <a:srgbClr val="000000"/>
                </a:solidFill>
                <a:latin typeface="Open Sans"/>
                <a:ea typeface="Open Sans"/>
                <a:cs typeface="Open Sans"/>
                <a:sym typeface="Open Sans"/>
              </a:rPr>
              <a:t>There are multiple ways we can structure the 4 bits to change where is the binary </a:t>
            </a:r>
            <a:r>
              <a:rPr lang="en-US" sz="2931" b="1" spc="-87">
                <a:solidFill>
                  <a:srgbClr val="000000"/>
                </a:solidFill>
                <a:latin typeface="Open Sans Bold"/>
                <a:ea typeface="Open Sans Bold"/>
                <a:cs typeface="Open Sans Bold"/>
                <a:sym typeface="Open Sans Bold"/>
              </a:rPr>
              <a:t>point.</a:t>
            </a:r>
          </a:p>
        </p:txBody>
      </p:sp>
      <p:sp>
        <p:nvSpPr>
          <p:cNvPr id="13" name="TextBox 13"/>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4" name="TextBox 14"/>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Floating-point representation</a:t>
            </a:r>
          </a:p>
        </p:txBody>
      </p:sp>
      <p:sp>
        <p:nvSpPr>
          <p:cNvPr id="15" name="TextBox 15"/>
          <p:cNvSpPr txBox="1"/>
          <p:nvPr/>
        </p:nvSpPr>
        <p:spPr>
          <a:xfrm>
            <a:off x="3812262" y="7268373"/>
            <a:ext cx="1231814"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4 bits</a:t>
            </a:r>
          </a:p>
        </p:txBody>
      </p:sp>
      <p:sp>
        <p:nvSpPr>
          <p:cNvPr id="16" name="TextBox 16"/>
          <p:cNvSpPr txBox="1"/>
          <p:nvPr/>
        </p:nvSpPr>
        <p:spPr>
          <a:xfrm>
            <a:off x="7835842" y="3792335"/>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Integer</a:t>
            </a:r>
          </a:p>
        </p:txBody>
      </p:sp>
      <p:sp>
        <p:nvSpPr>
          <p:cNvPr id="17" name="TextBox 17"/>
          <p:cNvSpPr txBox="1"/>
          <p:nvPr/>
        </p:nvSpPr>
        <p:spPr>
          <a:xfrm>
            <a:off x="10210174" y="3792335"/>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Point</a:t>
            </a:r>
          </a:p>
        </p:txBody>
      </p:sp>
      <p:sp>
        <p:nvSpPr>
          <p:cNvPr id="18" name="TextBox 18"/>
          <p:cNvSpPr txBox="1"/>
          <p:nvPr/>
        </p:nvSpPr>
        <p:spPr>
          <a:xfrm>
            <a:off x="12584507" y="3842381"/>
            <a:ext cx="1534433" cy="380438"/>
          </a:xfrm>
          <a:prstGeom prst="rect">
            <a:avLst/>
          </a:prstGeom>
        </p:spPr>
        <p:txBody>
          <a:bodyPr lIns="0" tIns="0" rIns="0" bIns="0" rtlCol="0" anchor="t">
            <a:spAutoFit/>
          </a:bodyPr>
          <a:lstStyle/>
          <a:p>
            <a:pPr algn="ctr">
              <a:lnSpc>
                <a:spcPts val="3286"/>
              </a:lnSpc>
            </a:pPr>
            <a:r>
              <a:rPr lang="en-US" sz="2434" spc="-73">
                <a:solidFill>
                  <a:srgbClr val="000000"/>
                </a:solidFill>
                <a:latin typeface="Open Sans"/>
                <a:ea typeface="Open Sans"/>
                <a:cs typeface="Open Sans"/>
                <a:sym typeface="Open Sans"/>
              </a:rPr>
              <a:t>Fractional</a:t>
            </a:r>
          </a:p>
        </p:txBody>
      </p:sp>
      <p:sp>
        <p:nvSpPr>
          <p:cNvPr id="19" name="TextBox 19"/>
          <p:cNvSpPr txBox="1"/>
          <p:nvPr/>
        </p:nvSpPr>
        <p:spPr>
          <a:xfrm>
            <a:off x="7835842" y="451997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a:t>
            </a:r>
          </a:p>
        </p:txBody>
      </p:sp>
      <p:sp>
        <p:nvSpPr>
          <p:cNvPr id="20" name="TextBox 20"/>
          <p:cNvSpPr txBox="1"/>
          <p:nvPr/>
        </p:nvSpPr>
        <p:spPr>
          <a:xfrm>
            <a:off x="7869659" y="536003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a:t>
            </a:r>
          </a:p>
        </p:txBody>
      </p:sp>
      <p:sp>
        <p:nvSpPr>
          <p:cNvPr id="21" name="TextBox 21"/>
          <p:cNvSpPr txBox="1"/>
          <p:nvPr/>
        </p:nvSpPr>
        <p:spPr>
          <a:xfrm>
            <a:off x="7869659" y="6138839"/>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a:t>
            </a:r>
          </a:p>
        </p:txBody>
      </p:sp>
      <p:sp>
        <p:nvSpPr>
          <p:cNvPr id="22" name="TextBox 22"/>
          <p:cNvSpPr txBox="1"/>
          <p:nvPr/>
        </p:nvSpPr>
        <p:spPr>
          <a:xfrm>
            <a:off x="7878596" y="689990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a:t>
            </a:r>
          </a:p>
        </p:txBody>
      </p:sp>
      <p:sp>
        <p:nvSpPr>
          <p:cNvPr id="23" name="TextBox 23"/>
          <p:cNvSpPr txBox="1"/>
          <p:nvPr/>
        </p:nvSpPr>
        <p:spPr>
          <a:xfrm>
            <a:off x="7878596" y="7656661"/>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a:t>
            </a:r>
          </a:p>
        </p:txBody>
      </p:sp>
      <p:sp>
        <p:nvSpPr>
          <p:cNvPr id="24" name="TextBox 24"/>
          <p:cNvSpPr txBox="1"/>
          <p:nvPr/>
        </p:nvSpPr>
        <p:spPr>
          <a:xfrm>
            <a:off x="7878596" y="843246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a:t>
            </a:r>
          </a:p>
        </p:txBody>
      </p:sp>
      <p:sp>
        <p:nvSpPr>
          <p:cNvPr id="25" name="TextBox 25"/>
          <p:cNvSpPr txBox="1"/>
          <p:nvPr/>
        </p:nvSpPr>
        <p:spPr>
          <a:xfrm>
            <a:off x="12785048" y="451997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111</a:t>
            </a:r>
          </a:p>
        </p:txBody>
      </p:sp>
      <p:sp>
        <p:nvSpPr>
          <p:cNvPr id="26" name="TextBox 26"/>
          <p:cNvSpPr txBox="1"/>
          <p:nvPr/>
        </p:nvSpPr>
        <p:spPr>
          <a:xfrm>
            <a:off x="12785048" y="536003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110</a:t>
            </a:r>
          </a:p>
        </p:txBody>
      </p:sp>
      <p:sp>
        <p:nvSpPr>
          <p:cNvPr id="27" name="TextBox 27"/>
          <p:cNvSpPr txBox="1"/>
          <p:nvPr/>
        </p:nvSpPr>
        <p:spPr>
          <a:xfrm>
            <a:off x="12785048" y="610726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101</a:t>
            </a:r>
          </a:p>
        </p:txBody>
      </p:sp>
      <p:sp>
        <p:nvSpPr>
          <p:cNvPr id="28" name="TextBox 28"/>
          <p:cNvSpPr txBox="1"/>
          <p:nvPr/>
        </p:nvSpPr>
        <p:spPr>
          <a:xfrm>
            <a:off x="12785048" y="6947315"/>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010</a:t>
            </a:r>
          </a:p>
        </p:txBody>
      </p:sp>
      <p:sp>
        <p:nvSpPr>
          <p:cNvPr id="29" name="TextBox 29"/>
          <p:cNvSpPr txBox="1"/>
          <p:nvPr/>
        </p:nvSpPr>
        <p:spPr>
          <a:xfrm>
            <a:off x="12785048" y="7656661"/>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001</a:t>
            </a:r>
          </a:p>
        </p:txBody>
      </p:sp>
      <p:sp>
        <p:nvSpPr>
          <p:cNvPr id="30" name="TextBox 30"/>
          <p:cNvSpPr txBox="1"/>
          <p:nvPr/>
        </p:nvSpPr>
        <p:spPr>
          <a:xfrm>
            <a:off x="12785048" y="849671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000</a:t>
            </a:r>
          </a:p>
        </p:txBody>
      </p:sp>
      <p:sp>
        <p:nvSpPr>
          <p:cNvPr id="31" name="TextBox 31"/>
          <p:cNvSpPr txBox="1"/>
          <p:nvPr/>
        </p:nvSpPr>
        <p:spPr>
          <a:xfrm>
            <a:off x="15172383" y="3792335"/>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Value</a:t>
            </a:r>
          </a:p>
        </p:txBody>
      </p:sp>
      <p:sp>
        <p:nvSpPr>
          <p:cNvPr id="32" name="TextBox 32"/>
          <p:cNvSpPr txBox="1"/>
          <p:nvPr/>
        </p:nvSpPr>
        <p:spPr>
          <a:xfrm>
            <a:off x="15172383" y="451997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0.875</a:t>
            </a:r>
          </a:p>
        </p:txBody>
      </p:sp>
      <p:sp>
        <p:nvSpPr>
          <p:cNvPr id="33" name="TextBox 33"/>
          <p:cNvSpPr txBox="1"/>
          <p:nvPr/>
        </p:nvSpPr>
        <p:spPr>
          <a:xfrm>
            <a:off x="15172383" y="536003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0.75</a:t>
            </a:r>
          </a:p>
        </p:txBody>
      </p:sp>
      <p:sp>
        <p:nvSpPr>
          <p:cNvPr id="34" name="TextBox 34"/>
          <p:cNvSpPr txBox="1"/>
          <p:nvPr/>
        </p:nvSpPr>
        <p:spPr>
          <a:xfrm>
            <a:off x="15172383" y="610726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0.625</a:t>
            </a:r>
          </a:p>
        </p:txBody>
      </p:sp>
      <p:sp>
        <p:nvSpPr>
          <p:cNvPr id="35" name="TextBox 35"/>
          <p:cNvSpPr txBox="1"/>
          <p:nvPr/>
        </p:nvSpPr>
        <p:spPr>
          <a:xfrm>
            <a:off x="15172383" y="685580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-0.75</a:t>
            </a:r>
          </a:p>
        </p:txBody>
      </p:sp>
      <p:sp>
        <p:nvSpPr>
          <p:cNvPr id="36" name="TextBox 36"/>
          <p:cNvSpPr txBox="1"/>
          <p:nvPr/>
        </p:nvSpPr>
        <p:spPr>
          <a:xfrm>
            <a:off x="15172383" y="760303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-0.875</a:t>
            </a:r>
          </a:p>
        </p:txBody>
      </p:sp>
      <p:sp>
        <p:nvSpPr>
          <p:cNvPr id="37" name="TextBox 37"/>
          <p:cNvSpPr txBox="1"/>
          <p:nvPr/>
        </p:nvSpPr>
        <p:spPr>
          <a:xfrm>
            <a:off x="15172383" y="843246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-1.0</a:t>
            </a:r>
          </a:p>
        </p:txBody>
      </p:sp>
      <p:sp>
        <p:nvSpPr>
          <p:cNvPr id="38" name="TextBox 38"/>
          <p:cNvSpPr txBox="1"/>
          <p:nvPr/>
        </p:nvSpPr>
        <p:spPr>
          <a:xfrm>
            <a:off x="8647154" y="9220200"/>
            <a:ext cx="7454364"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3 largest and 3 smallest representations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982967" y="4695705"/>
            <a:ext cx="2122219" cy="2527467"/>
          </a:xfrm>
          <a:prstGeom prst="rect">
            <a:avLst/>
          </a:prstGeom>
        </p:spPr>
        <p:txBody>
          <a:bodyPr lIns="0" tIns="0" rIns="0" bIns="0" rtlCol="0" anchor="t">
            <a:spAutoFit/>
          </a:bodyPr>
          <a:lstStyle/>
          <a:p>
            <a:pPr algn="ctr">
              <a:lnSpc>
                <a:spcPts val="20684"/>
              </a:lnSpc>
            </a:pPr>
            <a:r>
              <a:rPr lang="en-US" sz="14774">
                <a:solidFill>
                  <a:srgbClr val="000000"/>
                </a:solidFill>
                <a:latin typeface="Alatsi"/>
                <a:ea typeface="Alatsi"/>
                <a:cs typeface="Alatsi"/>
                <a:sym typeface="Alatsi"/>
              </a:rPr>
              <a:t>M  </a:t>
            </a:r>
          </a:p>
        </p:txBody>
      </p:sp>
      <p:sp>
        <p:nvSpPr>
          <p:cNvPr id="8" name="TextBox 8"/>
          <p:cNvSpPr txBox="1"/>
          <p:nvPr/>
        </p:nvSpPr>
        <p:spPr>
          <a:xfrm>
            <a:off x="3432990" y="5274305"/>
            <a:ext cx="478532"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a:t>
            </a:r>
          </a:p>
        </p:txBody>
      </p:sp>
      <p:sp>
        <p:nvSpPr>
          <p:cNvPr id="9" name="TextBox 9"/>
          <p:cNvSpPr txBox="1"/>
          <p:nvPr/>
        </p:nvSpPr>
        <p:spPr>
          <a:xfrm>
            <a:off x="3481933" y="5964202"/>
            <a:ext cx="380647" cy="1137086"/>
          </a:xfrm>
          <a:prstGeom prst="rect">
            <a:avLst/>
          </a:prstGeom>
        </p:spPr>
        <p:txBody>
          <a:bodyPr lIns="0" tIns="0" rIns="0" bIns="0" rtlCol="0" anchor="t">
            <a:spAutoFit/>
          </a:bodyPr>
          <a:lstStyle/>
          <a:p>
            <a:pPr algn="ctr">
              <a:lnSpc>
                <a:spcPts val="9222"/>
              </a:lnSpc>
            </a:pPr>
            <a:r>
              <a:rPr lang="en-US" sz="6587">
                <a:solidFill>
                  <a:srgbClr val="000000"/>
                </a:solidFill>
                <a:latin typeface="Alatsi"/>
                <a:ea typeface="Alatsi"/>
                <a:cs typeface="Alatsi"/>
                <a:sym typeface="Alatsi"/>
              </a:rPr>
              <a:t>-</a:t>
            </a:r>
          </a:p>
        </p:txBody>
      </p:sp>
      <p:sp>
        <p:nvSpPr>
          <p:cNvPr id="10" name="Freeform 10"/>
          <p:cNvSpPr/>
          <p:nvPr/>
        </p:nvSpPr>
        <p:spPr>
          <a:xfrm rot="-5400000">
            <a:off x="4226646" y="6109770"/>
            <a:ext cx="403048" cy="1990358"/>
          </a:xfrm>
          <a:custGeom>
            <a:avLst/>
            <a:gdLst/>
            <a:ahLst/>
            <a:cxnLst/>
            <a:rect l="l" t="t" r="r" b="b"/>
            <a:pathLst>
              <a:path w="403048" h="1990358">
                <a:moveTo>
                  <a:pt x="0" y="0"/>
                </a:moveTo>
                <a:lnTo>
                  <a:pt x="403047" y="0"/>
                </a:lnTo>
                <a:lnTo>
                  <a:pt x="403047" y="1990358"/>
                </a:lnTo>
                <a:lnTo>
                  <a:pt x="0" y="19903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1" name="Table 11"/>
          <p:cNvGraphicFramePr>
            <a:graphicFrameLocks noGrp="1"/>
          </p:cNvGraphicFramePr>
          <p:nvPr/>
        </p:nvGraphicFramePr>
        <p:xfrm>
          <a:off x="8545566" y="3646072"/>
          <a:ext cx="4603274" cy="4770990"/>
        </p:xfrm>
        <a:graphic>
          <a:graphicData uri="http://schemas.openxmlformats.org/drawingml/2006/table">
            <a:tbl>
              <a:tblPr/>
              <a:tblGrid>
                <a:gridCol w="2301637">
                  <a:extLst>
                    <a:ext uri="{9D8B030D-6E8A-4147-A177-3AD203B41FA5}">
                      <a16:colId xmlns:a16="http://schemas.microsoft.com/office/drawing/2014/main" val="20000"/>
                    </a:ext>
                  </a:extLst>
                </a:gridCol>
                <a:gridCol w="2301637">
                  <a:extLst>
                    <a:ext uri="{9D8B030D-6E8A-4147-A177-3AD203B41FA5}">
                      <a16:colId xmlns:a16="http://schemas.microsoft.com/office/drawing/2014/main" val="20001"/>
                    </a:ext>
                  </a:extLst>
                </a:gridCol>
              </a:tblGrid>
              <a:tr h="681570">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681570">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681570">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681570">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681570">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681570">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681570">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4"/>
                        </a:lnSpc>
                        <a:defRPr/>
                      </a:pPr>
                      <a:endParaRPr lang="en-US" sz="1100"/>
                    </a:p>
                  </a:txBody>
                  <a:tcPr marL="175273" marR="175273" marT="175273" marB="17527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bl>
          </a:graphicData>
        </a:graphic>
      </p:graphicFrame>
      <p:sp>
        <p:nvSpPr>
          <p:cNvPr id="12" name="TextBox 12"/>
          <p:cNvSpPr txBox="1"/>
          <p:nvPr/>
        </p:nvSpPr>
        <p:spPr>
          <a:xfrm>
            <a:off x="402046" y="2741773"/>
            <a:ext cx="14953100" cy="477557"/>
          </a:xfrm>
          <a:prstGeom prst="rect">
            <a:avLst/>
          </a:prstGeom>
        </p:spPr>
        <p:txBody>
          <a:bodyPr lIns="0" tIns="0" rIns="0" bIns="0" rtlCol="0" anchor="t">
            <a:spAutoFit/>
          </a:bodyPr>
          <a:lstStyle/>
          <a:p>
            <a:pPr algn="l">
              <a:lnSpc>
                <a:spcPts val="3957"/>
              </a:lnSpc>
            </a:pPr>
            <a:r>
              <a:rPr lang="en-US" sz="2931" spc="-87">
                <a:solidFill>
                  <a:srgbClr val="000000"/>
                </a:solidFill>
                <a:latin typeface="Open Sans"/>
                <a:ea typeface="Open Sans"/>
                <a:cs typeface="Open Sans"/>
                <a:sym typeface="Open Sans"/>
              </a:rPr>
              <a:t>There are multiple ways we can structure the 4 bits to change where is the binary </a:t>
            </a:r>
            <a:r>
              <a:rPr lang="en-US" sz="2931" b="1" spc="-87">
                <a:solidFill>
                  <a:srgbClr val="000000"/>
                </a:solidFill>
                <a:latin typeface="Open Sans Bold"/>
                <a:ea typeface="Open Sans Bold"/>
                <a:cs typeface="Open Sans Bold"/>
                <a:sym typeface="Open Sans Bold"/>
              </a:rPr>
              <a:t>point.</a:t>
            </a:r>
          </a:p>
        </p:txBody>
      </p:sp>
      <p:sp>
        <p:nvSpPr>
          <p:cNvPr id="13" name="TextBox 13"/>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4" name="TextBox 14"/>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Floating-point representation</a:t>
            </a:r>
          </a:p>
        </p:txBody>
      </p:sp>
      <p:sp>
        <p:nvSpPr>
          <p:cNvPr id="15" name="TextBox 15"/>
          <p:cNvSpPr txBox="1"/>
          <p:nvPr/>
        </p:nvSpPr>
        <p:spPr>
          <a:xfrm>
            <a:off x="3812262" y="7268373"/>
            <a:ext cx="1231814"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4 bits</a:t>
            </a:r>
          </a:p>
        </p:txBody>
      </p:sp>
      <p:sp>
        <p:nvSpPr>
          <p:cNvPr id="16" name="TextBox 16"/>
          <p:cNvSpPr txBox="1"/>
          <p:nvPr/>
        </p:nvSpPr>
        <p:spPr>
          <a:xfrm>
            <a:off x="9135591" y="3691105"/>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Integer</a:t>
            </a:r>
          </a:p>
        </p:txBody>
      </p:sp>
      <p:sp>
        <p:nvSpPr>
          <p:cNvPr id="17" name="TextBox 17"/>
          <p:cNvSpPr txBox="1"/>
          <p:nvPr/>
        </p:nvSpPr>
        <p:spPr>
          <a:xfrm>
            <a:off x="9135591" y="441874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0111</a:t>
            </a:r>
          </a:p>
        </p:txBody>
      </p:sp>
      <p:sp>
        <p:nvSpPr>
          <p:cNvPr id="18" name="TextBox 18"/>
          <p:cNvSpPr txBox="1"/>
          <p:nvPr/>
        </p:nvSpPr>
        <p:spPr>
          <a:xfrm>
            <a:off x="9169409" y="5258801"/>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0110</a:t>
            </a:r>
          </a:p>
        </p:txBody>
      </p:sp>
      <p:sp>
        <p:nvSpPr>
          <p:cNvPr id="19" name="TextBox 19"/>
          <p:cNvSpPr txBox="1"/>
          <p:nvPr/>
        </p:nvSpPr>
        <p:spPr>
          <a:xfrm>
            <a:off x="9169409" y="6037609"/>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0101</a:t>
            </a:r>
          </a:p>
        </p:txBody>
      </p:sp>
      <p:sp>
        <p:nvSpPr>
          <p:cNvPr id="20" name="TextBox 20"/>
          <p:cNvSpPr txBox="1"/>
          <p:nvPr/>
        </p:nvSpPr>
        <p:spPr>
          <a:xfrm>
            <a:off x="9178345" y="6798677"/>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1010</a:t>
            </a:r>
          </a:p>
        </p:txBody>
      </p:sp>
      <p:sp>
        <p:nvSpPr>
          <p:cNvPr id="21" name="TextBox 21"/>
          <p:cNvSpPr txBox="1"/>
          <p:nvPr/>
        </p:nvSpPr>
        <p:spPr>
          <a:xfrm>
            <a:off x="9178345" y="7555432"/>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1001</a:t>
            </a:r>
          </a:p>
        </p:txBody>
      </p:sp>
      <p:sp>
        <p:nvSpPr>
          <p:cNvPr id="22" name="TextBox 22"/>
          <p:cNvSpPr txBox="1"/>
          <p:nvPr/>
        </p:nvSpPr>
        <p:spPr>
          <a:xfrm>
            <a:off x="9178345" y="833123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1000</a:t>
            </a:r>
          </a:p>
        </p:txBody>
      </p:sp>
      <p:sp>
        <p:nvSpPr>
          <p:cNvPr id="23" name="TextBox 23"/>
          <p:cNvSpPr txBox="1"/>
          <p:nvPr/>
        </p:nvSpPr>
        <p:spPr>
          <a:xfrm>
            <a:off x="11685251" y="3668960"/>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Value</a:t>
            </a:r>
          </a:p>
        </p:txBody>
      </p:sp>
      <p:sp>
        <p:nvSpPr>
          <p:cNvPr id="24" name="TextBox 24"/>
          <p:cNvSpPr txBox="1"/>
          <p:nvPr/>
        </p:nvSpPr>
        <p:spPr>
          <a:xfrm>
            <a:off x="11685251" y="4396601"/>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7</a:t>
            </a:r>
          </a:p>
        </p:txBody>
      </p:sp>
      <p:sp>
        <p:nvSpPr>
          <p:cNvPr id="25" name="TextBox 25"/>
          <p:cNvSpPr txBox="1"/>
          <p:nvPr/>
        </p:nvSpPr>
        <p:spPr>
          <a:xfrm>
            <a:off x="11685251" y="523665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6</a:t>
            </a:r>
          </a:p>
        </p:txBody>
      </p:sp>
      <p:sp>
        <p:nvSpPr>
          <p:cNvPr id="26" name="TextBox 26"/>
          <p:cNvSpPr txBox="1"/>
          <p:nvPr/>
        </p:nvSpPr>
        <p:spPr>
          <a:xfrm>
            <a:off x="11685251" y="5983885"/>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5</a:t>
            </a:r>
          </a:p>
        </p:txBody>
      </p:sp>
      <p:sp>
        <p:nvSpPr>
          <p:cNvPr id="27" name="TextBox 27"/>
          <p:cNvSpPr txBox="1"/>
          <p:nvPr/>
        </p:nvSpPr>
        <p:spPr>
          <a:xfrm>
            <a:off x="11685251" y="6732426"/>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-6</a:t>
            </a:r>
          </a:p>
        </p:txBody>
      </p:sp>
      <p:sp>
        <p:nvSpPr>
          <p:cNvPr id="28" name="TextBox 28"/>
          <p:cNvSpPr txBox="1"/>
          <p:nvPr/>
        </p:nvSpPr>
        <p:spPr>
          <a:xfrm>
            <a:off x="11685251" y="7479655"/>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-7</a:t>
            </a:r>
          </a:p>
        </p:txBody>
      </p:sp>
      <p:sp>
        <p:nvSpPr>
          <p:cNvPr id="29" name="TextBox 29"/>
          <p:cNvSpPr txBox="1"/>
          <p:nvPr/>
        </p:nvSpPr>
        <p:spPr>
          <a:xfrm>
            <a:off x="11685251" y="8309091"/>
            <a:ext cx="1133350" cy="451955"/>
          </a:xfrm>
          <a:prstGeom prst="rect">
            <a:avLst/>
          </a:prstGeom>
        </p:spPr>
        <p:txBody>
          <a:bodyPr lIns="0" tIns="0" rIns="0" bIns="0" rtlCol="0" anchor="t">
            <a:spAutoFit/>
          </a:bodyPr>
          <a:lstStyle/>
          <a:p>
            <a:pPr algn="ctr">
              <a:lnSpc>
                <a:spcPts val="3641"/>
              </a:lnSpc>
            </a:pPr>
            <a:r>
              <a:rPr lang="en-US" sz="2697" spc="-80">
                <a:solidFill>
                  <a:srgbClr val="000000"/>
                </a:solidFill>
                <a:latin typeface="Open Sans"/>
                <a:ea typeface="Open Sans"/>
                <a:cs typeface="Open Sans"/>
                <a:sym typeface="Open Sans"/>
              </a:rPr>
              <a:t>-8</a:t>
            </a:r>
          </a:p>
        </p:txBody>
      </p:sp>
      <p:sp>
        <p:nvSpPr>
          <p:cNvPr id="30" name="TextBox 30"/>
          <p:cNvSpPr txBox="1"/>
          <p:nvPr/>
        </p:nvSpPr>
        <p:spPr>
          <a:xfrm>
            <a:off x="7775371" y="9000471"/>
            <a:ext cx="7454364"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3 largest and 3 smallest representations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2015400" y="4664154"/>
            <a:ext cx="594195" cy="1582768"/>
          </a:xfrm>
          <a:prstGeom prst="rect">
            <a:avLst/>
          </a:prstGeom>
        </p:spPr>
        <p:txBody>
          <a:bodyPr lIns="0" tIns="0" rIns="0" bIns="0" rtlCol="0" anchor="t">
            <a:spAutoFit/>
          </a:bodyPr>
          <a:lstStyle/>
          <a:p>
            <a:pPr algn="ctr">
              <a:lnSpc>
                <a:spcPts val="12944"/>
              </a:lnSpc>
            </a:pPr>
            <a:r>
              <a:rPr lang="en-US" sz="9245">
                <a:solidFill>
                  <a:srgbClr val="000000"/>
                </a:solidFill>
                <a:latin typeface="Alatsi"/>
                <a:ea typeface="Alatsi"/>
                <a:cs typeface="Alatsi"/>
                <a:sym typeface="Alatsi"/>
              </a:rPr>
              <a:t>E</a:t>
            </a:r>
          </a:p>
        </p:txBody>
      </p:sp>
      <p:graphicFrame>
        <p:nvGraphicFramePr>
          <p:cNvPr id="8" name="Table 8"/>
          <p:cNvGraphicFramePr>
            <a:graphicFrameLocks noGrp="1"/>
          </p:cNvGraphicFramePr>
          <p:nvPr/>
        </p:nvGraphicFramePr>
        <p:xfrm>
          <a:off x="2796775" y="3322970"/>
          <a:ext cx="10447256" cy="593041"/>
        </p:xfrm>
        <a:graphic>
          <a:graphicData uri="http://schemas.openxmlformats.org/drawingml/2006/table">
            <a:tbl>
              <a:tblPr/>
              <a:tblGrid>
                <a:gridCol w="1305907">
                  <a:extLst>
                    <a:ext uri="{9D8B030D-6E8A-4147-A177-3AD203B41FA5}">
                      <a16:colId xmlns:a16="http://schemas.microsoft.com/office/drawing/2014/main" val="20000"/>
                    </a:ext>
                  </a:extLst>
                </a:gridCol>
                <a:gridCol w="1305907">
                  <a:extLst>
                    <a:ext uri="{9D8B030D-6E8A-4147-A177-3AD203B41FA5}">
                      <a16:colId xmlns:a16="http://schemas.microsoft.com/office/drawing/2014/main" val="20001"/>
                    </a:ext>
                  </a:extLst>
                </a:gridCol>
                <a:gridCol w="1305907">
                  <a:extLst>
                    <a:ext uri="{9D8B030D-6E8A-4147-A177-3AD203B41FA5}">
                      <a16:colId xmlns:a16="http://schemas.microsoft.com/office/drawing/2014/main" val="20002"/>
                    </a:ext>
                  </a:extLst>
                </a:gridCol>
                <a:gridCol w="1305907">
                  <a:extLst>
                    <a:ext uri="{9D8B030D-6E8A-4147-A177-3AD203B41FA5}">
                      <a16:colId xmlns:a16="http://schemas.microsoft.com/office/drawing/2014/main" val="20003"/>
                    </a:ext>
                  </a:extLst>
                </a:gridCol>
                <a:gridCol w="1305907">
                  <a:extLst>
                    <a:ext uri="{9D8B030D-6E8A-4147-A177-3AD203B41FA5}">
                      <a16:colId xmlns:a16="http://schemas.microsoft.com/office/drawing/2014/main" val="20004"/>
                    </a:ext>
                  </a:extLst>
                </a:gridCol>
                <a:gridCol w="1305907">
                  <a:extLst>
                    <a:ext uri="{9D8B030D-6E8A-4147-A177-3AD203B41FA5}">
                      <a16:colId xmlns:a16="http://schemas.microsoft.com/office/drawing/2014/main" val="20005"/>
                    </a:ext>
                  </a:extLst>
                </a:gridCol>
                <a:gridCol w="1305907">
                  <a:extLst>
                    <a:ext uri="{9D8B030D-6E8A-4147-A177-3AD203B41FA5}">
                      <a16:colId xmlns:a16="http://schemas.microsoft.com/office/drawing/2014/main" val="20006"/>
                    </a:ext>
                  </a:extLst>
                </a:gridCol>
                <a:gridCol w="1305907">
                  <a:extLst>
                    <a:ext uri="{9D8B030D-6E8A-4147-A177-3AD203B41FA5}">
                      <a16:colId xmlns:a16="http://schemas.microsoft.com/office/drawing/2014/main" val="20007"/>
                    </a:ext>
                  </a:extLst>
                </a:gridCol>
              </a:tblGrid>
              <a:tr h="593041">
                <a:tc>
                  <a:txBody>
                    <a:bodyPr/>
                    <a:lstStyle/>
                    <a:p>
                      <a:pPr algn="ctr">
                        <a:lnSpc>
                          <a:spcPts val="1444"/>
                        </a:lnSpc>
                        <a:defRPr/>
                      </a:pPr>
                      <a:endParaRPr lang="en-US" sz="1100"/>
                    </a:p>
                  </a:txBody>
                  <a:tcPr marL="155870" marR="155870" marT="155870" marB="15587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44"/>
                        </a:lnSpc>
                        <a:defRPr/>
                      </a:pPr>
                      <a:endParaRPr lang="en-US" sz="1100"/>
                    </a:p>
                  </a:txBody>
                  <a:tcPr marL="155870" marR="155870" marT="155870" marB="15587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44"/>
                        </a:lnSpc>
                        <a:defRPr/>
                      </a:pPr>
                      <a:endParaRPr lang="en-US" sz="1100"/>
                    </a:p>
                  </a:txBody>
                  <a:tcPr marL="155870" marR="155870" marT="155870" marB="15587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44"/>
                        </a:lnSpc>
                        <a:defRPr/>
                      </a:pPr>
                      <a:endParaRPr lang="en-US" sz="1100"/>
                    </a:p>
                  </a:txBody>
                  <a:tcPr marL="155870" marR="155870" marT="155870" marB="15587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44"/>
                        </a:lnSpc>
                        <a:defRPr/>
                      </a:pPr>
                      <a:endParaRPr lang="en-US" sz="1100"/>
                    </a:p>
                  </a:txBody>
                  <a:tcPr marL="155870" marR="155870" marT="155870" marB="15587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44"/>
                        </a:lnSpc>
                        <a:defRPr/>
                      </a:pPr>
                      <a:endParaRPr lang="en-US" sz="1100"/>
                    </a:p>
                  </a:txBody>
                  <a:tcPr marL="155870" marR="155870" marT="155870" marB="15587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44"/>
                        </a:lnSpc>
                        <a:defRPr/>
                      </a:pPr>
                      <a:endParaRPr lang="en-US" sz="1100"/>
                    </a:p>
                  </a:txBody>
                  <a:tcPr marL="155870" marR="155870" marT="155870" marB="15587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444"/>
                        </a:lnSpc>
                        <a:defRPr/>
                      </a:pPr>
                      <a:endParaRPr lang="en-US" sz="1100"/>
                    </a:p>
                  </a:txBody>
                  <a:tcPr marL="155870" marR="155870" marT="155870" marB="15587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0"/>
                  </a:ext>
                </a:extLst>
              </a:tr>
            </a:tbl>
          </a:graphicData>
        </a:graphic>
      </p:graphicFrame>
      <p:sp>
        <p:nvSpPr>
          <p:cNvPr id="9" name="Freeform 9"/>
          <p:cNvSpPr/>
          <p:nvPr/>
        </p:nvSpPr>
        <p:spPr>
          <a:xfrm rot="-5400000">
            <a:off x="5668600" y="2307012"/>
            <a:ext cx="911618" cy="4501815"/>
          </a:xfrm>
          <a:custGeom>
            <a:avLst/>
            <a:gdLst/>
            <a:ahLst/>
            <a:cxnLst/>
            <a:rect l="l" t="t" r="r" b="b"/>
            <a:pathLst>
              <a:path w="911618" h="4501815">
                <a:moveTo>
                  <a:pt x="0" y="0"/>
                </a:moveTo>
                <a:lnTo>
                  <a:pt x="911618" y="0"/>
                </a:lnTo>
                <a:lnTo>
                  <a:pt x="911618" y="4501816"/>
                </a:lnTo>
                <a:lnTo>
                  <a:pt x="0" y="45018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0" name="Freeform 10"/>
          <p:cNvSpPr/>
          <p:nvPr/>
        </p:nvSpPr>
        <p:spPr>
          <a:xfrm rot="-5400000">
            <a:off x="11856688" y="2307012"/>
            <a:ext cx="911618" cy="4501815"/>
          </a:xfrm>
          <a:custGeom>
            <a:avLst/>
            <a:gdLst/>
            <a:ahLst/>
            <a:cxnLst/>
            <a:rect l="l" t="t" r="r" b="b"/>
            <a:pathLst>
              <a:path w="911618" h="4501815">
                <a:moveTo>
                  <a:pt x="0" y="0"/>
                </a:moveTo>
                <a:lnTo>
                  <a:pt x="911618" y="0"/>
                </a:lnTo>
                <a:lnTo>
                  <a:pt x="911618" y="4501816"/>
                </a:lnTo>
                <a:lnTo>
                  <a:pt x="0" y="45018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1" name="Table 11"/>
          <p:cNvGraphicFramePr>
            <a:graphicFrameLocks noGrp="1"/>
          </p:cNvGraphicFramePr>
          <p:nvPr/>
        </p:nvGraphicFramePr>
        <p:xfrm>
          <a:off x="3873501" y="6499185"/>
          <a:ext cx="1953148" cy="2337120"/>
        </p:xfrm>
        <a:graphic>
          <a:graphicData uri="http://schemas.openxmlformats.org/drawingml/2006/table">
            <a:tbl>
              <a:tblPr/>
              <a:tblGrid>
                <a:gridCol w="894298">
                  <a:extLst>
                    <a:ext uri="{9D8B030D-6E8A-4147-A177-3AD203B41FA5}">
                      <a16:colId xmlns:a16="http://schemas.microsoft.com/office/drawing/2014/main" val="20000"/>
                    </a:ext>
                  </a:extLst>
                </a:gridCol>
                <a:gridCol w="465609">
                  <a:extLst>
                    <a:ext uri="{9D8B030D-6E8A-4147-A177-3AD203B41FA5}">
                      <a16:colId xmlns:a16="http://schemas.microsoft.com/office/drawing/2014/main" val="20001"/>
                    </a:ext>
                  </a:extLst>
                </a:gridCol>
                <a:gridCol w="593241">
                  <a:extLst>
                    <a:ext uri="{9D8B030D-6E8A-4147-A177-3AD203B41FA5}">
                      <a16:colId xmlns:a16="http://schemas.microsoft.com/office/drawing/2014/main" val="20002"/>
                    </a:ext>
                  </a:extLst>
                </a:gridCol>
              </a:tblGrid>
              <a:tr h="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0">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0">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0">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0">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22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sp>
        <p:nvSpPr>
          <p:cNvPr id="12" name="TextBox 12"/>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3" name="TextBox 13"/>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Floating-point representation</a:t>
            </a:r>
          </a:p>
        </p:txBody>
      </p:sp>
      <p:sp>
        <p:nvSpPr>
          <p:cNvPr id="14" name="TextBox 14"/>
          <p:cNvSpPr txBox="1"/>
          <p:nvPr/>
        </p:nvSpPr>
        <p:spPr>
          <a:xfrm>
            <a:off x="2796775" y="2879940"/>
            <a:ext cx="1678390" cy="388146"/>
          </a:xfrm>
          <a:prstGeom prst="rect">
            <a:avLst/>
          </a:prstGeom>
        </p:spPr>
        <p:txBody>
          <a:bodyPr lIns="0" tIns="0" rIns="0" bIns="0" rtlCol="0" anchor="t">
            <a:spAutoFit/>
          </a:bodyPr>
          <a:lstStyle/>
          <a:p>
            <a:pPr algn="l">
              <a:lnSpc>
                <a:spcPts val="3237"/>
              </a:lnSpc>
            </a:pPr>
            <a:r>
              <a:rPr lang="en-US" sz="2398" b="1" spc="-71">
                <a:solidFill>
                  <a:srgbClr val="000000"/>
                </a:solidFill>
                <a:latin typeface="Open Sans Bold"/>
                <a:ea typeface="Open Sans Bold"/>
                <a:cs typeface="Open Sans Bold"/>
                <a:sym typeface="Open Sans Bold"/>
              </a:rPr>
              <a:t>Eg (8 bits):</a:t>
            </a:r>
          </a:p>
        </p:txBody>
      </p:sp>
      <p:sp>
        <p:nvSpPr>
          <p:cNvPr id="15" name="TextBox 15"/>
          <p:cNvSpPr txBox="1"/>
          <p:nvPr/>
        </p:nvSpPr>
        <p:spPr>
          <a:xfrm>
            <a:off x="5668029" y="4559410"/>
            <a:ext cx="1326539" cy="1588163"/>
          </a:xfrm>
          <a:prstGeom prst="rect">
            <a:avLst/>
          </a:prstGeom>
        </p:spPr>
        <p:txBody>
          <a:bodyPr lIns="0" tIns="0" rIns="0" bIns="0" rtlCol="0" anchor="t">
            <a:spAutoFit/>
          </a:bodyPr>
          <a:lstStyle/>
          <a:p>
            <a:pPr algn="ctr">
              <a:lnSpc>
                <a:spcPts val="12929"/>
              </a:lnSpc>
            </a:pPr>
            <a:r>
              <a:rPr lang="en-US" sz="9235">
                <a:solidFill>
                  <a:srgbClr val="000000"/>
                </a:solidFill>
                <a:latin typeface="Alatsi"/>
                <a:ea typeface="Alatsi"/>
                <a:cs typeface="Alatsi"/>
                <a:sym typeface="Alatsi"/>
              </a:rPr>
              <a:t>M  </a:t>
            </a:r>
          </a:p>
        </p:txBody>
      </p:sp>
      <p:sp>
        <p:nvSpPr>
          <p:cNvPr id="16" name="TextBox 16"/>
          <p:cNvSpPr txBox="1"/>
          <p:nvPr/>
        </p:nvSpPr>
        <p:spPr>
          <a:xfrm>
            <a:off x="5368912" y="4838459"/>
            <a:ext cx="299117" cy="703607"/>
          </a:xfrm>
          <a:prstGeom prst="rect">
            <a:avLst/>
          </a:prstGeom>
        </p:spPr>
        <p:txBody>
          <a:bodyPr lIns="0" tIns="0" rIns="0" bIns="0" rtlCol="0" anchor="t">
            <a:spAutoFit/>
          </a:bodyPr>
          <a:lstStyle/>
          <a:p>
            <a:pPr algn="ctr">
              <a:lnSpc>
                <a:spcPts val="5764"/>
              </a:lnSpc>
            </a:pPr>
            <a:r>
              <a:rPr lang="en-US" sz="4117">
                <a:solidFill>
                  <a:srgbClr val="000000"/>
                </a:solidFill>
                <a:latin typeface="Alatsi"/>
                <a:ea typeface="Alatsi"/>
                <a:cs typeface="Alatsi"/>
                <a:sym typeface="Alatsi"/>
              </a:rPr>
              <a:t>+</a:t>
            </a:r>
          </a:p>
        </p:txBody>
      </p:sp>
      <p:sp>
        <p:nvSpPr>
          <p:cNvPr id="17" name="TextBox 17"/>
          <p:cNvSpPr txBox="1"/>
          <p:nvPr/>
        </p:nvSpPr>
        <p:spPr>
          <a:xfrm>
            <a:off x="5399505" y="5269693"/>
            <a:ext cx="237932" cy="703607"/>
          </a:xfrm>
          <a:prstGeom prst="rect">
            <a:avLst/>
          </a:prstGeom>
        </p:spPr>
        <p:txBody>
          <a:bodyPr lIns="0" tIns="0" rIns="0" bIns="0" rtlCol="0" anchor="t">
            <a:spAutoFit/>
          </a:bodyPr>
          <a:lstStyle/>
          <a:p>
            <a:pPr algn="ctr">
              <a:lnSpc>
                <a:spcPts val="5764"/>
              </a:lnSpc>
            </a:pPr>
            <a:r>
              <a:rPr lang="en-US" sz="4117">
                <a:solidFill>
                  <a:srgbClr val="000000"/>
                </a:solidFill>
                <a:latin typeface="Alatsi"/>
                <a:ea typeface="Alatsi"/>
                <a:cs typeface="Alatsi"/>
                <a:sym typeface="Alatsi"/>
              </a:rPr>
              <a:t>-</a:t>
            </a:r>
          </a:p>
        </p:txBody>
      </p:sp>
      <p:sp>
        <p:nvSpPr>
          <p:cNvPr id="18" name="TextBox 18"/>
          <p:cNvSpPr txBox="1"/>
          <p:nvPr/>
        </p:nvSpPr>
        <p:spPr>
          <a:xfrm>
            <a:off x="3018411" y="3477008"/>
            <a:ext cx="1055867" cy="388146"/>
          </a:xfrm>
          <a:prstGeom prst="rect">
            <a:avLst/>
          </a:prstGeom>
        </p:spPr>
        <p:txBody>
          <a:bodyPr lIns="0" tIns="0" rIns="0" bIns="0" rtlCol="0" anchor="t">
            <a:spAutoFit/>
          </a:bodyPr>
          <a:lstStyle/>
          <a:p>
            <a:pPr algn="l">
              <a:lnSpc>
                <a:spcPts val="3237"/>
              </a:lnSpc>
            </a:pPr>
            <a:r>
              <a:rPr lang="en-US" sz="2398" spc="-71">
                <a:solidFill>
                  <a:srgbClr val="000000"/>
                </a:solidFill>
                <a:latin typeface="Open Sans"/>
                <a:ea typeface="Open Sans"/>
                <a:cs typeface="Open Sans"/>
                <a:sym typeface="Open Sans"/>
              </a:rPr>
              <a:t>sign bit</a:t>
            </a:r>
          </a:p>
        </p:txBody>
      </p:sp>
      <p:sp>
        <p:nvSpPr>
          <p:cNvPr id="19" name="TextBox 19"/>
          <p:cNvSpPr txBox="1"/>
          <p:nvPr/>
        </p:nvSpPr>
        <p:spPr>
          <a:xfrm>
            <a:off x="5224023" y="6570946"/>
            <a:ext cx="2008493"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Description</a:t>
            </a:r>
          </a:p>
        </p:txBody>
      </p:sp>
      <p:sp>
        <p:nvSpPr>
          <p:cNvPr id="20" name="TextBox 20"/>
          <p:cNvSpPr txBox="1"/>
          <p:nvPr/>
        </p:nvSpPr>
        <p:spPr>
          <a:xfrm>
            <a:off x="9144000" y="6570946"/>
            <a:ext cx="2008493"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Binary Code</a:t>
            </a:r>
          </a:p>
        </p:txBody>
      </p:sp>
      <p:sp>
        <p:nvSpPr>
          <p:cNvPr id="21" name="TextBox 21"/>
          <p:cNvSpPr txBox="1"/>
          <p:nvPr/>
        </p:nvSpPr>
        <p:spPr>
          <a:xfrm>
            <a:off x="12133657" y="6570946"/>
            <a:ext cx="2008493"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Denary</a:t>
            </a:r>
          </a:p>
        </p:txBody>
      </p:sp>
      <p:sp>
        <p:nvSpPr>
          <p:cNvPr id="22" name="TextBox 22"/>
          <p:cNvSpPr txBox="1"/>
          <p:nvPr/>
        </p:nvSpPr>
        <p:spPr>
          <a:xfrm>
            <a:off x="3941832" y="7343779"/>
            <a:ext cx="4572876"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Largest positive value</a:t>
            </a:r>
          </a:p>
        </p:txBody>
      </p:sp>
      <p:sp>
        <p:nvSpPr>
          <p:cNvPr id="23" name="TextBox 23"/>
          <p:cNvSpPr txBox="1"/>
          <p:nvPr/>
        </p:nvSpPr>
        <p:spPr>
          <a:xfrm>
            <a:off x="3941832" y="8116611"/>
            <a:ext cx="4572876"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Smallest positive value</a:t>
            </a:r>
          </a:p>
        </p:txBody>
      </p:sp>
      <p:sp>
        <p:nvSpPr>
          <p:cNvPr id="24" name="TextBox 24"/>
          <p:cNvSpPr txBox="1"/>
          <p:nvPr/>
        </p:nvSpPr>
        <p:spPr>
          <a:xfrm>
            <a:off x="4044861" y="8947488"/>
            <a:ext cx="4572876" cy="376592"/>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Smallest magnitude negative value</a:t>
            </a:r>
          </a:p>
        </p:txBody>
      </p:sp>
      <p:sp>
        <p:nvSpPr>
          <p:cNvPr id="25" name="TextBox 25"/>
          <p:cNvSpPr txBox="1"/>
          <p:nvPr/>
        </p:nvSpPr>
        <p:spPr>
          <a:xfrm>
            <a:off x="4044861" y="9677400"/>
            <a:ext cx="4572876" cy="376592"/>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Largest magnitude negative value</a:t>
            </a:r>
          </a:p>
        </p:txBody>
      </p:sp>
      <p:sp>
        <p:nvSpPr>
          <p:cNvPr id="26" name="TextBox 26"/>
          <p:cNvSpPr txBox="1"/>
          <p:nvPr/>
        </p:nvSpPr>
        <p:spPr>
          <a:xfrm>
            <a:off x="9180938" y="7343779"/>
            <a:ext cx="1814045"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0 111 0111</a:t>
            </a:r>
          </a:p>
        </p:txBody>
      </p:sp>
      <p:sp>
        <p:nvSpPr>
          <p:cNvPr id="27" name="TextBox 27"/>
          <p:cNvSpPr txBox="1"/>
          <p:nvPr/>
        </p:nvSpPr>
        <p:spPr>
          <a:xfrm>
            <a:off x="9180938" y="8035953"/>
            <a:ext cx="1814045"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0 001 1000</a:t>
            </a:r>
          </a:p>
        </p:txBody>
      </p:sp>
      <p:sp>
        <p:nvSpPr>
          <p:cNvPr id="28" name="TextBox 28"/>
          <p:cNvSpPr txBox="1"/>
          <p:nvPr/>
        </p:nvSpPr>
        <p:spPr>
          <a:xfrm>
            <a:off x="9241224" y="8780743"/>
            <a:ext cx="1814045"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1 111 1000</a:t>
            </a:r>
          </a:p>
        </p:txBody>
      </p:sp>
      <p:sp>
        <p:nvSpPr>
          <p:cNvPr id="29" name="TextBox 29"/>
          <p:cNvSpPr txBox="1"/>
          <p:nvPr/>
        </p:nvSpPr>
        <p:spPr>
          <a:xfrm>
            <a:off x="9241224" y="9553575"/>
            <a:ext cx="1814045"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1 000 0111</a:t>
            </a:r>
          </a:p>
        </p:txBody>
      </p:sp>
      <p:sp>
        <p:nvSpPr>
          <p:cNvPr id="30" name="TextBox 30"/>
          <p:cNvSpPr txBox="1"/>
          <p:nvPr/>
        </p:nvSpPr>
        <p:spPr>
          <a:xfrm>
            <a:off x="11923030" y="7343779"/>
            <a:ext cx="2429748" cy="477557"/>
          </a:xfrm>
          <a:prstGeom prst="rect">
            <a:avLst/>
          </a:prstGeom>
        </p:spPr>
        <p:txBody>
          <a:bodyPr lIns="0" tIns="0" rIns="0" bIns="0" rtlCol="0" anchor="t">
            <a:spAutoFit/>
          </a:bodyPr>
          <a:lstStyle/>
          <a:p>
            <a:pPr algn="ctr">
              <a:lnSpc>
                <a:spcPts val="3957"/>
              </a:lnSpc>
            </a:pPr>
            <a:r>
              <a:rPr lang="en-US" sz="2931" spc="-87">
                <a:solidFill>
                  <a:srgbClr val="000000"/>
                </a:solidFill>
                <a:latin typeface="Open Sans"/>
                <a:ea typeface="Open Sans"/>
                <a:cs typeface="Open Sans"/>
                <a:sym typeface="Open Sans"/>
              </a:rPr>
              <a:t>0.875 x 2 = 112</a:t>
            </a:r>
          </a:p>
        </p:txBody>
      </p:sp>
      <p:sp>
        <p:nvSpPr>
          <p:cNvPr id="31" name="TextBox 31"/>
          <p:cNvSpPr txBox="1"/>
          <p:nvPr/>
        </p:nvSpPr>
        <p:spPr>
          <a:xfrm>
            <a:off x="11788537" y="8107086"/>
            <a:ext cx="2901672" cy="438776"/>
          </a:xfrm>
          <a:prstGeom prst="rect">
            <a:avLst/>
          </a:prstGeom>
        </p:spPr>
        <p:txBody>
          <a:bodyPr lIns="0" tIns="0" rIns="0" bIns="0" rtlCol="0" anchor="t">
            <a:spAutoFit/>
          </a:bodyPr>
          <a:lstStyle/>
          <a:p>
            <a:pPr algn="ctr">
              <a:lnSpc>
                <a:spcPts val="3522"/>
              </a:lnSpc>
            </a:pPr>
            <a:r>
              <a:rPr lang="en-US" sz="2609" spc="-78">
                <a:solidFill>
                  <a:srgbClr val="000000"/>
                </a:solidFill>
                <a:latin typeface="Open Sans"/>
                <a:ea typeface="Open Sans"/>
                <a:cs typeface="Open Sans"/>
                <a:sym typeface="Open Sans"/>
              </a:rPr>
              <a:t>0.125 x 2  = 1 / 2048</a:t>
            </a:r>
          </a:p>
        </p:txBody>
      </p:sp>
      <p:sp>
        <p:nvSpPr>
          <p:cNvPr id="32" name="TextBox 32"/>
          <p:cNvSpPr txBox="1"/>
          <p:nvPr/>
        </p:nvSpPr>
        <p:spPr>
          <a:xfrm>
            <a:off x="11574554" y="8804896"/>
            <a:ext cx="3329638" cy="418926"/>
          </a:xfrm>
          <a:prstGeom prst="rect">
            <a:avLst/>
          </a:prstGeom>
        </p:spPr>
        <p:txBody>
          <a:bodyPr lIns="0" tIns="0" rIns="0" bIns="0" rtlCol="0" anchor="t">
            <a:spAutoFit/>
          </a:bodyPr>
          <a:lstStyle/>
          <a:p>
            <a:pPr algn="ctr">
              <a:lnSpc>
                <a:spcPts val="3387"/>
              </a:lnSpc>
            </a:pPr>
            <a:r>
              <a:rPr lang="en-US" sz="2509" spc="-75">
                <a:solidFill>
                  <a:srgbClr val="000000"/>
                </a:solidFill>
                <a:latin typeface="Open Sans"/>
                <a:ea typeface="Open Sans"/>
                <a:cs typeface="Open Sans"/>
                <a:sym typeface="Open Sans"/>
              </a:rPr>
              <a:t>-0.125 x 2  = </a:t>
            </a:r>
            <a:r>
              <a:rPr lang="en-US" sz="2509" b="1" spc="-75">
                <a:solidFill>
                  <a:srgbClr val="000000"/>
                </a:solidFill>
                <a:latin typeface="Open Sans Bold"/>
                <a:ea typeface="Open Sans Bold"/>
                <a:cs typeface="Open Sans Bold"/>
                <a:sym typeface="Open Sans Bold"/>
              </a:rPr>
              <a:t>-</a:t>
            </a:r>
            <a:r>
              <a:rPr lang="en-US" sz="2509" spc="-75">
                <a:solidFill>
                  <a:srgbClr val="000000"/>
                </a:solidFill>
                <a:latin typeface="Open Sans"/>
                <a:ea typeface="Open Sans"/>
                <a:cs typeface="Open Sans"/>
                <a:sym typeface="Open Sans"/>
              </a:rPr>
              <a:t> 1 / 2048</a:t>
            </a:r>
          </a:p>
        </p:txBody>
      </p:sp>
      <p:sp>
        <p:nvSpPr>
          <p:cNvPr id="33" name="TextBox 33"/>
          <p:cNvSpPr txBox="1"/>
          <p:nvPr/>
        </p:nvSpPr>
        <p:spPr>
          <a:xfrm>
            <a:off x="11574554" y="9547672"/>
            <a:ext cx="3212233" cy="418926"/>
          </a:xfrm>
          <a:prstGeom prst="rect">
            <a:avLst/>
          </a:prstGeom>
        </p:spPr>
        <p:txBody>
          <a:bodyPr lIns="0" tIns="0" rIns="0" bIns="0" rtlCol="0" anchor="t">
            <a:spAutoFit/>
          </a:bodyPr>
          <a:lstStyle/>
          <a:p>
            <a:pPr algn="ctr">
              <a:lnSpc>
                <a:spcPts val="3387"/>
              </a:lnSpc>
            </a:pPr>
            <a:r>
              <a:rPr lang="en-US" sz="2509" spc="-75">
                <a:solidFill>
                  <a:srgbClr val="000000"/>
                </a:solidFill>
                <a:latin typeface="Open Sans"/>
                <a:ea typeface="Open Sans"/>
                <a:cs typeface="Open Sans"/>
                <a:sym typeface="Open Sans"/>
              </a:rPr>
              <a:t>-1 x 2  = </a:t>
            </a:r>
            <a:r>
              <a:rPr lang="en-US" sz="2509" b="1" spc="-75">
                <a:solidFill>
                  <a:srgbClr val="000000"/>
                </a:solidFill>
                <a:latin typeface="Open Sans Bold"/>
                <a:ea typeface="Open Sans Bold"/>
                <a:cs typeface="Open Sans Bold"/>
                <a:sym typeface="Open Sans Bold"/>
              </a:rPr>
              <a:t>-</a:t>
            </a:r>
            <a:r>
              <a:rPr lang="en-US" sz="2509" spc="-75">
                <a:solidFill>
                  <a:srgbClr val="000000"/>
                </a:solidFill>
                <a:latin typeface="Open Sans"/>
                <a:ea typeface="Open Sans"/>
                <a:cs typeface="Open Sans"/>
                <a:sym typeface="Open Sans"/>
              </a:rPr>
              <a:t> 128</a:t>
            </a:r>
          </a:p>
        </p:txBody>
      </p:sp>
      <p:sp>
        <p:nvSpPr>
          <p:cNvPr id="34" name="TextBox 34"/>
          <p:cNvSpPr txBox="1"/>
          <p:nvPr/>
        </p:nvSpPr>
        <p:spPr>
          <a:xfrm>
            <a:off x="13349620" y="7320839"/>
            <a:ext cx="230050" cy="280768"/>
          </a:xfrm>
          <a:prstGeom prst="rect">
            <a:avLst/>
          </a:prstGeom>
        </p:spPr>
        <p:txBody>
          <a:bodyPr lIns="0" tIns="0" rIns="0" bIns="0" rtlCol="0" anchor="t">
            <a:spAutoFit/>
          </a:bodyPr>
          <a:lstStyle/>
          <a:p>
            <a:pPr algn="ctr">
              <a:lnSpc>
                <a:spcPts val="2271"/>
              </a:lnSpc>
            </a:pPr>
            <a:r>
              <a:rPr lang="en-US" sz="1682" spc="-50">
                <a:solidFill>
                  <a:srgbClr val="000000"/>
                </a:solidFill>
                <a:latin typeface="Open Sans"/>
                <a:ea typeface="Open Sans"/>
                <a:cs typeface="Open Sans"/>
                <a:sym typeface="Open Sans"/>
              </a:rPr>
              <a:t>7</a:t>
            </a:r>
          </a:p>
        </p:txBody>
      </p:sp>
      <p:sp>
        <p:nvSpPr>
          <p:cNvPr id="35" name="TextBox 35"/>
          <p:cNvSpPr txBox="1"/>
          <p:nvPr/>
        </p:nvSpPr>
        <p:spPr>
          <a:xfrm>
            <a:off x="13065646" y="8013014"/>
            <a:ext cx="230050" cy="280768"/>
          </a:xfrm>
          <a:prstGeom prst="rect">
            <a:avLst/>
          </a:prstGeom>
        </p:spPr>
        <p:txBody>
          <a:bodyPr lIns="0" tIns="0" rIns="0" bIns="0" rtlCol="0" anchor="t">
            <a:spAutoFit/>
          </a:bodyPr>
          <a:lstStyle/>
          <a:p>
            <a:pPr algn="ctr">
              <a:lnSpc>
                <a:spcPts val="2271"/>
              </a:lnSpc>
            </a:pPr>
            <a:r>
              <a:rPr lang="en-US" sz="1682" spc="-50">
                <a:solidFill>
                  <a:srgbClr val="000000"/>
                </a:solidFill>
                <a:latin typeface="Open Sans"/>
                <a:ea typeface="Open Sans"/>
                <a:cs typeface="Open Sans"/>
                <a:sym typeface="Open Sans"/>
              </a:rPr>
              <a:t>-8</a:t>
            </a:r>
          </a:p>
        </p:txBody>
      </p:sp>
      <p:sp>
        <p:nvSpPr>
          <p:cNvPr id="36" name="TextBox 36"/>
          <p:cNvSpPr txBox="1"/>
          <p:nvPr/>
        </p:nvSpPr>
        <p:spPr>
          <a:xfrm>
            <a:off x="13022879" y="8736362"/>
            <a:ext cx="230050" cy="280768"/>
          </a:xfrm>
          <a:prstGeom prst="rect">
            <a:avLst/>
          </a:prstGeom>
        </p:spPr>
        <p:txBody>
          <a:bodyPr lIns="0" tIns="0" rIns="0" bIns="0" rtlCol="0" anchor="t">
            <a:spAutoFit/>
          </a:bodyPr>
          <a:lstStyle/>
          <a:p>
            <a:pPr algn="ctr">
              <a:lnSpc>
                <a:spcPts val="2271"/>
              </a:lnSpc>
            </a:pPr>
            <a:r>
              <a:rPr lang="en-US" sz="1682" spc="-50">
                <a:solidFill>
                  <a:srgbClr val="000000"/>
                </a:solidFill>
                <a:latin typeface="Open Sans"/>
                <a:ea typeface="Open Sans"/>
                <a:cs typeface="Open Sans"/>
                <a:sym typeface="Open Sans"/>
              </a:rPr>
              <a:t>-8</a:t>
            </a:r>
          </a:p>
        </p:txBody>
      </p:sp>
      <p:sp>
        <p:nvSpPr>
          <p:cNvPr id="37" name="TextBox 37"/>
          <p:cNvSpPr txBox="1"/>
          <p:nvPr/>
        </p:nvSpPr>
        <p:spPr>
          <a:xfrm>
            <a:off x="12950621" y="9495416"/>
            <a:ext cx="230050" cy="280768"/>
          </a:xfrm>
          <a:prstGeom prst="rect">
            <a:avLst/>
          </a:prstGeom>
        </p:spPr>
        <p:txBody>
          <a:bodyPr lIns="0" tIns="0" rIns="0" bIns="0" rtlCol="0" anchor="t">
            <a:spAutoFit/>
          </a:bodyPr>
          <a:lstStyle/>
          <a:p>
            <a:pPr algn="ctr">
              <a:lnSpc>
                <a:spcPts val="2271"/>
              </a:lnSpc>
            </a:pPr>
            <a:r>
              <a:rPr lang="en-US" sz="1682" spc="-50">
                <a:solidFill>
                  <a:srgbClr val="000000"/>
                </a:solidFill>
                <a:latin typeface="Open Sans"/>
                <a:ea typeface="Open Sans"/>
                <a:cs typeface="Open Sans"/>
                <a:sym typeface="Open Sans"/>
              </a:rPr>
              <a:t>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16.1 Data Types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4518718" y="6500141"/>
            <a:ext cx="3876993" cy="659025"/>
            <a:chOff x="0" y="0"/>
            <a:chExt cx="947415" cy="161045"/>
          </a:xfrm>
        </p:grpSpPr>
        <p:sp>
          <p:nvSpPr>
            <p:cNvPr id="7" name="Freeform 7"/>
            <p:cNvSpPr/>
            <p:nvPr/>
          </p:nvSpPr>
          <p:spPr>
            <a:xfrm>
              <a:off x="0" y="0"/>
              <a:ext cx="947415" cy="161045"/>
            </a:xfrm>
            <a:custGeom>
              <a:avLst/>
              <a:gdLst/>
              <a:ahLst/>
              <a:cxnLst/>
              <a:rect l="l" t="t" r="r" b="b"/>
              <a:pathLst>
                <a:path w="947415" h="161045">
                  <a:moveTo>
                    <a:pt x="80522" y="0"/>
                  </a:moveTo>
                  <a:lnTo>
                    <a:pt x="866892" y="0"/>
                  </a:lnTo>
                  <a:cubicBezTo>
                    <a:pt x="888248" y="0"/>
                    <a:pt x="908729" y="8484"/>
                    <a:pt x="923830" y="23584"/>
                  </a:cubicBezTo>
                  <a:cubicBezTo>
                    <a:pt x="938931" y="38685"/>
                    <a:pt x="947415" y="59167"/>
                    <a:pt x="947415" y="80522"/>
                  </a:cubicBezTo>
                  <a:lnTo>
                    <a:pt x="947415" y="80522"/>
                  </a:lnTo>
                  <a:cubicBezTo>
                    <a:pt x="947415" y="101878"/>
                    <a:pt x="938931" y="122360"/>
                    <a:pt x="923830" y="137460"/>
                  </a:cubicBezTo>
                  <a:cubicBezTo>
                    <a:pt x="908729" y="152561"/>
                    <a:pt x="888248" y="161045"/>
                    <a:pt x="866892" y="161045"/>
                  </a:cubicBezTo>
                  <a:lnTo>
                    <a:pt x="80522" y="161045"/>
                  </a:lnTo>
                  <a:cubicBezTo>
                    <a:pt x="59167" y="161045"/>
                    <a:pt x="38685" y="152561"/>
                    <a:pt x="23584" y="137460"/>
                  </a:cubicBezTo>
                  <a:cubicBezTo>
                    <a:pt x="8484" y="122360"/>
                    <a:pt x="0" y="101878"/>
                    <a:pt x="0" y="80522"/>
                  </a:cubicBezTo>
                  <a:lnTo>
                    <a:pt x="0" y="80522"/>
                  </a:lnTo>
                  <a:cubicBezTo>
                    <a:pt x="0" y="59167"/>
                    <a:pt x="8484" y="38685"/>
                    <a:pt x="23584" y="23584"/>
                  </a:cubicBezTo>
                  <a:cubicBezTo>
                    <a:pt x="38685" y="8484"/>
                    <a:pt x="59167" y="0"/>
                    <a:pt x="80522" y="0"/>
                  </a:cubicBezTo>
                  <a:close/>
                </a:path>
              </a:pathLst>
            </a:custGeom>
            <a:solidFill>
              <a:srgbClr val="019D97"/>
            </a:solidFill>
          </p:spPr>
          <p:txBody>
            <a:bodyPr/>
            <a:lstStyle/>
            <a:p>
              <a:endParaRPr lang="en-PH"/>
            </a:p>
          </p:txBody>
        </p:sp>
        <p:sp>
          <p:nvSpPr>
            <p:cNvPr id="8" name="TextBox 8"/>
            <p:cNvSpPr txBox="1"/>
            <p:nvPr/>
          </p:nvSpPr>
          <p:spPr>
            <a:xfrm>
              <a:off x="0" y="-28575"/>
              <a:ext cx="947415" cy="189620"/>
            </a:xfrm>
            <a:prstGeom prst="rect">
              <a:avLst/>
            </a:prstGeom>
          </p:spPr>
          <p:txBody>
            <a:bodyPr lIns="50800" tIns="50800" rIns="50800" bIns="50800" rtlCol="0" anchor="ctr"/>
            <a:lstStyle/>
            <a:p>
              <a:pPr algn="ctr">
                <a:lnSpc>
                  <a:spcPts val="2595"/>
                </a:lnSpc>
              </a:pPr>
              <a:endParaRPr/>
            </a:p>
          </p:txBody>
        </p:sp>
      </p:grpSp>
      <p:sp>
        <p:nvSpPr>
          <p:cNvPr id="9" name="TextBox 9"/>
          <p:cNvSpPr txBox="1"/>
          <p:nvPr/>
        </p:nvSpPr>
        <p:spPr>
          <a:xfrm>
            <a:off x="384809" y="1938701"/>
            <a:ext cx="653352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Data Types</a:t>
            </a:r>
          </a:p>
        </p:txBody>
      </p:sp>
      <p:sp>
        <p:nvSpPr>
          <p:cNvPr id="10" name="TextBox 10"/>
          <p:cNvSpPr txBox="1"/>
          <p:nvPr/>
        </p:nvSpPr>
        <p:spPr>
          <a:xfrm>
            <a:off x="384809" y="2694896"/>
            <a:ext cx="17400269" cy="15811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data type is a classification that determines </a:t>
            </a:r>
            <a:r>
              <a:rPr lang="en-US" sz="3000" b="1">
                <a:solidFill>
                  <a:srgbClr val="000000"/>
                </a:solidFill>
                <a:latin typeface="Open Sans Bold"/>
                <a:ea typeface="Open Sans Bold"/>
                <a:cs typeface="Open Sans Bold"/>
                <a:sym typeface="Open Sans Bold"/>
              </a:rPr>
              <a:t>the type of data a variable can hold,</a:t>
            </a:r>
            <a:r>
              <a:rPr lang="en-US" sz="3000">
                <a:solidFill>
                  <a:srgbClr val="000000"/>
                </a:solidFill>
                <a:latin typeface="Open Sans"/>
                <a:ea typeface="Open Sans"/>
                <a:cs typeface="Open Sans"/>
                <a:sym typeface="Open Sans"/>
              </a:rPr>
              <a:t> and specifying it is crucial as it defines the range of values and operations applicable to that variable, ensuring accurate </a:t>
            </a:r>
            <a:r>
              <a:rPr lang="en-US" sz="3000" b="1">
                <a:solidFill>
                  <a:srgbClr val="000000"/>
                </a:solidFill>
                <a:latin typeface="Open Sans Bold"/>
                <a:ea typeface="Open Sans Bold"/>
                <a:cs typeface="Open Sans Bold"/>
                <a:sym typeface="Open Sans Bold"/>
              </a:rPr>
              <a:t>storage</a:t>
            </a:r>
            <a:r>
              <a:rPr lang="en-US" sz="3000">
                <a:solidFill>
                  <a:srgbClr val="000000"/>
                </a:solidFill>
                <a:latin typeface="Open Sans"/>
                <a:ea typeface="Open Sans"/>
                <a:cs typeface="Open Sans"/>
                <a:sym typeface="Open Sans"/>
              </a:rPr>
              <a:t>, </a:t>
            </a:r>
            <a:r>
              <a:rPr lang="en-US" sz="3000" b="1">
                <a:solidFill>
                  <a:srgbClr val="000000"/>
                </a:solidFill>
                <a:latin typeface="Open Sans Bold"/>
                <a:ea typeface="Open Sans Bold"/>
                <a:cs typeface="Open Sans Bold"/>
                <a:sym typeface="Open Sans Bold"/>
              </a:rPr>
              <a:t>manipulation</a:t>
            </a:r>
            <a:r>
              <a:rPr lang="en-US" sz="3000">
                <a:solidFill>
                  <a:srgbClr val="000000"/>
                </a:solidFill>
                <a:latin typeface="Open Sans"/>
                <a:ea typeface="Open Sans"/>
                <a:cs typeface="Open Sans"/>
                <a:sym typeface="Open Sans"/>
              </a:rPr>
              <a:t>, and </a:t>
            </a:r>
            <a:r>
              <a:rPr lang="en-US" sz="3000" b="1">
                <a:solidFill>
                  <a:srgbClr val="000000"/>
                </a:solidFill>
                <a:latin typeface="Open Sans Bold"/>
                <a:ea typeface="Open Sans Bold"/>
                <a:cs typeface="Open Sans Bold"/>
                <a:sym typeface="Open Sans Bold"/>
              </a:rPr>
              <a:t>interpretation of data</a:t>
            </a:r>
            <a:r>
              <a:rPr lang="en-US" sz="3000">
                <a:solidFill>
                  <a:srgbClr val="000000"/>
                </a:solidFill>
                <a:latin typeface="Open Sans"/>
                <a:ea typeface="Open Sans"/>
                <a:cs typeface="Open Sans"/>
                <a:sym typeface="Open Sans"/>
              </a:rPr>
              <a:t> within a program.</a:t>
            </a:r>
          </a:p>
        </p:txBody>
      </p:sp>
      <p:sp>
        <p:nvSpPr>
          <p:cNvPr id="11" name="TextBox 11"/>
          <p:cNvSpPr txBox="1"/>
          <p:nvPr/>
        </p:nvSpPr>
        <p:spPr>
          <a:xfrm>
            <a:off x="5330228" y="6352980"/>
            <a:ext cx="2375767" cy="711834"/>
          </a:xfrm>
          <a:prstGeom prst="rect">
            <a:avLst/>
          </a:prstGeom>
        </p:spPr>
        <p:txBody>
          <a:bodyPr lIns="0" tIns="0" rIns="0" bIns="0" rtlCol="0" anchor="t">
            <a:spAutoFit/>
          </a:bodyPr>
          <a:lstStyle/>
          <a:p>
            <a:pPr algn="ctr">
              <a:lnSpc>
                <a:spcPts val="5819"/>
              </a:lnSpc>
            </a:pPr>
            <a:r>
              <a:rPr lang="en-US" sz="3233">
                <a:solidFill>
                  <a:srgbClr val="FFFFFF"/>
                </a:solidFill>
                <a:latin typeface="Poppins"/>
                <a:ea typeface="Poppins"/>
                <a:cs typeface="Poppins"/>
                <a:sym typeface="Poppins"/>
              </a:rPr>
              <a:t>1100001</a:t>
            </a:r>
          </a:p>
        </p:txBody>
      </p:sp>
      <p:sp>
        <p:nvSpPr>
          <p:cNvPr id="12" name="AutoShape 12"/>
          <p:cNvSpPr/>
          <p:nvPr/>
        </p:nvSpPr>
        <p:spPr>
          <a:xfrm flipV="1">
            <a:off x="8530899" y="5751151"/>
            <a:ext cx="1274243" cy="731182"/>
          </a:xfrm>
          <a:prstGeom prst="line">
            <a:avLst/>
          </a:prstGeom>
          <a:ln w="38100" cap="flat">
            <a:solidFill>
              <a:srgbClr val="000000"/>
            </a:solidFill>
            <a:prstDash val="solid"/>
            <a:headEnd type="none" w="sm" len="sm"/>
            <a:tailEnd type="arrow" w="med" len="sm"/>
          </a:ln>
        </p:spPr>
        <p:txBody>
          <a:bodyPr/>
          <a:lstStyle/>
          <a:p>
            <a:endParaRPr lang="en-PH"/>
          </a:p>
        </p:txBody>
      </p:sp>
      <p:sp>
        <p:nvSpPr>
          <p:cNvPr id="13" name="AutoShape 13"/>
          <p:cNvSpPr/>
          <p:nvPr/>
        </p:nvSpPr>
        <p:spPr>
          <a:xfrm>
            <a:off x="8520681" y="7176783"/>
            <a:ext cx="1284462" cy="768753"/>
          </a:xfrm>
          <a:prstGeom prst="line">
            <a:avLst/>
          </a:prstGeom>
          <a:ln w="38100" cap="flat">
            <a:solidFill>
              <a:srgbClr val="000000"/>
            </a:solidFill>
            <a:prstDash val="solid"/>
            <a:headEnd type="none" w="sm" len="sm"/>
            <a:tailEnd type="arrow" w="med" len="sm"/>
          </a:ln>
        </p:spPr>
        <p:txBody>
          <a:bodyPr/>
          <a:lstStyle/>
          <a:p>
            <a:endParaRPr lang="en-PH"/>
          </a:p>
        </p:txBody>
      </p:sp>
      <p:sp>
        <p:nvSpPr>
          <p:cNvPr id="14" name="TextBox 14"/>
          <p:cNvSpPr txBox="1"/>
          <p:nvPr/>
        </p:nvSpPr>
        <p:spPr>
          <a:xfrm>
            <a:off x="9805142" y="5285696"/>
            <a:ext cx="2867175" cy="711834"/>
          </a:xfrm>
          <a:prstGeom prst="rect">
            <a:avLst/>
          </a:prstGeom>
        </p:spPr>
        <p:txBody>
          <a:bodyPr lIns="0" tIns="0" rIns="0" bIns="0" rtlCol="0" anchor="t">
            <a:spAutoFit/>
          </a:bodyPr>
          <a:lstStyle/>
          <a:p>
            <a:pPr algn="ctr">
              <a:lnSpc>
                <a:spcPts val="5819"/>
              </a:lnSpc>
            </a:pPr>
            <a:r>
              <a:rPr lang="en-US" sz="3233">
                <a:solidFill>
                  <a:srgbClr val="000000"/>
                </a:solidFill>
                <a:latin typeface="Poppins"/>
                <a:ea typeface="Poppins"/>
                <a:cs typeface="Poppins"/>
                <a:sym typeface="Poppins"/>
              </a:rPr>
              <a:t>“a” in ASCII</a:t>
            </a:r>
          </a:p>
        </p:txBody>
      </p:sp>
      <p:sp>
        <p:nvSpPr>
          <p:cNvPr id="15" name="TextBox 15"/>
          <p:cNvSpPr txBox="1"/>
          <p:nvPr/>
        </p:nvSpPr>
        <p:spPr>
          <a:xfrm>
            <a:off x="9912776" y="7480082"/>
            <a:ext cx="3024936" cy="711834"/>
          </a:xfrm>
          <a:prstGeom prst="rect">
            <a:avLst/>
          </a:prstGeom>
        </p:spPr>
        <p:txBody>
          <a:bodyPr lIns="0" tIns="0" rIns="0" bIns="0" rtlCol="0" anchor="t">
            <a:spAutoFit/>
          </a:bodyPr>
          <a:lstStyle/>
          <a:p>
            <a:pPr algn="ctr">
              <a:lnSpc>
                <a:spcPts val="5819"/>
              </a:lnSpc>
            </a:pPr>
            <a:r>
              <a:rPr lang="en-US" sz="3233">
                <a:solidFill>
                  <a:srgbClr val="000000"/>
                </a:solidFill>
                <a:latin typeface="Poppins"/>
                <a:ea typeface="Poppins"/>
                <a:cs typeface="Poppins"/>
                <a:sym typeface="Poppins"/>
              </a:rPr>
              <a:t>97 in denary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9492933" y="6820636"/>
          <a:ext cx="1177646" cy="1839186"/>
        </p:xfrm>
        <a:graphic>
          <a:graphicData uri="http://schemas.openxmlformats.org/drawingml/2006/table">
            <a:tbl>
              <a:tblPr/>
              <a:tblGrid>
                <a:gridCol w="518339">
                  <a:extLst>
                    <a:ext uri="{9D8B030D-6E8A-4147-A177-3AD203B41FA5}">
                      <a16:colId xmlns:a16="http://schemas.microsoft.com/office/drawing/2014/main" val="20000"/>
                    </a:ext>
                  </a:extLst>
                </a:gridCol>
                <a:gridCol w="315462">
                  <a:extLst>
                    <a:ext uri="{9D8B030D-6E8A-4147-A177-3AD203B41FA5}">
                      <a16:colId xmlns:a16="http://schemas.microsoft.com/office/drawing/2014/main" val="20001"/>
                    </a:ext>
                  </a:extLst>
                </a:gridCol>
                <a:gridCol w="343845">
                  <a:extLst>
                    <a:ext uri="{9D8B030D-6E8A-4147-A177-3AD203B41FA5}">
                      <a16:colId xmlns:a16="http://schemas.microsoft.com/office/drawing/2014/main" val="20002"/>
                    </a:ext>
                  </a:extLst>
                </a:gridCol>
              </a:tblGrid>
              <a:tr h="0">
                <a:tc>
                  <a:txBody>
                    <a:bodyPr/>
                    <a:lstStyle/>
                    <a:p>
                      <a:pPr algn="ctr">
                        <a:lnSpc>
                          <a:spcPts val="1344"/>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344"/>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344"/>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0">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0">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0">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0">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graphicFrame>
        <p:nvGraphicFramePr>
          <p:cNvPr id="8" name="Table 8"/>
          <p:cNvGraphicFramePr>
            <a:graphicFrameLocks noGrp="1"/>
          </p:cNvGraphicFramePr>
          <p:nvPr/>
        </p:nvGraphicFramePr>
        <p:xfrm>
          <a:off x="338677" y="3618684"/>
          <a:ext cx="1177646" cy="1839186"/>
        </p:xfrm>
        <a:graphic>
          <a:graphicData uri="http://schemas.openxmlformats.org/drawingml/2006/table">
            <a:tbl>
              <a:tblPr/>
              <a:tblGrid>
                <a:gridCol w="518339">
                  <a:extLst>
                    <a:ext uri="{9D8B030D-6E8A-4147-A177-3AD203B41FA5}">
                      <a16:colId xmlns:a16="http://schemas.microsoft.com/office/drawing/2014/main" val="20000"/>
                    </a:ext>
                  </a:extLst>
                </a:gridCol>
                <a:gridCol w="315462">
                  <a:extLst>
                    <a:ext uri="{9D8B030D-6E8A-4147-A177-3AD203B41FA5}">
                      <a16:colId xmlns:a16="http://schemas.microsoft.com/office/drawing/2014/main" val="20001"/>
                    </a:ext>
                  </a:extLst>
                </a:gridCol>
                <a:gridCol w="343845">
                  <a:extLst>
                    <a:ext uri="{9D8B030D-6E8A-4147-A177-3AD203B41FA5}">
                      <a16:colId xmlns:a16="http://schemas.microsoft.com/office/drawing/2014/main" val="20002"/>
                    </a:ext>
                  </a:extLst>
                </a:gridCol>
              </a:tblGrid>
              <a:tr h="0">
                <a:tc>
                  <a:txBody>
                    <a:bodyPr/>
                    <a:lstStyle/>
                    <a:p>
                      <a:pPr algn="ctr">
                        <a:lnSpc>
                          <a:spcPts val="1344"/>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344"/>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344"/>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0">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0">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0">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3"/>
                  </a:ext>
                </a:extLst>
              </a:tr>
              <a:tr h="0">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CDD6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1"/>
                        </a:lnSpc>
                        <a:defRPr/>
                      </a:pPr>
                      <a:endParaRPr lang="en-US" sz="1100"/>
                    </a:p>
                  </a:txBody>
                  <a:tcPr marL="145031" marR="145031" marT="145031" marB="145031"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4"/>
                  </a:ext>
                </a:extLst>
              </a:tr>
            </a:tbl>
          </a:graphicData>
        </a:graphic>
      </p:graphicFrame>
      <p:sp>
        <p:nvSpPr>
          <p:cNvPr id="9" name="Freeform 9"/>
          <p:cNvSpPr/>
          <p:nvPr/>
        </p:nvSpPr>
        <p:spPr>
          <a:xfrm>
            <a:off x="7493517" y="4063288"/>
            <a:ext cx="3284792" cy="3819525"/>
          </a:xfrm>
          <a:custGeom>
            <a:avLst/>
            <a:gdLst/>
            <a:ahLst/>
            <a:cxnLst/>
            <a:rect l="l" t="t" r="r" b="b"/>
            <a:pathLst>
              <a:path w="3284792" h="3819525">
                <a:moveTo>
                  <a:pt x="0" y="0"/>
                </a:moveTo>
                <a:lnTo>
                  <a:pt x="3284792" y="0"/>
                </a:lnTo>
                <a:lnTo>
                  <a:pt x="3284792" y="3819525"/>
                </a:lnTo>
                <a:lnTo>
                  <a:pt x="0" y="38195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0" name="TextBox 10"/>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1" name="TextBox 11"/>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Comparison</a:t>
            </a:r>
          </a:p>
        </p:txBody>
      </p:sp>
      <p:sp>
        <p:nvSpPr>
          <p:cNvPr id="12" name="TextBox 12"/>
          <p:cNvSpPr txBox="1"/>
          <p:nvPr/>
        </p:nvSpPr>
        <p:spPr>
          <a:xfrm>
            <a:off x="10521109" y="6866175"/>
            <a:ext cx="1529101"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Description</a:t>
            </a:r>
          </a:p>
        </p:txBody>
      </p:sp>
      <p:sp>
        <p:nvSpPr>
          <p:cNvPr id="13" name="TextBox 13"/>
          <p:cNvSpPr txBox="1"/>
          <p:nvPr/>
        </p:nvSpPr>
        <p:spPr>
          <a:xfrm>
            <a:off x="13505456" y="6866175"/>
            <a:ext cx="1529101"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Binary Code</a:t>
            </a:r>
          </a:p>
        </p:txBody>
      </p:sp>
      <p:sp>
        <p:nvSpPr>
          <p:cNvPr id="14" name="TextBox 14"/>
          <p:cNvSpPr txBox="1"/>
          <p:nvPr/>
        </p:nvSpPr>
        <p:spPr>
          <a:xfrm>
            <a:off x="15781535" y="6866175"/>
            <a:ext cx="1529101"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Denary</a:t>
            </a:r>
          </a:p>
        </p:txBody>
      </p:sp>
      <p:sp>
        <p:nvSpPr>
          <p:cNvPr id="15" name="TextBox 15"/>
          <p:cNvSpPr txBox="1"/>
          <p:nvPr/>
        </p:nvSpPr>
        <p:spPr>
          <a:xfrm>
            <a:off x="9544954" y="7454546"/>
            <a:ext cx="3481411"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Largest positive value</a:t>
            </a:r>
          </a:p>
        </p:txBody>
      </p:sp>
      <p:sp>
        <p:nvSpPr>
          <p:cNvPr id="16" name="TextBox 16"/>
          <p:cNvSpPr txBox="1"/>
          <p:nvPr/>
        </p:nvSpPr>
        <p:spPr>
          <a:xfrm>
            <a:off x="9544954" y="8042916"/>
            <a:ext cx="3481411"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Smallest positive value</a:t>
            </a:r>
          </a:p>
        </p:txBody>
      </p:sp>
      <p:sp>
        <p:nvSpPr>
          <p:cNvPr id="17" name="TextBox 17"/>
          <p:cNvSpPr txBox="1"/>
          <p:nvPr/>
        </p:nvSpPr>
        <p:spPr>
          <a:xfrm>
            <a:off x="9623392" y="8694528"/>
            <a:ext cx="3481411" cy="276750"/>
          </a:xfrm>
          <a:prstGeom prst="rect">
            <a:avLst/>
          </a:prstGeom>
        </p:spPr>
        <p:txBody>
          <a:bodyPr lIns="0" tIns="0" rIns="0" bIns="0" rtlCol="0" anchor="t">
            <a:spAutoFit/>
          </a:bodyPr>
          <a:lstStyle/>
          <a:p>
            <a:pPr algn="ctr">
              <a:lnSpc>
                <a:spcPts val="2293"/>
              </a:lnSpc>
            </a:pPr>
            <a:r>
              <a:rPr lang="en-US" sz="1698" spc="-50">
                <a:solidFill>
                  <a:srgbClr val="000000"/>
                </a:solidFill>
                <a:latin typeface="Open Sans"/>
                <a:ea typeface="Open Sans"/>
                <a:cs typeface="Open Sans"/>
                <a:sym typeface="Open Sans"/>
              </a:rPr>
              <a:t>Smallest magnitude negative value</a:t>
            </a:r>
          </a:p>
        </p:txBody>
      </p:sp>
      <p:sp>
        <p:nvSpPr>
          <p:cNvPr id="18" name="TextBox 18"/>
          <p:cNvSpPr txBox="1"/>
          <p:nvPr/>
        </p:nvSpPr>
        <p:spPr>
          <a:xfrm>
            <a:off x="9623392" y="9250222"/>
            <a:ext cx="3481411" cy="276750"/>
          </a:xfrm>
          <a:prstGeom prst="rect">
            <a:avLst/>
          </a:prstGeom>
        </p:spPr>
        <p:txBody>
          <a:bodyPr lIns="0" tIns="0" rIns="0" bIns="0" rtlCol="0" anchor="t">
            <a:spAutoFit/>
          </a:bodyPr>
          <a:lstStyle/>
          <a:p>
            <a:pPr algn="ctr">
              <a:lnSpc>
                <a:spcPts val="2293"/>
              </a:lnSpc>
            </a:pPr>
            <a:r>
              <a:rPr lang="en-US" sz="1698" spc="-50">
                <a:solidFill>
                  <a:srgbClr val="000000"/>
                </a:solidFill>
                <a:latin typeface="Open Sans"/>
                <a:ea typeface="Open Sans"/>
                <a:cs typeface="Open Sans"/>
                <a:sym typeface="Open Sans"/>
              </a:rPr>
              <a:t>Largest magnitude negative value</a:t>
            </a:r>
          </a:p>
        </p:txBody>
      </p:sp>
      <p:sp>
        <p:nvSpPr>
          <p:cNvPr id="19" name="TextBox 19"/>
          <p:cNvSpPr txBox="1"/>
          <p:nvPr/>
        </p:nvSpPr>
        <p:spPr>
          <a:xfrm>
            <a:off x="13533578" y="7454546"/>
            <a:ext cx="1381064"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0 111 0111</a:t>
            </a:r>
          </a:p>
        </p:txBody>
      </p:sp>
      <p:sp>
        <p:nvSpPr>
          <p:cNvPr id="20" name="TextBox 20"/>
          <p:cNvSpPr txBox="1"/>
          <p:nvPr/>
        </p:nvSpPr>
        <p:spPr>
          <a:xfrm>
            <a:off x="13533578" y="7981510"/>
            <a:ext cx="1381064"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0 001 1000</a:t>
            </a:r>
          </a:p>
        </p:txBody>
      </p:sp>
      <p:sp>
        <p:nvSpPr>
          <p:cNvPr id="21" name="TextBox 21"/>
          <p:cNvSpPr txBox="1"/>
          <p:nvPr/>
        </p:nvSpPr>
        <p:spPr>
          <a:xfrm>
            <a:off x="13579475" y="8548532"/>
            <a:ext cx="1381064"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1 111 1000</a:t>
            </a:r>
          </a:p>
        </p:txBody>
      </p:sp>
      <p:sp>
        <p:nvSpPr>
          <p:cNvPr id="22" name="TextBox 22"/>
          <p:cNvSpPr txBox="1"/>
          <p:nvPr/>
        </p:nvSpPr>
        <p:spPr>
          <a:xfrm>
            <a:off x="13579475" y="9136902"/>
            <a:ext cx="1381064"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1 000 0111</a:t>
            </a:r>
          </a:p>
        </p:txBody>
      </p:sp>
      <p:sp>
        <p:nvSpPr>
          <p:cNvPr id="23" name="TextBox 23"/>
          <p:cNvSpPr txBox="1"/>
          <p:nvPr/>
        </p:nvSpPr>
        <p:spPr>
          <a:xfrm>
            <a:off x="15621181" y="7454546"/>
            <a:ext cx="1849809"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0.875 x 2 = 112</a:t>
            </a:r>
          </a:p>
        </p:txBody>
      </p:sp>
      <p:sp>
        <p:nvSpPr>
          <p:cNvPr id="24" name="TextBox 24"/>
          <p:cNvSpPr txBox="1"/>
          <p:nvPr/>
        </p:nvSpPr>
        <p:spPr>
          <a:xfrm>
            <a:off x="15518789" y="8052441"/>
            <a:ext cx="2209094" cy="326365"/>
          </a:xfrm>
          <a:prstGeom prst="rect">
            <a:avLst/>
          </a:prstGeom>
        </p:spPr>
        <p:txBody>
          <a:bodyPr lIns="0" tIns="0" rIns="0" bIns="0" rtlCol="0" anchor="t">
            <a:spAutoFit/>
          </a:bodyPr>
          <a:lstStyle/>
          <a:p>
            <a:pPr algn="ctr">
              <a:lnSpc>
                <a:spcPts val="2681"/>
              </a:lnSpc>
            </a:pPr>
            <a:r>
              <a:rPr lang="en-US" sz="1986" spc="-59">
                <a:solidFill>
                  <a:srgbClr val="000000"/>
                </a:solidFill>
                <a:latin typeface="Open Sans"/>
                <a:ea typeface="Open Sans"/>
                <a:cs typeface="Open Sans"/>
                <a:sym typeface="Open Sans"/>
              </a:rPr>
              <a:t>0.125 x 2  = 1 / 2048</a:t>
            </a:r>
          </a:p>
        </p:txBody>
      </p:sp>
      <p:sp>
        <p:nvSpPr>
          <p:cNvPr id="25" name="TextBox 25"/>
          <p:cNvSpPr txBox="1"/>
          <p:nvPr/>
        </p:nvSpPr>
        <p:spPr>
          <a:xfrm>
            <a:off x="15355880" y="8576445"/>
            <a:ext cx="2534912" cy="318504"/>
          </a:xfrm>
          <a:prstGeom prst="rect">
            <a:avLst/>
          </a:prstGeom>
        </p:spPr>
        <p:txBody>
          <a:bodyPr lIns="0" tIns="0" rIns="0" bIns="0" rtlCol="0" anchor="t">
            <a:spAutoFit/>
          </a:bodyPr>
          <a:lstStyle/>
          <a:p>
            <a:pPr algn="ctr">
              <a:lnSpc>
                <a:spcPts val="2578"/>
              </a:lnSpc>
            </a:pPr>
            <a:r>
              <a:rPr lang="en-US" sz="1910" spc="-57">
                <a:solidFill>
                  <a:srgbClr val="000000"/>
                </a:solidFill>
                <a:latin typeface="Open Sans"/>
                <a:ea typeface="Open Sans"/>
                <a:cs typeface="Open Sans"/>
                <a:sym typeface="Open Sans"/>
              </a:rPr>
              <a:t>-0.125 x 2  = </a:t>
            </a:r>
            <a:r>
              <a:rPr lang="en-US" sz="1910" b="1" spc="-57">
                <a:solidFill>
                  <a:srgbClr val="000000"/>
                </a:solidFill>
                <a:latin typeface="Open Sans Bold"/>
                <a:ea typeface="Open Sans Bold"/>
                <a:cs typeface="Open Sans Bold"/>
                <a:sym typeface="Open Sans Bold"/>
              </a:rPr>
              <a:t>-</a:t>
            </a:r>
            <a:r>
              <a:rPr lang="en-US" sz="1910" spc="-57">
                <a:solidFill>
                  <a:srgbClr val="000000"/>
                </a:solidFill>
                <a:latin typeface="Open Sans"/>
                <a:ea typeface="Open Sans"/>
                <a:cs typeface="Open Sans"/>
                <a:sym typeface="Open Sans"/>
              </a:rPr>
              <a:t> 1 / 2048</a:t>
            </a:r>
          </a:p>
        </p:txBody>
      </p:sp>
      <p:sp>
        <p:nvSpPr>
          <p:cNvPr id="26" name="TextBox 26"/>
          <p:cNvSpPr txBox="1"/>
          <p:nvPr/>
        </p:nvSpPr>
        <p:spPr>
          <a:xfrm>
            <a:off x="15355880" y="9141933"/>
            <a:ext cx="2445529" cy="318504"/>
          </a:xfrm>
          <a:prstGeom prst="rect">
            <a:avLst/>
          </a:prstGeom>
        </p:spPr>
        <p:txBody>
          <a:bodyPr lIns="0" tIns="0" rIns="0" bIns="0" rtlCol="0" anchor="t">
            <a:spAutoFit/>
          </a:bodyPr>
          <a:lstStyle/>
          <a:p>
            <a:pPr algn="ctr">
              <a:lnSpc>
                <a:spcPts val="2578"/>
              </a:lnSpc>
            </a:pPr>
            <a:r>
              <a:rPr lang="en-US" sz="1910" spc="-57">
                <a:solidFill>
                  <a:srgbClr val="000000"/>
                </a:solidFill>
                <a:latin typeface="Open Sans"/>
                <a:ea typeface="Open Sans"/>
                <a:cs typeface="Open Sans"/>
                <a:sym typeface="Open Sans"/>
              </a:rPr>
              <a:t>-1 x 2  = </a:t>
            </a:r>
            <a:r>
              <a:rPr lang="en-US" sz="1910" b="1" spc="-57">
                <a:solidFill>
                  <a:srgbClr val="000000"/>
                </a:solidFill>
                <a:latin typeface="Open Sans Bold"/>
                <a:ea typeface="Open Sans Bold"/>
                <a:cs typeface="Open Sans Bold"/>
                <a:sym typeface="Open Sans Bold"/>
              </a:rPr>
              <a:t>-</a:t>
            </a:r>
            <a:r>
              <a:rPr lang="en-US" sz="1910" spc="-57">
                <a:solidFill>
                  <a:srgbClr val="000000"/>
                </a:solidFill>
                <a:latin typeface="Open Sans"/>
                <a:ea typeface="Open Sans"/>
                <a:cs typeface="Open Sans"/>
                <a:sym typeface="Open Sans"/>
              </a:rPr>
              <a:t> 128</a:t>
            </a:r>
          </a:p>
        </p:txBody>
      </p:sp>
      <p:sp>
        <p:nvSpPr>
          <p:cNvPr id="27" name="TextBox 27"/>
          <p:cNvSpPr txBox="1"/>
          <p:nvPr/>
        </p:nvSpPr>
        <p:spPr>
          <a:xfrm>
            <a:off x="16707269" y="7439355"/>
            <a:ext cx="175141" cy="220574"/>
          </a:xfrm>
          <a:prstGeom prst="rect">
            <a:avLst/>
          </a:prstGeom>
        </p:spPr>
        <p:txBody>
          <a:bodyPr lIns="0" tIns="0" rIns="0" bIns="0" rtlCol="0" anchor="t">
            <a:spAutoFit/>
          </a:bodyPr>
          <a:lstStyle/>
          <a:p>
            <a:pPr algn="ctr">
              <a:lnSpc>
                <a:spcPts val="1728"/>
              </a:lnSpc>
            </a:pPr>
            <a:r>
              <a:rPr lang="en-US" sz="1280" spc="-38">
                <a:solidFill>
                  <a:srgbClr val="000000"/>
                </a:solidFill>
                <a:latin typeface="Open Sans"/>
                <a:ea typeface="Open Sans"/>
                <a:cs typeface="Open Sans"/>
                <a:sym typeface="Open Sans"/>
              </a:rPr>
              <a:t>7</a:t>
            </a:r>
          </a:p>
        </p:txBody>
      </p:sp>
      <p:sp>
        <p:nvSpPr>
          <p:cNvPr id="28" name="TextBox 28"/>
          <p:cNvSpPr txBox="1"/>
          <p:nvPr/>
        </p:nvSpPr>
        <p:spPr>
          <a:xfrm>
            <a:off x="16491074" y="7966319"/>
            <a:ext cx="175141" cy="220574"/>
          </a:xfrm>
          <a:prstGeom prst="rect">
            <a:avLst/>
          </a:prstGeom>
        </p:spPr>
        <p:txBody>
          <a:bodyPr lIns="0" tIns="0" rIns="0" bIns="0" rtlCol="0" anchor="t">
            <a:spAutoFit/>
          </a:bodyPr>
          <a:lstStyle/>
          <a:p>
            <a:pPr algn="ctr">
              <a:lnSpc>
                <a:spcPts val="1728"/>
              </a:lnSpc>
            </a:pPr>
            <a:r>
              <a:rPr lang="en-US" sz="1280" spc="-38">
                <a:solidFill>
                  <a:srgbClr val="000000"/>
                </a:solidFill>
                <a:latin typeface="Open Sans"/>
                <a:ea typeface="Open Sans"/>
                <a:cs typeface="Open Sans"/>
                <a:sym typeface="Open Sans"/>
              </a:rPr>
              <a:t>-8</a:t>
            </a:r>
          </a:p>
        </p:txBody>
      </p:sp>
      <p:sp>
        <p:nvSpPr>
          <p:cNvPr id="29" name="TextBox 29"/>
          <p:cNvSpPr txBox="1"/>
          <p:nvPr/>
        </p:nvSpPr>
        <p:spPr>
          <a:xfrm>
            <a:off x="16458515" y="8517017"/>
            <a:ext cx="175141" cy="220574"/>
          </a:xfrm>
          <a:prstGeom prst="rect">
            <a:avLst/>
          </a:prstGeom>
        </p:spPr>
        <p:txBody>
          <a:bodyPr lIns="0" tIns="0" rIns="0" bIns="0" rtlCol="0" anchor="t">
            <a:spAutoFit/>
          </a:bodyPr>
          <a:lstStyle/>
          <a:p>
            <a:pPr algn="ctr">
              <a:lnSpc>
                <a:spcPts val="1728"/>
              </a:lnSpc>
            </a:pPr>
            <a:r>
              <a:rPr lang="en-US" sz="1280" spc="-38">
                <a:solidFill>
                  <a:srgbClr val="000000"/>
                </a:solidFill>
                <a:latin typeface="Open Sans"/>
                <a:ea typeface="Open Sans"/>
                <a:cs typeface="Open Sans"/>
                <a:sym typeface="Open Sans"/>
              </a:rPr>
              <a:t>-8</a:t>
            </a:r>
          </a:p>
        </p:txBody>
      </p:sp>
      <p:sp>
        <p:nvSpPr>
          <p:cNvPr id="30" name="TextBox 30"/>
          <p:cNvSpPr txBox="1"/>
          <p:nvPr/>
        </p:nvSpPr>
        <p:spPr>
          <a:xfrm>
            <a:off x="16403504" y="9094898"/>
            <a:ext cx="175141" cy="220574"/>
          </a:xfrm>
          <a:prstGeom prst="rect">
            <a:avLst/>
          </a:prstGeom>
        </p:spPr>
        <p:txBody>
          <a:bodyPr lIns="0" tIns="0" rIns="0" bIns="0" rtlCol="0" anchor="t">
            <a:spAutoFit/>
          </a:bodyPr>
          <a:lstStyle/>
          <a:p>
            <a:pPr algn="ctr">
              <a:lnSpc>
                <a:spcPts val="1728"/>
              </a:lnSpc>
            </a:pPr>
            <a:r>
              <a:rPr lang="en-US" sz="1280" spc="-38">
                <a:solidFill>
                  <a:srgbClr val="000000"/>
                </a:solidFill>
                <a:latin typeface="Open Sans"/>
                <a:ea typeface="Open Sans"/>
                <a:cs typeface="Open Sans"/>
                <a:sym typeface="Open Sans"/>
              </a:rPr>
              <a:t>7</a:t>
            </a:r>
          </a:p>
        </p:txBody>
      </p:sp>
      <p:sp>
        <p:nvSpPr>
          <p:cNvPr id="31" name="TextBox 31"/>
          <p:cNvSpPr txBox="1"/>
          <p:nvPr/>
        </p:nvSpPr>
        <p:spPr>
          <a:xfrm>
            <a:off x="1366853" y="3664223"/>
            <a:ext cx="1529101"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Description</a:t>
            </a:r>
          </a:p>
        </p:txBody>
      </p:sp>
      <p:sp>
        <p:nvSpPr>
          <p:cNvPr id="32" name="TextBox 32"/>
          <p:cNvSpPr txBox="1"/>
          <p:nvPr/>
        </p:nvSpPr>
        <p:spPr>
          <a:xfrm>
            <a:off x="4351201" y="3664223"/>
            <a:ext cx="1529101"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Binary Code</a:t>
            </a:r>
          </a:p>
        </p:txBody>
      </p:sp>
      <p:sp>
        <p:nvSpPr>
          <p:cNvPr id="33" name="TextBox 33"/>
          <p:cNvSpPr txBox="1"/>
          <p:nvPr/>
        </p:nvSpPr>
        <p:spPr>
          <a:xfrm>
            <a:off x="6627279" y="3664223"/>
            <a:ext cx="1529101"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Denary</a:t>
            </a:r>
          </a:p>
        </p:txBody>
      </p:sp>
      <p:sp>
        <p:nvSpPr>
          <p:cNvPr id="34" name="TextBox 34"/>
          <p:cNvSpPr txBox="1"/>
          <p:nvPr/>
        </p:nvSpPr>
        <p:spPr>
          <a:xfrm>
            <a:off x="390698" y="4252593"/>
            <a:ext cx="3481411"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Largest positive value</a:t>
            </a:r>
          </a:p>
        </p:txBody>
      </p:sp>
      <p:sp>
        <p:nvSpPr>
          <p:cNvPr id="35" name="TextBox 35"/>
          <p:cNvSpPr txBox="1"/>
          <p:nvPr/>
        </p:nvSpPr>
        <p:spPr>
          <a:xfrm>
            <a:off x="390698" y="4840964"/>
            <a:ext cx="3481411"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Smallest positive value</a:t>
            </a:r>
          </a:p>
        </p:txBody>
      </p:sp>
      <p:sp>
        <p:nvSpPr>
          <p:cNvPr id="36" name="TextBox 36"/>
          <p:cNvSpPr txBox="1"/>
          <p:nvPr/>
        </p:nvSpPr>
        <p:spPr>
          <a:xfrm>
            <a:off x="469136" y="5492576"/>
            <a:ext cx="3481411" cy="276750"/>
          </a:xfrm>
          <a:prstGeom prst="rect">
            <a:avLst/>
          </a:prstGeom>
        </p:spPr>
        <p:txBody>
          <a:bodyPr lIns="0" tIns="0" rIns="0" bIns="0" rtlCol="0" anchor="t">
            <a:spAutoFit/>
          </a:bodyPr>
          <a:lstStyle/>
          <a:p>
            <a:pPr algn="ctr">
              <a:lnSpc>
                <a:spcPts val="2293"/>
              </a:lnSpc>
            </a:pPr>
            <a:r>
              <a:rPr lang="en-US" sz="1698" spc="-50">
                <a:solidFill>
                  <a:srgbClr val="000000"/>
                </a:solidFill>
                <a:latin typeface="Open Sans"/>
                <a:ea typeface="Open Sans"/>
                <a:cs typeface="Open Sans"/>
                <a:sym typeface="Open Sans"/>
              </a:rPr>
              <a:t>Smallest magnitude negative value</a:t>
            </a:r>
          </a:p>
        </p:txBody>
      </p:sp>
      <p:sp>
        <p:nvSpPr>
          <p:cNvPr id="37" name="TextBox 37"/>
          <p:cNvSpPr txBox="1"/>
          <p:nvPr/>
        </p:nvSpPr>
        <p:spPr>
          <a:xfrm>
            <a:off x="469136" y="6048270"/>
            <a:ext cx="3481411" cy="276750"/>
          </a:xfrm>
          <a:prstGeom prst="rect">
            <a:avLst/>
          </a:prstGeom>
        </p:spPr>
        <p:txBody>
          <a:bodyPr lIns="0" tIns="0" rIns="0" bIns="0" rtlCol="0" anchor="t">
            <a:spAutoFit/>
          </a:bodyPr>
          <a:lstStyle/>
          <a:p>
            <a:pPr algn="ctr">
              <a:lnSpc>
                <a:spcPts val="2293"/>
              </a:lnSpc>
            </a:pPr>
            <a:r>
              <a:rPr lang="en-US" sz="1698" spc="-50">
                <a:solidFill>
                  <a:srgbClr val="000000"/>
                </a:solidFill>
                <a:latin typeface="Open Sans"/>
                <a:ea typeface="Open Sans"/>
                <a:cs typeface="Open Sans"/>
                <a:sym typeface="Open Sans"/>
              </a:rPr>
              <a:t>Largest magnitude negative value</a:t>
            </a:r>
          </a:p>
        </p:txBody>
      </p:sp>
      <p:sp>
        <p:nvSpPr>
          <p:cNvPr id="38" name="TextBox 38"/>
          <p:cNvSpPr txBox="1"/>
          <p:nvPr/>
        </p:nvSpPr>
        <p:spPr>
          <a:xfrm>
            <a:off x="4379322" y="4252593"/>
            <a:ext cx="1381064"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0 1111 111</a:t>
            </a:r>
          </a:p>
        </p:txBody>
      </p:sp>
      <p:sp>
        <p:nvSpPr>
          <p:cNvPr id="39" name="TextBox 39"/>
          <p:cNvSpPr txBox="1"/>
          <p:nvPr/>
        </p:nvSpPr>
        <p:spPr>
          <a:xfrm>
            <a:off x="4379322" y="4779558"/>
            <a:ext cx="1381064"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0 0000 001</a:t>
            </a:r>
          </a:p>
        </p:txBody>
      </p:sp>
      <p:sp>
        <p:nvSpPr>
          <p:cNvPr id="40" name="TextBox 40"/>
          <p:cNvSpPr txBox="1"/>
          <p:nvPr/>
        </p:nvSpPr>
        <p:spPr>
          <a:xfrm>
            <a:off x="4425219" y="5346580"/>
            <a:ext cx="1381064"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1 0000 001</a:t>
            </a:r>
          </a:p>
        </p:txBody>
      </p:sp>
      <p:sp>
        <p:nvSpPr>
          <p:cNvPr id="41" name="TextBox 41"/>
          <p:cNvSpPr txBox="1"/>
          <p:nvPr/>
        </p:nvSpPr>
        <p:spPr>
          <a:xfrm>
            <a:off x="4425219" y="5934950"/>
            <a:ext cx="1381064"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1 1111 111</a:t>
            </a:r>
          </a:p>
        </p:txBody>
      </p:sp>
      <p:sp>
        <p:nvSpPr>
          <p:cNvPr id="42" name="TextBox 42"/>
          <p:cNvSpPr txBox="1"/>
          <p:nvPr/>
        </p:nvSpPr>
        <p:spPr>
          <a:xfrm>
            <a:off x="6466925" y="4252593"/>
            <a:ext cx="1849809"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15.875</a:t>
            </a:r>
          </a:p>
        </p:txBody>
      </p:sp>
      <p:sp>
        <p:nvSpPr>
          <p:cNvPr id="43" name="TextBox 43"/>
          <p:cNvSpPr txBox="1"/>
          <p:nvPr/>
        </p:nvSpPr>
        <p:spPr>
          <a:xfrm>
            <a:off x="6319842" y="4825860"/>
            <a:ext cx="2209094" cy="326365"/>
          </a:xfrm>
          <a:prstGeom prst="rect">
            <a:avLst/>
          </a:prstGeom>
        </p:spPr>
        <p:txBody>
          <a:bodyPr lIns="0" tIns="0" rIns="0" bIns="0" rtlCol="0" anchor="t">
            <a:spAutoFit/>
          </a:bodyPr>
          <a:lstStyle/>
          <a:p>
            <a:pPr algn="ctr">
              <a:lnSpc>
                <a:spcPts val="2681"/>
              </a:lnSpc>
            </a:pPr>
            <a:r>
              <a:rPr lang="en-US" sz="1986" spc="-59">
                <a:solidFill>
                  <a:srgbClr val="000000"/>
                </a:solidFill>
                <a:latin typeface="Open Sans"/>
                <a:ea typeface="Open Sans"/>
                <a:cs typeface="Open Sans"/>
                <a:sym typeface="Open Sans"/>
              </a:rPr>
              <a:t>0.125</a:t>
            </a:r>
          </a:p>
        </p:txBody>
      </p:sp>
      <p:sp>
        <p:nvSpPr>
          <p:cNvPr id="44" name="TextBox 44"/>
          <p:cNvSpPr txBox="1"/>
          <p:nvPr/>
        </p:nvSpPr>
        <p:spPr>
          <a:xfrm>
            <a:off x="6319842" y="5392881"/>
            <a:ext cx="2209094" cy="326365"/>
          </a:xfrm>
          <a:prstGeom prst="rect">
            <a:avLst/>
          </a:prstGeom>
        </p:spPr>
        <p:txBody>
          <a:bodyPr lIns="0" tIns="0" rIns="0" bIns="0" rtlCol="0" anchor="t">
            <a:spAutoFit/>
          </a:bodyPr>
          <a:lstStyle/>
          <a:p>
            <a:pPr algn="ctr">
              <a:lnSpc>
                <a:spcPts val="2681"/>
              </a:lnSpc>
            </a:pPr>
            <a:r>
              <a:rPr lang="en-US" sz="1986" spc="-59">
                <a:solidFill>
                  <a:srgbClr val="000000"/>
                </a:solidFill>
                <a:latin typeface="Open Sans"/>
                <a:ea typeface="Open Sans"/>
                <a:cs typeface="Open Sans"/>
                <a:sym typeface="Open Sans"/>
              </a:rPr>
              <a:t>- 0.125</a:t>
            </a:r>
          </a:p>
        </p:txBody>
      </p:sp>
      <p:sp>
        <p:nvSpPr>
          <p:cNvPr id="45" name="TextBox 45"/>
          <p:cNvSpPr txBox="1"/>
          <p:nvPr/>
        </p:nvSpPr>
        <p:spPr>
          <a:xfrm>
            <a:off x="6466925" y="5913196"/>
            <a:ext cx="1849809" cy="372666"/>
          </a:xfrm>
          <a:prstGeom prst="rect">
            <a:avLst/>
          </a:prstGeom>
        </p:spPr>
        <p:txBody>
          <a:bodyPr lIns="0" tIns="0" rIns="0" bIns="0" rtlCol="0" anchor="t">
            <a:spAutoFit/>
          </a:bodyPr>
          <a:lstStyle/>
          <a:p>
            <a:pPr algn="ctr">
              <a:lnSpc>
                <a:spcPts val="3012"/>
              </a:lnSpc>
            </a:pPr>
            <a:r>
              <a:rPr lang="en-US" sz="2231" spc="-66">
                <a:solidFill>
                  <a:srgbClr val="000000"/>
                </a:solidFill>
                <a:latin typeface="Open Sans"/>
                <a:ea typeface="Open Sans"/>
                <a:cs typeface="Open Sans"/>
                <a:sym typeface="Open Sans"/>
              </a:rPr>
              <a:t>- 15.875</a:t>
            </a:r>
          </a:p>
        </p:txBody>
      </p:sp>
      <p:sp>
        <p:nvSpPr>
          <p:cNvPr id="46" name="TextBox 46"/>
          <p:cNvSpPr txBox="1"/>
          <p:nvPr/>
        </p:nvSpPr>
        <p:spPr>
          <a:xfrm>
            <a:off x="11857089" y="6279042"/>
            <a:ext cx="4327567" cy="391899"/>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Floating point representation</a:t>
            </a:r>
          </a:p>
        </p:txBody>
      </p:sp>
      <p:sp>
        <p:nvSpPr>
          <p:cNvPr id="47" name="TextBox 47"/>
          <p:cNvSpPr txBox="1"/>
          <p:nvPr/>
        </p:nvSpPr>
        <p:spPr>
          <a:xfrm>
            <a:off x="2740161" y="3055252"/>
            <a:ext cx="4327567" cy="391982"/>
          </a:xfrm>
          <a:prstGeom prst="rect">
            <a:avLst/>
          </a:prstGeom>
        </p:spPr>
        <p:txBody>
          <a:bodyPr lIns="0" tIns="0" rIns="0" bIns="0" rtlCol="0" anchor="t">
            <a:spAutoFit/>
          </a:bodyPr>
          <a:lstStyle/>
          <a:p>
            <a:pPr algn="ctr">
              <a:lnSpc>
                <a:spcPts val="3271"/>
              </a:lnSpc>
            </a:pPr>
            <a:r>
              <a:rPr lang="en-US" sz="2423" b="1" spc="-72">
                <a:solidFill>
                  <a:srgbClr val="000000"/>
                </a:solidFill>
                <a:latin typeface="Open Sans Bold"/>
                <a:ea typeface="Open Sans Bold"/>
                <a:cs typeface="Open Sans Bold"/>
                <a:sym typeface="Open Sans Bold"/>
              </a:rPr>
              <a:t>Fixed point representation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1027804" y="5590495"/>
          <a:ext cx="7266858" cy="4114800"/>
        </p:xfrm>
        <a:graphic>
          <a:graphicData uri="http://schemas.openxmlformats.org/drawingml/2006/table">
            <a:tbl>
              <a:tblPr/>
              <a:tblGrid>
                <a:gridCol w="3633429">
                  <a:extLst>
                    <a:ext uri="{9D8B030D-6E8A-4147-A177-3AD203B41FA5}">
                      <a16:colId xmlns:a16="http://schemas.microsoft.com/office/drawing/2014/main" val="20000"/>
                    </a:ext>
                  </a:extLst>
                </a:gridCol>
                <a:gridCol w="3633429">
                  <a:extLst>
                    <a:ext uri="{9D8B030D-6E8A-4147-A177-3AD203B41FA5}">
                      <a16:colId xmlns:a16="http://schemas.microsoft.com/office/drawing/2014/main" val="20001"/>
                    </a:ext>
                  </a:extLst>
                </a:gridCol>
              </a:tblGrid>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bl>
          </a:graphicData>
        </a:graphic>
      </p:graphicFrame>
      <p:sp>
        <p:nvSpPr>
          <p:cNvPr id="8" name="TextBox 8"/>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9" name="TextBox 9"/>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Precision and normalisation</a:t>
            </a:r>
          </a:p>
        </p:txBody>
      </p:sp>
      <p:sp>
        <p:nvSpPr>
          <p:cNvPr id="10" name="TextBox 10"/>
          <p:cNvSpPr txBox="1"/>
          <p:nvPr/>
        </p:nvSpPr>
        <p:spPr>
          <a:xfrm>
            <a:off x="407455" y="2760416"/>
            <a:ext cx="17546966" cy="1778822"/>
          </a:xfrm>
          <a:prstGeom prst="rect">
            <a:avLst/>
          </a:prstGeom>
        </p:spPr>
        <p:txBody>
          <a:bodyPr lIns="0" tIns="0" rIns="0" bIns="0" rtlCol="0" anchor="t">
            <a:spAutoFit/>
          </a:bodyPr>
          <a:lstStyle/>
          <a:p>
            <a:pPr algn="l">
              <a:lnSpc>
                <a:spcPts val="3541"/>
              </a:lnSpc>
            </a:pPr>
            <a:r>
              <a:rPr lang="en-US" sz="2623" spc="-78">
                <a:solidFill>
                  <a:srgbClr val="000000"/>
                </a:solidFill>
                <a:latin typeface="Open Sans"/>
                <a:ea typeface="Open Sans"/>
                <a:cs typeface="Open Sans"/>
                <a:sym typeface="Open Sans"/>
              </a:rPr>
              <a:t>To achieve maximum precision, we need to normalise a floating-point number.</a:t>
            </a:r>
          </a:p>
          <a:p>
            <a:pPr algn="l">
              <a:lnSpc>
                <a:spcPts val="3541"/>
              </a:lnSpc>
            </a:pPr>
            <a:endParaRPr lang="en-US" sz="2623" spc="-78">
              <a:solidFill>
                <a:srgbClr val="000000"/>
              </a:solidFill>
              <a:latin typeface="Open Sans"/>
              <a:ea typeface="Open Sans"/>
              <a:cs typeface="Open Sans"/>
              <a:sym typeface="Open Sans"/>
            </a:endParaRPr>
          </a:p>
          <a:p>
            <a:pPr algn="l">
              <a:lnSpc>
                <a:spcPts val="3541"/>
              </a:lnSpc>
            </a:pPr>
            <a:r>
              <a:rPr lang="en-US" sz="2623" spc="-78">
                <a:solidFill>
                  <a:srgbClr val="000000"/>
                </a:solidFill>
                <a:latin typeface="Open Sans"/>
                <a:ea typeface="Open Sans"/>
                <a:cs typeface="Open Sans"/>
                <a:sym typeface="Open Sans"/>
              </a:rPr>
              <a:t>In practice, using the largest possible magnitude for the value represented by the mantissa would achieve optimum precision. </a:t>
            </a:r>
          </a:p>
        </p:txBody>
      </p:sp>
      <p:sp>
        <p:nvSpPr>
          <p:cNvPr id="11" name="TextBox 11"/>
          <p:cNvSpPr txBox="1"/>
          <p:nvPr/>
        </p:nvSpPr>
        <p:spPr>
          <a:xfrm>
            <a:off x="2806536" y="5082163"/>
            <a:ext cx="3709394" cy="435797"/>
          </a:xfrm>
          <a:prstGeom prst="rect">
            <a:avLst/>
          </a:prstGeom>
        </p:spPr>
        <p:txBody>
          <a:bodyPr lIns="0" tIns="0" rIns="0" bIns="0" rtlCol="0" anchor="t">
            <a:spAutoFit/>
          </a:bodyPr>
          <a:lstStyle/>
          <a:p>
            <a:pPr algn="ctr">
              <a:lnSpc>
                <a:spcPts val="3541"/>
              </a:lnSpc>
            </a:pPr>
            <a:r>
              <a:rPr lang="en-US" sz="2623" b="1" i="1" spc="-78">
                <a:solidFill>
                  <a:srgbClr val="000000"/>
                </a:solidFill>
                <a:latin typeface="Open Sans Bold Italics"/>
                <a:ea typeface="Open Sans Bold Italics"/>
                <a:cs typeface="Open Sans Bold Italics"/>
                <a:sym typeface="Open Sans Bold Italics"/>
              </a:rPr>
              <a:t>Denary 2 </a:t>
            </a:r>
          </a:p>
        </p:txBody>
      </p:sp>
      <p:sp>
        <p:nvSpPr>
          <p:cNvPr id="12" name="TextBox 12"/>
          <p:cNvSpPr txBox="1"/>
          <p:nvPr/>
        </p:nvSpPr>
        <p:spPr>
          <a:xfrm>
            <a:off x="1110345" y="5790327"/>
            <a:ext cx="3373431"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Denary Representation</a:t>
            </a:r>
          </a:p>
        </p:txBody>
      </p:sp>
      <p:sp>
        <p:nvSpPr>
          <p:cNvPr id="13" name="TextBox 13"/>
          <p:cNvSpPr txBox="1"/>
          <p:nvPr/>
        </p:nvSpPr>
        <p:spPr>
          <a:xfrm>
            <a:off x="4829214" y="5622735"/>
            <a:ext cx="3373431" cy="841224"/>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Floating-point binary representation</a:t>
            </a:r>
          </a:p>
        </p:txBody>
      </p:sp>
      <p:sp>
        <p:nvSpPr>
          <p:cNvPr id="14" name="TextBox 14"/>
          <p:cNvSpPr txBox="1"/>
          <p:nvPr/>
        </p:nvSpPr>
        <p:spPr>
          <a:xfrm>
            <a:off x="1961622" y="6909613"/>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0.125 x 2</a:t>
            </a:r>
          </a:p>
        </p:txBody>
      </p:sp>
      <p:sp>
        <p:nvSpPr>
          <p:cNvPr id="15" name="TextBox 15"/>
          <p:cNvSpPr txBox="1"/>
          <p:nvPr/>
        </p:nvSpPr>
        <p:spPr>
          <a:xfrm>
            <a:off x="1961622" y="7886245"/>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0.25 x 2</a:t>
            </a:r>
          </a:p>
        </p:txBody>
      </p:sp>
      <p:sp>
        <p:nvSpPr>
          <p:cNvPr id="16" name="TextBox 16"/>
          <p:cNvSpPr txBox="1"/>
          <p:nvPr/>
        </p:nvSpPr>
        <p:spPr>
          <a:xfrm>
            <a:off x="1971098" y="9007016"/>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0.5 x 2</a:t>
            </a:r>
          </a:p>
        </p:txBody>
      </p:sp>
      <p:sp>
        <p:nvSpPr>
          <p:cNvPr id="17" name="TextBox 17"/>
          <p:cNvSpPr txBox="1"/>
          <p:nvPr/>
        </p:nvSpPr>
        <p:spPr>
          <a:xfrm>
            <a:off x="3190039" y="6794221"/>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4</a:t>
            </a:r>
          </a:p>
        </p:txBody>
      </p:sp>
      <p:sp>
        <p:nvSpPr>
          <p:cNvPr id="18" name="TextBox 18"/>
          <p:cNvSpPr txBox="1"/>
          <p:nvPr/>
        </p:nvSpPr>
        <p:spPr>
          <a:xfrm>
            <a:off x="3004881" y="7825320"/>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3</a:t>
            </a:r>
          </a:p>
        </p:txBody>
      </p:sp>
      <p:sp>
        <p:nvSpPr>
          <p:cNvPr id="19" name="TextBox 19"/>
          <p:cNvSpPr txBox="1"/>
          <p:nvPr/>
        </p:nvSpPr>
        <p:spPr>
          <a:xfrm>
            <a:off x="2912302" y="8891624"/>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2</a:t>
            </a:r>
          </a:p>
        </p:txBody>
      </p:sp>
      <p:sp>
        <p:nvSpPr>
          <p:cNvPr id="20" name="TextBox 20"/>
          <p:cNvSpPr txBox="1"/>
          <p:nvPr/>
        </p:nvSpPr>
        <p:spPr>
          <a:xfrm>
            <a:off x="5043142" y="6855145"/>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0 001 0100</a:t>
            </a:r>
          </a:p>
        </p:txBody>
      </p:sp>
      <p:sp>
        <p:nvSpPr>
          <p:cNvPr id="21" name="TextBox 21"/>
          <p:cNvSpPr txBox="1"/>
          <p:nvPr/>
        </p:nvSpPr>
        <p:spPr>
          <a:xfrm>
            <a:off x="5070243" y="7886245"/>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0 010 0011</a:t>
            </a:r>
          </a:p>
        </p:txBody>
      </p:sp>
      <p:sp>
        <p:nvSpPr>
          <p:cNvPr id="22" name="TextBox 22"/>
          <p:cNvSpPr txBox="1"/>
          <p:nvPr/>
        </p:nvSpPr>
        <p:spPr>
          <a:xfrm>
            <a:off x="5043142" y="9013219"/>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0 100 0010</a:t>
            </a:r>
          </a:p>
        </p:txBody>
      </p:sp>
      <p:graphicFrame>
        <p:nvGraphicFramePr>
          <p:cNvPr id="23" name="Table 23"/>
          <p:cNvGraphicFramePr>
            <a:graphicFrameLocks noGrp="1"/>
          </p:cNvGraphicFramePr>
          <p:nvPr/>
        </p:nvGraphicFramePr>
        <p:xfrm>
          <a:off x="9675854" y="5590495"/>
          <a:ext cx="7266858" cy="4114800"/>
        </p:xfrm>
        <a:graphic>
          <a:graphicData uri="http://schemas.openxmlformats.org/drawingml/2006/table">
            <a:tbl>
              <a:tblPr/>
              <a:tblGrid>
                <a:gridCol w="3633429">
                  <a:extLst>
                    <a:ext uri="{9D8B030D-6E8A-4147-A177-3AD203B41FA5}">
                      <a16:colId xmlns:a16="http://schemas.microsoft.com/office/drawing/2014/main" val="20000"/>
                    </a:ext>
                  </a:extLst>
                </a:gridCol>
                <a:gridCol w="3633429">
                  <a:extLst>
                    <a:ext uri="{9D8B030D-6E8A-4147-A177-3AD203B41FA5}">
                      <a16:colId xmlns:a16="http://schemas.microsoft.com/office/drawing/2014/main" val="20001"/>
                    </a:ext>
                  </a:extLst>
                </a:gridCol>
              </a:tblGrid>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bl>
          </a:graphicData>
        </a:graphic>
      </p:graphicFrame>
      <p:sp>
        <p:nvSpPr>
          <p:cNvPr id="24" name="TextBox 24"/>
          <p:cNvSpPr txBox="1"/>
          <p:nvPr/>
        </p:nvSpPr>
        <p:spPr>
          <a:xfrm>
            <a:off x="11454585" y="5082163"/>
            <a:ext cx="3709394" cy="435797"/>
          </a:xfrm>
          <a:prstGeom prst="rect">
            <a:avLst/>
          </a:prstGeom>
        </p:spPr>
        <p:txBody>
          <a:bodyPr lIns="0" tIns="0" rIns="0" bIns="0" rtlCol="0" anchor="t">
            <a:spAutoFit/>
          </a:bodyPr>
          <a:lstStyle/>
          <a:p>
            <a:pPr algn="ctr">
              <a:lnSpc>
                <a:spcPts val="3541"/>
              </a:lnSpc>
            </a:pPr>
            <a:r>
              <a:rPr lang="en-US" sz="2623" b="1" i="1" spc="-78">
                <a:solidFill>
                  <a:srgbClr val="000000"/>
                </a:solidFill>
                <a:latin typeface="Open Sans Bold Italics"/>
                <a:ea typeface="Open Sans Bold Italics"/>
                <a:cs typeface="Open Sans Bold Italics"/>
                <a:sym typeface="Open Sans Bold Italics"/>
              </a:rPr>
              <a:t>Denary - 4 </a:t>
            </a:r>
          </a:p>
        </p:txBody>
      </p:sp>
      <p:sp>
        <p:nvSpPr>
          <p:cNvPr id="25" name="TextBox 25"/>
          <p:cNvSpPr txBox="1"/>
          <p:nvPr/>
        </p:nvSpPr>
        <p:spPr>
          <a:xfrm>
            <a:off x="9758395" y="5790327"/>
            <a:ext cx="3373431"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Denary Representation</a:t>
            </a:r>
          </a:p>
        </p:txBody>
      </p:sp>
      <p:sp>
        <p:nvSpPr>
          <p:cNvPr id="26" name="TextBox 26"/>
          <p:cNvSpPr txBox="1"/>
          <p:nvPr/>
        </p:nvSpPr>
        <p:spPr>
          <a:xfrm>
            <a:off x="13477263" y="5622735"/>
            <a:ext cx="3373431" cy="841224"/>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Floating-point binary representation</a:t>
            </a:r>
          </a:p>
        </p:txBody>
      </p:sp>
      <p:sp>
        <p:nvSpPr>
          <p:cNvPr id="27" name="TextBox 27"/>
          <p:cNvSpPr txBox="1"/>
          <p:nvPr/>
        </p:nvSpPr>
        <p:spPr>
          <a:xfrm>
            <a:off x="10609672" y="6909613"/>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-0.25 x 2</a:t>
            </a:r>
          </a:p>
        </p:txBody>
      </p:sp>
      <p:sp>
        <p:nvSpPr>
          <p:cNvPr id="28" name="TextBox 28"/>
          <p:cNvSpPr txBox="1"/>
          <p:nvPr/>
        </p:nvSpPr>
        <p:spPr>
          <a:xfrm>
            <a:off x="10609672" y="7886245"/>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- 0.5 x 2</a:t>
            </a:r>
          </a:p>
        </p:txBody>
      </p:sp>
      <p:sp>
        <p:nvSpPr>
          <p:cNvPr id="29" name="TextBox 29"/>
          <p:cNvSpPr txBox="1"/>
          <p:nvPr/>
        </p:nvSpPr>
        <p:spPr>
          <a:xfrm>
            <a:off x="10619147" y="9007016"/>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-1.0 x2</a:t>
            </a:r>
          </a:p>
        </p:txBody>
      </p:sp>
      <p:sp>
        <p:nvSpPr>
          <p:cNvPr id="30" name="TextBox 30"/>
          <p:cNvSpPr txBox="1"/>
          <p:nvPr/>
        </p:nvSpPr>
        <p:spPr>
          <a:xfrm>
            <a:off x="11838088" y="6794221"/>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4</a:t>
            </a:r>
          </a:p>
        </p:txBody>
      </p:sp>
      <p:sp>
        <p:nvSpPr>
          <p:cNvPr id="31" name="TextBox 31"/>
          <p:cNvSpPr txBox="1"/>
          <p:nvPr/>
        </p:nvSpPr>
        <p:spPr>
          <a:xfrm>
            <a:off x="11652930" y="7822219"/>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3</a:t>
            </a:r>
          </a:p>
        </p:txBody>
      </p:sp>
      <p:sp>
        <p:nvSpPr>
          <p:cNvPr id="32" name="TextBox 32"/>
          <p:cNvSpPr txBox="1"/>
          <p:nvPr/>
        </p:nvSpPr>
        <p:spPr>
          <a:xfrm>
            <a:off x="11560351" y="8891624"/>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2</a:t>
            </a:r>
          </a:p>
        </p:txBody>
      </p:sp>
      <p:sp>
        <p:nvSpPr>
          <p:cNvPr id="33" name="TextBox 33"/>
          <p:cNvSpPr txBox="1"/>
          <p:nvPr/>
        </p:nvSpPr>
        <p:spPr>
          <a:xfrm>
            <a:off x="13691191" y="6855145"/>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1 110 0100</a:t>
            </a:r>
          </a:p>
        </p:txBody>
      </p:sp>
      <p:sp>
        <p:nvSpPr>
          <p:cNvPr id="34" name="TextBox 34"/>
          <p:cNvSpPr txBox="1"/>
          <p:nvPr/>
        </p:nvSpPr>
        <p:spPr>
          <a:xfrm>
            <a:off x="13718293" y="7886245"/>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1 100 0011</a:t>
            </a:r>
          </a:p>
        </p:txBody>
      </p:sp>
      <p:sp>
        <p:nvSpPr>
          <p:cNvPr id="35" name="TextBox 35"/>
          <p:cNvSpPr txBox="1"/>
          <p:nvPr/>
        </p:nvSpPr>
        <p:spPr>
          <a:xfrm>
            <a:off x="13691191" y="9013219"/>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1 000 0010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867628" y="4465102"/>
          <a:ext cx="7266858" cy="4114800"/>
        </p:xfrm>
        <a:graphic>
          <a:graphicData uri="http://schemas.openxmlformats.org/drawingml/2006/table">
            <a:tbl>
              <a:tblPr/>
              <a:tblGrid>
                <a:gridCol w="3633429">
                  <a:extLst>
                    <a:ext uri="{9D8B030D-6E8A-4147-A177-3AD203B41FA5}">
                      <a16:colId xmlns:a16="http://schemas.microsoft.com/office/drawing/2014/main" val="20000"/>
                    </a:ext>
                  </a:extLst>
                </a:gridCol>
                <a:gridCol w="3633429">
                  <a:extLst>
                    <a:ext uri="{9D8B030D-6E8A-4147-A177-3AD203B41FA5}">
                      <a16:colId xmlns:a16="http://schemas.microsoft.com/office/drawing/2014/main" val="20001"/>
                    </a:ext>
                  </a:extLst>
                </a:gridCol>
              </a:tblGrid>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bl>
          </a:graphicData>
        </a:graphic>
      </p:graphicFrame>
      <p:sp>
        <p:nvSpPr>
          <p:cNvPr id="8" name="TextBox 8"/>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9" name="TextBox 9"/>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Precision and normalisation</a:t>
            </a:r>
          </a:p>
        </p:txBody>
      </p:sp>
      <p:sp>
        <p:nvSpPr>
          <p:cNvPr id="10" name="TextBox 10"/>
          <p:cNvSpPr txBox="1"/>
          <p:nvPr/>
        </p:nvSpPr>
        <p:spPr>
          <a:xfrm>
            <a:off x="407455" y="2760416"/>
            <a:ext cx="17546966" cy="883472"/>
          </a:xfrm>
          <a:prstGeom prst="rect">
            <a:avLst/>
          </a:prstGeom>
        </p:spPr>
        <p:txBody>
          <a:bodyPr lIns="0" tIns="0" rIns="0" bIns="0" rtlCol="0" anchor="t">
            <a:spAutoFit/>
          </a:bodyPr>
          <a:lstStyle/>
          <a:p>
            <a:pPr algn="l">
              <a:lnSpc>
                <a:spcPts val="3541"/>
              </a:lnSpc>
            </a:pPr>
            <a:r>
              <a:rPr lang="en-US" sz="2623" spc="-78">
                <a:solidFill>
                  <a:srgbClr val="000000"/>
                </a:solidFill>
                <a:latin typeface="Open Sans"/>
                <a:ea typeface="Open Sans"/>
                <a:cs typeface="Open Sans"/>
                <a:sym typeface="Open Sans"/>
              </a:rPr>
              <a:t>When the number is represented with the highest magnitude for the mantissa, the two most significant bits are different.</a:t>
            </a:r>
          </a:p>
        </p:txBody>
      </p:sp>
      <p:sp>
        <p:nvSpPr>
          <p:cNvPr id="11" name="TextBox 11"/>
          <p:cNvSpPr txBox="1"/>
          <p:nvPr/>
        </p:nvSpPr>
        <p:spPr>
          <a:xfrm>
            <a:off x="2646360" y="3956770"/>
            <a:ext cx="3709394" cy="435797"/>
          </a:xfrm>
          <a:prstGeom prst="rect">
            <a:avLst/>
          </a:prstGeom>
        </p:spPr>
        <p:txBody>
          <a:bodyPr lIns="0" tIns="0" rIns="0" bIns="0" rtlCol="0" anchor="t">
            <a:spAutoFit/>
          </a:bodyPr>
          <a:lstStyle/>
          <a:p>
            <a:pPr algn="ctr">
              <a:lnSpc>
                <a:spcPts val="3541"/>
              </a:lnSpc>
            </a:pPr>
            <a:r>
              <a:rPr lang="en-US" sz="2623" b="1" i="1" spc="-78">
                <a:solidFill>
                  <a:srgbClr val="000000"/>
                </a:solidFill>
                <a:latin typeface="Open Sans Bold Italics"/>
                <a:ea typeface="Open Sans Bold Italics"/>
                <a:cs typeface="Open Sans Bold Italics"/>
                <a:sym typeface="Open Sans Bold Italics"/>
              </a:rPr>
              <a:t>Denary 2 </a:t>
            </a:r>
          </a:p>
        </p:txBody>
      </p:sp>
      <p:sp>
        <p:nvSpPr>
          <p:cNvPr id="12" name="TextBox 12"/>
          <p:cNvSpPr txBox="1"/>
          <p:nvPr/>
        </p:nvSpPr>
        <p:spPr>
          <a:xfrm>
            <a:off x="950169" y="4664934"/>
            <a:ext cx="3373431"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Denary Representation</a:t>
            </a:r>
          </a:p>
        </p:txBody>
      </p:sp>
      <p:sp>
        <p:nvSpPr>
          <p:cNvPr id="13" name="TextBox 13"/>
          <p:cNvSpPr txBox="1"/>
          <p:nvPr/>
        </p:nvSpPr>
        <p:spPr>
          <a:xfrm>
            <a:off x="4669038" y="4497342"/>
            <a:ext cx="3373431" cy="841224"/>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Floating-point binary representation</a:t>
            </a:r>
          </a:p>
        </p:txBody>
      </p:sp>
      <p:sp>
        <p:nvSpPr>
          <p:cNvPr id="14" name="TextBox 14"/>
          <p:cNvSpPr txBox="1"/>
          <p:nvPr/>
        </p:nvSpPr>
        <p:spPr>
          <a:xfrm>
            <a:off x="1801447" y="5784221"/>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0.125 x 2</a:t>
            </a:r>
          </a:p>
        </p:txBody>
      </p:sp>
      <p:sp>
        <p:nvSpPr>
          <p:cNvPr id="15" name="TextBox 15"/>
          <p:cNvSpPr txBox="1"/>
          <p:nvPr/>
        </p:nvSpPr>
        <p:spPr>
          <a:xfrm>
            <a:off x="1801447" y="6760852"/>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0.25 x 2</a:t>
            </a:r>
          </a:p>
        </p:txBody>
      </p:sp>
      <p:sp>
        <p:nvSpPr>
          <p:cNvPr id="16" name="TextBox 16"/>
          <p:cNvSpPr txBox="1"/>
          <p:nvPr/>
        </p:nvSpPr>
        <p:spPr>
          <a:xfrm>
            <a:off x="1810922" y="7881624"/>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0.5 x 2</a:t>
            </a:r>
          </a:p>
        </p:txBody>
      </p:sp>
      <p:sp>
        <p:nvSpPr>
          <p:cNvPr id="17" name="TextBox 17"/>
          <p:cNvSpPr txBox="1"/>
          <p:nvPr/>
        </p:nvSpPr>
        <p:spPr>
          <a:xfrm>
            <a:off x="3029863" y="5668828"/>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4</a:t>
            </a:r>
          </a:p>
        </p:txBody>
      </p:sp>
      <p:sp>
        <p:nvSpPr>
          <p:cNvPr id="18" name="TextBox 18"/>
          <p:cNvSpPr txBox="1"/>
          <p:nvPr/>
        </p:nvSpPr>
        <p:spPr>
          <a:xfrm>
            <a:off x="2844705" y="6699928"/>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3</a:t>
            </a:r>
          </a:p>
        </p:txBody>
      </p:sp>
      <p:sp>
        <p:nvSpPr>
          <p:cNvPr id="19" name="TextBox 19"/>
          <p:cNvSpPr txBox="1"/>
          <p:nvPr/>
        </p:nvSpPr>
        <p:spPr>
          <a:xfrm>
            <a:off x="2752126" y="7766231"/>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2</a:t>
            </a:r>
          </a:p>
        </p:txBody>
      </p:sp>
      <p:sp>
        <p:nvSpPr>
          <p:cNvPr id="20" name="TextBox 20"/>
          <p:cNvSpPr txBox="1"/>
          <p:nvPr/>
        </p:nvSpPr>
        <p:spPr>
          <a:xfrm>
            <a:off x="4882966" y="5729753"/>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0 001 0100</a:t>
            </a:r>
          </a:p>
        </p:txBody>
      </p:sp>
      <p:sp>
        <p:nvSpPr>
          <p:cNvPr id="21" name="TextBox 21"/>
          <p:cNvSpPr txBox="1"/>
          <p:nvPr/>
        </p:nvSpPr>
        <p:spPr>
          <a:xfrm>
            <a:off x="4910067" y="6760852"/>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0 010 0011</a:t>
            </a:r>
          </a:p>
        </p:txBody>
      </p:sp>
      <p:sp>
        <p:nvSpPr>
          <p:cNvPr id="22" name="TextBox 22"/>
          <p:cNvSpPr txBox="1"/>
          <p:nvPr/>
        </p:nvSpPr>
        <p:spPr>
          <a:xfrm>
            <a:off x="4882966" y="7887826"/>
            <a:ext cx="2891373" cy="409719"/>
          </a:xfrm>
          <a:prstGeom prst="rect">
            <a:avLst/>
          </a:prstGeom>
        </p:spPr>
        <p:txBody>
          <a:bodyPr lIns="0" tIns="0" rIns="0" bIns="0" rtlCol="0" anchor="t">
            <a:spAutoFit/>
          </a:bodyPr>
          <a:lstStyle/>
          <a:p>
            <a:pPr algn="ctr">
              <a:lnSpc>
                <a:spcPts val="3364"/>
              </a:lnSpc>
            </a:pPr>
            <a:r>
              <a:rPr lang="en-US" sz="2492" b="1" spc="-74">
                <a:solidFill>
                  <a:srgbClr val="FFFFFF"/>
                </a:solidFill>
                <a:latin typeface="Open Sans Bold"/>
                <a:ea typeface="Open Sans Bold"/>
                <a:cs typeface="Open Sans Bold"/>
                <a:sym typeface="Open Sans Bold"/>
              </a:rPr>
              <a:t>0 1</a:t>
            </a:r>
            <a:r>
              <a:rPr lang="en-US" sz="2492" spc="-74">
                <a:solidFill>
                  <a:srgbClr val="000000"/>
                </a:solidFill>
                <a:latin typeface="Open Sans"/>
                <a:ea typeface="Open Sans"/>
                <a:cs typeface="Open Sans"/>
                <a:sym typeface="Open Sans"/>
              </a:rPr>
              <a:t>00 0010</a:t>
            </a:r>
          </a:p>
        </p:txBody>
      </p:sp>
      <p:graphicFrame>
        <p:nvGraphicFramePr>
          <p:cNvPr id="23" name="Table 23"/>
          <p:cNvGraphicFramePr>
            <a:graphicFrameLocks noGrp="1"/>
          </p:cNvGraphicFramePr>
          <p:nvPr/>
        </p:nvGraphicFramePr>
        <p:xfrm>
          <a:off x="9515678" y="4465102"/>
          <a:ext cx="7266858" cy="4114800"/>
        </p:xfrm>
        <a:graphic>
          <a:graphicData uri="http://schemas.openxmlformats.org/drawingml/2006/table">
            <a:tbl>
              <a:tblPr/>
              <a:tblGrid>
                <a:gridCol w="3633429">
                  <a:extLst>
                    <a:ext uri="{9D8B030D-6E8A-4147-A177-3AD203B41FA5}">
                      <a16:colId xmlns:a16="http://schemas.microsoft.com/office/drawing/2014/main" val="20000"/>
                    </a:ext>
                  </a:extLst>
                </a:gridCol>
                <a:gridCol w="3633429">
                  <a:extLst>
                    <a:ext uri="{9D8B030D-6E8A-4147-A177-3AD203B41FA5}">
                      <a16:colId xmlns:a16="http://schemas.microsoft.com/office/drawing/2014/main" val="20001"/>
                    </a:ext>
                  </a:extLst>
                </a:gridCol>
              </a:tblGrid>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bl>
          </a:graphicData>
        </a:graphic>
      </p:graphicFrame>
      <p:sp>
        <p:nvSpPr>
          <p:cNvPr id="24" name="TextBox 24"/>
          <p:cNvSpPr txBox="1"/>
          <p:nvPr/>
        </p:nvSpPr>
        <p:spPr>
          <a:xfrm>
            <a:off x="11294410" y="3956770"/>
            <a:ext cx="3709394" cy="435797"/>
          </a:xfrm>
          <a:prstGeom prst="rect">
            <a:avLst/>
          </a:prstGeom>
        </p:spPr>
        <p:txBody>
          <a:bodyPr lIns="0" tIns="0" rIns="0" bIns="0" rtlCol="0" anchor="t">
            <a:spAutoFit/>
          </a:bodyPr>
          <a:lstStyle/>
          <a:p>
            <a:pPr algn="ctr">
              <a:lnSpc>
                <a:spcPts val="3541"/>
              </a:lnSpc>
            </a:pPr>
            <a:r>
              <a:rPr lang="en-US" sz="2623" b="1" i="1" spc="-78">
                <a:solidFill>
                  <a:srgbClr val="000000"/>
                </a:solidFill>
                <a:latin typeface="Open Sans Bold Italics"/>
                <a:ea typeface="Open Sans Bold Italics"/>
                <a:cs typeface="Open Sans Bold Italics"/>
                <a:sym typeface="Open Sans Bold Italics"/>
              </a:rPr>
              <a:t>Denary - 4 </a:t>
            </a:r>
          </a:p>
        </p:txBody>
      </p:sp>
      <p:sp>
        <p:nvSpPr>
          <p:cNvPr id="25" name="TextBox 25"/>
          <p:cNvSpPr txBox="1"/>
          <p:nvPr/>
        </p:nvSpPr>
        <p:spPr>
          <a:xfrm>
            <a:off x="9598219" y="4664934"/>
            <a:ext cx="3373431"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Denary Representation</a:t>
            </a:r>
          </a:p>
        </p:txBody>
      </p:sp>
      <p:sp>
        <p:nvSpPr>
          <p:cNvPr id="26" name="TextBox 26"/>
          <p:cNvSpPr txBox="1"/>
          <p:nvPr/>
        </p:nvSpPr>
        <p:spPr>
          <a:xfrm>
            <a:off x="13317088" y="4497342"/>
            <a:ext cx="3373431" cy="841224"/>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Floating-point binary representation</a:t>
            </a:r>
          </a:p>
        </p:txBody>
      </p:sp>
      <p:sp>
        <p:nvSpPr>
          <p:cNvPr id="27" name="TextBox 27"/>
          <p:cNvSpPr txBox="1"/>
          <p:nvPr/>
        </p:nvSpPr>
        <p:spPr>
          <a:xfrm>
            <a:off x="10449496" y="5784221"/>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-0.25 x 2</a:t>
            </a:r>
          </a:p>
        </p:txBody>
      </p:sp>
      <p:sp>
        <p:nvSpPr>
          <p:cNvPr id="28" name="TextBox 28"/>
          <p:cNvSpPr txBox="1"/>
          <p:nvPr/>
        </p:nvSpPr>
        <p:spPr>
          <a:xfrm>
            <a:off x="10449496" y="6760852"/>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- 0.5 x 2</a:t>
            </a:r>
          </a:p>
        </p:txBody>
      </p:sp>
      <p:sp>
        <p:nvSpPr>
          <p:cNvPr id="29" name="TextBox 29"/>
          <p:cNvSpPr txBox="1"/>
          <p:nvPr/>
        </p:nvSpPr>
        <p:spPr>
          <a:xfrm>
            <a:off x="10458971" y="7881624"/>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-1.0 x2</a:t>
            </a:r>
          </a:p>
        </p:txBody>
      </p:sp>
      <p:sp>
        <p:nvSpPr>
          <p:cNvPr id="30" name="TextBox 30"/>
          <p:cNvSpPr txBox="1"/>
          <p:nvPr/>
        </p:nvSpPr>
        <p:spPr>
          <a:xfrm>
            <a:off x="11677912" y="5668828"/>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4</a:t>
            </a:r>
          </a:p>
        </p:txBody>
      </p:sp>
      <p:sp>
        <p:nvSpPr>
          <p:cNvPr id="31" name="TextBox 31"/>
          <p:cNvSpPr txBox="1"/>
          <p:nvPr/>
        </p:nvSpPr>
        <p:spPr>
          <a:xfrm>
            <a:off x="11492754" y="6696827"/>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3</a:t>
            </a:r>
          </a:p>
        </p:txBody>
      </p:sp>
      <p:sp>
        <p:nvSpPr>
          <p:cNvPr id="32" name="TextBox 32"/>
          <p:cNvSpPr txBox="1"/>
          <p:nvPr/>
        </p:nvSpPr>
        <p:spPr>
          <a:xfrm>
            <a:off x="11400175" y="7766231"/>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2</a:t>
            </a:r>
          </a:p>
        </p:txBody>
      </p:sp>
      <p:sp>
        <p:nvSpPr>
          <p:cNvPr id="33" name="TextBox 33"/>
          <p:cNvSpPr txBox="1"/>
          <p:nvPr/>
        </p:nvSpPr>
        <p:spPr>
          <a:xfrm>
            <a:off x="13531015" y="5729753"/>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1 110 0100</a:t>
            </a:r>
          </a:p>
        </p:txBody>
      </p:sp>
      <p:sp>
        <p:nvSpPr>
          <p:cNvPr id="34" name="TextBox 34"/>
          <p:cNvSpPr txBox="1"/>
          <p:nvPr/>
        </p:nvSpPr>
        <p:spPr>
          <a:xfrm>
            <a:off x="13558117" y="6760852"/>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1 100 0011</a:t>
            </a:r>
          </a:p>
        </p:txBody>
      </p:sp>
      <p:sp>
        <p:nvSpPr>
          <p:cNvPr id="35" name="TextBox 35"/>
          <p:cNvSpPr txBox="1"/>
          <p:nvPr/>
        </p:nvSpPr>
        <p:spPr>
          <a:xfrm>
            <a:off x="13531015" y="7887826"/>
            <a:ext cx="2891373" cy="409719"/>
          </a:xfrm>
          <a:prstGeom prst="rect">
            <a:avLst/>
          </a:prstGeom>
        </p:spPr>
        <p:txBody>
          <a:bodyPr lIns="0" tIns="0" rIns="0" bIns="0" rtlCol="0" anchor="t">
            <a:spAutoFit/>
          </a:bodyPr>
          <a:lstStyle/>
          <a:p>
            <a:pPr algn="ctr">
              <a:lnSpc>
                <a:spcPts val="3364"/>
              </a:lnSpc>
            </a:pPr>
            <a:r>
              <a:rPr lang="en-US" sz="2492" b="1" spc="-74">
                <a:solidFill>
                  <a:srgbClr val="FAFAFA"/>
                </a:solidFill>
                <a:latin typeface="Open Sans Bold"/>
                <a:ea typeface="Open Sans Bold"/>
                <a:cs typeface="Open Sans Bold"/>
                <a:sym typeface="Open Sans Bold"/>
              </a:rPr>
              <a:t>1 0</a:t>
            </a:r>
            <a:r>
              <a:rPr lang="en-US" sz="2492" spc="-74">
                <a:solidFill>
                  <a:srgbClr val="000000"/>
                </a:solidFill>
                <a:latin typeface="Open Sans"/>
                <a:ea typeface="Open Sans"/>
                <a:cs typeface="Open Sans"/>
                <a:sym typeface="Open Sans"/>
              </a:rPr>
              <a:t>00 0010</a:t>
            </a:r>
          </a:p>
        </p:txBody>
      </p:sp>
      <p:sp>
        <p:nvSpPr>
          <p:cNvPr id="36" name="Freeform 36"/>
          <p:cNvSpPr/>
          <p:nvPr/>
        </p:nvSpPr>
        <p:spPr>
          <a:xfrm rot="-5400000">
            <a:off x="5662230" y="8038428"/>
            <a:ext cx="131589" cy="649824"/>
          </a:xfrm>
          <a:custGeom>
            <a:avLst/>
            <a:gdLst/>
            <a:ahLst/>
            <a:cxnLst/>
            <a:rect l="l" t="t" r="r" b="b"/>
            <a:pathLst>
              <a:path w="131589" h="649824">
                <a:moveTo>
                  <a:pt x="0" y="0"/>
                </a:moveTo>
                <a:lnTo>
                  <a:pt x="131589" y="0"/>
                </a:lnTo>
                <a:lnTo>
                  <a:pt x="131589" y="649825"/>
                </a:lnTo>
                <a:lnTo>
                  <a:pt x="0" y="6498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37" name="Freeform 37"/>
          <p:cNvSpPr/>
          <p:nvPr/>
        </p:nvSpPr>
        <p:spPr>
          <a:xfrm rot="-5400000">
            <a:off x="14358102" y="8038428"/>
            <a:ext cx="131589" cy="649824"/>
          </a:xfrm>
          <a:custGeom>
            <a:avLst/>
            <a:gdLst/>
            <a:ahLst/>
            <a:cxnLst/>
            <a:rect l="l" t="t" r="r" b="b"/>
            <a:pathLst>
              <a:path w="131589" h="649824">
                <a:moveTo>
                  <a:pt x="0" y="0"/>
                </a:moveTo>
                <a:lnTo>
                  <a:pt x="131590" y="0"/>
                </a:lnTo>
                <a:lnTo>
                  <a:pt x="131590" y="649825"/>
                </a:lnTo>
                <a:lnTo>
                  <a:pt x="0" y="6498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aphicFrame>
        <p:nvGraphicFramePr>
          <p:cNvPr id="7" name="Table 7"/>
          <p:cNvGraphicFramePr>
            <a:graphicFrameLocks noGrp="1"/>
          </p:cNvGraphicFramePr>
          <p:nvPr/>
        </p:nvGraphicFramePr>
        <p:xfrm>
          <a:off x="5191653" y="4480953"/>
          <a:ext cx="7266858" cy="4114800"/>
        </p:xfrm>
        <a:graphic>
          <a:graphicData uri="http://schemas.openxmlformats.org/drawingml/2006/table">
            <a:tbl>
              <a:tblPr/>
              <a:tblGrid>
                <a:gridCol w="3633429">
                  <a:extLst>
                    <a:ext uri="{9D8B030D-6E8A-4147-A177-3AD203B41FA5}">
                      <a16:colId xmlns:a16="http://schemas.microsoft.com/office/drawing/2014/main" val="20000"/>
                    </a:ext>
                  </a:extLst>
                </a:gridCol>
                <a:gridCol w="3633429">
                  <a:extLst>
                    <a:ext uri="{9D8B030D-6E8A-4147-A177-3AD203B41FA5}">
                      <a16:colId xmlns:a16="http://schemas.microsoft.com/office/drawing/2014/main" val="20001"/>
                    </a:ext>
                  </a:extLst>
                </a:gridCol>
              </a:tblGrid>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bl>
          </a:graphicData>
        </a:graphic>
      </p:graphicFrame>
      <p:sp>
        <p:nvSpPr>
          <p:cNvPr id="8" name="Freeform 8"/>
          <p:cNvSpPr/>
          <p:nvPr/>
        </p:nvSpPr>
        <p:spPr>
          <a:xfrm rot="-5400000">
            <a:off x="9986254" y="8054279"/>
            <a:ext cx="131589" cy="649824"/>
          </a:xfrm>
          <a:custGeom>
            <a:avLst/>
            <a:gdLst/>
            <a:ahLst/>
            <a:cxnLst/>
            <a:rect l="l" t="t" r="r" b="b"/>
            <a:pathLst>
              <a:path w="131589" h="649824">
                <a:moveTo>
                  <a:pt x="0" y="0"/>
                </a:moveTo>
                <a:lnTo>
                  <a:pt x="131590" y="0"/>
                </a:lnTo>
                <a:lnTo>
                  <a:pt x="131590" y="649824"/>
                </a:lnTo>
                <a:lnTo>
                  <a:pt x="0" y="6498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 name="Freeform 9"/>
          <p:cNvSpPr/>
          <p:nvPr/>
        </p:nvSpPr>
        <p:spPr>
          <a:xfrm rot="5400000">
            <a:off x="7174917" y="6241062"/>
            <a:ext cx="845290" cy="302191"/>
          </a:xfrm>
          <a:custGeom>
            <a:avLst/>
            <a:gdLst/>
            <a:ahLst/>
            <a:cxnLst/>
            <a:rect l="l" t="t" r="r" b="b"/>
            <a:pathLst>
              <a:path w="845290" h="302191">
                <a:moveTo>
                  <a:pt x="0" y="0"/>
                </a:moveTo>
                <a:lnTo>
                  <a:pt x="845290" y="0"/>
                </a:lnTo>
                <a:lnTo>
                  <a:pt x="845290" y="302191"/>
                </a:lnTo>
                <a:lnTo>
                  <a:pt x="0" y="3021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0" name="TextBox 10"/>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1" name="TextBox 11"/>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Precision and normalisation</a:t>
            </a:r>
          </a:p>
        </p:txBody>
      </p:sp>
      <p:sp>
        <p:nvSpPr>
          <p:cNvPr id="12" name="TextBox 12"/>
          <p:cNvSpPr txBox="1"/>
          <p:nvPr/>
        </p:nvSpPr>
        <p:spPr>
          <a:xfrm>
            <a:off x="407455" y="2760416"/>
            <a:ext cx="17546966" cy="883472"/>
          </a:xfrm>
          <a:prstGeom prst="rect">
            <a:avLst/>
          </a:prstGeom>
        </p:spPr>
        <p:txBody>
          <a:bodyPr lIns="0" tIns="0" rIns="0" bIns="0" rtlCol="0" anchor="t">
            <a:spAutoFit/>
          </a:bodyPr>
          <a:lstStyle/>
          <a:p>
            <a:pPr algn="l">
              <a:lnSpc>
                <a:spcPts val="3541"/>
              </a:lnSpc>
            </a:pPr>
            <a:r>
              <a:rPr lang="en-US" sz="2623" spc="-78">
                <a:solidFill>
                  <a:srgbClr val="000000"/>
                </a:solidFill>
                <a:latin typeface="Open Sans"/>
                <a:ea typeface="Open Sans"/>
                <a:cs typeface="Open Sans"/>
                <a:sym typeface="Open Sans"/>
              </a:rPr>
              <a:t>For positive numbers, the mantissa's bits are moved to the left until the leading bits become 0 followed by 1, causing a decrease of 1 in the exponent value for each left shift.</a:t>
            </a:r>
          </a:p>
        </p:txBody>
      </p:sp>
      <p:sp>
        <p:nvSpPr>
          <p:cNvPr id="13" name="TextBox 13"/>
          <p:cNvSpPr txBox="1"/>
          <p:nvPr/>
        </p:nvSpPr>
        <p:spPr>
          <a:xfrm>
            <a:off x="6970385" y="3972621"/>
            <a:ext cx="3709394" cy="435797"/>
          </a:xfrm>
          <a:prstGeom prst="rect">
            <a:avLst/>
          </a:prstGeom>
        </p:spPr>
        <p:txBody>
          <a:bodyPr lIns="0" tIns="0" rIns="0" bIns="0" rtlCol="0" anchor="t">
            <a:spAutoFit/>
          </a:bodyPr>
          <a:lstStyle/>
          <a:p>
            <a:pPr algn="ctr">
              <a:lnSpc>
                <a:spcPts val="3541"/>
              </a:lnSpc>
            </a:pPr>
            <a:r>
              <a:rPr lang="en-US" sz="2623" b="1" i="1" spc="-78">
                <a:solidFill>
                  <a:srgbClr val="000000"/>
                </a:solidFill>
                <a:latin typeface="Open Sans Bold Italics"/>
                <a:ea typeface="Open Sans Bold Italics"/>
                <a:cs typeface="Open Sans Bold Italics"/>
                <a:sym typeface="Open Sans Bold Italics"/>
              </a:rPr>
              <a:t>Denary 2 </a:t>
            </a:r>
          </a:p>
        </p:txBody>
      </p:sp>
      <p:sp>
        <p:nvSpPr>
          <p:cNvPr id="14" name="TextBox 14"/>
          <p:cNvSpPr txBox="1"/>
          <p:nvPr/>
        </p:nvSpPr>
        <p:spPr>
          <a:xfrm>
            <a:off x="5274194" y="4680785"/>
            <a:ext cx="3373431"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Denary Representation</a:t>
            </a:r>
          </a:p>
        </p:txBody>
      </p:sp>
      <p:sp>
        <p:nvSpPr>
          <p:cNvPr id="15" name="TextBox 15"/>
          <p:cNvSpPr txBox="1"/>
          <p:nvPr/>
        </p:nvSpPr>
        <p:spPr>
          <a:xfrm>
            <a:off x="8993063" y="4513193"/>
            <a:ext cx="3373431" cy="841224"/>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Floating-point binary representation</a:t>
            </a:r>
          </a:p>
        </p:txBody>
      </p:sp>
      <p:sp>
        <p:nvSpPr>
          <p:cNvPr id="16" name="TextBox 16"/>
          <p:cNvSpPr txBox="1"/>
          <p:nvPr/>
        </p:nvSpPr>
        <p:spPr>
          <a:xfrm>
            <a:off x="6125471" y="5800072"/>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0.125 x 2</a:t>
            </a:r>
          </a:p>
        </p:txBody>
      </p:sp>
      <p:sp>
        <p:nvSpPr>
          <p:cNvPr id="17" name="TextBox 17"/>
          <p:cNvSpPr txBox="1"/>
          <p:nvPr/>
        </p:nvSpPr>
        <p:spPr>
          <a:xfrm>
            <a:off x="6240712" y="6856677"/>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0.25 x 2</a:t>
            </a:r>
          </a:p>
        </p:txBody>
      </p:sp>
      <p:sp>
        <p:nvSpPr>
          <p:cNvPr id="18" name="TextBox 18"/>
          <p:cNvSpPr txBox="1"/>
          <p:nvPr/>
        </p:nvSpPr>
        <p:spPr>
          <a:xfrm>
            <a:off x="6240712" y="7963269"/>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0.5 x 2</a:t>
            </a:r>
          </a:p>
        </p:txBody>
      </p:sp>
      <p:sp>
        <p:nvSpPr>
          <p:cNvPr id="19" name="TextBox 19"/>
          <p:cNvSpPr txBox="1"/>
          <p:nvPr/>
        </p:nvSpPr>
        <p:spPr>
          <a:xfrm>
            <a:off x="7353887" y="5684679"/>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4</a:t>
            </a:r>
          </a:p>
        </p:txBody>
      </p:sp>
      <p:sp>
        <p:nvSpPr>
          <p:cNvPr id="20" name="TextBox 20"/>
          <p:cNvSpPr txBox="1"/>
          <p:nvPr/>
        </p:nvSpPr>
        <p:spPr>
          <a:xfrm>
            <a:off x="7283970" y="6795753"/>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3</a:t>
            </a:r>
          </a:p>
        </p:txBody>
      </p:sp>
      <p:sp>
        <p:nvSpPr>
          <p:cNvPr id="21" name="TextBox 21"/>
          <p:cNvSpPr txBox="1"/>
          <p:nvPr/>
        </p:nvSpPr>
        <p:spPr>
          <a:xfrm>
            <a:off x="7181916" y="7847877"/>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2</a:t>
            </a:r>
          </a:p>
        </p:txBody>
      </p:sp>
      <p:sp>
        <p:nvSpPr>
          <p:cNvPr id="22" name="TextBox 22"/>
          <p:cNvSpPr txBox="1"/>
          <p:nvPr/>
        </p:nvSpPr>
        <p:spPr>
          <a:xfrm>
            <a:off x="9206990" y="5745603"/>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0 001 0100</a:t>
            </a:r>
          </a:p>
        </p:txBody>
      </p:sp>
      <p:sp>
        <p:nvSpPr>
          <p:cNvPr id="23" name="TextBox 23"/>
          <p:cNvSpPr txBox="1"/>
          <p:nvPr/>
        </p:nvSpPr>
        <p:spPr>
          <a:xfrm>
            <a:off x="9234092" y="6776703"/>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0 010 0011</a:t>
            </a:r>
          </a:p>
        </p:txBody>
      </p:sp>
      <p:sp>
        <p:nvSpPr>
          <p:cNvPr id="24" name="TextBox 24"/>
          <p:cNvSpPr txBox="1"/>
          <p:nvPr/>
        </p:nvSpPr>
        <p:spPr>
          <a:xfrm>
            <a:off x="9206990" y="7903677"/>
            <a:ext cx="2891373" cy="409719"/>
          </a:xfrm>
          <a:prstGeom prst="rect">
            <a:avLst/>
          </a:prstGeom>
        </p:spPr>
        <p:txBody>
          <a:bodyPr lIns="0" tIns="0" rIns="0" bIns="0" rtlCol="0" anchor="t">
            <a:spAutoFit/>
          </a:bodyPr>
          <a:lstStyle/>
          <a:p>
            <a:pPr algn="ctr">
              <a:lnSpc>
                <a:spcPts val="3364"/>
              </a:lnSpc>
            </a:pPr>
            <a:r>
              <a:rPr lang="en-US" sz="2492" b="1" spc="-74">
                <a:solidFill>
                  <a:srgbClr val="FFFFFF"/>
                </a:solidFill>
                <a:latin typeface="Open Sans Bold"/>
                <a:ea typeface="Open Sans Bold"/>
                <a:cs typeface="Open Sans Bold"/>
                <a:sym typeface="Open Sans Bold"/>
              </a:rPr>
              <a:t>0 1</a:t>
            </a:r>
            <a:r>
              <a:rPr lang="en-US" sz="2492" spc="-74">
                <a:solidFill>
                  <a:srgbClr val="000000"/>
                </a:solidFill>
                <a:latin typeface="Open Sans"/>
                <a:ea typeface="Open Sans"/>
                <a:cs typeface="Open Sans"/>
                <a:sym typeface="Open Sans"/>
              </a:rPr>
              <a:t>00 0010</a:t>
            </a:r>
          </a:p>
        </p:txBody>
      </p:sp>
      <p:sp>
        <p:nvSpPr>
          <p:cNvPr id="25" name="Freeform 25"/>
          <p:cNvSpPr/>
          <p:nvPr/>
        </p:nvSpPr>
        <p:spPr>
          <a:xfrm rot="5400000">
            <a:off x="7082338" y="7293186"/>
            <a:ext cx="845290" cy="302191"/>
          </a:xfrm>
          <a:custGeom>
            <a:avLst/>
            <a:gdLst/>
            <a:ahLst/>
            <a:cxnLst/>
            <a:rect l="l" t="t" r="r" b="b"/>
            <a:pathLst>
              <a:path w="845290" h="302191">
                <a:moveTo>
                  <a:pt x="0" y="0"/>
                </a:moveTo>
                <a:lnTo>
                  <a:pt x="845290" y="0"/>
                </a:lnTo>
                <a:lnTo>
                  <a:pt x="845290" y="302191"/>
                </a:lnTo>
                <a:lnTo>
                  <a:pt x="0" y="3021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6" name="Freeform 26"/>
          <p:cNvSpPr/>
          <p:nvPr/>
        </p:nvSpPr>
        <p:spPr>
          <a:xfrm rot="5400000">
            <a:off x="10230032" y="6321036"/>
            <a:ext cx="845290" cy="302191"/>
          </a:xfrm>
          <a:custGeom>
            <a:avLst/>
            <a:gdLst/>
            <a:ahLst/>
            <a:cxnLst/>
            <a:rect l="l" t="t" r="r" b="b"/>
            <a:pathLst>
              <a:path w="845290" h="302191">
                <a:moveTo>
                  <a:pt x="0" y="0"/>
                </a:moveTo>
                <a:lnTo>
                  <a:pt x="845290" y="0"/>
                </a:lnTo>
                <a:lnTo>
                  <a:pt x="845290" y="302192"/>
                </a:lnTo>
                <a:lnTo>
                  <a:pt x="0" y="3021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7" name="TextBox 27"/>
          <p:cNvSpPr txBox="1"/>
          <p:nvPr/>
        </p:nvSpPr>
        <p:spPr>
          <a:xfrm>
            <a:off x="7707156" y="6789206"/>
            <a:ext cx="1117926" cy="569913"/>
          </a:xfrm>
          <a:prstGeom prst="rect">
            <a:avLst/>
          </a:prstGeom>
        </p:spPr>
        <p:txBody>
          <a:bodyPr lIns="0" tIns="0" rIns="0" bIns="0" rtlCol="0" anchor="t">
            <a:spAutoFit/>
          </a:bodyPr>
          <a:lstStyle/>
          <a:p>
            <a:pPr algn="l">
              <a:lnSpc>
                <a:spcPts val="2307"/>
              </a:lnSpc>
            </a:pPr>
            <a:r>
              <a:rPr lang="en-US" sz="1709" spc="-51">
                <a:solidFill>
                  <a:srgbClr val="000000"/>
                </a:solidFill>
                <a:latin typeface="Open Sans"/>
                <a:ea typeface="Open Sans"/>
                <a:cs typeface="Open Sans"/>
                <a:sym typeface="Open Sans"/>
              </a:rPr>
              <a:t>Exponent decreases</a:t>
            </a:r>
          </a:p>
        </p:txBody>
      </p:sp>
      <p:sp>
        <p:nvSpPr>
          <p:cNvPr id="28" name="Freeform 28"/>
          <p:cNvSpPr/>
          <p:nvPr/>
        </p:nvSpPr>
        <p:spPr>
          <a:xfrm rot="5400000">
            <a:off x="10078936" y="7368036"/>
            <a:ext cx="845290" cy="302191"/>
          </a:xfrm>
          <a:custGeom>
            <a:avLst/>
            <a:gdLst/>
            <a:ahLst/>
            <a:cxnLst/>
            <a:rect l="l" t="t" r="r" b="b"/>
            <a:pathLst>
              <a:path w="845290" h="302191">
                <a:moveTo>
                  <a:pt x="0" y="0"/>
                </a:moveTo>
                <a:lnTo>
                  <a:pt x="845290" y="0"/>
                </a:lnTo>
                <a:lnTo>
                  <a:pt x="845290" y="302191"/>
                </a:lnTo>
                <a:lnTo>
                  <a:pt x="0" y="3021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9" name="TextBox 29"/>
          <p:cNvSpPr txBox="1"/>
          <p:nvPr/>
        </p:nvSpPr>
        <p:spPr>
          <a:xfrm>
            <a:off x="8993063" y="6722414"/>
            <a:ext cx="1117926" cy="278198"/>
          </a:xfrm>
          <a:prstGeom prst="rect">
            <a:avLst/>
          </a:prstGeom>
        </p:spPr>
        <p:txBody>
          <a:bodyPr lIns="0" tIns="0" rIns="0" bIns="0" rtlCol="0" anchor="t">
            <a:spAutoFit/>
          </a:bodyPr>
          <a:lstStyle/>
          <a:p>
            <a:pPr algn="l">
              <a:lnSpc>
                <a:spcPts val="2307"/>
              </a:lnSpc>
            </a:pPr>
            <a:r>
              <a:rPr lang="en-US" sz="1709" spc="-51">
                <a:solidFill>
                  <a:srgbClr val="000000"/>
                </a:solidFill>
                <a:latin typeface="Open Sans"/>
                <a:ea typeface="Open Sans"/>
                <a:cs typeface="Open Sans"/>
                <a:sym typeface="Open Sans"/>
              </a:rPr>
              <a:t>Left shift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8" name="TextBox 8"/>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Precision and normalisation</a:t>
            </a:r>
          </a:p>
        </p:txBody>
      </p:sp>
      <p:sp>
        <p:nvSpPr>
          <p:cNvPr id="9" name="TextBox 9"/>
          <p:cNvSpPr txBox="1"/>
          <p:nvPr/>
        </p:nvSpPr>
        <p:spPr>
          <a:xfrm>
            <a:off x="407455" y="2760416"/>
            <a:ext cx="17546966" cy="883472"/>
          </a:xfrm>
          <a:prstGeom prst="rect">
            <a:avLst/>
          </a:prstGeom>
        </p:spPr>
        <p:txBody>
          <a:bodyPr lIns="0" tIns="0" rIns="0" bIns="0" rtlCol="0" anchor="t">
            <a:spAutoFit/>
          </a:bodyPr>
          <a:lstStyle/>
          <a:p>
            <a:pPr algn="l">
              <a:lnSpc>
                <a:spcPts val="3541"/>
              </a:lnSpc>
            </a:pPr>
            <a:r>
              <a:rPr lang="en-US" sz="2623" spc="-78">
                <a:solidFill>
                  <a:srgbClr val="000000"/>
                </a:solidFill>
                <a:latin typeface="Open Sans"/>
                <a:ea typeface="Open Sans"/>
                <a:cs typeface="Open Sans"/>
                <a:sym typeface="Open Sans"/>
              </a:rPr>
              <a:t>The same process of shifting is used for a negative number until the most significant bits are 1 followed by 0, causing a decrease of 1 in the exponent value for each left shift. </a:t>
            </a:r>
          </a:p>
        </p:txBody>
      </p:sp>
      <p:graphicFrame>
        <p:nvGraphicFramePr>
          <p:cNvPr id="10" name="Table 10"/>
          <p:cNvGraphicFramePr>
            <a:graphicFrameLocks noGrp="1"/>
          </p:cNvGraphicFramePr>
          <p:nvPr/>
        </p:nvGraphicFramePr>
        <p:xfrm>
          <a:off x="5191653" y="4544355"/>
          <a:ext cx="7266858" cy="4114800"/>
        </p:xfrm>
        <a:graphic>
          <a:graphicData uri="http://schemas.openxmlformats.org/drawingml/2006/table">
            <a:tbl>
              <a:tblPr/>
              <a:tblGrid>
                <a:gridCol w="3633429">
                  <a:extLst>
                    <a:ext uri="{9D8B030D-6E8A-4147-A177-3AD203B41FA5}">
                      <a16:colId xmlns:a16="http://schemas.microsoft.com/office/drawing/2014/main" val="20000"/>
                    </a:ext>
                  </a:extLst>
                </a:gridCol>
                <a:gridCol w="3633429">
                  <a:extLst>
                    <a:ext uri="{9D8B030D-6E8A-4147-A177-3AD203B41FA5}">
                      <a16:colId xmlns:a16="http://schemas.microsoft.com/office/drawing/2014/main" val="20001"/>
                    </a:ext>
                  </a:extLst>
                </a:gridCol>
              </a:tblGrid>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99ACFF"/>
                    </a:solidFill>
                  </a:tcPr>
                </a:tc>
                <a:extLst>
                  <a:ext uri="{0D108BD9-81ED-4DB2-BD59-A6C34878D82A}">
                    <a16:rowId xmlns:a16="http://schemas.microsoft.com/office/drawing/2014/main" val="10000"/>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1"/>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E3E8FF"/>
                    </a:solidFill>
                  </a:tcPr>
                </a:tc>
                <a:extLst>
                  <a:ext uri="{0D108BD9-81ED-4DB2-BD59-A6C34878D82A}">
                    <a16:rowId xmlns:a16="http://schemas.microsoft.com/office/drawing/2014/main" val="10002"/>
                  </a:ext>
                </a:extLst>
              </a:tr>
              <a:tr h="1028700">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tc>
                  <a:txBody>
                    <a:bodyPr/>
                    <a:lstStyle/>
                    <a:p>
                      <a:pPr algn="ctr">
                        <a:lnSpc>
                          <a:spcPts val="1765"/>
                        </a:lnSpc>
                        <a:defRPr/>
                      </a:pPr>
                      <a:endParaRPr lang="en-US" sz="1100"/>
                    </a:p>
                  </a:txBody>
                  <a:tcPr marL="190500" marR="190500" marT="190500" marB="190500" anchor="ctr">
                    <a:lnL w="0" cap="flat" cmpd="sng" algn="ctr">
                      <a:solidFill>
                        <a:srgbClr val="99ACFF"/>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FF9999"/>
                    </a:solidFill>
                  </a:tcPr>
                </a:tc>
                <a:extLst>
                  <a:ext uri="{0D108BD9-81ED-4DB2-BD59-A6C34878D82A}">
                    <a16:rowId xmlns:a16="http://schemas.microsoft.com/office/drawing/2014/main" val="10003"/>
                  </a:ext>
                </a:extLst>
              </a:tr>
            </a:tbl>
          </a:graphicData>
        </a:graphic>
      </p:graphicFrame>
      <p:sp>
        <p:nvSpPr>
          <p:cNvPr id="11" name="TextBox 11"/>
          <p:cNvSpPr txBox="1"/>
          <p:nvPr/>
        </p:nvSpPr>
        <p:spPr>
          <a:xfrm>
            <a:off x="6970385" y="4036023"/>
            <a:ext cx="3709394" cy="435797"/>
          </a:xfrm>
          <a:prstGeom prst="rect">
            <a:avLst/>
          </a:prstGeom>
        </p:spPr>
        <p:txBody>
          <a:bodyPr lIns="0" tIns="0" rIns="0" bIns="0" rtlCol="0" anchor="t">
            <a:spAutoFit/>
          </a:bodyPr>
          <a:lstStyle/>
          <a:p>
            <a:pPr algn="ctr">
              <a:lnSpc>
                <a:spcPts val="3541"/>
              </a:lnSpc>
            </a:pPr>
            <a:r>
              <a:rPr lang="en-US" sz="2623" b="1" i="1" spc="-78">
                <a:solidFill>
                  <a:srgbClr val="000000"/>
                </a:solidFill>
                <a:latin typeface="Open Sans Bold Italics"/>
                <a:ea typeface="Open Sans Bold Italics"/>
                <a:cs typeface="Open Sans Bold Italics"/>
                <a:sym typeface="Open Sans Bold Italics"/>
              </a:rPr>
              <a:t>Denary - 4 </a:t>
            </a:r>
          </a:p>
        </p:txBody>
      </p:sp>
      <p:sp>
        <p:nvSpPr>
          <p:cNvPr id="12" name="TextBox 12"/>
          <p:cNvSpPr txBox="1"/>
          <p:nvPr/>
        </p:nvSpPr>
        <p:spPr>
          <a:xfrm>
            <a:off x="5274194" y="4744187"/>
            <a:ext cx="3373431"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Denary Representation</a:t>
            </a:r>
          </a:p>
        </p:txBody>
      </p:sp>
      <p:sp>
        <p:nvSpPr>
          <p:cNvPr id="13" name="TextBox 13"/>
          <p:cNvSpPr txBox="1"/>
          <p:nvPr/>
        </p:nvSpPr>
        <p:spPr>
          <a:xfrm>
            <a:off x="8993063" y="4576595"/>
            <a:ext cx="3373431" cy="841224"/>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Floating-point binary representation</a:t>
            </a:r>
          </a:p>
        </p:txBody>
      </p:sp>
      <p:sp>
        <p:nvSpPr>
          <p:cNvPr id="14" name="TextBox 14"/>
          <p:cNvSpPr txBox="1"/>
          <p:nvPr/>
        </p:nvSpPr>
        <p:spPr>
          <a:xfrm>
            <a:off x="6125471" y="5863474"/>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-0.25 x 2</a:t>
            </a:r>
          </a:p>
        </p:txBody>
      </p:sp>
      <p:sp>
        <p:nvSpPr>
          <p:cNvPr id="15" name="TextBox 15"/>
          <p:cNvSpPr txBox="1"/>
          <p:nvPr/>
        </p:nvSpPr>
        <p:spPr>
          <a:xfrm>
            <a:off x="6125471" y="6840105"/>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- 0.5 x 2</a:t>
            </a:r>
          </a:p>
        </p:txBody>
      </p:sp>
      <p:sp>
        <p:nvSpPr>
          <p:cNvPr id="16" name="TextBox 16"/>
          <p:cNvSpPr txBox="1"/>
          <p:nvPr/>
        </p:nvSpPr>
        <p:spPr>
          <a:xfrm>
            <a:off x="6134947" y="7960877"/>
            <a:ext cx="1670877" cy="415922"/>
          </a:xfrm>
          <a:prstGeom prst="rect">
            <a:avLst/>
          </a:prstGeom>
        </p:spPr>
        <p:txBody>
          <a:bodyPr lIns="0" tIns="0" rIns="0" bIns="0" rtlCol="0" anchor="t">
            <a:spAutoFit/>
          </a:bodyPr>
          <a:lstStyle/>
          <a:p>
            <a:pPr algn="l">
              <a:lnSpc>
                <a:spcPts val="3364"/>
              </a:lnSpc>
            </a:pPr>
            <a:r>
              <a:rPr lang="en-US" sz="2492" spc="-74">
                <a:solidFill>
                  <a:srgbClr val="000000"/>
                </a:solidFill>
                <a:latin typeface="Open Sans"/>
                <a:ea typeface="Open Sans"/>
                <a:cs typeface="Open Sans"/>
                <a:sym typeface="Open Sans"/>
              </a:rPr>
              <a:t>-1.0 x2</a:t>
            </a:r>
          </a:p>
        </p:txBody>
      </p:sp>
      <p:sp>
        <p:nvSpPr>
          <p:cNvPr id="17" name="TextBox 17"/>
          <p:cNvSpPr txBox="1"/>
          <p:nvPr/>
        </p:nvSpPr>
        <p:spPr>
          <a:xfrm>
            <a:off x="7353887" y="5748081"/>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4</a:t>
            </a:r>
          </a:p>
        </p:txBody>
      </p:sp>
      <p:sp>
        <p:nvSpPr>
          <p:cNvPr id="18" name="TextBox 18"/>
          <p:cNvSpPr txBox="1"/>
          <p:nvPr/>
        </p:nvSpPr>
        <p:spPr>
          <a:xfrm>
            <a:off x="7168729" y="6776080"/>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3</a:t>
            </a:r>
          </a:p>
        </p:txBody>
      </p:sp>
      <p:sp>
        <p:nvSpPr>
          <p:cNvPr id="19" name="TextBox 19"/>
          <p:cNvSpPr txBox="1"/>
          <p:nvPr/>
        </p:nvSpPr>
        <p:spPr>
          <a:xfrm>
            <a:off x="7076150" y="7845484"/>
            <a:ext cx="185158" cy="287935"/>
          </a:xfrm>
          <a:prstGeom prst="rect">
            <a:avLst/>
          </a:prstGeom>
        </p:spPr>
        <p:txBody>
          <a:bodyPr lIns="0" tIns="0" rIns="0" bIns="0" rtlCol="0" anchor="t">
            <a:spAutoFit/>
          </a:bodyPr>
          <a:lstStyle/>
          <a:p>
            <a:pPr algn="l">
              <a:lnSpc>
                <a:spcPts val="2394"/>
              </a:lnSpc>
            </a:pPr>
            <a:r>
              <a:rPr lang="en-US" sz="1773" spc="-53">
                <a:solidFill>
                  <a:srgbClr val="000000"/>
                </a:solidFill>
                <a:latin typeface="Open Sans"/>
                <a:ea typeface="Open Sans"/>
                <a:cs typeface="Open Sans"/>
                <a:sym typeface="Open Sans"/>
              </a:rPr>
              <a:t>2</a:t>
            </a:r>
          </a:p>
        </p:txBody>
      </p:sp>
      <p:sp>
        <p:nvSpPr>
          <p:cNvPr id="20" name="TextBox 20"/>
          <p:cNvSpPr txBox="1"/>
          <p:nvPr/>
        </p:nvSpPr>
        <p:spPr>
          <a:xfrm>
            <a:off x="9206990" y="5809006"/>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1 110 0100</a:t>
            </a:r>
          </a:p>
        </p:txBody>
      </p:sp>
      <p:sp>
        <p:nvSpPr>
          <p:cNvPr id="21" name="TextBox 21"/>
          <p:cNvSpPr txBox="1"/>
          <p:nvPr/>
        </p:nvSpPr>
        <p:spPr>
          <a:xfrm>
            <a:off x="9234092" y="6840105"/>
            <a:ext cx="2891373" cy="409719"/>
          </a:xfrm>
          <a:prstGeom prst="rect">
            <a:avLst/>
          </a:prstGeom>
        </p:spPr>
        <p:txBody>
          <a:bodyPr lIns="0" tIns="0" rIns="0" bIns="0" rtlCol="0" anchor="t">
            <a:spAutoFit/>
          </a:bodyPr>
          <a:lstStyle/>
          <a:p>
            <a:pPr algn="ctr">
              <a:lnSpc>
                <a:spcPts val="3364"/>
              </a:lnSpc>
            </a:pPr>
            <a:r>
              <a:rPr lang="en-US" sz="2492" spc="-74">
                <a:solidFill>
                  <a:srgbClr val="000000"/>
                </a:solidFill>
                <a:latin typeface="Open Sans"/>
                <a:ea typeface="Open Sans"/>
                <a:cs typeface="Open Sans"/>
                <a:sym typeface="Open Sans"/>
              </a:rPr>
              <a:t>1 100 0011</a:t>
            </a:r>
          </a:p>
        </p:txBody>
      </p:sp>
      <p:sp>
        <p:nvSpPr>
          <p:cNvPr id="22" name="TextBox 22"/>
          <p:cNvSpPr txBox="1"/>
          <p:nvPr/>
        </p:nvSpPr>
        <p:spPr>
          <a:xfrm>
            <a:off x="9206990" y="7967079"/>
            <a:ext cx="2891373" cy="409719"/>
          </a:xfrm>
          <a:prstGeom prst="rect">
            <a:avLst/>
          </a:prstGeom>
        </p:spPr>
        <p:txBody>
          <a:bodyPr lIns="0" tIns="0" rIns="0" bIns="0" rtlCol="0" anchor="t">
            <a:spAutoFit/>
          </a:bodyPr>
          <a:lstStyle/>
          <a:p>
            <a:pPr algn="ctr">
              <a:lnSpc>
                <a:spcPts val="3364"/>
              </a:lnSpc>
            </a:pPr>
            <a:r>
              <a:rPr lang="en-US" sz="2492" b="1" spc="-74">
                <a:solidFill>
                  <a:srgbClr val="FAFAFA"/>
                </a:solidFill>
                <a:latin typeface="Open Sans Bold"/>
                <a:ea typeface="Open Sans Bold"/>
                <a:cs typeface="Open Sans Bold"/>
                <a:sym typeface="Open Sans Bold"/>
              </a:rPr>
              <a:t>1 0</a:t>
            </a:r>
            <a:r>
              <a:rPr lang="en-US" sz="2492" spc="-74">
                <a:solidFill>
                  <a:srgbClr val="000000"/>
                </a:solidFill>
                <a:latin typeface="Open Sans"/>
                <a:ea typeface="Open Sans"/>
                <a:cs typeface="Open Sans"/>
                <a:sym typeface="Open Sans"/>
              </a:rPr>
              <a:t>00 0010</a:t>
            </a:r>
          </a:p>
        </p:txBody>
      </p:sp>
      <p:sp>
        <p:nvSpPr>
          <p:cNvPr id="23" name="Freeform 23"/>
          <p:cNvSpPr/>
          <p:nvPr/>
        </p:nvSpPr>
        <p:spPr>
          <a:xfrm rot="-5400000">
            <a:off x="10034078" y="8117681"/>
            <a:ext cx="131589" cy="649824"/>
          </a:xfrm>
          <a:custGeom>
            <a:avLst/>
            <a:gdLst/>
            <a:ahLst/>
            <a:cxnLst/>
            <a:rect l="l" t="t" r="r" b="b"/>
            <a:pathLst>
              <a:path w="131589" h="649824">
                <a:moveTo>
                  <a:pt x="0" y="0"/>
                </a:moveTo>
                <a:lnTo>
                  <a:pt x="131589" y="0"/>
                </a:lnTo>
                <a:lnTo>
                  <a:pt x="131589" y="649825"/>
                </a:lnTo>
                <a:lnTo>
                  <a:pt x="0" y="6498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4" name="Freeform 24"/>
          <p:cNvSpPr/>
          <p:nvPr/>
        </p:nvSpPr>
        <p:spPr>
          <a:xfrm rot="5400000">
            <a:off x="7174917" y="6241062"/>
            <a:ext cx="845290" cy="302191"/>
          </a:xfrm>
          <a:custGeom>
            <a:avLst/>
            <a:gdLst/>
            <a:ahLst/>
            <a:cxnLst/>
            <a:rect l="l" t="t" r="r" b="b"/>
            <a:pathLst>
              <a:path w="845290" h="302191">
                <a:moveTo>
                  <a:pt x="0" y="0"/>
                </a:moveTo>
                <a:lnTo>
                  <a:pt x="845290" y="0"/>
                </a:lnTo>
                <a:lnTo>
                  <a:pt x="845290" y="302191"/>
                </a:lnTo>
                <a:lnTo>
                  <a:pt x="0" y="3021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5" name="Freeform 25"/>
          <p:cNvSpPr/>
          <p:nvPr/>
        </p:nvSpPr>
        <p:spPr>
          <a:xfrm rot="5400000">
            <a:off x="7082338" y="7293186"/>
            <a:ext cx="845290" cy="302191"/>
          </a:xfrm>
          <a:custGeom>
            <a:avLst/>
            <a:gdLst/>
            <a:ahLst/>
            <a:cxnLst/>
            <a:rect l="l" t="t" r="r" b="b"/>
            <a:pathLst>
              <a:path w="845290" h="302191">
                <a:moveTo>
                  <a:pt x="0" y="0"/>
                </a:moveTo>
                <a:lnTo>
                  <a:pt x="845290" y="0"/>
                </a:lnTo>
                <a:lnTo>
                  <a:pt x="845290" y="302191"/>
                </a:lnTo>
                <a:lnTo>
                  <a:pt x="0" y="3021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6" name="TextBox 26"/>
          <p:cNvSpPr txBox="1"/>
          <p:nvPr/>
        </p:nvSpPr>
        <p:spPr>
          <a:xfrm>
            <a:off x="7707156" y="6789206"/>
            <a:ext cx="1117926" cy="569913"/>
          </a:xfrm>
          <a:prstGeom prst="rect">
            <a:avLst/>
          </a:prstGeom>
        </p:spPr>
        <p:txBody>
          <a:bodyPr lIns="0" tIns="0" rIns="0" bIns="0" rtlCol="0" anchor="t">
            <a:spAutoFit/>
          </a:bodyPr>
          <a:lstStyle/>
          <a:p>
            <a:pPr algn="l">
              <a:lnSpc>
                <a:spcPts val="2307"/>
              </a:lnSpc>
            </a:pPr>
            <a:r>
              <a:rPr lang="en-US" sz="1709" spc="-51">
                <a:solidFill>
                  <a:srgbClr val="000000"/>
                </a:solidFill>
                <a:latin typeface="Open Sans"/>
                <a:ea typeface="Open Sans"/>
                <a:cs typeface="Open Sans"/>
                <a:sym typeface="Open Sans"/>
              </a:rPr>
              <a:t>Exponent decreases</a:t>
            </a:r>
          </a:p>
        </p:txBody>
      </p:sp>
      <p:sp>
        <p:nvSpPr>
          <p:cNvPr id="27" name="Freeform 27"/>
          <p:cNvSpPr/>
          <p:nvPr/>
        </p:nvSpPr>
        <p:spPr>
          <a:xfrm rot="5400000">
            <a:off x="10191864" y="6362034"/>
            <a:ext cx="845290" cy="302191"/>
          </a:xfrm>
          <a:custGeom>
            <a:avLst/>
            <a:gdLst/>
            <a:ahLst/>
            <a:cxnLst/>
            <a:rect l="l" t="t" r="r" b="b"/>
            <a:pathLst>
              <a:path w="845290" h="302191">
                <a:moveTo>
                  <a:pt x="0" y="0"/>
                </a:moveTo>
                <a:lnTo>
                  <a:pt x="845290" y="0"/>
                </a:lnTo>
                <a:lnTo>
                  <a:pt x="845290" y="302191"/>
                </a:lnTo>
                <a:lnTo>
                  <a:pt x="0" y="3021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8" name="Freeform 28"/>
          <p:cNvSpPr/>
          <p:nvPr/>
        </p:nvSpPr>
        <p:spPr>
          <a:xfrm rot="5400000">
            <a:off x="10002140" y="7484692"/>
            <a:ext cx="845290" cy="302191"/>
          </a:xfrm>
          <a:custGeom>
            <a:avLst/>
            <a:gdLst/>
            <a:ahLst/>
            <a:cxnLst/>
            <a:rect l="l" t="t" r="r" b="b"/>
            <a:pathLst>
              <a:path w="845290" h="302191">
                <a:moveTo>
                  <a:pt x="0" y="0"/>
                </a:moveTo>
                <a:lnTo>
                  <a:pt x="845289" y="0"/>
                </a:lnTo>
                <a:lnTo>
                  <a:pt x="845289" y="302191"/>
                </a:lnTo>
                <a:lnTo>
                  <a:pt x="0" y="3021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9" name="TextBox 29"/>
          <p:cNvSpPr txBox="1"/>
          <p:nvPr/>
        </p:nvSpPr>
        <p:spPr>
          <a:xfrm>
            <a:off x="8993063" y="6722414"/>
            <a:ext cx="1117926" cy="278198"/>
          </a:xfrm>
          <a:prstGeom prst="rect">
            <a:avLst/>
          </a:prstGeom>
        </p:spPr>
        <p:txBody>
          <a:bodyPr lIns="0" tIns="0" rIns="0" bIns="0" rtlCol="0" anchor="t">
            <a:spAutoFit/>
          </a:bodyPr>
          <a:lstStyle/>
          <a:p>
            <a:pPr algn="l">
              <a:lnSpc>
                <a:spcPts val="2307"/>
              </a:lnSpc>
            </a:pPr>
            <a:r>
              <a:rPr lang="en-US" sz="1709" spc="-51">
                <a:solidFill>
                  <a:srgbClr val="000000"/>
                </a:solidFill>
                <a:latin typeface="Open Sans"/>
                <a:ea typeface="Open Sans"/>
                <a:cs typeface="Open Sans"/>
                <a:sym typeface="Open Sans"/>
              </a:rPr>
              <a:t>Left shift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3434875"/>
            <a:ext cx="16622511" cy="1437638"/>
            <a:chOff x="0" y="0"/>
            <a:chExt cx="4377945" cy="378637"/>
          </a:xfrm>
        </p:grpSpPr>
        <p:sp>
          <p:nvSpPr>
            <p:cNvPr id="8" name="Freeform 8"/>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9" name="TextBox 9"/>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10" name="AutoShape 10"/>
          <p:cNvSpPr/>
          <p:nvPr/>
        </p:nvSpPr>
        <p:spPr>
          <a:xfrm flipV="1">
            <a:off x="2160081" y="4422510"/>
            <a:ext cx="836652" cy="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1" name="Group 11"/>
          <p:cNvGrpSpPr/>
          <p:nvPr/>
        </p:nvGrpSpPr>
        <p:grpSpPr>
          <a:xfrm>
            <a:off x="407455" y="5082063"/>
            <a:ext cx="16622511" cy="1437638"/>
            <a:chOff x="0" y="0"/>
            <a:chExt cx="4377945" cy="378637"/>
          </a:xfrm>
        </p:grpSpPr>
        <p:sp>
          <p:nvSpPr>
            <p:cNvPr id="12" name="Freeform 12"/>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13" name="TextBox 13"/>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14" name="AutoShape 14"/>
          <p:cNvSpPr/>
          <p:nvPr/>
        </p:nvSpPr>
        <p:spPr>
          <a:xfrm flipV="1">
            <a:off x="2182727" y="6069697"/>
            <a:ext cx="836652" cy="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5" name="Group 15"/>
          <p:cNvGrpSpPr/>
          <p:nvPr/>
        </p:nvGrpSpPr>
        <p:grpSpPr>
          <a:xfrm>
            <a:off x="407455" y="6729251"/>
            <a:ext cx="16622511" cy="1437638"/>
            <a:chOff x="0" y="0"/>
            <a:chExt cx="4377945" cy="378637"/>
          </a:xfrm>
        </p:grpSpPr>
        <p:sp>
          <p:nvSpPr>
            <p:cNvPr id="16" name="Freeform 16"/>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17" name="TextBox 17"/>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18" name="AutoShape 18"/>
          <p:cNvSpPr/>
          <p:nvPr/>
        </p:nvSpPr>
        <p:spPr>
          <a:xfrm flipV="1">
            <a:off x="2182727" y="7716885"/>
            <a:ext cx="836652" cy="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9" name="Group 19"/>
          <p:cNvGrpSpPr/>
          <p:nvPr/>
        </p:nvGrpSpPr>
        <p:grpSpPr>
          <a:xfrm>
            <a:off x="407455" y="8376438"/>
            <a:ext cx="16622511" cy="1437638"/>
            <a:chOff x="0" y="0"/>
            <a:chExt cx="4377945" cy="378637"/>
          </a:xfrm>
        </p:grpSpPr>
        <p:sp>
          <p:nvSpPr>
            <p:cNvPr id="20" name="Freeform 20"/>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21" name="TextBox 21"/>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1263039" y="9134744"/>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01001.11</a:t>
            </a:r>
          </a:p>
        </p:txBody>
      </p:sp>
      <p:sp>
        <p:nvSpPr>
          <p:cNvPr id="23" name="AutoShape 23"/>
          <p:cNvSpPr/>
          <p:nvPr/>
        </p:nvSpPr>
        <p:spPr>
          <a:xfrm flipV="1">
            <a:off x="2771691" y="9364073"/>
            <a:ext cx="836652"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4" name="Freeform 24"/>
          <p:cNvSpPr/>
          <p:nvPr/>
        </p:nvSpPr>
        <p:spPr>
          <a:xfrm>
            <a:off x="553254" y="3585866"/>
            <a:ext cx="624561" cy="999297"/>
          </a:xfrm>
          <a:custGeom>
            <a:avLst/>
            <a:gdLst/>
            <a:ahLst/>
            <a:cxnLst/>
            <a:rect l="l" t="t" r="r" b="b"/>
            <a:pathLst>
              <a:path w="624561" h="999297">
                <a:moveTo>
                  <a:pt x="0" y="0"/>
                </a:moveTo>
                <a:lnTo>
                  <a:pt x="624560" y="0"/>
                </a:lnTo>
                <a:lnTo>
                  <a:pt x="624560" y="999297"/>
                </a:lnTo>
                <a:lnTo>
                  <a:pt x="0" y="9992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5" name="Freeform 25"/>
          <p:cNvSpPr/>
          <p:nvPr/>
        </p:nvSpPr>
        <p:spPr>
          <a:xfrm>
            <a:off x="555609" y="5234463"/>
            <a:ext cx="622205" cy="995529"/>
          </a:xfrm>
          <a:custGeom>
            <a:avLst/>
            <a:gdLst/>
            <a:ahLst/>
            <a:cxnLst/>
            <a:rect l="l" t="t" r="r" b="b"/>
            <a:pathLst>
              <a:path w="622205" h="995529">
                <a:moveTo>
                  <a:pt x="0" y="0"/>
                </a:moveTo>
                <a:lnTo>
                  <a:pt x="622205" y="0"/>
                </a:lnTo>
                <a:lnTo>
                  <a:pt x="622205" y="995529"/>
                </a:lnTo>
                <a:lnTo>
                  <a:pt x="0" y="9955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6" name="Freeform 26"/>
          <p:cNvSpPr/>
          <p:nvPr/>
        </p:nvSpPr>
        <p:spPr>
          <a:xfrm>
            <a:off x="565193" y="7015001"/>
            <a:ext cx="612622" cy="891086"/>
          </a:xfrm>
          <a:custGeom>
            <a:avLst/>
            <a:gdLst/>
            <a:ahLst/>
            <a:cxnLst/>
            <a:rect l="l" t="t" r="r" b="b"/>
            <a:pathLst>
              <a:path w="612622" h="891086">
                <a:moveTo>
                  <a:pt x="0" y="0"/>
                </a:moveTo>
                <a:lnTo>
                  <a:pt x="612621" y="0"/>
                </a:lnTo>
                <a:lnTo>
                  <a:pt x="612621" y="891086"/>
                </a:lnTo>
                <a:lnTo>
                  <a:pt x="0" y="89108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7" name="Freeform 27"/>
          <p:cNvSpPr/>
          <p:nvPr/>
        </p:nvSpPr>
        <p:spPr>
          <a:xfrm>
            <a:off x="511937" y="8558177"/>
            <a:ext cx="665878" cy="968549"/>
          </a:xfrm>
          <a:custGeom>
            <a:avLst/>
            <a:gdLst/>
            <a:ahLst/>
            <a:cxnLst/>
            <a:rect l="l" t="t" r="r" b="b"/>
            <a:pathLst>
              <a:path w="665878" h="968549">
                <a:moveTo>
                  <a:pt x="0" y="0"/>
                </a:moveTo>
                <a:lnTo>
                  <a:pt x="665877" y="0"/>
                </a:lnTo>
                <a:lnTo>
                  <a:pt x="665877" y="968549"/>
                </a:lnTo>
                <a:lnTo>
                  <a:pt x="0" y="96854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28" name="TextBox 28"/>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29" name="TextBox 29"/>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Conversion of representations </a:t>
            </a:r>
          </a:p>
        </p:txBody>
      </p:sp>
      <p:sp>
        <p:nvSpPr>
          <p:cNvPr id="30" name="TextBox 30"/>
          <p:cNvSpPr txBox="1"/>
          <p:nvPr/>
        </p:nvSpPr>
        <p:spPr>
          <a:xfrm>
            <a:off x="407455" y="2833344"/>
            <a:ext cx="15169377"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9.75. </a:t>
            </a:r>
          </a:p>
        </p:txBody>
      </p:sp>
      <p:sp>
        <p:nvSpPr>
          <p:cNvPr id="31" name="TextBox 31"/>
          <p:cNvSpPr txBox="1"/>
          <p:nvPr/>
        </p:nvSpPr>
        <p:spPr>
          <a:xfrm>
            <a:off x="1240393" y="3515450"/>
            <a:ext cx="8924241"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the whole number part. Add a leading 0. </a:t>
            </a:r>
          </a:p>
        </p:txBody>
      </p:sp>
      <p:sp>
        <p:nvSpPr>
          <p:cNvPr id="32" name="TextBox 32"/>
          <p:cNvSpPr txBox="1"/>
          <p:nvPr/>
        </p:nvSpPr>
        <p:spPr>
          <a:xfrm>
            <a:off x="1240393" y="4193181"/>
            <a:ext cx="91968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9</a:t>
            </a:r>
            <a:r>
              <a:rPr lang="en-US" sz="2423" b="1" spc="-72">
                <a:solidFill>
                  <a:srgbClr val="000000"/>
                </a:solidFill>
                <a:latin typeface="Open Sans Bold"/>
                <a:ea typeface="Open Sans Bold"/>
                <a:cs typeface="Open Sans Bold"/>
                <a:sym typeface="Open Sans Bold"/>
              </a:rPr>
              <a:t>.75 </a:t>
            </a:r>
          </a:p>
        </p:txBody>
      </p:sp>
      <p:sp>
        <p:nvSpPr>
          <p:cNvPr id="33" name="TextBox 33"/>
          <p:cNvSpPr txBox="1"/>
          <p:nvPr/>
        </p:nvSpPr>
        <p:spPr>
          <a:xfrm>
            <a:off x="3190017" y="4193181"/>
            <a:ext cx="91968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a:t>
            </a:r>
          </a:p>
        </p:txBody>
      </p:sp>
      <p:sp>
        <p:nvSpPr>
          <p:cNvPr id="34" name="TextBox 34"/>
          <p:cNvSpPr txBox="1"/>
          <p:nvPr/>
        </p:nvSpPr>
        <p:spPr>
          <a:xfrm>
            <a:off x="1263039" y="5162637"/>
            <a:ext cx="4818936"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the fractional part. </a:t>
            </a:r>
          </a:p>
        </p:txBody>
      </p:sp>
      <p:sp>
        <p:nvSpPr>
          <p:cNvPr id="35" name="TextBox 35"/>
          <p:cNvSpPr txBox="1"/>
          <p:nvPr/>
        </p:nvSpPr>
        <p:spPr>
          <a:xfrm>
            <a:off x="1263039" y="5840369"/>
            <a:ext cx="919688"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9.</a:t>
            </a:r>
            <a:r>
              <a:rPr lang="en-US" sz="2423" b="1" spc="-72">
                <a:solidFill>
                  <a:srgbClr val="FF1495"/>
                </a:solidFill>
                <a:latin typeface="Open Sans Bold"/>
                <a:ea typeface="Open Sans Bold"/>
                <a:cs typeface="Open Sans Bold"/>
                <a:sym typeface="Open Sans Bold"/>
              </a:rPr>
              <a:t>75</a:t>
            </a:r>
            <a:r>
              <a:rPr lang="en-US" sz="2423" b="1" spc="-72">
                <a:solidFill>
                  <a:srgbClr val="000000"/>
                </a:solidFill>
                <a:latin typeface="Open Sans Bold"/>
                <a:ea typeface="Open Sans Bold"/>
                <a:cs typeface="Open Sans Bold"/>
                <a:sym typeface="Open Sans Bold"/>
              </a:rPr>
              <a:t> </a:t>
            </a:r>
          </a:p>
        </p:txBody>
      </p:sp>
      <p:sp>
        <p:nvSpPr>
          <p:cNvPr id="36" name="TextBox 36"/>
          <p:cNvSpPr txBox="1"/>
          <p:nvPr/>
        </p:nvSpPr>
        <p:spPr>
          <a:xfrm>
            <a:off x="3212663" y="5840369"/>
            <a:ext cx="459844"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11</a:t>
            </a:r>
          </a:p>
        </p:txBody>
      </p:sp>
      <p:sp>
        <p:nvSpPr>
          <p:cNvPr id="37" name="TextBox 37"/>
          <p:cNvSpPr txBox="1"/>
          <p:nvPr/>
        </p:nvSpPr>
        <p:spPr>
          <a:xfrm>
            <a:off x="8445235" y="5084206"/>
            <a:ext cx="1471406" cy="1404776"/>
          </a:xfrm>
          <a:prstGeom prst="rect">
            <a:avLst/>
          </a:prstGeom>
        </p:spPr>
        <p:txBody>
          <a:bodyPr lIns="0" tIns="0" rIns="0" bIns="0" rtlCol="0" anchor="t">
            <a:spAutoFit/>
          </a:bodyPr>
          <a:lstStyle/>
          <a:p>
            <a:pPr algn="l">
              <a:lnSpc>
                <a:spcPts val="2249"/>
              </a:lnSpc>
            </a:pPr>
            <a:r>
              <a:rPr lang="en-US" sz="1666" b="1" spc="-49">
                <a:solidFill>
                  <a:srgbClr val="000000"/>
                </a:solidFill>
                <a:latin typeface="Open Sans Bold"/>
                <a:ea typeface="Open Sans Bold"/>
                <a:cs typeface="Open Sans Bold"/>
                <a:sym typeface="Open Sans Bold"/>
              </a:rPr>
              <a:t>Notes: </a:t>
            </a:r>
          </a:p>
          <a:p>
            <a:pPr algn="l">
              <a:lnSpc>
                <a:spcPts val="2249"/>
              </a:lnSpc>
            </a:pPr>
            <a:r>
              <a:rPr lang="en-US" sz="1666" b="1" spc="-49">
                <a:solidFill>
                  <a:srgbClr val="000000"/>
                </a:solidFill>
                <a:latin typeface="Open Sans Bold"/>
                <a:ea typeface="Open Sans Bold"/>
                <a:cs typeface="Open Sans Bold"/>
                <a:sym typeface="Open Sans Bold"/>
              </a:rPr>
              <a:t>.00 = 00 </a:t>
            </a:r>
          </a:p>
          <a:p>
            <a:pPr algn="l">
              <a:lnSpc>
                <a:spcPts val="2249"/>
              </a:lnSpc>
            </a:pPr>
            <a:r>
              <a:rPr lang="en-US" sz="1666" b="1" spc="-49">
                <a:solidFill>
                  <a:srgbClr val="000000"/>
                </a:solidFill>
                <a:latin typeface="Open Sans Bold"/>
                <a:ea typeface="Open Sans Bold"/>
                <a:cs typeface="Open Sans Bold"/>
                <a:sym typeface="Open Sans Bold"/>
              </a:rPr>
              <a:t>.25 = 01</a:t>
            </a:r>
          </a:p>
          <a:p>
            <a:pPr algn="l">
              <a:lnSpc>
                <a:spcPts val="2249"/>
              </a:lnSpc>
            </a:pPr>
            <a:r>
              <a:rPr lang="en-US" sz="1666" b="1" spc="-49">
                <a:solidFill>
                  <a:srgbClr val="000000"/>
                </a:solidFill>
                <a:latin typeface="Open Sans Bold"/>
                <a:ea typeface="Open Sans Bold"/>
                <a:cs typeface="Open Sans Bold"/>
                <a:sym typeface="Open Sans Bold"/>
              </a:rPr>
              <a:t>.5 = 10</a:t>
            </a:r>
          </a:p>
          <a:p>
            <a:pPr algn="l">
              <a:lnSpc>
                <a:spcPts val="2249"/>
              </a:lnSpc>
            </a:pPr>
            <a:r>
              <a:rPr lang="en-US" sz="1666" b="1" spc="-49">
                <a:solidFill>
                  <a:srgbClr val="000000"/>
                </a:solidFill>
                <a:latin typeface="Open Sans Bold"/>
                <a:ea typeface="Open Sans Bold"/>
                <a:cs typeface="Open Sans Bold"/>
                <a:sym typeface="Open Sans Bold"/>
              </a:rPr>
              <a:t>.75 = 11</a:t>
            </a:r>
          </a:p>
        </p:txBody>
      </p:sp>
      <p:sp>
        <p:nvSpPr>
          <p:cNvPr id="38" name="TextBox 38"/>
          <p:cNvSpPr txBox="1"/>
          <p:nvPr/>
        </p:nvSpPr>
        <p:spPr>
          <a:xfrm>
            <a:off x="1263039" y="6809825"/>
            <a:ext cx="4818936"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Combine the two parts</a:t>
            </a:r>
          </a:p>
        </p:txBody>
      </p:sp>
      <p:sp>
        <p:nvSpPr>
          <p:cNvPr id="39" name="TextBox 39"/>
          <p:cNvSpPr txBox="1"/>
          <p:nvPr/>
        </p:nvSpPr>
        <p:spPr>
          <a:xfrm>
            <a:off x="1263039" y="7487557"/>
            <a:ext cx="919688"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9.75 </a:t>
            </a:r>
          </a:p>
        </p:txBody>
      </p:sp>
      <p:sp>
        <p:nvSpPr>
          <p:cNvPr id="40" name="TextBox 40"/>
          <p:cNvSpPr txBox="1"/>
          <p:nvPr/>
        </p:nvSpPr>
        <p:spPr>
          <a:xfrm>
            <a:off x="3212663" y="7487557"/>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01001.11</a:t>
            </a:r>
          </a:p>
        </p:txBody>
      </p:sp>
      <p:sp>
        <p:nvSpPr>
          <p:cNvPr id="41" name="TextBox 41"/>
          <p:cNvSpPr txBox="1"/>
          <p:nvPr/>
        </p:nvSpPr>
        <p:spPr>
          <a:xfrm>
            <a:off x="1263039" y="8457013"/>
            <a:ext cx="14059835"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Shift the binary point until beyond “10” (for positive number) to achieve normalisation</a:t>
            </a:r>
          </a:p>
        </p:txBody>
      </p:sp>
      <p:sp>
        <p:nvSpPr>
          <p:cNvPr id="42" name="TextBox 42"/>
          <p:cNvSpPr txBox="1"/>
          <p:nvPr/>
        </p:nvSpPr>
        <p:spPr>
          <a:xfrm>
            <a:off x="3813226" y="9134744"/>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0.100111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35898" y="3434875"/>
            <a:ext cx="16622511" cy="3038548"/>
            <a:chOff x="0" y="0"/>
            <a:chExt cx="4377945" cy="800276"/>
          </a:xfrm>
        </p:grpSpPr>
        <p:sp>
          <p:nvSpPr>
            <p:cNvPr id="8" name="Freeform 8"/>
            <p:cNvSpPr/>
            <p:nvPr/>
          </p:nvSpPr>
          <p:spPr>
            <a:xfrm>
              <a:off x="0" y="0"/>
              <a:ext cx="4377946" cy="800276"/>
            </a:xfrm>
            <a:custGeom>
              <a:avLst/>
              <a:gdLst/>
              <a:ahLst/>
              <a:cxnLst/>
              <a:rect l="l" t="t" r="r" b="b"/>
              <a:pathLst>
                <a:path w="4377946" h="800276">
                  <a:moveTo>
                    <a:pt x="23753" y="0"/>
                  </a:moveTo>
                  <a:lnTo>
                    <a:pt x="4354192" y="0"/>
                  </a:lnTo>
                  <a:cubicBezTo>
                    <a:pt x="4367311" y="0"/>
                    <a:pt x="4377946" y="10635"/>
                    <a:pt x="4377946" y="23753"/>
                  </a:cubicBezTo>
                  <a:lnTo>
                    <a:pt x="4377946" y="776523"/>
                  </a:lnTo>
                  <a:cubicBezTo>
                    <a:pt x="4377946" y="782823"/>
                    <a:pt x="4375443" y="788864"/>
                    <a:pt x="4370988" y="793319"/>
                  </a:cubicBezTo>
                  <a:cubicBezTo>
                    <a:pt x="4366534" y="797773"/>
                    <a:pt x="4360492" y="800276"/>
                    <a:pt x="4354192" y="800276"/>
                  </a:cubicBezTo>
                  <a:lnTo>
                    <a:pt x="23753" y="800276"/>
                  </a:lnTo>
                  <a:cubicBezTo>
                    <a:pt x="10635" y="800276"/>
                    <a:pt x="0" y="789641"/>
                    <a:pt x="0" y="776523"/>
                  </a:cubicBezTo>
                  <a:lnTo>
                    <a:pt x="0" y="23753"/>
                  </a:lnTo>
                  <a:cubicBezTo>
                    <a:pt x="0" y="10635"/>
                    <a:pt x="10635" y="0"/>
                    <a:pt x="23753" y="0"/>
                  </a:cubicBezTo>
                  <a:close/>
                </a:path>
              </a:pathLst>
            </a:custGeom>
            <a:solidFill>
              <a:srgbClr val="CDD6FF"/>
            </a:solidFill>
          </p:spPr>
          <p:txBody>
            <a:bodyPr/>
            <a:lstStyle/>
            <a:p>
              <a:endParaRPr lang="en-PH"/>
            </a:p>
          </p:txBody>
        </p:sp>
        <p:sp>
          <p:nvSpPr>
            <p:cNvPr id="9" name="TextBox 9"/>
            <p:cNvSpPr txBox="1"/>
            <p:nvPr/>
          </p:nvSpPr>
          <p:spPr>
            <a:xfrm>
              <a:off x="0" y="-28575"/>
              <a:ext cx="4377945" cy="828851"/>
            </a:xfrm>
            <a:prstGeom prst="rect">
              <a:avLst/>
            </a:prstGeom>
          </p:spPr>
          <p:txBody>
            <a:bodyPr lIns="50800" tIns="50800" rIns="50800" bIns="50800" rtlCol="0" anchor="ctr"/>
            <a:lstStyle/>
            <a:p>
              <a:pPr algn="ctr">
                <a:lnSpc>
                  <a:spcPts val="2595"/>
                </a:lnSpc>
              </a:pPr>
              <a:endParaRPr/>
            </a:p>
          </p:txBody>
        </p:sp>
      </p:grpSp>
      <p:sp>
        <p:nvSpPr>
          <p:cNvPr id="10" name="AutoShape 10"/>
          <p:cNvSpPr/>
          <p:nvPr/>
        </p:nvSpPr>
        <p:spPr>
          <a:xfrm flipV="1">
            <a:off x="2747908" y="5630355"/>
            <a:ext cx="836652"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1" name="Freeform 11"/>
          <p:cNvSpPr/>
          <p:nvPr/>
        </p:nvSpPr>
        <p:spPr>
          <a:xfrm>
            <a:off x="513454" y="3682790"/>
            <a:ext cx="622205" cy="905026"/>
          </a:xfrm>
          <a:custGeom>
            <a:avLst/>
            <a:gdLst/>
            <a:ahLst/>
            <a:cxnLst/>
            <a:rect l="l" t="t" r="r" b="b"/>
            <a:pathLst>
              <a:path w="622205" h="905026">
                <a:moveTo>
                  <a:pt x="0" y="0"/>
                </a:moveTo>
                <a:lnTo>
                  <a:pt x="622205" y="0"/>
                </a:lnTo>
                <a:lnTo>
                  <a:pt x="622205" y="905026"/>
                </a:lnTo>
                <a:lnTo>
                  <a:pt x="0" y="9050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3" name="TextBox 13"/>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Conversion of representations </a:t>
            </a:r>
          </a:p>
        </p:txBody>
      </p:sp>
      <p:sp>
        <p:nvSpPr>
          <p:cNvPr id="14" name="TextBox 14"/>
          <p:cNvSpPr txBox="1"/>
          <p:nvPr/>
        </p:nvSpPr>
        <p:spPr>
          <a:xfrm>
            <a:off x="407455" y="2833344"/>
            <a:ext cx="15169377"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9.75. </a:t>
            </a:r>
          </a:p>
        </p:txBody>
      </p:sp>
      <p:sp>
        <p:nvSpPr>
          <p:cNvPr id="15" name="TextBox 15"/>
          <p:cNvSpPr txBox="1"/>
          <p:nvPr/>
        </p:nvSpPr>
        <p:spPr>
          <a:xfrm>
            <a:off x="1191482" y="3515450"/>
            <a:ext cx="14059835" cy="121113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This gives an exponent value of 4 (we shift the point 4 times to the left).</a:t>
            </a:r>
          </a:p>
          <a:p>
            <a:pPr algn="l">
              <a:lnSpc>
                <a:spcPts val="3271"/>
              </a:lnSpc>
            </a:pPr>
            <a:endParaRPr lang="en-US" sz="2423" b="1" spc="-72">
              <a:solidFill>
                <a:srgbClr val="000000"/>
              </a:solidFill>
              <a:latin typeface="Open Sans Bold"/>
              <a:ea typeface="Open Sans Bold"/>
              <a:cs typeface="Open Sans Bold"/>
              <a:sym typeface="Open Sans Bold"/>
            </a:endParaRPr>
          </a:p>
          <a:p>
            <a:pPr algn="l">
              <a:lnSpc>
                <a:spcPts val="3271"/>
              </a:lnSpc>
            </a:pPr>
            <a:r>
              <a:rPr lang="en-US" sz="2423" b="1" spc="-72">
                <a:solidFill>
                  <a:srgbClr val="000000"/>
                </a:solidFill>
                <a:latin typeface="Open Sans Bold"/>
                <a:ea typeface="Open Sans Bold"/>
                <a:cs typeface="Open Sans Bold"/>
                <a:sym typeface="Open Sans Bold"/>
              </a:rPr>
              <a:t>Assume that 14 bits are allocated (10 bits for the mantissa and 4 bits for the exponent), </a:t>
            </a:r>
          </a:p>
        </p:txBody>
      </p:sp>
      <p:sp>
        <p:nvSpPr>
          <p:cNvPr id="16" name="TextBox 16"/>
          <p:cNvSpPr txBox="1"/>
          <p:nvPr/>
        </p:nvSpPr>
        <p:spPr>
          <a:xfrm>
            <a:off x="1191482" y="5401026"/>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0.100111</a:t>
            </a:r>
          </a:p>
        </p:txBody>
      </p:sp>
      <p:sp>
        <p:nvSpPr>
          <p:cNvPr id="17" name="TextBox 17"/>
          <p:cNvSpPr txBox="1"/>
          <p:nvPr/>
        </p:nvSpPr>
        <p:spPr>
          <a:xfrm>
            <a:off x="3990875" y="5401026"/>
            <a:ext cx="1887704"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0100111000 </a:t>
            </a:r>
          </a:p>
        </p:txBody>
      </p:sp>
      <p:sp>
        <p:nvSpPr>
          <p:cNvPr id="18" name="TextBox 18"/>
          <p:cNvSpPr txBox="1"/>
          <p:nvPr/>
        </p:nvSpPr>
        <p:spPr>
          <a:xfrm>
            <a:off x="5878580" y="5401026"/>
            <a:ext cx="1887704" cy="391982"/>
          </a:xfrm>
          <a:prstGeom prst="rect">
            <a:avLst/>
          </a:prstGeom>
        </p:spPr>
        <p:txBody>
          <a:bodyPr lIns="0" tIns="0" rIns="0" bIns="0" rtlCol="0" anchor="t">
            <a:spAutoFit/>
          </a:bodyPr>
          <a:lstStyle/>
          <a:p>
            <a:pPr algn="l">
              <a:lnSpc>
                <a:spcPts val="3271"/>
              </a:lnSpc>
            </a:pPr>
            <a:r>
              <a:rPr lang="en-US" sz="2423" b="1" spc="-72">
                <a:solidFill>
                  <a:srgbClr val="642EC7"/>
                </a:solidFill>
                <a:latin typeface="Open Sans Bold"/>
                <a:ea typeface="Open Sans Bold"/>
                <a:cs typeface="Open Sans Bold"/>
                <a:sym typeface="Open Sans Bold"/>
              </a:rPr>
              <a:t>0100</a:t>
            </a:r>
          </a:p>
        </p:txBody>
      </p:sp>
      <p:sp>
        <p:nvSpPr>
          <p:cNvPr id="19" name="TextBox 19"/>
          <p:cNvSpPr txBox="1"/>
          <p:nvPr/>
        </p:nvSpPr>
        <p:spPr>
          <a:xfrm>
            <a:off x="4215858" y="5764433"/>
            <a:ext cx="1106459" cy="310370"/>
          </a:xfrm>
          <a:prstGeom prst="rect">
            <a:avLst/>
          </a:prstGeom>
        </p:spPr>
        <p:txBody>
          <a:bodyPr lIns="0" tIns="0" rIns="0" bIns="0" rtlCol="0" anchor="t">
            <a:spAutoFit/>
          </a:bodyPr>
          <a:lstStyle/>
          <a:p>
            <a:pPr algn="l">
              <a:lnSpc>
                <a:spcPts val="2537"/>
              </a:lnSpc>
            </a:pPr>
            <a:r>
              <a:rPr lang="en-US" sz="1879" b="1" spc="-56">
                <a:solidFill>
                  <a:srgbClr val="000000"/>
                </a:solidFill>
                <a:latin typeface="Open Sans Bold"/>
                <a:ea typeface="Open Sans Bold"/>
                <a:cs typeface="Open Sans Bold"/>
                <a:sym typeface="Open Sans Bold"/>
              </a:rPr>
              <a:t>mantissa</a:t>
            </a:r>
          </a:p>
        </p:txBody>
      </p:sp>
      <p:sp>
        <p:nvSpPr>
          <p:cNvPr id="20" name="TextBox 20"/>
          <p:cNvSpPr txBox="1"/>
          <p:nvPr/>
        </p:nvSpPr>
        <p:spPr>
          <a:xfrm>
            <a:off x="5715973" y="5764433"/>
            <a:ext cx="1106459" cy="310370"/>
          </a:xfrm>
          <a:prstGeom prst="rect">
            <a:avLst/>
          </a:prstGeom>
        </p:spPr>
        <p:txBody>
          <a:bodyPr lIns="0" tIns="0" rIns="0" bIns="0" rtlCol="0" anchor="t">
            <a:spAutoFit/>
          </a:bodyPr>
          <a:lstStyle/>
          <a:p>
            <a:pPr algn="l">
              <a:lnSpc>
                <a:spcPts val="2537"/>
              </a:lnSpc>
            </a:pPr>
            <a:r>
              <a:rPr lang="en-US" sz="1879" b="1" spc="-56">
                <a:solidFill>
                  <a:srgbClr val="000000"/>
                </a:solidFill>
                <a:latin typeface="Open Sans Bold"/>
                <a:ea typeface="Open Sans Bold"/>
                <a:cs typeface="Open Sans Bold"/>
                <a:sym typeface="Open Sans Bold"/>
              </a:rPr>
              <a:t>exponent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3434875"/>
            <a:ext cx="16622511" cy="1437638"/>
            <a:chOff x="0" y="0"/>
            <a:chExt cx="4377945" cy="378637"/>
          </a:xfrm>
        </p:grpSpPr>
        <p:sp>
          <p:nvSpPr>
            <p:cNvPr id="8" name="Freeform 8"/>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9" name="TextBox 9"/>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10" name="AutoShape 10"/>
          <p:cNvSpPr/>
          <p:nvPr/>
        </p:nvSpPr>
        <p:spPr>
          <a:xfrm flipV="1">
            <a:off x="2160081" y="4422510"/>
            <a:ext cx="836652" cy="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1" name="Group 11"/>
          <p:cNvGrpSpPr/>
          <p:nvPr/>
        </p:nvGrpSpPr>
        <p:grpSpPr>
          <a:xfrm>
            <a:off x="407455" y="5082063"/>
            <a:ext cx="16622511" cy="2848341"/>
            <a:chOff x="0" y="0"/>
            <a:chExt cx="4377945" cy="750180"/>
          </a:xfrm>
        </p:grpSpPr>
        <p:sp>
          <p:nvSpPr>
            <p:cNvPr id="12" name="Freeform 12"/>
            <p:cNvSpPr/>
            <p:nvPr/>
          </p:nvSpPr>
          <p:spPr>
            <a:xfrm>
              <a:off x="0" y="0"/>
              <a:ext cx="4377946" cy="750180"/>
            </a:xfrm>
            <a:custGeom>
              <a:avLst/>
              <a:gdLst/>
              <a:ahLst/>
              <a:cxnLst/>
              <a:rect l="l" t="t" r="r" b="b"/>
              <a:pathLst>
                <a:path w="4377946" h="750180">
                  <a:moveTo>
                    <a:pt x="23753" y="0"/>
                  </a:moveTo>
                  <a:lnTo>
                    <a:pt x="4354192" y="0"/>
                  </a:lnTo>
                  <a:cubicBezTo>
                    <a:pt x="4367311" y="0"/>
                    <a:pt x="4377946" y="10635"/>
                    <a:pt x="4377946" y="23753"/>
                  </a:cubicBezTo>
                  <a:lnTo>
                    <a:pt x="4377946" y="726427"/>
                  </a:lnTo>
                  <a:cubicBezTo>
                    <a:pt x="4377946" y="732727"/>
                    <a:pt x="4375443" y="738769"/>
                    <a:pt x="4370988" y="743223"/>
                  </a:cubicBezTo>
                  <a:cubicBezTo>
                    <a:pt x="4366534" y="747678"/>
                    <a:pt x="4360492" y="750180"/>
                    <a:pt x="4354192" y="750180"/>
                  </a:cubicBezTo>
                  <a:lnTo>
                    <a:pt x="23753" y="750180"/>
                  </a:lnTo>
                  <a:cubicBezTo>
                    <a:pt x="10635" y="750180"/>
                    <a:pt x="0" y="739546"/>
                    <a:pt x="0" y="726427"/>
                  </a:cubicBezTo>
                  <a:lnTo>
                    <a:pt x="0" y="23753"/>
                  </a:lnTo>
                  <a:cubicBezTo>
                    <a:pt x="0" y="10635"/>
                    <a:pt x="10635" y="0"/>
                    <a:pt x="23753" y="0"/>
                  </a:cubicBezTo>
                  <a:close/>
                </a:path>
              </a:pathLst>
            </a:custGeom>
            <a:solidFill>
              <a:srgbClr val="CDD6FF"/>
            </a:solidFill>
          </p:spPr>
          <p:txBody>
            <a:bodyPr/>
            <a:lstStyle/>
            <a:p>
              <a:endParaRPr lang="en-PH"/>
            </a:p>
          </p:txBody>
        </p:sp>
        <p:sp>
          <p:nvSpPr>
            <p:cNvPr id="13" name="TextBox 13"/>
            <p:cNvSpPr txBox="1"/>
            <p:nvPr/>
          </p:nvSpPr>
          <p:spPr>
            <a:xfrm>
              <a:off x="0" y="-28575"/>
              <a:ext cx="4377945" cy="778755"/>
            </a:xfrm>
            <a:prstGeom prst="rect">
              <a:avLst/>
            </a:prstGeom>
          </p:spPr>
          <p:txBody>
            <a:bodyPr lIns="50800" tIns="50800" rIns="50800" bIns="50800" rtlCol="0" anchor="ctr"/>
            <a:lstStyle/>
            <a:p>
              <a:pPr algn="ctr">
                <a:lnSpc>
                  <a:spcPts val="2595"/>
                </a:lnSpc>
              </a:pPr>
              <a:endParaRPr/>
            </a:p>
          </p:txBody>
        </p:sp>
      </p:grpSp>
      <p:sp>
        <p:nvSpPr>
          <p:cNvPr id="14" name="AutoShape 14"/>
          <p:cNvSpPr/>
          <p:nvPr/>
        </p:nvSpPr>
        <p:spPr>
          <a:xfrm flipV="1">
            <a:off x="2182727" y="6069697"/>
            <a:ext cx="836652"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5" name="Freeform 15"/>
          <p:cNvSpPr/>
          <p:nvPr/>
        </p:nvSpPr>
        <p:spPr>
          <a:xfrm>
            <a:off x="553254" y="3585866"/>
            <a:ext cx="624561" cy="999297"/>
          </a:xfrm>
          <a:custGeom>
            <a:avLst/>
            <a:gdLst/>
            <a:ahLst/>
            <a:cxnLst/>
            <a:rect l="l" t="t" r="r" b="b"/>
            <a:pathLst>
              <a:path w="624561" h="999297">
                <a:moveTo>
                  <a:pt x="0" y="0"/>
                </a:moveTo>
                <a:lnTo>
                  <a:pt x="624560" y="0"/>
                </a:lnTo>
                <a:lnTo>
                  <a:pt x="624560" y="999297"/>
                </a:lnTo>
                <a:lnTo>
                  <a:pt x="0" y="9992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Freeform 16"/>
          <p:cNvSpPr/>
          <p:nvPr/>
        </p:nvSpPr>
        <p:spPr>
          <a:xfrm>
            <a:off x="555609" y="5234463"/>
            <a:ext cx="622205" cy="995529"/>
          </a:xfrm>
          <a:custGeom>
            <a:avLst/>
            <a:gdLst/>
            <a:ahLst/>
            <a:cxnLst/>
            <a:rect l="l" t="t" r="r" b="b"/>
            <a:pathLst>
              <a:path w="622205" h="995529">
                <a:moveTo>
                  <a:pt x="0" y="0"/>
                </a:moveTo>
                <a:lnTo>
                  <a:pt x="622205" y="0"/>
                </a:lnTo>
                <a:lnTo>
                  <a:pt x="622205" y="995529"/>
                </a:lnTo>
                <a:lnTo>
                  <a:pt x="0" y="9955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7" name="TextBox 17"/>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8" name="TextBox 18"/>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Conversion of representations </a:t>
            </a:r>
          </a:p>
        </p:txBody>
      </p:sp>
      <p:sp>
        <p:nvSpPr>
          <p:cNvPr id="19" name="TextBox 19"/>
          <p:cNvSpPr txBox="1"/>
          <p:nvPr/>
        </p:nvSpPr>
        <p:spPr>
          <a:xfrm>
            <a:off x="407455" y="2833344"/>
            <a:ext cx="15169377"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9.73. </a:t>
            </a:r>
          </a:p>
        </p:txBody>
      </p:sp>
      <p:sp>
        <p:nvSpPr>
          <p:cNvPr id="20" name="TextBox 20"/>
          <p:cNvSpPr txBox="1"/>
          <p:nvPr/>
        </p:nvSpPr>
        <p:spPr>
          <a:xfrm>
            <a:off x="1240393" y="3515450"/>
            <a:ext cx="8924241"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the whole number part. Add a leading 0. </a:t>
            </a:r>
          </a:p>
        </p:txBody>
      </p:sp>
      <p:sp>
        <p:nvSpPr>
          <p:cNvPr id="21" name="TextBox 21"/>
          <p:cNvSpPr txBox="1"/>
          <p:nvPr/>
        </p:nvSpPr>
        <p:spPr>
          <a:xfrm>
            <a:off x="1240393" y="4193181"/>
            <a:ext cx="91968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9</a:t>
            </a:r>
            <a:r>
              <a:rPr lang="en-US" sz="2423" b="1" spc="-72">
                <a:solidFill>
                  <a:srgbClr val="000000"/>
                </a:solidFill>
                <a:latin typeface="Open Sans Bold"/>
                <a:ea typeface="Open Sans Bold"/>
                <a:cs typeface="Open Sans Bold"/>
                <a:sym typeface="Open Sans Bold"/>
              </a:rPr>
              <a:t>.73 </a:t>
            </a:r>
          </a:p>
        </p:txBody>
      </p:sp>
      <p:sp>
        <p:nvSpPr>
          <p:cNvPr id="22" name="TextBox 22"/>
          <p:cNvSpPr txBox="1"/>
          <p:nvPr/>
        </p:nvSpPr>
        <p:spPr>
          <a:xfrm>
            <a:off x="3190017" y="4193181"/>
            <a:ext cx="91968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a:t>
            </a:r>
          </a:p>
        </p:txBody>
      </p:sp>
      <p:sp>
        <p:nvSpPr>
          <p:cNvPr id="23" name="TextBox 23"/>
          <p:cNvSpPr txBox="1"/>
          <p:nvPr/>
        </p:nvSpPr>
        <p:spPr>
          <a:xfrm>
            <a:off x="1263039" y="5162637"/>
            <a:ext cx="4818936"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the fractional part. </a:t>
            </a:r>
          </a:p>
        </p:txBody>
      </p:sp>
      <p:sp>
        <p:nvSpPr>
          <p:cNvPr id="24" name="TextBox 24"/>
          <p:cNvSpPr txBox="1"/>
          <p:nvPr/>
        </p:nvSpPr>
        <p:spPr>
          <a:xfrm>
            <a:off x="1263039" y="5840369"/>
            <a:ext cx="919688"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9.</a:t>
            </a:r>
            <a:r>
              <a:rPr lang="en-US" sz="2423" b="1" spc="-72">
                <a:solidFill>
                  <a:srgbClr val="FF1495"/>
                </a:solidFill>
                <a:latin typeface="Open Sans Bold"/>
                <a:ea typeface="Open Sans Bold"/>
                <a:cs typeface="Open Sans Bold"/>
                <a:sym typeface="Open Sans Bold"/>
              </a:rPr>
              <a:t>73</a:t>
            </a:r>
            <a:r>
              <a:rPr lang="en-US" sz="2423" b="1" spc="-72">
                <a:solidFill>
                  <a:srgbClr val="000000"/>
                </a:solidFill>
                <a:latin typeface="Open Sans Bold"/>
                <a:ea typeface="Open Sans Bold"/>
                <a:cs typeface="Open Sans Bold"/>
                <a:sym typeface="Open Sans Bold"/>
              </a:rPr>
              <a:t> </a:t>
            </a:r>
          </a:p>
        </p:txBody>
      </p:sp>
      <p:sp>
        <p:nvSpPr>
          <p:cNvPr id="25" name="TextBox 25"/>
          <p:cNvSpPr txBox="1"/>
          <p:nvPr/>
        </p:nvSpPr>
        <p:spPr>
          <a:xfrm>
            <a:off x="3212663" y="5840369"/>
            <a:ext cx="3360504"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0.73 x 2 = 1.46 (keep 1)</a:t>
            </a:r>
          </a:p>
        </p:txBody>
      </p:sp>
      <p:sp>
        <p:nvSpPr>
          <p:cNvPr id="26" name="TextBox 26"/>
          <p:cNvSpPr txBox="1"/>
          <p:nvPr/>
        </p:nvSpPr>
        <p:spPr>
          <a:xfrm>
            <a:off x="3212663" y="7222951"/>
            <a:ext cx="3936838" cy="658794"/>
          </a:xfrm>
          <a:prstGeom prst="rect">
            <a:avLst/>
          </a:prstGeom>
        </p:spPr>
        <p:txBody>
          <a:bodyPr lIns="0" tIns="0" rIns="0" bIns="0" rtlCol="0" anchor="t">
            <a:spAutoFit/>
          </a:bodyPr>
          <a:lstStyle/>
          <a:p>
            <a:pPr algn="l">
              <a:lnSpc>
                <a:spcPts val="2627"/>
              </a:lnSpc>
            </a:pPr>
            <a:r>
              <a:rPr lang="en-US" sz="1946" b="1" spc="-58">
                <a:solidFill>
                  <a:srgbClr val="FF1495"/>
                </a:solidFill>
                <a:latin typeface="Open Sans Bold"/>
                <a:ea typeface="Open Sans Bold"/>
                <a:cs typeface="Open Sans Bold"/>
                <a:sym typeface="Open Sans Bold"/>
              </a:rPr>
              <a:t>Method = Multiply by 2 and record the whole number (4 bits)</a:t>
            </a:r>
          </a:p>
        </p:txBody>
      </p:sp>
      <p:sp>
        <p:nvSpPr>
          <p:cNvPr id="27" name="TextBox 27"/>
          <p:cNvSpPr txBox="1"/>
          <p:nvPr/>
        </p:nvSpPr>
        <p:spPr>
          <a:xfrm>
            <a:off x="8402517" y="6295955"/>
            <a:ext cx="3360504"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3434875"/>
            <a:ext cx="16622511" cy="1437638"/>
            <a:chOff x="0" y="0"/>
            <a:chExt cx="4377945" cy="378637"/>
          </a:xfrm>
        </p:grpSpPr>
        <p:sp>
          <p:nvSpPr>
            <p:cNvPr id="8" name="Freeform 8"/>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9" name="TextBox 9"/>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10" name="AutoShape 10"/>
          <p:cNvSpPr/>
          <p:nvPr/>
        </p:nvSpPr>
        <p:spPr>
          <a:xfrm flipV="1">
            <a:off x="2160081" y="4422510"/>
            <a:ext cx="836652" cy="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1" name="Group 11"/>
          <p:cNvGrpSpPr/>
          <p:nvPr/>
        </p:nvGrpSpPr>
        <p:grpSpPr>
          <a:xfrm>
            <a:off x="407455" y="5082063"/>
            <a:ext cx="16622511" cy="2848341"/>
            <a:chOff x="0" y="0"/>
            <a:chExt cx="4377945" cy="750180"/>
          </a:xfrm>
        </p:grpSpPr>
        <p:sp>
          <p:nvSpPr>
            <p:cNvPr id="12" name="Freeform 12"/>
            <p:cNvSpPr/>
            <p:nvPr/>
          </p:nvSpPr>
          <p:spPr>
            <a:xfrm>
              <a:off x="0" y="0"/>
              <a:ext cx="4377946" cy="750180"/>
            </a:xfrm>
            <a:custGeom>
              <a:avLst/>
              <a:gdLst/>
              <a:ahLst/>
              <a:cxnLst/>
              <a:rect l="l" t="t" r="r" b="b"/>
              <a:pathLst>
                <a:path w="4377946" h="750180">
                  <a:moveTo>
                    <a:pt x="23753" y="0"/>
                  </a:moveTo>
                  <a:lnTo>
                    <a:pt x="4354192" y="0"/>
                  </a:lnTo>
                  <a:cubicBezTo>
                    <a:pt x="4367311" y="0"/>
                    <a:pt x="4377946" y="10635"/>
                    <a:pt x="4377946" y="23753"/>
                  </a:cubicBezTo>
                  <a:lnTo>
                    <a:pt x="4377946" y="726427"/>
                  </a:lnTo>
                  <a:cubicBezTo>
                    <a:pt x="4377946" y="732727"/>
                    <a:pt x="4375443" y="738769"/>
                    <a:pt x="4370988" y="743223"/>
                  </a:cubicBezTo>
                  <a:cubicBezTo>
                    <a:pt x="4366534" y="747678"/>
                    <a:pt x="4360492" y="750180"/>
                    <a:pt x="4354192" y="750180"/>
                  </a:cubicBezTo>
                  <a:lnTo>
                    <a:pt x="23753" y="750180"/>
                  </a:lnTo>
                  <a:cubicBezTo>
                    <a:pt x="10635" y="750180"/>
                    <a:pt x="0" y="739546"/>
                    <a:pt x="0" y="726427"/>
                  </a:cubicBezTo>
                  <a:lnTo>
                    <a:pt x="0" y="23753"/>
                  </a:lnTo>
                  <a:cubicBezTo>
                    <a:pt x="0" y="10635"/>
                    <a:pt x="10635" y="0"/>
                    <a:pt x="23753" y="0"/>
                  </a:cubicBezTo>
                  <a:close/>
                </a:path>
              </a:pathLst>
            </a:custGeom>
            <a:solidFill>
              <a:srgbClr val="CDD6FF"/>
            </a:solidFill>
          </p:spPr>
          <p:txBody>
            <a:bodyPr/>
            <a:lstStyle/>
            <a:p>
              <a:endParaRPr lang="en-PH"/>
            </a:p>
          </p:txBody>
        </p:sp>
        <p:sp>
          <p:nvSpPr>
            <p:cNvPr id="13" name="TextBox 13"/>
            <p:cNvSpPr txBox="1"/>
            <p:nvPr/>
          </p:nvSpPr>
          <p:spPr>
            <a:xfrm>
              <a:off x="0" y="-28575"/>
              <a:ext cx="4377945" cy="778755"/>
            </a:xfrm>
            <a:prstGeom prst="rect">
              <a:avLst/>
            </a:prstGeom>
          </p:spPr>
          <p:txBody>
            <a:bodyPr lIns="50800" tIns="50800" rIns="50800" bIns="50800" rtlCol="0" anchor="ctr"/>
            <a:lstStyle/>
            <a:p>
              <a:pPr algn="ctr">
                <a:lnSpc>
                  <a:spcPts val="2595"/>
                </a:lnSpc>
              </a:pPr>
              <a:endParaRPr/>
            </a:p>
          </p:txBody>
        </p:sp>
      </p:grpSp>
      <p:sp>
        <p:nvSpPr>
          <p:cNvPr id="14" name="AutoShape 14"/>
          <p:cNvSpPr/>
          <p:nvPr/>
        </p:nvSpPr>
        <p:spPr>
          <a:xfrm flipV="1">
            <a:off x="2182727" y="6069697"/>
            <a:ext cx="836652"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5" name="Freeform 15"/>
          <p:cNvSpPr/>
          <p:nvPr/>
        </p:nvSpPr>
        <p:spPr>
          <a:xfrm>
            <a:off x="553254" y="3585866"/>
            <a:ext cx="624561" cy="999297"/>
          </a:xfrm>
          <a:custGeom>
            <a:avLst/>
            <a:gdLst/>
            <a:ahLst/>
            <a:cxnLst/>
            <a:rect l="l" t="t" r="r" b="b"/>
            <a:pathLst>
              <a:path w="624561" h="999297">
                <a:moveTo>
                  <a:pt x="0" y="0"/>
                </a:moveTo>
                <a:lnTo>
                  <a:pt x="624560" y="0"/>
                </a:lnTo>
                <a:lnTo>
                  <a:pt x="624560" y="999297"/>
                </a:lnTo>
                <a:lnTo>
                  <a:pt x="0" y="9992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Freeform 16"/>
          <p:cNvSpPr/>
          <p:nvPr/>
        </p:nvSpPr>
        <p:spPr>
          <a:xfrm>
            <a:off x="555609" y="5234463"/>
            <a:ext cx="622205" cy="995529"/>
          </a:xfrm>
          <a:custGeom>
            <a:avLst/>
            <a:gdLst/>
            <a:ahLst/>
            <a:cxnLst/>
            <a:rect l="l" t="t" r="r" b="b"/>
            <a:pathLst>
              <a:path w="622205" h="995529">
                <a:moveTo>
                  <a:pt x="0" y="0"/>
                </a:moveTo>
                <a:lnTo>
                  <a:pt x="622205" y="0"/>
                </a:lnTo>
                <a:lnTo>
                  <a:pt x="622205" y="995529"/>
                </a:lnTo>
                <a:lnTo>
                  <a:pt x="0" y="9955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7" name="TextBox 17"/>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8" name="TextBox 18"/>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Conversion of representations </a:t>
            </a:r>
          </a:p>
        </p:txBody>
      </p:sp>
      <p:sp>
        <p:nvSpPr>
          <p:cNvPr id="19" name="TextBox 19"/>
          <p:cNvSpPr txBox="1"/>
          <p:nvPr/>
        </p:nvSpPr>
        <p:spPr>
          <a:xfrm>
            <a:off x="407455" y="2833344"/>
            <a:ext cx="15169377"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9.73. </a:t>
            </a:r>
          </a:p>
        </p:txBody>
      </p:sp>
      <p:sp>
        <p:nvSpPr>
          <p:cNvPr id="20" name="TextBox 20"/>
          <p:cNvSpPr txBox="1"/>
          <p:nvPr/>
        </p:nvSpPr>
        <p:spPr>
          <a:xfrm>
            <a:off x="1240393" y="3515450"/>
            <a:ext cx="8924241"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the whole number part. Add a leading 0. </a:t>
            </a:r>
          </a:p>
        </p:txBody>
      </p:sp>
      <p:sp>
        <p:nvSpPr>
          <p:cNvPr id="21" name="TextBox 21"/>
          <p:cNvSpPr txBox="1"/>
          <p:nvPr/>
        </p:nvSpPr>
        <p:spPr>
          <a:xfrm>
            <a:off x="1240393" y="4193181"/>
            <a:ext cx="91968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9</a:t>
            </a:r>
            <a:r>
              <a:rPr lang="en-US" sz="2423" b="1" spc="-72">
                <a:solidFill>
                  <a:srgbClr val="000000"/>
                </a:solidFill>
                <a:latin typeface="Open Sans Bold"/>
                <a:ea typeface="Open Sans Bold"/>
                <a:cs typeface="Open Sans Bold"/>
                <a:sym typeface="Open Sans Bold"/>
              </a:rPr>
              <a:t>.73 </a:t>
            </a:r>
          </a:p>
        </p:txBody>
      </p:sp>
      <p:sp>
        <p:nvSpPr>
          <p:cNvPr id="22" name="TextBox 22"/>
          <p:cNvSpPr txBox="1"/>
          <p:nvPr/>
        </p:nvSpPr>
        <p:spPr>
          <a:xfrm>
            <a:off x="3190017" y="4193181"/>
            <a:ext cx="91968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a:t>
            </a:r>
          </a:p>
        </p:txBody>
      </p:sp>
      <p:sp>
        <p:nvSpPr>
          <p:cNvPr id="23" name="TextBox 23"/>
          <p:cNvSpPr txBox="1"/>
          <p:nvPr/>
        </p:nvSpPr>
        <p:spPr>
          <a:xfrm>
            <a:off x="1263039" y="5162637"/>
            <a:ext cx="4818936"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the fractional part. </a:t>
            </a:r>
          </a:p>
        </p:txBody>
      </p:sp>
      <p:sp>
        <p:nvSpPr>
          <p:cNvPr id="24" name="TextBox 24"/>
          <p:cNvSpPr txBox="1"/>
          <p:nvPr/>
        </p:nvSpPr>
        <p:spPr>
          <a:xfrm>
            <a:off x="1263039" y="5840369"/>
            <a:ext cx="919688"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9.</a:t>
            </a:r>
            <a:r>
              <a:rPr lang="en-US" sz="2423" b="1" spc="-72">
                <a:solidFill>
                  <a:srgbClr val="FF1495"/>
                </a:solidFill>
                <a:latin typeface="Open Sans Bold"/>
                <a:ea typeface="Open Sans Bold"/>
                <a:cs typeface="Open Sans Bold"/>
                <a:sym typeface="Open Sans Bold"/>
              </a:rPr>
              <a:t>73</a:t>
            </a:r>
            <a:r>
              <a:rPr lang="en-US" sz="2423" b="1" spc="-72">
                <a:solidFill>
                  <a:srgbClr val="000000"/>
                </a:solidFill>
                <a:latin typeface="Open Sans Bold"/>
                <a:ea typeface="Open Sans Bold"/>
                <a:cs typeface="Open Sans Bold"/>
                <a:sym typeface="Open Sans Bold"/>
              </a:rPr>
              <a:t> </a:t>
            </a:r>
          </a:p>
        </p:txBody>
      </p:sp>
      <p:sp>
        <p:nvSpPr>
          <p:cNvPr id="25" name="TextBox 25"/>
          <p:cNvSpPr txBox="1"/>
          <p:nvPr/>
        </p:nvSpPr>
        <p:spPr>
          <a:xfrm>
            <a:off x="3212663" y="5840369"/>
            <a:ext cx="2770588" cy="1341218"/>
          </a:xfrm>
          <a:prstGeom prst="rect">
            <a:avLst/>
          </a:prstGeom>
        </p:spPr>
        <p:txBody>
          <a:bodyPr lIns="0" tIns="0" rIns="0" bIns="0" rtlCol="0" anchor="t">
            <a:spAutoFit/>
          </a:bodyPr>
          <a:lstStyle/>
          <a:p>
            <a:pPr algn="l">
              <a:lnSpc>
                <a:spcPts val="2697"/>
              </a:lnSpc>
            </a:pPr>
            <a:r>
              <a:rPr lang="en-US" sz="1998" b="1" spc="-59">
                <a:solidFill>
                  <a:srgbClr val="FF1495"/>
                </a:solidFill>
                <a:latin typeface="Open Sans Bold"/>
                <a:ea typeface="Open Sans Bold"/>
                <a:cs typeface="Open Sans Bold"/>
                <a:sym typeface="Open Sans Bold"/>
              </a:rPr>
              <a:t>0.73 x 2 = 1.46 (keep 1)</a:t>
            </a:r>
          </a:p>
          <a:p>
            <a:pPr algn="l">
              <a:lnSpc>
                <a:spcPts val="2697"/>
              </a:lnSpc>
            </a:pPr>
            <a:r>
              <a:rPr lang="en-US" sz="1998" b="1" spc="-59">
                <a:solidFill>
                  <a:srgbClr val="FF1495"/>
                </a:solidFill>
                <a:latin typeface="Open Sans Bold"/>
                <a:ea typeface="Open Sans Bold"/>
                <a:cs typeface="Open Sans Bold"/>
                <a:sym typeface="Open Sans Bold"/>
              </a:rPr>
              <a:t>0.46 x 2 = 0.92 (keep 0)</a:t>
            </a:r>
          </a:p>
          <a:p>
            <a:pPr algn="l">
              <a:lnSpc>
                <a:spcPts val="2697"/>
              </a:lnSpc>
            </a:pPr>
            <a:r>
              <a:rPr lang="en-US" sz="1998" b="1" spc="-59">
                <a:solidFill>
                  <a:srgbClr val="FF1495"/>
                </a:solidFill>
                <a:latin typeface="Open Sans Bold"/>
                <a:ea typeface="Open Sans Bold"/>
                <a:cs typeface="Open Sans Bold"/>
                <a:sym typeface="Open Sans Bold"/>
              </a:rPr>
              <a:t>0.92 x 2 = 1.84 (keep 1)</a:t>
            </a:r>
          </a:p>
          <a:p>
            <a:pPr algn="l">
              <a:lnSpc>
                <a:spcPts val="2697"/>
              </a:lnSpc>
            </a:pPr>
            <a:r>
              <a:rPr lang="en-US" sz="1998" b="1" spc="-59">
                <a:solidFill>
                  <a:srgbClr val="FF1495"/>
                </a:solidFill>
                <a:latin typeface="Open Sans Bold"/>
                <a:ea typeface="Open Sans Bold"/>
                <a:cs typeface="Open Sans Bold"/>
                <a:sym typeface="Open Sans Bold"/>
              </a:rPr>
              <a:t>0.84 x 2 = 1.62</a:t>
            </a:r>
          </a:p>
        </p:txBody>
      </p:sp>
      <p:sp>
        <p:nvSpPr>
          <p:cNvPr id="26" name="TextBox 26"/>
          <p:cNvSpPr txBox="1"/>
          <p:nvPr/>
        </p:nvSpPr>
        <p:spPr>
          <a:xfrm>
            <a:off x="3212663" y="7222951"/>
            <a:ext cx="3936838" cy="658794"/>
          </a:xfrm>
          <a:prstGeom prst="rect">
            <a:avLst/>
          </a:prstGeom>
        </p:spPr>
        <p:txBody>
          <a:bodyPr lIns="0" tIns="0" rIns="0" bIns="0" rtlCol="0" anchor="t">
            <a:spAutoFit/>
          </a:bodyPr>
          <a:lstStyle/>
          <a:p>
            <a:pPr algn="l">
              <a:lnSpc>
                <a:spcPts val="2627"/>
              </a:lnSpc>
            </a:pPr>
            <a:r>
              <a:rPr lang="en-US" sz="1946" b="1" spc="-58">
                <a:solidFill>
                  <a:srgbClr val="FF1495"/>
                </a:solidFill>
                <a:latin typeface="Open Sans Bold"/>
                <a:ea typeface="Open Sans Bold"/>
                <a:cs typeface="Open Sans Bold"/>
                <a:sym typeface="Open Sans Bold"/>
              </a:rPr>
              <a:t>Method = Multiply by 2 and record the whole number (4 bits)</a:t>
            </a:r>
          </a:p>
        </p:txBody>
      </p:sp>
      <p:sp>
        <p:nvSpPr>
          <p:cNvPr id="27" name="TextBox 27"/>
          <p:cNvSpPr txBox="1"/>
          <p:nvPr/>
        </p:nvSpPr>
        <p:spPr>
          <a:xfrm>
            <a:off x="8402517" y="6295955"/>
            <a:ext cx="3360504"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.1011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3434875"/>
            <a:ext cx="16622511" cy="1437638"/>
            <a:chOff x="0" y="0"/>
            <a:chExt cx="4377945" cy="378637"/>
          </a:xfrm>
        </p:grpSpPr>
        <p:sp>
          <p:nvSpPr>
            <p:cNvPr id="8" name="Freeform 8"/>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9" name="TextBox 9"/>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10" name="AutoShape 10"/>
          <p:cNvSpPr/>
          <p:nvPr/>
        </p:nvSpPr>
        <p:spPr>
          <a:xfrm flipV="1">
            <a:off x="2160081" y="4422510"/>
            <a:ext cx="836652" cy="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1" name="Group 11"/>
          <p:cNvGrpSpPr/>
          <p:nvPr/>
        </p:nvGrpSpPr>
        <p:grpSpPr>
          <a:xfrm>
            <a:off x="407455" y="5082063"/>
            <a:ext cx="16622511" cy="2848341"/>
            <a:chOff x="0" y="0"/>
            <a:chExt cx="4377945" cy="750180"/>
          </a:xfrm>
        </p:grpSpPr>
        <p:sp>
          <p:nvSpPr>
            <p:cNvPr id="12" name="Freeform 12"/>
            <p:cNvSpPr/>
            <p:nvPr/>
          </p:nvSpPr>
          <p:spPr>
            <a:xfrm>
              <a:off x="0" y="0"/>
              <a:ext cx="4377946" cy="750180"/>
            </a:xfrm>
            <a:custGeom>
              <a:avLst/>
              <a:gdLst/>
              <a:ahLst/>
              <a:cxnLst/>
              <a:rect l="l" t="t" r="r" b="b"/>
              <a:pathLst>
                <a:path w="4377946" h="750180">
                  <a:moveTo>
                    <a:pt x="23753" y="0"/>
                  </a:moveTo>
                  <a:lnTo>
                    <a:pt x="4354192" y="0"/>
                  </a:lnTo>
                  <a:cubicBezTo>
                    <a:pt x="4367311" y="0"/>
                    <a:pt x="4377946" y="10635"/>
                    <a:pt x="4377946" y="23753"/>
                  </a:cubicBezTo>
                  <a:lnTo>
                    <a:pt x="4377946" y="726427"/>
                  </a:lnTo>
                  <a:cubicBezTo>
                    <a:pt x="4377946" y="732727"/>
                    <a:pt x="4375443" y="738769"/>
                    <a:pt x="4370988" y="743223"/>
                  </a:cubicBezTo>
                  <a:cubicBezTo>
                    <a:pt x="4366534" y="747678"/>
                    <a:pt x="4360492" y="750180"/>
                    <a:pt x="4354192" y="750180"/>
                  </a:cubicBezTo>
                  <a:lnTo>
                    <a:pt x="23753" y="750180"/>
                  </a:lnTo>
                  <a:cubicBezTo>
                    <a:pt x="10635" y="750180"/>
                    <a:pt x="0" y="739546"/>
                    <a:pt x="0" y="726427"/>
                  </a:cubicBezTo>
                  <a:lnTo>
                    <a:pt x="0" y="23753"/>
                  </a:lnTo>
                  <a:cubicBezTo>
                    <a:pt x="0" y="10635"/>
                    <a:pt x="10635" y="0"/>
                    <a:pt x="23753" y="0"/>
                  </a:cubicBezTo>
                  <a:close/>
                </a:path>
              </a:pathLst>
            </a:custGeom>
            <a:solidFill>
              <a:srgbClr val="CDD6FF"/>
            </a:solidFill>
          </p:spPr>
          <p:txBody>
            <a:bodyPr/>
            <a:lstStyle/>
            <a:p>
              <a:endParaRPr lang="en-PH"/>
            </a:p>
          </p:txBody>
        </p:sp>
        <p:sp>
          <p:nvSpPr>
            <p:cNvPr id="13" name="TextBox 13"/>
            <p:cNvSpPr txBox="1"/>
            <p:nvPr/>
          </p:nvSpPr>
          <p:spPr>
            <a:xfrm>
              <a:off x="0" y="-28575"/>
              <a:ext cx="4377945" cy="778755"/>
            </a:xfrm>
            <a:prstGeom prst="rect">
              <a:avLst/>
            </a:prstGeom>
          </p:spPr>
          <p:txBody>
            <a:bodyPr lIns="50800" tIns="50800" rIns="50800" bIns="50800" rtlCol="0" anchor="ctr"/>
            <a:lstStyle/>
            <a:p>
              <a:pPr algn="ctr">
                <a:lnSpc>
                  <a:spcPts val="2595"/>
                </a:lnSpc>
              </a:pPr>
              <a:endParaRPr/>
            </a:p>
          </p:txBody>
        </p:sp>
      </p:grpSp>
      <p:sp>
        <p:nvSpPr>
          <p:cNvPr id="14" name="AutoShape 14"/>
          <p:cNvSpPr/>
          <p:nvPr/>
        </p:nvSpPr>
        <p:spPr>
          <a:xfrm flipV="1">
            <a:off x="2182727" y="6069697"/>
            <a:ext cx="836652"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5" name="Freeform 15"/>
          <p:cNvSpPr/>
          <p:nvPr/>
        </p:nvSpPr>
        <p:spPr>
          <a:xfrm>
            <a:off x="553254" y="3585866"/>
            <a:ext cx="624561" cy="999297"/>
          </a:xfrm>
          <a:custGeom>
            <a:avLst/>
            <a:gdLst/>
            <a:ahLst/>
            <a:cxnLst/>
            <a:rect l="l" t="t" r="r" b="b"/>
            <a:pathLst>
              <a:path w="624561" h="999297">
                <a:moveTo>
                  <a:pt x="0" y="0"/>
                </a:moveTo>
                <a:lnTo>
                  <a:pt x="624560" y="0"/>
                </a:lnTo>
                <a:lnTo>
                  <a:pt x="624560" y="999297"/>
                </a:lnTo>
                <a:lnTo>
                  <a:pt x="0" y="9992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Freeform 16"/>
          <p:cNvSpPr/>
          <p:nvPr/>
        </p:nvSpPr>
        <p:spPr>
          <a:xfrm>
            <a:off x="555609" y="5234463"/>
            <a:ext cx="622205" cy="995529"/>
          </a:xfrm>
          <a:custGeom>
            <a:avLst/>
            <a:gdLst/>
            <a:ahLst/>
            <a:cxnLst/>
            <a:rect l="l" t="t" r="r" b="b"/>
            <a:pathLst>
              <a:path w="622205" h="995529">
                <a:moveTo>
                  <a:pt x="0" y="0"/>
                </a:moveTo>
                <a:lnTo>
                  <a:pt x="622205" y="0"/>
                </a:lnTo>
                <a:lnTo>
                  <a:pt x="622205" y="995529"/>
                </a:lnTo>
                <a:lnTo>
                  <a:pt x="0" y="9955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7" name="TextBox 17"/>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8" name="TextBox 18"/>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Conversion of representations </a:t>
            </a:r>
          </a:p>
        </p:txBody>
      </p:sp>
      <p:sp>
        <p:nvSpPr>
          <p:cNvPr id="19" name="TextBox 19"/>
          <p:cNvSpPr txBox="1"/>
          <p:nvPr/>
        </p:nvSpPr>
        <p:spPr>
          <a:xfrm>
            <a:off x="407455" y="2833344"/>
            <a:ext cx="15169377"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9.73. </a:t>
            </a:r>
          </a:p>
        </p:txBody>
      </p:sp>
      <p:sp>
        <p:nvSpPr>
          <p:cNvPr id="20" name="TextBox 20"/>
          <p:cNvSpPr txBox="1"/>
          <p:nvPr/>
        </p:nvSpPr>
        <p:spPr>
          <a:xfrm>
            <a:off x="1240393" y="3515450"/>
            <a:ext cx="8924241"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the whole number part. Add a leading 0. </a:t>
            </a:r>
          </a:p>
        </p:txBody>
      </p:sp>
      <p:sp>
        <p:nvSpPr>
          <p:cNvPr id="21" name="TextBox 21"/>
          <p:cNvSpPr txBox="1"/>
          <p:nvPr/>
        </p:nvSpPr>
        <p:spPr>
          <a:xfrm>
            <a:off x="1240393" y="4193181"/>
            <a:ext cx="91968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9</a:t>
            </a:r>
            <a:r>
              <a:rPr lang="en-US" sz="2423" b="1" spc="-72">
                <a:solidFill>
                  <a:srgbClr val="000000"/>
                </a:solidFill>
                <a:latin typeface="Open Sans Bold"/>
                <a:ea typeface="Open Sans Bold"/>
                <a:cs typeface="Open Sans Bold"/>
                <a:sym typeface="Open Sans Bold"/>
              </a:rPr>
              <a:t>.73 </a:t>
            </a:r>
          </a:p>
        </p:txBody>
      </p:sp>
      <p:sp>
        <p:nvSpPr>
          <p:cNvPr id="22" name="TextBox 22"/>
          <p:cNvSpPr txBox="1"/>
          <p:nvPr/>
        </p:nvSpPr>
        <p:spPr>
          <a:xfrm>
            <a:off x="3190017" y="4193181"/>
            <a:ext cx="91968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a:t>
            </a:r>
          </a:p>
        </p:txBody>
      </p:sp>
      <p:sp>
        <p:nvSpPr>
          <p:cNvPr id="23" name="TextBox 23"/>
          <p:cNvSpPr txBox="1"/>
          <p:nvPr/>
        </p:nvSpPr>
        <p:spPr>
          <a:xfrm>
            <a:off x="1263039" y="5162637"/>
            <a:ext cx="4818936"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the fractional part. </a:t>
            </a:r>
          </a:p>
        </p:txBody>
      </p:sp>
      <p:sp>
        <p:nvSpPr>
          <p:cNvPr id="24" name="TextBox 24"/>
          <p:cNvSpPr txBox="1"/>
          <p:nvPr/>
        </p:nvSpPr>
        <p:spPr>
          <a:xfrm>
            <a:off x="1263039" y="5840369"/>
            <a:ext cx="919688"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9.</a:t>
            </a:r>
            <a:r>
              <a:rPr lang="en-US" sz="2423" b="1" spc="-72">
                <a:solidFill>
                  <a:srgbClr val="FF1495"/>
                </a:solidFill>
                <a:latin typeface="Open Sans Bold"/>
                <a:ea typeface="Open Sans Bold"/>
                <a:cs typeface="Open Sans Bold"/>
                <a:sym typeface="Open Sans Bold"/>
              </a:rPr>
              <a:t>73</a:t>
            </a:r>
            <a:r>
              <a:rPr lang="en-US" sz="2423" b="1" spc="-72">
                <a:solidFill>
                  <a:srgbClr val="000000"/>
                </a:solidFill>
                <a:latin typeface="Open Sans Bold"/>
                <a:ea typeface="Open Sans Bold"/>
                <a:cs typeface="Open Sans Bold"/>
                <a:sym typeface="Open Sans Bold"/>
              </a:rPr>
              <a:t> </a:t>
            </a:r>
          </a:p>
        </p:txBody>
      </p:sp>
      <p:sp>
        <p:nvSpPr>
          <p:cNvPr id="25" name="TextBox 25"/>
          <p:cNvSpPr txBox="1"/>
          <p:nvPr/>
        </p:nvSpPr>
        <p:spPr>
          <a:xfrm>
            <a:off x="3212663" y="5840369"/>
            <a:ext cx="2770588" cy="1341218"/>
          </a:xfrm>
          <a:prstGeom prst="rect">
            <a:avLst/>
          </a:prstGeom>
        </p:spPr>
        <p:txBody>
          <a:bodyPr lIns="0" tIns="0" rIns="0" bIns="0" rtlCol="0" anchor="t">
            <a:spAutoFit/>
          </a:bodyPr>
          <a:lstStyle/>
          <a:p>
            <a:pPr algn="l">
              <a:lnSpc>
                <a:spcPts val="2697"/>
              </a:lnSpc>
            </a:pPr>
            <a:r>
              <a:rPr lang="en-US" sz="1998" b="1" spc="-59">
                <a:solidFill>
                  <a:srgbClr val="FF1495"/>
                </a:solidFill>
                <a:latin typeface="Open Sans Bold"/>
                <a:ea typeface="Open Sans Bold"/>
                <a:cs typeface="Open Sans Bold"/>
                <a:sym typeface="Open Sans Bold"/>
              </a:rPr>
              <a:t>0.73 x 2 = 1.46 (keep 1)</a:t>
            </a:r>
          </a:p>
          <a:p>
            <a:pPr algn="l">
              <a:lnSpc>
                <a:spcPts val="2697"/>
              </a:lnSpc>
            </a:pPr>
            <a:r>
              <a:rPr lang="en-US" sz="1998" b="1" spc="-59">
                <a:solidFill>
                  <a:srgbClr val="FF1495"/>
                </a:solidFill>
                <a:latin typeface="Open Sans Bold"/>
                <a:ea typeface="Open Sans Bold"/>
                <a:cs typeface="Open Sans Bold"/>
                <a:sym typeface="Open Sans Bold"/>
              </a:rPr>
              <a:t>0.46 x 2 = 0.92 (keep 0)</a:t>
            </a:r>
          </a:p>
          <a:p>
            <a:pPr algn="l">
              <a:lnSpc>
                <a:spcPts val="2697"/>
              </a:lnSpc>
            </a:pPr>
            <a:r>
              <a:rPr lang="en-US" sz="1998" b="1" spc="-59">
                <a:solidFill>
                  <a:srgbClr val="FF1495"/>
                </a:solidFill>
                <a:latin typeface="Open Sans Bold"/>
                <a:ea typeface="Open Sans Bold"/>
                <a:cs typeface="Open Sans Bold"/>
                <a:sym typeface="Open Sans Bold"/>
              </a:rPr>
              <a:t>0.92 x 2 = 1.84 (keep 1)</a:t>
            </a:r>
          </a:p>
          <a:p>
            <a:pPr algn="l">
              <a:lnSpc>
                <a:spcPts val="2697"/>
              </a:lnSpc>
            </a:pPr>
            <a:r>
              <a:rPr lang="en-US" sz="1998" b="1" spc="-59">
                <a:solidFill>
                  <a:srgbClr val="FF1495"/>
                </a:solidFill>
                <a:latin typeface="Open Sans Bold"/>
                <a:ea typeface="Open Sans Bold"/>
                <a:cs typeface="Open Sans Bold"/>
                <a:sym typeface="Open Sans Bold"/>
              </a:rPr>
              <a:t>0.84 x 2 = 1.62</a:t>
            </a:r>
          </a:p>
        </p:txBody>
      </p:sp>
      <p:sp>
        <p:nvSpPr>
          <p:cNvPr id="26" name="TextBox 26"/>
          <p:cNvSpPr txBox="1"/>
          <p:nvPr/>
        </p:nvSpPr>
        <p:spPr>
          <a:xfrm>
            <a:off x="3212663" y="7222951"/>
            <a:ext cx="3936838" cy="658794"/>
          </a:xfrm>
          <a:prstGeom prst="rect">
            <a:avLst/>
          </a:prstGeom>
        </p:spPr>
        <p:txBody>
          <a:bodyPr lIns="0" tIns="0" rIns="0" bIns="0" rtlCol="0" anchor="t">
            <a:spAutoFit/>
          </a:bodyPr>
          <a:lstStyle/>
          <a:p>
            <a:pPr algn="l">
              <a:lnSpc>
                <a:spcPts val="2627"/>
              </a:lnSpc>
            </a:pPr>
            <a:r>
              <a:rPr lang="en-US" sz="1946" b="1" spc="-58">
                <a:solidFill>
                  <a:srgbClr val="FF1495"/>
                </a:solidFill>
                <a:latin typeface="Open Sans Bold"/>
                <a:ea typeface="Open Sans Bold"/>
                <a:cs typeface="Open Sans Bold"/>
                <a:sym typeface="Open Sans Bold"/>
              </a:rPr>
              <a:t>Method = Multiply by 2 and record the whole number (4 bits)</a:t>
            </a:r>
          </a:p>
        </p:txBody>
      </p:sp>
      <p:sp>
        <p:nvSpPr>
          <p:cNvPr id="27" name="TextBox 27"/>
          <p:cNvSpPr txBox="1"/>
          <p:nvPr/>
        </p:nvSpPr>
        <p:spPr>
          <a:xfrm>
            <a:off x="7889737" y="5775314"/>
            <a:ext cx="3360504"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.1011</a:t>
            </a:r>
          </a:p>
        </p:txBody>
      </p:sp>
      <p:grpSp>
        <p:nvGrpSpPr>
          <p:cNvPr id="28" name="Group 28"/>
          <p:cNvGrpSpPr/>
          <p:nvPr/>
        </p:nvGrpSpPr>
        <p:grpSpPr>
          <a:xfrm>
            <a:off x="407455" y="8025654"/>
            <a:ext cx="16622511" cy="2004274"/>
            <a:chOff x="0" y="0"/>
            <a:chExt cx="4377945" cy="527875"/>
          </a:xfrm>
        </p:grpSpPr>
        <p:sp>
          <p:nvSpPr>
            <p:cNvPr id="29" name="Freeform 29"/>
            <p:cNvSpPr/>
            <p:nvPr/>
          </p:nvSpPr>
          <p:spPr>
            <a:xfrm>
              <a:off x="0" y="0"/>
              <a:ext cx="4377946" cy="527875"/>
            </a:xfrm>
            <a:custGeom>
              <a:avLst/>
              <a:gdLst/>
              <a:ahLst/>
              <a:cxnLst/>
              <a:rect l="l" t="t" r="r" b="b"/>
              <a:pathLst>
                <a:path w="4377946" h="527875">
                  <a:moveTo>
                    <a:pt x="23753" y="0"/>
                  </a:moveTo>
                  <a:lnTo>
                    <a:pt x="4354192" y="0"/>
                  </a:lnTo>
                  <a:cubicBezTo>
                    <a:pt x="4367311" y="0"/>
                    <a:pt x="4377946" y="10635"/>
                    <a:pt x="4377946" y="23753"/>
                  </a:cubicBezTo>
                  <a:lnTo>
                    <a:pt x="4377946" y="504121"/>
                  </a:lnTo>
                  <a:cubicBezTo>
                    <a:pt x="4377946" y="510421"/>
                    <a:pt x="4375443" y="516463"/>
                    <a:pt x="4370988" y="520917"/>
                  </a:cubicBezTo>
                  <a:cubicBezTo>
                    <a:pt x="4366534" y="525372"/>
                    <a:pt x="4360492" y="527875"/>
                    <a:pt x="4354192" y="527875"/>
                  </a:cubicBezTo>
                  <a:lnTo>
                    <a:pt x="23753" y="527875"/>
                  </a:lnTo>
                  <a:cubicBezTo>
                    <a:pt x="10635" y="527875"/>
                    <a:pt x="0" y="517240"/>
                    <a:pt x="0" y="504121"/>
                  </a:cubicBezTo>
                  <a:lnTo>
                    <a:pt x="0" y="23753"/>
                  </a:lnTo>
                  <a:cubicBezTo>
                    <a:pt x="0" y="10635"/>
                    <a:pt x="10635" y="0"/>
                    <a:pt x="23753" y="0"/>
                  </a:cubicBezTo>
                  <a:close/>
                </a:path>
              </a:pathLst>
            </a:custGeom>
            <a:solidFill>
              <a:srgbClr val="CDD6FF"/>
            </a:solidFill>
          </p:spPr>
          <p:txBody>
            <a:bodyPr/>
            <a:lstStyle/>
            <a:p>
              <a:endParaRPr lang="en-PH"/>
            </a:p>
          </p:txBody>
        </p:sp>
        <p:sp>
          <p:nvSpPr>
            <p:cNvPr id="30" name="TextBox 30"/>
            <p:cNvSpPr txBox="1"/>
            <p:nvPr/>
          </p:nvSpPr>
          <p:spPr>
            <a:xfrm>
              <a:off x="0" y="-28575"/>
              <a:ext cx="4377945" cy="556450"/>
            </a:xfrm>
            <a:prstGeom prst="rect">
              <a:avLst/>
            </a:prstGeom>
          </p:spPr>
          <p:txBody>
            <a:bodyPr lIns="50800" tIns="50800" rIns="50800" bIns="50800" rtlCol="0" anchor="ctr"/>
            <a:lstStyle/>
            <a:p>
              <a:pPr algn="ctr">
                <a:lnSpc>
                  <a:spcPts val="2595"/>
                </a:lnSpc>
              </a:pPr>
              <a:endParaRPr/>
            </a:p>
          </p:txBody>
        </p:sp>
      </p:grpSp>
      <p:sp>
        <p:nvSpPr>
          <p:cNvPr id="31" name="TextBox 31"/>
          <p:cNvSpPr txBox="1"/>
          <p:nvPr/>
        </p:nvSpPr>
        <p:spPr>
          <a:xfrm>
            <a:off x="1240393" y="8111379"/>
            <a:ext cx="4818936"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Combine the two parts</a:t>
            </a:r>
          </a:p>
        </p:txBody>
      </p:sp>
      <p:sp>
        <p:nvSpPr>
          <p:cNvPr id="32" name="TextBox 32"/>
          <p:cNvSpPr txBox="1"/>
          <p:nvPr/>
        </p:nvSpPr>
        <p:spPr>
          <a:xfrm>
            <a:off x="1263039" y="8866318"/>
            <a:ext cx="223528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01001.1011</a:t>
            </a:r>
          </a:p>
        </p:txBody>
      </p:sp>
      <p:sp>
        <p:nvSpPr>
          <p:cNvPr id="33" name="AutoShape 33"/>
          <p:cNvSpPr/>
          <p:nvPr/>
        </p:nvSpPr>
        <p:spPr>
          <a:xfrm flipV="1">
            <a:off x="6519685" y="5985593"/>
            <a:ext cx="836652"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34" name="Freeform 34"/>
          <p:cNvSpPr/>
          <p:nvPr/>
        </p:nvSpPr>
        <p:spPr>
          <a:xfrm>
            <a:off x="565193" y="8185511"/>
            <a:ext cx="612622" cy="891086"/>
          </a:xfrm>
          <a:custGeom>
            <a:avLst/>
            <a:gdLst/>
            <a:ahLst/>
            <a:cxnLst/>
            <a:rect l="l" t="t" r="r" b="b"/>
            <a:pathLst>
              <a:path w="612622" h="891086">
                <a:moveTo>
                  <a:pt x="0" y="0"/>
                </a:moveTo>
                <a:lnTo>
                  <a:pt x="612621" y="0"/>
                </a:lnTo>
                <a:lnTo>
                  <a:pt x="612621" y="891086"/>
                </a:lnTo>
                <a:lnTo>
                  <a:pt x="0" y="89108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16.1 Data Types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2357052" y="3095741"/>
          <a:ext cx="13544486" cy="6590525"/>
        </p:xfrm>
        <a:graphic>
          <a:graphicData uri="http://schemas.openxmlformats.org/drawingml/2006/table">
            <a:tbl>
              <a:tblPr/>
              <a:tblGrid>
                <a:gridCol w="6772243">
                  <a:extLst>
                    <a:ext uri="{9D8B030D-6E8A-4147-A177-3AD203B41FA5}">
                      <a16:colId xmlns:a16="http://schemas.microsoft.com/office/drawing/2014/main" val="20000"/>
                    </a:ext>
                  </a:extLst>
                </a:gridCol>
                <a:gridCol w="6772243">
                  <a:extLst>
                    <a:ext uri="{9D8B030D-6E8A-4147-A177-3AD203B41FA5}">
                      <a16:colId xmlns:a16="http://schemas.microsoft.com/office/drawing/2014/main" val="20001"/>
                    </a:ext>
                  </a:extLst>
                </a:gridCol>
              </a:tblGrid>
              <a:tr h="886966">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5703559">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grpSp>
        <p:nvGrpSpPr>
          <p:cNvPr id="7" name="Group 7"/>
          <p:cNvGrpSpPr/>
          <p:nvPr/>
        </p:nvGrpSpPr>
        <p:grpSpPr>
          <a:xfrm>
            <a:off x="2475661" y="5851235"/>
            <a:ext cx="6411060" cy="1678669"/>
            <a:chOff x="0" y="0"/>
            <a:chExt cx="1688510" cy="442119"/>
          </a:xfrm>
        </p:grpSpPr>
        <p:sp>
          <p:nvSpPr>
            <p:cNvPr id="8" name="Freeform 8"/>
            <p:cNvSpPr/>
            <p:nvPr/>
          </p:nvSpPr>
          <p:spPr>
            <a:xfrm>
              <a:off x="0" y="0"/>
              <a:ext cx="1688510" cy="442119"/>
            </a:xfrm>
            <a:custGeom>
              <a:avLst/>
              <a:gdLst/>
              <a:ahLst/>
              <a:cxnLst/>
              <a:rect l="l" t="t" r="r" b="b"/>
              <a:pathLst>
                <a:path w="1688510" h="442119">
                  <a:moveTo>
                    <a:pt x="61587" y="0"/>
                  </a:moveTo>
                  <a:lnTo>
                    <a:pt x="1626923" y="0"/>
                  </a:lnTo>
                  <a:cubicBezTo>
                    <a:pt x="1643256" y="0"/>
                    <a:pt x="1658921" y="6489"/>
                    <a:pt x="1670471" y="18038"/>
                  </a:cubicBezTo>
                  <a:cubicBezTo>
                    <a:pt x="1682021" y="29588"/>
                    <a:pt x="1688510" y="45253"/>
                    <a:pt x="1688510" y="61587"/>
                  </a:cubicBezTo>
                  <a:lnTo>
                    <a:pt x="1688510" y="380532"/>
                  </a:lnTo>
                  <a:cubicBezTo>
                    <a:pt x="1688510" y="396866"/>
                    <a:pt x="1682021" y="412530"/>
                    <a:pt x="1670471" y="424080"/>
                  </a:cubicBezTo>
                  <a:cubicBezTo>
                    <a:pt x="1658921" y="435630"/>
                    <a:pt x="1643256" y="442119"/>
                    <a:pt x="1626923" y="442119"/>
                  </a:cubicBezTo>
                  <a:lnTo>
                    <a:pt x="61587" y="442119"/>
                  </a:lnTo>
                  <a:cubicBezTo>
                    <a:pt x="45253" y="442119"/>
                    <a:pt x="29588" y="435630"/>
                    <a:pt x="18038" y="424080"/>
                  </a:cubicBezTo>
                  <a:cubicBezTo>
                    <a:pt x="6489" y="412530"/>
                    <a:pt x="0" y="396866"/>
                    <a:pt x="0" y="380532"/>
                  </a:cubicBezTo>
                  <a:lnTo>
                    <a:pt x="0" y="61587"/>
                  </a:lnTo>
                  <a:cubicBezTo>
                    <a:pt x="0" y="45253"/>
                    <a:pt x="6489" y="29588"/>
                    <a:pt x="18038" y="18038"/>
                  </a:cubicBezTo>
                  <a:cubicBezTo>
                    <a:pt x="29588" y="6489"/>
                    <a:pt x="45253" y="0"/>
                    <a:pt x="61587" y="0"/>
                  </a:cubicBezTo>
                  <a:close/>
                </a:path>
              </a:pathLst>
            </a:custGeom>
            <a:solidFill>
              <a:srgbClr val="BB99FF"/>
            </a:solidFill>
          </p:spPr>
          <p:txBody>
            <a:bodyPr/>
            <a:lstStyle/>
            <a:p>
              <a:endParaRPr lang="en-PH"/>
            </a:p>
          </p:txBody>
        </p:sp>
        <p:sp>
          <p:nvSpPr>
            <p:cNvPr id="9" name="TextBox 9"/>
            <p:cNvSpPr txBox="1"/>
            <p:nvPr/>
          </p:nvSpPr>
          <p:spPr>
            <a:xfrm>
              <a:off x="0" y="-28575"/>
              <a:ext cx="1688510" cy="470694"/>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2475661" y="7653729"/>
            <a:ext cx="6411060" cy="1800320"/>
            <a:chOff x="0" y="0"/>
            <a:chExt cx="1688510" cy="474158"/>
          </a:xfrm>
        </p:grpSpPr>
        <p:sp>
          <p:nvSpPr>
            <p:cNvPr id="11" name="Freeform 11"/>
            <p:cNvSpPr/>
            <p:nvPr/>
          </p:nvSpPr>
          <p:spPr>
            <a:xfrm>
              <a:off x="0" y="0"/>
              <a:ext cx="1688510" cy="474158"/>
            </a:xfrm>
            <a:custGeom>
              <a:avLst/>
              <a:gdLst/>
              <a:ahLst/>
              <a:cxnLst/>
              <a:rect l="l" t="t" r="r" b="b"/>
              <a:pathLst>
                <a:path w="1688510" h="474158">
                  <a:moveTo>
                    <a:pt x="61587" y="0"/>
                  </a:moveTo>
                  <a:lnTo>
                    <a:pt x="1626923" y="0"/>
                  </a:lnTo>
                  <a:cubicBezTo>
                    <a:pt x="1643256" y="0"/>
                    <a:pt x="1658921" y="6489"/>
                    <a:pt x="1670471" y="18038"/>
                  </a:cubicBezTo>
                  <a:cubicBezTo>
                    <a:pt x="1682021" y="29588"/>
                    <a:pt x="1688510" y="45253"/>
                    <a:pt x="1688510" y="61587"/>
                  </a:cubicBezTo>
                  <a:lnTo>
                    <a:pt x="1688510" y="412571"/>
                  </a:lnTo>
                  <a:cubicBezTo>
                    <a:pt x="1688510" y="428905"/>
                    <a:pt x="1682021" y="444570"/>
                    <a:pt x="1670471" y="456120"/>
                  </a:cubicBezTo>
                  <a:cubicBezTo>
                    <a:pt x="1658921" y="467670"/>
                    <a:pt x="1643256" y="474158"/>
                    <a:pt x="1626923" y="474158"/>
                  </a:cubicBezTo>
                  <a:lnTo>
                    <a:pt x="61587" y="474158"/>
                  </a:lnTo>
                  <a:cubicBezTo>
                    <a:pt x="45253" y="474158"/>
                    <a:pt x="29588" y="467670"/>
                    <a:pt x="18038" y="456120"/>
                  </a:cubicBezTo>
                  <a:cubicBezTo>
                    <a:pt x="6489" y="444570"/>
                    <a:pt x="0" y="428905"/>
                    <a:pt x="0" y="412571"/>
                  </a:cubicBezTo>
                  <a:lnTo>
                    <a:pt x="0" y="61587"/>
                  </a:lnTo>
                  <a:cubicBezTo>
                    <a:pt x="0" y="45253"/>
                    <a:pt x="6489" y="29588"/>
                    <a:pt x="18038" y="18038"/>
                  </a:cubicBezTo>
                  <a:cubicBezTo>
                    <a:pt x="29588" y="6489"/>
                    <a:pt x="45253" y="0"/>
                    <a:pt x="61587" y="0"/>
                  </a:cubicBezTo>
                  <a:close/>
                </a:path>
              </a:pathLst>
            </a:custGeom>
            <a:solidFill>
              <a:srgbClr val="BB99FF"/>
            </a:solidFill>
          </p:spPr>
          <p:txBody>
            <a:bodyPr/>
            <a:lstStyle/>
            <a:p>
              <a:endParaRPr lang="en-PH"/>
            </a:p>
          </p:txBody>
        </p:sp>
        <p:sp>
          <p:nvSpPr>
            <p:cNvPr id="12" name="TextBox 12"/>
            <p:cNvSpPr txBox="1"/>
            <p:nvPr/>
          </p:nvSpPr>
          <p:spPr>
            <a:xfrm>
              <a:off x="0" y="-28575"/>
              <a:ext cx="1688510" cy="502733"/>
            </a:xfrm>
            <a:prstGeom prst="rect">
              <a:avLst/>
            </a:prstGeom>
          </p:spPr>
          <p:txBody>
            <a:bodyPr lIns="50800" tIns="50800" rIns="50800" bIns="50800" rtlCol="0" anchor="ctr"/>
            <a:lstStyle/>
            <a:p>
              <a:pPr algn="ctr">
                <a:lnSpc>
                  <a:spcPts val="2595"/>
                </a:lnSpc>
              </a:pPr>
              <a:endParaRPr/>
            </a:p>
          </p:txBody>
        </p:sp>
      </p:grpSp>
      <p:sp>
        <p:nvSpPr>
          <p:cNvPr id="13" name="Freeform 13"/>
          <p:cNvSpPr/>
          <p:nvPr/>
        </p:nvSpPr>
        <p:spPr>
          <a:xfrm>
            <a:off x="2739949" y="6056279"/>
            <a:ext cx="469375" cy="1268581"/>
          </a:xfrm>
          <a:custGeom>
            <a:avLst/>
            <a:gdLst/>
            <a:ahLst/>
            <a:cxnLst/>
            <a:rect l="l" t="t" r="r" b="b"/>
            <a:pathLst>
              <a:path w="469375" h="1268581">
                <a:moveTo>
                  <a:pt x="0" y="0"/>
                </a:moveTo>
                <a:lnTo>
                  <a:pt x="469375" y="0"/>
                </a:lnTo>
                <a:lnTo>
                  <a:pt x="469375" y="1268581"/>
                </a:lnTo>
                <a:lnTo>
                  <a:pt x="0" y="12685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4" name="Freeform 14"/>
          <p:cNvSpPr/>
          <p:nvPr/>
        </p:nvSpPr>
        <p:spPr>
          <a:xfrm>
            <a:off x="2739949" y="7882329"/>
            <a:ext cx="764610" cy="1223376"/>
          </a:xfrm>
          <a:custGeom>
            <a:avLst/>
            <a:gdLst/>
            <a:ahLst/>
            <a:cxnLst/>
            <a:rect l="l" t="t" r="r" b="b"/>
            <a:pathLst>
              <a:path w="764610" h="1223376">
                <a:moveTo>
                  <a:pt x="0" y="0"/>
                </a:moveTo>
                <a:lnTo>
                  <a:pt x="764610" y="0"/>
                </a:lnTo>
                <a:lnTo>
                  <a:pt x="764610" y="1223376"/>
                </a:lnTo>
                <a:lnTo>
                  <a:pt x="0" y="12233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5" name="Freeform 15"/>
          <p:cNvSpPr/>
          <p:nvPr/>
        </p:nvSpPr>
        <p:spPr>
          <a:xfrm>
            <a:off x="9648438" y="6458178"/>
            <a:ext cx="5914430" cy="2995871"/>
          </a:xfrm>
          <a:custGeom>
            <a:avLst/>
            <a:gdLst/>
            <a:ahLst/>
            <a:cxnLst/>
            <a:rect l="l" t="t" r="r" b="b"/>
            <a:pathLst>
              <a:path w="5914430" h="2995871">
                <a:moveTo>
                  <a:pt x="0" y="0"/>
                </a:moveTo>
                <a:lnTo>
                  <a:pt x="5914430" y="0"/>
                </a:lnTo>
                <a:lnTo>
                  <a:pt x="5914430" y="2995871"/>
                </a:lnTo>
                <a:lnTo>
                  <a:pt x="0" y="2995871"/>
                </a:lnTo>
                <a:lnTo>
                  <a:pt x="0" y="0"/>
                </a:lnTo>
                <a:close/>
              </a:path>
            </a:pathLst>
          </a:custGeom>
          <a:blipFill>
            <a:blip r:embed="rId8"/>
            <a:stretch>
              <a:fillRect l="-6422" t="-16780" r="-7135" b="-16854"/>
            </a:stretch>
          </a:blipFill>
        </p:spPr>
        <p:txBody>
          <a:bodyPr/>
          <a:lstStyle/>
          <a:p>
            <a:endParaRPr lang="en-PH"/>
          </a:p>
        </p:txBody>
      </p:sp>
      <p:sp>
        <p:nvSpPr>
          <p:cNvPr id="16" name="TextBox 16"/>
          <p:cNvSpPr txBox="1"/>
          <p:nvPr/>
        </p:nvSpPr>
        <p:spPr>
          <a:xfrm>
            <a:off x="384809" y="1938701"/>
            <a:ext cx="1101924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Built-in </a:t>
            </a:r>
            <a:r>
              <a:rPr lang="en-US" sz="3999" b="1">
                <a:solidFill>
                  <a:srgbClr val="FF1495"/>
                </a:solidFill>
                <a:latin typeface="Poppins Bold"/>
                <a:ea typeface="Poppins Bold"/>
                <a:cs typeface="Poppins Bold"/>
                <a:sym typeface="Poppins Bold"/>
              </a:rPr>
              <a:t>VS</a:t>
            </a:r>
            <a:r>
              <a:rPr lang="en-US" sz="3999" b="1">
                <a:solidFill>
                  <a:srgbClr val="642EC7"/>
                </a:solidFill>
                <a:latin typeface="Poppins Bold"/>
                <a:ea typeface="Poppins Bold"/>
                <a:cs typeface="Poppins Bold"/>
                <a:sym typeface="Poppins Bold"/>
              </a:rPr>
              <a:t> User-defined data types</a:t>
            </a:r>
          </a:p>
        </p:txBody>
      </p:sp>
      <p:sp>
        <p:nvSpPr>
          <p:cNvPr id="17" name="TextBox 17"/>
          <p:cNvSpPr txBox="1"/>
          <p:nvPr/>
        </p:nvSpPr>
        <p:spPr>
          <a:xfrm>
            <a:off x="3724534" y="3209341"/>
            <a:ext cx="3913315"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Built-in data type</a:t>
            </a:r>
          </a:p>
        </p:txBody>
      </p:sp>
      <p:sp>
        <p:nvSpPr>
          <p:cNvPr id="18" name="TextBox 18"/>
          <p:cNvSpPr txBox="1"/>
          <p:nvPr/>
        </p:nvSpPr>
        <p:spPr>
          <a:xfrm>
            <a:off x="10078374" y="3209341"/>
            <a:ext cx="5054558"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User defined data type</a:t>
            </a:r>
          </a:p>
        </p:txBody>
      </p:sp>
      <p:sp>
        <p:nvSpPr>
          <p:cNvPr id="19" name="TextBox 19"/>
          <p:cNvSpPr txBox="1"/>
          <p:nvPr/>
        </p:nvSpPr>
        <p:spPr>
          <a:xfrm>
            <a:off x="2475661" y="4179374"/>
            <a:ext cx="6411060" cy="815340"/>
          </a:xfrm>
          <a:prstGeom prst="rect">
            <a:avLst/>
          </a:prstGeom>
        </p:spPr>
        <p:txBody>
          <a:bodyPr lIns="0" tIns="0" rIns="0" bIns="0" rtlCol="0" anchor="t">
            <a:spAutoFit/>
          </a:bodyPr>
          <a:lstStyle/>
          <a:p>
            <a:pPr algn="l">
              <a:lnSpc>
                <a:spcPts val="3359"/>
              </a:lnSpc>
              <a:spcBef>
                <a:spcPct val="0"/>
              </a:spcBef>
            </a:pPr>
            <a:r>
              <a:rPr lang="en-US" sz="2400">
                <a:solidFill>
                  <a:srgbClr val="000000"/>
                </a:solidFill>
                <a:latin typeface="Open Sans"/>
                <a:ea typeface="Open Sans"/>
                <a:cs typeface="Open Sans"/>
                <a:sym typeface="Open Sans"/>
              </a:rPr>
              <a:t>Built-in data types are predefined data types provided by a programming language.</a:t>
            </a:r>
          </a:p>
        </p:txBody>
      </p:sp>
      <p:sp>
        <p:nvSpPr>
          <p:cNvPr id="20" name="TextBox 20"/>
          <p:cNvSpPr txBox="1"/>
          <p:nvPr/>
        </p:nvSpPr>
        <p:spPr>
          <a:xfrm>
            <a:off x="9415974" y="4179374"/>
            <a:ext cx="6379359" cy="1234440"/>
          </a:xfrm>
          <a:prstGeom prst="rect">
            <a:avLst/>
          </a:prstGeom>
        </p:spPr>
        <p:txBody>
          <a:bodyPr lIns="0" tIns="0" rIns="0" bIns="0" rtlCol="0" anchor="t">
            <a:spAutoFit/>
          </a:bodyPr>
          <a:lstStyle/>
          <a:p>
            <a:pPr algn="l">
              <a:lnSpc>
                <a:spcPts val="3359"/>
              </a:lnSpc>
              <a:spcBef>
                <a:spcPct val="0"/>
              </a:spcBef>
            </a:pPr>
            <a:r>
              <a:rPr lang="en-US" sz="2400">
                <a:solidFill>
                  <a:srgbClr val="000000"/>
                </a:solidFill>
                <a:latin typeface="Open Sans"/>
                <a:ea typeface="Open Sans"/>
                <a:cs typeface="Open Sans"/>
                <a:sym typeface="Open Sans"/>
              </a:rPr>
              <a:t>User-defined data types are created by programmers to suit specific needs within a program.</a:t>
            </a:r>
          </a:p>
        </p:txBody>
      </p:sp>
      <p:sp>
        <p:nvSpPr>
          <p:cNvPr id="21" name="TextBox 21"/>
          <p:cNvSpPr txBox="1"/>
          <p:nvPr/>
        </p:nvSpPr>
        <p:spPr>
          <a:xfrm>
            <a:off x="2475661" y="5266959"/>
            <a:ext cx="6411060" cy="396240"/>
          </a:xfrm>
          <a:prstGeom prst="rect">
            <a:avLst/>
          </a:prstGeom>
        </p:spPr>
        <p:txBody>
          <a:bodyPr lIns="0" tIns="0" rIns="0" bIns="0" rtlCol="0" anchor="t">
            <a:spAutoFit/>
          </a:bodyPr>
          <a:lstStyle/>
          <a:p>
            <a:pPr algn="l">
              <a:lnSpc>
                <a:spcPts val="3359"/>
              </a:lnSpc>
              <a:spcBef>
                <a:spcPct val="0"/>
              </a:spcBef>
            </a:pPr>
            <a:r>
              <a:rPr lang="en-US" sz="2400">
                <a:solidFill>
                  <a:srgbClr val="000000"/>
                </a:solidFill>
                <a:latin typeface="Open Sans"/>
                <a:ea typeface="Open Sans"/>
                <a:cs typeface="Open Sans"/>
                <a:sym typeface="Open Sans"/>
              </a:rPr>
              <a:t>The programming language defines: </a:t>
            </a:r>
          </a:p>
        </p:txBody>
      </p:sp>
      <p:sp>
        <p:nvSpPr>
          <p:cNvPr id="22" name="TextBox 22"/>
          <p:cNvSpPr txBox="1"/>
          <p:nvPr/>
        </p:nvSpPr>
        <p:spPr>
          <a:xfrm>
            <a:off x="3588873" y="5999626"/>
            <a:ext cx="4992967" cy="1019906"/>
          </a:xfrm>
          <a:prstGeom prst="rect">
            <a:avLst/>
          </a:prstGeom>
        </p:spPr>
        <p:txBody>
          <a:bodyPr lIns="0" tIns="0" rIns="0" bIns="0" rtlCol="0" anchor="t">
            <a:spAutoFit/>
          </a:bodyPr>
          <a:lstStyle/>
          <a:p>
            <a:pPr algn="l">
              <a:lnSpc>
                <a:spcPts val="2768"/>
              </a:lnSpc>
              <a:spcBef>
                <a:spcPct val="0"/>
              </a:spcBef>
            </a:pPr>
            <a:r>
              <a:rPr lang="en-US" sz="1977">
                <a:solidFill>
                  <a:srgbClr val="000000"/>
                </a:solidFill>
                <a:latin typeface="Alatsi"/>
                <a:ea typeface="Alatsi"/>
                <a:cs typeface="Alatsi"/>
                <a:sym typeface="Alatsi"/>
              </a:rPr>
              <a:t>The range of possible values that can be assigned to a variable when its type has been chosen. Eg: Java Int Data Type:</a:t>
            </a:r>
          </a:p>
        </p:txBody>
      </p:sp>
      <p:sp>
        <p:nvSpPr>
          <p:cNvPr id="23" name="TextBox 23"/>
          <p:cNvSpPr txBox="1"/>
          <p:nvPr/>
        </p:nvSpPr>
        <p:spPr>
          <a:xfrm>
            <a:off x="3724534" y="8679762"/>
            <a:ext cx="4496649" cy="551143"/>
          </a:xfrm>
          <a:prstGeom prst="rect">
            <a:avLst/>
          </a:prstGeom>
        </p:spPr>
        <p:txBody>
          <a:bodyPr lIns="0" tIns="0" rIns="0" bIns="0" rtlCol="0" anchor="t">
            <a:spAutoFit/>
          </a:bodyPr>
          <a:lstStyle/>
          <a:p>
            <a:pPr algn="ctr">
              <a:lnSpc>
                <a:spcPts val="2170"/>
              </a:lnSpc>
            </a:pPr>
            <a:r>
              <a:rPr lang="en-US" sz="2237" b="1" i="1">
                <a:solidFill>
                  <a:srgbClr val="FFFFFF"/>
                </a:solidFill>
                <a:latin typeface="Open Sans Bold Italics"/>
                <a:ea typeface="Open Sans Bold Italics"/>
                <a:cs typeface="Open Sans Bold Italics"/>
                <a:sym typeface="Open Sans Bold Italics"/>
              </a:rPr>
              <a:t>“a” + “b” = “ab”</a:t>
            </a:r>
          </a:p>
          <a:p>
            <a:pPr algn="ctr">
              <a:lnSpc>
                <a:spcPts val="2170"/>
              </a:lnSpc>
            </a:pPr>
            <a:r>
              <a:rPr lang="en-US" sz="2237" b="1" i="1">
                <a:solidFill>
                  <a:srgbClr val="FFFFFF"/>
                </a:solidFill>
                <a:latin typeface="Open Sans Bold Italics"/>
                <a:ea typeface="Open Sans Bold Italics"/>
                <a:cs typeface="Open Sans Bold Italics"/>
                <a:sym typeface="Open Sans Bold Italics"/>
              </a:rPr>
              <a:t>3 + 5 = 8</a:t>
            </a:r>
          </a:p>
        </p:txBody>
      </p:sp>
      <p:sp>
        <p:nvSpPr>
          <p:cNvPr id="24" name="TextBox 24"/>
          <p:cNvSpPr txBox="1"/>
          <p:nvPr/>
        </p:nvSpPr>
        <p:spPr>
          <a:xfrm>
            <a:off x="3628775" y="7844229"/>
            <a:ext cx="5099440" cy="673608"/>
          </a:xfrm>
          <a:prstGeom prst="rect">
            <a:avLst/>
          </a:prstGeom>
        </p:spPr>
        <p:txBody>
          <a:bodyPr lIns="0" tIns="0" rIns="0" bIns="0" rtlCol="0" anchor="t">
            <a:spAutoFit/>
          </a:bodyPr>
          <a:lstStyle/>
          <a:p>
            <a:pPr algn="l">
              <a:lnSpc>
                <a:spcPts val="2771"/>
              </a:lnSpc>
              <a:spcBef>
                <a:spcPct val="0"/>
              </a:spcBef>
            </a:pPr>
            <a:r>
              <a:rPr lang="en-US" sz="1979">
                <a:solidFill>
                  <a:srgbClr val="000000"/>
                </a:solidFill>
                <a:latin typeface="Alatsi"/>
                <a:ea typeface="Alatsi"/>
                <a:cs typeface="Alatsi"/>
                <a:sym typeface="Alatsi"/>
              </a:rPr>
              <a:t>The operations that are available for manipulating values assigned to that variable.</a:t>
            </a:r>
          </a:p>
        </p:txBody>
      </p:sp>
      <p:sp>
        <p:nvSpPr>
          <p:cNvPr id="25" name="TextBox 25"/>
          <p:cNvSpPr txBox="1"/>
          <p:nvPr/>
        </p:nvSpPr>
        <p:spPr>
          <a:xfrm>
            <a:off x="3876934" y="7090901"/>
            <a:ext cx="4496649" cy="383188"/>
          </a:xfrm>
          <a:prstGeom prst="rect">
            <a:avLst/>
          </a:prstGeom>
        </p:spPr>
        <p:txBody>
          <a:bodyPr lIns="0" tIns="0" rIns="0" bIns="0" rtlCol="0" anchor="t">
            <a:spAutoFit/>
          </a:bodyPr>
          <a:lstStyle/>
          <a:p>
            <a:pPr algn="ctr">
              <a:lnSpc>
                <a:spcPts val="3132"/>
              </a:lnSpc>
              <a:spcBef>
                <a:spcPct val="0"/>
              </a:spcBef>
            </a:pPr>
            <a:r>
              <a:rPr lang="en-US" sz="2237" b="1" i="1">
                <a:solidFill>
                  <a:srgbClr val="FFFFFF"/>
                </a:solidFill>
                <a:latin typeface="Open Sans Bold Italics"/>
                <a:ea typeface="Open Sans Bold Italics"/>
                <a:cs typeface="Open Sans Bold Italics"/>
                <a:sym typeface="Open Sans Bold Italics"/>
              </a:rPr>
              <a:t>-2,147,483,648 to 2,147,483,647</a:t>
            </a:r>
          </a:p>
        </p:txBody>
      </p:sp>
      <p:sp>
        <p:nvSpPr>
          <p:cNvPr id="26" name="TextBox 26"/>
          <p:cNvSpPr txBox="1"/>
          <p:nvPr/>
        </p:nvSpPr>
        <p:spPr>
          <a:xfrm>
            <a:off x="9415974" y="5625099"/>
            <a:ext cx="6379359" cy="815340"/>
          </a:xfrm>
          <a:prstGeom prst="rect">
            <a:avLst/>
          </a:prstGeom>
        </p:spPr>
        <p:txBody>
          <a:bodyPr lIns="0" tIns="0" rIns="0" bIns="0" rtlCol="0" anchor="t">
            <a:spAutoFit/>
          </a:bodyPr>
          <a:lstStyle/>
          <a:p>
            <a:pPr algn="l">
              <a:lnSpc>
                <a:spcPts val="3359"/>
              </a:lnSpc>
              <a:spcBef>
                <a:spcPct val="0"/>
              </a:spcBef>
            </a:pPr>
            <a:r>
              <a:rPr lang="en-US" sz="2400">
                <a:solidFill>
                  <a:srgbClr val="000000"/>
                </a:solidFill>
                <a:latin typeface="Open Sans"/>
                <a:ea typeface="Open Sans"/>
                <a:cs typeface="Open Sans"/>
                <a:sym typeface="Open Sans"/>
              </a:rPr>
              <a:t>Eg. In Python, you can create user-defined data types using classes.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8" name="TextBox 8"/>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Conversion of representations </a:t>
            </a:r>
          </a:p>
        </p:txBody>
      </p:sp>
      <p:sp>
        <p:nvSpPr>
          <p:cNvPr id="9" name="TextBox 9"/>
          <p:cNvSpPr txBox="1"/>
          <p:nvPr/>
        </p:nvSpPr>
        <p:spPr>
          <a:xfrm>
            <a:off x="407455" y="2833344"/>
            <a:ext cx="15169377"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9.73. </a:t>
            </a:r>
          </a:p>
        </p:txBody>
      </p:sp>
      <p:grpSp>
        <p:nvGrpSpPr>
          <p:cNvPr id="10" name="Group 10"/>
          <p:cNvGrpSpPr/>
          <p:nvPr/>
        </p:nvGrpSpPr>
        <p:grpSpPr>
          <a:xfrm>
            <a:off x="335898" y="3434875"/>
            <a:ext cx="16622511" cy="1437638"/>
            <a:chOff x="0" y="0"/>
            <a:chExt cx="4377945" cy="378637"/>
          </a:xfrm>
        </p:grpSpPr>
        <p:sp>
          <p:nvSpPr>
            <p:cNvPr id="11" name="Freeform 11"/>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12" name="TextBox 12"/>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13" name="AutoShape 13"/>
          <p:cNvSpPr/>
          <p:nvPr/>
        </p:nvSpPr>
        <p:spPr>
          <a:xfrm flipV="1">
            <a:off x="3718266" y="4422510"/>
            <a:ext cx="836652"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4" name="Freeform 14"/>
          <p:cNvSpPr/>
          <p:nvPr/>
        </p:nvSpPr>
        <p:spPr>
          <a:xfrm>
            <a:off x="440380" y="3616614"/>
            <a:ext cx="665878" cy="968549"/>
          </a:xfrm>
          <a:custGeom>
            <a:avLst/>
            <a:gdLst/>
            <a:ahLst/>
            <a:cxnLst/>
            <a:rect l="l" t="t" r="r" b="b"/>
            <a:pathLst>
              <a:path w="665878" h="968549">
                <a:moveTo>
                  <a:pt x="0" y="0"/>
                </a:moveTo>
                <a:lnTo>
                  <a:pt x="665878" y="0"/>
                </a:lnTo>
                <a:lnTo>
                  <a:pt x="665878" y="968549"/>
                </a:lnTo>
                <a:lnTo>
                  <a:pt x="0" y="9685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5" name="TextBox 15"/>
          <p:cNvSpPr txBox="1"/>
          <p:nvPr/>
        </p:nvSpPr>
        <p:spPr>
          <a:xfrm>
            <a:off x="1191482" y="3515450"/>
            <a:ext cx="14059835"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Shift the binary point until beyond “10” (for positive number) to achieve normalisation</a:t>
            </a:r>
          </a:p>
        </p:txBody>
      </p:sp>
      <p:sp>
        <p:nvSpPr>
          <p:cNvPr id="16" name="TextBox 16"/>
          <p:cNvSpPr txBox="1"/>
          <p:nvPr/>
        </p:nvSpPr>
        <p:spPr>
          <a:xfrm>
            <a:off x="5136521" y="4193181"/>
            <a:ext cx="1968541"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0.10011011</a:t>
            </a:r>
          </a:p>
        </p:txBody>
      </p:sp>
      <p:sp>
        <p:nvSpPr>
          <p:cNvPr id="17" name="TextBox 17"/>
          <p:cNvSpPr txBox="1"/>
          <p:nvPr/>
        </p:nvSpPr>
        <p:spPr>
          <a:xfrm>
            <a:off x="1482978" y="4193181"/>
            <a:ext cx="223528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01001.1011</a:t>
            </a:r>
          </a:p>
        </p:txBody>
      </p:sp>
      <p:grpSp>
        <p:nvGrpSpPr>
          <p:cNvPr id="18" name="Group 18"/>
          <p:cNvGrpSpPr/>
          <p:nvPr/>
        </p:nvGrpSpPr>
        <p:grpSpPr>
          <a:xfrm>
            <a:off x="384809" y="4972383"/>
            <a:ext cx="16622511" cy="3038548"/>
            <a:chOff x="0" y="0"/>
            <a:chExt cx="4377945" cy="800276"/>
          </a:xfrm>
        </p:grpSpPr>
        <p:sp>
          <p:nvSpPr>
            <p:cNvPr id="19" name="Freeform 19"/>
            <p:cNvSpPr/>
            <p:nvPr/>
          </p:nvSpPr>
          <p:spPr>
            <a:xfrm>
              <a:off x="0" y="0"/>
              <a:ext cx="4377946" cy="800276"/>
            </a:xfrm>
            <a:custGeom>
              <a:avLst/>
              <a:gdLst/>
              <a:ahLst/>
              <a:cxnLst/>
              <a:rect l="l" t="t" r="r" b="b"/>
              <a:pathLst>
                <a:path w="4377946" h="800276">
                  <a:moveTo>
                    <a:pt x="23753" y="0"/>
                  </a:moveTo>
                  <a:lnTo>
                    <a:pt x="4354192" y="0"/>
                  </a:lnTo>
                  <a:cubicBezTo>
                    <a:pt x="4367311" y="0"/>
                    <a:pt x="4377946" y="10635"/>
                    <a:pt x="4377946" y="23753"/>
                  </a:cubicBezTo>
                  <a:lnTo>
                    <a:pt x="4377946" y="776523"/>
                  </a:lnTo>
                  <a:cubicBezTo>
                    <a:pt x="4377946" y="782823"/>
                    <a:pt x="4375443" y="788864"/>
                    <a:pt x="4370988" y="793319"/>
                  </a:cubicBezTo>
                  <a:cubicBezTo>
                    <a:pt x="4366534" y="797773"/>
                    <a:pt x="4360492" y="800276"/>
                    <a:pt x="4354192" y="800276"/>
                  </a:cubicBezTo>
                  <a:lnTo>
                    <a:pt x="23753" y="800276"/>
                  </a:lnTo>
                  <a:cubicBezTo>
                    <a:pt x="10635" y="800276"/>
                    <a:pt x="0" y="789641"/>
                    <a:pt x="0" y="776523"/>
                  </a:cubicBezTo>
                  <a:lnTo>
                    <a:pt x="0" y="23753"/>
                  </a:lnTo>
                  <a:cubicBezTo>
                    <a:pt x="0" y="10635"/>
                    <a:pt x="10635" y="0"/>
                    <a:pt x="23753" y="0"/>
                  </a:cubicBezTo>
                  <a:close/>
                </a:path>
              </a:pathLst>
            </a:custGeom>
            <a:solidFill>
              <a:srgbClr val="CDD6FF"/>
            </a:solidFill>
          </p:spPr>
          <p:txBody>
            <a:bodyPr/>
            <a:lstStyle/>
            <a:p>
              <a:endParaRPr lang="en-PH"/>
            </a:p>
          </p:txBody>
        </p:sp>
        <p:sp>
          <p:nvSpPr>
            <p:cNvPr id="20" name="TextBox 20"/>
            <p:cNvSpPr txBox="1"/>
            <p:nvPr/>
          </p:nvSpPr>
          <p:spPr>
            <a:xfrm>
              <a:off x="0" y="-28575"/>
              <a:ext cx="4377945" cy="828851"/>
            </a:xfrm>
            <a:prstGeom prst="rect">
              <a:avLst/>
            </a:prstGeom>
          </p:spPr>
          <p:txBody>
            <a:bodyPr lIns="50800" tIns="50800" rIns="50800" bIns="50800" rtlCol="0" anchor="ctr"/>
            <a:lstStyle/>
            <a:p>
              <a:pPr algn="ctr">
                <a:lnSpc>
                  <a:spcPts val="2595"/>
                </a:lnSpc>
              </a:pPr>
              <a:endParaRPr/>
            </a:p>
          </p:txBody>
        </p:sp>
      </p:grpSp>
      <p:sp>
        <p:nvSpPr>
          <p:cNvPr id="21" name="AutoShape 21"/>
          <p:cNvSpPr/>
          <p:nvPr/>
        </p:nvSpPr>
        <p:spPr>
          <a:xfrm flipV="1">
            <a:off x="2796819" y="7167863"/>
            <a:ext cx="836652"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2" name="Freeform 22"/>
          <p:cNvSpPr/>
          <p:nvPr/>
        </p:nvSpPr>
        <p:spPr>
          <a:xfrm>
            <a:off x="562365" y="5220298"/>
            <a:ext cx="622205" cy="905026"/>
          </a:xfrm>
          <a:custGeom>
            <a:avLst/>
            <a:gdLst/>
            <a:ahLst/>
            <a:cxnLst/>
            <a:rect l="l" t="t" r="r" b="b"/>
            <a:pathLst>
              <a:path w="622205" h="905026">
                <a:moveTo>
                  <a:pt x="0" y="0"/>
                </a:moveTo>
                <a:lnTo>
                  <a:pt x="622206" y="0"/>
                </a:lnTo>
                <a:lnTo>
                  <a:pt x="622206" y="905026"/>
                </a:lnTo>
                <a:lnTo>
                  <a:pt x="0" y="9050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3" name="TextBox 23"/>
          <p:cNvSpPr txBox="1"/>
          <p:nvPr/>
        </p:nvSpPr>
        <p:spPr>
          <a:xfrm>
            <a:off x="1240393" y="5052958"/>
            <a:ext cx="14059835" cy="121113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This gives an exponent value of 4 (we shift the point 4 times to the left).</a:t>
            </a:r>
          </a:p>
          <a:p>
            <a:pPr algn="l">
              <a:lnSpc>
                <a:spcPts val="3271"/>
              </a:lnSpc>
            </a:pPr>
            <a:endParaRPr lang="en-US" sz="2423" b="1" spc="-72">
              <a:solidFill>
                <a:srgbClr val="000000"/>
              </a:solidFill>
              <a:latin typeface="Open Sans Bold"/>
              <a:ea typeface="Open Sans Bold"/>
              <a:cs typeface="Open Sans Bold"/>
              <a:sym typeface="Open Sans Bold"/>
            </a:endParaRPr>
          </a:p>
          <a:p>
            <a:pPr algn="l">
              <a:lnSpc>
                <a:spcPts val="3271"/>
              </a:lnSpc>
            </a:pPr>
            <a:r>
              <a:rPr lang="en-US" sz="2423" b="1" spc="-72">
                <a:solidFill>
                  <a:srgbClr val="000000"/>
                </a:solidFill>
                <a:latin typeface="Open Sans Bold"/>
                <a:ea typeface="Open Sans Bold"/>
                <a:cs typeface="Open Sans Bold"/>
                <a:sym typeface="Open Sans Bold"/>
              </a:rPr>
              <a:t>Assume that 14 bits are allocated (10 bits for the mantissa and 4 bits for the exponent), </a:t>
            </a:r>
          </a:p>
        </p:txBody>
      </p:sp>
      <p:sp>
        <p:nvSpPr>
          <p:cNvPr id="24" name="TextBox 24"/>
          <p:cNvSpPr txBox="1"/>
          <p:nvPr/>
        </p:nvSpPr>
        <p:spPr>
          <a:xfrm>
            <a:off x="1240393" y="6938534"/>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0.100111</a:t>
            </a:r>
          </a:p>
        </p:txBody>
      </p:sp>
      <p:sp>
        <p:nvSpPr>
          <p:cNvPr id="25" name="TextBox 25"/>
          <p:cNvSpPr txBox="1"/>
          <p:nvPr/>
        </p:nvSpPr>
        <p:spPr>
          <a:xfrm>
            <a:off x="4039787" y="6938534"/>
            <a:ext cx="1887704"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0100﻿110110</a:t>
            </a:r>
          </a:p>
        </p:txBody>
      </p:sp>
      <p:sp>
        <p:nvSpPr>
          <p:cNvPr id="26" name="TextBox 26"/>
          <p:cNvSpPr txBox="1"/>
          <p:nvPr/>
        </p:nvSpPr>
        <p:spPr>
          <a:xfrm>
            <a:off x="5927491" y="6938534"/>
            <a:ext cx="1887704" cy="391982"/>
          </a:xfrm>
          <a:prstGeom prst="rect">
            <a:avLst/>
          </a:prstGeom>
        </p:spPr>
        <p:txBody>
          <a:bodyPr lIns="0" tIns="0" rIns="0" bIns="0" rtlCol="0" anchor="t">
            <a:spAutoFit/>
          </a:bodyPr>
          <a:lstStyle/>
          <a:p>
            <a:pPr algn="l">
              <a:lnSpc>
                <a:spcPts val="3271"/>
              </a:lnSpc>
            </a:pPr>
            <a:r>
              <a:rPr lang="en-US" sz="2423" b="1" spc="-72">
                <a:solidFill>
                  <a:srgbClr val="642EC7"/>
                </a:solidFill>
                <a:latin typeface="Open Sans Bold"/>
                <a:ea typeface="Open Sans Bold"/>
                <a:cs typeface="Open Sans Bold"/>
                <a:sym typeface="Open Sans Bold"/>
              </a:rPr>
              <a:t>0100</a:t>
            </a:r>
          </a:p>
        </p:txBody>
      </p:sp>
      <p:sp>
        <p:nvSpPr>
          <p:cNvPr id="27" name="TextBox 27"/>
          <p:cNvSpPr txBox="1"/>
          <p:nvPr/>
        </p:nvSpPr>
        <p:spPr>
          <a:xfrm>
            <a:off x="4264770" y="7301941"/>
            <a:ext cx="1106459" cy="310370"/>
          </a:xfrm>
          <a:prstGeom prst="rect">
            <a:avLst/>
          </a:prstGeom>
        </p:spPr>
        <p:txBody>
          <a:bodyPr lIns="0" tIns="0" rIns="0" bIns="0" rtlCol="0" anchor="t">
            <a:spAutoFit/>
          </a:bodyPr>
          <a:lstStyle/>
          <a:p>
            <a:pPr algn="l">
              <a:lnSpc>
                <a:spcPts val="2537"/>
              </a:lnSpc>
            </a:pPr>
            <a:r>
              <a:rPr lang="en-US" sz="1879" b="1" spc="-56">
                <a:solidFill>
                  <a:srgbClr val="000000"/>
                </a:solidFill>
                <a:latin typeface="Open Sans Bold"/>
                <a:ea typeface="Open Sans Bold"/>
                <a:cs typeface="Open Sans Bold"/>
                <a:sym typeface="Open Sans Bold"/>
              </a:rPr>
              <a:t>mantissa</a:t>
            </a:r>
          </a:p>
        </p:txBody>
      </p:sp>
      <p:sp>
        <p:nvSpPr>
          <p:cNvPr id="28" name="TextBox 28"/>
          <p:cNvSpPr txBox="1"/>
          <p:nvPr/>
        </p:nvSpPr>
        <p:spPr>
          <a:xfrm>
            <a:off x="5764884" y="7301941"/>
            <a:ext cx="1106459" cy="310370"/>
          </a:xfrm>
          <a:prstGeom prst="rect">
            <a:avLst/>
          </a:prstGeom>
        </p:spPr>
        <p:txBody>
          <a:bodyPr lIns="0" tIns="0" rIns="0" bIns="0" rtlCol="0" anchor="t">
            <a:spAutoFit/>
          </a:bodyPr>
          <a:lstStyle/>
          <a:p>
            <a:pPr algn="l">
              <a:lnSpc>
                <a:spcPts val="2537"/>
              </a:lnSpc>
            </a:pPr>
            <a:r>
              <a:rPr lang="en-US" sz="1879" b="1" spc="-56">
                <a:solidFill>
                  <a:srgbClr val="000000"/>
                </a:solidFill>
                <a:latin typeface="Open Sans Bold"/>
                <a:ea typeface="Open Sans Bold"/>
                <a:cs typeface="Open Sans Bold"/>
                <a:sym typeface="Open Sans Bold"/>
              </a:rPr>
              <a:t>exponent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84809" y="3434875"/>
            <a:ext cx="16622511" cy="1437638"/>
            <a:chOff x="0" y="0"/>
            <a:chExt cx="4377945" cy="378637"/>
          </a:xfrm>
        </p:grpSpPr>
        <p:sp>
          <p:nvSpPr>
            <p:cNvPr id="8" name="Freeform 8"/>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9" name="TextBox 9"/>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10" name="AutoShape 10"/>
          <p:cNvSpPr/>
          <p:nvPr/>
        </p:nvSpPr>
        <p:spPr>
          <a:xfrm flipV="1">
            <a:off x="2160081" y="4422510"/>
            <a:ext cx="836652" cy="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1" name="Group 11"/>
          <p:cNvGrpSpPr/>
          <p:nvPr/>
        </p:nvGrpSpPr>
        <p:grpSpPr>
          <a:xfrm>
            <a:off x="407455" y="5082063"/>
            <a:ext cx="16622511" cy="1437638"/>
            <a:chOff x="0" y="0"/>
            <a:chExt cx="4377945" cy="378637"/>
          </a:xfrm>
        </p:grpSpPr>
        <p:sp>
          <p:nvSpPr>
            <p:cNvPr id="12" name="Freeform 12"/>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13" name="TextBox 13"/>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14" name="AutoShape 14"/>
          <p:cNvSpPr/>
          <p:nvPr/>
        </p:nvSpPr>
        <p:spPr>
          <a:xfrm flipV="1">
            <a:off x="2182727" y="6069697"/>
            <a:ext cx="836652" cy="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5" name="Group 15"/>
          <p:cNvGrpSpPr/>
          <p:nvPr/>
        </p:nvGrpSpPr>
        <p:grpSpPr>
          <a:xfrm>
            <a:off x="407455" y="6729251"/>
            <a:ext cx="16622511" cy="1437638"/>
            <a:chOff x="0" y="0"/>
            <a:chExt cx="4377945" cy="378637"/>
          </a:xfrm>
        </p:grpSpPr>
        <p:sp>
          <p:nvSpPr>
            <p:cNvPr id="16" name="Freeform 16"/>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17" name="TextBox 17"/>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18" name="AutoShape 18"/>
          <p:cNvSpPr/>
          <p:nvPr/>
        </p:nvSpPr>
        <p:spPr>
          <a:xfrm flipV="1">
            <a:off x="2182727" y="7716885"/>
            <a:ext cx="836652" cy="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9" name="Group 19"/>
          <p:cNvGrpSpPr/>
          <p:nvPr/>
        </p:nvGrpSpPr>
        <p:grpSpPr>
          <a:xfrm>
            <a:off x="407455" y="8376438"/>
            <a:ext cx="16622511" cy="1437638"/>
            <a:chOff x="0" y="0"/>
            <a:chExt cx="4377945" cy="378637"/>
          </a:xfrm>
        </p:grpSpPr>
        <p:sp>
          <p:nvSpPr>
            <p:cNvPr id="20" name="Freeform 20"/>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21" name="TextBox 21"/>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22" name="TextBox 22"/>
          <p:cNvSpPr txBox="1"/>
          <p:nvPr/>
        </p:nvSpPr>
        <p:spPr>
          <a:xfrm>
            <a:off x="6081974" y="9134744"/>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1000.0﻿1</a:t>
            </a:r>
          </a:p>
        </p:txBody>
      </p:sp>
      <p:sp>
        <p:nvSpPr>
          <p:cNvPr id="23" name="AutoShape 23"/>
          <p:cNvSpPr/>
          <p:nvPr/>
        </p:nvSpPr>
        <p:spPr>
          <a:xfrm flipV="1">
            <a:off x="2771691" y="9364073"/>
            <a:ext cx="836652"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24" name="Freeform 24"/>
          <p:cNvSpPr/>
          <p:nvPr/>
        </p:nvSpPr>
        <p:spPr>
          <a:xfrm>
            <a:off x="553254" y="3585866"/>
            <a:ext cx="624561" cy="999297"/>
          </a:xfrm>
          <a:custGeom>
            <a:avLst/>
            <a:gdLst/>
            <a:ahLst/>
            <a:cxnLst/>
            <a:rect l="l" t="t" r="r" b="b"/>
            <a:pathLst>
              <a:path w="624561" h="999297">
                <a:moveTo>
                  <a:pt x="0" y="0"/>
                </a:moveTo>
                <a:lnTo>
                  <a:pt x="624560" y="0"/>
                </a:lnTo>
                <a:lnTo>
                  <a:pt x="624560" y="999297"/>
                </a:lnTo>
                <a:lnTo>
                  <a:pt x="0" y="9992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5" name="Freeform 25"/>
          <p:cNvSpPr/>
          <p:nvPr/>
        </p:nvSpPr>
        <p:spPr>
          <a:xfrm>
            <a:off x="555609" y="5234463"/>
            <a:ext cx="622205" cy="995529"/>
          </a:xfrm>
          <a:custGeom>
            <a:avLst/>
            <a:gdLst/>
            <a:ahLst/>
            <a:cxnLst/>
            <a:rect l="l" t="t" r="r" b="b"/>
            <a:pathLst>
              <a:path w="622205" h="995529">
                <a:moveTo>
                  <a:pt x="0" y="0"/>
                </a:moveTo>
                <a:lnTo>
                  <a:pt x="622205" y="0"/>
                </a:lnTo>
                <a:lnTo>
                  <a:pt x="622205" y="995529"/>
                </a:lnTo>
                <a:lnTo>
                  <a:pt x="0" y="9955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26" name="Freeform 26"/>
          <p:cNvSpPr/>
          <p:nvPr/>
        </p:nvSpPr>
        <p:spPr>
          <a:xfrm>
            <a:off x="565193" y="7015001"/>
            <a:ext cx="612622" cy="891086"/>
          </a:xfrm>
          <a:custGeom>
            <a:avLst/>
            <a:gdLst/>
            <a:ahLst/>
            <a:cxnLst/>
            <a:rect l="l" t="t" r="r" b="b"/>
            <a:pathLst>
              <a:path w="612622" h="891086">
                <a:moveTo>
                  <a:pt x="0" y="0"/>
                </a:moveTo>
                <a:lnTo>
                  <a:pt x="612621" y="0"/>
                </a:lnTo>
                <a:lnTo>
                  <a:pt x="612621" y="891086"/>
                </a:lnTo>
                <a:lnTo>
                  <a:pt x="0" y="89108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27" name="Freeform 27"/>
          <p:cNvSpPr/>
          <p:nvPr/>
        </p:nvSpPr>
        <p:spPr>
          <a:xfrm>
            <a:off x="511937" y="8558177"/>
            <a:ext cx="665878" cy="968549"/>
          </a:xfrm>
          <a:custGeom>
            <a:avLst/>
            <a:gdLst/>
            <a:ahLst/>
            <a:cxnLst/>
            <a:rect l="l" t="t" r="r" b="b"/>
            <a:pathLst>
              <a:path w="665878" h="968549">
                <a:moveTo>
                  <a:pt x="0" y="0"/>
                </a:moveTo>
                <a:lnTo>
                  <a:pt x="665877" y="0"/>
                </a:lnTo>
                <a:lnTo>
                  <a:pt x="665877" y="968549"/>
                </a:lnTo>
                <a:lnTo>
                  <a:pt x="0" y="96854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28" name="TextBox 28"/>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29" name="TextBox 29"/>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Conversion of representations </a:t>
            </a:r>
          </a:p>
        </p:txBody>
      </p:sp>
      <p:sp>
        <p:nvSpPr>
          <p:cNvPr id="30" name="TextBox 30"/>
          <p:cNvSpPr txBox="1"/>
          <p:nvPr/>
        </p:nvSpPr>
        <p:spPr>
          <a:xfrm>
            <a:off x="407455" y="2833344"/>
            <a:ext cx="15169377"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-7.75. </a:t>
            </a:r>
          </a:p>
        </p:txBody>
      </p:sp>
      <p:sp>
        <p:nvSpPr>
          <p:cNvPr id="31" name="TextBox 31"/>
          <p:cNvSpPr txBox="1"/>
          <p:nvPr/>
        </p:nvSpPr>
        <p:spPr>
          <a:xfrm>
            <a:off x="1240393" y="3515450"/>
            <a:ext cx="8924241"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Start by converting 7.75 to binary.</a:t>
            </a:r>
          </a:p>
        </p:txBody>
      </p:sp>
      <p:sp>
        <p:nvSpPr>
          <p:cNvPr id="32" name="TextBox 32"/>
          <p:cNvSpPr txBox="1"/>
          <p:nvPr/>
        </p:nvSpPr>
        <p:spPr>
          <a:xfrm>
            <a:off x="1240393" y="4193181"/>
            <a:ext cx="91968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7</a:t>
            </a:r>
            <a:r>
              <a:rPr lang="en-US" sz="2423" b="1" spc="-72">
                <a:solidFill>
                  <a:srgbClr val="000000"/>
                </a:solidFill>
                <a:latin typeface="Open Sans Bold"/>
                <a:ea typeface="Open Sans Bold"/>
                <a:cs typeface="Open Sans Bold"/>
                <a:sym typeface="Open Sans Bold"/>
              </a:rPr>
              <a:t>.75 </a:t>
            </a:r>
          </a:p>
        </p:txBody>
      </p:sp>
      <p:sp>
        <p:nvSpPr>
          <p:cNvPr id="33" name="TextBox 33"/>
          <p:cNvSpPr txBox="1"/>
          <p:nvPr/>
        </p:nvSpPr>
        <p:spPr>
          <a:xfrm>
            <a:off x="3190017" y="4193181"/>
            <a:ext cx="800858"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0111</a:t>
            </a:r>
          </a:p>
        </p:txBody>
      </p:sp>
      <p:sp>
        <p:nvSpPr>
          <p:cNvPr id="34" name="TextBox 34"/>
          <p:cNvSpPr txBox="1"/>
          <p:nvPr/>
        </p:nvSpPr>
        <p:spPr>
          <a:xfrm>
            <a:off x="1263039" y="5162637"/>
            <a:ext cx="4818936"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the fractional part. </a:t>
            </a:r>
          </a:p>
        </p:txBody>
      </p:sp>
      <p:sp>
        <p:nvSpPr>
          <p:cNvPr id="35" name="TextBox 35"/>
          <p:cNvSpPr txBox="1"/>
          <p:nvPr/>
        </p:nvSpPr>
        <p:spPr>
          <a:xfrm>
            <a:off x="1263039" y="5840369"/>
            <a:ext cx="919688"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7.</a:t>
            </a:r>
            <a:r>
              <a:rPr lang="en-US" sz="2423" b="1" spc="-72">
                <a:solidFill>
                  <a:srgbClr val="FF1495"/>
                </a:solidFill>
                <a:latin typeface="Open Sans Bold"/>
                <a:ea typeface="Open Sans Bold"/>
                <a:cs typeface="Open Sans Bold"/>
                <a:sym typeface="Open Sans Bold"/>
              </a:rPr>
              <a:t>75</a:t>
            </a:r>
            <a:r>
              <a:rPr lang="en-US" sz="2423" b="1" spc="-72">
                <a:solidFill>
                  <a:srgbClr val="000000"/>
                </a:solidFill>
                <a:latin typeface="Open Sans Bold"/>
                <a:ea typeface="Open Sans Bold"/>
                <a:cs typeface="Open Sans Bold"/>
                <a:sym typeface="Open Sans Bold"/>
              </a:rPr>
              <a:t> </a:t>
            </a:r>
          </a:p>
        </p:txBody>
      </p:sp>
      <p:sp>
        <p:nvSpPr>
          <p:cNvPr id="36" name="TextBox 36"/>
          <p:cNvSpPr txBox="1"/>
          <p:nvPr/>
        </p:nvSpPr>
        <p:spPr>
          <a:xfrm>
            <a:off x="3212663" y="5840369"/>
            <a:ext cx="459844"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11</a:t>
            </a:r>
          </a:p>
        </p:txBody>
      </p:sp>
      <p:sp>
        <p:nvSpPr>
          <p:cNvPr id="37" name="TextBox 37"/>
          <p:cNvSpPr txBox="1"/>
          <p:nvPr/>
        </p:nvSpPr>
        <p:spPr>
          <a:xfrm>
            <a:off x="8445235" y="5084206"/>
            <a:ext cx="1471406" cy="1404776"/>
          </a:xfrm>
          <a:prstGeom prst="rect">
            <a:avLst/>
          </a:prstGeom>
        </p:spPr>
        <p:txBody>
          <a:bodyPr lIns="0" tIns="0" rIns="0" bIns="0" rtlCol="0" anchor="t">
            <a:spAutoFit/>
          </a:bodyPr>
          <a:lstStyle/>
          <a:p>
            <a:pPr algn="l">
              <a:lnSpc>
                <a:spcPts val="2249"/>
              </a:lnSpc>
            </a:pPr>
            <a:r>
              <a:rPr lang="en-US" sz="1666" b="1" spc="-49">
                <a:solidFill>
                  <a:srgbClr val="000000"/>
                </a:solidFill>
                <a:latin typeface="Open Sans Bold"/>
                <a:ea typeface="Open Sans Bold"/>
                <a:cs typeface="Open Sans Bold"/>
                <a:sym typeface="Open Sans Bold"/>
              </a:rPr>
              <a:t>Notes: </a:t>
            </a:r>
          </a:p>
          <a:p>
            <a:pPr algn="l">
              <a:lnSpc>
                <a:spcPts val="2249"/>
              </a:lnSpc>
            </a:pPr>
            <a:r>
              <a:rPr lang="en-US" sz="1666" b="1" spc="-49">
                <a:solidFill>
                  <a:srgbClr val="000000"/>
                </a:solidFill>
                <a:latin typeface="Open Sans Bold"/>
                <a:ea typeface="Open Sans Bold"/>
                <a:cs typeface="Open Sans Bold"/>
                <a:sym typeface="Open Sans Bold"/>
              </a:rPr>
              <a:t>.00 = 00 </a:t>
            </a:r>
          </a:p>
          <a:p>
            <a:pPr algn="l">
              <a:lnSpc>
                <a:spcPts val="2249"/>
              </a:lnSpc>
            </a:pPr>
            <a:r>
              <a:rPr lang="en-US" sz="1666" b="1" spc="-49">
                <a:solidFill>
                  <a:srgbClr val="000000"/>
                </a:solidFill>
                <a:latin typeface="Open Sans Bold"/>
                <a:ea typeface="Open Sans Bold"/>
                <a:cs typeface="Open Sans Bold"/>
                <a:sym typeface="Open Sans Bold"/>
              </a:rPr>
              <a:t>.25 = 01</a:t>
            </a:r>
          </a:p>
          <a:p>
            <a:pPr algn="l">
              <a:lnSpc>
                <a:spcPts val="2249"/>
              </a:lnSpc>
            </a:pPr>
            <a:r>
              <a:rPr lang="en-US" sz="1666" b="1" spc="-49">
                <a:solidFill>
                  <a:srgbClr val="000000"/>
                </a:solidFill>
                <a:latin typeface="Open Sans Bold"/>
                <a:ea typeface="Open Sans Bold"/>
                <a:cs typeface="Open Sans Bold"/>
                <a:sym typeface="Open Sans Bold"/>
              </a:rPr>
              <a:t>.5 = 10</a:t>
            </a:r>
          </a:p>
          <a:p>
            <a:pPr algn="l">
              <a:lnSpc>
                <a:spcPts val="2249"/>
              </a:lnSpc>
            </a:pPr>
            <a:r>
              <a:rPr lang="en-US" sz="1666" b="1" spc="-49">
                <a:solidFill>
                  <a:srgbClr val="000000"/>
                </a:solidFill>
                <a:latin typeface="Open Sans Bold"/>
                <a:ea typeface="Open Sans Bold"/>
                <a:cs typeface="Open Sans Bold"/>
                <a:sym typeface="Open Sans Bold"/>
              </a:rPr>
              <a:t>.75 = 11</a:t>
            </a:r>
          </a:p>
        </p:txBody>
      </p:sp>
      <p:sp>
        <p:nvSpPr>
          <p:cNvPr id="38" name="TextBox 38"/>
          <p:cNvSpPr txBox="1"/>
          <p:nvPr/>
        </p:nvSpPr>
        <p:spPr>
          <a:xfrm>
            <a:off x="1263039" y="6809825"/>
            <a:ext cx="4818936"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Combine the two parts</a:t>
            </a:r>
          </a:p>
        </p:txBody>
      </p:sp>
      <p:sp>
        <p:nvSpPr>
          <p:cNvPr id="39" name="TextBox 39"/>
          <p:cNvSpPr txBox="1"/>
          <p:nvPr/>
        </p:nvSpPr>
        <p:spPr>
          <a:xfrm>
            <a:off x="1263039" y="7487557"/>
            <a:ext cx="919688"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7.75 </a:t>
            </a:r>
          </a:p>
        </p:txBody>
      </p:sp>
      <p:sp>
        <p:nvSpPr>
          <p:cNvPr id="40" name="TextBox 40"/>
          <p:cNvSpPr txBox="1"/>
          <p:nvPr/>
        </p:nvSpPr>
        <p:spPr>
          <a:xfrm>
            <a:off x="1462954" y="9134744"/>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0111.11</a:t>
            </a:r>
          </a:p>
        </p:txBody>
      </p:sp>
      <p:sp>
        <p:nvSpPr>
          <p:cNvPr id="41" name="TextBox 41"/>
          <p:cNvSpPr txBox="1"/>
          <p:nvPr/>
        </p:nvSpPr>
        <p:spPr>
          <a:xfrm>
            <a:off x="1263039" y="8457013"/>
            <a:ext cx="14059835"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to two’s complement form.</a:t>
            </a:r>
          </a:p>
        </p:txBody>
      </p:sp>
      <p:sp>
        <p:nvSpPr>
          <p:cNvPr id="42" name="TextBox 42"/>
          <p:cNvSpPr txBox="1"/>
          <p:nvPr/>
        </p:nvSpPr>
        <p:spPr>
          <a:xfrm>
            <a:off x="3813226" y="9134744"/>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1000.00</a:t>
            </a:r>
          </a:p>
        </p:txBody>
      </p:sp>
      <p:sp>
        <p:nvSpPr>
          <p:cNvPr id="43" name="AutoShape 43"/>
          <p:cNvSpPr/>
          <p:nvPr/>
        </p:nvSpPr>
        <p:spPr>
          <a:xfrm flipV="1">
            <a:off x="5041928" y="9345023"/>
            <a:ext cx="836652"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44" name="TextBox 44"/>
          <p:cNvSpPr txBox="1"/>
          <p:nvPr/>
        </p:nvSpPr>
        <p:spPr>
          <a:xfrm>
            <a:off x="3190017" y="7487557"/>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0111.11</a:t>
            </a:r>
          </a:p>
        </p:txBody>
      </p:sp>
      <p:sp>
        <p:nvSpPr>
          <p:cNvPr id="45" name="TextBox 45"/>
          <p:cNvSpPr txBox="1"/>
          <p:nvPr/>
        </p:nvSpPr>
        <p:spPr>
          <a:xfrm>
            <a:off x="2771691" y="9009821"/>
            <a:ext cx="670894" cy="278422"/>
          </a:xfrm>
          <a:prstGeom prst="rect">
            <a:avLst/>
          </a:prstGeom>
        </p:spPr>
        <p:txBody>
          <a:bodyPr lIns="0" tIns="0" rIns="0" bIns="0" rtlCol="0" anchor="t">
            <a:spAutoFit/>
          </a:bodyPr>
          <a:lstStyle/>
          <a:p>
            <a:pPr algn="l">
              <a:lnSpc>
                <a:spcPts val="2249"/>
              </a:lnSpc>
            </a:pPr>
            <a:r>
              <a:rPr lang="en-US" sz="1666" b="1" spc="-49">
                <a:solidFill>
                  <a:srgbClr val="000000"/>
                </a:solidFill>
                <a:latin typeface="Open Sans Bold"/>
                <a:ea typeface="Open Sans Bold"/>
                <a:cs typeface="Open Sans Bold"/>
                <a:sym typeface="Open Sans Bold"/>
              </a:rPr>
              <a:t>one.c</a:t>
            </a:r>
          </a:p>
        </p:txBody>
      </p:sp>
      <p:sp>
        <p:nvSpPr>
          <p:cNvPr id="46" name="TextBox 46"/>
          <p:cNvSpPr txBox="1"/>
          <p:nvPr/>
        </p:nvSpPr>
        <p:spPr>
          <a:xfrm>
            <a:off x="5041928" y="8979878"/>
            <a:ext cx="670894" cy="278422"/>
          </a:xfrm>
          <a:prstGeom prst="rect">
            <a:avLst/>
          </a:prstGeom>
        </p:spPr>
        <p:txBody>
          <a:bodyPr lIns="0" tIns="0" rIns="0" bIns="0" rtlCol="0" anchor="t">
            <a:spAutoFit/>
          </a:bodyPr>
          <a:lstStyle/>
          <a:p>
            <a:pPr algn="l">
              <a:lnSpc>
                <a:spcPts val="2249"/>
              </a:lnSpc>
            </a:pPr>
            <a:r>
              <a:rPr lang="en-US" sz="1666" b="1" spc="-49">
                <a:solidFill>
                  <a:srgbClr val="000000"/>
                </a:solidFill>
                <a:latin typeface="Open Sans Bold"/>
                <a:ea typeface="Open Sans Bold"/>
                <a:cs typeface="Open Sans Bold"/>
                <a:sym typeface="Open Sans Bold"/>
              </a:rPr>
              <a:t>two.c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335898" y="3434875"/>
            <a:ext cx="16622511" cy="1437638"/>
            <a:chOff x="0" y="0"/>
            <a:chExt cx="4377945" cy="378637"/>
          </a:xfrm>
        </p:grpSpPr>
        <p:sp>
          <p:nvSpPr>
            <p:cNvPr id="8" name="Freeform 8"/>
            <p:cNvSpPr/>
            <p:nvPr/>
          </p:nvSpPr>
          <p:spPr>
            <a:xfrm>
              <a:off x="0" y="0"/>
              <a:ext cx="4377946" cy="378637"/>
            </a:xfrm>
            <a:custGeom>
              <a:avLst/>
              <a:gdLst/>
              <a:ahLst/>
              <a:cxnLst/>
              <a:rect l="l" t="t" r="r" b="b"/>
              <a:pathLst>
                <a:path w="4377946" h="378637">
                  <a:moveTo>
                    <a:pt x="23753" y="0"/>
                  </a:moveTo>
                  <a:lnTo>
                    <a:pt x="4354192" y="0"/>
                  </a:lnTo>
                  <a:cubicBezTo>
                    <a:pt x="4367311" y="0"/>
                    <a:pt x="4377946" y="10635"/>
                    <a:pt x="4377946" y="23753"/>
                  </a:cubicBezTo>
                  <a:lnTo>
                    <a:pt x="4377946" y="354884"/>
                  </a:lnTo>
                  <a:cubicBezTo>
                    <a:pt x="4377946" y="368002"/>
                    <a:pt x="4367311" y="378637"/>
                    <a:pt x="4354192" y="378637"/>
                  </a:cubicBezTo>
                  <a:lnTo>
                    <a:pt x="23753" y="378637"/>
                  </a:lnTo>
                  <a:cubicBezTo>
                    <a:pt x="17453" y="378637"/>
                    <a:pt x="11412" y="376135"/>
                    <a:pt x="6957" y="371680"/>
                  </a:cubicBezTo>
                  <a:cubicBezTo>
                    <a:pt x="2503" y="367225"/>
                    <a:pt x="0" y="361184"/>
                    <a:pt x="0" y="354884"/>
                  </a:cubicBezTo>
                  <a:lnTo>
                    <a:pt x="0" y="23753"/>
                  </a:lnTo>
                  <a:cubicBezTo>
                    <a:pt x="0" y="10635"/>
                    <a:pt x="10635" y="0"/>
                    <a:pt x="23753" y="0"/>
                  </a:cubicBezTo>
                  <a:close/>
                </a:path>
              </a:pathLst>
            </a:custGeom>
            <a:solidFill>
              <a:srgbClr val="CDD6FF"/>
            </a:solidFill>
          </p:spPr>
          <p:txBody>
            <a:bodyPr/>
            <a:lstStyle/>
            <a:p>
              <a:endParaRPr lang="en-PH"/>
            </a:p>
          </p:txBody>
        </p:sp>
        <p:sp>
          <p:nvSpPr>
            <p:cNvPr id="9" name="TextBox 9"/>
            <p:cNvSpPr txBox="1"/>
            <p:nvPr/>
          </p:nvSpPr>
          <p:spPr>
            <a:xfrm>
              <a:off x="0" y="-28575"/>
              <a:ext cx="4377945" cy="407212"/>
            </a:xfrm>
            <a:prstGeom prst="rect">
              <a:avLst/>
            </a:prstGeom>
          </p:spPr>
          <p:txBody>
            <a:bodyPr lIns="50800" tIns="50800" rIns="50800" bIns="50800" rtlCol="0" anchor="ctr"/>
            <a:lstStyle/>
            <a:p>
              <a:pPr algn="ctr">
                <a:lnSpc>
                  <a:spcPts val="2595"/>
                </a:lnSpc>
              </a:pPr>
              <a:endParaRPr/>
            </a:p>
          </p:txBody>
        </p:sp>
      </p:grpSp>
      <p:sp>
        <p:nvSpPr>
          <p:cNvPr id="10" name="AutoShape 10"/>
          <p:cNvSpPr/>
          <p:nvPr/>
        </p:nvSpPr>
        <p:spPr>
          <a:xfrm flipV="1">
            <a:off x="2700134" y="4422510"/>
            <a:ext cx="836652" cy="0"/>
          </a:xfrm>
          <a:prstGeom prst="line">
            <a:avLst/>
          </a:prstGeom>
          <a:ln w="38100" cap="flat">
            <a:solidFill>
              <a:srgbClr val="000000"/>
            </a:solidFill>
            <a:prstDash val="solid"/>
            <a:headEnd type="none" w="sm" len="sm"/>
            <a:tailEnd type="arrow" w="med" len="sm"/>
          </a:ln>
        </p:spPr>
        <p:txBody>
          <a:bodyPr/>
          <a:lstStyle/>
          <a:p>
            <a:endParaRPr lang="en-PH"/>
          </a:p>
        </p:txBody>
      </p:sp>
      <p:grpSp>
        <p:nvGrpSpPr>
          <p:cNvPr id="11" name="Group 11"/>
          <p:cNvGrpSpPr/>
          <p:nvPr/>
        </p:nvGrpSpPr>
        <p:grpSpPr>
          <a:xfrm>
            <a:off x="384809" y="4972383"/>
            <a:ext cx="16622511" cy="3038548"/>
            <a:chOff x="0" y="0"/>
            <a:chExt cx="4377945" cy="800276"/>
          </a:xfrm>
        </p:grpSpPr>
        <p:sp>
          <p:nvSpPr>
            <p:cNvPr id="12" name="Freeform 12"/>
            <p:cNvSpPr/>
            <p:nvPr/>
          </p:nvSpPr>
          <p:spPr>
            <a:xfrm>
              <a:off x="0" y="0"/>
              <a:ext cx="4377946" cy="800276"/>
            </a:xfrm>
            <a:custGeom>
              <a:avLst/>
              <a:gdLst/>
              <a:ahLst/>
              <a:cxnLst/>
              <a:rect l="l" t="t" r="r" b="b"/>
              <a:pathLst>
                <a:path w="4377946" h="800276">
                  <a:moveTo>
                    <a:pt x="23753" y="0"/>
                  </a:moveTo>
                  <a:lnTo>
                    <a:pt x="4354192" y="0"/>
                  </a:lnTo>
                  <a:cubicBezTo>
                    <a:pt x="4367311" y="0"/>
                    <a:pt x="4377946" y="10635"/>
                    <a:pt x="4377946" y="23753"/>
                  </a:cubicBezTo>
                  <a:lnTo>
                    <a:pt x="4377946" y="776523"/>
                  </a:lnTo>
                  <a:cubicBezTo>
                    <a:pt x="4377946" y="782823"/>
                    <a:pt x="4375443" y="788864"/>
                    <a:pt x="4370988" y="793319"/>
                  </a:cubicBezTo>
                  <a:cubicBezTo>
                    <a:pt x="4366534" y="797773"/>
                    <a:pt x="4360492" y="800276"/>
                    <a:pt x="4354192" y="800276"/>
                  </a:cubicBezTo>
                  <a:lnTo>
                    <a:pt x="23753" y="800276"/>
                  </a:lnTo>
                  <a:cubicBezTo>
                    <a:pt x="10635" y="800276"/>
                    <a:pt x="0" y="789641"/>
                    <a:pt x="0" y="776523"/>
                  </a:cubicBezTo>
                  <a:lnTo>
                    <a:pt x="0" y="23753"/>
                  </a:lnTo>
                  <a:cubicBezTo>
                    <a:pt x="0" y="10635"/>
                    <a:pt x="10635" y="0"/>
                    <a:pt x="23753" y="0"/>
                  </a:cubicBezTo>
                  <a:close/>
                </a:path>
              </a:pathLst>
            </a:custGeom>
            <a:solidFill>
              <a:srgbClr val="CDD6FF"/>
            </a:solidFill>
          </p:spPr>
          <p:txBody>
            <a:bodyPr/>
            <a:lstStyle/>
            <a:p>
              <a:endParaRPr lang="en-PH"/>
            </a:p>
          </p:txBody>
        </p:sp>
        <p:sp>
          <p:nvSpPr>
            <p:cNvPr id="13" name="TextBox 13"/>
            <p:cNvSpPr txBox="1"/>
            <p:nvPr/>
          </p:nvSpPr>
          <p:spPr>
            <a:xfrm>
              <a:off x="0" y="-28575"/>
              <a:ext cx="4377945" cy="828851"/>
            </a:xfrm>
            <a:prstGeom prst="rect">
              <a:avLst/>
            </a:prstGeom>
          </p:spPr>
          <p:txBody>
            <a:bodyPr lIns="50800" tIns="50800" rIns="50800" bIns="50800" rtlCol="0" anchor="ctr"/>
            <a:lstStyle/>
            <a:p>
              <a:pPr algn="ctr">
                <a:lnSpc>
                  <a:spcPts val="2595"/>
                </a:lnSpc>
              </a:pPr>
              <a:endParaRPr/>
            </a:p>
          </p:txBody>
        </p:sp>
      </p:grpSp>
      <p:sp>
        <p:nvSpPr>
          <p:cNvPr id="14" name="AutoShape 14"/>
          <p:cNvSpPr/>
          <p:nvPr/>
        </p:nvSpPr>
        <p:spPr>
          <a:xfrm flipV="1">
            <a:off x="2796819" y="7167863"/>
            <a:ext cx="836652" cy="0"/>
          </a:xfrm>
          <a:prstGeom prst="line">
            <a:avLst/>
          </a:prstGeom>
          <a:ln w="38100" cap="flat">
            <a:solidFill>
              <a:srgbClr val="000000"/>
            </a:solidFill>
            <a:prstDash val="solid"/>
            <a:headEnd type="none" w="sm" len="sm"/>
            <a:tailEnd type="arrow" w="med" len="sm"/>
          </a:ln>
        </p:spPr>
        <p:txBody>
          <a:bodyPr/>
          <a:lstStyle/>
          <a:p>
            <a:endParaRPr lang="en-PH"/>
          </a:p>
        </p:txBody>
      </p:sp>
      <p:sp>
        <p:nvSpPr>
          <p:cNvPr id="15" name="Freeform 15"/>
          <p:cNvSpPr/>
          <p:nvPr/>
        </p:nvSpPr>
        <p:spPr>
          <a:xfrm>
            <a:off x="513454" y="3680137"/>
            <a:ext cx="622205" cy="905026"/>
          </a:xfrm>
          <a:custGeom>
            <a:avLst/>
            <a:gdLst/>
            <a:ahLst/>
            <a:cxnLst/>
            <a:rect l="l" t="t" r="r" b="b"/>
            <a:pathLst>
              <a:path w="622205" h="905026">
                <a:moveTo>
                  <a:pt x="0" y="0"/>
                </a:moveTo>
                <a:lnTo>
                  <a:pt x="622205" y="0"/>
                </a:lnTo>
                <a:lnTo>
                  <a:pt x="622205" y="905026"/>
                </a:lnTo>
                <a:lnTo>
                  <a:pt x="0" y="9050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6" name="Freeform 16"/>
          <p:cNvSpPr/>
          <p:nvPr/>
        </p:nvSpPr>
        <p:spPr>
          <a:xfrm>
            <a:off x="407455" y="5143500"/>
            <a:ext cx="799762" cy="1163290"/>
          </a:xfrm>
          <a:custGeom>
            <a:avLst/>
            <a:gdLst/>
            <a:ahLst/>
            <a:cxnLst/>
            <a:rect l="l" t="t" r="r" b="b"/>
            <a:pathLst>
              <a:path w="799762" h="1163290">
                <a:moveTo>
                  <a:pt x="0" y="0"/>
                </a:moveTo>
                <a:lnTo>
                  <a:pt x="799761" y="0"/>
                </a:lnTo>
                <a:lnTo>
                  <a:pt x="799761" y="1163290"/>
                </a:lnTo>
                <a:lnTo>
                  <a:pt x="0" y="11632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7" name="TextBox 17"/>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18" name="TextBox 18"/>
          <p:cNvSpPr txBox="1"/>
          <p:nvPr/>
        </p:nvSpPr>
        <p:spPr>
          <a:xfrm>
            <a:off x="384809" y="1938701"/>
            <a:ext cx="10987542"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Conversion of representations </a:t>
            </a:r>
          </a:p>
        </p:txBody>
      </p:sp>
      <p:sp>
        <p:nvSpPr>
          <p:cNvPr id="19" name="TextBox 19"/>
          <p:cNvSpPr txBox="1"/>
          <p:nvPr/>
        </p:nvSpPr>
        <p:spPr>
          <a:xfrm>
            <a:off x="407455" y="2833344"/>
            <a:ext cx="15169377"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Convert -7.75. </a:t>
            </a:r>
          </a:p>
        </p:txBody>
      </p:sp>
      <p:sp>
        <p:nvSpPr>
          <p:cNvPr id="20" name="TextBox 20"/>
          <p:cNvSpPr txBox="1"/>
          <p:nvPr/>
        </p:nvSpPr>
        <p:spPr>
          <a:xfrm>
            <a:off x="1191482" y="3515450"/>
            <a:ext cx="14059835" cy="39198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Shift the binary point until beyond “10”  to achieve normalisation</a:t>
            </a:r>
          </a:p>
        </p:txBody>
      </p:sp>
      <p:sp>
        <p:nvSpPr>
          <p:cNvPr id="21" name="TextBox 21"/>
          <p:cNvSpPr txBox="1"/>
          <p:nvPr/>
        </p:nvSpPr>
        <p:spPr>
          <a:xfrm>
            <a:off x="3741669" y="4193181"/>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100001</a:t>
            </a:r>
          </a:p>
        </p:txBody>
      </p:sp>
      <p:sp>
        <p:nvSpPr>
          <p:cNvPr id="22" name="TextBox 22"/>
          <p:cNvSpPr txBox="1"/>
          <p:nvPr/>
        </p:nvSpPr>
        <p:spPr>
          <a:xfrm>
            <a:off x="1437749" y="4193181"/>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1000.0﻿1</a:t>
            </a:r>
          </a:p>
        </p:txBody>
      </p:sp>
      <p:sp>
        <p:nvSpPr>
          <p:cNvPr id="23" name="TextBox 23"/>
          <p:cNvSpPr txBox="1"/>
          <p:nvPr/>
        </p:nvSpPr>
        <p:spPr>
          <a:xfrm>
            <a:off x="1240393" y="5052958"/>
            <a:ext cx="14059835" cy="1211132"/>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This gives an exponent value of 4 (we shift the point 4 times to the left).</a:t>
            </a:r>
          </a:p>
          <a:p>
            <a:pPr algn="l">
              <a:lnSpc>
                <a:spcPts val="3271"/>
              </a:lnSpc>
            </a:pPr>
            <a:endParaRPr lang="en-US" sz="2423" b="1" spc="-72">
              <a:solidFill>
                <a:srgbClr val="000000"/>
              </a:solidFill>
              <a:latin typeface="Open Sans Bold"/>
              <a:ea typeface="Open Sans Bold"/>
              <a:cs typeface="Open Sans Bold"/>
              <a:sym typeface="Open Sans Bold"/>
            </a:endParaRPr>
          </a:p>
          <a:p>
            <a:pPr algn="l">
              <a:lnSpc>
                <a:spcPts val="3271"/>
              </a:lnSpc>
            </a:pPr>
            <a:r>
              <a:rPr lang="en-US" sz="2423" b="1" spc="-72">
                <a:solidFill>
                  <a:srgbClr val="000000"/>
                </a:solidFill>
                <a:latin typeface="Open Sans Bold"/>
                <a:ea typeface="Open Sans Bold"/>
                <a:cs typeface="Open Sans Bold"/>
                <a:sym typeface="Open Sans Bold"/>
              </a:rPr>
              <a:t>Assume that 14 bits are allocated (10 bits for the mantissa and 4 bits for the exponent), </a:t>
            </a:r>
          </a:p>
        </p:txBody>
      </p:sp>
      <p:sp>
        <p:nvSpPr>
          <p:cNvPr id="24" name="TextBox 24"/>
          <p:cNvSpPr txBox="1"/>
          <p:nvPr/>
        </p:nvSpPr>
        <p:spPr>
          <a:xfrm>
            <a:off x="1240393" y="6938534"/>
            <a:ext cx="1556426"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10000﻿1</a:t>
            </a:r>
          </a:p>
        </p:txBody>
      </p:sp>
      <p:sp>
        <p:nvSpPr>
          <p:cNvPr id="25" name="TextBox 25"/>
          <p:cNvSpPr txBox="1"/>
          <p:nvPr/>
        </p:nvSpPr>
        <p:spPr>
          <a:xfrm>
            <a:off x="4039787" y="6938534"/>
            <a:ext cx="1887704" cy="391982"/>
          </a:xfrm>
          <a:prstGeom prst="rect">
            <a:avLst/>
          </a:prstGeom>
        </p:spPr>
        <p:txBody>
          <a:bodyPr lIns="0" tIns="0" rIns="0" bIns="0" rtlCol="0" anchor="t">
            <a:spAutoFit/>
          </a:bodyPr>
          <a:lstStyle/>
          <a:p>
            <a:pPr algn="l">
              <a:lnSpc>
                <a:spcPts val="3271"/>
              </a:lnSpc>
            </a:pPr>
            <a:r>
              <a:rPr lang="en-US" sz="2423" b="1" spc="-72">
                <a:solidFill>
                  <a:srgbClr val="FF1495"/>
                </a:solidFill>
                <a:latin typeface="Open Sans Bold"/>
                <a:ea typeface="Open Sans Bold"/>
                <a:cs typeface="Open Sans Bold"/>
                <a:sym typeface="Open Sans Bold"/>
              </a:rPr>
              <a:t>10000﻿10000</a:t>
            </a:r>
          </a:p>
        </p:txBody>
      </p:sp>
      <p:sp>
        <p:nvSpPr>
          <p:cNvPr id="26" name="TextBox 26"/>
          <p:cNvSpPr txBox="1"/>
          <p:nvPr/>
        </p:nvSpPr>
        <p:spPr>
          <a:xfrm>
            <a:off x="5927491" y="6938534"/>
            <a:ext cx="1887704" cy="391982"/>
          </a:xfrm>
          <a:prstGeom prst="rect">
            <a:avLst/>
          </a:prstGeom>
        </p:spPr>
        <p:txBody>
          <a:bodyPr lIns="0" tIns="0" rIns="0" bIns="0" rtlCol="0" anchor="t">
            <a:spAutoFit/>
          </a:bodyPr>
          <a:lstStyle/>
          <a:p>
            <a:pPr algn="l">
              <a:lnSpc>
                <a:spcPts val="3271"/>
              </a:lnSpc>
            </a:pPr>
            <a:r>
              <a:rPr lang="en-US" sz="2423" b="1" spc="-72">
                <a:solidFill>
                  <a:srgbClr val="642EC7"/>
                </a:solidFill>
                <a:latin typeface="Open Sans Bold"/>
                <a:ea typeface="Open Sans Bold"/>
                <a:cs typeface="Open Sans Bold"/>
                <a:sym typeface="Open Sans Bold"/>
              </a:rPr>
              <a:t>0100</a:t>
            </a:r>
          </a:p>
        </p:txBody>
      </p:sp>
      <p:sp>
        <p:nvSpPr>
          <p:cNvPr id="27" name="TextBox 27"/>
          <p:cNvSpPr txBox="1"/>
          <p:nvPr/>
        </p:nvSpPr>
        <p:spPr>
          <a:xfrm>
            <a:off x="4264770" y="7301941"/>
            <a:ext cx="1106459" cy="310370"/>
          </a:xfrm>
          <a:prstGeom prst="rect">
            <a:avLst/>
          </a:prstGeom>
        </p:spPr>
        <p:txBody>
          <a:bodyPr lIns="0" tIns="0" rIns="0" bIns="0" rtlCol="0" anchor="t">
            <a:spAutoFit/>
          </a:bodyPr>
          <a:lstStyle/>
          <a:p>
            <a:pPr algn="l">
              <a:lnSpc>
                <a:spcPts val="2537"/>
              </a:lnSpc>
            </a:pPr>
            <a:r>
              <a:rPr lang="en-US" sz="1879" b="1" spc="-56">
                <a:solidFill>
                  <a:srgbClr val="000000"/>
                </a:solidFill>
                <a:latin typeface="Open Sans Bold"/>
                <a:ea typeface="Open Sans Bold"/>
                <a:cs typeface="Open Sans Bold"/>
                <a:sym typeface="Open Sans Bold"/>
              </a:rPr>
              <a:t>mantissa</a:t>
            </a:r>
          </a:p>
        </p:txBody>
      </p:sp>
      <p:sp>
        <p:nvSpPr>
          <p:cNvPr id="28" name="TextBox 28"/>
          <p:cNvSpPr txBox="1"/>
          <p:nvPr/>
        </p:nvSpPr>
        <p:spPr>
          <a:xfrm>
            <a:off x="5764884" y="7301941"/>
            <a:ext cx="1106459" cy="310370"/>
          </a:xfrm>
          <a:prstGeom prst="rect">
            <a:avLst/>
          </a:prstGeom>
        </p:spPr>
        <p:txBody>
          <a:bodyPr lIns="0" tIns="0" rIns="0" bIns="0" rtlCol="0" anchor="t">
            <a:spAutoFit/>
          </a:bodyPr>
          <a:lstStyle/>
          <a:p>
            <a:pPr algn="l">
              <a:lnSpc>
                <a:spcPts val="2537"/>
              </a:lnSpc>
            </a:pPr>
            <a:r>
              <a:rPr lang="en-US" sz="1879" b="1" spc="-56">
                <a:solidFill>
                  <a:srgbClr val="000000"/>
                </a:solidFill>
                <a:latin typeface="Open Sans Bold"/>
                <a:ea typeface="Open Sans Bold"/>
                <a:cs typeface="Open Sans Bold"/>
                <a:sym typeface="Open Sans Bold"/>
              </a:rPr>
              <a:t>exponent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1135659" y="132157"/>
            <a:ext cx="7266858" cy="754861"/>
          </a:xfrm>
          <a:prstGeom prst="rect">
            <a:avLst/>
          </a:prstGeom>
        </p:spPr>
        <p:txBody>
          <a:bodyPr lIns="0" tIns="0" rIns="0" bIns="0" rtlCol="0" anchor="t">
            <a:spAutoFit/>
          </a:bodyPr>
          <a:lstStyle/>
          <a:p>
            <a:pPr marL="0" lvl="0" indent="0" algn="l">
              <a:lnSpc>
                <a:spcPts val="5513"/>
              </a:lnSpc>
              <a:spcBef>
                <a:spcPct val="0"/>
              </a:spcBef>
            </a:pPr>
            <a:r>
              <a:rPr lang="en-US" sz="4922" b="1" spc="-147">
                <a:solidFill>
                  <a:srgbClr val="FFFFFF"/>
                </a:solidFill>
                <a:latin typeface="Poppins Bold"/>
                <a:ea typeface="Poppins Bold"/>
                <a:cs typeface="Poppins Bold"/>
                <a:sym typeface="Poppins Bold"/>
              </a:rPr>
              <a:t>16.3 Real Numbers</a:t>
            </a:r>
          </a:p>
        </p:txBody>
      </p:sp>
      <p:sp>
        <p:nvSpPr>
          <p:cNvPr id="8" name="TextBox 8"/>
          <p:cNvSpPr txBox="1"/>
          <p:nvPr/>
        </p:nvSpPr>
        <p:spPr>
          <a:xfrm>
            <a:off x="384809" y="1938701"/>
            <a:ext cx="12255590"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Problems with using floating-point numbers</a:t>
            </a:r>
          </a:p>
        </p:txBody>
      </p:sp>
      <p:sp>
        <p:nvSpPr>
          <p:cNvPr id="9" name="TextBox 9"/>
          <p:cNvSpPr txBox="1"/>
          <p:nvPr/>
        </p:nvSpPr>
        <p:spPr>
          <a:xfrm>
            <a:off x="407455" y="2833344"/>
            <a:ext cx="15169377" cy="3259007"/>
          </a:xfrm>
          <a:prstGeom prst="rect">
            <a:avLst/>
          </a:prstGeom>
        </p:spPr>
        <p:txBody>
          <a:bodyPr lIns="0" tIns="0" rIns="0" bIns="0" rtlCol="0" anchor="t">
            <a:spAutoFit/>
          </a:bodyPr>
          <a:lstStyle/>
          <a:p>
            <a:pPr algn="l">
              <a:lnSpc>
                <a:spcPts val="3271"/>
              </a:lnSpc>
            </a:pPr>
            <a:r>
              <a:rPr lang="en-US" sz="2423" b="1" spc="-72">
                <a:solidFill>
                  <a:srgbClr val="000000"/>
                </a:solidFill>
                <a:latin typeface="Open Sans Bold"/>
                <a:ea typeface="Open Sans Bold"/>
                <a:cs typeface="Open Sans Bold"/>
                <a:sym typeface="Open Sans Bold"/>
              </a:rPr>
              <a:t>Approximation and Rounding Errors: </a:t>
            </a:r>
            <a:r>
              <a:rPr lang="en-US" sz="2423" spc="-72">
                <a:solidFill>
                  <a:srgbClr val="000000"/>
                </a:solidFill>
                <a:latin typeface="Open Sans"/>
                <a:ea typeface="Open Sans"/>
                <a:cs typeface="Open Sans"/>
                <a:sym typeface="Open Sans"/>
              </a:rPr>
              <a:t>Floating-point numbers involve approximations, and rounding errors can become significant during computations, particularly in repetitive operations. Accumulation of these small errors might lead to inaccuracies in the final result, especially in complex computations or numerical algorithms.</a:t>
            </a:r>
          </a:p>
          <a:p>
            <a:pPr algn="l">
              <a:lnSpc>
                <a:spcPts val="3271"/>
              </a:lnSpc>
            </a:pPr>
            <a:endParaRPr lang="en-US" sz="2423" spc="-72">
              <a:solidFill>
                <a:srgbClr val="000000"/>
              </a:solidFill>
              <a:latin typeface="Open Sans"/>
              <a:ea typeface="Open Sans"/>
              <a:cs typeface="Open Sans"/>
              <a:sym typeface="Open Sans"/>
            </a:endParaRPr>
          </a:p>
          <a:p>
            <a:pPr algn="l">
              <a:lnSpc>
                <a:spcPts val="3271"/>
              </a:lnSpc>
            </a:pPr>
            <a:r>
              <a:rPr lang="en-US" sz="2423" b="1" spc="-72">
                <a:solidFill>
                  <a:srgbClr val="000000"/>
                </a:solidFill>
                <a:latin typeface="Open Sans Bold"/>
                <a:ea typeface="Open Sans Bold"/>
                <a:cs typeface="Open Sans Bold"/>
                <a:sym typeface="Open Sans Bold"/>
              </a:rPr>
              <a:t>Limited Range of Numbers: </a:t>
            </a:r>
            <a:r>
              <a:rPr lang="en-US" sz="2423" spc="-72">
                <a:solidFill>
                  <a:srgbClr val="000000"/>
                </a:solidFill>
                <a:latin typeface="Open Sans"/>
                <a:ea typeface="Open Sans"/>
                <a:cs typeface="Open Sans"/>
                <a:sym typeface="Open Sans"/>
              </a:rPr>
              <a:t>Floating-point representation has a finite range to store numbers, resulting in limitations on both the minimum and maximum values that can be accurately represented. This limitation can lead to underflow errors when representing extremely small numbers, causing loss of precision or inaccuracies in calculations involving very small values.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16.1 Data Types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aphicFrame>
        <p:nvGraphicFramePr>
          <p:cNvPr id="6" name="Table 6"/>
          <p:cNvGraphicFramePr>
            <a:graphicFrameLocks noGrp="1"/>
          </p:cNvGraphicFramePr>
          <p:nvPr/>
        </p:nvGraphicFramePr>
        <p:xfrm>
          <a:off x="2357052" y="3095741"/>
          <a:ext cx="13544486" cy="6859985"/>
        </p:xfrm>
        <a:graphic>
          <a:graphicData uri="http://schemas.openxmlformats.org/drawingml/2006/table">
            <a:tbl>
              <a:tblPr/>
              <a:tblGrid>
                <a:gridCol w="6772243">
                  <a:extLst>
                    <a:ext uri="{9D8B030D-6E8A-4147-A177-3AD203B41FA5}">
                      <a16:colId xmlns:a16="http://schemas.microsoft.com/office/drawing/2014/main" val="20000"/>
                    </a:ext>
                  </a:extLst>
                </a:gridCol>
                <a:gridCol w="6772243">
                  <a:extLst>
                    <a:ext uri="{9D8B030D-6E8A-4147-A177-3AD203B41FA5}">
                      <a16:colId xmlns:a16="http://schemas.microsoft.com/office/drawing/2014/main" val="20001"/>
                    </a:ext>
                  </a:extLst>
                </a:gridCol>
              </a:tblGrid>
              <a:tr h="885930">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5974055">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2100"/>
                        </a:lnSpc>
                        <a:defRPr/>
                      </a:pPr>
                      <a:endParaRPr lang="en-US" sz="1100"/>
                    </a:p>
                  </a:txBody>
                  <a:tcPr marL="190500" marR="190500" marT="190500" marB="19050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bl>
          </a:graphicData>
        </a:graphic>
      </p:graphicFrame>
      <p:sp>
        <p:nvSpPr>
          <p:cNvPr id="7" name="Freeform 7"/>
          <p:cNvSpPr/>
          <p:nvPr/>
        </p:nvSpPr>
        <p:spPr>
          <a:xfrm>
            <a:off x="2792120" y="8269039"/>
            <a:ext cx="5739288" cy="1413838"/>
          </a:xfrm>
          <a:custGeom>
            <a:avLst/>
            <a:gdLst/>
            <a:ahLst/>
            <a:cxnLst/>
            <a:rect l="l" t="t" r="r" b="b"/>
            <a:pathLst>
              <a:path w="5739288" h="1413838">
                <a:moveTo>
                  <a:pt x="0" y="0"/>
                </a:moveTo>
                <a:lnTo>
                  <a:pt x="5739287" y="0"/>
                </a:lnTo>
                <a:lnTo>
                  <a:pt x="5739287" y="1413838"/>
                </a:lnTo>
                <a:lnTo>
                  <a:pt x="0" y="1413838"/>
                </a:lnTo>
                <a:lnTo>
                  <a:pt x="0" y="0"/>
                </a:lnTo>
                <a:close/>
              </a:path>
            </a:pathLst>
          </a:custGeom>
          <a:blipFill>
            <a:blip r:embed="rId4"/>
            <a:stretch>
              <a:fillRect l="-8704" t="-38926" r="-8556" b="-37129"/>
            </a:stretch>
          </a:blipFill>
        </p:spPr>
        <p:txBody>
          <a:bodyPr/>
          <a:lstStyle/>
          <a:p>
            <a:endParaRPr lang="en-PH"/>
          </a:p>
        </p:txBody>
      </p:sp>
      <p:sp>
        <p:nvSpPr>
          <p:cNvPr id="8" name="TextBox 8"/>
          <p:cNvSpPr txBox="1"/>
          <p:nvPr/>
        </p:nvSpPr>
        <p:spPr>
          <a:xfrm>
            <a:off x="2741688" y="6050083"/>
            <a:ext cx="5840151" cy="359579"/>
          </a:xfrm>
          <a:prstGeom prst="rect">
            <a:avLst/>
          </a:prstGeom>
        </p:spPr>
        <p:txBody>
          <a:bodyPr lIns="0" tIns="0" rIns="0" bIns="0" rtlCol="0" anchor="t">
            <a:spAutoFit/>
          </a:bodyPr>
          <a:lstStyle/>
          <a:p>
            <a:pPr algn="l">
              <a:lnSpc>
                <a:spcPts val="3016"/>
              </a:lnSpc>
              <a:spcBef>
                <a:spcPct val="0"/>
              </a:spcBef>
            </a:pPr>
            <a:r>
              <a:rPr lang="en-US" sz="2154" b="1">
                <a:solidFill>
                  <a:srgbClr val="000000"/>
                </a:solidFill>
                <a:latin typeface="Open Sans Bold"/>
                <a:ea typeface="Open Sans Bold"/>
                <a:cs typeface="Open Sans Bold"/>
                <a:sym typeface="Open Sans Bold"/>
              </a:rPr>
              <a:t>Record Data Type</a:t>
            </a:r>
          </a:p>
        </p:txBody>
      </p:sp>
      <p:sp>
        <p:nvSpPr>
          <p:cNvPr id="9" name="TextBox 9"/>
          <p:cNvSpPr txBox="1"/>
          <p:nvPr/>
        </p:nvSpPr>
        <p:spPr>
          <a:xfrm>
            <a:off x="2761115" y="7909461"/>
            <a:ext cx="5840151" cy="359579"/>
          </a:xfrm>
          <a:prstGeom prst="rect">
            <a:avLst/>
          </a:prstGeom>
        </p:spPr>
        <p:txBody>
          <a:bodyPr lIns="0" tIns="0" rIns="0" bIns="0" rtlCol="0" anchor="t">
            <a:spAutoFit/>
          </a:bodyPr>
          <a:lstStyle/>
          <a:p>
            <a:pPr algn="l">
              <a:lnSpc>
                <a:spcPts val="3016"/>
              </a:lnSpc>
              <a:spcBef>
                <a:spcPct val="0"/>
              </a:spcBef>
            </a:pPr>
            <a:r>
              <a:rPr lang="en-US" sz="2154" b="1">
                <a:solidFill>
                  <a:srgbClr val="000000"/>
                </a:solidFill>
                <a:latin typeface="Open Sans Bold"/>
                <a:ea typeface="Open Sans Bold"/>
                <a:cs typeface="Open Sans Bold"/>
                <a:sym typeface="Open Sans Bold"/>
              </a:rPr>
              <a:t>Class</a:t>
            </a:r>
          </a:p>
        </p:txBody>
      </p:sp>
      <p:sp>
        <p:nvSpPr>
          <p:cNvPr id="10" name="Freeform 10"/>
          <p:cNvSpPr/>
          <p:nvPr/>
        </p:nvSpPr>
        <p:spPr>
          <a:xfrm>
            <a:off x="3566902" y="6409662"/>
            <a:ext cx="4189723" cy="1538248"/>
          </a:xfrm>
          <a:custGeom>
            <a:avLst/>
            <a:gdLst/>
            <a:ahLst/>
            <a:cxnLst/>
            <a:rect l="l" t="t" r="r" b="b"/>
            <a:pathLst>
              <a:path w="4189723" h="1538248">
                <a:moveTo>
                  <a:pt x="0" y="0"/>
                </a:moveTo>
                <a:lnTo>
                  <a:pt x="4189723" y="0"/>
                </a:lnTo>
                <a:lnTo>
                  <a:pt x="4189723" y="1538248"/>
                </a:lnTo>
                <a:lnTo>
                  <a:pt x="0" y="1538248"/>
                </a:lnTo>
                <a:lnTo>
                  <a:pt x="0" y="0"/>
                </a:lnTo>
                <a:close/>
              </a:path>
            </a:pathLst>
          </a:custGeom>
          <a:blipFill>
            <a:blip r:embed="rId5"/>
            <a:stretch>
              <a:fillRect t="-21437" b="-16600"/>
            </a:stretch>
          </a:blipFill>
        </p:spPr>
        <p:txBody>
          <a:bodyPr/>
          <a:lstStyle/>
          <a:p>
            <a:endParaRPr lang="en-PH"/>
          </a:p>
        </p:txBody>
      </p:sp>
      <p:sp>
        <p:nvSpPr>
          <p:cNvPr id="11" name="Freeform 11"/>
          <p:cNvSpPr/>
          <p:nvPr/>
        </p:nvSpPr>
        <p:spPr>
          <a:xfrm>
            <a:off x="11401315" y="6889748"/>
            <a:ext cx="2408677" cy="1848660"/>
          </a:xfrm>
          <a:custGeom>
            <a:avLst/>
            <a:gdLst/>
            <a:ahLst/>
            <a:cxnLst/>
            <a:rect l="l" t="t" r="r" b="b"/>
            <a:pathLst>
              <a:path w="2408677" h="1848660">
                <a:moveTo>
                  <a:pt x="0" y="0"/>
                </a:moveTo>
                <a:lnTo>
                  <a:pt x="2408677" y="0"/>
                </a:lnTo>
                <a:lnTo>
                  <a:pt x="2408677" y="1848660"/>
                </a:lnTo>
                <a:lnTo>
                  <a:pt x="0" y="18486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2" name="TextBox 12"/>
          <p:cNvSpPr txBox="1"/>
          <p:nvPr/>
        </p:nvSpPr>
        <p:spPr>
          <a:xfrm>
            <a:off x="384809" y="1938701"/>
            <a:ext cx="12873763"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Composite </a:t>
            </a:r>
            <a:r>
              <a:rPr lang="en-US" sz="3999" b="1">
                <a:solidFill>
                  <a:srgbClr val="FF1495"/>
                </a:solidFill>
                <a:latin typeface="Poppins Bold"/>
                <a:ea typeface="Poppins Bold"/>
                <a:cs typeface="Poppins Bold"/>
                <a:sym typeface="Poppins Bold"/>
              </a:rPr>
              <a:t>VS</a:t>
            </a:r>
            <a:r>
              <a:rPr lang="en-US" sz="3999" b="1">
                <a:solidFill>
                  <a:srgbClr val="642EC7"/>
                </a:solidFill>
                <a:latin typeface="Poppins Bold"/>
                <a:ea typeface="Poppins Bold"/>
                <a:cs typeface="Poppins Bold"/>
                <a:sym typeface="Poppins Bold"/>
              </a:rPr>
              <a:t> Non-composite data types </a:t>
            </a:r>
          </a:p>
        </p:txBody>
      </p:sp>
      <p:sp>
        <p:nvSpPr>
          <p:cNvPr id="13" name="TextBox 13"/>
          <p:cNvSpPr txBox="1"/>
          <p:nvPr/>
        </p:nvSpPr>
        <p:spPr>
          <a:xfrm>
            <a:off x="3724534" y="3209341"/>
            <a:ext cx="3913315"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Composite data type</a:t>
            </a:r>
          </a:p>
        </p:txBody>
      </p:sp>
      <p:sp>
        <p:nvSpPr>
          <p:cNvPr id="14" name="TextBox 14"/>
          <p:cNvSpPr txBox="1"/>
          <p:nvPr/>
        </p:nvSpPr>
        <p:spPr>
          <a:xfrm>
            <a:off x="10078374" y="3209341"/>
            <a:ext cx="5054558" cy="570864"/>
          </a:xfrm>
          <a:prstGeom prst="rect">
            <a:avLst/>
          </a:prstGeom>
        </p:spPr>
        <p:txBody>
          <a:bodyPr lIns="0" tIns="0" rIns="0" bIns="0" rtlCol="0" anchor="t">
            <a:spAutoFit/>
          </a:bodyPr>
          <a:lstStyle/>
          <a:p>
            <a:pPr algn="ctr">
              <a:lnSpc>
                <a:spcPts val="4740"/>
              </a:lnSpc>
            </a:pPr>
            <a:r>
              <a:rPr lang="en-US" sz="2633" b="1">
                <a:solidFill>
                  <a:srgbClr val="000000"/>
                </a:solidFill>
                <a:latin typeface="Poppins Bold"/>
                <a:ea typeface="Poppins Bold"/>
                <a:cs typeface="Poppins Bold"/>
                <a:sym typeface="Poppins Bold"/>
              </a:rPr>
              <a:t>Non composite data type</a:t>
            </a:r>
          </a:p>
        </p:txBody>
      </p:sp>
      <p:sp>
        <p:nvSpPr>
          <p:cNvPr id="15" name="TextBox 15"/>
          <p:cNvSpPr txBox="1"/>
          <p:nvPr/>
        </p:nvSpPr>
        <p:spPr>
          <a:xfrm>
            <a:off x="2475661" y="4179374"/>
            <a:ext cx="6506163" cy="1470660"/>
          </a:xfrm>
          <a:prstGeom prst="rect">
            <a:avLst/>
          </a:prstGeom>
        </p:spPr>
        <p:txBody>
          <a:bodyPr lIns="0" tIns="0" rIns="0" bIns="0" rtlCol="0" anchor="t">
            <a:spAutoFit/>
          </a:bodyPr>
          <a:lstStyle/>
          <a:p>
            <a:pPr algn="l">
              <a:lnSpc>
                <a:spcPts val="2940"/>
              </a:lnSpc>
              <a:spcBef>
                <a:spcPct val="0"/>
              </a:spcBef>
            </a:pPr>
            <a:r>
              <a:rPr lang="en-US" sz="2100">
                <a:solidFill>
                  <a:srgbClr val="000000"/>
                </a:solidFill>
                <a:latin typeface="Open Sans"/>
                <a:ea typeface="Open Sans"/>
                <a:cs typeface="Open Sans"/>
                <a:sym typeface="Open Sans"/>
              </a:rPr>
              <a:t>A composite data type refers to a data structure that contains multiple components. Examples: Arrays, lists, dictionaries, structs. The following are the composite user-defined data types.</a:t>
            </a:r>
          </a:p>
        </p:txBody>
      </p:sp>
      <p:sp>
        <p:nvSpPr>
          <p:cNvPr id="16" name="TextBox 16"/>
          <p:cNvSpPr txBox="1"/>
          <p:nvPr/>
        </p:nvSpPr>
        <p:spPr>
          <a:xfrm>
            <a:off x="9415974" y="4179374"/>
            <a:ext cx="6379359" cy="2491740"/>
          </a:xfrm>
          <a:prstGeom prst="rect">
            <a:avLst/>
          </a:prstGeom>
        </p:spPr>
        <p:txBody>
          <a:bodyPr lIns="0" tIns="0" rIns="0" bIns="0" rtlCol="0" anchor="t">
            <a:spAutoFit/>
          </a:bodyPr>
          <a:lstStyle/>
          <a:p>
            <a:pPr algn="l">
              <a:lnSpc>
                <a:spcPts val="3359"/>
              </a:lnSpc>
              <a:spcBef>
                <a:spcPct val="0"/>
              </a:spcBef>
            </a:pPr>
            <a:r>
              <a:rPr lang="en-US" sz="2400">
                <a:solidFill>
                  <a:srgbClr val="000000"/>
                </a:solidFill>
                <a:latin typeface="Open Sans"/>
                <a:ea typeface="Open Sans"/>
                <a:cs typeface="Open Sans"/>
                <a:sym typeface="Open Sans"/>
              </a:rPr>
              <a:t>A non-composite data type, also known as a primitive data type, represents a single value and does not have internal subcomponents. Examples: Integers, floating-point numbers, characters, and Boolean values, and </a:t>
            </a:r>
            <a:r>
              <a:rPr lang="en-US" sz="2400" b="1">
                <a:solidFill>
                  <a:srgbClr val="000000"/>
                </a:solidFill>
                <a:latin typeface="Open Sans Bold"/>
                <a:ea typeface="Open Sans Bold"/>
                <a:cs typeface="Open Sans Bold"/>
                <a:sym typeface="Open Sans Bold"/>
              </a:rPr>
              <a:t>enumerated data type.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16.1 Data Types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2041164" y="4559568"/>
            <a:ext cx="13081351" cy="5451927"/>
          </a:xfrm>
          <a:custGeom>
            <a:avLst/>
            <a:gdLst/>
            <a:ahLst/>
            <a:cxnLst/>
            <a:rect l="l" t="t" r="r" b="b"/>
            <a:pathLst>
              <a:path w="13081351" h="5451927">
                <a:moveTo>
                  <a:pt x="0" y="0"/>
                </a:moveTo>
                <a:lnTo>
                  <a:pt x="13081351" y="0"/>
                </a:lnTo>
                <a:lnTo>
                  <a:pt x="13081351" y="5451927"/>
                </a:lnTo>
                <a:lnTo>
                  <a:pt x="0" y="5451927"/>
                </a:lnTo>
                <a:lnTo>
                  <a:pt x="0" y="0"/>
                </a:lnTo>
                <a:close/>
              </a:path>
            </a:pathLst>
          </a:custGeom>
          <a:blipFill>
            <a:blip r:embed="rId4"/>
            <a:stretch>
              <a:fillRect/>
            </a:stretch>
          </a:blipFill>
        </p:spPr>
        <p:txBody>
          <a:bodyPr/>
          <a:lstStyle/>
          <a:p>
            <a:endParaRPr lang="en-PH"/>
          </a:p>
        </p:txBody>
      </p:sp>
      <p:sp>
        <p:nvSpPr>
          <p:cNvPr id="7" name="Freeform 7"/>
          <p:cNvSpPr/>
          <p:nvPr/>
        </p:nvSpPr>
        <p:spPr>
          <a:xfrm rot="1925351" flipH="1">
            <a:off x="12130640" y="7355351"/>
            <a:ext cx="2086683" cy="589488"/>
          </a:xfrm>
          <a:custGeom>
            <a:avLst/>
            <a:gdLst/>
            <a:ahLst/>
            <a:cxnLst/>
            <a:rect l="l" t="t" r="r" b="b"/>
            <a:pathLst>
              <a:path w="2086683" h="589488">
                <a:moveTo>
                  <a:pt x="2086683" y="0"/>
                </a:moveTo>
                <a:lnTo>
                  <a:pt x="0" y="0"/>
                </a:lnTo>
                <a:lnTo>
                  <a:pt x="0" y="589488"/>
                </a:lnTo>
                <a:lnTo>
                  <a:pt x="2086683" y="589488"/>
                </a:lnTo>
                <a:lnTo>
                  <a:pt x="2086683"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8" name="TextBox 8"/>
          <p:cNvSpPr txBox="1"/>
          <p:nvPr/>
        </p:nvSpPr>
        <p:spPr>
          <a:xfrm>
            <a:off x="384809" y="1938701"/>
            <a:ext cx="929194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Enumerated Data Type</a:t>
            </a:r>
          </a:p>
        </p:txBody>
      </p:sp>
      <p:sp>
        <p:nvSpPr>
          <p:cNvPr id="9" name="TextBox 9"/>
          <p:cNvSpPr txBox="1"/>
          <p:nvPr/>
        </p:nvSpPr>
        <p:spPr>
          <a:xfrm>
            <a:off x="384809" y="2694896"/>
            <a:ext cx="1697230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An enumerated data type in programming is a </a:t>
            </a:r>
            <a:r>
              <a:rPr lang="en-US" sz="3000" b="1">
                <a:solidFill>
                  <a:srgbClr val="000000"/>
                </a:solidFill>
                <a:latin typeface="Open Sans Bold"/>
                <a:ea typeface="Open Sans Bold"/>
                <a:cs typeface="Open Sans Bold"/>
                <a:sym typeface="Open Sans Bold"/>
              </a:rPr>
              <a:t>user-defined</a:t>
            </a:r>
            <a:r>
              <a:rPr lang="en-US" sz="3000">
                <a:solidFill>
                  <a:srgbClr val="000000"/>
                </a:solidFill>
                <a:latin typeface="Open Sans"/>
                <a:ea typeface="Open Sans"/>
                <a:cs typeface="Open Sans"/>
                <a:sym typeface="Open Sans"/>
              </a:rPr>
              <a:t> collection of named constant values that represent a set of related items or options within a specific domain. For example:</a:t>
            </a:r>
          </a:p>
        </p:txBody>
      </p:sp>
      <p:sp>
        <p:nvSpPr>
          <p:cNvPr id="10" name="TextBox 10"/>
          <p:cNvSpPr txBox="1"/>
          <p:nvPr/>
        </p:nvSpPr>
        <p:spPr>
          <a:xfrm>
            <a:off x="7241919" y="4704716"/>
            <a:ext cx="2679841" cy="657225"/>
          </a:xfrm>
          <a:prstGeom prst="rect">
            <a:avLst/>
          </a:prstGeom>
        </p:spPr>
        <p:txBody>
          <a:bodyPr lIns="0" tIns="0" rIns="0" bIns="0" rtlCol="0" anchor="t">
            <a:spAutoFit/>
          </a:bodyPr>
          <a:lstStyle/>
          <a:p>
            <a:pPr algn="ctr">
              <a:lnSpc>
                <a:spcPts val="5400"/>
              </a:lnSpc>
            </a:pPr>
            <a:r>
              <a:rPr lang="en-US" sz="3000">
                <a:solidFill>
                  <a:srgbClr val="000000"/>
                </a:solidFill>
                <a:latin typeface="Poppins"/>
                <a:ea typeface="Poppins"/>
                <a:cs typeface="Poppins"/>
                <a:sym typeface="Poppins"/>
              </a:rPr>
              <a:t>Pseudocode</a:t>
            </a:r>
          </a:p>
        </p:txBody>
      </p:sp>
      <p:sp>
        <p:nvSpPr>
          <p:cNvPr id="11" name="TextBox 11"/>
          <p:cNvSpPr txBox="1"/>
          <p:nvPr/>
        </p:nvSpPr>
        <p:spPr>
          <a:xfrm>
            <a:off x="14055997" y="7478645"/>
            <a:ext cx="2679841" cy="628650"/>
          </a:xfrm>
          <a:prstGeom prst="rect">
            <a:avLst/>
          </a:prstGeom>
        </p:spPr>
        <p:txBody>
          <a:bodyPr lIns="0" tIns="0" rIns="0" bIns="0" rtlCol="0" anchor="t">
            <a:spAutoFit/>
          </a:bodyPr>
          <a:lstStyle/>
          <a:p>
            <a:pPr algn="ctr">
              <a:lnSpc>
                <a:spcPts val="5400"/>
              </a:lnSpc>
            </a:pPr>
            <a:r>
              <a:rPr lang="en-US" sz="3000">
                <a:solidFill>
                  <a:srgbClr val="000000"/>
                </a:solidFill>
                <a:latin typeface="Alatsi"/>
                <a:ea typeface="Alatsi"/>
                <a:cs typeface="Alatsi"/>
                <a:sym typeface="Alatsi"/>
              </a:rPr>
              <a:t>Not a string</a:t>
            </a:r>
          </a:p>
        </p:txBody>
      </p:sp>
      <p:sp>
        <p:nvSpPr>
          <p:cNvPr id="12" name="Freeform 12"/>
          <p:cNvSpPr/>
          <p:nvPr/>
        </p:nvSpPr>
        <p:spPr>
          <a:xfrm rot="-7568002" flipH="1">
            <a:off x="4174657" y="5496944"/>
            <a:ext cx="1712245" cy="483709"/>
          </a:xfrm>
          <a:custGeom>
            <a:avLst/>
            <a:gdLst/>
            <a:ahLst/>
            <a:cxnLst/>
            <a:rect l="l" t="t" r="r" b="b"/>
            <a:pathLst>
              <a:path w="1712245" h="483709">
                <a:moveTo>
                  <a:pt x="1712245" y="0"/>
                </a:moveTo>
                <a:lnTo>
                  <a:pt x="0" y="0"/>
                </a:lnTo>
                <a:lnTo>
                  <a:pt x="0" y="483710"/>
                </a:lnTo>
                <a:lnTo>
                  <a:pt x="1712245" y="483710"/>
                </a:lnTo>
                <a:lnTo>
                  <a:pt x="171224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13" name="TextBox 13"/>
          <p:cNvSpPr txBox="1"/>
          <p:nvPr/>
        </p:nvSpPr>
        <p:spPr>
          <a:xfrm>
            <a:off x="3127489" y="4733291"/>
            <a:ext cx="2838347" cy="628650"/>
          </a:xfrm>
          <a:prstGeom prst="rect">
            <a:avLst/>
          </a:prstGeom>
        </p:spPr>
        <p:txBody>
          <a:bodyPr lIns="0" tIns="0" rIns="0" bIns="0" rtlCol="0" anchor="t">
            <a:spAutoFit/>
          </a:bodyPr>
          <a:lstStyle/>
          <a:p>
            <a:pPr algn="ctr">
              <a:lnSpc>
                <a:spcPts val="5400"/>
              </a:lnSpc>
            </a:pPr>
            <a:r>
              <a:rPr lang="en-US" sz="3000">
                <a:solidFill>
                  <a:srgbClr val="000000"/>
                </a:solidFill>
                <a:latin typeface="Alatsi"/>
                <a:ea typeface="Alatsi"/>
                <a:cs typeface="Alatsi"/>
                <a:sym typeface="Alatsi"/>
              </a:rPr>
              <a:t>Order matters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16.1 Data Types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3359182" y="4784628"/>
            <a:ext cx="10445314" cy="5038745"/>
          </a:xfrm>
          <a:custGeom>
            <a:avLst/>
            <a:gdLst/>
            <a:ahLst/>
            <a:cxnLst/>
            <a:rect l="l" t="t" r="r" b="b"/>
            <a:pathLst>
              <a:path w="10445314" h="5038745">
                <a:moveTo>
                  <a:pt x="0" y="0"/>
                </a:moveTo>
                <a:lnTo>
                  <a:pt x="10445314" y="0"/>
                </a:lnTo>
                <a:lnTo>
                  <a:pt x="10445314" y="5038745"/>
                </a:lnTo>
                <a:lnTo>
                  <a:pt x="0" y="5038745"/>
                </a:lnTo>
                <a:lnTo>
                  <a:pt x="0" y="0"/>
                </a:lnTo>
                <a:close/>
              </a:path>
            </a:pathLst>
          </a:custGeom>
          <a:blipFill>
            <a:blip r:embed="rId4"/>
            <a:stretch>
              <a:fillRect l="-5918" t="-14780" r="-6221" b="-13526"/>
            </a:stretch>
          </a:blipFill>
        </p:spPr>
        <p:txBody>
          <a:bodyPr/>
          <a:lstStyle/>
          <a:p>
            <a:endParaRPr lang="en-PH"/>
          </a:p>
        </p:txBody>
      </p:sp>
      <p:sp>
        <p:nvSpPr>
          <p:cNvPr id="7" name="TextBox 7"/>
          <p:cNvSpPr txBox="1"/>
          <p:nvPr/>
        </p:nvSpPr>
        <p:spPr>
          <a:xfrm>
            <a:off x="384809" y="1938701"/>
            <a:ext cx="929194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Enumerated Data Type</a:t>
            </a:r>
          </a:p>
        </p:txBody>
      </p:sp>
      <p:sp>
        <p:nvSpPr>
          <p:cNvPr id="8" name="TextBox 8"/>
          <p:cNvSpPr txBox="1"/>
          <p:nvPr/>
        </p:nvSpPr>
        <p:spPr>
          <a:xfrm>
            <a:off x="384809" y="2694896"/>
            <a:ext cx="1697230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An enumerated data type in programming is a </a:t>
            </a:r>
            <a:r>
              <a:rPr lang="en-US" sz="3000" b="1">
                <a:solidFill>
                  <a:srgbClr val="000000"/>
                </a:solidFill>
                <a:latin typeface="Open Sans Bold"/>
                <a:ea typeface="Open Sans Bold"/>
                <a:cs typeface="Open Sans Bold"/>
                <a:sym typeface="Open Sans Bold"/>
              </a:rPr>
              <a:t>user-defined</a:t>
            </a:r>
            <a:r>
              <a:rPr lang="en-US" sz="3000">
                <a:solidFill>
                  <a:srgbClr val="000000"/>
                </a:solidFill>
                <a:latin typeface="Open Sans"/>
                <a:ea typeface="Open Sans"/>
                <a:cs typeface="Open Sans"/>
                <a:sym typeface="Open Sans"/>
              </a:rPr>
              <a:t> collection of named constant values that represent a set of related items or options within a specific domain. For example:</a:t>
            </a:r>
          </a:p>
        </p:txBody>
      </p:sp>
      <p:sp>
        <p:nvSpPr>
          <p:cNvPr id="9" name="TextBox 9"/>
          <p:cNvSpPr txBox="1"/>
          <p:nvPr/>
        </p:nvSpPr>
        <p:spPr>
          <a:xfrm>
            <a:off x="7257769" y="4127403"/>
            <a:ext cx="2679841" cy="657225"/>
          </a:xfrm>
          <a:prstGeom prst="rect">
            <a:avLst/>
          </a:prstGeom>
        </p:spPr>
        <p:txBody>
          <a:bodyPr lIns="0" tIns="0" rIns="0" bIns="0" rtlCol="0" anchor="t">
            <a:spAutoFit/>
          </a:bodyPr>
          <a:lstStyle/>
          <a:p>
            <a:pPr algn="ctr">
              <a:lnSpc>
                <a:spcPts val="5400"/>
              </a:lnSpc>
            </a:pPr>
            <a:r>
              <a:rPr lang="en-US" sz="3000" b="1" i="1">
                <a:solidFill>
                  <a:srgbClr val="000000"/>
                </a:solidFill>
                <a:latin typeface="Poppins Bold Italics"/>
                <a:ea typeface="Poppins Bold Italics"/>
                <a:cs typeface="Poppins Bold Italics"/>
                <a:sym typeface="Poppins Bold Italics"/>
              </a:rPr>
              <a:t>Python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16.1 Data Types </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TextBox 6"/>
          <p:cNvSpPr txBox="1"/>
          <p:nvPr/>
        </p:nvSpPr>
        <p:spPr>
          <a:xfrm>
            <a:off x="384809" y="1938701"/>
            <a:ext cx="9291941" cy="717550"/>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642EC7"/>
                </a:solidFill>
                <a:latin typeface="Poppins Bold"/>
                <a:ea typeface="Poppins Bold"/>
                <a:cs typeface="Poppins Bold"/>
                <a:sym typeface="Poppins Bold"/>
              </a:rPr>
              <a:t>Pointer Data Type</a:t>
            </a:r>
          </a:p>
        </p:txBody>
      </p:sp>
      <p:sp>
        <p:nvSpPr>
          <p:cNvPr id="7" name="TextBox 7"/>
          <p:cNvSpPr txBox="1"/>
          <p:nvPr/>
        </p:nvSpPr>
        <p:spPr>
          <a:xfrm>
            <a:off x="384809" y="2694896"/>
            <a:ext cx="16972303" cy="1047750"/>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 pointer data type in programming stores the memory address of another variable or data element in the computer's memory.</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6</TotalTime>
  <Words>3552</Words>
  <Application>Microsoft Office PowerPoint</Application>
  <PresentationFormat>Custom</PresentationFormat>
  <Paragraphs>848</Paragraphs>
  <Slides>53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53</vt:i4>
      </vt:variant>
    </vt:vector>
  </HeadingPairs>
  <TitlesOfParts>
    <vt:vector size="67" baseType="lpstr">
      <vt:lpstr>Times New Roman</vt:lpstr>
      <vt:lpstr>Alatsi</vt:lpstr>
      <vt:lpstr>Canva Sans Bold</vt:lpstr>
      <vt:lpstr>Canva Sans Bold Italics</vt:lpstr>
      <vt:lpstr>Aptos</vt:lpstr>
      <vt:lpstr>Poppins</vt:lpstr>
      <vt:lpstr>Open Sans Bold Italics</vt:lpstr>
      <vt:lpstr>Poppins Bold Italics</vt:lpstr>
      <vt:lpstr>Open Sans</vt:lpstr>
      <vt:lpstr>Aptos Display</vt:lpstr>
      <vt:lpstr>Poppins Bold</vt:lpstr>
      <vt:lpstr>Open Sans Bold</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16</dc:title>
  <dc:creator>John</dc:creator>
  <cp:lastModifiedBy>Chezka Mae Madrona</cp:lastModifiedBy>
  <cp:revision>4</cp:revision>
  <dcterms:created xsi:type="dcterms:W3CDTF">2006-08-16T00:00:00Z</dcterms:created>
  <dcterms:modified xsi:type="dcterms:W3CDTF">2024-10-11T11:02:42Z</dcterms:modified>
  <dc:identifier>DAF38j4Rq2s</dc:identifier>
</cp:coreProperties>
</file>