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34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</p:sldIdLst>
  <p:sldSz cx="18288000" cy="10287000"/>
  <p:notesSz cx="6858000" cy="9144000"/>
  <p:embeddedFontLst>
    <p:embeddedFont>
      <p:font typeface="Alatsi" panose="020B0604020202020204" charset="0"/>
      <p:regular r:id="rId96"/>
    </p:embeddedFont>
    <p:embeddedFont>
      <p:font typeface="Canva Sans Bold Italics" panose="020B0604020202020204" charset="0"/>
      <p:regular r:id="rId97"/>
    </p:embeddedFont>
    <p:embeddedFont>
      <p:font typeface="Fira Code Bold" panose="020B0604020202020204" charset="0"/>
      <p:regular r:id="rId98"/>
    </p:embeddedFont>
    <p:embeddedFont>
      <p:font typeface="Fira Code Semi-Bold" panose="020B0604020202020204" charset="0"/>
      <p:regular r:id="rId99"/>
    </p:embeddedFont>
    <p:embeddedFont>
      <p:font typeface="Open Sans" panose="020B0606030504020204" pitchFamily="34" charset="0"/>
      <p:regular r:id="rId100"/>
    </p:embeddedFont>
    <p:embeddedFont>
      <p:font typeface="Open Sans Bold" panose="020B0806030504020204" charset="0"/>
      <p:regular r:id="rId101"/>
    </p:embeddedFont>
    <p:embeddedFont>
      <p:font typeface="Open Sans Bold Italics" panose="020B0604020202020204" charset="0"/>
      <p:regular r:id="rId102"/>
    </p:embeddedFont>
    <p:embeddedFont>
      <p:font typeface="Poppins" panose="00000500000000000000" pitchFamily="2" charset="0"/>
      <p:regular r:id="rId103"/>
    </p:embeddedFont>
    <p:embeddedFont>
      <p:font typeface="Poppins Bold" panose="00000800000000000000" charset="0"/>
      <p:regular r:id="rId104"/>
      <p:bold r:id="rId105"/>
    </p:embeddedFont>
    <p:embeddedFont>
      <p:font typeface="Poppins Bold Italics" panose="020B0604020202020204" charset="0"/>
      <p:regular r:id="rId10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233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7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8.fntdata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2.fntdata"/><Relationship Id="rId104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5.fntdata"/><Relationship Id="rId105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EAF7-D28F-406F-91B6-803F013F9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17F6A-7355-9424-2C77-4E64CDE0F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B2CA0-F36B-EF92-58EF-AF663394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BCEC-7CBC-4D2D-B1DA-A441F666C779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C6AD2-77A8-BC6D-C9A4-EAE2FCED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66EA5-D83E-179C-519C-3640686BA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1D50-C08A-453C-A44F-61D344DE3FD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5349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722B4-2847-264A-AD4A-5DCB90F42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55AE6-40A4-4FFF-1C0C-537244F51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E0217-980B-F3A8-5811-2F2736D5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BCEC-7CBC-4D2D-B1DA-A441F666C779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0EEC8-4AD3-BB46-96E9-C1E03B62B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18B22-C390-392C-0375-3B639ECBC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1D50-C08A-453C-A44F-61D344DE3FD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0991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080308-53A6-B52B-2BD2-472641F31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0AB03-7244-7A8A-981C-3CB6BDB86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8DC52-4BB5-972B-4CD2-FF5EB9B5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BCEC-7CBC-4D2D-B1DA-A441F666C779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A953F-FFED-65D1-A493-929166787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C74DC-63CB-3108-2DA0-592FCE09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1D50-C08A-453C-A44F-61D344DE3FD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0223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17F2A-EA2E-B0D5-E5AB-2CDA093ED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34E5D-176D-49C9-7907-546681B7A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C5CCB-4A14-1472-4F6A-00DA4054D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BCEC-7CBC-4D2D-B1DA-A441F666C779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0AA2A-E21B-5034-9AF3-E31C4ED3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D139A-C183-B81B-F66E-FF097553C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1D50-C08A-453C-A44F-61D344DE3FD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9122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3A4FF-E3D1-1F5D-3D6D-ED450ED70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561FF-3150-E781-B4E0-27443C555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E749D-FCE7-D88C-A05C-938A5ECE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BCEC-7CBC-4D2D-B1DA-A441F666C779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06DB2-1E79-995E-C977-35BA6A24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13CA8-E5D0-094E-BCCE-F94223C0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1D50-C08A-453C-A44F-61D344DE3FD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8006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FE4DD-E72D-6CFF-D47C-90C764FDF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DFD9B-60EC-B0EB-D099-20811C916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93E0-0CBB-D5E9-333E-646810442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9CDF5-1264-77DC-366A-DC077059D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BCEC-7CBC-4D2D-B1DA-A441F666C779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85684-D56A-419E-693C-7E3C94DD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9AA21-7073-B836-754D-F2038882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1D50-C08A-453C-A44F-61D344DE3FD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5054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D4C0-B431-7D94-3EE9-B326B0F23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996FD-4B39-6AEC-AF77-299414FD1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DC2BB-4EC0-9E36-92B6-07636455B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0ADE5-B4CF-7601-9408-2F332B801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67E365-D18E-2859-26B2-F00EEB166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B9D390-DAE4-D912-98EF-7590FC591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BCEC-7CBC-4D2D-B1DA-A441F666C779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9DBE8-A63C-A425-9575-B8CCAD1D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75F0A6-0202-AA4E-9DD0-C1BF4F2F4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1D50-C08A-453C-A44F-61D344DE3FD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165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A0D22-DB47-A4F8-C01F-842AE5227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9A9CA-56CF-27F5-4132-13A67D1A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BCEC-7CBC-4D2D-B1DA-A441F666C779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DB5BD-1282-40DD-F032-9C56C211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7F714-FEA8-5AD1-15B4-7FAB35D7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1D50-C08A-453C-A44F-61D344DE3FD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5324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78A97A-D77D-F5D1-65E2-06A9E2422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BCEC-7CBC-4D2D-B1DA-A441F666C779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932D8-297C-73EB-B5BF-523ECF47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E7F42-E90D-9A5D-84B9-DDFF23734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1D50-C08A-453C-A44F-61D344DE3FD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4192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6FF58-9C92-079F-A4A9-498C64E2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DE49-6639-787B-EC45-7F0E299A8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E836E-F635-98C1-0E26-8B6592A39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63CA5-661F-3070-3439-EC2CDDBC0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BCEC-7CBC-4D2D-B1DA-A441F666C779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44203-11C4-ADE2-45E1-6482E427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3DF02-AC25-F356-4DDC-676AF2EF6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1D50-C08A-453C-A44F-61D344DE3FD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04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54AA7-0A10-EA06-287D-C6C090DCC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FDA3D-2DFA-762E-8CFA-2EDE5503D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15AC1C-E5A3-96F6-FFA8-5C15A84FB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B59E5-DC6E-9279-931E-94449D28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BCEC-7CBC-4D2D-B1DA-A441F666C779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AD17C-D3B7-CE99-ECAE-80231143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D5811-8640-7D30-D346-3BE8AC16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1D50-C08A-453C-A44F-61D344DE3FD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4450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exampaperspractice.co.uk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474F04-6176-5FF2-2C64-299FBBC9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3233D-F2C0-4002-567D-B35FC4378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F777-5D05-9FEA-AC63-20202FCC1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15BCEC-7CBC-4D2D-B1DA-A441F666C779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38842-13C0-069E-B324-41FC5C048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9FDB-88CA-9640-8F85-25855A46A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361D50-C08A-453C-A44F-61D344DE3FD0}" type="slidenum">
              <a:rPr lang="en-PH" smtClean="0"/>
              <a:t>‹#›</a:t>
            </a:fld>
            <a:endParaRPr lang="en-P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5D5B51-3DCE-9E90-F4D3-47BD15971A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34" y="2773947"/>
            <a:ext cx="11291729" cy="41264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45BC92-3BBB-19A6-D5DE-E4AA62FA5635}"/>
              </a:ext>
            </a:extLst>
          </p:cNvPr>
          <p:cNvSpPr txBox="1"/>
          <p:nvPr userDrawn="1"/>
        </p:nvSpPr>
        <p:spPr>
          <a:xfrm>
            <a:off x="6443547" y="7147618"/>
            <a:ext cx="540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© 2024 Exams Papers Practice. All Rights Reserved</a:t>
            </a:r>
            <a:endParaRPr lang="en-PH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6A637C-DD21-1E4F-85A4-38913D7562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293" y="234042"/>
            <a:ext cx="2091410" cy="842015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60C675D-F7B4-C799-5A35-B263A3C7F356}"/>
              </a:ext>
            </a:extLst>
          </p:cNvPr>
          <p:cNvSpPr txBox="1">
            <a:spLocks/>
          </p:cNvSpPr>
          <p:nvPr userDrawn="1"/>
        </p:nvSpPr>
        <p:spPr>
          <a:xfrm>
            <a:off x="6215062" y="9469847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10" Type="http://schemas.openxmlformats.org/officeDocument/2006/relationships/image" Target="../media/image13.svg"/><Relationship Id="rId4" Type="http://schemas.openxmlformats.org/officeDocument/2006/relationships/image" Target="../media/image39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10" Type="http://schemas.openxmlformats.org/officeDocument/2006/relationships/image" Target="../media/image63.svg"/><Relationship Id="rId4" Type="http://schemas.openxmlformats.org/officeDocument/2006/relationships/image" Target="../media/image12.png"/><Relationship Id="rId9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10" Type="http://schemas.openxmlformats.org/officeDocument/2006/relationships/image" Target="../media/image61.png"/><Relationship Id="rId4" Type="http://schemas.openxmlformats.org/officeDocument/2006/relationships/image" Target="../media/image12.png"/><Relationship Id="rId9" Type="http://schemas.openxmlformats.org/officeDocument/2006/relationships/image" Target="../media/image6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10" Type="http://schemas.openxmlformats.org/officeDocument/2006/relationships/image" Target="../media/image64.png"/><Relationship Id="rId4" Type="http://schemas.openxmlformats.org/officeDocument/2006/relationships/image" Target="../media/image12.png"/><Relationship Id="rId9" Type="http://schemas.openxmlformats.org/officeDocument/2006/relationships/image" Target="../media/image63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10" Type="http://schemas.openxmlformats.org/officeDocument/2006/relationships/image" Target="../media/image63.svg"/><Relationship Id="rId4" Type="http://schemas.openxmlformats.org/officeDocument/2006/relationships/image" Target="../media/image12.png"/><Relationship Id="rId9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10" Type="http://schemas.openxmlformats.org/officeDocument/2006/relationships/image" Target="../media/image63.svg"/><Relationship Id="rId4" Type="http://schemas.openxmlformats.org/officeDocument/2006/relationships/image" Target="../media/image12.png"/><Relationship Id="rId9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10" Type="http://schemas.openxmlformats.org/officeDocument/2006/relationships/image" Target="../media/image78.svg"/><Relationship Id="rId4" Type="http://schemas.openxmlformats.org/officeDocument/2006/relationships/image" Target="../media/image12.png"/><Relationship Id="rId9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10" Type="http://schemas.openxmlformats.org/officeDocument/2006/relationships/image" Target="../media/image46.sv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86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9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5.png"/><Relationship Id="rId4" Type="http://schemas.openxmlformats.org/officeDocument/2006/relationships/image" Target="../media/image9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9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5.png"/><Relationship Id="rId4" Type="http://schemas.openxmlformats.org/officeDocument/2006/relationships/image" Target="../media/image9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9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5.png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6DDF4-4F03-BDE8-4D73-F56B0232C078}"/>
              </a:ext>
            </a:extLst>
          </p:cNvPr>
          <p:cNvSpPr>
            <a:spLocks noGrp="1"/>
          </p:cNvSpPr>
          <p:nvPr/>
        </p:nvSpPr>
        <p:spPr>
          <a:xfrm>
            <a:off x="3648075" y="1736224"/>
            <a:ext cx="10991850" cy="235894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/>
              <a:t>Cambridge International </a:t>
            </a:r>
            <a:br>
              <a:rPr lang="en-US" sz="5400" dirty="0"/>
            </a:br>
            <a:r>
              <a:rPr lang="en-US" sz="5400" dirty="0"/>
              <a:t>AS Level Computer Science </a:t>
            </a:r>
            <a:br>
              <a:rPr lang="en-US" sz="5400" dirty="0"/>
            </a:br>
            <a:r>
              <a:rPr lang="en-US" sz="5400" dirty="0"/>
              <a:t>(9618) – Revision Notes</a:t>
            </a:r>
            <a:endParaRPr lang="en-GB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B4646-6C00-BF0A-0960-3DA53D7F96BD}"/>
              </a:ext>
            </a:extLst>
          </p:cNvPr>
          <p:cNvSpPr>
            <a:spLocks noGrp="1"/>
          </p:cNvSpPr>
          <p:nvPr/>
        </p:nvSpPr>
        <p:spPr>
          <a:xfrm>
            <a:off x="4762500" y="5143500"/>
            <a:ext cx="87630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This pack is intended for students to who are taking CIE AS Level in Computer Science, either in preparation for their AS exam, or more likely </a:t>
            </a:r>
            <a:r>
              <a:rPr lang="en-GB" sz="3200" u="sng" dirty="0"/>
              <a:t>alongside year 2 </a:t>
            </a:r>
            <a:r>
              <a:rPr lang="en-GB" sz="3200" dirty="0"/>
              <a:t>of the course to improve fluency, recall and pace on AS topics. It could be used as </a:t>
            </a:r>
            <a:r>
              <a:rPr lang="en-GB" sz="3200" u="sng" dirty="0"/>
              <a:t>lesson starters</a:t>
            </a:r>
            <a:r>
              <a:rPr lang="en-GB" sz="3200" dirty="0"/>
              <a:t>, or supplied to students for </a:t>
            </a:r>
            <a:r>
              <a:rPr lang="en-GB" sz="3200" u="sng" dirty="0"/>
              <a:t>independent use.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6B5BE-438D-8B4C-6E26-8868CFDFBA25}"/>
              </a:ext>
            </a:extLst>
          </p:cNvPr>
          <p:cNvSpPr/>
          <p:nvPr/>
        </p:nvSpPr>
        <p:spPr>
          <a:xfrm>
            <a:off x="3648075" y="4244336"/>
            <a:ext cx="10991850" cy="646331"/>
          </a:xfrm>
          <a:prstGeom prst="rect">
            <a:avLst/>
          </a:prstGeom>
          <a:solidFill>
            <a:schemeClr val="accent4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/>
              <a:t>Problem Solving Through Algorithm Design</a:t>
            </a:r>
          </a:p>
        </p:txBody>
      </p:sp>
    </p:spTree>
    <p:extLst>
      <p:ext uri="{BB962C8B-B14F-4D97-AF65-F5344CB8AC3E}">
        <p14:creationId xmlns:p14="http://schemas.microsoft.com/office/powerpoint/2010/main" val="677054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97694"/>
            <a:ext cx="8482213" cy="72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81"/>
              </a:lnSpc>
              <a:spcBef>
                <a:spcPct val="0"/>
              </a:spcBef>
            </a:pPr>
            <a:r>
              <a:rPr lang="en-US" sz="4715" b="1" spc="-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12.1 Computational Thinking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2746593" y="1900082"/>
            <a:ext cx="9799723" cy="11461664"/>
          </a:xfrm>
          <a:custGeom>
            <a:avLst/>
            <a:gdLst/>
            <a:ahLst/>
            <a:cxnLst/>
            <a:rect l="l" t="t" r="r" b="b"/>
            <a:pathLst>
              <a:path w="9799723" h="11461664">
                <a:moveTo>
                  <a:pt x="0" y="0"/>
                </a:moveTo>
                <a:lnTo>
                  <a:pt x="9799723" y="0"/>
                </a:lnTo>
                <a:lnTo>
                  <a:pt x="9799723" y="11461664"/>
                </a:lnTo>
                <a:lnTo>
                  <a:pt x="0" y="11461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837732" y="2382634"/>
            <a:ext cx="3712130" cy="3448345"/>
            <a:chOff x="0" y="0"/>
            <a:chExt cx="1212755" cy="11265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2755" cy="1126576"/>
            </a:xfrm>
            <a:custGeom>
              <a:avLst/>
              <a:gdLst/>
              <a:ahLst/>
              <a:cxnLst/>
              <a:rect l="l" t="t" r="r" b="b"/>
              <a:pathLst>
                <a:path w="1212755" h="1126576">
                  <a:moveTo>
                    <a:pt x="106364" y="0"/>
                  </a:moveTo>
                  <a:lnTo>
                    <a:pt x="1106391" y="0"/>
                  </a:lnTo>
                  <a:cubicBezTo>
                    <a:pt x="1165134" y="0"/>
                    <a:pt x="1212755" y="47621"/>
                    <a:pt x="1212755" y="106364"/>
                  </a:cubicBezTo>
                  <a:lnTo>
                    <a:pt x="1212755" y="1020212"/>
                  </a:lnTo>
                  <a:cubicBezTo>
                    <a:pt x="1212755" y="1048422"/>
                    <a:pt x="1201549" y="1075476"/>
                    <a:pt x="1181602" y="1095423"/>
                  </a:cubicBezTo>
                  <a:cubicBezTo>
                    <a:pt x="1161655" y="1115370"/>
                    <a:pt x="1134601" y="1126576"/>
                    <a:pt x="1106391" y="1126576"/>
                  </a:cubicBezTo>
                  <a:lnTo>
                    <a:pt x="106364" y="1126576"/>
                  </a:lnTo>
                  <a:cubicBezTo>
                    <a:pt x="47621" y="1126576"/>
                    <a:pt x="0" y="1078955"/>
                    <a:pt x="0" y="1020212"/>
                  </a:cubicBezTo>
                  <a:lnTo>
                    <a:pt x="0" y="106364"/>
                  </a:lnTo>
                  <a:cubicBezTo>
                    <a:pt x="0" y="47621"/>
                    <a:pt x="47621" y="0"/>
                    <a:pt x="106364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212755" cy="1155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7732" y="6050054"/>
            <a:ext cx="3712130" cy="3446881"/>
            <a:chOff x="0" y="0"/>
            <a:chExt cx="1047552" cy="97269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47552" cy="972699"/>
            </a:xfrm>
            <a:custGeom>
              <a:avLst/>
              <a:gdLst/>
              <a:ahLst/>
              <a:cxnLst/>
              <a:rect l="l" t="t" r="r" b="b"/>
              <a:pathLst>
                <a:path w="1047552" h="972699">
                  <a:moveTo>
                    <a:pt x="106364" y="0"/>
                  </a:moveTo>
                  <a:lnTo>
                    <a:pt x="941187" y="0"/>
                  </a:lnTo>
                  <a:cubicBezTo>
                    <a:pt x="999931" y="0"/>
                    <a:pt x="1047552" y="47621"/>
                    <a:pt x="1047552" y="106364"/>
                  </a:cubicBezTo>
                  <a:lnTo>
                    <a:pt x="1047552" y="866335"/>
                  </a:lnTo>
                  <a:cubicBezTo>
                    <a:pt x="1047552" y="925078"/>
                    <a:pt x="999931" y="972699"/>
                    <a:pt x="941187" y="972699"/>
                  </a:cubicBezTo>
                  <a:lnTo>
                    <a:pt x="106364" y="972699"/>
                  </a:lnTo>
                  <a:cubicBezTo>
                    <a:pt x="47621" y="972699"/>
                    <a:pt x="0" y="925078"/>
                    <a:pt x="0" y="866335"/>
                  </a:cubicBezTo>
                  <a:lnTo>
                    <a:pt x="0" y="106364"/>
                  </a:lnTo>
                  <a:cubicBezTo>
                    <a:pt x="0" y="47621"/>
                    <a:pt x="47621" y="0"/>
                    <a:pt x="106364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047552" cy="10012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45999" y="7829284"/>
            <a:ext cx="5942488" cy="2168526"/>
            <a:chOff x="0" y="0"/>
            <a:chExt cx="1927621" cy="7034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27621" cy="703425"/>
            </a:xfrm>
            <a:custGeom>
              <a:avLst/>
              <a:gdLst/>
              <a:ahLst/>
              <a:cxnLst/>
              <a:rect l="l" t="t" r="r" b="b"/>
              <a:pathLst>
                <a:path w="1927621" h="703425">
                  <a:moveTo>
                    <a:pt x="66443" y="0"/>
                  </a:moveTo>
                  <a:lnTo>
                    <a:pt x="1861178" y="0"/>
                  </a:lnTo>
                  <a:cubicBezTo>
                    <a:pt x="1878799" y="0"/>
                    <a:pt x="1895700" y="7000"/>
                    <a:pt x="1908160" y="19461"/>
                  </a:cubicBezTo>
                  <a:cubicBezTo>
                    <a:pt x="1920621" y="31921"/>
                    <a:pt x="1927621" y="48821"/>
                    <a:pt x="1927621" y="66443"/>
                  </a:cubicBezTo>
                  <a:lnTo>
                    <a:pt x="1927621" y="636982"/>
                  </a:lnTo>
                  <a:cubicBezTo>
                    <a:pt x="1927621" y="654604"/>
                    <a:pt x="1920621" y="671504"/>
                    <a:pt x="1908160" y="683965"/>
                  </a:cubicBezTo>
                  <a:cubicBezTo>
                    <a:pt x="1895700" y="696425"/>
                    <a:pt x="1878799" y="703425"/>
                    <a:pt x="1861178" y="703425"/>
                  </a:cubicBezTo>
                  <a:lnTo>
                    <a:pt x="66443" y="703425"/>
                  </a:lnTo>
                  <a:cubicBezTo>
                    <a:pt x="48821" y="703425"/>
                    <a:pt x="31921" y="696425"/>
                    <a:pt x="19461" y="683965"/>
                  </a:cubicBezTo>
                  <a:cubicBezTo>
                    <a:pt x="7000" y="671504"/>
                    <a:pt x="0" y="654604"/>
                    <a:pt x="0" y="636982"/>
                  </a:cubicBezTo>
                  <a:lnTo>
                    <a:pt x="0" y="66443"/>
                  </a:lnTo>
                  <a:cubicBezTo>
                    <a:pt x="0" y="48821"/>
                    <a:pt x="7000" y="31921"/>
                    <a:pt x="19461" y="19461"/>
                  </a:cubicBezTo>
                  <a:cubicBezTo>
                    <a:pt x="31921" y="7000"/>
                    <a:pt x="48821" y="0"/>
                    <a:pt x="6644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927621" cy="732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647591" y="2407040"/>
            <a:ext cx="3801430" cy="2554694"/>
            <a:chOff x="0" y="0"/>
            <a:chExt cx="1277575" cy="8585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77575" cy="858575"/>
            </a:xfrm>
            <a:custGeom>
              <a:avLst/>
              <a:gdLst/>
              <a:ahLst/>
              <a:cxnLst/>
              <a:rect l="l" t="t" r="r" b="b"/>
              <a:pathLst>
                <a:path w="1277575" h="858575">
                  <a:moveTo>
                    <a:pt x="103866" y="0"/>
                  </a:moveTo>
                  <a:lnTo>
                    <a:pt x="1173709" y="0"/>
                  </a:lnTo>
                  <a:cubicBezTo>
                    <a:pt x="1201256" y="0"/>
                    <a:pt x="1227675" y="10943"/>
                    <a:pt x="1247153" y="30422"/>
                  </a:cubicBezTo>
                  <a:cubicBezTo>
                    <a:pt x="1266632" y="49900"/>
                    <a:pt x="1277575" y="76319"/>
                    <a:pt x="1277575" y="103866"/>
                  </a:cubicBezTo>
                  <a:lnTo>
                    <a:pt x="1277575" y="754709"/>
                  </a:lnTo>
                  <a:cubicBezTo>
                    <a:pt x="1277575" y="812073"/>
                    <a:pt x="1231073" y="858575"/>
                    <a:pt x="1173709" y="858575"/>
                  </a:cubicBezTo>
                  <a:lnTo>
                    <a:pt x="103866" y="858575"/>
                  </a:lnTo>
                  <a:cubicBezTo>
                    <a:pt x="46502" y="858575"/>
                    <a:pt x="0" y="812073"/>
                    <a:pt x="0" y="754709"/>
                  </a:cubicBezTo>
                  <a:lnTo>
                    <a:pt x="0" y="103866"/>
                  </a:lnTo>
                  <a:cubicBezTo>
                    <a:pt x="0" y="46502"/>
                    <a:pt x="46502" y="0"/>
                    <a:pt x="103866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277575" cy="887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99690" y="2969039"/>
            <a:ext cx="3411142" cy="2734426"/>
            <a:chOff x="0" y="0"/>
            <a:chExt cx="1114422" cy="8933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14422" cy="893338"/>
            </a:xfrm>
            <a:custGeom>
              <a:avLst/>
              <a:gdLst/>
              <a:ahLst/>
              <a:cxnLst/>
              <a:rect l="l" t="t" r="r" b="b"/>
              <a:pathLst>
                <a:path w="1114422" h="893338">
                  <a:moveTo>
                    <a:pt x="115749" y="0"/>
                  </a:moveTo>
                  <a:lnTo>
                    <a:pt x="998673" y="0"/>
                  </a:lnTo>
                  <a:cubicBezTo>
                    <a:pt x="1029371" y="0"/>
                    <a:pt x="1058813" y="12195"/>
                    <a:pt x="1080520" y="33902"/>
                  </a:cubicBezTo>
                  <a:cubicBezTo>
                    <a:pt x="1102227" y="55609"/>
                    <a:pt x="1114422" y="85051"/>
                    <a:pt x="1114422" y="115749"/>
                  </a:cubicBezTo>
                  <a:lnTo>
                    <a:pt x="1114422" y="777589"/>
                  </a:lnTo>
                  <a:cubicBezTo>
                    <a:pt x="1114422" y="841516"/>
                    <a:pt x="1062599" y="893338"/>
                    <a:pt x="998673" y="893338"/>
                  </a:cubicBezTo>
                  <a:lnTo>
                    <a:pt x="115749" y="893338"/>
                  </a:lnTo>
                  <a:cubicBezTo>
                    <a:pt x="85051" y="893338"/>
                    <a:pt x="55609" y="881144"/>
                    <a:pt x="33902" y="859436"/>
                  </a:cubicBezTo>
                  <a:cubicBezTo>
                    <a:pt x="12195" y="837729"/>
                    <a:pt x="0" y="808288"/>
                    <a:pt x="0" y="777589"/>
                  </a:cubicBezTo>
                  <a:lnTo>
                    <a:pt x="0" y="115749"/>
                  </a:lnTo>
                  <a:cubicBezTo>
                    <a:pt x="0" y="85051"/>
                    <a:pt x="12195" y="55609"/>
                    <a:pt x="33902" y="33902"/>
                  </a:cubicBezTo>
                  <a:cubicBezTo>
                    <a:pt x="55609" y="12195"/>
                    <a:pt x="85051" y="0"/>
                    <a:pt x="115749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114422" cy="921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99690" y="6642194"/>
            <a:ext cx="3360940" cy="2734384"/>
            <a:chOff x="0" y="0"/>
            <a:chExt cx="948447" cy="77163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48447" cy="771635"/>
            </a:xfrm>
            <a:custGeom>
              <a:avLst/>
              <a:gdLst/>
              <a:ahLst/>
              <a:cxnLst/>
              <a:rect l="l" t="t" r="r" b="b"/>
              <a:pathLst>
                <a:path w="948447" h="771635">
                  <a:moveTo>
                    <a:pt x="117478" y="0"/>
                  </a:moveTo>
                  <a:lnTo>
                    <a:pt x="830968" y="0"/>
                  </a:lnTo>
                  <a:cubicBezTo>
                    <a:pt x="862125" y="0"/>
                    <a:pt x="892007" y="12377"/>
                    <a:pt x="914038" y="34409"/>
                  </a:cubicBezTo>
                  <a:cubicBezTo>
                    <a:pt x="936070" y="56440"/>
                    <a:pt x="948447" y="86321"/>
                    <a:pt x="948447" y="117478"/>
                  </a:cubicBezTo>
                  <a:lnTo>
                    <a:pt x="948447" y="654156"/>
                  </a:lnTo>
                  <a:cubicBezTo>
                    <a:pt x="948447" y="685313"/>
                    <a:pt x="936070" y="715195"/>
                    <a:pt x="914038" y="737226"/>
                  </a:cubicBezTo>
                  <a:cubicBezTo>
                    <a:pt x="892007" y="759258"/>
                    <a:pt x="862125" y="771635"/>
                    <a:pt x="830968" y="771635"/>
                  </a:cubicBezTo>
                  <a:lnTo>
                    <a:pt x="117478" y="771635"/>
                  </a:lnTo>
                  <a:cubicBezTo>
                    <a:pt x="86321" y="771635"/>
                    <a:pt x="56440" y="759258"/>
                    <a:pt x="34409" y="737226"/>
                  </a:cubicBezTo>
                  <a:cubicBezTo>
                    <a:pt x="12377" y="715195"/>
                    <a:pt x="0" y="685313"/>
                    <a:pt x="0" y="654156"/>
                  </a:cubicBezTo>
                  <a:lnTo>
                    <a:pt x="0" y="117478"/>
                  </a:lnTo>
                  <a:cubicBezTo>
                    <a:pt x="0" y="86321"/>
                    <a:pt x="12377" y="56440"/>
                    <a:pt x="34409" y="34409"/>
                  </a:cubicBezTo>
                  <a:cubicBezTo>
                    <a:pt x="56440" y="12377"/>
                    <a:pt x="86321" y="0"/>
                    <a:pt x="11747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948447" cy="800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547010" y="8356734"/>
            <a:ext cx="5660101" cy="1464182"/>
            <a:chOff x="0" y="0"/>
            <a:chExt cx="1836021" cy="4749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836020" cy="474951"/>
            </a:xfrm>
            <a:custGeom>
              <a:avLst/>
              <a:gdLst/>
              <a:ahLst/>
              <a:cxnLst/>
              <a:rect l="l" t="t" r="r" b="b"/>
              <a:pathLst>
                <a:path w="1836020" h="474951">
                  <a:moveTo>
                    <a:pt x="69758" y="0"/>
                  </a:moveTo>
                  <a:lnTo>
                    <a:pt x="1766262" y="0"/>
                  </a:lnTo>
                  <a:cubicBezTo>
                    <a:pt x="1804789" y="0"/>
                    <a:pt x="1836020" y="31232"/>
                    <a:pt x="1836020" y="69758"/>
                  </a:cubicBezTo>
                  <a:lnTo>
                    <a:pt x="1836020" y="405193"/>
                  </a:lnTo>
                  <a:cubicBezTo>
                    <a:pt x="1836020" y="443719"/>
                    <a:pt x="1804789" y="474951"/>
                    <a:pt x="1766262" y="474951"/>
                  </a:cubicBezTo>
                  <a:lnTo>
                    <a:pt x="69758" y="474951"/>
                  </a:lnTo>
                  <a:cubicBezTo>
                    <a:pt x="31232" y="474951"/>
                    <a:pt x="0" y="443719"/>
                    <a:pt x="0" y="405193"/>
                  </a:cubicBezTo>
                  <a:lnTo>
                    <a:pt x="0" y="69758"/>
                  </a:lnTo>
                  <a:cubicBezTo>
                    <a:pt x="0" y="31232"/>
                    <a:pt x="31232" y="0"/>
                    <a:pt x="69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836021" cy="503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804167" y="2977085"/>
            <a:ext cx="3505233" cy="1873240"/>
            <a:chOff x="0" y="0"/>
            <a:chExt cx="1178030" cy="62955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78030" cy="629554"/>
            </a:xfrm>
            <a:custGeom>
              <a:avLst/>
              <a:gdLst/>
              <a:ahLst/>
              <a:cxnLst/>
              <a:rect l="l" t="t" r="r" b="b"/>
              <a:pathLst>
                <a:path w="1178030" h="629554">
                  <a:moveTo>
                    <a:pt x="112642" y="0"/>
                  </a:moveTo>
                  <a:lnTo>
                    <a:pt x="1065387" y="0"/>
                  </a:lnTo>
                  <a:cubicBezTo>
                    <a:pt x="1127598" y="0"/>
                    <a:pt x="1178030" y="50432"/>
                    <a:pt x="1178030" y="112642"/>
                  </a:cubicBezTo>
                  <a:lnTo>
                    <a:pt x="1178030" y="516911"/>
                  </a:lnTo>
                  <a:cubicBezTo>
                    <a:pt x="1178030" y="546786"/>
                    <a:pt x="1166162" y="575437"/>
                    <a:pt x="1145038" y="596562"/>
                  </a:cubicBezTo>
                  <a:cubicBezTo>
                    <a:pt x="1123913" y="617686"/>
                    <a:pt x="1095262" y="629554"/>
                    <a:pt x="1065387" y="629554"/>
                  </a:cubicBezTo>
                  <a:lnTo>
                    <a:pt x="112642" y="629554"/>
                  </a:lnTo>
                  <a:cubicBezTo>
                    <a:pt x="82768" y="629554"/>
                    <a:pt x="54117" y="617686"/>
                    <a:pt x="32992" y="596562"/>
                  </a:cubicBezTo>
                  <a:cubicBezTo>
                    <a:pt x="11868" y="575437"/>
                    <a:pt x="0" y="546786"/>
                    <a:pt x="0" y="516911"/>
                  </a:cubicBezTo>
                  <a:lnTo>
                    <a:pt x="0" y="112642"/>
                  </a:lnTo>
                  <a:cubicBezTo>
                    <a:pt x="0" y="82768"/>
                    <a:pt x="11868" y="54117"/>
                    <a:pt x="32992" y="32992"/>
                  </a:cubicBezTo>
                  <a:cubicBezTo>
                    <a:pt x="54117" y="11868"/>
                    <a:pt x="82768" y="0"/>
                    <a:pt x="112642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178030" cy="65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638055" y="5143500"/>
            <a:ext cx="3777650" cy="3573829"/>
            <a:chOff x="0" y="0"/>
            <a:chExt cx="1233119" cy="116658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233119" cy="1166587"/>
            </a:xfrm>
            <a:custGeom>
              <a:avLst/>
              <a:gdLst/>
              <a:ahLst/>
              <a:cxnLst/>
              <a:rect l="l" t="t" r="r" b="b"/>
              <a:pathLst>
                <a:path w="1233119" h="1166587">
                  <a:moveTo>
                    <a:pt x="104519" y="0"/>
                  </a:moveTo>
                  <a:lnTo>
                    <a:pt x="1128599" y="0"/>
                  </a:lnTo>
                  <a:cubicBezTo>
                    <a:pt x="1156320" y="0"/>
                    <a:pt x="1182905" y="11012"/>
                    <a:pt x="1202506" y="30613"/>
                  </a:cubicBezTo>
                  <a:cubicBezTo>
                    <a:pt x="1222107" y="50214"/>
                    <a:pt x="1233119" y="76799"/>
                    <a:pt x="1233119" y="104519"/>
                  </a:cubicBezTo>
                  <a:lnTo>
                    <a:pt x="1233119" y="1062067"/>
                  </a:lnTo>
                  <a:cubicBezTo>
                    <a:pt x="1233119" y="1089788"/>
                    <a:pt x="1222107" y="1116372"/>
                    <a:pt x="1202506" y="1135974"/>
                  </a:cubicBezTo>
                  <a:cubicBezTo>
                    <a:pt x="1182905" y="1155575"/>
                    <a:pt x="1156320" y="1166587"/>
                    <a:pt x="1128599" y="1166587"/>
                  </a:cubicBezTo>
                  <a:lnTo>
                    <a:pt x="104519" y="1166587"/>
                  </a:lnTo>
                  <a:cubicBezTo>
                    <a:pt x="76799" y="1166587"/>
                    <a:pt x="50214" y="1155575"/>
                    <a:pt x="30613" y="1135974"/>
                  </a:cubicBezTo>
                  <a:cubicBezTo>
                    <a:pt x="11012" y="1116372"/>
                    <a:pt x="0" y="1089788"/>
                    <a:pt x="0" y="1062067"/>
                  </a:cubicBezTo>
                  <a:lnTo>
                    <a:pt x="0" y="104519"/>
                  </a:lnTo>
                  <a:cubicBezTo>
                    <a:pt x="0" y="76799"/>
                    <a:pt x="11012" y="50214"/>
                    <a:pt x="30613" y="30613"/>
                  </a:cubicBezTo>
                  <a:cubicBezTo>
                    <a:pt x="50214" y="11012"/>
                    <a:pt x="76799" y="0"/>
                    <a:pt x="104519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1233119" cy="1195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767940" y="5682439"/>
            <a:ext cx="3517880" cy="2874077"/>
            <a:chOff x="0" y="0"/>
            <a:chExt cx="1148324" cy="93817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48324" cy="938170"/>
            </a:xfrm>
            <a:custGeom>
              <a:avLst/>
              <a:gdLst/>
              <a:ahLst/>
              <a:cxnLst/>
              <a:rect l="l" t="t" r="r" b="b"/>
              <a:pathLst>
                <a:path w="1148324" h="938170">
                  <a:moveTo>
                    <a:pt x="112237" y="0"/>
                  </a:moveTo>
                  <a:lnTo>
                    <a:pt x="1036086" y="0"/>
                  </a:lnTo>
                  <a:cubicBezTo>
                    <a:pt x="1098073" y="0"/>
                    <a:pt x="1148324" y="50250"/>
                    <a:pt x="1148324" y="112237"/>
                  </a:cubicBezTo>
                  <a:lnTo>
                    <a:pt x="1148324" y="825933"/>
                  </a:lnTo>
                  <a:cubicBezTo>
                    <a:pt x="1148324" y="855700"/>
                    <a:pt x="1136499" y="884248"/>
                    <a:pt x="1115450" y="905297"/>
                  </a:cubicBezTo>
                  <a:cubicBezTo>
                    <a:pt x="1094401" y="926345"/>
                    <a:pt x="1065853" y="938170"/>
                    <a:pt x="1036086" y="938170"/>
                  </a:cubicBezTo>
                  <a:lnTo>
                    <a:pt x="112237" y="938170"/>
                  </a:lnTo>
                  <a:cubicBezTo>
                    <a:pt x="82470" y="938170"/>
                    <a:pt x="53922" y="926345"/>
                    <a:pt x="32874" y="905297"/>
                  </a:cubicBezTo>
                  <a:cubicBezTo>
                    <a:pt x="11825" y="884248"/>
                    <a:pt x="0" y="855700"/>
                    <a:pt x="0" y="825933"/>
                  </a:cubicBezTo>
                  <a:lnTo>
                    <a:pt x="0" y="112237"/>
                  </a:lnTo>
                  <a:cubicBezTo>
                    <a:pt x="0" y="82470"/>
                    <a:pt x="11825" y="53922"/>
                    <a:pt x="32874" y="32874"/>
                  </a:cubicBezTo>
                  <a:cubicBezTo>
                    <a:pt x="53922" y="11825"/>
                    <a:pt x="82470" y="0"/>
                    <a:pt x="112237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148324" cy="966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336396" y="1182532"/>
            <a:ext cx="1331119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A problem that requires computational thinking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722305" y="2346391"/>
            <a:ext cx="1777047" cy="530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3"/>
              </a:lnSpc>
            </a:pPr>
            <a:r>
              <a:rPr lang="en-US" sz="24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Abstraction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91595" y="5929739"/>
            <a:ext cx="2777131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Decomposition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248631" y="7741988"/>
            <a:ext cx="2415990" cy="533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4"/>
              </a:lnSpc>
            </a:pPr>
            <a:r>
              <a:rPr lang="en-US" sz="24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Data Modelling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172111" y="2438387"/>
            <a:ext cx="2752390" cy="44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4"/>
              </a:lnSpc>
            </a:pPr>
            <a:r>
              <a:rPr lang="en-US" sz="204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Pattern Recognition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32556" y="3010475"/>
            <a:ext cx="3228074" cy="255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7"/>
              </a:lnSpc>
            </a:pPr>
            <a:r>
              <a:rPr lang="en-US" sz="1876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Simplify user profiles with key attributes</a:t>
            </a:r>
            <a:r>
              <a:rPr lang="en-US" sz="187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like user ID, purchase history, and product views. Abstract product data to include essential attributes.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17364" y="6699344"/>
            <a:ext cx="3145411" cy="2132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1"/>
              </a:lnSpc>
            </a:pPr>
            <a:r>
              <a:rPr lang="en-US" sz="188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Identify tasks</a:t>
            </a:r>
            <a:r>
              <a:rPr lang="en-US" sz="188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- data collection, user profiling, algorithm selection - to create a recommendation system.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862418" y="8406784"/>
            <a:ext cx="5029287" cy="1240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7"/>
              </a:lnSpc>
            </a:pPr>
            <a:r>
              <a:rPr lang="en-US" sz="1848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Design a database structure</a:t>
            </a:r>
            <a:r>
              <a:rPr lang="en-US" sz="184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with tables for users, products, interactions, etc., and define relationships between them.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915957" y="2985328"/>
            <a:ext cx="3393444" cy="1695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1880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Analyze user behavior for preferences</a:t>
            </a:r>
            <a:r>
              <a:rPr lang="en-US" sz="18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based on past purchases, viewed items, and search history.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220512" y="5139797"/>
            <a:ext cx="2466065" cy="45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3"/>
              </a:lnSpc>
            </a:pPr>
            <a:r>
              <a:rPr lang="en-US" sz="210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Algorithm Design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915957" y="5694927"/>
            <a:ext cx="3254540" cy="260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5"/>
              </a:lnSpc>
            </a:pPr>
            <a:r>
              <a:rPr lang="en-US" sz="1936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Develop algorithms to process user data and generate personalized recommendations</a:t>
            </a:r>
            <a:r>
              <a:rPr lang="en-US" sz="193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based on preferences and interactions.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330377" y="3646377"/>
            <a:ext cx="4109620" cy="268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3"/>
              </a:lnSpc>
              <a:spcBef>
                <a:spcPct val="0"/>
              </a:spcBef>
            </a:pPr>
            <a:r>
              <a:rPr lang="en-US" sz="310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Designing a recommendation system for an </a:t>
            </a:r>
          </a:p>
          <a:p>
            <a:pPr algn="ctr">
              <a:lnSpc>
                <a:spcPts val="4343"/>
              </a:lnSpc>
              <a:spcBef>
                <a:spcPct val="0"/>
              </a:spcBef>
            </a:pPr>
            <a:r>
              <a:rPr lang="en-US" sz="310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e-commerce platform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12.2 Algorithm</a:t>
            </a:r>
          </a:p>
        </p:txBody>
      </p:sp>
      <p:sp>
        <p:nvSpPr>
          <p:cNvPr id="6" name="Freeform 6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1028700" y="4219640"/>
            <a:ext cx="1720176" cy="472603"/>
            <a:chOff x="0" y="0"/>
            <a:chExt cx="667633" cy="1834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7633" cy="183426"/>
            </a:xfrm>
            <a:custGeom>
              <a:avLst/>
              <a:gdLst/>
              <a:ahLst/>
              <a:cxnLst/>
              <a:rect l="l" t="t" r="r" b="b"/>
              <a:pathLst>
                <a:path w="667633" h="183426">
                  <a:moveTo>
                    <a:pt x="91713" y="0"/>
                  </a:moveTo>
                  <a:lnTo>
                    <a:pt x="575920" y="0"/>
                  </a:lnTo>
                  <a:cubicBezTo>
                    <a:pt x="626572" y="0"/>
                    <a:pt x="667633" y="41061"/>
                    <a:pt x="667633" y="91713"/>
                  </a:cubicBezTo>
                  <a:lnTo>
                    <a:pt x="667633" y="91713"/>
                  </a:lnTo>
                  <a:cubicBezTo>
                    <a:pt x="667633" y="142365"/>
                    <a:pt x="626572" y="183426"/>
                    <a:pt x="575920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66763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666204" y="8172486"/>
            <a:ext cx="3058717" cy="1861994"/>
          </a:xfrm>
          <a:custGeom>
            <a:avLst/>
            <a:gdLst/>
            <a:ahLst/>
            <a:cxnLst/>
            <a:rect l="l" t="t" r="r" b="b"/>
            <a:pathLst>
              <a:path w="3058717" h="1861994">
                <a:moveTo>
                  <a:pt x="0" y="0"/>
                </a:moveTo>
                <a:lnTo>
                  <a:pt x="3058717" y="0"/>
                </a:lnTo>
                <a:lnTo>
                  <a:pt x="3058717" y="1861993"/>
                </a:lnTo>
                <a:lnTo>
                  <a:pt x="0" y="1861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 rot="-5400000">
            <a:off x="940002" y="4042150"/>
            <a:ext cx="2853108" cy="4241106"/>
          </a:xfrm>
          <a:custGeom>
            <a:avLst/>
            <a:gdLst/>
            <a:ahLst/>
            <a:cxnLst/>
            <a:rect l="l" t="t" r="r" b="b"/>
            <a:pathLst>
              <a:path w="2853108" h="4241106">
                <a:moveTo>
                  <a:pt x="0" y="0"/>
                </a:moveTo>
                <a:lnTo>
                  <a:pt x="2853107" y="0"/>
                </a:lnTo>
                <a:lnTo>
                  <a:pt x="2853107" y="4241107"/>
                </a:lnTo>
                <a:lnTo>
                  <a:pt x="0" y="4241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402046" y="1877010"/>
            <a:ext cx="1673844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Definition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2046" y="2694896"/>
            <a:ext cx="1588745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 algorithm is a set of well-defined instructions designed to solve a problem or accomplish a task. For example: </a:t>
            </a: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Making a Peanut Butter and Jelly Sandwich.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8747" y="4167465"/>
            <a:ext cx="1440082" cy="44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4"/>
              </a:lnSpc>
            </a:pPr>
            <a:r>
              <a:rPr lang="en-US" sz="203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Step 1</a:t>
            </a:r>
          </a:p>
        </p:txBody>
      </p:sp>
      <p:sp>
        <p:nvSpPr>
          <p:cNvPr id="15" name="Freeform 15"/>
          <p:cNvSpPr/>
          <p:nvPr/>
        </p:nvSpPr>
        <p:spPr>
          <a:xfrm rot="-5400000">
            <a:off x="3423924" y="4042150"/>
            <a:ext cx="2853108" cy="4241106"/>
          </a:xfrm>
          <a:custGeom>
            <a:avLst/>
            <a:gdLst/>
            <a:ahLst/>
            <a:cxnLst/>
            <a:rect l="l" t="t" r="r" b="b"/>
            <a:pathLst>
              <a:path w="2853108" h="4241106">
                <a:moveTo>
                  <a:pt x="0" y="0"/>
                </a:moveTo>
                <a:lnTo>
                  <a:pt x="2853108" y="0"/>
                </a:lnTo>
                <a:lnTo>
                  <a:pt x="2853108" y="4241107"/>
                </a:lnTo>
                <a:lnTo>
                  <a:pt x="0" y="4241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6" name="Freeform 16"/>
          <p:cNvSpPr/>
          <p:nvPr/>
        </p:nvSpPr>
        <p:spPr>
          <a:xfrm rot="-5400000">
            <a:off x="6129642" y="4042150"/>
            <a:ext cx="2853108" cy="4241106"/>
          </a:xfrm>
          <a:custGeom>
            <a:avLst/>
            <a:gdLst/>
            <a:ahLst/>
            <a:cxnLst/>
            <a:rect l="l" t="t" r="r" b="b"/>
            <a:pathLst>
              <a:path w="2853108" h="4241106">
                <a:moveTo>
                  <a:pt x="0" y="0"/>
                </a:moveTo>
                <a:lnTo>
                  <a:pt x="2853108" y="0"/>
                </a:lnTo>
                <a:lnTo>
                  <a:pt x="2853108" y="4241107"/>
                </a:lnTo>
                <a:lnTo>
                  <a:pt x="0" y="4241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7" name="Freeform 17"/>
          <p:cNvSpPr/>
          <p:nvPr/>
        </p:nvSpPr>
        <p:spPr>
          <a:xfrm rot="-5400000">
            <a:off x="8803233" y="3998244"/>
            <a:ext cx="2853108" cy="4241106"/>
          </a:xfrm>
          <a:custGeom>
            <a:avLst/>
            <a:gdLst/>
            <a:ahLst/>
            <a:cxnLst/>
            <a:rect l="l" t="t" r="r" b="b"/>
            <a:pathLst>
              <a:path w="2853108" h="4241106">
                <a:moveTo>
                  <a:pt x="0" y="0"/>
                </a:moveTo>
                <a:lnTo>
                  <a:pt x="2853107" y="0"/>
                </a:lnTo>
                <a:lnTo>
                  <a:pt x="2853107" y="4241106"/>
                </a:lnTo>
                <a:lnTo>
                  <a:pt x="0" y="4241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8" name="Freeform 18"/>
          <p:cNvSpPr/>
          <p:nvPr/>
        </p:nvSpPr>
        <p:spPr>
          <a:xfrm rot="-5400000">
            <a:off x="11507370" y="4042150"/>
            <a:ext cx="2853108" cy="4241106"/>
          </a:xfrm>
          <a:custGeom>
            <a:avLst/>
            <a:gdLst/>
            <a:ahLst/>
            <a:cxnLst/>
            <a:rect l="l" t="t" r="r" b="b"/>
            <a:pathLst>
              <a:path w="2853108" h="4241106">
                <a:moveTo>
                  <a:pt x="0" y="0"/>
                </a:moveTo>
                <a:lnTo>
                  <a:pt x="2853108" y="0"/>
                </a:lnTo>
                <a:lnTo>
                  <a:pt x="2853108" y="4241107"/>
                </a:lnTo>
                <a:lnTo>
                  <a:pt x="0" y="4241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9" name="Freeform 19"/>
          <p:cNvSpPr/>
          <p:nvPr/>
        </p:nvSpPr>
        <p:spPr>
          <a:xfrm rot="-5400000">
            <a:off x="14177814" y="4042150"/>
            <a:ext cx="2853108" cy="4241106"/>
          </a:xfrm>
          <a:custGeom>
            <a:avLst/>
            <a:gdLst/>
            <a:ahLst/>
            <a:cxnLst/>
            <a:rect l="l" t="t" r="r" b="b"/>
            <a:pathLst>
              <a:path w="2853108" h="4241106">
                <a:moveTo>
                  <a:pt x="0" y="0"/>
                </a:moveTo>
                <a:lnTo>
                  <a:pt x="2853108" y="0"/>
                </a:lnTo>
                <a:lnTo>
                  <a:pt x="2853108" y="4241107"/>
                </a:lnTo>
                <a:lnTo>
                  <a:pt x="0" y="4241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0" name="TextBox 20"/>
          <p:cNvSpPr txBox="1"/>
          <p:nvPr/>
        </p:nvSpPr>
        <p:spPr>
          <a:xfrm>
            <a:off x="1224503" y="5051820"/>
            <a:ext cx="2284105" cy="198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8"/>
              </a:lnSpc>
            </a:pPr>
            <a:r>
              <a:rPr lang="en-US" sz="2182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Collect bread, peanut butter, jelly, a knife, and a plate.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67975" y="5051820"/>
            <a:ext cx="1543689" cy="198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8"/>
              </a:lnSpc>
            </a:pPr>
            <a:r>
              <a:rPr lang="en-US" sz="2182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Put two slices of bread on the plate.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41451" y="4779666"/>
            <a:ext cx="1662701" cy="2683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3"/>
              </a:lnSpc>
            </a:pPr>
            <a:r>
              <a:rPr lang="en-US" sz="1968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Use the knife to spread peanut butter on one slice of bread.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84760" y="4843863"/>
            <a:ext cx="1696621" cy="213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5"/>
              </a:lnSpc>
            </a:pPr>
            <a:r>
              <a:rPr lang="en-US" sz="1903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Use a different knife to spread jelly on the other slice of bread.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09659" y="4740350"/>
            <a:ext cx="1642552" cy="266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5"/>
              </a:lnSpc>
            </a:pPr>
            <a:r>
              <a:rPr lang="en-US" sz="1464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Press the two slices of bread together, one with peanut butter and one with jelly, creating a sandwich.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985686" y="4887533"/>
            <a:ext cx="1607811" cy="234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1724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Use the knife to cut the sandwich diagonally or straight down the middle.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61746" y="8897548"/>
            <a:ext cx="1790715" cy="550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6"/>
              </a:lnSpc>
            </a:pPr>
            <a:r>
              <a:rPr lang="en-US" sz="253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Enjoy!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3519643" y="4219640"/>
            <a:ext cx="1720176" cy="472603"/>
            <a:chOff x="0" y="0"/>
            <a:chExt cx="667633" cy="18342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7633" cy="183426"/>
            </a:xfrm>
            <a:custGeom>
              <a:avLst/>
              <a:gdLst/>
              <a:ahLst/>
              <a:cxnLst/>
              <a:rect l="l" t="t" r="r" b="b"/>
              <a:pathLst>
                <a:path w="667633" h="183426">
                  <a:moveTo>
                    <a:pt x="91713" y="0"/>
                  </a:moveTo>
                  <a:lnTo>
                    <a:pt x="575920" y="0"/>
                  </a:lnTo>
                  <a:cubicBezTo>
                    <a:pt x="626572" y="0"/>
                    <a:pt x="667633" y="41061"/>
                    <a:pt x="667633" y="91713"/>
                  </a:cubicBezTo>
                  <a:lnTo>
                    <a:pt x="667633" y="91713"/>
                  </a:lnTo>
                  <a:cubicBezTo>
                    <a:pt x="667633" y="142365"/>
                    <a:pt x="626572" y="183426"/>
                    <a:pt x="575920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66763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659690" y="4167465"/>
            <a:ext cx="1440082" cy="44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4"/>
              </a:lnSpc>
            </a:pPr>
            <a:r>
              <a:rPr lang="en-US" sz="203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Step 2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6214470" y="4219640"/>
            <a:ext cx="1720176" cy="472603"/>
            <a:chOff x="0" y="0"/>
            <a:chExt cx="667633" cy="18342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67633" cy="183426"/>
            </a:xfrm>
            <a:custGeom>
              <a:avLst/>
              <a:gdLst/>
              <a:ahLst/>
              <a:cxnLst/>
              <a:rect l="l" t="t" r="r" b="b"/>
              <a:pathLst>
                <a:path w="667633" h="183426">
                  <a:moveTo>
                    <a:pt x="91713" y="0"/>
                  </a:moveTo>
                  <a:lnTo>
                    <a:pt x="575920" y="0"/>
                  </a:lnTo>
                  <a:cubicBezTo>
                    <a:pt x="626572" y="0"/>
                    <a:pt x="667633" y="41061"/>
                    <a:pt x="667633" y="91713"/>
                  </a:cubicBezTo>
                  <a:lnTo>
                    <a:pt x="667633" y="91713"/>
                  </a:lnTo>
                  <a:cubicBezTo>
                    <a:pt x="667633" y="142365"/>
                    <a:pt x="626572" y="183426"/>
                    <a:pt x="575920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66763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6354517" y="4167465"/>
            <a:ext cx="1440082" cy="44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4"/>
              </a:lnSpc>
            </a:pPr>
            <a:r>
              <a:rPr lang="en-US" sz="203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Step 3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8824672" y="4219640"/>
            <a:ext cx="1720176" cy="472603"/>
            <a:chOff x="0" y="0"/>
            <a:chExt cx="667633" cy="18342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67633" cy="183426"/>
            </a:xfrm>
            <a:custGeom>
              <a:avLst/>
              <a:gdLst/>
              <a:ahLst/>
              <a:cxnLst/>
              <a:rect l="l" t="t" r="r" b="b"/>
              <a:pathLst>
                <a:path w="667633" h="183426">
                  <a:moveTo>
                    <a:pt x="91713" y="0"/>
                  </a:moveTo>
                  <a:lnTo>
                    <a:pt x="575920" y="0"/>
                  </a:lnTo>
                  <a:cubicBezTo>
                    <a:pt x="626572" y="0"/>
                    <a:pt x="667633" y="41061"/>
                    <a:pt x="667633" y="91713"/>
                  </a:cubicBezTo>
                  <a:lnTo>
                    <a:pt x="667633" y="91713"/>
                  </a:lnTo>
                  <a:cubicBezTo>
                    <a:pt x="667633" y="142365"/>
                    <a:pt x="626572" y="183426"/>
                    <a:pt x="575920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66763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8964719" y="4167465"/>
            <a:ext cx="1440082" cy="44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4"/>
              </a:lnSpc>
            </a:pPr>
            <a:r>
              <a:rPr lang="en-US" sz="203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Step 4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1516398" y="4219640"/>
            <a:ext cx="1720176" cy="472603"/>
            <a:chOff x="0" y="0"/>
            <a:chExt cx="667633" cy="18342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67633" cy="183426"/>
            </a:xfrm>
            <a:custGeom>
              <a:avLst/>
              <a:gdLst/>
              <a:ahLst/>
              <a:cxnLst/>
              <a:rect l="l" t="t" r="r" b="b"/>
              <a:pathLst>
                <a:path w="667633" h="183426">
                  <a:moveTo>
                    <a:pt x="91713" y="0"/>
                  </a:moveTo>
                  <a:lnTo>
                    <a:pt x="575920" y="0"/>
                  </a:lnTo>
                  <a:cubicBezTo>
                    <a:pt x="626572" y="0"/>
                    <a:pt x="667633" y="41061"/>
                    <a:pt x="667633" y="91713"/>
                  </a:cubicBezTo>
                  <a:lnTo>
                    <a:pt x="667633" y="91713"/>
                  </a:lnTo>
                  <a:cubicBezTo>
                    <a:pt x="667633" y="142365"/>
                    <a:pt x="626572" y="183426"/>
                    <a:pt x="575920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66763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1656445" y="4167465"/>
            <a:ext cx="1440082" cy="44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4"/>
              </a:lnSpc>
            </a:pPr>
            <a:r>
              <a:rPr lang="en-US" sz="203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Step 5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4194389" y="4219640"/>
            <a:ext cx="1720176" cy="472603"/>
            <a:chOff x="0" y="0"/>
            <a:chExt cx="667633" cy="183426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67633" cy="183426"/>
            </a:xfrm>
            <a:custGeom>
              <a:avLst/>
              <a:gdLst/>
              <a:ahLst/>
              <a:cxnLst/>
              <a:rect l="l" t="t" r="r" b="b"/>
              <a:pathLst>
                <a:path w="667633" h="183426">
                  <a:moveTo>
                    <a:pt x="91713" y="0"/>
                  </a:moveTo>
                  <a:lnTo>
                    <a:pt x="575920" y="0"/>
                  </a:lnTo>
                  <a:cubicBezTo>
                    <a:pt x="626572" y="0"/>
                    <a:pt x="667633" y="41061"/>
                    <a:pt x="667633" y="91713"/>
                  </a:cubicBezTo>
                  <a:lnTo>
                    <a:pt x="667633" y="91713"/>
                  </a:lnTo>
                  <a:cubicBezTo>
                    <a:pt x="667633" y="142365"/>
                    <a:pt x="626572" y="183426"/>
                    <a:pt x="575920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66763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334436" y="4167465"/>
            <a:ext cx="1440082" cy="44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4"/>
              </a:lnSpc>
            </a:pPr>
            <a:r>
              <a:rPr lang="en-US" sz="203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Step 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12.2 Algorithm</a:t>
            </a:r>
          </a:p>
        </p:txBody>
      </p:sp>
      <p:sp>
        <p:nvSpPr>
          <p:cNvPr id="6" name="Freeform 6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402046" y="1877010"/>
            <a:ext cx="1673844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An algorithm within a step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2046" y="2694896"/>
            <a:ext cx="1588745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Breaking down Step 3 ("Spread Peanut Butter") into another set of algorithms: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2915923" y="3993782"/>
            <a:ext cx="2853108" cy="4241106"/>
          </a:xfrm>
          <a:custGeom>
            <a:avLst/>
            <a:gdLst/>
            <a:ahLst/>
            <a:cxnLst/>
            <a:rect l="l" t="t" r="r" b="b"/>
            <a:pathLst>
              <a:path w="2853108" h="4241106">
                <a:moveTo>
                  <a:pt x="0" y="0"/>
                </a:moveTo>
                <a:lnTo>
                  <a:pt x="2853108" y="0"/>
                </a:lnTo>
                <a:lnTo>
                  <a:pt x="2853108" y="4241106"/>
                </a:lnTo>
                <a:lnTo>
                  <a:pt x="0" y="4241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3000750" y="4171271"/>
            <a:ext cx="1720176" cy="472603"/>
            <a:chOff x="0" y="0"/>
            <a:chExt cx="667633" cy="1834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7633" cy="183426"/>
            </a:xfrm>
            <a:custGeom>
              <a:avLst/>
              <a:gdLst/>
              <a:ahLst/>
              <a:cxnLst/>
              <a:rect l="l" t="t" r="r" b="b"/>
              <a:pathLst>
                <a:path w="667633" h="183426">
                  <a:moveTo>
                    <a:pt x="91713" y="0"/>
                  </a:moveTo>
                  <a:lnTo>
                    <a:pt x="575920" y="0"/>
                  </a:lnTo>
                  <a:cubicBezTo>
                    <a:pt x="626572" y="0"/>
                    <a:pt x="667633" y="41061"/>
                    <a:pt x="667633" y="91713"/>
                  </a:cubicBezTo>
                  <a:lnTo>
                    <a:pt x="667633" y="91713"/>
                  </a:lnTo>
                  <a:cubicBezTo>
                    <a:pt x="667633" y="142365"/>
                    <a:pt x="626572" y="183426"/>
                    <a:pt x="575920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66763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140797" y="4119097"/>
            <a:ext cx="1440082" cy="44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4"/>
              </a:lnSpc>
            </a:pPr>
            <a:r>
              <a:rPr lang="en-US" sz="203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Step 1</a:t>
            </a:r>
          </a:p>
        </p:txBody>
      </p:sp>
      <p:sp>
        <p:nvSpPr>
          <p:cNvPr id="14" name="Freeform 14"/>
          <p:cNvSpPr/>
          <p:nvPr/>
        </p:nvSpPr>
        <p:spPr>
          <a:xfrm rot="-5400000">
            <a:off x="6919217" y="3993782"/>
            <a:ext cx="2853108" cy="4241106"/>
          </a:xfrm>
          <a:custGeom>
            <a:avLst/>
            <a:gdLst/>
            <a:ahLst/>
            <a:cxnLst/>
            <a:rect l="l" t="t" r="r" b="b"/>
            <a:pathLst>
              <a:path w="2853108" h="4241106">
                <a:moveTo>
                  <a:pt x="0" y="0"/>
                </a:moveTo>
                <a:lnTo>
                  <a:pt x="2853108" y="0"/>
                </a:lnTo>
                <a:lnTo>
                  <a:pt x="2853108" y="4241106"/>
                </a:lnTo>
                <a:lnTo>
                  <a:pt x="0" y="4241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5" name="Freeform 15"/>
          <p:cNvSpPr/>
          <p:nvPr/>
        </p:nvSpPr>
        <p:spPr>
          <a:xfrm rot="-5400000">
            <a:off x="11160324" y="3993782"/>
            <a:ext cx="2853108" cy="4241106"/>
          </a:xfrm>
          <a:custGeom>
            <a:avLst/>
            <a:gdLst/>
            <a:ahLst/>
            <a:cxnLst/>
            <a:rect l="l" t="t" r="r" b="b"/>
            <a:pathLst>
              <a:path w="2853108" h="4241106">
                <a:moveTo>
                  <a:pt x="0" y="0"/>
                </a:moveTo>
                <a:lnTo>
                  <a:pt x="2853108" y="0"/>
                </a:lnTo>
                <a:lnTo>
                  <a:pt x="2853108" y="4241106"/>
                </a:lnTo>
                <a:lnTo>
                  <a:pt x="0" y="4241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6" name="Group 16"/>
          <p:cNvGrpSpPr/>
          <p:nvPr/>
        </p:nvGrpSpPr>
        <p:grpSpPr>
          <a:xfrm>
            <a:off x="6744955" y="4171271"/>
            <a:ext cx="1720176" cy="472603"/>
            <a:chOff x="0" y="0"/>
            <a:chExt cx="667633" cy="18342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7633" cy="183426"/>
            </a:xfrm>
            <a:custGeom>
              <a:avLst/>
              <a:gdLst/>
              <a:ahLst/>
              <a:cxnLst/>
              <a:rect l="l" t="t" r="r" b="b"/>
              <a:pathLst>
                <a:path w="667633" h="183426">
                  <a:moveTo>
                    <a:pt x="91713" y="0"/>
                  </a:moveTo>
                  <a:lnTo>
                    <a:pt x="575920" y="0"/>
                  </a:lnTo>
                  <a:cubicBezTo>
                    <a:pt x="626572" y="0"/>
                    <a:pt x="667633" y="41061"/>
                    <a:pt x="667633" y="91713"/>
                  </a:cubicBezTo>
                  <a:lnTo>
                    <a:pt x="667633" y="91713"/>
                  </a:lnTo>
                  <a:cubicBezTo>
                    <a:pt x="667633" y="142365"/>
                    <a:pt x="626572" y="183426"/>
                    <a:pt x="575920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66763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885002" y="4119097"/>
            <a:ext cx="1440082" cy="44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4"/>
              </a:lnSpc>
            </a:pPr>
            <a:r>
              <a:rPr lang="en-US" sz="203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Step 2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977518" y="4171271"/>
            <a:ext cx="1720176" cy="472603"/>
            <a:chOff x="0" y="0"/>
            <a:chExt cx="667633" cy="1834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7633" cy="183426"/>
            </a:xfrm>
            <a:custGeom>
              <a:avLst/>
              <a:gdLst/>
              <a:ahLst/>
              <a:cxnLst/>
              <a:rect l="l" t="t" r="r" b="b"/>
              <a:pathLst>
                <a:path w="667633" h="183426">
                  <a:moveTo>
                    <a:pt x="91713" y="0"/>
                  </a:moveTo>
                  <a:lnTo>
                    <a:pt x="575920" y="0"/>
                  </a:lnTo>
                  <a:cubicBezTo>
                    <a:pt x="626572" y="0"/>
                    <a:pt x="667633" y="41061"/>
                    <a:pt x="667633" y="91713"/>
                  </a:cubicBezTo>
                  <a:lnTo>
                    <a:pt x="667633" y="91713"/>
                  </a:lnTo>
                  <a:cubicBezTo>
                    <a:pt x="667633" y="142365"/>
                    <a:pt x="626572" y="183426"/>
                    <a:pt x="575920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66763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1117565" y="4119097"/>
            <a:ext cx="1440082" cy="44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4"/>
              </a:lnSpc>
            </a:pPr>
            <a:r>
              <a:rPr lang="en-US" sz="203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Step 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140797" y="5010150"/>
            <a:ext cx="2019003" cy="134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4"/>
              </a:lnSpc>
            </a:pPr>
            <a:r>
              <a:rPr lang="en-US" sz="203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Open Peanut Butter Jar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885002" y="5010150"/>
            <a:ext cx="2019003" cy="134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4"/>
              </a:lnSpc>
            </a:pPr>
            <a:r>
              <a:rPr lang="en-US" sz="203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Dip Knife into Peanut Butter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90854" y="5010150"/>
            <a:ext cx="2019003" cy="1807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4"/>
              </a:lnSpc>
            </a:pPr>
            <a:r>
              <a:rPr lang="en-US" sz="203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Spread Peanut Butter on Bread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12.2 Algorithm</a:t>
            </a:r>
          </a:p>
        </p:txBody>
      </p:sp>
      <p:sp>
        <p:nvSpPr>
          <p:cNvPr id="6" name="Freeform 6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 rot="-5400000">
            <a:off x="2370641" y="5513634"/>
            <a:ext cx="2479095" cy="3685141"/>
          </a:xfrm>
          <a:custGeom>
            <a:avLst/>
            <a:gdLst/>
            <a:ahLst/>
            <a:cxnLst/>
            <a:rect l="l" t="t" r="r" b="b"/>
            <a:pathLst>
              <a:path w="2479095" h="3685141">
                <a:moveTo>
                  <a:pt x="0" y="0"/>
                </a:moveTo>
                <a:lnTo>
                  <a:pt x="2479095" y="0"/>
                </a:lnTo>
                <a:lnTo>
                  <a:pt x="2479095" y="3685142"/>
                </a:lnTo>
                <a:lnTo>
                  <a:pt x="0" y="3685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2444348" y="5667856"/>
            <a:ext cx="1494679" cy="410650"/>
            <a:chOff x="0" y="0"/>
            <a:chExt cx="667633" cy="1834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7633" cy="183426"/>
            </a:xfrm>
            <a:custGeom>
              <a:avLst/>
              <a:gdLst/>
              <a:ahLst/>
              <a:cxnLst/>
              <a:rect l="l" t="t" r="r" b="b"/>
              <a:pathLst>
                <a:path w="667633" h="183426">
                  <a:moveTo>
                    <a:pt x="91713" y="0"/>
                  </a:moveTo>
                  <a:lnTo>
                    <a:pt x="575920" y="0"/>
                  </a:lnTo>
                  <a:cubicBezTo>
                    <a:pt x="626572" y="0"/>
                    <a:pt x="667633" y="41061"/>
                    <a:pt x="667633" y="91713"/>
                  </a:cubicBezTo>
                  <a:lnTo>
                    <a:pt x="667633" y="91713"/>
                  </a:lnTo>
                  <a:cubicBezTo>
                    <a:pt x="667633" y="142365"/>
                    <a:pt x="626572" y="183426"/>
                    <a:pt x="575920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66763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5400000">
            <a:off x="5849145" y="5513634"/>
            <a:ext cx="2479095" cy="3685141"/>
          </a:xfrm>
          <a:custGeom>
            <a:avLst/>
            <a:gdLst/>
            <a:ahLst/>
            <a:cxnLst/>
            <a:rect l="l" t="t" r="r" b="b"/>
            <a:pathLst>
              <a:path w="2479095" h="3685141">
                <a:moveTo>
                  <a:pt x="0" y="0"/>
                </a:moveTo>
                <a:lnTo>
                  <a:pt x="2479095" y="0"/>
                </a:lnTo>
                <a:lnTo>
                  <a:pt x="2479095" y="3685142"/>
                </a:lnTo>
                <a:lnTo>
                  <a:pt x="0" y="3685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Freeform 12"/>
          <p:cNvSpPr/>
          <p:nvPr/>
        </p:nvSpPr>
        <p:spPr>
          <a:xfrm rot="-5400000">
            <a:off x="9534287" y="5513634"/>
            <a:ext cx="2479095" cy="3685141"/>
          </a:xfrm>
          <a:custGeom>
            <a:avLst/>
            <a:gdLst/>
            <a:ahLst/>
            <a:cxnLst/>
            <a:rect l="l" t="t" r="r" b="b"/>
            <a:pathLst>
              <a:path w="2479095" h="3685141">
                <a:moveTo>
                  <a:pt x="0" y="0"/>
                </a:moveTo>
                <a:lnTo>
                  <a:pt x="2479095" y="0"/>
                </a:lnTo>
                <a:lnTo>
                  <a:pt x="2479095" y="3685142"/>
                </a:lnTo>
                <a:lnTo>
                  <a:pt x="0" y="3685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697726" y="5667856"/>
            <a:ext cx="1494679" cy="410650"/>
            <a:chOff x="0" y="0"/>
            <a:chExt cx="667633" cy="1834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67633" cy="183426"/>
            </a:xfrm>
            <a:custGeom>
              <a:avLst/>
              <a:gdLst/>
              <a:ahLst/>
              <a:cxnLst/>
              <a:rect l="l" t="t" r="r" b="b"/>
              <a:pathLst>
                <a:path w="667633" h="183426">
                  <a:moveTo>
                    <a:pt x="91713" y="0"/>
                  </a:moveTo>
                  <a:lnTo>
                    <a:pt x="575920" y="0"/>
                  </a:lnTo>
                  <a:cubicBezTo>
                    <a:pt x="626572" y="0"/>
                    <a:pt x="667633" y="41061"/>
                    <a:pt x="667633" y="91713"/>
                  </a:cubicBezTo>
                  <a:lnTo>
                    <a:pt x="667633" y="91713"/>
                  </a:lnTo>
                  <a:cubicBezTo>
                    <a:pt x="667633" y="142365"/>
                    <a:pt x="626572" y="183426"/>
                    <a:pt x="575920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66763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375445" y="5667856"/>
            <a:ext cx="1494679" cy="410650"/>
            <a:chOff x="0" y="0"/>
            <a:chExt cx="667633" cy="18342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7633" cy="183426"/>
            </a:xfrm>
            <a:custGeom>
              <a:avLst/>
              <a:gdLst/>
              <a:ahLst/>
              <a:cxnLst/>
              <a:rect l="l" t="t" r="r" b="b"/>
              <a:pathLst>
                <a:path w="667633" h="183426">
                  <a:moveTo>
                    <a:pt x="91713" y="0"/>
                  </a:moveTo>
                  <a:lnTo>
                    <a:pt x="575920" y="0"/>
                  </a:lnTo>
                  <a:cubicBezTo>
                    <a:pt x="626572" y="0"/>
                    <a:pt x="667633" y="41061"/>
                    <a:pt x="667633" y="91713"/>
                  </a:cubicBezTo>
                  <a:lnTo>
                    <a:pt x="667633" y="91713"/>
                  </a:lnTo>
                  <a:cubicBezTo>
                    <a:pt x="667633" y="142365"/>
                    <a:pt x="626572" y="183426"/>
                    <a:pt x="575920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66763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298874" y="5667856"/>
            <a:ext cx="4192097" cy="3385119"/>
          </a:xfrm>
          <a:custGeom>
            <a:avLst/>
            <a:gdLst/>
            <a:ahLst/>
            <a:cxnLst/>
            <a:rect l="l" t="t" r="r" b="b"/>
            <a:pathLst>
              <a:path w="4192097" h="3385119">
                <a:moveTo>
                  <a:pt x="0" y="0"/>
                </a:moveTo>
                <a:lnTo>
                  <a:pt x="4192097" y="0"/>
                </a:lnTo>
                <a:lnTo>
                  <a:pt x="4192097" y="3385119"/>
                </a:lnTo>
                <a:lnTo>
                  <a:pt x="0" y="3385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0" name="TextBox 20"/>
          <p:cNvSpPr txBox="1"/>
          <p:nvPr/>
        </p:nvSpPr>
        <p:spPr>
          <a:xfrm>
            <a:off x="402046" y="1877010"/>
            <a:ext cx="1673844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Why learn about algorithm?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2046" y="2694896"/>
            <a:ext cx="15887452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Algorithms are essential in computer science as they are step-by-step procedures or instructions designed to solve problems or perform tasks efficiently and accurately. They serve as the fundamental building blocks for computer programs, enabling the development of software.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66036" y="5624091"/>
            <a:ext cx="1251303" cy="38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4"/>
              </a:lnSpc>
            </a:pPr>
            <a:r>
              <a:rPr lang="en-US" sz="1768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Step 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19414" y="5624091"/>
            <a:ext cx="1251303" cy="38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4"/>
              </a:lnSpc>
            </a:pPr>
            <a:r>
              <a:rPr lang="en-US" sz="1768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Step 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497133" y="5624091"/>
            <a:ext cx="1251303" cy="38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4"/>
              </a:lnSpc>
            </a:pPr>
            <a:r>
              <a:rPr lang="en-US" sz="1768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Step 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1028700" y="0"/>
            <a:ext cx="6035829" cy="106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3"/>
              </a:lnSpc>
              <a:spcBef>
                <a:spcPct val="0"/>
              </a:spcBef>
            </a:pPr>
            <a:r>
              <a:rPr lang="en-US" sz="3628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12.3 Structured English, Pseudocode, &amp; Flowchart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113361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Ways of expressing an algorithm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046" y="2694896"/>
            <a:ext cx="1629970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When we design a solution to a problem we express the algorithm in the following ways: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064529" y="4237946"/>
            <a:ext cx="3848941" cy="5020354"/>
            <a:chOff x="0" y="0"/>
            <a:chExt cx="1013713" cy="13222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3713" cy="1322233"/>
            </a:xfrm>
            <a:custGeom>
              <a:avLst/>
              <a:gdLst/>
              <a:ahLst/>
              <a:cxnLst/>
              <a:rect l="l" t="t" r="r" b="b"/>
              <a:pathLst>
                <a:path w="1013713" h="1322233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1219649"/>
                  </a:lnTo>
                  <a:cubicBezTo>
                    <a:pt x="1013713" y="1246856"/>
                    <a:pt x="1002905" y="1272949"/>
                    <a:pt x="983667" y="1292187"/>
                  </a:cubicBezTo>
                  <a:cubicBezTo>
                    <a:pt x="964429" y="1311425"/>
                    <a:pt x="938336" y="1322233"/>
                    <a:pt x="911129" y="1322233"/>
                  </a:cubicBezTo>
                  <a:lnTo>
                    <a:pt x="102584" y="1322233"/>
                  </a:lnTo>
                  <a:cubicBezTo>
                    <a:pt x="45928" y="1322233"/>
                    <a:pt x="0" y="1276305"/>
                    <a:pt x="0" y="121964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013713" cy="1350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559378" y="4228421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Pseudocode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253571" y="4876102"/>
            <a:ext cx="3470856" cy="4256414"/>
            <a:chOff x="0" y="0"/>
            <a:chExt cx="914135" cy="1121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14135" cy="1121031"/>
            </a:xfrm>
            <a:custGeom>
              <a:avLst/>
              <a:gdLst/>
              <a:ahLst/>
              <a:cxnLst/>
              <a:rect l="l" t="t" r="r" b="b"/>
              <a:pathLst>
                <a:path w="914135" h="1121031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1007273"/>
                  </a:lnTo>
                  <a:cubicBezTo>
                    <a:pt x="914135" y="1037443"/>
                    <a:pt x="902150" y="1066378"/>
                    <a:pt x="880816" y="1087712"/>
                  </a:cubicBezTo>
                  <a:cubicBezTo>
                    <a:pt x="859482" y="1109046"/>
                    <a:pt x="830547" y="1121031"/>
                    <a:pt x="800377" y="1121031"/>
                  </a:cubicBezTo>
                  <a:lnTo>
                    <a:pt x="113758" y="1121031"/>
                  </a:lnTo>
                  <a:cubicBezTo>
                    <a:pt x="83588" y="1121031"/>
                    <a:pt x="54653" y="1109046"/>
                    <a:pt x="33319" y="1087712"/>
                  </a:cubicBezTo>
                  <a:cubicBezTo>
                    <a:pt x="11985" y="1066378"/>
                    <a:pt x="0" y="1037443"/>
                    <a:pt x="0" y="1007273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914135" cy="1149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336644" y="4991828"/>
            <a:ext cx="3228931" cy="3977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Pseudocode is an informal, high-level description of a computer program or algorithm, using a </a:t>
            </a:r>
            <a:r>
              <a:rPr lang="en-US" sz="2036" b="1">
                <a:solidFill>
                  <a:srgbClr val="642EC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mixture of natural language and basic programming concepts</a:t>
            </a: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to convey the logic of the solution without adhering to specific syntax.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711420" y="4237946"/>
            <a:ext cx="3848941" cy="5020354"/>
            <a:chOff x="0" y="0"/>
            <a:chExt cx="1013713" cy="13222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13713" cy="1322233"/>
            </a:xfrm>
            <a:custGeom>
              <a:avLst/>
              <a:gdLst/>
              <a:ahLst/>
              <a:cxnLst/>
              <a:rect l="l" t="t" r="r" b="b"/>
              <a:pathLst>
                <a:path w="1013713" h="1322233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1219649"/>
                  </a:lnTo>
                  <a:cubicBezTo>
                    <a:pt x="1013713" y="1246856"/>
                    <a:pt x="1002905" y="1272949"/>
                    <a:pt x="983667" y="1292187"/>
                  </a:cubicBezTo>
                  <a:cubicBezTo>
                    <a:pt x="964429" y="1311425"/>
                    <a:pt x="938336" y="1322233"/>
                    <a:pt x="911129" y="1322233"/>
                  </a:cubicBezTo>
                  <a:lnTo>
                    <a:pt x="102584" y="1322233"/>
                  </a:lnTo>
                  <a:cubicBezTo>
                    <a:pt x="45928" y="1322233"/>
                    <a:pt x="0" y="1276305"/>
                    <a:pt x="0" y="121964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013713" cy="1350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206269" y="4228421"/>
            <a:ext cx="2859243" cy="112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Structured English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900462" y="5447602"/>
            <a:ext cx="3470856" cy="3684914"/>
            <a:chOff x="0" y="0"/>
            <a:chExt cx="914135" cy="97051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14135" cy="970512"/>
            </a:xfrm>
            <a:custGeom>
              <a:avLst/>
              <a:gdLst/>
              <a:ahLst/>
              <a:cxnLst/>
              <a:rect l="l" t="t" r="r" b="b"/>
              <a:pathLst>
                <a:path w="914135" h="970512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856754"/>
                  </a:lnTo>
                  <a:cubicBezTo>
                    <a:pt x="914135" y="886925"/>
                    <a:pt x="902150" y="915860"/>
                    <a:pt x="880816" y="937193"/>
                  </a:cubicBezTo>
                  <a:cubicBezTo>
                    <a:pt x="859482" y="958527"/>
                    <a:pt x="830547" y="970512"/>
                    <a:pt x="800377" y="970512"/>
                  </a:cubicBezTo>
                  <a:lnTo>
                    <a:pt x="113758" y="970512"/>
                  </a:lnTo>
                  <a:cubicBezTo>
                    <a:pt x="83588" y="970512"/>
                    <a:pt x="54653" y="958527"/>
                    <a:pt x="33319" y="937193"/>
                  </a:cubicBezTo>
                  <a:cubicBezTo>
                    <a:pt x="11985" y="915860"/>
                    <a:pt x="0" y="886925"/>
                    <a:pt x="0" y="856754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914135" cy="999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978348" y="5534753"/>
            <a:ext cx="3228931" cy="289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Structured English is a method of expressing algorithms using natural language with programming constructs to outline steps in a clear, readable, and structured format.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1418295" y="4237946"/>
            <a:ext cx="3848941" cy="5020354"/>
            <a:chOff x="0" y="0"/>
            <a:chExt cx="1013713" cy="132223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13713" cy="1322233"/>
            </a:xfrm>
            <a:custGeom>
              <a:avLst/>
              <a:gdLst/>
              <a:ahLst/>
              <a:cxnLst/>
              <a:rect l="l" t="t" r="r" b="b"/>
              <a:pathLst>
                <a:path w="1013713" h="1322233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1219649"/>
                  </a:lnTo>
                  <a:cubicBezTo>
                    <a:pt x="1013713" y="1246856"/>
                    <a:pt x="1002905" y="1272949"/>
                    <a:pt x="983667" y="1292187"/>
                  </a:cubicBezTo>
                  <a:cubicBezTo>
                    <a:pt x="964429" y="1311425"/>
                    <a:pt x="938336" y="1322233"/>
                    <a:pt x="911129" y="1322233"/>
                  </a:cubicBezTo>
                  <a:lnTo>
                    <a:pt x="102584" y="1322233"/>
                  </a:lnTo>
                  <a:cubicBezTo>
                    <a:pt x="45928" y="1322233"/>
                    <a:pt x="0" y="1276305"/>
                    <a:pt x="0" y="121964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1013713" cy="1350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1913144" y="4228421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Flowchart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1607337" y="4876102"/>
            <a:ext cx="3470856" cy="4256414"/>
            <a:chOff x="0" y="0"/>
            <a:chExt cx="914135" cy="112103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14135" cy="1121031"/>
            </a:xfrm>
            <a:custGeom>
              <a:avLst/>
              <a:gdLst/>
              <a:ahLst/>
              <a:cxnLst/>
              <a:rect l="l" t="t" r="r" b="b"/>
              <a:pathLst>
                <a:path w="914135" h="1121031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1007273"/>
                  </a:lnTo>
                  <a:cubicBezTo>
                    <a:pt x="914135" y="1037443"/>
                    <a:pt x="902150" y="1066378"/>
                    <a:pt x="880816" y="1087712"/>
                  </a:cubicBezTo>
                  <a:cubicBezTo>
                    <a:pt x="859482" y="1109046"/>
                    <a:pt x="830547" y="1121031"/>
                    <a:pt x="800377" y="1121031"/>
                  </a:cubicBezTo>
                  <a:lnTo>
                    <a:pt x="113758" y="1121031"/>
                  </a:lnTo>
                  <a:cubicBezTo>
                    <a:pt x="83588" y="1121031"/>
                    <a:pt x="54653" y="1109046"/>
                    <a:pt x="33319" y="1087712"/>
                  </a:cubicBezTo>
                  <a:cubicBezTo>
                    <a:pt x="11985" y="1066378"/>
                    <a:pt x="0" y="1037443"/>
                    <a:pt x="0" y="1007273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914135" cy="1149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1728300" y="5821493"/>
            <a:ext cx="3228931" cy="180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Flowchart is a visual representation showing the sequence and logic of an algorithm using symbols and arrows.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384809" y="1938701"/>
            <a:ext cx="113361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Construct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2046" y="2694896"/>
            <a:ext cx="1629970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When writing an algorithm, we use four basic types of construct: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88529" y="3875615"/>
            <a:ext cx="3848941" cy="2468282"/>
            <a:chOff x="0" y="0"/>
            <a:chExt cx="1013713" cy="6500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3713" cy="650083"/>
            </a:xfrm>
            <a:custGeom>
              <a:avLst/>
              <a:gdLst/>
              <a:ahLst/>
              <a:cxnLst/>
              <a:rect l="l" t="t" r="r" b="b"/>
              <a:pathLst>
                <a:path w="1013713" h="650083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547499"/>
                  </a:lnTo>
                  <a:cubicBezTo>
                    <a:pt x="1013713" y="574706"/>
                    <a:pt x="1002905" y="600798"/>
                    <a:pt x="983667" y="620037"/>
                  </a:cubicBezTo>
                  <a:cubicBezTo>
                    <a:pt x="964429" y="639275"/>
                    <a:pt x="938336" y="650083"/>
                    <a:pt x="911129" y="650083"/>
                  </a:cubicBezTo>
                  <a:lnTo>
                    <a:pt x="102584" y="650083"/>
                  </a:lnTo>
                  <a:cubicBezTo>
                    <a:pt x="45928" y="650083"/>
                    <a:pt x="0" y="604154"/>
                    <a:pt x="0" y="54749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013713" cy="67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83378" y="3866090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Assignment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77572" y="4543335"/>
            <a:ext cx="3470856" cy="1629784"/>
            <a:chOff x="0" y="0"/>
            <a:chExt cx="914135" cy="42924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14135" cy="429244"/>
            </a:xfrm>
            <a:custGeom>
              <a:avLst/>
              <a:gdLst/>
              <a:ahLst/>
              <a:cxnLst/>
              <a:rect l="l" t="t" r="r" b="b"/>
              <a:pathLst>
                <a:path w="914135" h="429244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315486"/>
                  </a:lnTo>
                  <a:cubicBezTo>
                    <a:pt x="914135" y="345656"/>
                    <a:pt x="902150" y="374591"/>
                    <a:pt x="880816" y="395925"/>
                  </a:cubicBezTo>
                  <a:cubicBezTo>
                    <a:pt x="859482" y="417258"/>
                    <a:pt x="830547" y="429244"/>
                    <a:pt x="800377" y="429244"/>
                  </a:cubicBezTo>
                  <a:lnTo>
                    <a:pt x="113758" y="429244"/>
                  </a:lnTo>
                  <a:cubicBezTo>
                    <a:pt x="83588" y="429244"/>
                    <a:pt x="54653" y="417258"/>
                    <a:pt x="33319" y="395925"/>
                  </a:cubicBezTo>
                  <a:cubicBezTo>
                    <a:pt x="11985" y="374591"/>
                    <a:pt x="0" y="345656"/>
                    <a:pt x="0" y="315486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914135" cy="45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98535" y="4621049"/>
            <a:ext cx="3228931" cy="1081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Assigning a value to a variable in a programming language.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984867" y="3875615"/>
            <a:ext cx="3848941" cy="2468282"/>
            <a:chOff x="0" y="0"/>
            <a:chExt cx="1013713" cy="6500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13713" cy="650083"/>
            </a:xfrm>
            <a:custGeom>
              <a:avLst/>
              <a:gdLst/>
              <a:ahLst/>
              <a:cxnLst/>
              <a:rect l="l" t="t" r="r" b="b"/>
              <a:pathLst>
                <a:path w="1013713" h="650083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547499"/>
                  </a:lnTo>
                  <a:cubicBezTo>
                    <a:pt x="1013713" y="574706"/>
                    <a:pt x="1002905" y="600798"/>
                    <a:pt x="983667" y="620037"/>
                  </a:cubicBezTo>
                  <a:cubicBezTo>
                    <a:pt x="964429" y="639275"/>
                    <a:pt x="938336" y="650083"/>
                    <a:pt x="911129" y="650083"/>
                  </a:cubicBezTo>
                  <a:lnTo>
                    <a:pt x="102584" y="650083"/>
                  </a:lnTo>
                  <a:cubicBezTo>
                    <a:pt x="45928" y="650083"/>
                    <a:pt x="0" y="604154"/>
                    <a:pt x="0" y="54749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013713" cy="67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479716" y="3866090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Sequence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173909" y="4543335"/>
            <a:ext cx="3470856" cy="1629784"/>
            <a:chOff x="0" y="0"/>
            <a:chExt cx="914135" cy="42924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135" cy="429244"/>
            </a:xfrm>
            <a:custGeom>
              <a:avLst/>
              <a:gdLst/>
              <a:ahLst/>
              <a:cxnLst/>
              <a:rect l="l" t="t" r="r" b="b"/>
              <a:pathLst>
                <a:path w="914135" h="429244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315486"/>
                  </a:lnTo>
                  <a:cubicBezTo>
                    <a:pt x="914135" y="345656"/>
                    <a:pt x="902150" y="374591"/>
                    <a:pt x="880816" y="395925"/>
                  </a:cubicBezTo>
                  <a:cubicBezTo>
                    <a:pt x="859482" y="417258"/>
                    <a:pt x="830547" y="429244"/>
                    <a:pt x="800377" y="429244"/>
                  </a:cubicBezTo>
                  <a:lnTo>
                    <a:pt x="113758" y="429244"/>
                  </a:lnTo>
                  <a:cubicBezTo>
                    <a:pt x="83588" y="429244"/>
                    <a:pt x="54653" y="417258"/>
                    <a:pt x="33319" y="395925"/>
                  </a:cubicBezTo>
                  <a:cubicBezTo>
                    <a:pt x="11985" y="374591"/>
                    <a:pt x="0" y="345656"/>
                    <a:pt x="0" y="315486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914135" cy="45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294872" y="4621049"/>
            <a:ext cx="3228931" cy="1081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Execution of instructions in a predetermined order, one after another.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176708" y="3875615"/>
            <a:ext cx="3848941" cy="2468282"/>
            <a:chOff x="0" y="0"/>
            <a:chExt cx="1013713" cy="65008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13713" cy="650083"/>
            </a:xfrm>
            <a:custGeom>
              <a:avLst/>
              <a:gdLst/>
              <a:ahLst/>
              <a:cxnLst/>
              <a:rect l="l" t="t" r="r" b="b"/>
              <a:pathLst>
                <a:path w="1013713" h="650083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547499"/>
                  </a:lnTo>
                  <a:cubicBezTo>
                    <a:pt x="1013713" y="574706"/>
                    <a:pt x="1002905" y="600798"/>
                    <a:pt x="983667" y="620037"/>
                  </a:cubicBezTo>
                  <a:cubicBezTo>
                    <a:pt x="964429" y="639275"/>
                    <a:pt x="938336" y="650083"/>
                    <a:pt x="911129" y="650083"/>
                  </a:cubicBezTo>
                  <a:lnTo>
                    <a:pt x="102584" y="650083"/>
                  </a:lnTo>
                  <a:cubicBezTo>
                    <a:pt x="45928" y="650083"/>
                    <a:pt x="0" y="604154"/>
                    <a:pt x="0" y="54749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013713" cy="67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671557" y="3866090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9365750" y="4543335"/>
            <a:ext cx="3470856" cy="1629784"/>
            <a:chOff x="0" y="0"/>
            <a:chExt cx="914135" cy="42924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14135" cy="429244"/>
            </a:xfrm>
            <a:custGeom>
              <a:avLst/>
              <a:gdLst/>
              <a:ahLst/>
              <a:cxnLst/>
              <a:rect l="l" t="t" r="r" b="b"/>
              <a:pathLst>
                <a:path w="914135" h="429244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315486"/>
                  </a:lnTo>
                  <a:cubicBezTo>
                    <a:pt x="914135" y="345656"/>
                    <a:pt x="902150" y="374591"/>
                    <a:pt x="880816" y="395925"/>
                  </a:cubicBezTo>
                  <a:cubicBezTo>
                    <a:pt x="859482" y="417258"/>
                    <a:pt x="830547" y="429244"/>
                    <a:pt x="800377" y="429244"/>
                  </a:cubicBezTo>
                  <a:lnTo>
                    <a:pt x="113758" y="429244"/>
                  </a:lnTo>
                  <a:cubicBezTo>
                    <a:pt x="83588" y="429244"/>
                    <a:pt x="54653" y="417258"/>
                    <a:pt x="33319" y="395925"/>
                  </a:cubicBezTo>
                  <a:cubicBezTo>
                    <a:pt x="11985" y="374591"/>
                    <a:pt x="0" y="345656"/>
                    <a:pt x="0" y="315486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914135" cy="45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9486713" y="4621049"/>
            <a:ext cx="3228931" cy="144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Making decisions in a program based on conditions (e.g., if-else statements).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3368549" y="3549873"/>
            <a:ext cx="3848941" cy="3208698"/>
            <a:chOff x="0" y="0"/>
            <a:chExt cx="1013713" cy="8450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13713" cy="845089"/>
            </a:xfrm>
            <a:custGeom>
              <a:avLst/>
              <a:gdLst/>
              <a:ahLst/>
              <a:cxnLst/>
              <a:rect l="l" t="t" r="r" b="b"/>
              <a:pathLst>
                <a:path w="1013713" h="845089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742506"/>
                  </a:lnTo>
                  <a:cubicBezTo>
                    <a:pt x="1013713" y="769713"/>
                    <a:pt x="1002905" y="795805"/>
                    <a:pt x="983667" y="815043"/>
                  </a:cubicBezTo>
                  <a:cubicBezTo>
                    <a:pt x="964429" y="834281"/>
                    <a:pt x="938336" y="845089"/>
                    <a:pt x="911129" y="845089"/>
                  </a:cubicBezTo>
                  <a:lnTo>
                    <a:pt x="102584" y="845089"/>
                  </a:lnTo>
                  <a:cubicBezTo>
                    <a:pt x="45928" y="845089"/>
                    <a:pt x="0" y="799161"/>
                    <a:pt x="0" y="742506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1013713" cy="873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3863398" y="3540348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Iteration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3557591" y="4217593"/>
            <a:ext cx="3470856" cy="2424632"/>
            <a:chOff x="0" y="0"/>
            <a:chExt cx="914135" cy="63858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14135" cy="638586"/>
            </a:xfrm>
            <a:custGeom>
              <a:avLst/>
              <a:gdLst/>
              <a:ahLst/>
              <a:cxnLst/>
              <a:rect l="l" t="t" r="r" b="b"/>
              <a:pathLst>
                <a:path w="914135" h="638586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524828"/>
                  </a:lnTo>
                  <a:cubicBezTo>
                    <a:pt x="914135" y="554999"/>
                    <a:pt x="902150" y="583933"/>
                    <a:pt x="880816" y="605267"/>
                  </a:cubicBezTo>
                  <a:cubicBezTo>
                    <a:pt x="859482" y="626601"/>
                    <a:pt x="830547" y="638586"/>
                    <a:pt x="800377" y="638586"/>
                  </a:cubicBezTo>
                  <a:lnTo>
                    <a:pt x="113758" y="638586"/>
                  </a:lnTo>
                  <a:cubicBezTo>
                    <a:pt x="83588" y="638586"/>
                    <a:pt x="54653" y="626601"/>
                    <a:pt x="33319" y="605267"/>
                  </a:cubicBezTo>
                  <a:cubicBezTo>
                    <a:pt x="11985" y="583933"/>
                    <a:pt x="0" y="554999"/>
                    <a:pt x="0" y="524828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914135" cy="6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3678554" y="4295306"/>
            <a:ext cx="3228931" cy="216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Iterating or looping through a set of instructions multiple times until a certain condition is met (e.g., for loops, while loops).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02046" y="7044321"/>
            <a:ext cx="1629970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Data is involved in almost every problem we are trying to solve, hence we also need the input and output statements.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5173909" y="8394303"/>
            <a:ext cx="3848941" cy="1495294"/>
            <a:chOff x="0" y="0"/>
            <a:chExt cx="1013713" cy="39382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013713" cy="393822"/>
            </a:xfrm>
            <a:custGeom>
              <a:avLst/>
              <a:gdLst/>
              <a:ahLst/>
              <a:cxnLst/>
              <a:rect l="l" t="t" r="r" b="b"/>
              <a:pathLst>
                <a:path w="1013713" h="393822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291239"/>
                  </a:lnTo>
                  <a:cubicBezTo>
                    <a:pt x="1013713" y="318446"/>
                    <a:pt x="1002905" y="344538"/>
                    <a:pt x="983667" y="363776"/>
                  </a:cubicBezTo>
                  <a:cubicBezTo>
                    <a:pt x="964429" y="383015"/>
                    <a:pt x="938336" y="393822"/>
                    <a:pt x="911129" y="393822"/>
                  </a:cubicBezTo>
                  <a:lnTo>
                    <a:pt x="102584" y="393822"/>
                  </a:lnTo>
                  <a:cubicBezTo>
                    <a:pt x="45928" y="393822"/>
                    <a:pt x="0" y="347894"/>
                    <a:pt x="0" y="29123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1013713" cy="42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5668758" y="8780010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Input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9485240" y="8394303"/>
            <a:ext cx="3848941" cy="1495294"/>
            <a:chOff x="0" y="0"/>
            <a:chExt cx="1013713" cy="393822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013713" cy="393822"/>
            </a:xfrm>
            <a:custGeom>
              <a:avLst/>
              <a:gdLst/>
              <a:ahLst/>
              <a:cxnLst/>
              <a:rect l="l" t="t" r="r" b="b"/>
              <a:pathLst>
                <a:path w="1013713" h="393822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291239"/>
                  </a:lnTo>
                  <a:cubicBezTo>
                    <a:pt x="1013713" y="318446"/>
                    <a:pt x="1002905" y="344538"/>
                    <a:pt x="983667" y="363776"/>
                  </a:cubicBezTo>
                  <a:cubicBezTo>
                    <a:pt x="964429" y="383015"/>
                    <a:pt x="938336" y="393822"/>
                    <a:pt x="911129" y="393822"/>
                  </a:cubicBezTo>
                  <a:lnTo>
                    <a:pt x="102584" y="393822"/>
                  </a:lnTo>
                  <a:cubicBezTo>
                    <a:pt x="45928" y="393822"/>
                    <a:pt x="0" y="347894"/>
                    <a:pt x="0" y="29123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1013713" cy="42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9980089" y="8780010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Output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28700" y="0"/>
            <a:ext cx="6035829" cy="106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3"/>
              </a:lnSpc>
              <a:spcBef>
                <a:spcPct val="0"/>
              </a:spcBef>
            </a:pPr>
            <a:r>
              <a:rPr lang="en-US" sz="3628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12.3 Structured English, Pseudocode, &amp; Flowchart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7133677" y="1436335"/>
            <a:ext cx="3738666" cy="2405268"/>
            <a:chOff x="0" y="0"/>
            <a:chExt cx="984669" cy="6334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4669" cy="633486"/>
            </a:xfrm>
            <a:custGeom>
              <a:avLst/>
              <a:gdLst/>
              <a:ahLst/>
              <a:cxnLst/>
              <a:rect l="l" t="t" r="r" b="b"/>
              <a:pathLst>
                <a:path w="984669" h="633486">
                  <a:moveTo>
                    <a:pt x="105609" y="0"/>
                  </a:moveTo>
                  <a:lnTo>
                    <a:pt x="879060" y="0"/>
                  </a:lnTo>
                  <a:cubicBezTo>
                    <a:pt x="907069" y="0"/>
                    <a:pt x="933932" y="11127"/>
                    <a:pt x="953737" y="30932"/>
                  </a:cubicBezTo>
                  <a:cubicBezTo>
                    <a:pt x="973543" y="50738"/>
                    <a:pt x="984669" y="77600"/>
                    <a:pt x="984669" y="105609"/>
                  </a:cubicBezTo>
                  <a:lnTo>
                    <a:pt x="984669" y="527877"/>
                  </a:lnTo>
                  <a:cubicBezTo>
                    <a:pt x="984669" y="555886"/>
                    <a:pt x="973543" y="582748"/>
                    <a:pt x="953737" y="602554"/>
                  </a:cubicBezTo>
                  <a:cubicBezTo>
                    <a:pt x="933932" y="622360"/>
                    <a:pt x="907069" y="633486"/>
                    <a:pt x="879060" y="633486"/>
                  </a:cubicBezTo>
                  <a:lnTo>
                    <a:pt x="105609" y="633486"/>
                  </a:lnTo>
                  <a:cubicBezTo>
                    <a:pt x="77600" y="633486"/>
                    <a:pt x="50738" y="622360"/>
                    <a:pt x="30932" y="602554"/>
                  </a:cubicBezTo>
                  <a:cubicBezTo>
                    <a:pt x="11127" y="582748"/>
                    <a:pt x="0" y="555886"/>
                    <a:pt x="0" y="527877"/>
                  </a:cubicBezTo>
                  <a:lnTo>
                    <a:pt x="0" y="105609"/>
                  </a:lnTo>
                  <a:cubicBezTo>
                    <a:pt x="0" y="77600"/>
                    <a:pt x="11127" y="50738"/>
                    <a:pt x="30932" y="30932"/>
                  </a:cubicBezTo>
                  <a:cubicBezTo>
                    <a:pt x="50738" y="11127"/>
                    <a:pt x="77600" y="0"/>
                    <a:pt x="105609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984669" cy="662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79318" y="2068765"/>
            <a:ext cx="3470856" cy="1629784"/>
            <a:chOff x="0" y="0"/>
            <a:chExt cx="914135" cy="4292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4135" cy="429244"/>
            </a:xfrm>
            <a:custGeom>
              <a:avLst/>
              <a:gdLst/>
              <a:ahLst/>
              <a:cxnLst/>
              <a:rect l="l" t="t" r="r" b="b"/>
              <a:pathLst>
                <a:path w="914135" h="429244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315486"/>
                  </a:lnTo>
                  <a:cubicBezTo>
                    <a:pt x="914135" y="345656"/>
                    <a:pt x="902150" y="374591"/>
                    <a:pt x="880816" y="395925"/>
                  </a:cubicBezTo>
                  <a:cubicBezTo>
                    <a:pt x="859482" y="417258"/>
                    <a:pt x="830547" y="429244"/>
                    <a:pt x="800377" y="429244"/>
                  </a:cubicBezTo>
                  <a:lnTo>
                    <a:pt x="113758" y="429244"/>
                  </a:lnTo>
                  <a:cubicBezTo>
                    <a:pt x="83588" y="429244"/>
                    <a:pt x="54653" y="417258"/>
                    <a:pt x="33319" y="395925"/>
                  </a:cubicBezTo>
                  <a:cubicBezTo>
                    <a:pt x="11985" y="374591"/>
                    <a:pt x="0" y="345656"/>
                    <a:pt x="0" y="315486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914135" cy="45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7896" y="4077609"/>
            <a:ext cx="5625240" cy="5756098"/>
            <a:chOff x="0" y="0"/>
            <a:chExt cx="1490857" cy="15255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366326" y="4077609"/>
            <a:ext cx="5625240" cy="5756098"/>
            <a:chOff x="0" y="0"/>
            <a:chExt cx="1490857" cy="15255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218739" y="4049212"/>
            <a:ext cx="5625240" cy="5756098"/>
            <a:chOff x="0" y="0"/>
            <a:chExt cx="1490857" cy="15255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9426" y="4249237"/>
            <a:ext cx="5068534" cy="605805"/>
            <a:chOff x="0" y="0"/>
            <a:chExt cx="1334922" cy="15955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34922" cy="159554"/>
            </a:xfrm>
            <a:custGeom>
              <a:avLst/>
              <a:gdLst/>
              <a:ahLst/>
              <a:cxnLst/>
              <a:rect l="l" t="t" r="r" b="b"/>
              <a:pathLst>
                <a:path w="1334922" h="159554">
                  <a:moveTo>
                    <a:pt x="77900" y="0"/>
                  </a:moveTo>
                  <a:lnTo>
                    <a:pt x="1257023" y="0"/>
                  </a:lnTo>
                  <a:cubicBezTo>
                    <a:pt x="1277683" y="0"/>
                    <a:pt x="1297497" y="8207"/>
                    <a:pt x="1312106" y="22816"/>
                  </a:cubicBezTo>
                  <a:cubicBezTo>
                    <a:pt x="1326715" y="37425"/>
                    <a:pt x="1334922" y="57240"/>
                    <a:pt x="1334922" y="77900"/>
                  </a:cubicBezTo>
                  <a:lnTo>
                    <a:pt x="1334922" y="81654"/>
                  </a:lnTo>
                  <a:cubicBezTo>
                    <a:pt x="1334922" y="102314"/>
                    <a:pt x="1326715" y="122128"/>
                    <a:pt x="1312106" y="136737"/>
                  </a:cubicBezTo>
                  <a:cubicBezTo>
                    <a:pt x="1297497" y="151346"/>
                    <a:pt x="1277683" y="159554"/>
                    <a:pt x="1257023" y="159554"/>
                  </a:cubicBezTo>
                  <a:lnTo>
                    <a:pt x="77900" y="159554"/>
                  </a:lnTo>
                  <a:cubicBezTo>
                    <a:pt x="57240" y="159554"/>
                    <a:pt x="37425" y="151346"/>
                    <a:pt x="22816" y="136737"/>
                  </a:cubicBezTo>
                  <a:cubicBezTo>
                    <a:pt x="8207" y="122128"/>
                    <a:pt x="0" y="102314"/>
                    <a:pt x="0" y="81654"/>
                  </a:cubicBezTo>
                  <a:lnTo>
                    <a:pt x="0" y="77900"/>
                  </a:lnTo>
                  <a:cubicBezTo>
                    <a:pt x="0" y="57240"/>
                    <a:pt x="8207" y="37425"/>
                    <a:pt x="22816" y="22816"/>
                  </a:cubicBezTo>
                  <a:cubicBezTo>
                    <a:pt x="37425" y="8207"/>
                    <a:pt x="57240" y="0"/>
                    <a:pt x="77900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334922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673543" y="4249237"/>
            <a:ext cx="4972421" cy="605805"/>
            <a:chOff x="0" y="0"/>
            <a:chExt cx="1309609" cy="1595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09609" cy="159554"/>
            </a:xfrm>
            <a:custGeom>
              <a:avLst/>
              <a:gdLst/>
              <a:ahLst/>
              <a:cxnLst/>
              <a:rect l="l" t="t" r="r" b="b"/>
              <a:pathLst>
                <a:path w="1309609" h="159554">
                  <a:moveTo>
                    <a:pt x="79406" y="0"/>
                  </a:moveTo>
                  <a:lnTo>
                    <a:pt x="1230203" y="0"/>
                  </a:lnTo>
                  <a:cubicBezTo>
                    <a:pt x="1274058" y="0"/>
                    <a:pt x="1309609" y="35551"/>
                    <a:pt x="1309609" y="79406"/>
                  </a:cubicBezTo>
                  <a:lnTo>
                    <a:pt x="1309609" y="80148"/>
                  </a:lnTo>
                  <a:cubicBezTo>
                    <a:pt x="1309609" y="101208"/>
                    <a:pt x="1301243" y="121405"/>
                    <a:pt x="1286352" y="136296"/>
                  </a:cubicBezTo>
                  <a:cubicBezTo>
                    <a:pt x="1271460" y="151188"/>
                    <a:pt x="1251263" y="159554"/>
                    <a:pt x="1230203" y="159554"/>
                  </a:cubicBezTo>
                  <a:lnTo>
                    <a:pt x="79406" y="159554"/>
                  </a:lnTo>
                  <a:cubicBezTo>
                    <a:pt x="35551" y="159554"/>
                    <a:pt x="0" y="124003"/>
                    <a:pt x="0" y="80148"/>
                  </a:cubicBezTo>
                  <a:lnTo>
                    <a:pt x="0" y="79406"/>
                  </a:lnTo>
                  <a:cubicBezTo>
                    <a:pt x="0" y="58346"/>
                    <a:pt x="8366" y="38149"/>
                    <a:pt x="23257" y="23257"/>
                  </a:cubicBezTo>
                  <a:cubicBezTo>
                    <a:pt x="38149" y="8366"/>
                    <a:pt x="58346" y="0"/>
                    <a:pt x="79406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309609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515442" y="4228348"/>
            <a:ext cx="4948236" cy="605805"/>
            <a:chOff x="0" y="0"/>
            <a:chExt cx="1303239" cy="15955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03239" cy="159554"/>
            </a:xfrm>
            <a:custGeom>
              <a:avLst/>
              <a:gdLst/>
              <a:ahLst/>
              <a:cxnLst/>
              <a:rect l="l" t="t" r="r" b="b"/>
              <a:pathLst>
                <a:path w="1303239" h="159554">
                  <a:moveTo>
                    <a:pt x="79777" y="0"/>
                  </a:moveTo>
                  <a:lnTo>
                    <a:pt x="1223462" y="0"/>
                  </a:lnTo>
                  <a:cubicBezTo>
                    <a:pt x="1267522" y="0"/>
                    <a:pt x="1303239" y="35717"/>
                    <a:pt x="1303239" y="79777"/>
                  </a:cubicBezTo>
                  <a:lnTo>
                    <a:pt x="1303239" y="79777"/>
                  </a:lnTo>
                  <a:cubicBezTo>
                    <a:pt x="1303239" y="123836"/>
                    <a:pt x="1267522" y="159554"/>
                    <a:pt x="1223462" y="159554"/>
                  </a:cubicBezTo>
                  <a:lnTo>
                    <a:pt x="79777" y="159554"/>
                  </a:lnTo>
                  <a:cubicBezTo>
                    <a:pt x="35717" y="159554"/>
                    <a:pt x="0" y="123836"/>
                    <a:pt x="0" y="79777"/>
                  </a:cubicBezTo>
                  <a:lnTo>
                    <a:pt x="0" y="79777"/>
                  </a:lnTo>
                  <a:cubicBezTo>
                    <a:pt x="0" y="35717"/>
                    <a:pt x="35717" y="0"/>
                    <a:pt x="79777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303239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7362984" y="2146478"/>
            <a:ext cx="3228931" cy="35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Description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547828" y="1411056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Construct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7804" y="4266390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Structured English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975581" y="4245501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Pseudocode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824706" y="4245501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Flowchart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8700" y="0"/>
            <a:ext cx="6035829" cy="106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3"/>
              </a:lnSpc>
              <a:spcBef>
                <a:spcPct val="0"/>
              </a:spcBef>
            </a:pPr>
            <a:r>
              <a:rPr lang="en-US" sz="3628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12.3 Structured English, Pseudocode, &amp; Flowchart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7133677" y="1436335"/>
            <a:ext cx="3738666" cy="2405268"/>
            <a:chOff x="0" y="0"/>
            <a:chExt cx="984669" cy="6334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4669" cy="633486"/>
            </a:xfrm>
            <a:custGeom>
              <a:avLst/>
              <a:gdLst/>
              <a:ahLst/>
              <a:cxnLst/>
              <a:rect l="l" t="t" r="r" b="b"/>
              <a:pathLst>
                <a:path w="984669" h="633486">
                  <a:moveTo>
                    <a:pt x="105609" y="0"/>
                  </a:moveTo>
                  <a:lnTo>
                    <a:pt x="879060" y="0"/>
                  </a:lnTo>
                  <a:cubicBezTo>
                    <a:pt x="907069" y="0"/>
                    <a:pt x="933932" y="11127"/>
                    <a:pt x="953737" y="30932"/>
                  </a:cubicBezTo>
                  <a:cubicBezTo>
                    <a:pt x="973543" y="50738"/>
                    <a:pt x="984669" y="77600"/>
                    <a:pt x="984669" y="105609"/>
                  </a:cubicBezTo>
                  <a:lnTo>
                    <a:pt x="984669" y="527877"/>
                  </a:lnTo>
                  <a:cubicBezTo>
                    <a:pt x="984669" y="555886"/>
                    <a:pt x="973543" y="582748"/>
                    <a:pt x="953737" y="602554"/>
                  </a:cubicBezTo>
                  <a:cubicBezTo>
                    <a:pt x="933932" y="622360"/>
                    <a:pt x="907069" y="633486"/>
                    <a:pt x="879060" y="633486"/>
                  </a:cubicBezTo>
                  <a:lnTo>
                    <a:pt x="105609" y="633486"/>
                  </a:lnTo>
                  <a:cubicBezTo>
                    <a:pt x="77600" y="633486"/>
                    <a:pt x="50738" y="622360"/>
                    <a:pt x="30932" y="602554"/>
                  </a:cubicBezTo>
                  <a:cubicBezTo>
                    <a:pt x="11127" y="582748"/>
                    <a:pt x="0" y="555886"/>
                    <a:pt x="0" y="527877"/>
                  </a:cubicBezTo>
                  <a:lnTo>
                    <a:pt x="0" y="105609"/>
                  </a:lnTo>
                  <a:cubicBezTo>
                    <a:pt x="0" y="77600"/>
                    <a:pt x="11127" y="50738"/>
                    <a:pt x="30932" y="30932"/>
                  </a:cubicBezTo>
                  <a:cubicBezTo>
                    <a:pt x="50738" y="11127"/>
                    <a:pt x="77600" y="0"/>
                    <a:pt x="105609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984669" cy="662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79318" y="2068765"/>
            <a:ext cx="3470856" cy="1629784"/>
            <a:chOff x="0" y="0"/>
            <a:chExt cx="914135" cy="4292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4135" cy="429244"/>
            </a:xfrm>
            <a:custGeom>
              <a:avLst/>
              <a:gdLst/>
              <a:ahLst/>
              <a:cxnLst/>
              <a:rect l="l" t="t" r="r" b="b"/>
              <a:pathLst>
                <a:path w="914135" h="429244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315486"/>
                  </a:lnTo>
                  <a:cubicBezTo>
                    <a:pt x="914135" y="345656"/>
                    <a:pt x="902150" y="374591"/>
                    <a:pt x="880816" y="395925"/>
                  </a:cubicBezTo>
                  <a:cubicBezTo>
                    <a:pt x="859482" y="417258"/>
                    <a:pt x="830547" y="429244"/>
                    <a:pt x="800377" y="429244"/>
                  </a:cubicBezTo>
                  <a:lnTo>
                    <a:pt x="113758" y="429244"/>
                  </a:lnTo>
                  <a:cubicBezTo>
                    <a:pt x="83588" y="429244"/>
                    <a:pt x="54653" y="417258"/>
                    <a:pt x="33319" y="395925"/>
                  </a:cubicBezTo>
                  <a:cubicBezTo>
                    <a:pt x="11985" y="374591"/>
                    <a:pt x="0" y="345656"/>
                    <a:pt x="0" y="315486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914135" cy="45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7896" y="4077609"/>
            <a:ext cx="5625240" cy="5756098"/>
            <a:chOff x="0" y="0"/>
            <a:chExt cx="1490857" cy="15255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366326" y="4077609"/>
            <a:ext cx="5625240" cy="5756098"/>
            <a:chOff x="0" y="0"/>
            <a:chExt cx="1490857" cy="15255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218739" y="4049212"/>
            <a:ext cx="5625240" cy="5756098"/>
            <a:chOff x="0" y="0"/>
            <a:chExt cx="1490857" cy="15255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9426" y="4249237"/>
            <a:ext cx="5068534" cy="605805"/>
            <a:chOff x="0" y="0"/>
            <a:chExt cx="1334922" cy="15955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34922" cy="159554"/>
            </a:xfrm>
            <a:custGeom>
              <a:avLst/>
              <a:gdLst/>
              <a:ahLst/>
              <a:cxnLst/>
              <a:rect l="l" t="t" r="r" b="b"/>
              <a:pathLst>
                <a:path w="1334922" h="159554">
                  <a:moveTo>
                    <a:pt x="77900" y="0"/>
                  </a:moveTo>
                  <a:lnTo>
                    <a:pt x="1257023" y="0"/>
                  </a:lnTo>
                  <a:cubicBezTo>
                    <a:pt x="1277683" y="0"/>
                    <a:pt x="1297497" y="8207"/>
                    <a:pt x="1312106" y="22816"/>
                  </a:cubicBezTo>
                  <a:cubicBezTo>
                    <a:pt x="1326715" y="37425"/>
                    <a:pt x="1334922" y="57240"/>
                    <a:pt x="1334922" y="77900"/>
                  </a:cubicBezTo>
                  <a:lnTo>
                    <a:pt x="1334922" y="81654"/>
                  </a:lnTo>
                  <a:cubicBezTo>
                    <a:pt x="1334922" y="102314"/>
                    <a:pt x="1326715" y="122128"/>
                    <a:pt x="1312106" y="136737"/>
                  </a:cubicBezTo>
                  <a:cubicBezTo>
                    <a:pt x="1297497" y="151346"/>
                    <a:pt x="1277683" y="159554"/>
                    <a:pt x="1257023" y="159554"/>
                  </a:cubicBezTo>
                  <a:lnTo>
                    <a:pt x="77900" y="159554"/>
                  </a:lnTo>
                  <a:cubicBezTo>
                    <a:pt x="57240" y="159554"/>
                    <a:pt x="37425" y="151346"/>
                    <a:pt x="22816" y="136737"/>
                  </a:cubicBezTo>
                  <a:cubicBezTo>
                    <a:pt x="8207" y="122128"/>
                    <a:pt x="0" y="102314"/>
                    <a:pt x="0" y="81654"/>
                  </a:cubicBezTo>
                  <a:lnTo>
                    <a:pt x="0" y="77900"/>
                  </a:lnTo>
                  <a:cubicBezTo>
                    <a:pt x="0" y="57240"/>
                    <a:pt x="8207" y="37425"/>
                    <a:pt x="22816" y="22816"/>
                  </a:cubicBezTo>
                  <a:cubicBezTo>
                    <a:pt x="37425" y="8207"/>
                    <a:pt x="57240" y="0"/>
                    <a:pt x="77900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334922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673543" y="4249237"/>
            <a:ext cx="4972421" cy="605805"/>
            <a:chOff x="0" y="0"/>
            <a:chExt cx="1309609" cy="1595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09609" cy="159554"/>
            </a:xfrm>
            <a:custGeom>
              <a:avLst/>
              <a:gdLst/>
              <a:ahLst/>
              <a:cxnLst/>
              <a:rect l="l" t="t" r="r" b="b"/>
              <a:pathLst>
                <a:path w="1309609" h="159554">
                  <a:moveTo>
                    <a:pt x="79406" y="0"/>
                  </a:moveTo>
                  <a:lnTo>
                    <a:pt x="1230203" y="0"/>
                  </a:lnTo>
                  <a:cubicBezTo>
                    <a:pt x="1274058" y="0"/>
                    <a:pt x="1309609" y="35551"/>
                    <a:pt x="1309609" y="79406"/>
                  </a:cubicBezTo>
                  <a:lnTo>
                    <a:pt x="1309609" y="80148"/>
                  </a:lnTo>
                  <a:cubicBezTo>
                    <a:pt x="1309609" y="101208"/>
                    <a:pt x="1301243" y="121405"/>
                    <a:pt x="1286352" y="136296"/>
                  </a:cubicBezTo>
                  <a:cubicBezTo>
                    <a:pt x="1271460" y="151188"/>
                    <a:pt x="1251263" y="159554"/>
                    <a:pt x="1230203" y="159554"/>
                  </a:cubicBezTo>
                  <a:lnTo>
                    <a:pt x="79406" y="159554"/>
                  </a:lnTo>
                  <a:cubicBezTo>
                    <a:pt x="35551" y="159554"/>
                    <a:pt x="0" y="124003"/>
                    <a:pt x="0" y="80148"/>
                  </a:cubicBezTo>
                  <a:lnTo>
                    <a:pt x="0" y="79406"/>
                  </a:lnTo>
                  <a:cubicBezTo>
                    <a:pt x="0" y="58346"/>
                    <a:pt x="8366" y="38149"/>
                    <a:pt x="23257" y="23257"/>
                  </a:cubicBezTo>
                  <a:cubicBezTo>
                    <a:pt x="38149" y="8366"/>
                    <a:pt x="58346" y="0"/>
                    <a:pt x="79406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309609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515442" y="4228348"/>
            <a:ext cx="4948236" cy="605805"/>
            <a:chOff x="0" y="0"/>
            <a:chExt cx="1303239" cy="15955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03239" cy="159554"/>
            </a:xfrm>
            <a:custGeom>
              <a:avLst/>
              <a:gdLst/>
              <a:ahLst/>
              <a:cxnLst/>
              <a:rect l="l" t="t" r="r" b="b"/>
              <a:pathLst>
                <a:path w="1303239" h="159554">
                  <a:moveTo>
                    <a:pt x="79777" y="0"/>
                  </a:moveTo>
                  <a:lnTo>
                    <a:pt x="1223462" y="0"/>
                  </a:lnTo>
                  <a:cubicBezTo>
                    <a:pt x="1267522" y="0"/>
                    <a:pt x="1303239" y="35717"/>
                    <a:pt x="1303239" y="79777"/>
                  </a:cubicBezTo>
                  <a:lnTo>
                    <a:pt x="1303239" y="79777"/>
                  </a:lnTo>
                  <a:cubicBezTo>
                    <a:pt x="1303239" y="123836"/>
                    <a:pt x="1267522" y="159554"/>
                    <a:pt x="1223462" y="159554"/>
                  </a:cubicBezTo>
                  <a:lnTo>
                    <a:pt x="79777" y="159554"/>
                  </a:lnTo>
                  <a:cubicBezTo>
                    <a:pt x="35717" y="159554"/>
                    <a:pt x="0" y="123836"/>
                    <a:pt x="0" y="79777"/>
                  </a:cubicBezTo>
                  <a:lnTo>
                    <a:pt x="0" y="79777"/>
                  </a:lnTo>
                  <a:cubicBezTo>
                    <a:pt x="0" y="35717"/>
                    <a:pt x="35717" y="0"/>
                    <a:pt x="79777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303239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786483" y="5311878"/>
            <a:ext cx="5051477" cy="1837478"/>
          </a:xfrm>
          <a:custGeom>
            <a:avLst/>
            <a:gdLst/>
            <a:ahLst/>
            <a:cxnLst/>
            <a:rect l="l" t="t" r="r" b="b"/>
            <a:pathLst>
              <a:path w="5051477" h="1837478">
                <a:moveTo>
                  <a:pt x="0" y="0"/>
                </a:moveTo>
                <a:lnTo>
                  <a:pt x="5051477" y="0"/>
                </a:lnTo>
                <a:lnTo>
                  <a:pt x="5051477" y="1837478"/>
                </a:lnTo>
                <a:lnTo>
                  <a:pt x="0" y="18374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8144" t="-79016" r="-28144" b="-76093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2" name="Freeform 32"/>
          <p:cNvSpPr/>
          <p:nvPr/>
        </p:nvSpPr>
        <p:spPr>
          <a:xfrm>
            <a:off x="6733750" y="5311878"/>
            <a:ext cx="4912215" cy="1614577"/>
          </a:xfrm>
          <a:custGeom>
            <a:avLst/>
            <a:gdLst/>
            <a:ahLst/>
            <a:cxnLst/>
            <a:rect l="l" t="t" r="r" b="b"/>
            <a:pathLst>
              <a:path w="4912215" h="1614577">
                <a:moveTo>
                  <a:pt x="0" y="0"/>
                </a:moveTo>
                <a:lnTo>
                  <a:pt x="4912214" y="0"/>
                </a:lnTo>
                <a:lnTo>
                  <a:pt x="4912214" y="1614576"/>
                </a:lnTo>
                <a:lnTo>
                  <a:pt x="0" y="16145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9750" t="-92710" r="-28770" b="-9364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3" name="Freeform 33"/>
          <p:cNvSpPr/>
          <p:nvPr/>
        </p:nvSpPr>
        <p:spPr>
          <a:xfrm>
            <a:off x="13013028" y="5143500"/>
            <a:ext cx="3953063" cy="2569491"/>
          </a:xfrm>
          <a:custGeom>
            <a:avLst/>
            <a:gdLst/>
            <a:ahLst/>
            <a:cxnLst/>
            <a:rect l="l" t="t" r="r" b="b"/>
            <a:pathLst>
              <a:path w="3953063" h="2569491">
                <a:moveTo>
                  <a:pt x="0" y="0"/>
                </a:moveTo>
                <a:lnTo>
                  <a:pt x="3953063" y="0"/>
                </a:lnTo>
                <a:lnTo>
                  <a:pt x="3953063" y="2569491"/>
                </a:lnTo>
                <a:lnTo>
                  <a:pt x="0" y="25694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4" name="TextBox 34"/>
          <p:cNvSpPr txBox="1"/>
          <p:nvPr/>
        </p:nvSpPr>
        <p:spPr>
          <a:xfrm>
            <a:off x="7362984" y="2255263"/>
            <a:ext cx="3228931" cy="719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Taking data in into the program.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547828" y="1411056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Input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7804" y="4266390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Structured English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975581" y="4245501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Pseudocode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824706" y="4245501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Flowchart</a:t>
            </a:r>
          </a:p>
        </p:txBody>
      </p:sp>
      <p:sp>
        <p:nvSpPr>
          <p:cNvPr id="39" name="AutoShape 39"/>
          <p:cNvSpPr/>
          <p:nvPr/>
        </p:nvSpPr>
        <p:spPr>
          <a:xfrm flipH="1" flipV="1">
            <a:off x="2515702" y="6957340"/>
            <a:ext cx="108488" cy="122361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40" name="AutoShape 40"/>
          <p:cNvSpPr/>
          <p:nvPr/>
        </p:nvSpPr>
        <p:spPr>
          <a:xfrm flipH="1" flipV="1">
            <a:off x="10891318" y="6957340"/>
            <a:ext cx="108488" cy="122361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41" name="TextBox 41"/>
          <p:cNvSpPr txBox="1"/>
          <p:nvPr/>
        </p:nvSpPr>
        <p:spPr>
          <a:xfrm>
            <a:off x="1028700" y="8239790"/>
            <a:ext cx="3228931" cy="35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FAFAFA"/>
                </a:solidFill>
                <a:latin typeface="Open Sans"/>
                <a:ea typeface="Open Sans"/>
                <a:cs typeface="Open Sans"/>
                <a:sym typeface="Open Sans"/>
              </a:rPr>
              <a:t>Variable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286511" y="8239790"/>
            <a:ext cx="3228931" cy="35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FAFAFA"/>
                </a:solidFill>
                <a:latin typeface="Open Sans"/>
                <a:ea typeface="Open Sans"/>
                <a:cs typeface="Open Sans"/>
                <a:sym typeface="Open Sans"/>
              </a:rPr>
              <a:t>Variable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28700" y="0"/>
            <a:ext cx="6035829" cy="106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3"/>
              </a:lnSpc>
              <a:spcBef>
                <a:spcPct val="0"/>
              </a:spcBef>
            </a:pPr>
            <a:r>
              <a:rPr lang="en-US" sz="3628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12.3 Structured English, Pseudocode, &amp; Flowchart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7133677" y="1436335"/>
            <a:ext cx="3738666" cy="2405268"/>
            <a:chOff x="0" y="0"/>
            <a:chExt cx="984669" cy="6334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4669" cy="633486"/>
            </a:xfrm>
            <a:custGeom>
              <a:avLst/>
              <a:gdLst/>
              <a:ahLst/>
              <a:cxnLst/>
              <a:rect l="l" t="t" r="r" b="b"/>
              <a:pathLst>
                <a:path w="984669" h="633486">
                  <a:moveTo>
                    <a:pt x="105609" y="0"/>
                  </a:moveTo>
                  <a:lnTo>
                    <a:pt x="879060" y="0"/>
                  </a:lnTo>
                  <a:cubicBezTo>
                    <a:pt x="907069" y="0"/>
                    <a:pt x="933932" y="11127"/>
                    <a:pt x="953737" y="30932"/>
                  </a:cubicBezTo>
                  <a:cubicBezTo>
                    <a:pt x="973543" y="50738"/>
                    <a:pt x="984669" y="77600"/>
                    <a:pt x="984669" y="105609"/>
                  </a:cubicBezTo>
                  <a:lnTo>
                    <a:pt x="984669" y="527877"/>
                  </a:lnTo>
                  <a:cubicBezTo>
                    <a:pt x="984669" y="555886"/>
                    <a:pt x="973543" y="582748"/>
                    <a:pt x="953737" y="602554"/>
                  </a:cubicBezTo>
                  <a:cubicBezTo>
                    <a:pt x="933932" y="622360"/>
                    <a:pt x="907069" y="633486"/>
                    <a:pt x="879060" y="633486"/>
                  </a:cubicBezTo>
                  <a:lnTo>
                    <a:pt x="105609" y="633486"/>
                  </a:lnTo>
                  <a:cubicBezTo>
                    <a:pt x="77600" y="633486"/>
                    <a:pt x="50738" y="622360"/>
                    <a:pt x="30932" y="602554"/>
                  </a:cubicBezTo>
                  <a:cubicBezTo>
                    <a:pt x="11127" y="582748"/>
                    <a:pt x="0" y="555886"/>
                    <a:pt x="0" y="527877"/>
                  </a:cubicBezTo>
                  <a:lnTo>
                    <a:pt x="0" y="105609"/>
                  </a:lnTo>
                  <a:cubicBezTo>
                    <a:pt x="0" y="77600"/>
                    <a:pt x="11127" y="50738"/>
                    <a:pt x="30932" y="30932"/>
                  </a:cubicBezTo>
                  <a:cubicBezTo>
                    <a:pt x="50738" y="11127"/>
                    <a:pt x="77600" y="0"/>
                    <a:pt x="105609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984669" cy="662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79318" y="2068765"/>
            <a:ext cx="3470856" cy="1629784"/>
            <a:chOff x="0" y="0"/>
            <a:chExt cx="914135" cy="4292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4135" cy="429244"/>
            </a:xfrm>
            <a:custGeom>
              <a:avLst/>
              <a:gdLst/>
              <a:ahLst/>
              <a:cxnLst/>
              <a:rect l="l" t="t" r="r" b="b"/>
              <a:pathLst>
                <a:path w="914135" h="429244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315486"/>
                  </a:lnTo>
                  <a:cubicBezTo>
                    <a:pt x="914135" y="345656"/>
                    <a:pt x="902150" y="374591"/>
                    <a:pt x="880816" y="395925"/>
                  </a:cubicBezTo>
                  <a:cubicBezTo>
                    <a:pt x="859482" y="417258"/>
                    <a:pt x="830547" y="429244"/>
                    <a:pt x="800377" y="429244"/>
                  </a:cubicBezTo>
                  <a:lnTo>
                    <a:pt x="113758" y="429244"/>
                  </a:lnTo>
                  <a:cubicBezTo>
                    <a:pt x="83588" y="429244"/>
                    <a:pt x="54653" y="417258"/>
                    <a:pt x="33319" y="395925"/>
                  </a:cubicBezTo>
                  <a:cubicBezTo>
                    <a:pt x="11985" y="374591"/>
                    <a:pt x="0" y="345656"/>
                    <a:pt x="0" y="315486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914135" cy="45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7896" y="4077609"/>
            <a:ext cx="5625240" cy="5756098"/>
            <a:chOff x="0" y="0"/>
            <a:chExt cx="1490857" cy="15255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366326" y="4077609"/>
            <a:ext cx="5625240" cy="5756098"/>
            <a:chOff x="0" y="0"/>
            <a:chExt cx="1490857" cy="15255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218739" y="4049212"/>
            <a:ext cx="5625240" cy="5756098"/>
            <a:chOff x="0" y="0"/>
            <a:chExt cx="1490857" cy="15255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9426" y="4249237"/>
            <a:ext cx="5068534" cy="605805"/>
            <a:chOff x="0" y="0"/>
            <a:chExt cx="1334922" cy="15955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34922" cy="159554"/>
            </a:xfrm>
            <a:custGeom>
              <a:avLst/>
              <a:gdLst/>
              <a:ahLst/>
              <a:cxnLst/>
              <a:rect l="l" t="t" r="r" b="b"/>
              <a:pathLst>
                <a:path w="1334922" h="159554">
                  <a:moveTo>
                    <a:pt x="77900" y="0"/>
                  </a:moveTo>
                  <a:lnTo>
                    <a:pt x="1257023" y="0"/>
                  </a:lnTo>
                  <a:cubicBezTo>
                    <a:pt x="1277683" y="0"/>
                    <a:pt x="1297497" y="8207"/>
                    <a:pt x="1312106" y="22816"/>
                  </a:cubicBezTo>
                  <a:cubicBezTo>
                    <a:pt x="1326715" y="37425"/>
                    <a:pt x="1334922" y="57240"/>
                    <a:pt x="1334922" y="77900"/>
                  </a:cubicBezTo>
                  <a:lnTo>
                    <a:pt x="1334922" y="81654"/>
                  </a:lnTo>
                  <a:cubicBezTo>
                    <a:pt x="1334922" y="102314"/>
                    <a:pt x="1326715" y="122128"/>
                    <a:pt x="1312106" y="136737"/>
                  </a:cubicBezTo>
                  <a:cubicBezTo>
                    <a:pt x="1297497" y="151346"/>
                    <a:pt x="1277683" y="159554"/>
                    <a:pt x="1257023" y="159554"/>
                  </a:cubicBezTo>
                  <a:lnTo>
                    <a:pt x="77900" y="159554"/>
                  </a:lnTo>
                  <a:cubicBezTo>
                    <a:pt x="57240" y="159554"/>
                    <a:pt x="37425" y="151346"/>
                    <a:pt x="22816" y="136737"/>
                  </a:cubicBezTo>
                  <a:cubicBezTo>
                    <a:pt x="8207" y="122128"/>
                    <a:pt x="0" y="102314"/>
                    <a:pt x="0" y="81654"/>
                  </a:cubicBezTo>
                  <a:lnTo>
                    <a:pt x="0" y="77900"/>
                  </a:lnTo>
                  <a:cubicBezTo>
                    <a:pt x="0" y="57240"/>
                    <a:pt x="8207" y="37425"/>
                    <a:pt x="22816" y="22816"/>
                  </a:cubicBezTo>
                  <a:cubicBezTo>
                    <a:pt x="37425" y="8207"/>
                    <a:pt x="57240" y="0"/>
                    <a:pt x="77900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334922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673543" y="4249237"/>
            <a:ext cx="4972421" cy="605805"/>
            <a:chOff x="0" y="0"/>
            <a:chExt cx="1309609" cy="1595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09609" cy="159554"/>
            </a:xfrm>
            <a:custGeom>
              <a:avLst/>
              <a:gdLst/>
              <a:ahLst/>
              <a:cxnLst/>
              <a:rect l="l" t="t" r="r" b="b"/>
              <a:pathLst>
                <a:path w="1309609" h="159554">
                  <a:moveTo>
                    <a:pt x="79406" y="0"/>
                  </a:moveTo>
                  <a:lnTo>
                    <a:pt x="1230203" y="0"/>
                  </a:lnTo>
                  <a:cubicBezTo>
                    <a:pt x="1274058" y="0"/>
                    <a:pt x="1309609" y="35551"/>
                    <a:pt x="1309609" y="79406"/>
                  </a:cubicBezTo>
                  <a:lnTo>
                    <a:pt x="1309609" y="80148"/>
                  </a:lnTo>
                  <a:cubicBezTo>
                    <a:pt x="1309609" y="101208"/>
                    <a:pt x="1301243" y="121405"/>
                    <a:pt x="1286352" y="136296"/>
                  </a:cubicBezTo>
                  <a:cubicBezTo>
                    <a:pt x="1271460" y="151188"/>
                    <a:pt x="1251263" y="159554"/>
                    <a:pt x="1230203" y="159554"/>
                  </a:cubicBezTo>
                  <a:lnTo>
                    <a:pt x="79406" y="159554"/>
                  </a:lnTo>
                  <a:cubicBezTo>
                    <a:pt x="35551" y="159554"/>
                    <a:pt x="0" y="124003"/>
                    <a:pt x="0" y="80148"/>
                  </a:cubicBezTo>
                  <a:lnTo>
                    <a:pt x="0" y="79406"/>
                  </a:lnTo>
                  <a:cubicBezTo>
                    <a:pt x="0" y="58346"/>
                    <a:pt x="8366" y="38149"/>
                    <a:pt x="23257" y="23257"/>
                  </a:cubicBezTo>
                  <a:cubicBezTo>
                    <a:pt x="38149" y="8366"/>
                    <a:pt x="58346" y="0"/>
                    <a:pt x="79406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309609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515442" y="4228348"/>
            <a:ext cx="4948236" cy="605805"/>
            <a:chOff x="0" y="0"/>
            <a:chExt cx="1303239" cy="15955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03239" cy="159554"/>
            </a:xfrm>
            <a:custGeom>
              <a:avLst/>
              <a:gdLst/>
              <a:ahLst/>
              <a:cxnLst/>
              <a:rect l="l" t="t" r="r" b="b"/>
              <a:pathLst>
                <a:path w="1303239" h="159554">
                  <a:moveTo>
                    <a:pt x="79777" y="0"/>
                  </a:moveTo>
                  <a:lnTo>
                    <a:pt x="1223462" y="0"/>
                  </a:lnTo>
                  <a:cubicBezTo>
                    <a:pt x="1267522" y="0"/>
                    <a:pt x="1303239" y="35717"/>
                    <a:pt x="1303239" y="79777"/>
                  </a:cubicBezTo>
                  <a:lnTo>
                    <a:pt x="1303239" y="79777"/>
                  </a:lnTo>
                  <a:cubicBezTo>
                    <a:pt x="1303239" y="123836"/>
                    <a:pt x="1267522" y="159554"/>
                    <a:pt x="1223462" y="159554"/>
                  </a:cubicBezTo>
                  <a:lnTo>
                    <a:pt x="79777" y="159554"/>
                  </a:lnTo>
                  <a:cubicBezTo>
                    <a:pt x="35717" y="159554"/>
                    <a:pt x="0" y="123836"/>
                    <a:pt x="0" y="79777"/>
                  </a:cubicBezTo>
                  <a:lnTo>
                    <a:pt x="0" y="79777"/>
                  </a:lnTo>
                  <a:cubicBezTo>
                    <a:pt x="0" y="35717"/>
                    <a:pt x="35717" y="0"/>
                    <a:pt x="79777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303239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2962546" y="5033225"/>
            <a:ext cx="4054029" cy="2287900"/>
          </a:xfrm>
          <a:custGeom>
            <a:avLst/>
            <a:gdLst/>
            <a:ahLst/>
            <a:cxnLst/>
            <a:rect l="l" t="t" r="r" b="b"/>
            <a:pathLst>
              <a:path w="4054029" h="2287900">
                <a:moveTo>
                  <a:pt x="0" y="0"/>
                </a:moveTo>
                <a:lnTo>
                  <a:pt x="4054028" y="0"/>
                </a:lnTo>
                <a:lnTo>
                  <a:pt x="4054028" y="2287900"/>
                </a:lnTo>
                <a:lnTo>
                  <a:pt x="0" y="22879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768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2" name="Freeform 32"/>
          <p:cNvSpPr/>
          <p:nvPr/>
        </p:nvSpPr>
        <p:spPr>
          <a:xfrm>
            <a:off x="769426" y="5083642"/>
            <a:ext cx="4914149" cy="2382249"/>
          </a:xfrm>
          <a:custGeom>
            <a:avLst/>
            <a:gdLst/>
            <a:ahLst/>
            <a:cxnLst/>
            <a:rect l="l" t="t" r="r" b="b"/>
            <a:pathLst>
              <a:path w="4914149" h="2382249">
                <a:moveTo>
                  <a:pt x="0" y="0"/>
                </a:moveTo>
                <a:lnTo>
                  <a:pt x="4914149" y="0"/>
                </a:lnTo>
                <a:lnTo>
                  <a:pt x="4914149" y="2382249"/>
                </a:lnTo>
                <a:lnTo>
                  <a:pt x="0" y="23822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8777" t="-59098" r="-29310" b="-68156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3" name="TextBox 33"/>
          <p:cNvSpPr txBox="1"/>
          <p:nvPr/>
        </p:nvSpPr>
        <p:spPr>
          <a:xfrm>
            <a:off x="7362984" y="2146478"/>
            <a:ext cx="3228931" cy="719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Output the data to the user.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547828" y="1411056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Output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7804" y="4266390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Structured English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975581" y="4245501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Pseudocode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824706" y="4245501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Flowchart</a:t>
            </a:r>
          </a:p>
        </p:txBody>
      </p:sp>
      <p:sp>
        <p:nvSpPr>
          <p:cNvPr id="38" name="Freeform 38"/>
          <p:cNvSpPr/>
          <p:nvPr/>
        </p:nvSpPr>
        <p:spPr>
          <a:xfrm>
            <a:off x="6731816" y="5143500"/>
            <a:ext cx="4914149" cy="2382249"/>
          </a:xfrm>
          <a:custGeom>
            <a:avLst/>
            <a:gdLst/>
            <a:ahLst/>
            <a:cxnLst/>
            <a:rect l="l" t="t" r="r" b="b"/>
            <a:pathLst>
              <a:path w="4914149" h="2382249">
                <a:moveTo>
                  <a:pt x="0" y="0"/>
                </a:moveTo>
                <a:lnTo>
                  <a:pt x="4914148" y="0"/>
                </a:lnTo>
                <a:lnTo>
                  <a:pt x="4914148" y="2382249"/>
                </a:lnTo>
                <a:lnTo>
                  <a:pt x="0" y="23822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8777" t="-59098" r="-29310" b="-68156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9" name="TextBox 39"/>
          <p:cNvSpPr txBox="1"/>
          <p:nvPr/>
        </p:nvSpPr>
        <p:spPr>
          <a:xfrm>
            <a:off x="1028700" y="0"/>
            <a:ext cx="6035829" cy="106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3"/>
              </a:lnSpc>
              <a:spcBef>
                <a:spcPct val="0"/>
              </a:spcBef>
            </a:pPr>
            <a:r>
              <a:rPr lang="en-US" sz="3628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12.3 Structured English, Pseudocode, &amp; Flowchart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5423040" y="5609546"/>
            <a:ext cx="6804084" cy="3991609"/>
          </a:xfrm>
          <a:custGeom>
            <a:avLst/>
            <a:gdLst/>
            <a:ahLst/>
            <a:cxnLst/>
            <a:rect l="l" t="t" r="r" b="b"/>
            <a:pathLst>
              <a:path w="6804084" h="3991609">
                <a:moveTo>
                  <a:pt x="0" y="0"/>
                </a:moveTo>
                <a:lnTo>
                  <a:pt x="6804083" y="0"/>
                </a:lnTo>
                <a:lnTo>
                  <a:pt x="6804083" y="3991609"/>
                </a:lnTo>
                <a:lnTo>
                  <a:pt x="0" y="39916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420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339441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12.4 Variables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13361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Why are variables needed?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694896"/>
            <a:ext cx="1629970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Variables are needed in programming to </a:t>
            </a: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store and manipulate data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allowing for dynamic and flexible handling of information within a program.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1134" y="4714196"/>
            <a:ext cx="433204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Think of a variable like a box to store data: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63496" y="8163325"/>
            <a:ext cx="1545672" cy="1211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14"/>
              </a:lnSpc>
              <a:spcBef>
                <a:spcPct val="0"/>
              </a:spcBef>
            </a:pPr>
            <a:r>
              <a:rPr lang="en-US" sz="7010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X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64777" y="8109364"/>
            <a:ext cx="1623743" cy="126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9"/>
              </a:lnSpc>
              <a:spcBef>
                <a:spcPct val="0"/>
              </a:spcBef>
            </a:pPr>
            <a:r>
              <a:rPr lang="en-US" sz="7364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0"/>
            <a:ext cx="5940055" cy="1028700"/>
            <a:chOff x="0" y="0"/>
            <a:chExt cx="2210287" cy="3827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10287" cy="382778"/>
            </a:xfrm>
            <a:custGeom>
              <a:avLst/>
              <a:gdLst/>
              <a:ahLst/>
              <a:cxnLst/>
              <a:rect l="l" t="t" r="r" b="b"/>
              <a:pathLst>
                <a:path w="2210287" h="382778">
                  <a:moveTo>
                    <a:pt x="0" y="0"/>
                  </a:moveTo>
                  <a:lnTo>
                    <a:pt x="2210287" y="0"/>
                  </a:lnTo>
                  <a:lnTo>
                    <a:pt x="2210287" y="382778"/>
                  </a:lnTo>
                  <a:lnTo>
                    <a:pt x="0" y="382778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55678" y="801482"/>
            <a:ext cx="9303622" cy="7878642"/>
            <a:chOff x="0" y="0"/>
            <a:chExt cx="2450337" cy="20750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50337" cy="2075033"/>
            </a:xfrm>
            <a:custGeom>
              <a:avLst/>
              <a:gdLst/>
              <a:ahLst/>
              <a:cxnLst/>
              <a:rect l="l" t="t" r="r" b="b"/>
              <a:pathLst>
                <a:path w="2450337" h="2075033">
                  <a:moveTo>
                    <a:pt x="42439" y="0"/>
                  </a:moveTo>
                  <a:lnTo>
                    <a:pt x="2407898" y="0"/>
                  </a:lnTo>
                  <a:cubicBezTo>
                    <a:pt x="2431336" y="0"/>
                    <a:pt x="2450337" y="19001"/>
                    <a:pt x="2450337" y="42439"/>
                  </a:cubicBezTo>
                  <a:lnTo>
                    <a:pt x="2450337" y="2032594"/>
                  </a:lnTo>
                  <a:cubicBezTo>
                    <a:pt x="2450337" y="2056033"/>
                    <a:pt x="2431336" y="2075033"/>
                    <a:pt x="2407898" y="2075033"/>
                  </a:cubicBezTo>
                  <a:lnTo>
                    <a:pt x="42439" y="2075033"/>
                  </a:lnTo>
                  <a:cubicBezTo>
                    <a:pt x="19001" y="2075033"/>
                    <a:pt x="0" y="2056033"/>
                    <a:pt x="0" y="2032594"/>
                  </a:cubicBezTo>
                  <a:lnTo>
                    <a:pt x="0" y="42439"/>
                  </a:lnTo>
                  <a:cubicBezTo>
                    <a:pt x="0" y="19001"/>
                    <a:pt x="19001" y="0"/>
                    <a:pt x="42439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2450337" cy="2151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513714" y="1772063"/>
            <a:ext cx="1485014" cy="1485014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786160"/>
            <a:ext cx="1485014" cy="1485014"/>
          </a:xfrm>
          <a:custGeom>
            <a:avLst/>
            <a:gdLst/>
            <a:ahLst/>
            <a:cxnLst/>
            <a:rect l="l" t="t" r="r" b="b"/>
            <a:pathLst>
              <a:path w="1485014" h="1485014">
                <a:moveTo>
                  <a:pt x="0" y="0"/>
                </a:moveTo>
                <a:lnTo>
                  <a:pt x="1485014" y="0"/>
                </a:lnTo>
                <a:lnTo>
                  <a:pt x="1485014" y="1485014"/>
                </a:lnTo>
                <a:lnTo>
                  <a:pt x="0" y="1485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5" name="Freeform 15"/>
          <p:cNvSpPr/>
          <p:nvPr/>
        </p:nvSpPr>
        <p:spPr>
          <a:xfrm>
            <a:off x="8754241" y="1162303"/>
            <a:ext cx="7430174" cy="7448796"/>
          </a:xfrm>
          <a:custGeom>
            <a:avLst/>
            <a:gdLst/>
            <a:ahLst/>
            <a:cxnLst/>
            <a:rect l="l" t="t" r="r" b="b"/>
            <a:pathLst>
              <a:path w="7430174" h="7448796">
                <a:moveTo>
                  <a:pt x="0" y="0"/>
                </a:moveTo>
                <a:lnTo>
                  <a:pt x="7430174" y="0"/>
                </a:lnTo>
                <a:lnTo>
                  <a:pt x="7430174" y="7448796"/>
                </a:lnTo>
                <a:lnTo>
                  <a:pt x="0" y="7448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6" name="TextBox 16"/>
          <p:cNvSpPr txBox="1"/>
          <p:nvPr/>
        </p:nvSpPr>
        <p:spPr>
          <a:xfrm>
            <a:off x="1028700" y="3419633"/>
            <a:ext cx="5689336" cy="479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4"/>
              </a:lnSpc>
              <a:spcBef>
                <a:spcPct val="0"/>
              </a:spcBef>
            </a:pPr>
            <a:r>
              <a:rPr lang="en-US" sz="6691" b="1" spc="-200">
                <a:solidFill>
                  <a:srgbClr val="3F4042"/>
                </a:solidFill>
                <a:latin typeface="Poppins Bold"/>
                <a:ea typeface="Poppins Bold"/>
                <a:cs typeface="Poppins Bold"/>
                <a:sym typeface="Poppins Bold"/>
              </a:rPr>
              <a:t>Problem-Solving Through Algorithm Design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39600" y="8792188"/>
            <a:ext cx="5256914" cy="413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-24" dirty="0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AS LEVEL COMPUTER SCIENCE 9618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3618" y="2350212"/>
            <a:ext cx="1255178" cy="33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5"/>
              </a:lnSpc>
              <a:spcBef>
                <a:spcPct val="0"/>
              </a:spcBef>
            </a:pPr>
            <a:r>
              <a:rPr lang="en-US" sz="2299" b="1" spc="-68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Chapter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32213" y="2147795"/>
            <a:ext cx="848015" cy="724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  <a:spcBef>
                <a:spcPct val="0"/>
              </a:spcBef>
            </a:pPr>
            <a:r>
              <a:rPr lang="en-US" sz="4699" b="1" spc="-14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12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5615709" y="5697177"/>
            <a:ext cx="6804084" cy="3991609"/>
          </a:xfrm>
          <a:custGeom>
            <a:avLst/>
            <a:gdLst/>
            <a:ahLst/>
            <a:cxnLst/>
            <a:rect l="l" t="t" r="r" b="b"/>
            <a:pathLst>
              <a:path w="6804084" h="3991609">
                <a:moveTo>
                  <a:pt x="0" y="0"/>
                </a:moveTo>
                <a:lnTo>
                  <a:pt x="6804083" y="0"/>
                </a:lnTo>
                <a:lnTo>
                  <a:pt x="6804083" y="3991610"/>
                </a:lnTo>
                <a:lnTo>
                  <a:pt x="0" y="399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420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339441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12.4 Variables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13361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Naming convention for a variable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43479" y="8272817"/>
            <a:ext cx="4141189" cy="1091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92"/>
              </a:lnSpc>
              <a:spcBef>
                <a:spcPct val="0"/>
              </a:spcBef>
            </a:pPr>
            <a:r>
              <a:rPr lang="en-US" sz="6351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FirstName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67323" y="8167571"/>
            <a:ext cx="3071374" cy="1090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2"/>
              </a:lnSpc>
              <a:spcBef>
                <a:spcPct val="0"/>
              </a:spcBef>
            </a:pPr>
            <a:r>
              <a:rPr lang="en-US" sz="6344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“James”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399648" y="2936788"/>
            <a:ext cx="4237587" cy="1598340"/>
            <a:chOff x="0" y="0"/>
            <a:chExt cx="1164266" cy="4391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64266" cy="439140"/>
            </a:xfrm>
            <a:custGeom>
              <a:avLst/>
              <a:gdLst/>
              <a:ahLst/>
              <a:cxnLst/>
              <a:rect l="l" t="t" r="r" b="b"/>
              <a:pathLst>
                <a:path w="1164266" h="439140">
                  <a:moveTo>
                    <a:pt x="93175" y="0"/>
                  </a:moveTo>
                  <a:lnTo>
                    <a:pt x="1071090" y="0"/>
                  </a:lnTo>
                  <a:cubicBezTo>
                    <a:pt x="1095802" y="0"/>
                    <a:pt x="1119501" y="9817"/>
                    <a:pt x="1136975" y="27290"/>
                  </a:cubicBezTo>
                  <a:cubicBezTo>
                    <a:pt x="1154449" y="44764"/>
                    <a:pt x="1164266" y="68464"/>
                    <a:pt x="1164266" y="93175"/>
                  </a:cubicBezTo>
                  <a:lnTo>
                    <a:pt x="1164266" y="345964"/>
                  </a:lnTo>
                  <a:cubicBezTo>
                    <a:pt x="1164266" y="370676"/>
                    <a:pt x="1154449" y="394375"/>
                    <a:pt x="1136975" y="411849"/>
                  </a:cubicBezTo>
                  <a:cubicBezTo>
                    <a:pt x="1119501" y="429323"/>
                    <a:pt x="1095802" y="439140"/>
                    <a:pt x="1071090" y="439140"/>
                  </a:cubicBezTo>
                  <a:lnTo>
                    <a:pt x="93175" y="439140"/>
                  </a:lnTo>
                  <a:cubicBezTo>
                    <a:pt x="68464" y="439140"/>
                    <a:pt x="44764" y="429323"/>
                    <a:pt x="27290" y="411849"/>
                  </a:cubicBezTo>
                  <a:cubicBezTo>
                    <a:pt x="9817" y="394375"/>
                    <a:pt x="0" y="370676"/>
                    <a:pt x="0" y="345964"/>
                  </a:cubicBezTo>
                  <a:lnTo>
                    <a:pt x="0" y="93175"/>
                  </a:lnTo>
                  <a:cubicBezTo>
                    <a:pt x="0" y="68464"/>
                    <a:pt x="9817" y="44764"/>
                    <a:pt x="27290" y="27290"/>
                  </a:cubicBezTo>
                  <a:cubicBezTo>
                    <a:pt x="44764" y="9817"/>
                    <a:pt x="68464" y="0"/>
                    <a:pt x="93175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164266" cy="46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884668" y="2936788"/>
            <a:ext cx="4237587" cy="1598340"/>
            <a:chOff x="0" y="0"/>
            <a:chExt cx="1164266" cy="4391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64266" cy="439140"/>
            </a:xfrm>
            <a:custGeom>
              <a:avLst/>
              <a:gdLst/>
              <a:ahLst/>
              <a:cxnLst/>
              <a:rect l="l" t="t" r="r" b="b"/>
              <a:pathLst>
                <a:path w="1164266" h="439140">
                  <a:moveTo>
                    <a:pt x="93175" y="0"/>
                  </a:moveTo>
                  <a:lnTo>
                    <a:pt x="1071090" y="0"/>
                  </a:lnTo>
                  <a:cubicBezTo>
                    <a:pt x="1095802" y="0"/>
                    <a:pt x="1119501" y="9817"/>
                    <a:pt x="1136975" y="27290"/>
                  </a:cubicBezTo>
                  <a:cubicBezTo>
                    <a:pt x="1154449" y="44764"/>
                    <a:pt x="1164266" y="68464"/>
                    <a:pt x="1164266" y="93175"/>
                  </a:cubicBezTo>
                  <a:lnTo>
                    <a:pt x="1164266" y="345964"/>
                  </a:lnTo>
                  <a:cubicBezTo>
                    <a:pt x="1164266" y="370676"/>
                    <a:pt x="1154449" y="394375"/>
                    <a:pt x="1136975" y="411849"/>
                  </a:cubicBezTo>
                  <a:cubicBezTo>
                    <a:pt x="1119501" y="429323"/>
                    <a:pt x="1095802" y="439140"/>
                    <a:pt x="1071090" y="439140"/>
                  </a:cubicBezTo>
                  <a:lnTo>
                    <a:pt x="93175" y="439140"/>
                  </a:lnTo>
                  <a:cubicBezTo>
                    <a:pt x="68464" y="439140"/>
                    <a:pt x="44764" y="429323"/>
                    <a:pt x="27290" y="411849"/>
                  </a:cubicBezTo>
                  <a:cubicBezTo>
                    <a:pt x="9817" y="394375"/>
                    <a:pt x="0" y="370676"/>
                    <a:pt x="0" y="345964"/>
                  </a:cubicBezTo>
                  <a:lnTo>
                    <a:pt x="0" y="93175"/>
                  </a:lnTo>
                  <a:cubicBezTo>
                    <a:pt x="0" y="68464"/>
                    <a:pt x="9817" y="44764"/>
                    <a:pt x="27290" y="27290"/>
                  </a:cubicBezTo>
                  <a:cubicBezTo>
                    <a:pt x="44764" y="9817"/>
                    <a:pt x="68464" y="0"/>
                    <a:pt x="93175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164266" cy="46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496047" y="3204010"/>
            <a:ext cx="3911098" cy="100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6"/>
              </a:lnSpc>
              <a:spcBef>
                <a:spcPct val="0"/>
              </a:spcBef>
            </a:pPr>
            <a:r>
              <a:rPr lang="en-US" sz="2875" b="1" i="1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Variable name should contain no spacing.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47461" y="2948350"/>
            <a:ext cx="3911098" cy="151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6"/>
              </a:lnSpc>
              <a:spcBef>
                <a:spcPct val="0"/>
              </a:spcBef>
            </a:pPr>
            <a:r>
              <a:rPr lang="en-US" sz="2875" b="1" i="1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Naming of a variable should reflect the variable’s use.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368784" y="2936788"/>
            <a:ext cx="4237587" cy="1598340"/>
            <a:chOff x="0" y="0"/>
            <a:chExt cx="1164266" cy="4391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64266" cy="439140"/>
            </a:xfrm>
            <a:custGeom>
              <a:avLst/>
              <a:gdLst/>
              <a:ahLst/>
              <a:cxnLst/>
              <a:rect l="l" t="t" r="r" b="b"/>
              <a:pathLst>
                <a:path w="1164266" h="439140">
                  <a:moveTo>
                    <a:pt x="93175" y="0"/>
                  </a:moveTo>
                  <a:lnTo>
                    <a:pt x="1071090" y="0"/>
                  </a:lnTo>
                  <a:cubicBezTo>
                    <a:pt x="1095802" y="0"/>
                    <a:pt x="1119501" y="9817"/>
                    <a:pt x="1136975" y="27290"/>
                  </a:cubicBezTo>
                  <a:cubicBezTo>
                    <a:pt x="1154449" y="44764"/>
                    <a:pt x="1164266" y="68464"/>
                    <a:pt x="1164266" y="93175"/>
                  </a:cubicBezTo>
                  <a:lnTo>
                    <a:pt x="1164266" y="345964"/>
                  </a:lnTo>
                  <a:cubicBezTo>
                    <a:pt x="1164266" y="370676"/>
                    <a:pt x="1154449" y="394375"/>
                    <a:pt x="1136975" y="411849"/>
                  </a:cubicBezTo>
                  <a:cubicBezTo>
                    <a:pt x="1119501" y="429323"/>
                    <a:pt x="1095802" y="439140"/>
                    <a:pt x="1071090" y="439140"/>
                  </a:cubicBezTo>
                  <a:lnTo>
                    <a:pt x="93175" y="439140"/>
                  </a:lnTo>
                  <a:cubicBezTo>
                    <a:pt x="68464" y="439140"/>
                    <a:pt x="44764" y="429323"/>
                    <a:pt x="27290" y="411849"/>
                  </a:cubicBezTo>
                  <a:cubicBezTo>
                    <a:pt x="9817" y="394375"/>
                    <a:pt x="0" y="370676"/>
                    <a:pt x="0" y="345964"/>
                  </a:cubicBezTo>
                  <a:lnTo>
                    <a:pt x="0" y="93175"/>
                  </a:lnTo>
                  <a:cubicBezTo>
                    <a:pt x="0" y="68464"/>
                    <a:pt x="9817" y="44764"/>
                    <a:pt x="27290" y="27290"/>
                  </a:cubicBezTo>
                  <a:cubicBezTo>
                    <a:pt x="44764" y="9817"/>
                    <a:pt x="68464" y="0"/>
                    <a:pt x="93175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164266" cy="46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1531829" y="2948350"/>
            <a:ext cx="3911098" cy="151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6"/>
              </a:lnSpc>
              <a:spcBef>
                <a:spcPct val="0"/>
              </a:spcBef>
            </a:pPr>
            <a:r>
              <a:rPr lang="en-US" sz="2875" b="1" i="1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CamelCap naming convention: ThisScore, FirstName, etc.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4054" y="1462969"/>
            <a:ext cx="7929105" cy="2405268"/>
            <a:chOff x="0" y="0"/>
            <a:chExt cx="2088324" cy="633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8324" cy="633486"/>
            </a:xfrm>
            <a:custGeom>
              <a:avLst/>
              <a:gdLst/>
              <a:ahLst/>
              <a:cxnLst/>
              <a:rect l="l" t="t" r="r" b="b"/>
              <a:pathLst>
                <a:path w="2088324" h="633486">
                  <a:moveTo>
                    <a:pt x="49796" y="0"/>
                  </a:moveTo>
                  <a:lnTo>
                    <a:pt x="2038528" y="0"/>
                  </a:lnTo>
                  <a:cubicBezTo>
                    <a:pt x="2066030" y="0"/>
                    <a:pt x="2088324" y="22294"/>
                    <a:pt x="2088324" y="49796"/>
                  </a:cubicBezTo>
                  <a:lnTo>
                    <a:pt x="2088324" y="583690"/>
                  </a:lnTo>
                  <a:cubicBezTo>
                    <a:pt x="2088324" y="596897"/>
                    <a:pt x="2083078" y="609563"/>
                    <a:pt x="2073739" y="618901"/>
                  </a:cubicBezTo>
                  <a:cubicBezTo>
                    <a:pt x="2064400" y="628240"/>
                    <a:pt x="2051735" y="633486"/>
                    <a:pt x="2038528" y="633486"/>
                  </a:cubicBezTo>
                  <a:lnTo>
                    <a:pt x="49796" y="633486"/>
                  </a:lnTo>
                  <a:cubicBezTo>
                    <a:pt x="22294" y="633486"/>
                    <a:pt x="0" y="611192"/>
                    <a:pt x="0" y="583690"/>
                  </a:cubicBezTo>
                  <a:lnTo>
                    <a:pt x="0" y="49796"/>
                  </a:lnTo>
                  <a:cubicBezTo>
                    <a:pt x="0" y="22294"/>
                    <a:pt x="22294" y="0"/>
                    <a:pt x="49796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088324" cy="662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97947" y="2130689"/>
            <a:ext cx="3470856" cy="1629784"/>
            <a:chOff x="0" y="0"/>
            <a:chExt cx="914135" cy="4292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4135" cy="429244"/>
            </a:xfrm>
            <a:custGeom>
              <a:avLst/>
              <a:gdLst/>
              <a:ahLst/>
              <a:cxnLst/>
              <a:rect l="l" t="t" r="r" b="b"/>
              <a:pathLst>
                <a:path w="914135" h="429244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315486"/>
                  </a:lnTo>
                  <a:cubicBezTo>
                    <a:pt x="914135" y="345656"/>
                    <a:pt x="902150" y="374591"/>
                    <a:pt x="880816" y="395925"/>
                  </a:cubicBezTo>
                  <a:cubicBezTo>
                    <a:pt x="859482" y="417258"/>
                    <a:pt x="830547" y="429244"/>
                    <a:pt x="800377" y="429244"/>
                  </a:cubicBezTo>
                  <a:lnTo>
                    <a:pt x="113758" y="429244"/>
                  </a:lnTo>
                  <a:cubicBezTo>
                    <a:pt x="83588" y="429244"/>
                    <a:pt x="54653" y="417258"/>
                    <a:pt x="33319" y="395925"/>
                  </a:cubicBezTo>
                  <a:cubicBezTo>
                    <a:pt x="11985" y="374591"/>
                    <a:pt x="0" y="345656"/>
                    <a:pt x="0" y="315486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914135" cy="45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25894" y="2130689"/>
            <a:ext cx="3470856" cy="1629784"/>
            <a:chOff x="0" y="0"/>
            <a:chExt cx="914135" cy="4292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135" cy="429244"/>
            </a:xfrm>
            <a:custGeom>
              <a:avLst/>
              <a:gdLst/>
              <a:ahLst/>
              <a:cxnLst/>
              <a:rect l="l" t="t" r="r" b="b"/>
              <a:pathLst>
                <a:path w="914135" h="429244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315486"/>
                  </a:lnTo>
                  <a:cubicBezTo>
                    <a:pt x="914135" y="345656"/>
                    <a:pt x="902150" y="374591"/>
                    <a:pt x="880816" y="395925"/>
                  </a:cubicBezTo>
                  <a:cubicBezTo>
                    <a:pt x="859482" y="417258"/>
                    <a:pt x="830547" y="429244"/>
                    <a:pt x="800377" y="429244"/>
                  </a:cubicBezTo>
                  <a:lnTo>
                    <a:pt x="113758" y="429244"/>
                  </a:lnTo>
                  <a:cubicBezTo>
                    <a:pt x="83588" y="429244"/>
                    <a:pt x="54653" y="417258"/>
                    <a:pt x="33319" y="395925"/>
                  </a:cubicBezTo>
                  <a:cubicBezTo>
                    <a:pt x="11985" y="374591"/>
                    <a:pt x="0" y="345656"/>
                    <a:pt x="0" y="315486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914135" cy="45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7896" y="4077609"/>
            <a:ext cx="5625240" cy="5756098"/>
            <a:chOff x="0" y="0"/>
            <a:chExt cx="1490857" cy="15255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366326" y="4077609"/>
            <a:ext cx="5625240" cy="5756098"/>
            <a:chOff x="0" y="0"/>
            <a:chExt cx="1490857" cy="15255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218739" y="4049212"/>
            <a:ext cx="5625240" cy="5756098"/>
            <a:chOff x="0" y="0"/>
            <a:chExt cx="1490857" cy="15255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69426" y="4249237"/>
            <a:ext cx="5068534" cy="605805"/>
            <a:chOff x="0" y="0"/>
            <a:chExt cx="1334922" cy="1595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34922" cy="159554"/>
            </a:xfrm>
            <a:custGeom>
              <a:avLst/>
              <a:gdLst/>
              <a:ahLst/>
              <a:cxnLst/>
              <a:rect l="l" t="t" r="r" b="b"/>
              <a:pathLst>
                <a:path w="1334922" h="159554">
                  <a:moveTo>
                    <a:pt x="77900" y="0"/>
                  </a:moveTo>
                  <a:lnTo>
                    <a:pt x="1257023" y="0"/>
                  </a:lnTo>
                  <a:cubicBezTo>
                    <a:pt x="1277683" y="0"/>
                    <a:pt x="1297497" y="8207"/>
                    <a:pt x="1312106" y="22816"/>
                  </a:cubicBezTo>
                  <a:cubicBezTo>
                    <a:pt x="1326715" y="37425"/>
                    <a:pt x="1334922" y="57240"/>
                    <a:pt x="1334922" y="77900"/>
                  </a:cubicBezTo>
                  <a:lnTo>
                    <a:pt x="1334922" y="81654"/>
                  </a:lnTo>
                  <a:cubicBezTo>
                    <a:pt x="1334922" y="102314"/>
                    <a:pt x="1326715" y="122128"/>
                    <a:pt x="1312106" y="136737"/>
                  </a:cubicBezTo>
                  <a:cubicBezTo>
                    <a:pt x="1297497" y="151346"/>
                    <a:pt x="1277683" y="159554"/>
                    <a:pt x="1257023" y="159554"/>
                  </a:cubicBezTo>
                  <a:lnTo>
                    <a:pt x="77900" y="159554"/>
                  </a:lnTo>
                  <a:cubicBezTo>
                    <a:pt x="57240" y="159554"/>
                    <a:pt x="37425" y="151346"/>
                    <a:pt x="22816" y="136737"/>
                  </a:cubicBezTo>
                  <a:cubicBezTo>
                    <a:pt x="8207" y="122128"/>
                    <a:pt x="0" y="102314"/>
                    <a:pt x="0" y="81654"/>
                  </a:cubicBezTo>
                  <a:lnTo>
                    <a:pt x="0" y="77900"/>
                  </a:lnTo>
                  <a:cubicBezTo>
                    <a:pt x="0" y="57240"/>
                    <a:pt x="8207" y="37425"/>
                    <a:pt x="22816" y="22816"/>
                  </a:cubicBezTo>
                  <a:cubicBezTo>
                    <a:pt x="37425" y="8207"/>
                    <a:pt x="57240" y="0"/>
                    <a:pt x="77900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334922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673543" y="4249237"/>
            <a:ext cx="4972421" cy="605805"/>
            <a:chOff x="0" y="0"/>
            <a:chExt cx="1309609" cy="15955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09609" cy="159554"/>
            </a:xfrm>
            <a:custGeom>
              <a:avLst/>
              <a:gdLst/>
              <a:ahLst/>
              <a:cxnLst/>
              <a:rect l="l" t="t" r="r" b="b"/>
              <a:pathLst>
                <a:path w="1309609" h="159554">
                  <a:moveTo>
                    <a:pt x="79406" y="0"/>
                  </a:moveTo>
                  <a:lnTo>
                    <a:pt x="1230203" y="0"/>
                  </a:lnTo>
                  <a:cubicBezTo>
                    <a:pt x="1274058" y="0"/>
                    <a:pt x="1309609" y="35551"/>
                    <a:pt x="1309609" y="79406"/>
                  </a:cubicBezTo>
                  <a:lnTo>
                    <a:pt x="1309609" y="80148"/>
                  </a:lnTo>
                  <a:cubicBezTo>
                    <a:pt x="1309609" y="101208"/>
                    <a:pt x="1301243" y="121405"/>
                    <a:pt x="1286352" y="136296"/>
                  </a:cubicBezTo>
                  <a:cubicBezTo>
                    <a:pt x="1271460" y="151188"/>
                    <a:pt x="1251263" y="159554"/>
                    <a:pt x="1230203" y="159554"/>
                  </a:cubicBezTo>
                  <a:lnTo>
                    <a:pt x="79406" y="159554"/>
                  </a:lnTo>
                  <a:cubicBezTo>
                    <a:pt x="35551" y="159554"/>
                    <a:pt x="0" y="124003"/>
                    <a:pt x="0" y="80148"/>
                  </a:cubicBezTo>
                  <a:lnTo>
                    <a:pt x="0" y="79406"/>
                  </a:lnTo>
                  <a:cubicBezTo>
                    <a:pt x="0" y="58346"/>
                    <a:pt x="8366" y="38149"/>
                    <a:pt x="23257" y="23257"/>
                  </a:cubicBezTo>
                  <a:cubicBezTo>
                    <a:pt x="38149" y="8366"/>
                    <a:pt x="58346" y="0"/>
                    <a:pt x="79406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309609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515442" y="4228348"/>
            <a:ext cx="4948236" cy="605805"/>
            <a:chOff x="0" y="0"/>
            <a:chExt cx="1303239" cy="15955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03239" cy="159554"/>
            </a:xfrm>
            <a:custGeom>
              <a:avLst/>
              <a:gdLst/>
              <a:ahLst/>
              <a:cxnLst/>
              <a:rect l="l" t="t" r="r" b="b"/>
              <a:pathLst>
                <a:path w="1303239" h="159554">
                  <a:moveTo>
                    <a:pt x="79777" y="0"/>
                  </a:moveTo>
                  <a:lnTo>
                    <a:pt x="1223462" y="0"/>
                  </a:lnTo>
                  <a:cubicBezTo>
                    <a:pt x="1267522" y="0"/>
                    <a:pt x="1303239" y="35717"/>
                    <a:pt x="1303239" y="79777"/>
                  </a:cubicBezTo>
                  <a:lnTo>
                    <a:pt x="1303239" y="79777"/>
                  </a:lnTo>
                  <a:cubicBezTo>
                    <a:pt x="1303239" y="123836"/>
                    <a:pt x="1267522" y="159554"/>
                    <a:pt x="1223462" y="159554"/>
                  </a:cubicBezTo>
                  <a:lnTo>
                    <a:pt x="79777" y="159554"/>
                  </a:lnTo>
                  <a:cubicBezTo>
                    <a:pt x="35717" y="159554"/>
                    <a:pt x="0" y="123836"/>
                    <a:pt x="0" y="79777"/>
                  </a:cubicBezTo>
                  <a:lnTo>
                    <a:pt x="0" y="79777"/>
                  </a:lnTo>
                  <a:cubicBezTo>
                    <a:pt x="0" y="35717"/>
                    <a:pt x="35717" y="0"/>
                    <a:pt x="79777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1303239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863947" y="5143500"/>
            <a:ext cx="4879491" cy="2150968"/>
          </a:xfrm>
          <a:custGeom>
            <a:avLst/>
            <a:gdLst/>
            <a:ahLst/>
            <a:cxnLst/>
            <a:rect l="l" t="t" r="r" b="b"/>
            <a:pathLst>
              <a:path w="4879491" h="2150968">
                <a:moveTo>
                  <a:pt x="0" y="0"/>
                </a:moveTo>
                <a:lnTo>
                  <a:pt x="4879492" y="0"/>
                </a:lnTo>
                <a:lnTo>
                  <a:pt x="4879492" y="2150968"/>
                </a:lnTo>
                <a:lnTo>
                  <a:pt x="0" y="215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485" t="-68537" r="-28793" b="-64849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0" name="Freeform 30"/>
          <p:cNvSpPr/>
          <p:nvPr/>
        </p:nvSpPr>
        <p:spPr>
          <a:xfrm>
            <a:off x="6814424" y="5143500"/>
            <a:ext cx="4659152" cy="2150968"/>
          </a:xfrm>
          <a:custGeom>
            <a:avLst/>
            <a:gdLst/>
            <a:ahLst/>
            <a:cxnLst/>
            <a:rect l="l" t="t" r="r" b="b"/>
            <a:pathLst>
              <a:path w="4659152" h="2150968">
                <a:moveTo>
                  <a:pt x="0" y="0"/>
                </a:moveTo>
                <a:lnTo>
                  <a:pt x="4659152" y="0"/>
                </a:lnTo>
                <a:lnTo>
                  <a:pt x="4659152" y="2150968"/>
                </a:lnTo>
                <a:lnTo>
                  <a:pt x="0" y="2150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895" t="-62550" r="-29841" b="-6094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1" name="Freeform 31"/>
          <p:cNvSpPr/>
          <p:nvPr/>
        </p:nvSpPr>
        <p:spPr>
          <a:xfrm>
            <a:off x="13183159" y="4957978"/>
            <a:ext cx="3543320" cy="4465295"/>
          </a:xfrm>
          <a:custGeom>
            <a:avLst/>
            <a:gdLst/>
            <a:ahLst/>
            <a:cxnLst/>
            <a:rect l="l" t="t" r="r" b="b"/>
            <a:pathLst>
              <a:path w="3543320" h="4465295">
                <a:moveTo>
                  <a:pt x="0" y="0"/>
                </a:moveTo>
                <a:lnTo>
                  <a:pt x="3543320" y="0"/>
                </a:lnTo>
                <a:lnTo>
                  <a:pt x="3543320" y="4465296"/>
                </a:lnTo>
                <a:lnTo>
                  <a:pt x="0" y="4465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9876" t="-88931" r="-291621" b="-723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2" name="TextBox 32"/>
          <p:cNvSpPr txBox="1"/>
          <p:nvPr/>
        </p:nvSpPr>
        <p:spPr>
          <a:xfrm>
            <a:off x="5703754" y="1453444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Assignment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481613" y="2208403"/>
            <a:ext cx="3228931" cy="1081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Assigning a value to a variable in a programming language.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831700" y="1453444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Sequence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646856" y="2208403"/>
            <a:ext cx="3228931" cy="1081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Execution of instructions in a predetermined order, one after another.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7804" y="4266390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Structured English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975581" y="4245501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Pseudocode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824706" y="4245501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Flowchart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12.5 Assignment  and Sequence</a:t>
            </a:r>
          </a:p>
        </p:txBody>
      </p:sp>
      <p:sp>
        <p:nvSpPr>
          <p:cNvPr id="42" name="Freeform 42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471487"/>
            <a:ext cx="6804084" cy="3991609"/>
          </a:xfrm>
          <a:custGeom>
            <a:avLst/>
            <a:gdLst/>
            <a:ahLst/>
            <a:cxnLst/>
            <a:rect l="l" t="t" r="r" b="b"/>
            <a:pathLst>
              <a:path w="6804084" h="3991609">
                <a:moveTo>
                  <a:pt x="0" y="0"/>
                </a:moveTo>
                <a:lnTo>
                  <a:pt x="6804084" y="0"/>
                </a:lnTo>
                <a:lnTo>
                  <a:pt x="6804084" y="3991609"/>
                </a:lnTo>
                <a:lnTo>
                  <a:pt x="0" y="3991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20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Freeform 3"/>
          <p:cNvSpPr/>
          <p:nvPr/>
        </p:nvSpPr>
        <p:spPr>
          <a:xfrm>
            <a:off x="2286715" y="3451458"/>
            <a:ext cx="4072827" cy="1471492"/>
          </a:xfrm>
          <a:custGeom>
            <a:avLst/>
            <a:gdLst/>
            <a:ahLst/>
            <a:cxnLst/>
            <a:rect l="l" t="t" r="r" b="b"/>
            <a:pathLst>
              <a:path w="4072827" h="1471492">
                <a:moveTo>
                  <a:pt x="0" y="0"/>
                </a:moveTo>
                <a:lnTo>
                  <a:pt x="4072827" y="0"/>
                </a:lnTo>
                <a:lnTo>
                  <a:pt x="4072827" y="1471493"/>
                </a:lnTo>
                <a:lnTo>
                  <a:pt x="0" y="1471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556" t="-80465" r="-30148" b="-12757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" name="Freeform 4"/>
          <p:cNvSpPr/>
          <p:nvPr/>
        </p:nvSpPr>
        <p:spPr>
          <a:xfrm>
            <a:off x="12084854" y="3230909"/>
            <a:ext cx="4072827" cy="1912591"/>
          </a:xfrm>
          <a:custGeom>
            <a:avLst/>
            <a:gdLst/>
            <a:ahLst/>
            <a:cxnLst/>
            <a:rect l="l" t="t" r="r" b="b"/>
            <a:pathLst>
              <a:path w="4072827" h="1912591">
                <a:moveTo>
                  <a:pt x="0" y="0"/>
                </a:moveTo>
                <a:lnTo>
                  <a:pt x="4072828" y="0"/>
                </a:lnTo>
                <a:lnTo>
                  <a:pt x="4072828" y="1912591"/>
                </a:lnTo>
                <a:lnTo>
                  <a:pt x="0" y="1912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556" t="-61907" r="-30148" b="-75091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5" name="Group 5"/>
          <p:cNvGrpSpPr/>
          <p:nvPr/>
        </p:nvGrpSpPr>
        <p:grpSpPr>
          <a:xfrm>
            <a:off x="12084854" y="4187204"/>
            <a:ext cx="3086100" cy="419880"/>
            <a:chOff x="0" y="0"/>
            <a:chExt cx="812800" cy="1105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10586"/>
            </a:xfrm>
            <a:custGeom>
              <a:avLst/>
              <a:gdLst/>
              <a:ahLst/>
              <a:cxnLst/>
              <a:rect l="l" t="t" r="r" b="b"/>
              <a:pathLst>
                <a:path w="812800" h="110586">
                  <a:moveTo>
                    <a:pt x="0" y="0"/>
                  </a:moveTo>
                  <a:lnTo>
                    <a:pt x="812800" y="0"/>
                  </a:lnTo>
                  <a:lnTo>
                    <a:pt x="812800" y="110586"/>
                  </a:lnTo>
                  <a:lnTo>
                    <a:pt x="0" y="1105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13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685365">
            <a:off x="5131293" y="6417619"/>
            <a:ext cx="4799658" cy="1451896"/>
          </a:xfrm>
          <a:custGeom>
            <a:avLst/>
            <a:gdLst/>
            <a:ahLst/>
            <a:cxnLst/>
            <a:rect l="l" t="t" r="r" b="b"/>
            <a:pathLst>
              <a:path w="4799658" h="1451896">
                <a:moveTo>
                  <a:pt x="0" y="0"/>
                </a:moveTo>
                <a:lnTo>
                  <a:pt x="4799658" y="0"/>
                </a:lnTo>
                <a:lnTo>
                  <a:pt x="4799658" y="1451896"/>
                </a:lnTo>
                <a:lnTo>
                  <a:pt x="0" y="1451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>
            <a:off x="9675854" y="7001809"/>
            <a:ext cx="4445414" cy="2607898"/>
          </a:xfrm>
          <a:custGeom>
            <a:avLst/>
            <a:gdLst/>
            <a:ahLst/>
            <a:cxnLst/>
            <a:rect l="l" t="t" r="r" b="b"/>
            <a:pathLst>
              <a:path w="4445414" h="2607898">
                <a:moveTo>
                  <a:pt x="0" y="0"/>
                </a:moveTo>
                <a:lnTo>
                  <a:pt x="4445414" y="0"/>
                </a:lnTo>
                <a:lnTo>
                  <a:pt x="4445414" y="2607898"/>
                </a:lnTo>
                <a:lnTo>
                  <a:pt x="0" y="2607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20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Freeform 10"/>
          <p:cNvSpPr/>
          <p:nvPr/>
        </p:nvSpPr>
        <p:spPr>
          <a:xfrm rot="-3725598">
            <a:off x="11271519" y="6152360"/>
            <a:ext cx="898871" cy="1698897"/>
          </a:xfrm>
          <a:custGeom>
            <a:avLst/>
            <a:gdLst/>
            <a:ahLst/>
            <a:cxnLst/>
            <a:rect l="l" t="t" r="r" b="b"/>
            <a:pathLst>
              <a:path w="898871" h="1698897">
                <a:moveTo>
                  <a:pt x="0" y="0"/>
                </a:moveTo>
                <a:lnTo>
                  <a:pt x="898870" y="0"/>
                </a:lnTo>
                <a:lnTo>
                  <a:pt x="898870" y="1698897"/>
                </a:lnTo>
                <a:lnTo>
                  <a:pt x="0" y="16988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 rot="-68151">
            <a:off x="13431793" y="8549158"/>
            <a:ext cx="1117734" cy="338114"/>
          </a:xfrm>
          <a:custGeom>
            <a:avLst/>
            <a:gdLst/>
            <a:ahLst/>
            <a:cxnLst/>
            <a:rect l="l" t="t" r="r" b="b"/>
            <a:pathLst>
              <a:path w="1117734" h="338114">
                <a:moveTo>
                  <a:pt x="0" y="0"/>
                </a:moveTo>
                <a:lnTo>
                  <a:pt x="1117733" y="0"/>
                </a:lnTo>
                <a:lnTo>
                  <a:pt x="1117733" y="338114"/>
                </a:lnTo>
                <a:lnTo>
                  <a:pt x="0" y="33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384809" y="1938701"/>
            <a:ext cx="113361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Updating a value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80314" y="7941881"/>
            <a:ext cx="3071374" cy="1090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2"/>
              </a:lnSpc>
              <a:spcBef>
                <a:spcPct val="0"/>
              </a:spcBef>
            </a:pPr>
            <a:r>
              <a:rPr lang="en-US" sz="6344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5872" y="7922831"/>
            <a:ext cx="877315" cy="1211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14"/>
              </a:lnSpc>
              <a:spcBef>
                <a:spcPct val="0"/>
              </a:spcBef>
            </a:pPr>
            <a:r>
              <a:rPr lang="en-US" sz="7010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26704" y="5575786"/>
            <a:ext cx="1765211" cy="63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  <a:spcBef>
                <a:spcPct val="0"/>
              </a:spcBef>
            </a:pPr>
            <a:r>
              <a:rPr lang="en-US" sz="3646" b="1" i="1" u="sng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  <a:r>
              <a:rPr lang="en-US" sz="3646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+ 1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187195" y="7001809"/>
            <a:ext cx="4445414" cy="2607898"/>
          </a:xfrm>
          <a:custGeom>
            <a:avLst/>
            <a:gdLst/>
            <a:ahLst/>
            <a:cxnLst/>
            <a:rect l="l" t="t" r="r" b="b"/>
            <a:pathLst>
              <a:path w="4445414" h="2607898">
                <a:moveTo>
                  <a:pt x="0" y="0"/>
                </a:moveTo>
                <a:lnTo>
                  <a:pt x="4445415" y="0"/>
                </a:lnTo>
                <a:lnTo>
                  <a:pt x="4445415" y="2607898"/>
                </a:lnTo>
                <a:lnTo>
                  <a:pt x="0" y="2607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20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7" name="TextBox 17"/>
          <p:cNvSpPr txBox="1"/>
          <p:nvPr/>
        </p:nvSpPr>
        <p:spPr>
          <a:xfrm>
            <a:off x="14874216" y="8425333"/>
            <a:ext cx="3071374" cy="1090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2"/>
              </a:lnSpc>
              <a:spcBef>
                <a:spcPct val="0"/>
              </a:spcBef>
            </a:pPr>
            <a:r>
              <a:rPr lang="en-US" sz="6344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6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20" name="Freeform 20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1" name="TextBox 21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12.5 Assignment  and Sequence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471487"/>
            <a:ext cx="6804084" cy="3991609"/>
          </a:xfrm>
          <a:custGeom>
            <a:avLst/>
            <a:gdLst/>
            <a:ahLst/>
            <a:cxnLst/>
            <a:rect l="l" t="t" r="r" b="b"/>
            <a:pathLst>
              <a:path w="6804084" h="3991609">
                <a:moveTo>
                  <a:pt x="0" y="0"/>
                </a:moveTo>
                <a:lnTo>
                  <a:pt x="6804084" y="0"/>
                </a:lnTo>
                <a:lnTo>
                  <a:pt x="6804084" y="3991609"/>
                </a:lnTo>
                <a:lnTo>
                  <a:pt x="0" y="3991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20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Freeform 3"/>
          <p:cNvSpPr/>
          <p:nvPr/>
        </p:nvSpPr>
        <p:spPr>
          <a:xfrm>
            <a:off x="2286715" y="3451458"/>
            <a:ext cx="4072827" cy="1471492"/>
          </a:xfrm>
          <a:custGeom>
            <a:avLst/>
            <a:gdLst/>
            <a:ahLst/>
            <a:cxnLst/>
            <a:rect l="l" t="t" r="r" b="b"/>
            <a:pathLst>
              <a:path w="4072827" h="1471492">
                <a:moveTo>
                  <a:pt x="0" y="0"/>
                </a:moveTo>
                <a:lnTo>
                  <a:pt x="4072827" y="0"/>
                </a:lnTo>
                <a:lnTo>
                  <a:pt x="4072827" y="1471493"/>
                </a:lnTo>
                <a:lnTo>
                  <a:pt x="0" y="1471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556" t="-80465" r="-30148" b="-12757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" name="Freeform 4"/>
          <p:cNvSpPr/>
          <p:nvPr/>
        </p:nvSpPr>
        <p:spPr>
          <a:xfrm rot="-1685365">
            <a:off x="5131293" y="6417619"/>
            <a:ext cx="4799658" cy="1451896"/>
          </a:xfrm>
          <a:custGeom>
            <a:avLst/>
            <a:gdLst/>
            <a:ahLst/>
            <a:cxnLst/>
            <a:rect l="l" t="t" r="r" b="b"/>
            <a:pathLst>
              <a:path w="4799658" h="1451896">
                <a:moveTo>
                  <a:pt x="0" y="0"/>
                </a:moveTo>
                <a:lnTo>
                  <a:pt x="4799658" y="0"/>
                </a:lnTo>
                <a:lnTo>
                  <a:pt x="4799658" y="1451896"/>
                </a:lnTo>
                <a:lnTo>
                  <a:pt x="0" y="1451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9675854" y="7001809"/>
            <a:ext cx="4445414" cy="2607898"/>
          </a:xfrm>
          <a:custGeom>
            <a:avLst/>
            <a:gdLst/>
            <a:ahLst/>
            <a:cxnLst/>
            <a:rect l="l" t="t" r="r" b="b"/>
            <a:pathLst>
              <a:path w="4445414" h="2607898">
                <a:moveTo>
                  <a:pt x="0" y="0"/>
                </a:moveTo>
                <a:lnTo>
                  <a:pt x="4445414" y="0"/>
                </a:lnTo>
                <a:lnTo>
                  <a:pt x="4445414" y="2607898"/>
                </a:lnTo>
                <a:lnTo>
                  <a:pt x="0" y="2607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20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3725598">
            <a:off x="11271519" y="6152360"/>
            <a:ext cx="898871" cy="1698897"/>
          </a:xfrm>
          <a:custGeom>
            <a:avLst/>
            <a:gdLst/>
            <a:ahLst/>
            <a:cxnLst/>
            <a:rect l="l" t="t" r="r" b="b"/>
            <a:pathLst>
              <a:path w="898871" h="1698897">
                <a:moveTo>
                  <a:pt x="0" y="0"/>
                </a:moveTo>
                <a:lnTo>
                  <a:pt x="898870" y="0"/>
                </a:lnTo>
                <a:lnTo>
                  <a:pt x="898870" y="1698897"/>
                </a:lnTo>
                <a:lnTo>
                  <a:pt x="0" y="16988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 rot="-68151">
            <a:off x="13431793" y="8549158"/>
            <a:ext cx="1117734" cy="338114"/>
          </a:xfrm>
          <a:custGeom>
            <a:avLst/>
            <a:gdLst/>
            <a:ahLst/>
            <a:cxnLst/>
            <a:rect l="l" t="t" r="r" b="b"/>
            <a:pathLst>
              <a:path w="1117734" h="338114">
                <a:moveTo>
                  <a:pt x="0" y="0"/>
                </a:moveTo>
                <a:lnTo>
                  <a:pt x="1117733" y="0"/>
                </a:lnTo>
                <a:lnTo>
                  <a:pt x="1117733" y="338114"/>
                </a:lnTo>
                <a:lnTo>
                  <a:pt x="0" y="33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14454643" y="6908163"/>
            <a:ext cx="4445414" cy="2607898"/>
          </a:xfrm>
          <a:custGeom>
            <a:avLst/>
            <a:gdLst/>
            <a:ahLst/>
            <a:cxnLst/>
            <a:rect l="l" t="t" r="r" b="b"/>
            <a:pathLst>
              <a:path w="4445414" h="2607898">
                <a:moveTo>
                  <a:pt x="0" y="0"/>
                </a:moveTo>
                <a:lnTo>
                  <a:pt x="4445414" y="0"/>
                </a:lnTo>
                <a:lnTo>
                  <a:pt x="4445414" y="2607898"/>
                </a:lnTo>
                <a:lnTo>
                  <a:pt x="0" y="2607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20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>
            <a:off x="12262476" y="3262718"/>
            <a:ext cx="3717584" cy="1880782"/>
          </a:xfrm>
          <a:custGeom>
            <a:avLst/>
            <a:gdLst/>
            <a:ahLst/>
            <a:cxnLst/>
            <a:rect l="l" t="t" r="r" b="b"/>
            <a:pathLst>
              <a:path w="3717584" h="1880782">
                <a:moveTo>
                  <a:pt x="0" y="0"/>
                </a:moveTo>
                <a:lnTo>
                  <a:pt x="3717584" y="0"/>
                </a:lnTo>
                <a:lnTo>
                  <a:pt x="3717584" y="1880782"/>
                </a:lnTo>
                <a:lnTo>
                  <a:pt x="0" y="18807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154" t="-62330" r="-29396" b="-5606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384809" y="1938701"/>
            <a:ext cx="113361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Copying a value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80314" y="7941881"/>
            <a:ext cx="3071374" cy="1090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2"/>
              </a:lnSpc>
              <a:spcBef>
                <a:spcPct val="0"/>
              </a:spcBef>
            </a:pPr>
            <a:r>
              <a:rPr lang="en-US" sz="6344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5872" y="7922831"/>
            <a:ext cx="877315" cy="1211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14"/>
              </a:lnSpc>
              <a:spcBef>
                <a:spcPct val="0"/>
              </a:spcBef>
            </a:pPr>
            <a:r>
              <a:rPr lang="en-US" sz="7010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26704" y="5575786"/>
            <a:ext cx="1765211" cy="63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  <a:spcBef>
                <a:spcPct val="0"/>
              </a:spcBef>
            </a:pPr>
            <a:r>
              <a:rPr lang="en-US" sz="3646" b="1" i="1" u="sng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141663" y="8331687"/>
            <a:ext cx="3071374" cy="1090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2"/>
              </a:lnSpc>
              <a:spcBef>
                <a:spcPct val="0"/>
              </a:spcBef>
            </a:pPr>
            <a:r>
              <a:rPr lang="en-US" sz="6344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51439" y="8312995"/>
            <a:ext cx="877315" cy="1203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14"/>
              </a:lnSpc>
              <a:spcBef>
                <a:spcPct val="0"/>
              </a:spcBef>
            </a:pPr>
            <a:r>
              <a:rPr lang="en-US" sz="7010" b="1" i="1">
                <a:solidFill>
                  <a:srgbClr val="FF149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Z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435558" y="8312995"/>
            <a:ext cx="877315" cy="1203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14"/>
              </a:lnSpc>
              <a:spcBef>
                <a:spcPct val="0"/>
              </a:spcBef>
            </a:pPr>
            <a:r>
              <a:rPr lang="en-US" sz="7010" b="1" i="1">
                <a:solidFill>
                  <a:srgbClr val="FF149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Z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9" name="Freeform 19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0" name="TextBox 20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12.5 Assignment  and Sequence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50919" y="5918818"/>
            <a:ext cx="5024181" cy="2947431"/>
            <a:chOff x="0" y="0"/>
            <a:chExt cx="6698909" cy="3929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98909" cy="3929908"/>
            </a:xfrm>
            <a:custGeom>
              <a:avLst/>
              <a:gdLst/>
              <a:ahLst/>
              <a:cxnLst/>
              <a:rect l="l" t="t" r="r" b="b"/>
              <a:pathLst>
                <a:path w="6698909" h="3929908">
                  <a:moveTo>
                    <a:pt x="0" y="0"/>
                  </a:moveTo>
                  <a:lnTo>
                    <a:pt x="6698909" y="0"/>
                  </a:lnTo>
                  <a:lnTo>
                    <a:pt x="6698909" y="3929908"/>
                  </a:lnTo>
                  <a:lnTo>
                    <a:pt x="0" y="3929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4207"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822993" y="2468393"/>
              <a:ext cx="3023897" cy="1037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58"/>
                </a:lnSpc>
                <a:spcBef>
                  <a:spcPct val="0"/>
                </a:spcBef>
              </a:pPr>
              <a:r>
                <a:rPr lang="en-US" sz="4684" b="1" i="1">
                  <a:solidFill>
                    <a:srgbClr val="642EC7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5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00878" y="2458868"/>
              <a:ext cx="863754" cy="1147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46"/>
                </a:lnSpc>
                <a:spcBef>
                  <a:spcPct val="0"/>
                </a:spcBef>
              </a:pPr>
              <a:r>
                <a:rPr lang="en-US" sz="5176" b="1" i="1">
                  <a:solidFill>
                    <a:srgbClr val="642EC7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Y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92317" y="5915678"/>
            <a:ext cx="5029534" cy="2950571"/>
            <a:chOff x="0" y="0"/>
            <a:chExt cx="6706045" cy="3934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06045" cy="3934095"/>
            </a:xfrm>
            <a:custGeom>
              <a:avLst/>
              <a:gdLst/>
              <a:ahLst/>
              <a:cxnLst/>
              <a:rect l="l" t="t" r="r" b="b"/>
              <a:pathLst>
                <a:path w="6706045" h="3934095">
                  <a:moveTo>
                    <a:pt x="0" y="0"/>
                  </a:moveTo>
                  <a:lnTo>
                    <a:pt x="6706045" y="0"/>
                  </a:lnTo>
                  <a:lnTo>
                    <a:pt x="6706045" y="3934095"/>
                  </a:lnTo>
                  <a:lnTo>
                    <a:pt x="0" y="3934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4207"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29245" y="2471115"/>
              <a:ext cx="3027119" cy="103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65"/>
                </a:lnSpc>
                <a:spcBef>
                  <a:spcPct val="0"/>
                </a:spcBef>
              </a:pPr>
              <a:r>
                <a:rPr lang="en-US" sz="4689" b="1" i="1">
                  <a:solidFill>
                    <a:srgbClr val="FF1495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10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01306" y="2461590"/>
              <a:ext cx="864674" cy="1148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54"/>
                </a:lnSpc>
                <a:spcBef>
                  <a:spcPct val="0"/>
                </a:spcBef>
              </a:pPr>
              <a:r>
                <a:rPr lang="en-US" sz="5181" b="1" i="1">
                  <a:solidFill>
                    <a:srgbClr val="FF1495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Z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558274" y="2985202"/>
            <a:ext cx="4177758" cy="1890488"/>
          </a:xfrm>
          <a:custGeom>
            <a:avLst/>
            <a:gdLst/>
            <a:ahLst/>
            <a:cxnLst/>
            <a:rect l="l" t="t" r="r" b="b"/>
            <a:pathLst>
              <a:path w="4177758" h="1890488">
                <a:moveTo>
                  <a:pt x="0" y="0"/>
                </a:moveTo>
                <a:lnTo>
                  <a:pt x="4177759" y="0"/>
                </a:lnTo>
                <a:lnTo>
                  <a:pt x="4177759" y="1890488"/>
                </a:lnTo>
                <a:lnTo>
                  <a:pt x="0" y="1890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700" t="-63425" r="-28966" b="-7938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>
            <a:off x="10128765" y="3930446"/>
            <a:ext cx="1214535" cy="1285222"/>
          </a:xfrm>
          <a:custGeom>
            <a:avLst/>
            <a:gdLst/>
            <a:ahLst/>
            <a:cxnLst/>
            <a:rect l="l" t="t" r="r" b="b"/>
            <a:pathLst>
              <a:path w="1214535" h="1285222">
                <a:moveTo>
                  <a:pt x="0" y="0"/>
                </a:moveTo>
                <a:lnTo>
                  <a:pt x="1214535" y="0"/>
                </a:lnTo>
                <a:lnTo>
                  <a:pt x="1214535" y="1285222"/>
                </a:lnTo>
                <a:lnTo>
                  <a:pt x="0" y="1285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384809" y="1938701"/>
            <a:ext cx="113361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Swapping two values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5" name="Freeform 1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6" name="TextBox 16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12.5 Assignment  and Sequence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5472" y="5855804"/>
            <a:ext cx="5024181" cy="2947431"/>
            <a:chOff x="0" y="0"/>
            <a:chExt cx="6698909" cy="3929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98909" cy="3929908"/>
            </a:xfrm>
            <a:custGeom>
              <a:avLst/>
              <a:gdLst/>
              <a:ahLst/>
              <a:cxnLst/>
              <a:rect l="l" t="t" r="r" b="b"/>
              <a:pathLst>
                <a:path w="6698909" h="3929908">
                  <a:moveTo>
                    <a:pt x="0" y="0"/>
                  </a:moveTo>
                  <a:lnTo>
                    <a:pt x="6698909" y="0"/>
                  </a:lnTo>
                  <a:lnTo>
                    <a:pt x="6698909" y="3929908"/>
                  </a:lnTo>
                  <a:lnTo>
                    <a:pt x="0" y="3929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4207"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822993" y="2468393"/>
              <a:ext cx="3023897" cy="1037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58"/>
                </a:lnSpc>
                <a:spcBef>
                  <a:spcPct val="0"/>
                </a:spcBef>
              </a:pPr>
              <a:r>
                <a:rPr lang="en-US" sz="4684" b="1" i="1">
                  <a:solidFill>
                    <a:srgbClr val="642EC7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10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00878" y="2458868"/>
              <a:ext cx="863754" cy="1147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46"/>
                </a:lnSpc>
                <a:spcBef>
                  <a:spcPct val="0"/>
                </a:spcBef>
              </a:pPr>
              <a:r>
                <a:rPr lang="en-US" sz="5176" b="1" i="1">
                  <a:solidFill>
                    <a:srgbClr val="642EC7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Y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786870" y="5852664"/>
            <a:ext cx="5029534" cy="2950571"/>
            <a:chOff x="0" y="0"/>
            <a:chExt cx="6706045" cy="3934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06045" cy="3934095"/>
            </a:xfrm>
            <a:custGeom>
              <a:avLst/>
              <a:gdLst/>
              <a:ahLst/>
              <a:cxnLst/>
              <a:rect l="l" t="t" r="r" b="b"/>
              <a:pathLst>
                <a:path w="6706045" h="3934095">
                  <a:moveTo>
                    <a:pt x="0" y="0"/>
                  </a:moveTo>
                  <a:lnTo>
                    <a:pt x="6706045" y="0"/>
                  </a:lnTo>
                  <a:lnTo>
                    <a:pt x="6706045" y="3934095"/>
                  </a:lnTo>
                  <a:lnTo>
                    <a:pt x="0" y="3934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4207"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29245" y="2471115"/>
              <a:ext cx="3027119" cy="103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65"/>
                </a:lnSpc>
                <a:spcBef>
                  <a:spcPct val="0"/>
                </a:spcBef>
              </a:pPr>
              <a:r>
                <a:rPr lang="en-US" sz="4689" b="1" i="1">
                  <a:solidFill>
                    <a:srgbClr val="FF1495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10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01306" y="2461590"/>
              <a:ext cx="864674" cy="1148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54"/>
                </a:lnSpc>
                <a:spcBef>
                  <a:spcPct val="0"/>
                </a:spcBef>
              </a:pPr>
              <a:r>
                <a:rPr lang="en-US" sz="5181" b="1" i="1">
                  <a:solidFill>
                    <a:srgbClr val="FF1495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Z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652827" y="2922188"/>
            <a:ext cx="4177758" cy="1890488"/>
          </a:xfrm>
          <a:custGeom>
            <a:avLst/>
            <a:gdLst/>
            <a:ahLst/>
            <a:cxnLst/>
            <a:rect l="l" t="t" r="r" b="b"/>
            <a:pathLst>
              <a:path w="4177758" h="1890488">
                <a:moveTo>
                  <a:pt x="0" y="0"/>
                </a:moveTo>
                <a:lnTo>
                  <a:pt x="4177759" y="0"/>
                </a:lnTo>
                <a:lnTo>
                  <a:pt x="4177759" y="1890488"/>
                </a:lnTo>
                <a:lnTo>
                  <a:pt x="0" y="1890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700" t="-63425" r="-28966" b="-7938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>
            <a:off x="10223318" y="3867432"/>
            <a:ext cx="1214535" cy="1285222"/>
          </a:xfrm>
          <a:custGeom>
            <a:avLst/>
            <a:gdLst/>
            <a:ahLst/>
            <a:cxnLst/>
            <a:rect l="l" t="t" r="r" b="b"/>
            <a:pathLst>
              <a:path w="1214535" h="1285222">
                <a:moveTo>
                  <a:pt x="0" y="0"/>
                </a:moveTo>
                <a:lnTo>
                  <a:pt x="1214535" y="0"/>
                </a:lnTo>
                <a:lnTo>
                  <a:pt x="1214535" y="1285222"/>
                </a:lnTo>
                <a:lnTo>
                  <a:pt x="0" y="1285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384809" y="1938701"/>
            <a:ext cx="113361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Swapping two values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76093" y="9335334"/>
            <a:ext cx="8053832" cy="75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3"/>
              </a:lnSpc>
              <a:spcBef>
                <a:spcPct val="0"/>
              </a:spcBef>
            </a:pPr>
            <a:r>
              <a:rPr lang="en-US" sz="217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value of Y cannot be copied to Z as its initial value has been overwritten.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6" name="Freeform 16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7" name="TextBox 17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12.5 Assignment  and Sequence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38" y="5461966"/>
            <a:ext cx="5024181" cy="2947431"/>
          </a:xfrm>
          <a:custGeom>
            <a:avLst/>
            <a:gdLst/>
            <a:ahLst/>
            <a:cxnLst/>
            <a:rect l="l" t="t" r="r" b="b"/>
            <a:pathLst>
              <a:path w="5024181" h="2947431">
                <a:moveTo>
                  <a:pt x="0" y="0"/>
                </a:moveTo>
                <a:lnTo>
                  <a:pt x="5024181" y="0"/>
                </a:lnTo>
                <a:lnTo>
                  <a:pt x="5024181" y="2947431"/>
                </a:lnTo>
                <a:lnTo>
                  <a:pt x="0" y="2947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207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3" name="Group 3"/>
          <p:cNvGrpSpPr/>
          <p:nvPr/>
        </p:nvGrpSpPr>
        <p:grpSpPr>
          <a:xfrm>
            <a:off x="11834797" y="5215668"/>
            <a:ext cx="5029534" cy="2950571"/>
            <a:chOff x="0" y="0"/>
            <a:chExt cx="6706045" cy="39340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06045" cy="3934095"/>
            </a:xfrm>
            <a:custGeom>
              <a:avLst/>
              <a:gdLst/>
              <a:ahLst/>
              <a:cxnLst/>
              <a:rect l="l" t="t" r="r" b="b"/>
              <a:pathLst>
                <a:path w="6706045" h="3934095">
                  <a:moveTo>
                    <a:pt x="0" y="0"/>
                  </a:moveTo>
                  <a:lnTo>
                    <a:pt x="6706045" y="0"/>
                  </a:lnTo>
                  <a:lnTo>
                    <a:pt x="6706045" y="3934095"/>
                  </a:lnTo>
                  <a:lnTo>
                    <a:pt x="0" y="3934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4207"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829245" y="2471115"/>
              <a:ext cx="3027119" cy="103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65"/>
                </a:lnSpc>
                <a:spcBef>
                  <a:spcPct val="0"/>
                </a:spcBef>
              </a:pPr>
              <a:r>
                <a:rPr lang="en-US" sz="4689" b="1" i="1">
                  <a:solidFill>
                    <a:srgbClr val="FF1495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10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01306" y="2461590"/>
              <a:ext cx="864674" cy="1148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54"/>
                </a:lnSpc>
                <a:spcBef>
                  <a:spcPct val="0"/>
                </a:spcBef>
              </a:pPr>
              <a:r>
                <a:rPr lang="en-US" sz="5181" b="1" i="1">
                  <a:solidFill>
                    <a:srgbClr val="FF1495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Z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7135433" y="7311168"/>
            <a:ext cx="4399151" cy="2947431"/>
          </a:xfrm>
          <a:custGeom>
            <a:avLst/>
            <a:gdLst/>
            <a:ahLst/>
            <a:cxnLst/>
            <a:rect l="l" t="t" r="r" b="b"/>
            <a:pathLst>
              <a:path w="4399151" h="2947431">
                <a:moveTo>
                  <a:pt x="0" y="0"/>
                </a:moveTo>
                <a:lnTo>
                  <a:pt x="4399151" y="0"/>
                </a:lnTo>
                <a:lnTo>
                  <a:pt x="4399151" y="2947431"/>
                </a:lnTo>
                <a:lnTo>
                  <a:pt x="0" y="2947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7135433" y="2817593"/>
            <a:ext cx="4165839" cy="2562999"/>
          </a:xfrm>
          <a:custGeom>
            <a:avLst/>
            <a:gdLst/>
            <a:ahLst/>
            <a:cxnLst/>
            <a:rect l="l" t="t" r="r" b="b"/>
            <a:pathLst>
              <a:path w="4165839" h="2562999">
                <a:moveTo>
                  <a:pt x="0" y="0"/>
                </a:moveTo>
                <a:lnTo>
                  <a:pt x="4165838" y="0"/>
                </a:lnTo>
                <a:lnTo>
                  <a:pt x="4165838" y="2563000"/>
                </a:lnTo>
                <a:lnTo>
                  <a:pt x="0" y="2563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904" t="-47205" r="-30634" b="-47668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3178283" y="7291829"/>
            <a:ext cx="2267923" cy="79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8"/>
              </a:lnSpc>
              <a:spcBef>
                <a:spcPct val="0"/>
              </a:spcBef>
            </a:pPr>
            <a:r>
              <a:rPr lang="en-US" sz="4684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11697" y="7282304"/>
            <a:ext cx="647815" cy="88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  <a:spcBef>
                <a:spcPct val="0"/>
              </a:spcBef>
            </a:pPr>
            <a:r>
              <a:rPr lang="en-US" sz="5176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4809" y="1938701"/>
            <a:ext cx="113361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Swapping two values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52881" y="8888943"/>
            <a:ext cx="1813576" cy="88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  <a:spcBef>
                <a:spcPct val="0"/>
              </a:spcBef>
            </a:pPr>
            <a:r>
              <a:rPr lang="en-US" sz="5176" b="1" i="1">
                <a:solidFill>
                  <a:srgbClr val="019D9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Temp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11564" y="8888943"/>
            <a:ext cx="1813576" cy="88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  <a:spcBef>
                <a:spcPct val="0"/>
              </a:spcBef>
            </a:pPr>
            <a:r>
              <a:rPr lang="en-US" sz="5176" b="1" i="1">
                <a:solidFill>
                  <a:srgbClr val="019D9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6" name="Freeform 16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7" name="TextBox 17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12.5 Assignment  and Sequence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38" y="5461966"/>
            <a:ext cx="5024181" cy="2947431"/>
          </a:xfrm>
          <a:custGeom>
            <a:avLst/>
            <a:gdLst/>
            <a:ahLst/>
            <a:cxnLst/>
            <a:rect l="l" t="t" r="r" b="b"/>
            <a:pathLst>
              <a:path w="5024181" h="2947431">
                <a:moveTo>
                  <a:pt x="0" y="0"/>
                </a:moveTo>
                <a:lnTo>
                  <a:pt x="5024181" y="0"/>
                </a:lnTo>
                <a:lnTo>
                  <a:pt x="5024181" y="2947431"/>
                </a:lnTo>
                <a:lnTo>
                  <a:pt x="0" y="2947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207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3" name="Group 3"/>
          <p:cNvGrpSpPr/>
          <p:nvPr/>
        </p:nvGrpSpPr>
        <p:grpSpPr>
          <a:xfrm>
            <a:off x="11834797" y="5215668"/>
            <a:ext cx="5029534" cy="2950571"/>
            <a:chOff x="0" y="0"/>
            <a:chExt cx="6706045" cy="39340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06045" cy="3934095"/>
            </a:xfrm>
            <a:custGeom>
              <a:avLst/>
              <a:gdLst/>
              <a:ahLst/>
              <a:cxnLst/>
              <a:rect l="l" t="t" r="r" b="b"/>
              <a:pathLst>
                <a:path w="6706045" h="3934095">
                  <a:moveTo>
                    <a:pt x="0" y="0"/>
                  </a:moveTo>
                  <a:lnTo>
                    <a:pt x="6706045" y="0"/>
                  </a:lnTo>
                  <a:lnTo>
                    <a:pt x="6706045" y="3934095"/>
                  </a:lnTo>
                  <a:lnTo>
                    <a:pt x="0" y="3934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4207"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829245" y="2471115"/>
              <a:ext cx="3027119" cy="103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65"/>
                </a:lnSpc>
                <a:spcBef>
                  <a:spcPct val="0"/>
                </a:spcBef>
              </a:pPr>
              <a:r>
                <a:rPr lang="en-US" sz="4689" b="1" i="1">
                  <a:solidFill>
                    <a:srgbClr val="FF1495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5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01306" y="2461590"/>
              <a:ext cx="864674" cy="1148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54"/>
                </a:lnSpc>
                <a:spcBef>
                  <a:spcPct val="0"/>
                </a:spcBef>
              </a:pPr>
              <a:r>
                <a:rPr lang="en-US" sz="5181" b="1" i="1">
                  <a:solidFill>
                    <a:srgbClr val="FF1495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Z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7135433" y="7311168"/>
            <a:ext cx="4399151" cy="2947431"/>
          </a:xfrm>
          <a:custGeom>
            <a:avLst/>
            <a:gdLst/>
            <a:ahLst/>
            <a:cxnLst/>
            <a:rect l="l" t="t" r="r" b="b"/>
            <a:pathLst>
              <a:path w="4399151" h="2947431">
                <a:moveTo>
                  <a:pt x="0" y="0"/>
                </a:moveTo>
                <a:lnTo>
                  <a:pt x="4399151" y="0"/>
                </a:lnTo>
                <a:lnTo>
                  <a:pt x="4399151" y="2947431"/>
                </a:lnTo>
                <a:lnTo>
                  <a:pt x="0" y="2947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7135433" y="2817593"/>
            <a:ext cx="4165839" cy="2562999"/>
          </a:xfrm>
          <a:custGeom>
            <a:avLst/>
            <a:gdLst/>
            <a:ahLst/>
            <a:cxnLst/>
            <a:rect l="l" t="t" r="r" b="b"/>
            <a:pathLst>
              <a:path w="4165839" h="2562999">
                <a:moveTo>
                  <a:pt x="0" y="0"/>
                </a:moveTo>
                <a:lnTo>
                  <a:pt x="4165838" y="0"/>
                </a:lnTo>
                <a:lnTo>
                  <a:pt x="4165838" y="2563000"/>
                </a:lnTo>
                <a:lnTo>
                  <a:pt x="0" y="2563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904" t="-47205" r="-30634" b="-47668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>
            <a:off x="9675854" y="4236477"/>
            <a:ext cx="2209930" cy="1494465"/>
          </a:xfrm>
          <a:custGeom>
            <a:avLst/>
            <a:gdLst/>
            <a:ahLst/>
            <a:cxnLst/>
            <a:rect l="l" t="t" r="r" b="b"/>
            <a:pathLst>
              <a:path w="2209930" h="1494465">
                <a:moveTo>
                  <a:pt x="0" y="0"/>
                </a:moveTo>
                <a:lnTo>
                  <a:pt x="2209929" y="0"/>
                </a:lnTo>
                <a:lnTo>
                  <a:pt x="2209929" y="1494465"/>
                </a:lnTo>
                <a:lnTo>
                  <a:pt x="0" y="14944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3178283" y="7291829"/>
            <a:ext cx="2267923" cy="79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8"/>
              </a:lnSpc>
              <a:spcBef>
                <a:spcPct val="0"/>
              </a:spcBef>
            </a:pPr>
            <a:r>
              <a:rPr lang="en-US" sz="4684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11697" y="7282304"/>
            <a:ext cx="647815" cy="88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  <a:spcBef>
                <a:spcPct val="0"/>
              </a:spcBef>
            </a:pPr>
            <a:r>
              <a:rPr lang="en-US" sz="5176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4809" y="1938701"/>
            <a:ext cx="113361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Swapping two values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52881" y="8888943"/>
            <a:ext cx="1813576" cy="88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  <a:spcBef>
                <a:spcPct val="0"/>
              </a:spcBef>
            </a:pPr>
            <a:r>
              <a:rPr lang="en-US" sz="5176" b="1" i="1">
                <a:solidFill>
                  <a:srgbClr val="019D9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Temp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11564" y="8888943"/>
            <a:ext cx="1813576" cy="88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  <a:spcBef>
                <a:spcPct val="0"/>
              </a:spcBef>
            </a:pPr>
            <a:r>
              <a:rPr lang="en-US" sz="5176" b="1" i="1">
                <a:solidFill>
                  <a:srgbClr val="019D9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7" name="Freeform 17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8" name="TextBox 18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12.5 Assignment  and Sequence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5" name="Group 5"/>
          <p:cNvGrpSpPr/>
          <p:nvPr/>
        </p:nvGrpSpPr>
        <p:grpSpPr>
          <a:xfrm>
            <a:off x="4834520" y="3888348"/>
            <a:ext cx="9684460" cy="668134"/>
            <a:chOff x="0" y="0"/>
            <a:chExt cx="1724424" cy="1189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4424" cy="118969"/>
            </a:xfrm>
            <a:custGeom>
              <a:avLst/>
              <a:gdLst/>
              <a:ahLst/>
              <a:cxnLst/>
              <a:rect l="l" t="t" r="r" b="b"/>
              <a:pathLst>
                <a:path w="1724424" h="118969">
                  <a:moveTo>
                    <a:pt x="40770" y="0"/>
                  </a:moveTo>
                  <a:lnTo>
                    <a:pt x="1683654" y="0"/>
                  </a:lnTo>
                  <a:cubicBezTo>
                    <a:pt x="1694467" y="0"/>
                    <a:pt x="1704837" y="4295"/>
                    <a:pt x="1712483" y="11941"/>
                  </a:cubicBezTo>
                  <a:cubicBezTo>
                    <a:pt x="1720129" y="19587"/>
                    <a:pt x="1724424" y="29957"/>
                    <a:pt x="1724424" y="40770"/>
                  </a:cubicBezTo>
                  <a:lnTo>
                    <a:pt x="1724424" y="78198"/>
                  </a:lnTo>
                  <a:cubicBezTo>
                    <a:pt x="1724424" y="89011"/>
                    <a:pt x="1720129" y="99381"/>
                    <a:pt x="1712483" y="107027"/>
                  </a:cubicBezTo>
                  <a:cubicBezTo>
                    <a:pt x="1704837" y="114673"/>
                    <a:pt x="1694467" y="118969"/>
                    <a:pt x="1683654" y="118969"/>
                  </a:cubicBezTo>
                  <a:lnTo>
                    <a:pt x="40770" y="118969"/>
                  </a:lnTo>
                  <a:cubicBezTo>
                    <a:pt x="18253" y="118969"/>
                    <a:pt x="0" y="100715"/>
                    <a:pt x="0" y="78198"/>
                  </a:cubicBezTo>
                  <a:lnTo>
                    <a:pt x="0" y="40770"/>
                  </a:lnTo>
                  <a:cubicBezTo>
                    <a:pt x="0" y="29957"/>
                    <a:pt x="4295" y="19587"/>
                    <a:pt x="11941" y="11941"/>
                  </a:cubicBezTo>
                  <a:cubicBezTo>
                    <a:pt x="19587" y="4295"/>
                    <a:pt x="29957" y="0"/>
                    <a:pt x="40770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724424" cy="147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4809" y="1938701"/>
            <a:ext cx="1172998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2694896"/>
            <a:ext cx="1754422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program that asks the user for a Fahrenheit value. Convert that value to degree celsius and output it.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03701" y="3793790"/>
            <a:ext cx="693104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Fahrenheit - 32 x (5/9) = Celsius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43241" y="3793790"/>
            <a:ext cx="184265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3000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Formula: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834520" y="4651733"/>
            <a:ext cx="9684460" cy="1581839"/>
            <a:chOff x="0" y="0"/>
            <a:chExt cx="1724424" cy="2816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24424" cy="281664"/>
            </a:xfrm>
            <a:custGeom>
              <a:avLst/>
              <a:gdLst/>
              <a:ahLst/>
              <a:cxnLst/>
              <a:rect l="l" t="t" r="r" b="b"/>
              <a:pathLst>
                <a:path w="1724424" h="281664">
                  <a:moveTo>
                    <a:pt x="40770" y="0"/>
                  </a:moveTo>
                  <a:lnTo>
                    <a:pt x="1683654" y="0"/>
                  </a:lnTo>
                  <a:cubicBezTo>
                    <a:pt x="1694467" y="0"/>
                    <a:pt x="1704837" y="4295"/>
                    <a:pt x="1712483" y="11941"/>
                  </a:cubicBezTo>
                  <a:cubicBezTo>
                    <a:pt x="1720129" y="19587"/>
                    <a:pt x="1724424" y="29957"/>
                    <a:pt x="1724424" y="40770"/>
                  </a:cubicBezTo>
                  <a:lnTo>
                    <a:pt x="1724424" y="240894"/>
                  </a:lnTo>
                  <a:cubicBezTo>
                    <a:pt x="1724424" y="251706"/>
                    <a:pt x="1720129" y="262077"/>
                    <a:pt x="1712483" y="269722"/>
                  </a:cubicBezTo>
                  <a:cubicBezTo>
                    <a:pt x="1704837" y="277368"/>
                    <a:pt x="1694467" y="281664"/>
                    <a:pt x="1683654" y="281664"/>
                  </a:cubicBezTo>
                  <a:lnTo>
                    <a:pt x="40770" y="281664"/>
                  </a:lnTo>
                  <a:cubicBezTo>
                    <a:pt x="29957" y="281664"/>
                    <a:pt x="19587" y="277368"/>
                    <a:pt x="11941" y="269722"/>
                  </a:cubicBezTo>
                  <a:cubicBezTo>
                    <a:pt x="4295" y="262077"/>
                    <a:pt x="0" y="251706"/>
                    <a:pt x="0" y="240894"/>
                  </a:cubicBezTo>
                  <a:lnTo>
                    <a:pt x="0" y="40770"/>
                  </a:lnTo>
                  <a:cubicBezTo>
                    <a:pt x="0" y="29957"/>
                    <a:pt x="4295" y="19587"/>
                    <a:pt x="11941" y="11941"/>
                  </a:cubicBezTo>
                  <a:cubicBezTo>
                    <a:pt x="19587" y="4295"/>
                    <a:pt x="29957" y="0"/>
                    <a:pt x="40770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724424" cy="310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143241" y="4655965"/>
            <a:ext cx="2060460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3000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Variables needed: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358175" y="4774153"/>
            <a:ext cx="4264911" cy="620874"/>
            <a:chOff x="0" y="0"/>
            <a:chExt cx="759414" cy="11055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59414" cy="110553"/>
            </a:xfrm>
            <a:custGeom>
              <a:avLst/>
              <a:gdLst/>
              <a:ahLst/>
              <a:cxnLst/>
              <a:rect l="l" t="t" r="r" b="b"/>
              <a:pathLst>
                <a:path w="759414" h="110553">
                  <a:moveTo>
                    <a:pt x="55277" y="0"/>
                  </a:moveTo>
                  <a:lnTo>
                    <a:pt x="704137" y="0"/>
                  </a:lnTo>
                  <a:cubicBezTo>
                    <a:pt x="718798" y="0"/>
                    <a:pt x="732858" y="5824"/>
                    <a:pt x="743224" y="16190"/>
                  </a:cubicBezTo>
                  <a:cubicBezTo>
                    <a:pt x="753590" y="26557"/>
                    <a:pt x="759414" y="40616"/>
                    <a:pt x="759414" y="55277"/>
                  </a:cubicBezTo>
                  <a:lnTo>
                    <a:pt x="759414" y="55277"/>
                  </a:lnTo>
                  <a:cubicBezTo>
                    <a:pt x="759414" y="69937"/>
                    <a:pt x="753590" y="83997"/>
                    <a:pt x="743224" y="94363"/>
                  </a:cubicBezTo>
                  <a:cubicBezTo>
                    <a:pt x="732858" y="104730"/>
                    <a:pt x="718798" y="110553"/>
                    <a:pt x="704137" y="110553"/>
                  </a:cubicBezTo>
                  <a:lnTo>
                    <a:pt x="55277" y="110553"/>
                  </a:lnTo>
                  <a:cubicBezTo>
                    <a:pt x="40616" y="110553"/>
                    <a:pt x="26557" y="104730"/>
                    <a:pt x="16190" y="94363"/>
                  </a:cubicBezTo>
                  <a:cubicBezTo>
                    <a:pt x="5824" y="83997"/>
                    <a:pt x="0" y="69937"/>
                    <a:pt x="0" y="55277"/>
                  </a:cubicBezTo>
                  <a:lnTo>
                    <a:pt x="0" y="55277"/>
                  </a:lnTo>
                  <a:cubicBezTo>
                    <a:pt x="0" y="40616"/>
                    <a:pt x="5824" y="26557"/>
                    <a:pt x="16190" y="16190"/>
                  </a:cubicBezTo>
                  <a:cubicBezTo>
                    <a:pt x="26557" y="5824"/>
                    <a:pt x="40616" y="0"/>
                    <a:pt x="55277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759414" cy="139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379487" y="5490277"/>
            <a:ext cx="4264911" cy="620874"/>
            <a:chOff x="0" y="0"/>
            <a:chExt cx="759414" cy="11055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414" cy="110553"/>
            </a:xfrm>
            <a:custGeom>
              <a:avLst/>
              <a:gdLst/>
              <a:ahLst/>
              <a:cxnLst/>
              <a:rect l="l" t="t" r="r" b="b"/>
              <a:pathLst>
                <a:path w="759414" h="110553">
                  <a:moveTo>
                    <a:pt x="55277" y="0"/>
                  </a:moveTo>
                  <a:lnTo>
                    <a:pt x="704137" y="0"/>
                  </a:lnTo>
                  <a:cubicBezTo>
                    <a:pt x="718798" y="0"/>
                    <a:pt x="732858" y="5824"/>
                    <a:pt x="743224" y="16190"/>
                  </a:cubicBezTo>
                  <a:cubicBezTo>
                    <a:pt x="753590" y="26557"/>
                    <a:pt x="759414" y="40616"/>
                    <a:pt x="759414" y="55277"/>
                  </a:cubicBezTo>
                  <a:lnTo>
                    <a:pt x="759414" y="55277"/>
                  </a:lnTo>
                  <a:cubicBezTo>
                    <a:pt x="759414" y="69937"/>
                    <a:pt x="753590" y="83997"/>
                    <a:pt x="743224" y="94363"/>
                  </a:cubicBezTo>
                  <a:cubicBezTo>
                    <a:pt x="732858" y="104730"/>
                    <a:pt x="718798" y="110553"/>
                    <a:pt x="704137" y="110553"/>
                  </a:cubicBezTo>
                  <a:lnTo>
                    <a:pt x="55277" y="110553"/>
                  </a:lnTo>
                  <a:cubicBezTo>
                    <a:pt x="40616" y="110553"/>
                    <a:pt x="26557" y="104730"/>
                    <a:pt x="16190" y="94363"/>
                  </a:cubicBezTo>
                  <a:cubicBezTo>
                    <a:pt x="5824" y="83997"/>
                    <a:pt x="0" y="69937"/>
                    <a:pt x="0" y="55277"/>
                  </a:cubicBezTo>
                  <a:lnTo>
                    <a:pt x="0" y="55277"/>
                  </a:lnTo>
                  <a:cubicBezTo>
                    <a:pt x="0" y="40616"/>
                    <a:pt x="5824" y="26557"/>
                    <a:pt x="16190" y="16190"/>
                  </a:cubicBezTo>
                  <a:cubicBezTo>
                    <a:pt x="26557" y="5824"/>
                    <a:pt x="40616" y="0"/>
                    <a:pt x="55277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759414" cy="139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346436" y="4655965"/>
            <a:ext cx="2331011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Fahrenheit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25124" y="5372089"/>
            <a:ext cx="2331011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Celsius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12.5 Assignment  and Sequence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6594238" y="3451879"/>
            <a:ext cx="4297602" cy="6567804"/>
          </a:xfrm>
          <a:custGeom>
            <a:avLst/>
            <a:gdLst/>
            <a:ahLst/>
            <a:cxnLst/>
            <a:rect l="l" t="t" r="r" b="b"/>
            <a:pathLst>
              <a:path w="4297602" h="6567804">
                <a:moveTo>
                  <a:pt x="0" y="0"/>
                </a:moveTo>
                <a:lnTo>
                  <a:pt x="4297602" y="0"/>
                </a:lnTo>
                <a:lnTo>
                  <a:pt x="4297602" y="6567804"/>
                </a:lnTo>
                <a:lnTo>
                  <a:pt x="0" y="65678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384809" y="1938701"/>
            <a:ext cx="1172998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4809" y="2694896"/>
            <a:ext cx="1754422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program that asks the user for a Fahrenheit value. Convert that value to degree celsius and output it.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25915" y="6307156"/>
            <a:ext cx="2173476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3000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Flowchart: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12.5 Assignment  and Sequence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5331" y="2565056"/>
            <a:ext cx="2578444" cy="2578444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156887" y="0"/>
            <a:ext cx="2578444" cy="2578444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78444" y="0"/>
            <a:ext cx="2578444" cy="2578444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8" name="Freeform 8"/>
          <p:cNvSpPr/>
          <p:nvPr/>
        </p:nvSpPr>
        <p:spPr>
          <a:xfrm rot="-5400000" flipH="1" flipV="1">
            <a:off x="7735331" y="0"/>
            <a:ext cx="2578444" cy="2578444"/>
          </a:xfrm>
          <a:custGeom>
            <a:avLst/>
            <a:gdLst/>
            <a:ahLst/>
            <a:cxnLst/>
            <a:rect l="l" t="t" r="r" b="b"/>
            <a:pathLst>
              <a:path w="2578444" h="2578444">
                <a:moveTo>
                  <a:pt x="2578444" y="2578444"/>
                </a:moveTo>
                <a:lnTo>
                  <a:pt x="0" y="2578444"/>
                </a:lnTo>
                <a:lnTo>
                  <a:pt x="0" y="0"/>
                </a:lnTo>
                <a:lnTo>
                  <a:pt x="2578444" y="0"/>
                </a:lnTo>
                <a:lnTo>
                  <a:pt x="2578444" y="257844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 rot="-5400000">
            <a:off x="0" y="0"/>
            <a:ext cx="2578444" cy="2578444"/>
          </a:xfrm>
          <a:custGeom>
            <a:avLst/>
            <a:gdLst/>
            <a:ahLst/>
            <a:cxnLst/>
            <a:rect l="l" t="t" r="r" b="b"/>
            <a:pathLst>
              <a:path w="2578444" h="2578444">
                <a:moveTo>
                  <a:pt x="0" y="0"/>
                </a:moveTo>
                <a:lnTo>
                  <a:pt x="2578444" y="0"/>
                </a:lnTo>
                <a:lnTo>
                  <a:pt x="2578444" y="2578444"/>
                </a:lnTo>
                <a:lnTo>
                  <a:pt x="0" y="2578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849091" y="5086350"/>
            <a:ext cx="6278706" cy="2138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1"/>
              </a:lnSpc>
            </a:pPr>
            <a:r>
              <a:rPr lang="en-US" sz="6868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Chapter </a:t>
            </a:r>
          </a:p>
          <a:p>
            <a:pPr marL="0" lvl="0" indent="0" algn="ctr">
              <a:lnSpc>
                <a:spcPts val="8241"/>
              </a:lnSpc>
              <a:spcBef>
                <a:spcPct val="0"/>
              </a:spcBef>
            </a:pPr>
            <a:r>
              <a:rPr lang="en-US" sz="6868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Outline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735331" y="5143500"/>
            <a:ext cx="2578444" cy="2578444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3" name="Freeform 13"/>
          <p:cNvSpPr/>
          <p:nvPr/>
        </p:nvSpPr>
        <p:spPr>
          <a:xfrm rot="5400000" flipH="1" flipV="1">
            <a:off x="7735331" y="7727726"/>
            <a:ext cx="2578444" cy="2578444"/>
          </a:xfrm>
          <a:custGeom>
            <a:avLst/>
            <a:gdLst/>
            <a:ahLst/>
            <a:cxnLst/>
            <a:rect l="l" t="t" r="r" b="b"/>
            <a:pathLst>
              <a:path w="2578444" h="2578444">
                <a:moveTo>
                  <a:pt x="2578444" y="2578444"/>
                </a:moveTo>
                <a:lnTo>
                  <a:pt x="0" y="2578444"/>
                </a:lnTo>
                <a:lnTo>
                  <a:pt x="0" y="0"/>
                </a:lnTo>
                <a:lnTo>
                  <a:pt x="2578444" y="0"/>
                </a:lnTo>
                <a:lnTo>
                  <a:pt x="2578444" y="257844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4" name="Group 14"/>
          <p:cNvGrpSpPr/>
          <p:nvPr/>
        </p:nvGrpSpPr>
        <p:grpSpPr>
          <a:xfrm>
            <a:off x="12892218" y="7727726"/>
            <a:ext cx="2578444" cy="2578444"/>
            <a:chOff x="0" y="0"/>
            <a:chExt cx="1913890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855" y="1006394"/>
            <a:ext cx="1930884" cy="57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24"/>
              </a:lnSpc>
              <a:spcBef>
                <a:spcPct val="0"/>
              </a:spcBef>
            </a:pPr>
            <a:r>
              <a:rPr lang="en-US" sz="185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Computational Thinking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7560" y="596819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12.1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13893" y="1089308"/>
            <a:ext cx="2107544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Algorithm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40928" y="622360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12.2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99762" y="817500"/>
            <a:ext cx="2222075" cy="1510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87"/>
              </a:lnSpc>
              <a:spcBef>
                <a:spcPct val="0"/>
              </a:spcBef>
            </a:pPr>
            <a:r>
              <a:rPr lang="en-US" sz="248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Structured English, Pseudocode, &amp; Flowchart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43682" y="327133"/>
            <a:ext cx="1797634" cy="455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6"/>
              </a:lnSpc>
              <a:spcBef>
                <a:spcPct val="0"/>
              </a:spcBef>
            </a:pPr>
            <a:r>
              <a:rPr lang="en-US" sz="3030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12.3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73456" y="1488731"/>
            <a:ext cx="1959182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Variables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885141" y="3701145"/>
            <a:ext cx="2278824" cy="738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0"/>
              </a:lnSpc>
              <a:spcBef>
                <a:spcPct val="0"/>
              </a:spcBef>
            </a:pPr>
            <a:r>
              <a:rPr lang="en-US" sz="239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Assignment &amp; Sequence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164409" y="3224895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12.5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126309" y="1021783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12.4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11556" y="6437484"/>
            <a:ext cx="1959182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97815" y="5970759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12.6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54364" y="8741119"/>
            <a:ext cx="1921285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Loops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272905" y="8341069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12.7</a:t>
            </a:r>
          </a:p>
        </p:txBody>
      </p:sp>
      <p:sp>
        <p:nvSpPr>
          <p:cNvPr id="30" name="Freeform 30"/>
          <p:cNvSpPr/>
          <p:nvPr/>
        </p:nvSpPr>
        <p:spPr>
          <a:xfrm>
            <a:off x="12768943" y="2369740"/>
            <a:ext cx="4490357" cy="4114800"/>
          </a:xfrm>
          <a:custGeom>
            <a:avLst/>
            <a:gdLst/>
            <a:ahLst/>
            <a:cxnLst/>
            <a:rect l="l" t="t" r="r" b="b"/>
            <a:pathLst>
              <a:path w="4490357" h="4114800">
                <a:moveTo>
                  <a:pt x="0" y="0"/>
                </a:moveTo>
                <a:lnTo>
                  <a:pt x="4490357" y="0"/>
                </a:lnTo>
                <a:lnTo>
                  <a:pt x="4490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31" name="Group 31"/>
          <p:cNvGrpSpPr/>
          <p:nvPr/>
        </p:nvGrpSpPr>
        <p:grpSpPr>
          <a:xfrm>
            <a:off x="10313775" y="7727726"/>
            <a:ext cx="2578444" cy="2578444"/>
            <a:chOff x="0" y="0"/>
            <a:chExt cx="1913890" cy="191389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421741" y="8553457"/>
            <a:ext cx="2347202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57"/>
              </a:lnSpc>
              <a:spcBef>
                <a:spcPct val="0"/>
              </a:spcBef>
            </a:pPr>
            <a:r>
              <a:rPr lang="en-US" sz="263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Stepwise Refinement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776259" y="8015116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12.8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006518" y="8634241"/>
            <a:ext cx="2349844" cy="74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3"/>
              </a:lnSpc>
              <a:spcBef>
                <a:spcPct val="0"/>
              </a:spcBef>
            </a:pPr>
            <a:r>
              <a:rPr lang="en-US" sz="240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Programming with Modules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354703" y="8224666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12.9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4344134" y="5238750"/>
            <a:ext cx="10813003" cy="2747980"/>
          </a:xfrm>
          <a:custGeom>
            <a:avLst/>
            <a:gdLst/>
            <a:ahLst/>
            <a:cxnLst/>
            <a:rect l="l" t="t" r="r" b="b"/>
            <a:pathLst>
              <a:path w="10813003" h="2747980">
                <a:moveTo>
                  <a:pt x="0" y="0"/>
                </a:moveTo>
                <a:lnTo>
                  <a:pt x="10813003" y="0"/>
                </a:lnTo>
                <a:lnTo>
                  <a:pt x="10813003" y="2747980"/>
                </a:lnTo>
                <a:lnTo>
                  <a:pt x="0" y="274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257" t="-54867" r="-13112" b="-9287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384809" y="1938701"/>
            <a:ext cx="1172998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4809" y="2694896"/>
            <a:ext cx="1754422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program that asks the user for a Fahrenheit value. Convert that value to degree celsius and output it.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44134" y="4486275"/>
            <a:ext cx="2614575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3000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Pseudocode: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12.5 Assignment  and Sequence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12.6 Selection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7133677" y="1436335"/>
            <a:ext cx="3738666" cy="2405268"/>
            <a:chOff x="0" y="0"/>
            <a:chExt cx="984669" cy="6334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4669" cy="633486"/>
            </a:xfrm>
            <a:custGeom>
              <a:avLst/>
              <a:gdLst/>
              <a:ahLst/>
              <a:cxnLst/>
              <a:rect l="l" t="t" r="r" b="b"/>
              <a:pathLst>
                <a:path w="984669" h="633486">
                  <a:moveTo>
                    <a:pt x="105609" y="0"/>
                  </a:moveTo>
                  <a:lnTo>
                    <a:pt x="879060" y="0"/>
                  </a:lnTo>
                  <a:cubicBezTo>
                    <a:pt x="907069" y="0"/>
                    <a:pt x="933932" y="11127"/>
                    <a:pt x="953737" y="30932"/>
                  </a:cubicBezTo>
                  <a:cubicBezTo>
                    <a:pt x="973543" y="50738"/>
                    <a:pt x="984669" y="77600"/>
                    <a:pt x="984669" y="105609"/>
                  </a:cubicBezTo>
                  <a:lnTo>
                    <a:pt x="984669" y="527877"/>
                  </a:lnTo>
                  <a:cubicBezTo>
                    <a:pt x="984669" y="555886"/>
                    <a:pt x="973543" y="582748"/>
                    <a:pt x="953737" y="602554"/>
                  </a:cubicBezTo>
                  <a:cubicBezTo>
                    <a:pt x="933932" y="622360"/>
                    <a:pt x="907069" y="633486"/>
                    <a:pt x="879060" y="633486"/>
                  </a:cubicBezTo>
                  <a:lnTo>
                    <a:pt x="105609" y="633486"/>
                  </a:lnTo>
                  <a:cubicBezTo>
                    <a:pt x="77600" y="633486"/>
                    <a:pt x="50738" y="622360"/>
                    <a:pt x="30932" y="602554"/>
                  </a:cubicBezTo>
                  <a:cubicBezTo>
                    <a:pt x="11127" y="582748"/>
                    <a:pt x="0" y="555886"/>
                    <a:pt x="0" y="527877"/>
                  </a:cubicBezTo>
                  <a:lnTo>
                    <a:pt x="0" y="105609"/>
                  </a:lnTo>
                  <a:cubicBezTo>
                    <a:pt x="0" y="77600"/>
                    <a:pt x="11127" y="50738"/>
                    <a:pt x="30932" y="30932"/>
                  </a:cubicBezTo>
                  <a:cubicBezTo>
                    <a:pt x="50738" y="11127"/>
                    <a:pt x="77600" y="0"/>
                    <a:pt x="105609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984669" cy="662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79318" y="2068765"/>
            <a:ext cx="3470856" cy="1629784"/>
            <a:chOff x="0" y="0"/>
            <a:chExt cx="914135" cy="4292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4135" cy="429244"/>
            </a:xfrm>
            <a:custGeom>
              <a:avLst/>
              <a:gdLst/>
              <a:ahLst/>
              <a:cxnLst/>
              <a:rect l="l" t="t" r="r" b="b"/>
              <a:pathLst>
                <a:path w="914135" h="429244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315486"/>
                  </a:lnTo>
                  <a:cubicBezTo>
                    <a:pt x="914135" y="345656"/>
                    <a:pt x="902150" y="374591"/>
                    <a:pt x="880816" y="395925"/>
                  </a:cubicBezTo>
                  <a:cubicBezTo>
                    <a:pt x="859482" y="417258"/>
                    <a:pt x="830547" y="429244"/>
                    <a:pt x="800377" y="429244"/>
                  </a:cubicBezTo>
                  <a:lnTo>
                    <a:pt x="113758" y="429244"/>
                  </a:lnTo>
                  <a:cubicBezTo>
                    <a:pt x="83588" y="429244"/>
                    <a:pt x="54653" y="417258"/>
                    <a:pt x="33319" y="395925"/>
                  </a:cubicBezTo>
                  <a:cubicBezTo>
                    <a:pt x="11985" y="374591"/>
                    <a:pt x="0" y="345656"/>
                    <a:pt x="0" y="315486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914135" cy="45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7896" y="4077609"/>
            <a:ext cx="5625240" cy="5756098"/>
            <a:chOff x="0" y="0"/>
            <a:chExt cx="1490857" cy="15255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366326" y="4077609"/>
            <a:ext cx="5625240" cy="5756098"/>
            <a:chOff x="0" y="0"/>
            <a:chExt cx="1490857" cy="15255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218739" y="4049212"/>
            <a:ext cx="5625240" cy="5756098"/>
            <a:chOff x="0" y="0"/>
            <a:chExt cx="1490857" cy="15255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90857" cy="1525538"/>
            </a:xfrm>
            <a:custGeom>
              <a:avLst/>
              <a:gdLst/>
              <a:ahLst/>
              <a:cxnLst/>
              <a:rect l="l" t="t" r="r" b="b"/>
              <a:pathLst>
                <a:path w="1490857" h="1525538">
                  <a:moveTo>
                    <a:pt x="70190" y="0"/>
                  </a:moveTo>
                  <a:lnTo>
                    <a:pt x="1420666" y="0"/>
                  </a:lnTo>
                  <a:cubicBezTo>
                    <a:pt x="1439282" y="0"/>
                    <a:pt x="1457135" y="7395"/>
                    <a:pt x="1470299" y="20558"/>
                  </a:cubicBezTo>
                  <a:cubicBezTo>
                    <a:pt x="1483462" y="33722"/>
                    <a:pt x="1490857" y="51575"/>
                    <a:pt x="1490857" y="70190"/>
                  </a:cubicBezTo>
                  <a:lnTo>
                    <a:pt x="1490857" y="1455348"/>
                  </a:lnTo>
                  <a:cubicBezTo>
                    <a:pt x="1490857" y="1473963"/>
                    <a:pt x="1483462" y="1491816"/>
                    <a:pt x="1470299" y="1504980"/>
                  </a:cubicBezTo>
                  <a:cubicBezTo>
                    <a:pt x="1457135" y="1518143"/>
                    <a:pt x="1439282" y="1525538"/>
                    <a:pt x="1420666" y="1525538"/>
                  </a:cubicBezTo>
                  <a:lnTo>
                    <a:pt x="70190" y="1525538"/>
                  </a:lnTo>
                  <a:cubicBezTo>
                    <a:pt x="51575" y="1525538"/>
                    <a:pt x="33722" y="1518143"/>
                    <a:pt x="20558" y="1504980"/>
                  </a:cubicBezTo>
                  <a:cubicBezTo>
                    <a:pt x="7395" y="1491816"/>
                    <a:pt x="0" y="1473963"/>
                    <a:pt x="0" y="1455348"/>
                  </a:cubicBezTo>
                  <a:lnTo>
                    <a:pt x="0" y="70190"/>
                  </a:lnTo>
                  <a:cubicBezTo>
                    <a:pt x="0" y="51575"/>
                    <a:pt x="7395" y="33722"/>
                    <a:pt x="20558" y="20558"/>
                  </a:cubicBezTo>
                  <a:cubicBezTo>
                    <a:pt x="33722" y="7395"/>
                    <a:pt x="51575" y="0"/>
                    <a:pt x="70190" y="0"/>
                  </a:cubicBezTo>
                  <a:close/>
                </a:path>
              </a:pathLst>
            </a:custGeom>
            <a:solidFill>
              <a:srgbClr val="151718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490857" cy="155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9426" y="4249237"/>
            <a:ext cx="5068534" cy="605805"/>
            <a:chOff x="0" y="0"/>
            <a:chExt cx="1334922" cy="15955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34922" cy="159554"/>
            </a:xfrm>
            <a:custGeom>
              <a:avLst/>
              <a:gdLst/>
              <a:ahLst/>
              <a:cxnLst/>
              <a:rect l="l" t="t" r="r" b="b"/>
              <a:pathLst>
                <a:path w="1334922" h="159554">
                  <a:moveTo>
                    <a:pt x="77900" y="0"/>
                  </a:moveTo>
                  <a:lnTo>
                    <a:pt x="1257023" y="0"/>
                  </a:lnTo>
                  <a:cubicBezTo>
                    <a:pt x="1277683" y="0"/>
                    <a:pt x="1297497" y="8207"/>
                    <a:pt x="1312106" y="22816"/>
                  </a:cubicBezTo>
                  <a:cubicBezTo>
                    <a:pt x="1326715" y="37425"/>
                    <a:pt x="1334922" y="57240"/>
                    <a:pt x="1334922" y="77900"/>
                  </a:cubicBezTo>
                  <a:lnTo>
                    <a:pt x="1334922" y="81654"/>
                  </a:lnTo>
                  <a:cubicBezTo>
                    <a:pt x="1334922" y="102314"/>
                    <a:pt x="1326715" y="122128"/>
                    <a:pt x="1312106" y="136737"/>
                  </a:cubicBezTo>
                  <a:cubicBezTo>
                    <a:pt x="1297497" y="151346"/>
                    <a:pt x="1277683" y="159554"/>
                    <a:pt x="1257023" y="159554"/>
                  </a:cubicBezTo>
                  <a:lnTo>
                    <a:pt x="77900" y="159554"/>
                  </a:lnTo>
                  <a:cubicBezTo>
                    <a:pt x="57240" y="159554"/>
                    <a:pt x="37425" y="151346"/>
                    <a:pt x="22816" y="136737"/>
                  </a:cubicBezTo>
                  <a:cubicBezTo>
                    <a:pt x="8207" y="122128"/>
                    <a:pt x="0" y="102314"/>
                    <a:pt x="0" y="81654"/>
                  </a:cubicBezTo>
                  <a:lnTo>
                    <a:pt x="0" y="77900"/>
                  </a:lnTo>
                  <a:cubicBezTo>
                    <a:pt x="0" y="57240"/>
                    <a:pt x="8207" y="37425"/>
                    <a:pt x="22816" y="22816"/>
                  </a:cubicBezTo>
                  <a:cubicBezTo>
                    <a:pt x="37425" y="8207"/>
                    <a:pt x="57240" y="0"/>
                    <a:pt x="77900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334922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673543" y="4249237"/>
            <a:ext cx="4972421" cy="605805"/>
            <a:chOff x="0" y="0"/>
            <a:chExt cx="1309609" cy="1595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09609" cy="159554"/>
            </a:xfrm>
            <a:custGeom>
              <a:avLst/>
              <a:gdLst/>
              <a:ahLst/>
              <a:cxnLst/>
              <a:rect l="l" t="t" r="r" b="b"/>
              <a:pathLst>
                <a:path w="1309609" h="159554">
                  <a:moveTo>
                    <a:pt x="79406" y="0"/>
                  </a:moveTo>
                  <a:lnTo>
                    <a:pt x="1230203" y="0"/>
                  </a:lnTo>
                  <a:cubicBezTo>
                    <a:pt x="1274058" y="0"/>
                    <a:pt x="1309609" y="35551"/>
                    <a:pt x="1309609" y="79406"/>
                  </a:cubicBezTo>
                  <a:lnTo>
                    <a:pt x="1309609" y="80148"/>
                  </a:lnTo>
                  <a:cubicBezTo>
                    <a:pt x="1309609" y="101208"/>
                    <a:pt x="1301243" y="121405"/>
                    <a:pt x="1286352" y="136296"/>
                  </a:cubicBezTo>
                  <a:cubicBezTo>
                    <a:pt x="1271460" y="151188"/>
                    <a:pt x="1251263" y="159554"/>
                    <a:pt x="1230203" y="159554"/>
                  </a:cubicBezTo>
                  <a:lnTo>
                    <a:pt x="79406" y="159554"/>
                  </a:lnTo>
                  <a:cubicBezTo>
                    <a:pt x="35551" y="159554"/>
                    <a:pt x="0" y="124003"/>
                    <a:pt x="0" y="80148"/>
                  </a:cubicBezTo>
                  <a:lnTo>
                    <a:pt x="0" y="79406"/>
                  </a:lnTo>
                  <a:cubicBezTo>
                    <a:pt x="0" y="58346"/>
                    <a:pt x="8366" y="38149"/>
                    <a:pt x="23257" y="23257"/>
                  </a:cubicBezTo>
                  <a:cubicBezTo>
                    <a:pt x="38149" y="8366"/>
                    <a:pt x="58346" y="0"/>
                    <a:pt x="79406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309609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515442" y="4228348"/>
            <a:ext cx="4948236" cy="605805"/>
            <a:chOff x="0" y="0"/>
            <a:chExt cx="1303239" cy="15955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03239" cy="159554"/>
            </a:xfrm>
            <a:custGeom>
              <a:avLst/>
              <a:gdLst/>
              <a:ahLst/>
              <a:cxnLst/>
              <a:rect l="l" t="t" r="r" b="b"/>
              <a:pathLst>
                <a:path w="1303239" h="159554">
                  <a:moveTo>
                    <a:pt x="79777" y="0"/>
                  </a:moveTo>
                  <a:lnTo>
                    <a:pt x="1223462" y="0"/>
                  </a:lnTo>
                  <a:cubicBezTo>
                    <a:pt x="1267522" y="0"/>
                    <a:pt x="1303239" y="35717"/>
                    <a:pt x="1303239" y="79777"/>
                  </a:cubicBezTo>
                  <a:lnTo>
                    <a:pt x="1303239" y="79777"/>
                  </a:lnTo>
                  <a:cubicBezTo>
                    <a:pt x="1303239" y="123836"/>
                    <a:pt x="1267522" y="159554"/>
                    <a:pt x="1223462" y="159554"/>
                  </a:cubicBezTo>
                  <a:lnTo>
                    <a:pt x="79777" y="159554"/>
                  </a:lnTo>
                  <a:cubicBezTo>
                    <a:pt x="35717" y="159554"/>
                    <a:pt x="0" y="123836"/>
                    <a:pt x="0" y="79777"/>
                  </a:cubicBezTo>
                  <a:lnTo>
                    <a:pt x="0" y="79777"/>
                  </a:lnTo>
                  <a:cubicBezTo>
                    <a:pt x="0" y="35717"/>
                    <a:pt x="35717" y="0"/>
                    <a:pt x="79777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303239" cy="18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869570" y="5143500"/>
            <a:ext cx="4868247" cy="2839103"/>
          </a:xfrm>
          <a:custGeom>
            <a:avLst/>
            <a:gdLst/>
            <a:ahLst/>
            <a:cxnLst/>
            <a:rect l="l" t="t" r="r" b="b"/>
            <a:pathLst>
              <a:path w="4868247" h="2839103">
                <a:moveTo>
                  <a:pt x="0" y="0"/>
                </a:moveTo>
                <a:lnTo>
                  <a:pt x="4868247" y="0"/>
                </a:lnTo>
                <a:lnTo>
                  <a:pt x="4868247" y="2839103"/>
                </a:lnTo>
                <a:lnTo>
                  <a:pt x="0" y="2839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345" t="-44099" r="-93205" b="-4327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2" name="Freeform 32"/>
          <p:cNvSpPr/>
          <p:nvPr/>
        </p:nvSpPr>
        <p:spPr>
          <a:xfrm>
            <a:off x="13101656" y="4855042"/>
            <a:ext cx="3859407" cy="4783644"/>
          </a:xfrm>
          <a:custGeom>
            <a:avLst/>
            <a:gdLst/>
            <a:ahLst/>
            <a:cxnLst/>
            <a:rect l="l" t="t" r="r" b="b"/>
            <a:pathLst>
              <a:path w="3859407" h="4783644">
                <a:moveTo>
                  <a:pt x="0" y="0"/>
                </a:moveTo>
                <a:lnTo>
                  <a:pt x="3859407" y="0"/>
                </a:lnTo>
                <a:lnTo>
                  <a:pt x="3859407" y="4783644"/>
                </a:lnTo>
                <a:lnTo>
                  <a:pt x="0" y="478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63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3" name="Freeform 33"/>
          <p:cNvSpPr/>
          <p:nvPr/>
        </p:nvSpPr>
        <p:spPr>
          <a:xfrm>
            <a:off x="6660044" y="5264617"/>
            <a:ext cx="5041788" cy="2508320"/>
          </a:xfrm>
          <a:custGeom>
            <a:avLst/>
            <a:gdLst/>
            <a:ahLst/>
            <a:cxnLst/>
            <a:rect l="l" t="t" r="r" b="b"/>
            <a:pathLst>
              <a:path w="5041788" h="2508320">
                <a:moveTo>
                  <a:pt x="0" y="0"/>
                </a:moveTo>
                <a:lnTo>
                  <a:pt x="5041788" y="0"/>
                </a:lnTo>
                <a:lnTo>
                  <a:pt x="5041788" y="2508321"/>
                </a:lnTo>
                <a:lnTo>
                  <a:pt x="0" y="2508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606" t="-47033" r="-63164" b="-5679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4" name="TextBox 34"/>
          <p:cNvSpPr txBox="1"/>
          <p:nvPr/>
        </p:nvSpPr>
        <p:spPr>
          <a:xfrm>
            <a:off x="7362984" y="2146478"/>
            <a:ext cx="3228931" cy="144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Making decisions in a program based on conditions (e.g., if-else statements).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547828" y="1411056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7804" y="4266390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Structured English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975581" y="4245501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Pseudocode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824706" y="4245501"/>
            <a:ext cx="43964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Flowchart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0859" y="1806487"/>
            <a:ext cx="4277402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Condition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30694" y="3640428"/>
            <a:ext cx="1031070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condition consists of at least one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logic proposition.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7" name="Freeform 7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7547828" y="1411056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</a:t>
            </a:r>
          </a:p>
        </p:txBody>
      </p:sp>
      <p:sp>
        <p:nvSpPr>
          <p:cNvPr id="9" name="Freeform 9"/>
          <p:cNvSpPr/>
          <p:nvPr/>
        </p:nvSpPr>
        <p:spPr>
          <a:xfrm>
            <a:off x="540859" y="2791313"/>
            <a:ext cx="5041788" cy="2508320"/>
          </a:xfrm>
          <a:custGeom>
            <a:avLst/>
            <a:gdLst/>
            <a:ahLst/>
            <a:cxnLst/>
            <a:rect l="l" t="t" r="r" b="b"/>
            <a:pathLst>
              <a:path w="5041788" h="2508320">
                <a:moveTo>
                  <a:pt x="0" y="0"/>
                </a:moveTo>
                <a:lnTo>
                  <a:pt x="5041788" y="0"/>
                </a:lnTo>
                <a:lnTo>
                  <a:pt x="5041788" y="2508321"/>
                </a:lnTo>
                <a:lnTo>
                  <a:pt x="0" y="2508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606" t="-47033" r="-63164" b="-56795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1123221" y="3619412"/>
            <a:ext cx="1192304" cy="472603"/>
            <a:chOff x="0" y="0"/>
            <a:chExt cx="462756" cy="1834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2756" cy="183426"/>
            </a:xfrm>
            <a:custGeom>
              <a:avLst/>
              <a:gdLst/>
              <a:ahLst/>
              <a:cxnLst/>
              <a:rect l="l" t="t" r="r" b="b"/>
              <a:pathLst>
                <a:path w="462756" h="183426">
                  <a:moveTo>
                    <a:pt x="91713" y="0"/>
                  </a:moveTo>
                  <a:lnTo>
                    <a:pt x="371043" y="0"/>
                  </a:lnTo>
                  <a:cubicBezTo>
                    <a:pt x="421695" y="0"/>
                    <a:pt x="462756" y="41061"/>
                    <a:pt x="462756" y="91713"/>
                  </a:cubicBezTo>
                  <a:lnTo>
                    <a:pt x="462756" y="91713"/>
                  </a:lnTo>
                  <a:cubicBezTo>
                    <a:pt x="462756" y="116037"/>
                    <a:pt x="453094" y="139365"/>
                    <a:pt x="435894" y="156564"/>
                  </a:cubicBezTo>
                  <a:cubicBezTo>
                    <a:pt x="418695" y="173764"/>
                    <a:pt x="395367" y="183426"/>
                    <a:pt x="371043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62756" cy="212001"/>
            </a:xfrm>
            <a:prstGeom prst="rect">
              <a:avLst/>
            </a:prstGeom>
          </p:spPr>
          <p:txBody>
            <a:bodyPr lIns="34472" tIns="34472" rIns="34472" bIns="34472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08764" y="3697578"/>
            <a:ext cx="867089" cy="316271"/>
          </a:xfrm>
          <a:custGeom>
            <a:avLst/>
            <a:gdLst/>
            <a:ahLst/>
            <a:cxnLst/>
            <a:rect l="l" t="t" r="r" b="b"/>
            <a:pathLst>
              <a:path w="867089" h="316271">
                <a:moveTo>
                  <a:pt x="0" y="0"/>
                </a:moveTo>
                <a:lnTo>
                  <a:pt x="867089" y="0"/>
                </a:lnTo>
                <a:lnTo>
                  <a:pt x="867089" y="316271"/>
                </a:lnTo>
                <a:lnTo>
                  <a:pt x="0" y="316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242" t="-441188" r="-500601" b="-55579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4" name="AutoShape 14"/>
          <p:cNvSpPr/>
          <p:nvPr/>
        </p:nvSpPr>
        <p:spPr>
          <a:xfrm>
            <a:off x="2679585" y="3874764"/>
            <a:ext cx="2492789" cy="3296"/>
          </a:xfrm>
          <a:prstGeom prst="line">
            <a:avLst/>
          </a:prstGeom>
          <a:ln w="38100" cap="flat">
            <a:solidFill>
              <a:srgbClr val="FFDE5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15" name="AutoShape 15"/>
          <p:cNvSpPr/>
          <p:nvPr/>
        </p:nvSpPr>
        <p:spPr>
          <a:xfrm>
            <a:off x="13599987" y="4357988"/>
            <a:ext cx="0" cy="516304"/>
          </a:xfrm>
          <a:prstGeom prst="line">
            <a:avLst/>
          </a:prstGeom>
          <a:ln w="38100" cap="flat">
            <a:solidFill>
              <a:srgbClr val="FF1495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16" name="TextBox 16"/>
          <p:cNvSpPr txBox="1"/>
          <p:nvPr/>
        </p:nvSpPr>
        <p:spPr>
          <a:xfrm>
            <a:off x="9690086" y="4979067"/>
            <a:ext cx="785790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statement that can be either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true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or </a:t>
            </a: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false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2086" y="5996052"/>
            <a:ext cx="401352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Comparison operators</a:t>
            </a:r>
          </a:p>
        </p:txBody>
      </p:sp>
      <p:sp>
        <p:nvSpPr>
          <p:cNvPr id="18" name="AutoShape 18"/>
          <p:cNvSpPr/>
          <p:nvPr/>
        </p:nvSpPr>
        <p:spPr>
          <a:xfrm>
            <a:off x="1643945" y="3927827"/>
            <a:ext cx="98363" cy="1972487"/>
          </a:xfrm>
          <a:prstGeom prst="line">
            <a:avLst/>
          </a:prstGeom>
          <a:ln w="38100" cap="flat">
            <a:solidFill>
              <a:srgbClr val="FFDE5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graphicFrame>
        <p:nvGraphicFramePr>
          <p:cNvPr id="19" name="Table 19"/>
          <p:cNvGraphicFramePr>
            <a:graphicFrameLocks noGrp="1"/>
          </p:cNvGraphicFramePr>
          <p:nvPr/>
        </p:nvGraphicFramePr>
        <p:xfrm>
          <a:off x="865078" y="6662802"/>
          <a:ext cx="2764562" cy="1802108"/>
        </p:xfrm>
        <a:graphic>
          <a:graphicData uri="http://schemas.openxmlformats.org/drawingml/2006/table">
            <a:tbl>
              <a:tblPr/>
              <a:tblGrid>
                <a:gridCol w="1382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7444"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444"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444"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444"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444"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444"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444"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defRPr/>
                      </a:pPr>
                      <a:endParaRPr lang="en-US" sz="1100"/>
                    </a:p>
                  </a:txBody>
                  <a:tcPr marL="102516" marR="102516" marT="102516" marB="10251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TextBox 20"/>
          <p:cNvSpPr txBox="1"/>
          <p:nvPr/>
        </p:nvSpPr>
        <p:spPr>
          <a:xfrm>
            <a:off x="1132218" y="6710753"/>
            <a:ext cx="1780193" cy="3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Operator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02454" y="7167822"/>
            <a:ext cx="1780193" cy="3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&gt;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802454" y="7705625"/>
            <a:ext cx="1780193" cy="3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&lt;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802454" y="8194927"/>
            <a:ext cx="1780193" cy="3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=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802454" y="8630061"/>
            <a:ext cx="1780193" cy="3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&gt;=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802454" y="9119362"/>
            <a:ext cx="1780193" cy="3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&lt;=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02454" y="9611033"/>
            <a:ext cx="1780193" cy="3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&lt;&gt;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802454" y="6710753"/>
            <a:ext cx="1780193" cy="3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Pseudocode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2218" y="7213954"/>
            <a:ext cx="1780193" cy="3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More than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2218" y="7669745"/>
            <a:ext cx="1780193" cy="3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Less than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23221" y="8171667"/>
            <a:ext cx="1780193" cy="3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Equal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19651" y="8574890"/>
            <a:ext cx="1205326" cy="43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6"/>
              </a:lnSpc>
              <a:spcBef>
                <a:spcPct val="0"/>
              </a:spcBef>
            </a:pPr>
            <a:r>
              <a:rPr lang="en-US" sz="1240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Greater than or equal to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19651" y="9098563"/>
            <a:ext cx="1205326" cy="43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6"/>
              </a:lnSpc>
              <a:spcBef>
                <a:spcPct val="0"/>
              </a:spcBef>
            </a:pPr>
            <a:r>
              <a:rPr lang="en-US" sz="1240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Less than or equal to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32218" y="9653717"/>
            <a:ext cx="1780193" cy="3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Not Equal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46002" y="101214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12.6 Selection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482421" y="1658696"/>
            <a:ext cx="996442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1: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47828" y="1411056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2421" y="2413617"/>
            <a:ext cx="1729374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program that takes an input age from the user and outputs "You can vote" if the age is 18 or above, otherwise outputs "You cannot vote yet".</a:t>
            </a:r>
          </a:p>
        </p:txBody>
      </p:sp>
      <p:sp>
        <p:nvSpPr>
          <p:cNvPr id="9" name="Freeform 9"/>
          <p:cNvSpPr/>
          <p:nvPr/>
        </p:nvSpPr>
        <p:spPr>
          <a:xfrm>
            <a:off x="5807812" y="4625958"/>
            <a:ext cx="6888037" cy="3426841"/>
          </a:xfrm>
          <a:custGeom>
            <a:avLst/>
            <a:gdLst/>
            <a:ahLst/>
            <a:cxnLst/>
            <a:rect l="l" t="t" r="r" b="b"/>
            <a:pathLst>
              <a:path w="6888037" h="3426841">
                <a:moveTo>
                  <a:pt x="0" y="0"/>
                </a:moveTo>
                <a:lnTo>
                  <a:pt x="6888037" y="0"/>
                </a:lnTo>
                <a:lnTo>
                  <a:pt x="6888037" y="3426841"/>
                </a:lnTo>
                <a:lnTo>
                  <a:pt x="0" y="3426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606" t="-47033" r="-63164" b="-5679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246002" y="101214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12.6 Selection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4987894" y="4404342"/>
            <a:ext cx="7979111" cy="4359252"/>
          </a:xfrm>
          <a:custGeom>
            <a:avLst/>
            <a:gdLst/>
            <a:ahLst/>
            <a:cxnLst/>
            <a:rect l="l" t="t" r="r" b="b"/>
            <a:pathLst>
              <a:path w="7979111" h="4359252">
                <a:moveTo>
                  <a:pt x="0" y="0"/>
                </a:moveTo>
                <a:lnTo>
                  <a:pt x="7979111" y="0"/>
                </a:lnTo>
                <a:lnTo>
                  <a:pt x="7979111" y="4359253"/>
                </a:lnTo>
                <a:lnTo>
                  <a:pt x="0" y="4359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176" t="-29826" r="-17769" b="-3144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482421" y="1658696"/>
            <a:ext cx="996442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1: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47828" y="1411056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2421" y="2413617"/>
            <a:ext cx="1729374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program that takes an input age from the user and outputs "You can vote" if the age is 18 or above, otherwise outputs "You cannot vote yet".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6002" y="101214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12.6 Selection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6226332" y="3693660"/>
            <a:ext cx="5003767" cy="6211572"/>
          </a:xfrm>
          <a:custGeom>
            <a:avLst/>
            <a:gdLst/>
            <a:ahLst/>
            <a:cxnLst/>
            <a:rect l="l" t="t" r="r" b="b"/>
            <a:pathLst>
              <a:path w="5003767" h="6211572">
                <a:moveTo>
                  <a:pt x="0" y="0"/>
                </a:moveTo>
                <a:lnTo>
                  <a:pt x="5003766" y="0"/>
                </a:lnTo>
                <a:lnTo>
                  <a:pt x="5003766" y="6211573"/>
                </a:lnTo>
                <a:lnTo>
                  <a:pt x="0" y="62115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482421" y="1658696"/>
            <a:ext cx="996442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1: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47828" y="1411056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2421" y="2413617"/>
            <a:ext cx="1729374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program that takes an input age from the user and outputs "You can vote" if the age is 18 or above, otherwise outputs "You cannot vote yet".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6002" y="101214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12.6 Selection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3571798" y="514350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76C82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40859" y="1806487"/>
            <a:ext cx="996442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2: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47828" y="1411056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4957" y="2592915"/>
            <a:ext cx="1729374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Take three numbers as input and output the smallest number.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80449" y="4323166"/>
            <a:ext cx="78269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Eg.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708780" y="5143500"/>
            <a:ext cx="3086100" cy="30861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76C82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42630" y="5143500"/>
            <a:ext cx="3086100" cy="30861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76C82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963146" y="5838116"/>
            <a:ext cx="2317907" cy="1517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7"/>
              </a:lnSpc>
              <a:spcBef>
                <a:spcPct val="0"/>
              </a:spcBef>
            </a:pPr>
            <a:r>
              <a:rPr lang="en-US" sz="888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85047" y="5842118"/>
            <a:ext cx="2317907" cy="1517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7"/>
              </a:lnSpc>
              <a:spcBef>
                <a:spcPct val="0"/>
              </a:spcBef>
            </a:pPr>
            <a:r>
              <a:rPr lang="en-US" sz="888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23630" y="5838116"/>
            <a:ext cx="2317907" cy="1517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7"/>
              </a:lnSpc>
              <a:spcBef>
                <a:spcPct val="0"/>
              </a:spcBef>
            </a:pPr>
            <a:r>
              <a:rPr lang="en-US" sz="888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23499" y="4551766"/>
            <a:ext cx="78269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60482" y="4551766"/>
            <a:ext cx="78269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95979" y="4551766"/>
            <a:ext cx="78269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46002" y="101214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12.6 Selection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2257712" y="3231090"/>
            <a:ext cx="5593378" cy="6703151"/>
          </a:xfrm>
          <a:custGeom>
            <a:avLst/>
            <a:gdLst/>
            <a:ahLst/>
            <a:cxnLst/>
            <a:rect l="l" t="t" r="r" b="b"/>
            <a:pathLst>
              <a:path w="5593378" h="6703151">
                <a:moveTo>
                  <a:pt x="0" y="0"/>
                </a:moveTo>
                <a:lnTo>
                  <a:pt x="5593378" y="0"/>
                </a:lnTo>
                <a:lnTo>
                  <a:pt x="5593378" y="6703151"/>
                </a:lnTo>
                <a:lnTo>
                  <a:pt x="0" y="6703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355" t="-12650" r="-17235" b="-1490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540859" y="1806487"/>
            <a:ext cx="996442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2: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47828" y="1411056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4957" y="2592915"/>
            <a:ext cx="1729374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Take three numbers as input and output the smallest number.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511893" y="5645786"/>
            <a:ext cx="1735960" cy="173596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7446" y="0"/>
                  </a:moveTo>
                  <a:lnTo>
                    <a:pt x="585354" y="0"/>
                  </a:lnTo>
                  <a:cubicBezTo>
                    <a:pt x="645676" y="0"/>
                    <a:pt x="703528" y="23963"/>
                    <a:pt x="746182" y="66618"/>
                  </a:cubicBezTo>
                  <a:cubicBezTo>
                    <a:pt x="788837" y="109272"/>
                    <a:pt x="812800" y="167124"/>
                    <a:pt x="812800" y="227446"/>
                  </a:cubicBezTo>
                  <a:lnTo>
                    <a:pt x="812800" y="585354"/>
                  </a:lnTo>
                  <a:cubicBezTo>
                    <a:pt x="812800" y="645676"/>
                    <a:pt x="788837" y="703528"/>
                    <a:pt x="746182" y="746182"/>
                  </a:cubicBezTo>
                  <a:cubicBezTo>
                    <a:pt x="703528" y="788837"/>
                    <a:pt x="645676" y="812800"/>
                    <a:pt x="585354" y="812800"/>
                  </a:cubicBezTo>
                  <a:lnTo>
                    <a:pt x="227446" y="812800"/>
                  </a:lnTo>
                  <a:cubicBezTo>
                    <a:pt x="167124" y="812800"/>
                    <a:pt x="109272" y="788837"/>
                    <a:pt x="66618" y="746182"/>
                  </a:cubicBezTo>
                  <a:cubicBezTo>
                    <a:pt x="23963" y="703528"/>
                    <a:pt x="0" y="645676"/>
                    <a:pt x="0" y="585354"/>
                  </a:cubicBezTo>
                  <a:lnTo>
                    <a:pt x="0" y="227446"/>
                  </a:lnTo>
                  <a:cubicBezTo>
                    <a:pt x="0" y="167124"/>
                    <a:pt x="23963" y="109272"/>
                    <a:pt x="66618" y="66618"/>
                  </a:cubicBezTo>
                  <a:cubicBezTo>
                    <a:pt x="109272" y="23963"/>
                    <a:pt x="167124" y="0"/>
                    <a:pt x="227446" y="0"/>
                  </a:cubicBezTo>
                  <a:close/>
                </a:path>
              </a:pathLst>
            </a:custGeom>
            <a:solidFill>
              <a:srgbClr val="F76C82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838984" y="5645786"/>
            <a:ext cx="1735960" cy="173596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7446" y="0"/>
                  </a:moveTo>
                  <a:lnTo>
                    <a:pt x="585354" y="0"/>
                  </a:lnTo>
                  <a:cubicBezTo>
                    <a:pt x="645676" y="0"/>
                    <a:pt x="703528" y="23963"/>
                    <a:pt x="746182" y="66618"/>
                  </a:cubicBezTo>
                  <a:cubicBezTo>
                    <a:pt x="788837" y="109272"/>
                    <a:pt x="812800" y="167124"/>
                    <a:pt x="812800" y="227446"/>
                  </a:cubicBezTo>
                  <a:lnTo>
                    <a:pt x="812800" y="585354"/>
                  </a:lnTo>
                  <a:cubicBezTo>
                    <a:pt x="812800" y="645676"/>
                    <a:pt x="788837" y="703528"/>
                    <a:pt x="746182" y="746182"/>
                  </a:cubicBezTo>
                  <a:cubicBezTo>
                    <a:pt x="703528" y="788837"/>
                    <a:pt x="645676" y="812800"/>
                    <a:pt x="585354" y="812800"/>
                  </a:cubicBezTo>
                  <a:lnTo>
                    <a:pt x="227446" y="812800"/>
                  </a:lnTo>
                  <a:cubicBezTo>
                    <a:pt x="167124" y="812800"/>
                    <a:pt x="109272" y="788837"/>
                    <a:pt x="66618" y="746182"/>
                  </a:cubicBezTo>
                  <a:cubicBezTo>
                    <a:pt x="23963" y="703528"/>
                    <a:pt x="0" y="645676"/>
                    <a:pt x="0" y="585354"/>
                  </a:cubicBezTo>
                  <a:lnTo>
                    <a:pt x="0" y="227446"/>
                  </a:lnTo>
                  <a:cubicBezTo>
                    <a:pt x="0" y="167124"/>
                    <a:pt x="23963" y="109272"/>
                    <a:pt x="66618" y="66618"/>
                  </a:cubicBezTo>
                  <a:cubicBezTo>
                    <a:pt x="109272" y="23963"/>
                    <a:pt x="167124" y="0"/>
                    <a:pt x="227446" y="0"/>
                  </a:cubicBezTo>
                  <a:close/>
                </a:path>
              </a:pathLst>
            </a:custGeom>
            <a:solidFill>
              <a:srgbClr val="F76C82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164313" y="5645786"/>
            <a:ext cx="1735960" cy="173596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7446" y="0"/>
                  </a:moveTo>
                  <a:lnTo>
                    <a:pt x="585354" y="0"/>
                  </a:lnTo>
                  <a:cubicBezTo>
                    <a:pt x="645676" y="0"/>
                    <a:pt x="703528" y="23963"/>
                    <a:pt x="746182" y="66618"/>
                  </a:cubicBezTo>
                  <a:cubicBezTo>
                    <a:pt x="788837" y="109272"/>
                    <a:pt x="812800" y="167124"/>
                    <a:pt x="812800" y="227446"/>
                  </a:cubicBezTo>
                  <a:lnTo>
                    <a:pt x="812800" y="585354"/>
                  </a:lnTo>
                  <a:cubicBezTo>
                    <a:pt x="812800" y="645676"/>
                    <a:pt x="788837" y="703528"/>
                    <a:pt x="746182" y="746182"/>
                  </a:cubicBezTo>
                  <a:cubicBezTo>
                    <a:pt x="703528" y="788837"/>
                    <a:pt x="645676" y="812800"/>
                    <a:pt x="585354" y="812800"/>
                  </a:cubicBezTo>
                  <a:lnTo>
                    <a:pt x="227446" y="812800"/>
                  </a:lnTo>
                  <a:cubicBezTo>
                    <a:pt x="167124" y="812800"/>
                    <a:pt x="109272" y="788837"/>
                    <a:pt x="66618" y="746182"/>
                  </a:cubicBezTo>
                  <a:cubicBezTo>
                    <a:pt x="23963" y="703528"/>
                    <a:pt x="0" y="645676"/>
                    <a:pt x="0" y="585354"/>
                  </a:cubicBezTo>
                  <a:lnTo>
                    <a:pt x="0" y="227446"/>
                  </a:lnTo>
                  <a:cubicBezTo>
                    <a:pt x="0" y="167124"/>
                    <a:pt x="23963" y="109272"/>
                    <a:pt x="66618" y="66618"/>
                  </a:cubicBezTo>
                  <a:cubicBezTo>
                    <a:pt x="109272" y="23963"/>
                    <a:pt x="167124" y="0"/>
                    <a:pt x="227446" y="0"/>
                  </a:cubicBezTo>
                  <a:close/>
                </a:path>
              </a:pathLst>
            </a:custGeom>
            <a:solidFill>
              <a:srgbClr val="F76C82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732030" y="6037707"/>
            <a:ext cx="1303844" cy="85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499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94387" y="6039957"/>
            <a:ext cx="1303844" cy="85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499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378629" y="6037707"/>
            <a:ext cx="1303844" cy="85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499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20544" y="4212610"/>
            <a:ext cx="78269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Eg.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015394" y="5131436"/>
            <a:ext cx="78269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15615" y="5131436"/>
            <a:ext cx="78269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287874" y="5131436"/>
            <a:ext cx="78269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640944" y="5086350"/>
            <a:ext cx="78269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6002" y="101214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12.6 Selection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5683224" y="1328017"/>
            <a:ext cx="6089982" cy="9242975"/>
          </a:xfrm>
          <a:custGeom>
            <a:avLst/>
            <a:gdLst/>
            <a:ahLst/>
            <a:cxnLst/>
            <a:rect l="l" t="t" r="r" b="b"/>
            <a:pathLst>
              <a:path w="6089982" h="9242975">
                <a:moveTo>
                  <a:pt x="0" y="0"/>
                </a:moveTo>
                <a:lnTo>
                  <a:pt x="6089982" y="0"/>
                </a:lnTo>
                <a:lnTo>
                  <a:pt x="6089982" y="9242975"/>
                </a:lnTo>
                <a:lnTo>
                  <a:pt x="0" y="9242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1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7547828" y="1411056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6002" y="101214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12.6 Selection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541573" y="5143500"/>
            <a:ext cx="6616880" cy="3456254"/>
          </a:xfrm>
          <a:custGeom>
            <a:avLst/>
            <a:gdLst/>
            <a:ahLst/>
            <a:cxnLst/>
            <a:rect l="l" t="t" r="r" b="b"/>
            <a:pathLst>
              <a:path w="6616880" h="3456254">
                <a:moveTo>
                  <a:pt x="0" y="0"/>
                </a:moveTo>
                <a:lnTo>
                  <a:pt x="6616880" y="0"/>
                </a:lnTo>
                <a:lnTo>
                  <a:pt x="6616880" y="3456254"/>
                </a:lnTo>
                <a:lnTo>
                  <a:pt x="0" y="3456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900" t="-48617" r="-70991" b="-5078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9989348" y="5181222"/>
            <a:ext cx="6473162" cy="3418533"/>
          </a:xfrm>
          <a:custGeom>
            <a:avLst/>
            <a:gdLst/>
            <a:ahLst/>
            <a:cxnLst/>
            <a:rect l="l" t="t" r="r" b="b"/>
            <a:pathLst>
              <a:path w="6473162" h="3418533">
                <a:moveTo>
                  <a:pt x="0" y="0"/>
                </a:moveTo>
                <a:lnTo>
                  <a:pt x="6473162" y="0"/>
                </a:lnTo>
                <a:lnTo>
                  <a:pt x="6473162" y="3418532"/>
                </a:lnTo>
                <a:lnTo>
                  <a:pt x="0" y="34185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6211" t="-50491" r="-77380" b="-56601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Why is loop needed?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046" y="2722926"/>
            <a:ext cx="16857254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loop in programming allows the execution of a set of instructions repeatedly until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specified condition is met or 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 a defined number of iterations.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97694"/>
            <a:ext cx="8482213" cy="72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81"/>
              </a:lnSpc>
              <a:spcBef>
                <a:spcPct val="0"/>
              </a:spcBef>
            </a:pPr>
            <a:r>
              <a:rPr lang="en-US" sz="4715" b="1" spc="-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12.1 Computational Thinking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707232" y="6415739"/>
            <a:ext cx="3132505" cy="2608490"/>
            <a:chOff x="0" y="0"/>
            <a:chExt cx="930818" cy="7751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0818" cy="775108"/>
            </a:xfrm>
            <a:custGeom>
              <a:avLst/>
              <a:gdLst/>
              <a:ahLst/>
              <a:cxnLst/>
              <a:rect l="l" t="t" r="r" b="b"/>
              <a:pathLst>
                <a:path w="930818" h="775108">
                  <a:moveTo>
                    <a:pt x="126045" y="0"/>
                  </a:moveTo>
                  <a:lnTo>
                    <a:pt x="804773" y="0"/>
                  </a:lnTo>
                  <a:cubicBezTo>
                    <a:pt x="874386" y="0"/>
                    <a:pt x="930818" y="56432"/>
                    <a:pt x="930818" y="126045"/>
                  </a:cubicBezTo>
                  <a:lnTo>
                    <a:pt x="930818" y="649063"/>
                  </a:lnTo>
                  <a:cubicBezTo>
                    <a:pt x="930818" y="718676"/>
                    <a:pt x="874386" y="775108"/>
                    <a:pt x="804773" y="775108"/>
                  </a:cubicBezTo>
                  <a:lnTo>
                    <a:pt x="126045" y="775108"/>
                  </a:lnTo>
                  <a:cubicBezTo>
                    <a:pt x="56432" y="775108"/>
                    <a:pt x="0" y="718676"/>
                    <a:pt x="0" y="649063"/>
                  </a:cubicBezTo>
                  <a:lnTo>
                    <a:pt x="0" y="126045"/>
                  </a:lnTo>
                  <a:cubicBezTo>
                    <a:pt x="0" y="56432"/>
                    <a:pt x="56432" y="0"/>
                    <a:pt x="126045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930818" cy="803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84809" y="1938701"/>
            <a:ext cx="834340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Definition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809" y="2694896"/>
            <a:ext cx="17055870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Computational thinking is a 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problem-solving method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that involves breaking down complex problems into smaller, more manageable parts in a way that a computer or human can understand and solve. 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 encompasses a set of 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skills and thought processes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used in computer science and involves several key elements: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6594" y="7345917"/>
            <a:ext cx="1953780" cy="57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</a:pPr>
            <a:r>
              <a:rPr lang="en-US" sz="265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Abstraction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25871" y="6415739"/>
            <a:ext cx="3132505" cy="2608490"/>
            <a:chOff x="0" y="0"/>
            <a:chExt cx="930818" cy="7751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30818" cy="775108"/>
            </a:xfrm>
            <a:custGeom>
              <a:avLst/>
              <a:gdLst/>
              <a:ahLst/>
              <a:cxnLst/>
              <a:rect l="l" t="t" r="r" b="b"/>
              <a:pathLst>
                <a:path w="930818" h="775108">
                  <a:moveTo>
                    <a:pt x="126045" y="0"/>
                  </a:moveTo>
                  <a:lnTo>
                    <a:pt x="804773" y="0"/>
                  </a:lnTo>
                  <a:cubicBezTo>
                    <a:pt x="874386" y="0"/>
                    <a:pt x="930818" y="56432"/>
                    <a:pt x="930818" y="126045"/>
                  </a:cubicBezTo>
                  <a:lnTo>
                    <a:pt x="930818" y="649063"/>
                  </a:lnTo>
                  <a:cubicBezTo>
                    <a:pt x="930818" y="718676"/>
                    <a:pt x="874386" y="775108"/>
                    <a:pt x="804773" y="775108"/>
                  </a:cubicBezTo>
                  <a:lnTo>
                    <a:pt x="126045" y="775108"/>
                  </a:lnTo>
                  <a:cubicBezTo>
                    <a:pt x="56432" y="775108"/>
                    <a:pt x="0" y="718676"/>
                    <a:pt x="0" y="649063"/>
                  </a:cubicBezTo>
                  <a:lnTo>
                    <a:pt x="0" y="126045"/>
                  </a:lnTo>
                  <a:cubicBezTo>
                    <a:pt x="0" y="56432"/>
                    <a:pt x="56432" y="0"/>
                    <a:pt x="126045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930818" cy="803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344108" y="6415739"/>
            <a:ext cx="3132505" cy="2608490"/>
            <a:chOff x="0" y="0"/>
            <a:chExt cx="930818" cy="7751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30818" cy="775108"/>
            </a:xfrm>
            <a:custGeom>
              <a:avLst/>
              <a:gdLst/>
              <a:ahLst/>
              <a:cxnLst/>
              <a:rect l="l" t="t" r="r" b="b"/>
              <a:pathLst>
                <a:path w="930818" h="775108">
                  <a:moveTo>
                    <a:pt x="126045" y="0"/>
                  </a:moveTo>
                  <a:lnTo>
                    <a:pt x="804773" y="0"/>
                  </a:lnTo>
                  <a:cubicBezTo>
                    <a:pt x="874386" y="0"/>
                    <a:pt x="930818" y="56432"/>
                    <a:pt x="930818" y="126045"/>
                  </a:cubicBezTo>
                  <a:lnTo>
                    <a:pt x="930818" y="649063"/>
                  </a:lnTo>
                  <a:cubicBezTo>
                    <a:pt x="930818" y="718676"/>
                    <a:pt x="874386" y="775108"/>
                    <a:pt x="804773" y="775108"/>
                  </a:cubicBezTo>
                  <a:lnTo>
                    <a:pt x="126045" y="775108"/>
                  </a:lnTo>
                  <a:cubicBezTo>
                    <a:pt x="56432" y="775108"/>
                    <a:pt x="0" y="718676"/>
                    <a:pt x="0" y="649063"/>
                  </a:cubicBezTo>
                  <a:lnTo>
                    <a:pt x="0" y="126045"/>
                  </a:lnTo>
                  <a:cubicBezTo>
                    <a:pt x="0" y="56432"/>
                    <a:pt x="56432" y="0"/>
                    <a:pt x="126045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930818" cy="803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662747" y="6415739"/>
            <a:ext cx="3132505" cy="2608490"/>
            <a:chOff x="0" y="0"/>
            <a:chExt cx="930818" cy="7751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30818" cy="775108"/>
            </a:xfrm>
            <a:custGeom>
              <a:avLst/>
              <a:gdLst/>
              <a:ahLst/>
              <a:cxnLst/>
              <a:rect l="l" t="t" r="r" b="b"/>
              <a:pathLst>
                <a:path w="930818" h="775108">
                  <a:moveTo>
                    <a:pt x="126045" y="0"/>
                  </a:moveTo>
                  <a:lnTo>
                    <a:pt x="804773" y="0"/>
                  </a:lnTo>
                  <a:cubicBezTo>
                    <a:pt x="874386" y="0"/>
                    <a:pt x="930818" y="56432"/>
                    <a:pt x="930818" y="126045"/>
                  </a:cubicBezTo>
                  <a:lnTo>
                    <a:pt x="930818" y="649063"/>
                  </a:lnTo>
                  <a:cubicBezTo>
                    <a:pt x="930818" y="718676"/>
                    <a:pt x="874386" y="775108"/>
                    <a:pt x="804773" y="775108"/>
                  </a:cubicBezTo>
                  <a:lnTo>
                    <a:pt x="126045" y="775108"/>
                  </a:lnTo>
                  <a:cubicBezTo>
                    <a:pt x="56432" y="775108"/>
                    <a:pt x="0" y="718676"/>
                    <a:pt x="0" y="649063"/>
                  </a:cubicBezTo>
                  <a:lnTo>
                    <a:pt x="0" y="126045"/>
                  </a:lnTo>
                  <a:cubicBezTo>
                    <a:pt x="0" y="56432"/>
                    <a:pt x="56432" y="0"/>
                    <a:pt x="126045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930818" cy="803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276150" y="7345917"/>
            <a:ext cx="2637396" cy="57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</a:pPr>
            <a:r>
              <a:rPr lang="en-US" sz="265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Decomposition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91863" y="7345917"/>
            <a:ext cx="2637396" cy="57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</a:pPr>
            <a:r>
              <a:rPr lang="en-US" sz="265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Data Modelling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907174" y="7041991"/>
            <a:ext cx="2637396" cy="118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</a:pPr>
            <a:r>
              <a:rPr lang="en-US" sz="265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Pattern Recognition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3985752" y="6415739"/>
            <a:ext cx="3132505" cy="2608490"/>
            <a:chOff x="0" y="0"/>
            <a:chExt cx="930818" cy="7751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30818" cy="775108"/>
            </a:xfrm>
            <a:custGeom>
              <a:avLst/>
              <a:gdLst/>
              <a:ahLst/>
              <a:cxnLst/>
              <a:rect l="l" t="t" r="r" b="b"/>
              <a:pathLst>
                <a:path w="930818" h="775108">
                  <a:moveTo>
                    <a:pt x="126045" y="0"/>
                  </a:moveTo>
                  <a:lnTo>
                    <a:pt x="804773" y="0"/>
                  </a:lnTo>
                  <a:cubicBezTo>
                    <a:pt x="874386" y="0"/>
                    <a:pt x="930818" y="56432"/>
                    <a:pt x="930818" y="126045"/>
                  </a:cubicBezTo>
                  <a:lnTo>
                    <a:pt x="930818" y="649063"/>
                  </a:lnTo>
                  <a:cubicBezTo>
                    <a:pt x="930818" y="718676"/>
                    <a:pt x="874386" y="775108"/>
                    <a:pt x="804773" y="775108"/>
                  </a:cubicBezTo>
                  <a:lnTo>
                    <a:pt x="126045" y="775108"/>
                  </a:lnTo>
                  <a:cubicBezTo>
                    <a:pt x="56432" y="775108"/>
                    <a:pt x="0" y="718676"/>
                    <a:pt x="0" y="649063"/>
                  </a:cubicBezTo>
                  <a:lnTo>
                    <a:pt x="0" y="126045"/>
                  </a:lnTo>
                  <a:cubicBezTo>
                    <a:pt x="0" y="56432"/>
                    <a:pt x="56432" y="0"/>
                    <a:pt x="126045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930818" cy="803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4230179" y="7041991"/>
            <a:ext cx="2637396" cy="118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</a:pPr>
            <a:r>
              <a:rPr lang="en-US" sz="265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Algorithm Design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2679920" y="3935462"/>
            <a:ext cx="8722593" cy="2920234"/>
          </a:xfrm>
          <a:custGeom>
            <a:avLst/>
            <a:gdLst/>
            <a:ahLst/>
            <a:cxnLst/>
            <a:rect l="l" t="t" r="r" b="b"/>
            <a:pathLst>
              <a:path w="8722593" h="2920234">
                <a:moveTo>
                  <a:pt x="0" y="0"/>
                </a:moveTo>
                <a:lnTo>
                  <a:pt x="8722593" y="0"/>
                </a:lnTo>
                <a:lnTo>
                  <a:pt x="8722593" y="2920234"/>
                </a:lnTo>
                <a:lnTo>
                  <a:pt x="0" y="29202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919" t="-41402" r="-31786" b="-10326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Take three numbers as input and output the smallest number (Alternative Solution).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12068" y="5593326"/>
            <a:ext cx="192291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Repeated!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12068" y="7418168"/>
            <a:ext cx="192291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Repeated!</a:t>
            </a:r>
          </a:p>
        </p:txBody>
      </p:sp>
      <p:sp>
        <p:nvSpPr>
          <p:cNvPr id="13" name="Freeform 13"/>
          <p:cNvSpPr/>
          <p:nvPr/>
        </p:nvSpPr>
        <p:spPr>
          <a:xfrm>
            <a:off x="2679920" y="6756782"/>
            <a:ext cx="8722593" cy="438354"/>
          </a:xfrm>
          <a:custGeom>
            <a:avLst/>
            <a:gdLst/>
            <a:ahLst/>
            <a:cxnLst/>
            <a:rect l="l" t="t" r="r" b="b"/>
            <a:pathLst>
              <a:path w="8722593" h="438354">
                <a:moveTo>
                  <a:pt x="0" y="0"/>
                </a:moveTo>
                <a:lnTo>
                  <a:pt x="8722593" y="0"/>
                </a:lnTo>
                <a:lnTo>
                  <a:pt x="8722593" y="438354"/>
                </a:lnTo>
                <a:lnTo>
                  <a:pt x="0" y="4383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919" t="-511506" r="-31786" b="-101843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4" name="Freeform 14"/>
          <p:cNvSpPr/>
          <p:nvPr/>
        </p:nvSpPr>
        <p:spPr>
          <a:xfrm>
            <a:off x="2679920" y="7195136"/>
            <a:ext cx="8722593" cy="2016747"/>
          </a:xfrm>
          <a:custGeom>
            <a:avLst/>
            <a:gdLst/>
            <a:ahLst/>
            <a:cxnLst/>
            <a:rect l="l" t="t" r="r" b="b"/>
            <a:pathLst>
              <a:path w="8722593" h="2016747">
                <a:moveTo>
                  <a:pt x="0" y="0"/>
                </a:moveTo>
                <a:lnTo>
                  <a:pt x="8722593" y="0"/>
                </a:lnTo>
                <a:lnTo>
                  <a:pt x="8722593" y="2016748"/>
                </a:lnTo>
                <a:lnTo>
                  <a:pt x="0" y="20167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919" t="-198037" r="-31786" b="-56241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5" name="Freeform 15"/>
          <p:cNvSpPr/>
          <p:nvPr/>
        </p:nvSpPr>
        <p:spPr>
          <a:xfrm rot="-10800000">
            <a:off x="11092781" y="6939148"/>
            <a:ext cx="309732" cy="1529540"/>
          </a:xfrm>
          <a:custGeom>
            <a:avLst/>
            <a:gdLst/>
            <a:ahLst/>
            <a:cxnLst/>
            <a:rect l="l" t="t" r="r" b="b"/>
            <a:pathLst>
              <a:path w="309732" h="1529540">
                <a:moveTo>
                  <a:pt x="0" y="0"/>
                </a:moveTo>
                <a:lnTo>
                  <a:pt x="309732" y="0"/>
                </a:lnTo>
                <a:lnTo>
                  <a:pt x="309732" y="1529540"/>
                </a:lnTo>
                <a:lnTo>
                  <a:pt x="0" y="1529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6" name="Freeform 16"/>
          <p:cNvSpPr/>
          <p:nvPr/>
        </p:nvSpPr>
        <p:spPr>
          <a:xfrm rot="-10800000">
            <a:off x="11104201" y="5266706"/>
            <a:ext cx="309732" cy="1529540"/>
          </a:xfrm>
          <a:custGeom>
            <a:avLst/>
            <a:gdLst/>
            <a:ahLst/>
            <a:cxnLst/>
            <a:rect l="l" t="t" r="r" b="b"/>
            <a:pathLst>
              <a:path w="309732" h="1529540">
                <a:moveTo>
                  <a:pt x="0" y="0"/>
                </a:moveTo>
                <a:lnTo>
                  <a:pt x="309731" y="0"/>
                </a:lnTo>
                <a:lnTo>
                  <a:pt x="309731" y="1529540"/>
                </a:lnTo>
                <a:lnTo>
                  <a:pt x="0" y="1529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 rot="-10800000">
            <a:off x="12450825" y="5302747"/>
            <a:ext cx="262888" cy="1298212"/>
          </a:xfrm>
          <a:custGeom>
            <a:avLst/>
            <a:gdLst/>
            <a:ahLst/>
            <a:cxnLst/>
            <a:rect l="l" t="t" r="r" b="b"/>
            <a:pathLst>
              <a:path w="262888" h="1298212">
                <a:moveTo>
                  <a:pt x="0" y="0"/>
                </a:moveTo>
                <a:lnTo>
                  <a:pt x="262888" y="0"/>
                </a:lnTo>
                <a:lnTo>
                  <a:pt x="262888" y="1298212"/>
                </a:lnTo>
                <a:lnTo>
                  <a:pt x="0" y="1298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Take three numbers as input and output the smallest number (Alternative Solution).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91602" y="4949193"/>
            <a:ext cx="3309220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How can we repeat this part of the code as many time as we want?</a:t>
            </a:r>
          </a:p>
        </p:txBody>
      </p:sp>
      <p:sp>
        <p:nvSpPr>
          <p:cNvPr id="12" name="Freeform 12"/>
          <p:cNvSpPr/>
          <p:nvPr/>
        </p:nvSpPr>
        <p:spPr>
          <a:xfrm>
            <a:off x="4836887" y="5132751"/>
            <a:ext cx="6505718" cy="1804582"/>
          </a:xfrm>
          <a:custGeom>
            <a:avLst/>
            <a:gdLst/>
            <a:ahLst/>
            <a:cxnLst/>
            <a:rect l="l" t="t" r="r" b="b"/>
            <a:pathLst>
              <a:path w="6505718" h="1804582">
                <a:moveTo>
                  <a:pt x="0" y="0"/>
                </a:moveTo>
                <a:lnTo>
                  <a:pt x="6505718" y="0"/>
                </a:lnTo>
                <a:lnTo>
                  <a:pt x="6505718" y="1804583"/>
                </a:lnTo>
                <a:lnTo>
                  <a:pt x="0" y="1804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6349" t="-128874" r="-80754" b="-176156"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 rot="-10800000">
            <a:off x="11142729" y="6358233"/>
            <a:ext cx="383757" cy="1895094"/>
          </a:xfrm>
          <a:custGeom>
            <a:avLst/>
            <a:gdLst/>
            <a:ahLst/>
            <a:cxnLst/>
            <a:rect l="l" t="t" r="r" b="b"/>
            <a:pathLst>
              <a:path w="383757" h="1895094">
                <a:moveTo>
                  <a:pt x="0" y="0"/>
                </a:moveTo>
                <a:lnTo>
                  <a:pt x="383757" y="0"/>
                </a:lnTo>
                <a:lnTo>
                  <a:pt x="383757" y="1895095"/>
                </a:lnTo>
                <a:lnTo>
                  <a:pt x="0" y="1895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4654959" y="4443120"/>
            <a:ext cx="6847923" cy="4720658"/>
          </a:xfrm>
          <a:custGeom>
            <a:avLst/>
            <a:gdLst/>
            <a:ahLst/>
            <a:cxnLst/>
            <a:rect l="l" t="t" r="r" b="b"/>
            <a:pathLst>
              <a:path w="6847923" h="4720658">
                <a:moveTo>
                  <a:pt x="0" y="0"/>
                </a:moveTo>
                <a:lnTo>
                  <a:pt x="6847923" y="0"/>
                </a:lnTo>
                <a:lnTo>
                  <a:pt x="6847923" y="4720659"/>
                </a:lnTo>
                <a:lnTo>
                  <a:pt x="0" y="47206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643" t="-22988" r="-67404" b="-2836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 rot="-10800000">
            <a:off x="11119125" y="6358233"/>
            <a:ext cx="383757" cy="1895094"/>
          </a:xfrm>
          <a:custGeom>
            <a:avLst/>
            <a:gdLst/>
            <a:ahLst/>
            <a:cxnLst/>
            <a:rect l="l" t="t" r="r" b="b"/>
            <a:pathLst>
              <a:path w="383757" h="1895094">
                <a:moveTo>
                  <a:pt x="0" y="0"/>
                </a:moveTo>
                <a:lnTo>
                  <a:pt x="383757" y="0"/>
                </a:lnTo>
                <a:lnTo>
                  <a:pt x="383757" y="1895095"/>
                </a:lnTo>
                <a:lnTo>
                  <a:pt x="0" y="1895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2046" y="2722926"/>
            <a:ext cx="16857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Take three numbers as input and output the smallest number.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Use a REPEAT ... UNTIL statement.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57940" y="6753331"/>
            <a:ext cx="330922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Statements that will be repeated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4558306" y="4395014"/>
            <a:ext cx="6674634" cy="4830933"/>
          </a:xfrm>
          <a:custGeom>
            <a:avLst/>
            <a:gdLst/>
            <a:ahLst/>
            <a:cxnLst/>
            <a:rect l="l" t="t" r="r" b="b"/>
            <a:pathLst>
              <a:path w="6674634" h="4830933">
                <a:moveTo>
                  <a:pt x="0" y="0"/>
                </a:moveTo>
                <a:lnTo>
                  <a:pt x="6674634" y="0"/>
                </a:lnTo>
                <a:lnTo>
                  <a:pt x="6674634" y="4830933"/>
                </a:lnTo>
                <a:lnTo>
                  <a:pt x="0" y="48309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813" t="-22463" r="-71986" b="-2543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 rot="-10800000">
            <a:off x="10849184" y="6358233"/>
            <a:ext cx="383757" cy="1895094"/>
          </a:xfrm>
          <a:custGeom>
            <a:avLst/>
            <a:gdLst/>
            <a:ahLst/>
            <a:cxnLst/>
            <a:rect l="l" t="t" r="r" b="b"/>
            <a:pathLst>
              <a:path w="383757" h="1895094">
                <a:moveTo>
                  <a:pt x="0" y="0"/>
                </a:moveTo>
                <a:lnTo>
                  <a:pt x="383756" y="0"/>
                </a:lnTo>
                <a:lnTo>
                  <a:pt x="383756" y="1895095"/>
                </a:lnTo>
                <a:lnTo>
                  <a:pt x="0" y="18950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046" y="2722926"/>
            <a:ext cx="16857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Take three numbers as input and output the smallest number.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Use a WHILE ... DO statement.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16158" y="6753331"/>
            <a:ext cx="330922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Statements that will be repeated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4323129" y="4178065"/>
            <a:ext cx="8955299" cy="4957401"/>
          </a:xfrm>
          <a:custGeom>
            <a:avLst/>
            <a:gdLst/>
            <a:ahLst/>
            <a:cxnLst/>
            <a:rect l="l" t="t" r="r" b="b"/>
            <a:pathLst>
              <a:path w="8955299" h="4957401">
                <a:moveTo>
                  <a:pt x="0" y="0"/>
                </a:moveTo>
                <a:lnTo>
                  <a:pt x="8955299" y="0"/>
                </a:lnTo>
                <a:lnTo>
                  <a:pt x="8955299" y="4957401"/>
                </a:lnTo>
                <a:lnTo>
                  <a:pt x="0" y="49574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434" t="-22535" r="-23572" b="-2288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Take 10 inputs from the user and sum them up!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[Without using a loop]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5449018" y="4473919"/>
            <a:ext cx="6631706" cy="4126143"/>
          </a:xfrm>
          <a:custGeom>
            <a:avLst/>
            <a:gdLst/>
            <a:ahLst/>
            <a:cxnLst/>
            <a:rect l="l" t="t" r="r" b="b"/>
            <a:pathLst>
              <a:path w="6631706" h="4126143">
                <a:moveTo>
                  <a:pt x="0" y="0"/>
                </a:moveTo>
                <a:lnTo>
                  <a:pt x="6631707" y="0"/>
                </a:lnTo>
                <a:lnTo>
                  <a:pt x="6631707" y="4126143"/>
                </a:lnTo>
                <a:lnTo>
                  <a:pt x="0" y="41261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358" t="-30736" r="-103524" b="-3360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Take 10 inputs from the user and sum them up!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Using a REPEAT ... UNTIL loop.</a:t>
            </a:r>
          </a:p>
        </p:txBody>
      </p:sp>
      <p:sp>
        <p:nvSpPr>
          <p:cNvPr id="11" name="Freeform 11"/>
          <p:cNvSpPr/>
          <p:nvPr/>
        </p:nvSpPr>
        <p:spPr>
          <a:xfrm rot="-10800000">
            <a:off x="11602412" y="6715959"/>
            <a:ext cx="292177" cy="1442847"/>
          </a:xfrm>
          <a:custGeom>
            <a:avLst/>
            <a:gdLst/>
            <a:ahLst/>
            <a:cxnLst/>
            <a:rect l="l" t="t" r="r" b="b"/>
            <a:pathLst>
              <a:path w="292177" h="1442847">
                <a:moveTo>
                  <a:pt x="0" y="0"/>
                </a:moveTo>
                <a:lnTo>
                  <a:pt x="292177" y="0"/>
                </a:lnTo>
                <a:lnTo>
                  <a:pt x="292177" y="1442847"/>
                </a:lnTo>
                <a:lnTo>
                  <a:pt x="0" y="1442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12193560" y="6884933"/>
            <a:ext cx="330922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Statements that will be repeated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5319421" y="4431198"/>
            <a:ext cx="7011321" cy="5087012"/>
          </a:xfrm>
          <a:custGeom>
            <a:avLst/>
            <a:gdLst/>
            <a:ahLst/>
            <a:cxnLst/>
            <a:rect l="l" t="t" r="r" b="b"/>
            <a:pathLst>
              <a:path w="7011321" h="5087012">
                <a:moveTo>
                  <a:pt x="0" y="0"/>
                </a:moveTo>
                <a:lnTo>
                  <a:pt x="7011321" y="0"/>
                </a:lnTo>
                <a:lnTo>
                  <a:pt x="7011321" y="5087012"/>
                </a:lnTo>
                <a:lnTo>
                  <a:pt x="0" y="50870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4785" t="-36197" r="-87579" b="-3494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399849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Repetition using a rogue value.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07173"/>
            <a:ext cx="16857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Keep taking inputs from the user and sum these numbers up. The program should terminate after the user enter a </a:t>
            </a:r>
            <a:r>
              <a:rPr lang="en-US" sz="30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negative number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89711" y="3283735"/>
            <a:ext cx="8773831" cy="47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 b="1" i="1">
                <a:solidFill>
                  <a:srgbClr val="019D97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(A value used to terminate a sequence of values).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1399849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Number guessing game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046" y="2707173"/>
            <a:ext cx="15281902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Your program should fulfil the following criteria: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player gets to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input a number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to guess the secret number stored.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If the guess is correct,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number of guesses made is output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and game stops.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If the number input is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larger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than the secret number, the player is given the message to input a smaller number.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If the number input is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smaller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than the secret number, the player is given the message to input a larger number.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1399849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Number guessing game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046" y="2707173"/>
            <a:ext cx="1528190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program in structured English: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3773277"/>
            <a:ext cx="12067202" cy="3969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SET value for </a:t>
            </a:r>
            <a:r>
              <a:rPr lang="en-US" sz="3209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secret number 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REPEAT the following UNTIL correct guess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INPUT </a:t>
            </a:r>
            <a:r>
              <a:rPr lang="en-US" sz="3209" b="1" i="1">
                <a:solidFill>
                  <a:srgbClr val="FF149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guess</a:t>
            </a: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increase the </a:t>
            </a:r>
            <a:r>
              <a:rPr lang="en-US" sz="3209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number of guess</a:t>
            </a: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made by 1 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Compare guess with the </a:t>
            </a:r>
            <a:r>
              <a:rPr lang="en-US" sz="3209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secret number 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Based on the </a:t>
            </a:r>
            <a:r>
              <a:rPr lang="en-US" sz="3209" b="1" i="1">
                <a:solidFill>
                  <a:srgbClr val="FF149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guess</a:t>
            </a: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determine the comment made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OUTPUT </a:t>
            </a:r>
            <a:r>
              <a:rPr lang="en-US" sz="3209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number of guesses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1399849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Number guessing game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046" y="2707173"/>
            <a:ext cx="1528190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program in structured English: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3773277"/>
            <a:ext cx="12067202" cy="3969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SET value for </a:t>
            </a:r>
            <a:r>
              <a:rPr lang="en-US" sz="3209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secret number 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REPEAT the following UNTIL correct guess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INPUT </a:t>
            </a:r>
            <a:r>
              <a:rPr lang="en-US" sz="3209" b="1" i="1">
                <a:solidFill>
                  <a:srgbClr val="FF149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guess</a:t>
            </a: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increase the </a:t>
            </a:r>
            <a:r>
              <a:rPr lang="en-US" sz="3209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number of guess</a:t>
            </a: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made by 1 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Compare guess with the </a:t>
            </a:r>
            <a:r>
              <a:rPr lang="en-US" sz="3209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secret number 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Based on the </a:t>
            </a:r>
            <a:r>
              <a:rPr lang="en-US" sz="3209" b="1" i="1">
                <a:solidFill>
                  <a:srgbClr val="FF149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guess</a:t>
            </a: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determine the comment made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OUTPUT </a:t>
            </a:r>
            <a:r>
              <a:rPr lang="en-US" sz="3209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number of guesses </a:t>
            </a:r>
          </a:p>
        </p:txBody>
      </p:sp>
      <p:sp>
        <p:nvSpPr>
          <p:cNvPr id="11" name="AutoShape 11"/>
          <p:cNvSpPr/>
          <p:nvPr/>
        </p:nvSpPr>
        <p:spPr>
          <a:xfrm>
            <a:off x="5977007" y="4119521"/>
            <a:ext cx="745320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12" name="AutoShape 12"/>
          <p:cNvSpPr/>
          <p:nvPr/>
        </p:nvSpPr>
        <p:spPr>
          <a:xfrm flipV="1">
            <a:off x="4323791" y="4655141"/>
            <a:ext cx="9106421" cy="63014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13" name="AutoShape 13"/>
          <p:cNvSpPr/>
          <p:nvPr/>
        </p:nvSpPr>
        <p:spPr>
          <a:xfrm flipV="1">
            <a:off x="7384717" y="5143500"/>
            <a:ext cx="6045495" cy="62422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14" name="TextBox 14"/>
          <p:cNvSpPr txBox="1"/>
          <p:nvPr/>
        </p:nvSpPr>
        <p:spPr>
          <a:xfrm>
            <a:off x="13750004" y="4062371"/>
            <a:ext cx="335648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 need variables to store them.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97694"/>
            <a:ext cx="8482213" cy="72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81"/>
              </a:lnSpc>
              <a:spcBef>
                <a:spcPct val="0"/>
              </a:spcBef>
            </a:pPr>
            <a:r>
              <a:rPr lang="en-US" sz="4715" b="1" spc="-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12.1 Computational Thinking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489320" y="2855442"/>
            <a:ext cx="3298472" cy="5819574"/>
            <a:chOff x="0" y="0"/>
            <a:chExt cx="930818" cy="164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91198" y="1828427"/>
            <a:ext cx="1214543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Diving deeper into each skill / thought process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5310" y="2810445"/>
            <a:ext cx="2057295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Abstraction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76820" y="3534326"/>
            <a:ext cx="2923472" cy="5040327"/>
            <a:chOff x="0" y="0"/>
            <a:chExt cx="824995" cy="14223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60062" y="3549485"/>
            <a:ext cx="2607791" cy="403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Focusing on the important information while ignoring unnecessary details, making the problem more manageable.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1399849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Number guessing game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046" y="2707173"/>
            <a:ext cx="1528190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program in structured English: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3773277"/>
            <a:ext cx="12067202" cy="3969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SET value for </a:t>
            </a:r>
            <a:r>
              <a:rPr lang="en-US" sz="3209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secret number 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REPEAT the following UNTIL correct guess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INPUT </a:t>
            </a:r>
            <a:r>
              <a:rPr lang="en-US" sz="3209" b="1" i="1">
                <a:solidFill>
                  <a:srgbClr val="FF149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guess</a:t>
            </a: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increase the </a:t>
            </a:r>
            <a:r>
              <a:rPr lang="en-US" sz="3209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number of guess</a:t>
            </a: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made by 1 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Compare guess with the </a:t>
            </a:r>
            <a:r>
              <a:rPr lang="en-US" sz="3209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secret number 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Based on the </a:t>
            </a:r>
            <a:r>
              <a:rPr lang="en-US" sz="3209" b="1" i="1">
                <a:solidFill>
                  <a:srgbClr val="FF149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guess</a:t>
            </a: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determine the comment made</a:t>
            </a:r>
          </a:p>
          <a:p>
            <a:pPr algn="l">
              <a:lnSpc>
                <a:spcPts val="4492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OUTPUT </a:t>
            </a:r>
            <a:r>
              <a:rPr lang="en-US" sz="3209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number of guesses </a:t>
            </a:r>
          </a:p>
        </p:txBody>
      </p:sp>
      <p:sp>
        <p:nvSpPr>
          <p:cNvPr id="11" name="AutoShape 11"/>
          <p:cNvSpPr/>
          <p:nvPr/>
        </p:nvSpPr>
        <p:spPr>
          <a:xfrm>
            <a:off x="5977007" y="4119521"/>
            <a:ext cx="745320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12" name="AutoShape 12"/>
          <p:cNvSpPr/>
          <p:nvPr/>
        </p:nvSpPr>
        <p:spPr>
          <a:xfrm>
            <a:off x="4323791" y="5285282"/>
            <a:ext cx="9106421" cy="29050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13" name="AutoShape 13"/>
          <p:cNvSpPr/>
          <p:nvPr/>
        </p:nvSpPr>
        <p:spPr>
          <a:xfrm>
            <a:off x="7384717" y="5767729"/>
            <a:ext cx="6045495" cy="143948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14" name="TextBox 14"/>
          <p:cNvSpPr txBox="1"/>
          <p:nvPr/>
        </p:nvSpPr>
        <p:spPr>
          <a:xfrm>
            <a:off x="13655483" y="3773277"/>
            <a:ext cx="335648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642EC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SecretNumber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55483" y="5272417"/>
            <a:ext cx="335648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Guesses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55483" y="6921462"/>
            <a:ext cx="335648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NoOfGuesses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4990693" y="1028700"/>
            <a:ext cx="8948474" cy="9258300"/>
          </a:xfrm>
          <a:custGeom>
            <a:avLst/>
            <a:gdLst/>
            <a:ahLst/>
            <a:cxnLst/>
            <a:rect l="l" t="t" r="r" b="b"/>
            <a:pathLst>
              <a:path w="8948474" h="9258300">
                <a:moveTo>
                  <a:pt x="0" y="0"/>
                </a:moveTo>
                <a:lnTo>
                  <a:pt x="8948475" y="0"/>
                </a:lnTo>
                <a:lnTo>
                  <a:pt x="89484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89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5659" y="2435677"/>
            <a:ext cx="3187469" cy="424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Number guessing game (Flowchart)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5659" y="6939750"/>
            <a:ext cx="2590817" cy="99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21"/>
              </a:lnSpc>
              <a:spcBef>
                <a:spcPct val="0"/>
              </a:spcBef>
            </a:pPr>
            <a:r>
              <a:rPr lang="en-US" sz="1872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(Assuming the secret number assigned is 0)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6690880" y="2816719"/>
            <a:ext cx="8933474" cy="4974138"/>
          </a:xfrm>
          <a:custGeom>
            <a:avLst/>
            <a:gdLst/>
            <a:ahLst/>
            <a:cxnLst/>
            <a:rect l="l" t="t" r="r" b="b"/>
            <a:pathLst>
              <a:path w="8933474" h="4974138">
                <a:moveTo>
                  <a:pt x="0" y="0"/>
                </a:moveTo>
                <a:lnTo>
                  <a:pt x="8933475" y="0"/>
                </a:lnTo>
                <a:lnTo>
                  <a:pt x="8933475" y="4974138"/>
                </a:lnTo>
                <a:lnTo>
                  <a:pt x="0" y="4974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011" t="-35733" r="-45781" b="-37321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7575" y="2539378"/>
            <a:ext cx="3701227" cy="424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Number guessing game (Pseudocode)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7575" y="6892144"/>
            <a:ext cx="3565554" cy="77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37"/>
              </a:lnSpc>
              <a:spcBef>
                <a:spcPct val="0"/>
              </a:spcBef>
            </a:pPr>
            <a:r>
              <a:rPr lang="en-US" sz="216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(Assuming the secret number assigned is 0)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5898125" y="2073337"/>
            <a:ext cx="10675644" cy="6993600"/>
          </a:xfrm>
          <a:custGeom>
            <a:avLst/>
            <a:gdLst/>
            <a:ahLst/>
            <a:cxnLst/>
            <a:rect l="l" t="t" r="r" b="b"/>
            <a:pathLst>
              <a:path w="10675644" h="6993600">
                <a:moveTo>
                  <a:pt x="0" y="0"/>
                </a:moveTo>
                <a:lnTo>
                  <a:pt x="10675643" y="0"/>
                </a:lnTo>
                <a:lnTo>
                  <a:pt x="10675643" y="6993600"/>
                </a:lnTo>
                <a:lnTo>
                  <a:pt x="0" y="6993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643" t="-19597" r="-13032" b="-1989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7575" y="2539378"/>
            <a:ext cx="3701227" cy="424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Number guessing game (Pseudocode)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7575" y="6892144"/>
            <a:ext cx="3565554" cy="77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37"/>
              </a:lnSpc>
              <a:spcBef>
                <a:spcPct val="0"/>
              </a:spcBef>
            </a:pPr>
            <a:r>
              <a:rPr lang="en-US" sz="216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(Assuming the secret number assigned is 0)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4483111" y="5466126"/>
            <a:ext cx="9321779" cy="2815663"/>
          </a:xfrm>
          <a:custGeom>
            <a:avLst/>
            <a:gdLst/>
            <a:ahLst/>
            <a:cxnLst/>
            <a:rect l="l" t="t" r="r" b="b"/>
            <a:pathLst>
              <a:path w="9321779" h="2815663">
                <a:moveTo>
                  <a:pt x="0" y="0"/>
                </a:moveTo>
                <a:lnTo>
                  <a:pt x="9321778" y="0"/>
                </a:lnTo>
                <a:lnTo>
                  <a:pt x="9321778" y="2815663"/>
                </a:lnTo>
                <a:lnTo>
                  <a:pt x="0" y="2815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112" t="-46073" r="-56450" b="-5321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Why is loop needed?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loop in programming allows the execution of a set of instructions repeatedly until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specified condition is met or 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 a defined number of iterations.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4442412" y="3481182"/>
            <a:ext cx="8153305" cy="2462723"/>
          </a:xfrm>
          <a:custGeom>
            <a:avLst/>
            <a:gdLst/>
            <a:ahLst/>
            <a:cxnLst/>
            <a:rect l="l" t="t" r="r" b="b"/>
            <a:pathLst>
              <a:path w="8153305" h="2462723">
                <a:moveTo>
                  <a:pt x="0" y="0"/>
                </a:moveTo>
                <a:lnTo>
                  <a:pt x="8153305" y="0"/>
                </a:lnTo>
                <a:lnTo>
                  <a:pt x="8153305" y="2462723"/>
                </a:lnTo>
                <a:lnTo>
                  <a:pt x="0" y="2462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112" t="-46073" r="-56450" b="-5321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AutoShape 8"/>
          <p:cNvSpPr/>
          <p:nvPr/>
        </p:nvSpPr>
        <p:spPr>
          <a:xfrm>
            <a:off x="8519064" y="5943905"/>
            <a:ext cx="0" cy="101128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program that output values from 1 - 10.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4442412" y="3481182"/>
            <a:ext cx="8153305" cy="2462723"/>
          </a:xfrm>
          <a:custGeom>
            <a:avLst/>
            <a:gdLst/>
            <a:ahLst/>
            <a:cxnLst/>
            <a:rect l="l" t="t" r="r" b="b"/>
            <a:pathLst>
              <a:path w="8153305" h="2462723">
                <a:moveTo>
                  <a:pt x="0" y="0"/>
                </a:moveTo>
                <a:lnTo>
                  <a:pt x="8153305" y="0"/>
                </a:lnTo>
                <a:lnTo>
                  <a:pt x="8153305" y="2462723"/>
                </a:lnTo>
                <a:lnTo>
                  <a:pt x="0" y="2462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112" t="-46073" r="-56450" b="-5321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AutoShape 8"/>
          <p:cNvSpPr/>
          <p:nvPr/>
        </p:nvSpPr>
        <p:spPr>
          <a:xfrm>
            <a:off x="8519064" y="5943905"/>
            <a:ext cx="0" cy="101128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>
            <a:off x="4468649" y="7079009"/>
            <a:ext cx="8138930" cy="2805670"/>
          </a:xfrm>
          <a:custGeom>
            <a:avLst/>
            <a:gdLst/>
            <a:ahLst/>
            <a:cxnLst/>
            <a:rect l="l" t="t" r="r" b="b"/>
            <a:pathLst>
              <a:path w="8138930" h="2805670">
                <a:moveTo>
                  <a:pt x="0" y="0"/>
                </a:moveTo>
                <a:lnTo>
                  <a:pt x="8138930" y="0"/>
                </a:lnTo>
                <a:lnTo>
                  <a:pt x="8138930" y="2805670"/>
                </a:lnTo>
                <a:lnTo>
                  <a:pt x="0" y="28056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082" t="-50717" r="-17121" b="-6305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program that output values from 1 - 10.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3933892" y="3727491"/>
            <a:ext cx="10420216" cy="5247710"/>
          </a:xfrm>
          <a:custGeom>
            <a:avLst/>
            <a:gdLst/>
            <a:ahLst/>
            <a:cxnLst/>
            <a:rect l="l" t="t" r="r" b="b"/>
            <a:pathLst>
              <a:path w="10420216" h="5247710">
                <a:moveTo>
                  <a:pt x="0" y="0"/>
                </a:moveTo>
                <a:lnTo>
                  <a:pt x="10420216" y="0"/>
                </a:lnTo>
                <a:lnTo>
                  <a:pt x="10420216" y="5247710"/>
                </a:lnTo>
                <a:lnTo>
                  <a:pt x="0" y="52477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468" t="-26401" r="-13641" b="-28458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Take 10 numbers as input and output the sum of these numbers and the average.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750070" y="3856790"/>
            <a:ext cx="6488727" cy="2941989"/>
          </a:xfrm>
          <a:custGeom>
            <a:avLst/>
            <a:gdLst/>
            <a:ahLst/>
            <a:cxnLst/>
            <a:rect l="l" t="t" r="r" b="b"/>
            <a:pathLst>
              <a:path w="6488727" h="2941989">
                <a:moveTo>
                  <a:pt x="0" y="0"/>
                </a:moveTo>
                <a:lnTo>
                  <a:pt x="6488727" y="0"/>
                </a:lnTo>
                <a:lnTo>
                  <a:pt x="6488727" y="2941989"/>
                </a:lnTo>
                <a:lnTo>
                  <a:pt x="0" y="29419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075" t="-53011" r="-88130" b="-52476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NESTED LOOP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nested loop is a loop containing another loop.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03148" y="4043024"/>
            <a:ext cx="4632517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if I want to output the value of 1 to 3, 3 times?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25380" y="6874979"/>
            <a:ext cx="3749042" cy="90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8"/>
              </a:lnSpc>
              <a:spcBef>
                <a:spcPct val="0"/>
              </a:spcBef>
            </a:pPr>
            <a:r>
              <a:rPr lang="en-US" sz="264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for loop will output the value from 1 to 3.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87195" y="7980914"/>
            <a:ext cx="6258285" cy="75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4"/>
              </a:lnSpc>
              <a:spcBef>
                <a:spcPct val="0"/>
              </a:spcBef>
            </a:pPr>
            <a:r>
              <a:rPr lang="en-US" sz="4410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 1  2  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30063" y="5175377"/>
            <a:ext cx="6258285" cy="309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4"/>
              </a:lnSpc>
            </a:pPr>
            <a:r>
              <a:rPr lang="en-US" sz="4410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 </a:t>
            </a:r>
          </a:p>
          <a:p>
            <a:pPr algn="ctr">
              <a:lnSpc>
                <a:spcPts val="6174"/>
              </a:lnSpc>
            </a:pPr>
            <a:r>
              <a:rPr lang="en-US" sz="4410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1  2  3</a:t>
            </a:r>
          </a:p>
          <a:p>
            <a:pPr algn="ctr">
              <a:lnSpc>
                <a:spcPts val="6174"/>
              </a:lnSpc>
            </a:pPr>
            <a:r>
              <a:rPr lang="en-US" sz="4410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1  2  3</a:t>
            </a:r>
          </a:p>
          <a:p>
            <a:pPr algn="ctr">
              <a:lnSpc>
                <a:spcPts val="6174"/>
              </a:lnSpc>
              <a:spcBef>
                <a:spcPct val="0"/>
              </a:spcBef>
            </a:pPr>
            <a:r>
              <a:rPr lang="en-US" sz="4410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1  2  3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4317624" y="3769605"/>
            <a:ext cx="9014915" cy="3940725"/>
          </a:xfrm>
          <a:custGeom>
            <a:avLst/>
            <a:gdLst/>
            <a:ahLst/>
            <a:cxnLst/>
            <a:rect l="l" t="t" r="r" b="b"/>
            <a:pathLst>
              <a:path w="9014915" h="3940725">
                <a:moveTo>
                  <a:pt x="0" y="0"/>
                </a:moveTo>
                <a:lnTo>
                  <a:pt x="9014915" y="0"/>
                </a:lnTo>
                <a:lnTo>
                  <a:pt x="9014915" y="3940725"/>
                </a:lnTo>
                <a:lnTo>
                  <a:pt x="0" y="39407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030" t="-35856" r="-38184" b="-4441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NESTED LOOP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Put the for loop inside another for loop!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97694"/>
            <a:ext cx="8482213" cy="72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81"/>
              </a:lnSpc>
              <a:spcBef>
                <a:spcPct val="0"/>
              </a:spcBef>
            </a:pPr>
            <a:r>
              <a:rPr lang="en-US" sz="4715" b="1" spc="-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12.1 Computational Thinking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489320" y="2855442"/>
            <a:ext cx="3298472" cy="5819574"/>
            <a:chOff x="0" y="0"/>
            <a:chExt cx="930818" cy="164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91198" y="1828427"/>
            <a:ext cx="1214543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Diving deeper into each skill / thought process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5310" y="2810445"/>
            <a:ext cx="2057295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Abstraction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983788" y="2855442"/>
            <a:ext cx="3298472" cy="5819574"/>
            <a:chOff x="0" y="0"/>
            <a:chExt cx="930818" cy="16422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244458" y="2810445"/>
            <a:ext cx="2777131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Decomposition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76820" y="3534326"/>
            <a:ext cx="2923472" cy="5040327"/>
            <a:chOff x="0" y="0"/>
            <a:chExt cx="824995" cy="14223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171076" y="3534326"/>
            <a:ext cx="2923472" cy="5040327"/>
            <a:chOff x="0" y="0"/>
            <a:chExt cx="824995" cy="142236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60062" y="3549485"/>
            <a:ext cx="2607791" cy="403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Focusing on the important information while ignoring unnecessary details, making the problem more manageable.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84202" y="3549485"/>
            <a:ext cx="2607791" cy="251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Breaking down a complex problem into smaller, more manageable parts or steps.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4317624" y="3769605"/>
            <a:ext cx="9014915" cy="3940725"/>
          </a:xfrm>
          <a:custGeom>
            <a:avLst/>
            <a:gdLst/>
            <a:ahLst/>
            <a:cxnLst/>
            <a:rect l="l" t="t" r="r" b="b"/>
            <a:pathLst>
              <a:path w="9014915" h="3940725">
                <a:moveTo>
                  <a:pt x="0" y="0"/>
                </a:moveTo>
                <a:lnTo>
                  <a:pt x="9014915" y="0"/>
                </a:lnTo>
                <a:lnTo>
                  <a:pt x="9014915" y="3940725"/>
                </a:lnTo>
                <a:lnTo>
                  <a:pt x="0" y="39407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030" t="-35856" r="-38184" b="-4441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4323129" y="5597141"/>
            <a:ext cx="262888" cy="1298212"/>
          </a:xfrm>
          <a:custGeom>
            <a:avLst/>
            <a:gdLst/>
            <a:ahLst/>
            <a:cxnLst/>
            <a:rect l="l" t="t" r="r" b="b"/>
            <a:pathLst>
              <a:path w="262888" h="1298212">
                <a:moveTo>
                  <a:pt x="0" y="0"/>
                </a:moveTo>
                <a:lnTo>
                  <a:pt x="262888" y="0"/>
                </a:lnTo>
                <a:lnTo>
                  <a:pt x="262888" y="1298212"/>
                </a:lnTo>
                <a:lnTo>
                  <a:pt x="0" y="12982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NESTED LOOP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Put the for loop inside another for loop!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3454" y="5160397"/>
            <a:ext cx="3577030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Use indentation to signify the inclusion of a loop inside a loop.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4332116" y="3361101"/>
            <a:ext cx="8630076" cy="3677248"/>
          </a:xfrm>
          <a:custGeom>
            <a:avLst/>
            <a:gdLst/>
            <a:ahLst/>
            <a:cxnLst/>
            <a:rect l="l" t="t" r="r" b="b"/>
            <a:pathLst>
              <a:path w="8630076" h="3677248">
                <a:moveTo>
                  <a:pt x="0" y="0"/>
                </a:moveTo>
                <a:lnTo>
                  <a:pt x="8630075" y="0"/>
                </a:lnTo>
                <a:lnTo>
                  <a:pt x="8630075" y="3677249"/>
                </a:lnTo>
                <a:lnTo>
                  <a:pt x="0" y="36772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793" t="-42412" r="-41254" b="-4712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10206606" y="5477608"/>
            <a:ext cx="2030923" cy="2149124"/>
          </a:xfrm>
          <a:custGeom>
            <a:avLst/>
            <a:gdLst/>
            <a:ahLst/>
            <a:cxnLst/>
            <a:rect l="l" t="t" r="r" b="b"/>
            <a:pathLst>
              <a:path w="2030923" h="2149124">
                <a:moveTo>
                  <a:pt x="0" y="0"/>
                </a:moveTo>
                <a:lnTo>
                  <a:pt x="2030923" y="0"/>
                </a:lnTo>
                <a:lnTo>
                  <a:pt x="2030923" y="2149124"/>
                </a:lnTo>
                <a:lnTo>
                  <a:pt x="0" y="21491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NESTED LOOP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is wrong!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4630128" y="4103063"/>
            <a:ext cx="8389906" cy="5704186"/>
          </a:xfrm>
          <a:custGeom>
            <a:avLst/>
            <a:gdLst/>
            <a:ahLst/>
            <a:cxnLst/>
            <a:rect l="l" t="t" r="r" b="b"/>
            <a:pathLst>
              <a:path w="8389906" h="5704186">
                <a:moveTo>
                  <a:pt x="0" y="0"/>
                </a:moveTo>
                <a:lnTo>
                  <a:pt x="8389907" y="0"/>
                </a:lnTo>
                <a:lnTo>
                  <a:pt x="8389907" y="5704186"/>
                </a:lnTo>
                <a:lnTo>
                  <a:pt x="0" y="57041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Nested Loop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program that uses nested loops to create a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multiplication table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from 1 to 5. The output should display the multiplication table like the following: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Nested Loop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046" y="2722926"/>
            <a:ext cx="16857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program that uses nested loops to create a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multiplication table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from 1 to 10. The output should display the multiplication table like the following:</a:t>
            </a:r>
          </a:p>
        </p:txBody>
      </p:sp>
      <p:sp>
        <p:nvSpPr>
          <p:cNvPr id="10" name="Freeform 10"/>
          <p:cNvSpPr/>
          <p:nvPr/>
        </p:nvSpPr>
        <p:spPr>
          <a:xfrm>
            <a:off x="4066435" y="5895195"/>
            <a:ext cx="9161436" cy="1293650"/>
          </a:xfrm>
          <a:custGeom>
            <a:avLst/>
            <a:gdLst/>
            <a:ahLst/>
            <a:cxnLst/>
            <a:rect l="l" t="t" r="r" b="b"/>
            <a:pathLst>
              <a:path w="9161436" h="1293650">
                <a:moveTo>
                  <a:pt x="0" y="0"/>
                </a:moveTo>
                <a:lnTo>
                  <a:pt x="9161437" y="0"/>
                </a:lnTo>
                <a:lnTo>
                  <a:pt x="9161437" y="1293650"/>
                </a:lnTo>
                <a:lnTo>
                  <a:pt x="0" y="1293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38148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TextBox 11"/>
          <p:cNvSpPr txBox="1"/>
          <p:nvPr/>
        </p:nvSpPr>
        <p:spPr>
          <a:xfrm>
            <a:off x="3363709" y="462915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1x1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70080" y="462915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1x2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75169" y="462915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1x3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61214" y="4643013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1x4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63709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2x1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70080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2x2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169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2x3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80257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2x4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13540" y="462915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13540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...</a:t>
            </a:r>
          </a:p>
        </p:txBody>
      </p:sp>
      <p:sp>
        <p:nvSpPr>
          <p:cNvPr id="21" name="AutoShape 21"/>
          <p:cNvSpPr/>
          <p:nvPr/>
        </p:nvSpPr>
        <p:spPr>
          <a:xfrm flipH="1" flipV="1">
            <a:off x="3730516" y="5387277"/>
            <a:ext cx="317897" cy="5017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2" name="AutoShape 22"/>
          <p:cNvSpPr/>
          <p:nvPr/>
        </p:nvSpPr>
        <p:spPr>
          <a:xfrm flipH="1" flipV="1">
            <a:off x="4836887" y="5143500"/>
            <a:ext cx="158948" cy="73532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3" name="AutoShape 23"/>
          <p:cNvSpPr/>
          <p:nvPr/>
        </p:nvSpPr>
        <p:spPr>
          <a:xfrm flipH="1" flipV="1">
            <a:off x="5941976" y="5143500"/>
            <a:ext cx="79474" cy="74767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4" name="AutoShape 24"/>
          <p:cNvSpPr/>
          <p:nvPr/>
        </p:nvSpPr>
        <p:spPr>
          <a:xfrm flipV="1">
            <a:off x="7009077" y="5157363"/>
            <a:ext cx="18943" cy="73331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5" name="AutoShape 25"/>
          <p:cNvSpPr/>
          <p:nvPr/>
        </p:nvSpPr>
        <p:spPr>
          <a:xfrm flipH="1">
            <a:off x="3730516" y="7178650"/>
            <a:ext cx="350715" cy="33319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6" name="AutoShape 26"/>
          <p:cNvSpPr/>
          <p:nvPr/>
        </p:nvSpPr>
        <p:spPr>
          <a:xfrm flipH="1">
            <a:off x="4836887" y="7178650"/>
            <a:ext cx="158948" cy="76189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7" name="AutoShape 27"/>
          <p:cNvSpPr/>
          <p:nvPr/>
        </p:nvSpPr>
        <p:spPr>
          <a:xfrm flipH="1">
            <a:off x="5862501" y="7174759"/>
            <a:ext cx="158948" cy="76189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8" name="AutoShape 28"/>
          <p:cNvSpPr/>
          <p:nvPr/>
        </p:nvSpPr>
        <p:spPr>
          <a:xfrm>
            <a:off x="6990429" y="7170869"/>
            <a:ext cx="56635" cy="76967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Nested Loop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046" y="2722926"/>
            <a:ext cx="16857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program that uses nested loops to create a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multiplication table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from 1 to 10. The output should display the multiplication table like the following:</a:t>
            </a:r>
          </a:p>
        </p:txBody>
      </p:sp>
      <p:sp>
        <p:nvSpPr>
          <p:cNvPr id="10" name="Freeform 10"/>
          <p:cNvSpPr/>
          <p:nvPr/>
        </p:nvSpPr>
        <p:spPr>
          <a:xfrm>
            <a:off x="4066435" y="5895195"/>
            <a:ext cx="9161436" cy="1293650"/>
          </a:xfrm>
          <a:custGeom>
            <a:avLst/>
            <a:gdLst/>
            <a:ahLst/>
            <a:cxnLst/>
            <a:rect l="l" t="t" r="r" b="b"/>
            <a:pathLst>
              <a:path w="9161436" h="1293650">
                <a:moveTo>
                  <a:pt x="0" y="0"/>
                </a:moveTo>
                <a:lnTo>
                  <a:pt x="9161437" y="0"/>
                </a:lnTo>
                <a:lnTo>
                  <a:pt x="9161437" y="1293650"/>
                </a:lnTo>
                <a:lnTo>
                  <a:pt x="0" y="1293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38148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TextBox 11"/>
          <p:cNvSpPr txBox="1"/>
          <p:nvPr/>
        </p:nvSpPr>
        <p:spPr>
          <a:xfrm>
            <a:off x="3363709" y="462915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70080" y="462915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75169" y="462915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61214" y="4643013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63709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70080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169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80257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13540" y="462915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13540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...</a:t>
            </a:r>
          </a:p>
        </p:txBody>
      </p:sp>
      <p:sp>
        <p:nvSpPr>
          <p:cNvPr id="21" name="AutoShape 21"/>
          <p:cNvSpPr/>
          <p:nvPr/>
        </p:nvSpPr>
        <p:spPr>
          <a:xfrm flipH="1" flipV="1">
            <a:off x="3730516" y="5387277"/>
            <a:ext cx="317897" cy="5017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2" name="AutoShape 22"/>
          <p:cNvSpPr/>
          <p:nvPr/>
        </p:nvSpPr>
        <p:spPr>
          <a:xfrm flipH="1" flipV="1">
            <a:off x="4836887" y="5143500"/>
            <a:ext cx="158948" cy="73532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3" name="AutoShape 23"/>
          <p:cNvSpPr/>
          <p:nvPr/>
        </p:nvSpPr>
        <p:spPr>
          <a:xfrm flipH="1" flipV="1">
            <a:off x="5941976" y="5143500"/>
            <a:ext cx="79474" cy="74767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4" name="AutoShape 24"/>
          <p:cNvSpPr/>
          <p:nvPr/>
        </p:nvSpPr>
        <p:spPr>
          <a:xfrm flipV="1">
            <a:off x="7009077" y="5157363"/>
            <a:ext cx="18943" cy="73331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5" name="AutoShape 25"/>
          <p:cNvSpPr/>
          <p:nvPr/>
        </p:nvSpPr>
        <p:spPr>
          <a:xfrm flipH="1">
            <a:off x="3730516" y="7178650"/>
            <a:ext cx="350715" cy="33319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6" name="AutoShape 26"/>
          <p:cNvSpPr/>
          <p:nvPr/>
        </p:nvSpPr>
        <p:spPr>
          <a:xfrm flipH="1">
            <a:off x="4836887" y="7178650"/>
            <a:ext cx="158948" cy="76189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7" name="AutoShape 27"/>
          <p:cNvSpPr/>
          <p:nvPr/>
        </p:nvSpPr>
        <p:spPr>
          <a:xfrm flipH="1">
            <a:off x="5862501" y="7174759"/>
            <a:ext cx="158948" cy="76189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8" name="AutoShape 28"/>
          <p:cNvSpPr/>
          <p:nvPr/>
        </p:nvSpPr>
        <p:spPr>
          <a:xfrm>
            <a:off x="6990429" y="7170869"/>
            <a:ext cx="56635" cy="76967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Nested Loop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046" y="2722926"/>
            <a:ext cx="16857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program that uses nested loops to create a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multiplication table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from 1 to 10. The output should display the multiplication table like the following:</a:t>
            </a:r>
          </a:p>
        </p:txBody>
      </p:sp>
      <p:sp>
        <p:nvSpPr>
          <p:cNvPr id="10" name="Freeform 10"/>
          <p:cNvSpPr/>
          <p:nvPr/>
        </p:nvSpPr>
        <p:spPr>
          <a:xfrm>
            <a:off x="4066435" y="5895195"/>
            <a:ext cx="9161436" cy="1293650"/>
          </a:xfrm>
          <a:custGeom>
            <a:avLst/>
            <a:gdLst/>
            <a:ahLst/>
            <a:cxnLst/>
            <a:rect l="l" t="t" r="r" b="b"/>
            <a:pathLst>
              <a:path w="9161436" h="1293650">
                <a:moveTo>
                  <a:pt x="0" y="0"/>
                </a:moveTo>
                <a:lnTo>
                  <a:pt x="9161437" y="0"/>
                </a:lnTo>
                <a:lnTo>
                  <a:pt x="9161437" y="1293650"/>
                </a:lnTo>
                <a:lnTo>
                  <a:pt x="0" y="1293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38148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TextBox 11"/>
          <p:cNvSpPr txBox="1"/>
          <p:nvPr/>
        </p:nvSpPr>
        <p:spPr>
          <a:xfrm>
            <a:off x="3363709" y="462915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642EC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70080" y="462915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75169" y="462915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61214" y="4643013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63709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642EC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70080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169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80257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2x</a:t>
            </a:r>
            <a:r>
              <a:rPr lang="en-US" sz="3000" b="1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13540" y="462915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13540" y="7883390"/>
            <a:ext cx="7336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...</a:t>
            </a:r>
          </a:p>
        </p:txBody>
      </p:sp>
      <p:sp>
        <p:nvSpPr>
          <p:cNvPr id="21" name="AutoShape 21"/>
          <p:cNvSpPr/>
          <p:nvPr/>
        </p:nvSpPr>
        <p:spPr>
          <a:xfrm flipH="1" flipV="1">
            <a:off x="3730516" y="5387277"/>
            <a:ext cx="317897" cy="5017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2" name="AutoShape 22"/>
          <p:cNvSpPr/>
          <p:nvPr/>
        </p:nvSpPr>
        <p:spPr>
          <a:xfrm flipH="1" flipV="1">
            <a:off x="4836887" y="5143500"/>
            <a:ext cx="158948" cy="73532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3" name="AutoShape 23"/>
          <p:cNvSpPr/>
          <p:nvPr/>
        </p:nvSpPr>
        <p:spPr>
          <a:xfrm flipH="1" flipV="1">
            <a:off x="5941976" y="5143500"/>
            <a:ext cx="79474" cy="74767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4" name="AutoShape 24"/>
          <p:cNvSpPr/>
          <p:nvPr/>
        </p:nvSpPr>
        <p:spPr>
          <a:xfrm flipV="1">
            <a:off x="7009077" y="5157363"/>
            <a:ext cx="18943" cy="73331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5" name="AutoShape 25"/>
          <p:cNvSpPr/>
          <p:nvPr/>
        </p:nvSpPr>
        <p:spPr>
          <a:xfrm flipH="1">
            <a:off x="3730516" y="7178650"/>
            <a:ext cx="350715" cy="33319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6" name="AutoShape 26"/>
          <p:cNvSpPr/>
          <p:nvPr/>
        </p:nvSpPr>
        <p:spPr>
          <a:xfrm flipH="1">
            <a:off x="4836887" y="7178650"/>
            <a:ext cx="158948" cy="76189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7" name="AutoShape 27"/>
          <p:cNvSpPr/>
          <p:nvPr/>
        </p:nvSpPr>
        <p:spPr>
          <a:xfrm flipH="1">
            <a:off x="5862501" y="7174759"/>
            <a:ext cx="158948" cy="76189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8" name="AutoShape 28"/>
          <p:cNvSpPr/>
          <p:nvPr/>
        </p:nvSpPr>
        <p:spPr>
          <a:xfrm>
            <a:off x="6990429" y="7170869"/>
            <a:ext cx="56635" cy="76967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3423050" y="3772101"/>
            <a:ext cx="9953372" cy="3518473"/>
          </a:xfrm>
          <a:custGeom>
            <a:avLst/>
            <a:gdLst/>
            <a:ahLst/>
            <a:cxnLst/>
            <a:rect l="l" t="t" r="r" b="b"/>
            <a:pathLst>
              <a:path w="9953372" h="3518473">
                <a:moveTo>
                  <a:pt x="0" y="0"/>
                </a:moveTo>
                <a:lnTo>
                  <a:pt x="9953372" y="0"/>
                </a:lnTo>
                <a:lnTo>
                  <a:pt x="9953372" y="3518473"/>
                </a:lnTo>
                <a:lnTo>
                  <a:pt x="0" y="35184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402" t="-43855" r="-22633" b="-4074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Nested Loop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Step 1: Need an outer loop that loops from 1 - 10.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3549079" y="3611650"/>
            <a:ext cx="10552006" cy="4203621"/>
          </a:xfrm>
          <a:custGeom>
            <a:avLst/>
            <a:gdLst/>
            <a:ahLst/>
            <a:cxnLst/>
            <a:rect l="l" t="t" r="r" b="b"/>
            <a:pathLst>
              <a:path w="10552006" h="4203621">
                <a:moveTo>
                  <a:pt x="0" y="0"/>
                </a:moveTo>
                <a:lnTo>
                  <a:pt x="10552006" y="0"/>
                </a:lnTo>
                <a:lnTo>
                  <a:pt x="10552006" y="4203620"/>
                </a:lnTo>
                <a:lnTo>
                  <a:pt x="0" y="4203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735" t="-35495" r="-15526" b="-41598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Nested Loop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Step 2: Need an inner loop that loops from 1 - 10.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3175467" y="3662169"/>
            <a:ext cx="10725295" cy="4388193"/>
          </a:xfrm>
          <a:custGeom>
            <a:avLst/>
            <a:gdLst/>
            <a:ahLst/>
            <a:cxnLst/>
            <a:rect l="l" t="t" r="r" b="b"/>
            <a:pathLst>
              <a:path w="10725295" h="4388193">
                <a:moveTo>
                  <a:pt x="0" y="0"/>
                </a:moveTo>
                <a:lnTo>
                  <a:pt x="10725295" y="0"/>
                </a:lnTo>
                <a:lnTo>
                  <a:pt x="10725295" y="4388193"/>
                </a:lnTo>
                <a:lnTo>
                  <a:pt x="0" y="43881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925" t="-31950" r="-14247" b="-3769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Nested Loop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Step 3: Multiply the value of the OuterCounter and the InnerCounter.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4409389" y="3788302"/>
            <a:ext cx="9187242" cy="4286935"/>
          </a:xfrm>
          <a:custGeom>
            <a:avLst/>
            <a:gdLst/>
            <a:ahLst/>
            <a:cxnLst/>
            <a:rect l="l" t="t" r="r" b="b"/>
            <a:pathLst>
              <a:path w="9187242" h="4286935">
                <a:moveTo>
                  <a:pt x="0" y="0"/>
                </a:moveTo>
                <a:lnTo>
                  <a:pt x="9187242" y="0"/>
                </a:lnTo>
                <a:lnTo>
                  <a:pt x="9187242" y="4286935"/>
                </a:lnTo>
                <a:lnTo>
                  <a:pt x="0" y="42869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502" t="-31173" r="-19628" b="-36431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32157"/>
            <a:ext cx="7402455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12.7 Loops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1938701"/>
            <a:ext cx="1206080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 - Nested Loop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272292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Step 4: Add a newline after each row is done!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97694"/>
            <a:ext cx="8482213" cy="72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81"/>
              </a:lnSpc>
              <a:spcBef>
                <a:spcPct val="0"/>
              </a:spcBef>
            </a:pPr>
            <a:r>
              <a:rPr lang="en-US" sz="4715" b="1" spc="-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12.1 Computational Thinking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489320" y="2855442"/>
            <a:ext cx="3298472" cy="5819574"/>
            <a:chOff x="0" y="0"/>
            <a:chExt cx="930818" cy="164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91198" y="1828427"/>
            <a:ext cx="1214543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Diving deeper into each skill / thought process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5310" y="2810445"/>
            <a:ext cx="2057295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Abstraction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983788" y="2855442"/>
            <a:ext cx="3298472" cy="5819574"/>
            <a:chOff x="0" y="0"/>
            <a:chExt cx="930818" cy="16422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77833" y="2855442"/>
            <a:ext cx="3298472" cy="5819574"/>
            <a:chOff x="0" y="0"/>
            <a:chExt cx="930818" cy="164226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244458" y="2810445"/>
            <a:ext cx="2777131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Decomposition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10857" y="2810445"/>
            <a:ext cx="2777131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Data Modelling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76820" y="3534326"/>
            <a:ext cx="2923472" cy="5040327"/>
            <a:chOff x="0" y="0"/>
            <a:chExt cx="824995" cy="142236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71076" y="3534326"/>
            <a:ext cx="2923472" cy="5040327"/>
            <a:chOff x="0" y="0"/>
            <a:chExt cx="824995" cy="142236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664516" y="3534326"/>
            <a:ext cx="2923472" cy="5040327"/>
            <a:chOff x="0" y="0"/>
            <a:chExt cx="824995" cy="142236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60062" y="3549485"/>
            <a:ext cx="2607791" cy="403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Focusing on the important information while ignoring unnecessary details, making the problem more manageable.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84202" y="3549485"/>
            <a:ext cx="2607791" cy="251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Breaking down a complex problem into smaller, more manageable parts or steps.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851200" y="3539210"/>
            <a:ext cx="2607791" cy="150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Involves organising and analysing data.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 rot="-5400000">
            <a:off x="6012308" y="4409396"/>
            <a:ext cx="5625547" cy="5625547"/>
          </a:xfrm>
          <a:custGeom>
            <a:avLst/>
            <a:gdLst/>
            <a:ahLst/>
            <a:cxnLst/>
            <a:rect l="l" t="t" r="r" b="b"/>
            <a:pathLst>
              <a:path w="5625547" h="5625547">
                <a:moveTo>
                  <a:pt x="0" y="0"/>
                </a:moveTo>
                <a:lnTo>
                  <a:pt x="5625547" y="0"/>
                </a:lnTo>
                <a:lnTo>
                  <a:pt x="5625547" y="5625548"/>
                </a:lnTo>
                <a:lnTo>
                  <a:pt x="0" y="5625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3643" y="1750981"/>
            <a:ext cx="4277402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Definition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6406" y="2411381"/>
            <a:ext cx="1735518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Stepwise refinement is a programming methodology that involves breaking down a </a:t>
            </a: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complex task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into </a:t>
            </a: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smaller, more manageable steps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or subtasks, refining each step until they are detailed enough to be implemented in code.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2046" y="1877010"/>
            <a:ext cx="4277402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Definition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2537410"/>
            <a:ext cx="1735518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Take as input a </a:t>
            </a:r>
            <a:r>
              <a:rPr lang="en-US" sz="3000" b="1" u="sng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chosen symbol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and an </a:t>
            </a:r>
            <a:r>
              <a:rPr lang="en-US" sz="3000" b="1" u="sng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odd number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Output a pyramid shape made up entirely of the chosen symbol, with the number of symbols in the final row matching the number input.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540904" y="5493649"/>
            <a:ext cx="3458409" cy="696447"/>
            <a:chOff x="0" y="0"/>
            <a:chExt cx="910857" cy="1834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0857" cy="183426"/>
            </a:xfrm>
            <a:custGeom>
              <a:avLst/>
              <a:gdLst/>
              <a:ahLst/>
              <a:cxnLst/>
              <a:rect l="l" t="t" r="r" b="b"/>
              <a:pathLst>
                <a:path w="910857" h="183426">
                  <a:moveTo>
                    <a:pt x="91713" y="0"/>
                  </a:moveTo>
                  <a:lnTo>
                    <a:pt x="819143" y="0"/>
                  </a:lnTo>
                  <a:cubicBezTo>
                    <a:pt x="869795" y="0"/>
                    <a:pt x="910857" y="41061"/>
                    <a:pt x="910857" y="91713"/>
                  </a:cubicBezTo>
                  <a:lnTo>
                    <a:pt x="910857" y="91713"/>
                  </a:lnTo>
                  <a:cubicBezTo>
                    <a:pt x="910857" y="116037"/>
                    <a:pt x="901194" y="139365"/>
                    <a:pt x="883994" y="156564"/>
                  </a:cubicBezTo>
                  <a:cubicBezTo>
                    <a:pt x="866795" y="173764"/>
                    <a:pt x="843467" y="183426"/>
                    <a:pt x="819143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910857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139624" y="5413248"/>
            <a:ext cx="226097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1813" y="5413248"/>
            <a:ext cx="226097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Symbol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540904" y="6496740"/>
            <a:ext cx="3458409" cy="696447"/>
            <a:chOff x="0" y="0"/>
            <a:chExt cx="910857" cy="1834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0857" cy="183426"/>
            </a:xfrm>
            <a:custGeom>
              <a:avLst/>
              <a:gdLst/>
              <a:ahLst/>
              <a:cxnLst/>
              <a:rect l="l" t="t" r="r" b="b"/>
              <a:pathLst>
                <a:path w="910857" h="183426">
                  <a:moveTo>
                    <a:pt x="91713" y="0"/>
                  </a:moveTo>
                  <a:lnTo>
                    <a:pt x="819143" y="0"/>
                  </a:lnTo>
                  <a:cubicBezTo>
                    <a:pt x="869795" y="0"/>
                    <a:pt x="910857" y="41061"/>
                    <a:pt x="910857" y="91713"/>
                  </a:cubicBezTo>
                  <a:lnTo>
                    <a:pt x="910857" y="91713"/>
                  </a:lnTo>
                  <a:cubicBezTo>
                    <a:pt x="910857" y="116037"/>
                    <a:pt x="901194" y="139365"/>
                    <a:pt x="883994" y="156564"/>
                  </a:cubicBezTo>
                  <a:cubicBezTo>
                    <a:pt x="866795" y="173764"/>
                    <a:pt x="843467" y="183426"/>
                    <a:pt x="819143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910857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139624" y="6416338"/>
            <a:ext cx="226097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5169" y="6416338"/>
            <a:ext cx="243425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Odd number</a:t>
            </a:r>
          </a:p>
        </p:txBody>
      </p:sp>
      <p:sp>
        <p:nvSpPr>
          <p:cNvPr id="20" name="AutoShape 20"/>
          <p:cNvSpPr/>
          <p:nvPr/>
        </p:nvSpPr>
        <p:spPr>
          <a:xfrm flipV="1">
            <a:off x="7746452" y="6343418"/>
            <a:ext cx="2868972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21" name="TextBox 21"/>
          <p:cNvSpPr txBox="1"/>
          <p:nvPr/>
        </p:nvSpPr>
        <p:spPr>
          <a:xfrm>
            <a:off x="10806050" y="4770653"/>
            <a:ext cx="6258285" cy="387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4"/>
              </a:lnSpc>
            </a:pPr>
            <a:r>
              <a:rPr lang="en-US" sz="4410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 </a:t>
            </a:r>
          </a:p>
          <a:p>
            <a:pPr algn="ctr">
              <a:lnSpc>
                <a:spcPts val="6174"/>
              </a:lnSpc>
            </a:pPr>
            <a:r>
              <a:rPr lang="en-US" sz="4410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+</a:t>
            </a:r>
          </a:p>
          <a:p>
            <a:pPr algn="ctr">
              <a:lnSpc>
                <a:spcPts val="6174"/>
              </a:lnSpc>
            </a:pPr>
            <a:r>
              <a:rPr lang="en-US" sz="4410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+++</a:t>
            </a:r>
          </a:p>
          <a:p>
            <a:pPr algn="ctr">
              <a:lnSpc>
                <a:spcPts val="6174"/>
              </a:lnSpc>
            </a:pPr>
            <a:r>
              <a:rPr lang="en-US" sz="4410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+++++</a:t>
            </a:r>
          </a:p>
          <a:p>
            <a:pPr algn="ctr">
              <a:lnSpc>
                <a:spcPts val="6174"/>
              </a:lnSpc>
              <a:spcBef>
                <a:spcPct val="0"/>
              </a:spcBef>
            </a:pPr>
            <a:r>
              <a:rPr lang="en-US" sz="4410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+++++++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3672191" y="5800292"/>
            <a:ext cx="3458409" cy="696447"/>
            <a:chOff x="0" y="0"/>
            <a:chExt cx="910857" cy="1834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10857" cy="183426"/>
            </a:xfrm>
            <a:custGeom>
              <a:avLst/>
              <a:gdLst/>
              <a:ahLst/>
              <a:cxnLst/>
              <a:rect l="l" t="t" r="r" b="b"/>
              <a:pathLst>
                <a:path w="910857" h="183426">
                  <a:moveTo>
                    <a:pt x="91713" y="0"/>
                  </a:moveTo>
                  <a:lnTo>
                    <a:pt x="819143" y="0"/>
                  </a:lnTo>
                  <a:cubicBezTo>
                    <a:pt x="869795" y="0"/>
                    <a:pt x="910857" y="41061"/>
                    <a:pt x="910857" y="91713"/>
                  </a:cubicBezTo>
                  <a:lnTo>
                    <a:pt x="910857" y="91713"/>
                  </a:lnTo>
                  <a:cubicBezTo>
                    <a:pt x="910857" y="116037"/>
                    <a:pt x="901194" y="139365"/>
                    <a:pt x="883994" y="156564"/>
                  </a:cubicBezTo>
                  <a:cubicBezTo>
                    <a:pt x="866795" y="173764"/>
                    <a:pt x="843467" y="183426"/>
                    <a:pt x="819143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910857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672191" y="6803383"/>
            <a:ext cx="3458409" cy="696447"/>
            <a:chOff x="0" y="0"/>
            <a:chExt cx="910857" cy="1834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0857" cy="183426"/>
            </a:xfrm>
            <a:custGeom>
              <a:avLst/>
              <a:gdLst/>
              <a:ahLst/>
              <a:cxnLst/>
              <a:rect l="l" t="t" r="r" b="b"/>
              <a:pathLst>
                <a:path w="910857" h="183426">
                  <a:moveTo>
                    <a:pt x="91713" y="0"/>
                  </a:moveTo>
                  <a:lnTo>
                    <a:pt x="819143" y="0"/>
                  </a:lnTo>
                  <a:cubicBezTo>
                    <a:pt x="869795" y="0"/>
                    <a:pt x="910857" y="41061"/>
                    <a:pt x="910857" y="91713"/>
                  </a:cubicBezTo>
                  <a:lnTo>
                    <a:pt x="910857" y="91713"/>
                  </a:lnTo>
                  <a:cubicBezTo>
                    <a:pt x="910857" y="116037"/>
                    <a:pt x="901194" y="139365"/>
                    <a:pt x="883994" y="156564"/>
                  </a:cubicBezTo>
                  <a:cubicBezTo>
                    <a:pt x="866795" y="173764"/>
                    <a:pt x="843467" y="183426"/>
                    <a:pt x="819143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910857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7730675" y="6650061"/>
            <a:ext cx="14502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9776790" y="5143500"/>
          <a:ext cx="7315203" cy="4114800"/>
        </p:xfrm>
        <a:graphic>
          <a:graphicData uri="http://schemas.openxmlformats.org/drawingml/2006/table">
            <a:tbl>
              <a:tblPr/>
              <a:tblGrid>
                <a:gridCol w="10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5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046" y="1877010"/>
            <a:ext cx="4277402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Definition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4809" y="2537410"/>
            <a:ext cx="1735518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Take as input a </a:t>
            </a:r>
            <a:r>
              <a:rPr lang="en-US" sz="3000" b="1" u="sng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chosen symbol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and an </a:t>
            </a:r>
            <a:r>
              <a:rPr lang="en-US" sz="3000" b="1" u="sng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odd number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Output a pyramid shape made up entirely of the chosen symbol, with the number of symbols in the final row matching the number input.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70911" y="5719891"/>
            <a:ext cx="226097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3100" y="5719891"/>
            <a:ext cx="226097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Symbol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70911" y="6722982"/>
            <a:ext cx="226097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6456" y="6722982"/>
            <a:ext cx="243425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Odd number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05248" y="4388745"/>
            <a:ext cx="6258285" cy="75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4"/>
              </a:lnSpc>
              <a:spcBef>
                <a:spcPct val="0"/>
              </a:spcBef>
            </a:pPr>
            <a:r>
              <a:rPr lang="en-US" sz="4410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7698947" y="5658882"/>
          <a:ext cx="8264305" cy="4648672"/>
        </p:xfrm>
        <a:graphic>
          <a:graphicData uri="http://schemas.openxmlformats.org/drawingml/2006/table">
            <a:tbl>
              <a:tblPr/>
              <a:tblGrid>
                <a:gridCol w="1180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0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0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6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06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06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62168"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2168"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168"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2168"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36"/>
                        </a:lnSpc>
                        <a:defRPr/>
                      </a:pPr>
                      <a:r>
                        <a:rPr lang="en-US" sz="2168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202481" marR="202481" marT="202481" marB="202481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3530219" y="2168104"/>
            <a:ext cx="11301438" cy="2709728"/>
          </a:xfrm>
          <a:custGeom>
            <a:avLst/>
            <a:gdLst/>
            <a:ahLst/>
            <a:cxnLst/>
            <a:rect l="l" t="t" r="r" b="b"/>
            <a:pathLst>
              <a:path w="11301438" h="2709728">
                <a:moveTo>
                  <a:pt x="0" y="0"/>
                </a:moveTo>
                <a:lnTo>
                  <a:pt x="11301438" y="0"/>
                </a:lnTo>
                <a:lnTo>
                  <a:pt x="11301438" y="2709728"/>
                </a:lnTo>
                <a:lnTo>
                  <a:pt x="0" y="27097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84" t="-36098" r="-11062" b="-3759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1183854"/>
            <a:ext cx="1377677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Write out the solution using structured English: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0595" y="7404402"/>
            <a:ext cx="6651895" cy="796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2"/>
              </a:lnSpc>
              <a:spcBef>
                <a:spcPct val="0"/>
              </a:spcBef>
            </a:pPr>
            <a:r>
              <a:rPr lang="en-US" sz="4687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3530219" y="2168104"/>
            <a:ext cx="11301438" cy="2709728"/>
          </a:xfrm>
          <a:custGeom>
            <a:avLst/>
            <a:gdLst/>
            <a:ahLst/>
            <a:cxnLst/>
            <a:rect l="l" t="t" r="r" b="b"/>
            <a:pathLst>
              <a:path w="11301438" h="2709728">
                <a:moveTo>
                  <a:pt x="0" y="0"/>
                </a:moveTo>
                <a:lnTo>
                  <a:pt x="11301438" y="0"/>
                </a:lnTo>
                <a:lnTo>
                  <a:pt x="11301438" y="2709728"/>
                </a:lnTo>
                <a:lnTo>
                  <a:pt x="0" y="27097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84" t="-36098" r="-11062" b="-37595"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7290435" y="5144532"/>
          <a:ext cx="7315200" cy="4838700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967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Symbol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967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MaxNumberOfSymbols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967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NoOfSymbols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967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NoOfSpaces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1183854"/>
            <a:ext cx="1377677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Write out the solution using structured English: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2575" y="7061120"/>
            <a:ext cx="5101107" cy="611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  <a:spcBef>
                <a:spcPct val="0"/>
              </a:spcBef>
            </a:pPr>
            <a:r>
              <a:rPr lang="en-US" sz="3594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Variables we need: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3530219" y="2048827"/>
            <a:ext cx="11301438" cy="2709728"/>
          </a:xfrm>
          <a:custGeom>
            <a:avLst/>
            <a:gdLst/>
            <a:ahLst/>
            <a:cxnLst/>
            <a:rect l="l" t="t" r="r" b="b"/>
            <a:pathLst>
              <a:path w="11301438" h="2709728">
                <a:moveTo>
                  <a:pt x="0" y="0"/>
                </a:moveTo>
                <a:lnTo>
                  <a:pt x="11301438" y="0"/>
                </a:lnTo>
                <a:lnTo>
                  <a:pt x="11301438" y="2709728"/>
                </a:lnTo>
                <a:lnTo>
                  <a:pt x="0" y="27097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84" t="-36098" r="-11062" b="-37595"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4610892" y="5025255"/>
          <a:ext cx="11068415" cy="5048250"/>
        </p:xfrm>
        <a:graphic>
          <a:graphicData uri="http://schemas.openxmlformats.org/drawingml/2006/table">
            <a:tbl>
              <a:tblPr/>
              <a:tblGrid>
                <a:gridCol w="11068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96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Set up the initial value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Making sure that the input is an odd number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Output the number of spaces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Output the number of symbols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Adjust the value of spaces symbols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6922" y="6108111"/>
            <a:ext cx="3054667" cy="2521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  <a:spcBef>
                <a:spcPct val="0"/>
              </a:spcBef>
            </a:pPr>
            <a:r>
              <a:rPr lang="en-US" sz="3594" b="1" i="1">
                <a:solidFill>
                  <a:srgbClr val="004A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Breaking down the problem into 5  steps: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3646730" y="9258300"/>
          <a:ext cx="11068415" cy="857250"/>
        </p:xfrm>
        <a:graphic>
          <a:graphicData uri="http://schemas.openxmlformats.org/drawingml/2006/table">
            <a:tbl>
              <a:tblPr/>
              <a:tblGrid>
                <a:gridCol w="11068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Set up the initial value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677915" y="4104344"/>
            <a:ext cx="8207668" cy="2579588"/>
          </a:xfrm>
          <a:custGeom>
            <a:avLst/>
            <a:gdLst/>
            <a:ahLst/>
            <a:cxnLst/>
            <a:rect l="l" t="t" r="r" b="b"/>
            <a:pathLst>
              <a:path w="8207668" h="2579588">
                <a:moveTo>
                  <a:pt x="0" y="0"/>
                </a:moveTo>
                <a:lnTo>
                  <a:pt x="8207668" y="0"/>
                </a:lnTo>
                <a:lnTo>
                  <a:pt x="8207668" y="2579588"/>
                </a:lnTo>
                <a:lnTo>
                  <a:pt x="0" y="25795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212" t="-46030" r="-21778" b="-5197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287956" y="4466294"/>
          <a:ext cx="7315203" cy="4114800"/>
        </p:xfrm>
        <a:graphic>
          <a:graphicData uri="http://schemas.openxmlformats.org/drawingml/2006/table">
            <a:tbl>
              <a:tblPr/>
              <a:tblGrid>
                <a:gridCol w="10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13315330" y="2571871"/>
            <a:ext cx="3458409" cy="696447"/>
            <a:chOff x="0" y="0"/>
            <a:chExt cx="910857" cy="1834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10857" cy="183426"/>
            </a:xfrm>
            <a:custGeom>
              <a:avLst/>
              <a:gdLst/>
              <a:ahLst/>
              <a:cxnLst/>
              <a:rect l="l" t="t" r="r" b="b"/>
              <a:pathLst>
                <a:path w="910857" h="183426">
                  <a:moveTo>
                    <a:pt x="91713" y="0"/>
                  </a:moveTo>
                  <a:lnTo>
                    <a:pt x="819143" y="0"/>
                  </a:lnTo>
                  <a:cubicBezTo>
                    <a:pt x="869795" y="0"/>
                    <a:pt x="910857" y="41061"/>
                    <a:pt x="910857" y="91713"/>
                  </a:cubicBezTo>
                  <a:lnTo>
                    <a:pt x="910857" y="91713"/>
                  </a:lnTo>
                  <a:cubicBezTo>
                    <a:pt x="910857" y="116037"/>
                    <a:pt x="901194" y="139365"/>
                    <a:pt x="883994" y="156564"/>
                  </a:cubicBezTo>
                  <a:cubicBezTo>
                    <a:pt x="866795" y="173764"/>
                    <a:pt x="843467" y="183426"/>
                    <a:pt x="819143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910857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914049" y="2491470"/>
            <a:ext cx="226097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76239" y="2377203"/>
            <a:ext cx="226097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Symbol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358652" y="3392143"/>
            <a:ext cx="3458409" cy="696447"/>
            <a:chOff x="0" y="0"/>
            <a:chExt cx="910857" cy="18342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10857" cy="183426"/>
            </a:xfrm>
            <a:custGeom>
              <a:avLst/>
              <a:gdLst/>
              <a:ahLst/>
              <a:cxnLst/>
              <a:rect l="l" t="t" r="r" b="b"/>
              <a:pathLst>
                <a:path w="910857" h="183426">
                  <a:moveTo>
                    <a:pt x="91713" y="0"/>
                  </a:moveTo>
                  <a:lnTo>
                    <a:pt x="819143" y="0"/>
                  </a:lnTo>
                  <a:cubicBezTo>
                    <a:pt x="869795" y="0"/>
                    <a:pt x="910857" y="41061"/>
                    <a:pt x="910857" y="91713"/>
                  </a:cubicBezTo>
                  <a:lnTo>
                    <a:pt x="910857" y="91713"/>
                  </a:lnTo>
                  <a:cubicBezTo>
                    <a:pt x="910857" y="116037"/>
                    <a:pt x="901194" y="139365"/>
                    <a:pt x="883994" y="156564"/>
                  </a:cubicBezTo>
                  <a:cubicBezTo>
                    <a:pt x="866795" y="173764"/>
                    <a:pt x="843467" y="183426"/>
                    <a:pt x="819143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910857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957372" y="3311742"/>
            <a:ext cx="226097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45310" y="3063003"/>
            <a:ext cx="2522828" cy="118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0"/>
              </a:lnSpc>
            </a:pPr>
            <a:r>
              <a:rPr lang="en-US" sz="265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MaxNumberOfSymbols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3646730" y="9258300"/>
          <a:ext cx="11068415" cy="857250"/>
        </p:xfrm>
        <a:graphic>
          <a:graphicData uri="http://schemas.openxmlformats.org/drawingml/2006/table">
            <a:tbl>
              <a:tblPr/>
              <a:tblGrid>
                <a:gridCol w="11068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Set up the initial value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677915" y="4104344"/>
            <a:ext cx="8207668" cy="2579588"/>
          </a:xfrm>
          <a:custGeom>
            <a:avLst/>
            <a:gdLst/>
            <a:ahLst/>
            <a:cxnLst/>
            <a:rect l="l" t="t" r="r" b="b"/>
            <a:pathLst>
              <a:path w="8207668" h="2579588">
                <a:moveTo>
                  <a:pt x="0" y="0"/>
                </a:moveTo>
                <a:lnTo>
                  <a:pt x="8207668" y="0"/>
                </a:lnTo>
                <a:lnTo>
                  <a:pt x="8207668" y="2579588"/>
                </a:lnTo>
                <a:lnTo>
                  <a:pt x="0" y="25795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212" t="-46030" r="-21778" b="-5197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447654" y="3960146"/>
          <a:ext cx="7315200" cy="5000625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00125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13584130" y="2397967"/>
            <a:ext cx="3010193" cy="606186"/>
            <a:chOff x="0" y="0"/>
            <a:chExt cx="910857" cy="1834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10857" cy="183426"/>
            </a:xfrm>
            <a:custGeom>
              <a:avLst/>
              <a:gdLst/>
              <a:ahLst/>
              <a:cxnLst/>
              <a:rect l="l" t="t" r="r" b="b"/>
              <a:pathLst>
                <a:path w="910857" h="183426">
                  <a:moveTo>
                    <a:pt x="91713" y="0"/>
                  </a:moveTo>
                  <a:lnTo>
                    <a:pt x="819143" y="0"/>
                  </a:lnTo>
                  <a:cubicBezTo>
                    <a:pt x="869795" y="0"/>
                    <a:pt x="910857" y="41061"/>
                    <a:pt x="910857" y="91713"/>
                  </a:cubicBezTo>
                  <a:lnTo>
                    <a:pt x="910857" y="91713"/>
                  </a:lnTo>
                  <a:cubicBezTo>
                    <a:pt x="910857" y="116037"/>
                    <a:pt x="901194" y="139365"/>
                    <a:pt x="883994" y="156564"/>
                  </a:cubicBezTo>
                  <a:cubicBezTo>
                    <a:pt x="866795" y="173764"/>
                    <a:pt x="843467" y="183426"/>
                    <a:pt x="819143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910857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105254" y="2330638"/>
            <a:ext cx="1967944" cy="569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261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74109" y="2231180"/>
            <a:ext cx="1967944" cy="569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26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Symbol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621837" y="3111931"/>
            <a:ext cx="3010193" cy="606186"/>
            <a:chOff x="0" y="0"/>
            <a:chExt cx="910857" cy="18342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10857" cy="183426"/>
            </a:xfrm>
            <a:custGeom>
              <a:avLst/>
              <a:gdLst/>
              <a:ahLst/>
              <a:cxnLst/>
              <a:rect l="l" t="t" r="r" b="b"/>
              <a:pathLst>
                <a:path w="910857" h="183426">
                  <a:moveTo>
                    <a:pt x="91713" y="0"/>
                  </a:moveTo>
                  <a:lnTo>
                    <a:pt x="819143" y="0"/>
                  </a:lnTo>
                  <a:cubicBezTo>
                    <a:pt x="869795" y="0"/>
                    <a:pt x="910857" y="41061"/>
                    <a:pt x="910857" y="91713"/>
                  </a:cubicBezTo>
                  <a:lnTo>
                    <a:pt x="910857" y="91713"/>
                  </a:lnTo>
                  <a:cubicBezTo>
                    <a:pt x="910857" y="116037"/>
                    <a:pt x="901194" y="139365"/>
                    <a:pt x="883994" y="156564"/>
                  </a:cubicBezTo>
                  <a:cubicBezTo>
                    <a:pt x="866795" y="173764"/>
                    <a:pt x="843467" y="183426"/>
                    <a:pt x="819143" y="183426"/>
                  </a:cubicBezTo>
                  <a:lnTo>
                    <a:pt x="91713" y="183426"/>
                  </a:lnTo>
                  <a:cubicBezTo>
                    <a:pt x="41061" y="183426"/>
                    <a:pt x="0" y="142365"/>
                    <a:pt x="0" y="9171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910857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142961" y="3044601"/>
            <a:ext cx="1967944" cy="569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261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60149" y="2831803"/>
            <a:ext cx="2195865" cy="1023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3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MaxNumberOfSymbols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3646730" y="9258300"/>
          <a:ext cx="11068415" cy="857250"/>
        </p:xfrm>
        <a:graphic>
          <a:graphicData uri="http://schemas.openxmlformats.org/drawingml/2006/table">
            <a:tbl>
              <a:tblPr/>
              <a:tblGrid>
                <a:gridCol w="11068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Making sure that the input is an odd number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1027804" y="3456488"/>
            <a:ext cx="9270931" cy="3836649"/>
          </a:xfrm>
          <a:custGeom>
            <a:avLst/>
            <a:gdLst/>
            <a:ahLst/>
            <a:cxnLst/>
            <a:rect l="l" t="t" r="r" b="b"/>
            <a:pathLst>
              <a:path w="9270931" h="3836649">
                <a:moveTo>
                  <a:pt x="0" y="0"/>
                </a:moveTo>
                <a:lnTo>
                  <a:pt x="9270931" y="0"/>
                </a:lnTo>
                <a:lnTo>
                  <a:pt x="9270931" y="3836649"/>
                </a:lnTo>
                <a:lnTo>
                  <a:pt x="0" y="3836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426" t="-32292" r="-17356" b="-3596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88805" y="2957467"/>
            <a:ext cx="5345371" cy="4644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0"/>
              </a:lnSpc>
            </a:pPr>
            <a:r>
              <a:rPr lang="en-US" sz="292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X Mod Y = A function that gives the remainder when X is divided by Y. </a:t>
            </a:r>
          </a:p>
          <a:p>
            <a:pPr algn="ctr">
              <a:lnSpc>
                <a:spcPts val="5260"/>
              </a:lnSpc>
            </a:pPr>
            <a:endParaRPr lang="en-US" sz="2922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5260"/>
              </a:lnSpc>
            </a:pPr>
            <a:r>
              <a:rPr lang="en-US" sz="292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*Info: Remainder will always be 1 when an odd number is divided by 2. 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3646730" y="9258300"/>
          <a:ext cx="11068415" cy="857250"/>
        </p:xfrm>
        <a:graphic>
          <a:graphicData uri="http://schemas.openxmlformats.org/drawingml/2006/table">
            <a:tbl>
              <a:tblPr/>
              <a:tblGrid>
                <a:gridCol w="11068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Output the number of spaces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774767" y="3421851"/>
            <a:ext cx="9058964" cy="3443298"/>
          </a:xfrm>
          <a:custGeom>
            <a:avLst/>
            <a:gdLst/>
            <a:ahLst/>
            <a:cxnLst/>
            <a:rect l="l" t="t" r="r" b="b"/>
            <a:pathLst>
              <a:path w="9058964" h="3443298">
                <a:moveTo>
                  <a:pt x="0" y="0"/>
                </a:moveTo>
                <a:lnTo>
                  <a:pt x="9058964" y="0"/>
                </a:lnTo>
                <a:lnTo>
                  <a:pt x="9058964" y="3443298"/>
                </a:lnTo>
                <a:lnTo>
                  <a:pt x="0" y="34432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140" t="-48846" r="-57986" b="-48846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382478" y="3083209"/>
          <a:ext cx="7315203" cy="4120582"/>
        </p:xfrm>
        <a:graphic>
          <a:graphicData uri="http://schemas.openxmlformats.org/drawingml/2006/table">
            <a:tbl>
              <a:tblPr/>
              <a:tblGrid>
                <a:gridCol w="10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8467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232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416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467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97694"/>
            <a:ext cx="8482213" cy="72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81"/>
              </a:lnSpc>
              <a:spcBef>
                <a:spcPct val="0"/>
              </a:spcBef>
            </a:pPr>
            <a:r>
              <a:rPr lang="en-US" sz="4715" b="1" spc="-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12.1 Computational Thinking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489320" y="2855442"/>
            <a:ext cx="3298472" cy="5819574"/>
            <a:chOff x="0" y="0"/>
            <a:chExt cx="930818" cy="164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91198" y="1828427"/>
            <a:ext cx="1214543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Diving deeper into each skill / thought process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5310" y="2810445"/>
            <a:ext cx="2057295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Abstraction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983788" y="2855442"/>
            <a:ext cx="3298472" cy="5819574"/>
            <a:chOff x="0" y="0"/>
            <a:chExt cx="930818" cy="16422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77833" y="2855442"/>
            <a:ext cx="3298472" cy="5819574"/>
            <a:chOff x="0" y="0"/>
            <a:chExt cx="930818" cy="164226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972300" y="2855442"/>
            <a:ext cx="3298472" cy="5819574"/>
            <a:chOff x="0" y="0"/>
            <a:chExt cx="930818" cy="164226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244458" y="2810445"/>
            <a:ext cx="2777131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Decomposition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10857" y="2810445"/>
            <a:ext cx="2777131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Data Modelling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58772" y="2893802"/>
            <a:ext cx="2852566" cy="48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8"/>
              </a:lnSpc>
            </a:pPr>
            <a:r>
              <a:rPr lang="en-US" sz="223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Pattern Recognition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76820" y="3534326"/>
            <a:ext cx="2923472" cy="5040327"/>
            <a:chOff x="0" y="0"/>
            <a:chExt cx="824995" cy="142236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171076" y="3534326"/>
            <a:ext cx="2923472" cy="5040327"/>
            <a:chOff x="0" y="0"/>
            <a:chExt cx="824995" cy="14223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664516" y="3534326"/>
            <a:ext cx="2923472" cy="5040327"/>
            <a:chOff x="0" y="0"/>
            <a:chExt cx="824995" cy="142236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158772" y="3534326"/>
            <a:ext cx="2923472" cy="5040327"/>
            <a:chOff x="0" y="0"/>
            <a:chExt cx="824995" cy="142236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60062" y="3549485"/>
            <a:ext cx="2607791" cy="403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Focusing on the important information while ignoring unnecessary details, making the problem more manageable.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384202" y="3549485"/>
            <a:ext cx="2607791" cy="251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Breaking down a complex problem into smaller, more manageable parts or steps.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851200" y="3539210"/>
            <a:ext cx="2607791" cy="150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Involves organising and analysing data.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291906" y="3539210"/>
            <a:ext cx="2607791" cy="403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Identifying similarities or patterns within the problem to simplify understanding and find potential solutions.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3646730" y="9258300"/>
          <a:ext cx="11068415" cy="857250"/>
        </p:xfrm>
        <a:graphic>
          <a:graphicData uri="http://schemas.openxmlformats.org/drawingml/2006/table">
            <a:tbl>
              <a:tblPr/>
              <a:tblGrid>
                <a:gridCol w="11068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Output the number of symbols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1027804" y="3067993"/>
            <a:ext cx="8446960" cy="3636663"/>
          </a:xfrm>
          <a:custGeom>
            <a:avLst/>
            <a:gdLst/>
            <a:ahLst/>
            <a:cxnLst/>
            <a:rect l="l" t="t" r="r" b="b"/>
            <a:pathLst>
              <a:path w="8446960" h="3636663">
                <a:moveTo>
                  <a:pt x="0" y="0"/>
                </a:moveTo>
                <a:lnTo>
                  <a:pt x="8446960" y="0"/>
                </a:lnTo>
                <a:lnTo>
                  <a:pt x="8446960" y="3636664"/>
                </a:lnTo>
                <a:lnTo>
                  <a:pt x="0" y="36366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770" t="-40818" r="-54576" b="-4265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350971" y="2828925"/>
          <a:ext cx="7315203" cy="4114800"/>
        </p:xfrm>
        <a:graphic>
          <a:graphicData uri="http://schemas.openxmlformats.org/drawingml/2006/table">
            <a:tbl>
              <a:tblPr/>
              <a:tblGrid>
                <a:gridCol w="10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6"/>
                        </a:lnSpc>
                        <a:defRPr/>
                      </a:pPr>
                      <a:r>
                        <a:rPr lang="en-US" sz="204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3646730" y="9258300"/>
          <a:ext cx="11068415" cy="857250"/>
        </p:xfrm>
        <a:graphic>
          <a:graphicData uri="http://schemas.openxmlformats.org/drawingml/2006/table">
            <a:tbl>
              <a:tblPr/>
              <a:tblGrid>
                <a:gridCol w="11068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Adjust the value of spaces symbols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3736165" y="3593664"/>
            <a:ext cx="10850677" cy="2585321"/>
          </a:xfrm>
          <a:custGeom>
            <a:avLst/>
            <a:gdLst/>
            <a:ahLst/>
            <a:cxnLst/>
            <a:rect l="l" t="t" r="r" b="b"/>
            <a:pathLst>
              <a:path w="10850677" h="2585321">
                <a:moveTo>
                  <a:pt x="0" y="0"/>
                </a:moveTo>
                <a:lnTo>
                  <a:pt x="10850677" y="0"/>
                </a:lnTo>
                <a:lnTo>
                  <a:pt x="10850677" y="2585322"/>
                </a:lnTo>
                <a:lnTo>
                  <a:pt x="0" y="25853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921" t="-51794" r="-13066" b="-57278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3609793" y="9258300"/>
          <a:ext cx="11068415" cy="857250"/>
        </p:xfrm>
        <a:graphic>
          <a:graphicData uri="http://schemas.openxmlformats.org/drawingml/2006/table">
            <a:tbl>
              <a:tblPr/>
              <a:tblGrid>
                <a:gridCol w="11068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Fira Code Bold"/>
                          <a:ea typeface="Fira Code Bold"/>
                          <a:cs typeface="Fira Code Bold"/>
                          <a:sym typeface="Fira Code Bold"/>
                        </a:rPr>
                        <a:t>Putting it all together.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5405840" y="1137246"/>
            <a:ext cx="7194340" cy="8012509"/>
          </a:xfrm>
          <a:custGeom>
            <a:avLst/>
            <a:gdLst/>
            <a:ahLst/>
            <a:cxnLst/>
            <a:rect l="l" t="t" r="r" b="b"/>
            <a:pathLst>
              <a:path w="7194340" h="8012509">
                <a:moveTo>
                  <a:pt x="0" y="0"/>
                </a:moveTo>
                <a:lnTo>
                  <a:pt x="7194340" y="0"/>
                </a:lnTo>
                <a:lnTo>
                  <a:pt x="7194340" y="8012508"/>
                </a:lnTo>
                <a:lnTo>
                  <a:pt x="0" y="80125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153" t="-12581" r="-15441" b="-1309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62256"/>
            <a:ext cx="7292180" cy="70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7"/>
              </a:lnSpc>
              <a:spcBef>
                <a:spcPct val="0"/>
              </a:spcBef>
            </a:pPr>
            <a:r>
              <a:rPr lang="en-US" sz="4622" b="1" spc="-138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12.8 Stepwise Refinement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12.9 Programming with Modules 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226544" y="4676943"/>
            <a:ext cx="13805501" cy="4408068"/>
            <a:chOff x="0" y="0"/>
            <a:chExt cx="3636017" cy="1160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36017" cy="1160973"/>
            </a:xfrm>
            <a:custGeom>
              <a:avLst/>
              <a:gdLst/>
              <a:ahLst/>
              <a:cxnLst/>
              <a:rect l="l" t="t" r="r" b="b"/>
              <a:pathLst>
                <a:path w="3636017" h="1160973">
                  <a:moveTo>
                    <a:pt x="28600" y="0"/>
                  </a:moveTo>
                  <a:lnTo>
                    <a:pt x="3607417" y="0"/>
                  </a:lnTo>
                  <a:cubicBezTo>
                    <a:pt x="3623212" y="0"/>
                    <a:pt x="3636017" y="12805"/>
                    <a:pt x="3636017" y="28600"/>
                  </a:cubicBezTo>
                  <a:lnTo>
                    <a:pt x="3636017" y="1132373"/>
                  </a:lnTo>
                  <a:cubicBezTo>
                    <a:pt x="3636017" y="1148168"/>
                    <a:pt x="3623212" y="1160973"/>
                    <a:pt x="3607417" y="1160973"/>
                  </a:cubicBezTo>
                  <a:lnTo>
                    <a:pt x="28600" y="1160973"/>
                  </a:lnTo>
                  <a:cubicBezTo>
                    <a:pt x="21015" y="1160973"/>
                    <a:pt x="13740" y="1157959"/>
                    <a:pt x="8377" y="1152596"/>
                  </a:cubicBezTo>
                  <a:cubicBezTo>
                    <a:pt x="3013" y="1147232"/>
                    <a:pt x="0" y="1139958"/>
                    <a:pt x="0" y="1132373"/>
                  </a:cubicBezTo>
                  <a:lnTo>
                    <a:pt x="0" y="28600"/>
                  </a:lnTo>
                  <a:cubicBezTo>
                    <a:pt x="0" y="12805"/>
                    <a:pt x="12805" y="0"/>
                    <a:pt x="28600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36017" cy="1189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84809" y="1938701"/>
            <a:ext cx="900462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Definition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809" y="2694896"/>
            <a:ext cx="1723776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Stepwise refinement helps us to decompose a big problem into smaller sub tasks. These sub tasks can be encapsulated in a module. Module can get called whenever its functionality is needed.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24075" y="5354359"/>
            <a:ext cx="2311400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Modules can be classified into: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029128" y="4850232"/>
            <a:ext cx="5204075" cy="4061490"/>
            <a:chOff x="0" y="0"/>
            <a:chExt cx="1370621" cy="10696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70621" cy="1069693"/>
            </a:xfrm>
            <a:custGeom>
              <a:avLst/>
              <a:gdLst/>
              <a:ahLst/>
              <a:cxnLst/>
              <a:rect l="l" t="t" r="r" b="b"/>
              <a:pathLst>
                <a:path w="1370621" h="1069693">
                  <a:moveTo>
                    <a:pt x="75871" y="0"/>
                  </a:moveTo>
                  <a:lnTo>
                    <a:pt x="1294750" y="0"/>
                  </a:lnTo>
                  <a:cubicBezTo>
                    <a:pt x="1336652" y="0"/>
                    <a:pt x="1370621" y="33969"/>
                    <a:pt x="1370621" y="75871"/>
                  </a:cubicBezTo>
                  <a:lnTo>
                    <a:pt x="1370621" y="993822"/>
                  </a:lnTo>
                  <a:cubicBezTo>
                    <a:pt x="1370621" y="1035724"/>
                    <a:pt x="1336652" y="1069693"/>
                    <a:pt x="1294750" y="1069693"/>
                  </a:cubicBezTo>
                  <a:lnTo>
                    <a:pt x="75871" y="1069693"/>
                  </a:lnTo>
                  <a:cubicBezTo>
                    <a:pt x="55749" y="1069693"/>
                    <a:pt x="36451" y="1061699"/>
                    <a:pt x="22222" y="1047471"/>
                  </a:cubicBezTo>
                  <a:cubicBezTo>
                    <a:pt x="7994" y="1033242"/>
                    <a:pt x="0" y="1013944"/>
                    <a:pt x="0" y="993822"/>
                  </a:cubicBezTo>
                  <a:lnTo>
                    <a:pt x="0" y="75871"/>
                  </a:lnTo>
                  <a:cubicBezTo>
                    <a:pt x="0" y="33969"/>
                    <a:pt x="33969" y="0"/>
                    <a:pt x="75871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370621" cy="1098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423703" y="4850232"/>
            <a:ext cx="5267089" cy="4061490"/>
            <a:chOff x="0" y="0"/>
            <a:chExt cx="1387217" cy="106969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87217" cy="1069693"/>
            </a:xfrm>
            <a:custGeom>
              <a:avLst/>
              <a:gdLst/>
              <a:ahLst/>
              <a:cxnLst/>
              <a:rect l="l" t="t" r="r" b="b"/>
              <a:pathLst>
                <a:path w="1387217" h="1069693">
                  <a:moveTo>
                    <a:pt x="74963" y="0"/>
                  </a:moveTo>
                  <a:lnTo>
                    <a:pt x="1312254" y="0"/>
                  </a:lnTo>
                  <a:cubicBezTo>
                    <a:pt x="1353655" y="0"/>
                    <a:pt x="1387217" y="33562"/>
                    <a:pt x="1387217" y="74963"/>
                  </a:cubicBezTo>
                  <a:lnTo>
                    <a:pt x="1387217" y="994730"/>
                  </a:lnTo>
                  <a:cubicBezTo>
                    <a:pt x="1387217" y="1036131"/>
                    <a:pt x="1353655" y="1069693"/>
                    <a:pt x="1312254" y="1069693"/>
                  </a:cubicBezTo>
                  <a:lnTo>
                    <a:pt x="74963" y="1069693"/>
                  </a:lnTo>
                  <a:cubicBezTo>
                    <a:pt x="33562" y="1069693"/>
                    <a:pt x="0" y="1036131"/>
                    <a:pt x="0" y="994730"/>
                  </a:cubicBezTo>
                  <a:lnTo>
                    <a:pt x="0" y="74963"/>
                  </a:lnTo>
                  <a:cubicBezTo>
                    <a:pt x="0" y="33562"/>
                    <a:pt x="33562" y="0"/>
                    <a:pt x="7496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387217" cy="1098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845214" y="4801909"/>
            <a:ext cx="3304094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Procedure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570613" y="4801909"/>
            <a:ext cx="3304094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Function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217278" y="5554384"/>
            <a:ext cx="4825990" cy="3195046"/>
            <a:chOff x="0" y="0"/>
            <a:chExt cx="1271043" cy="84149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71043" cy="841494"/>
            </a:xfrm>
            <a:custGeom>
              <a:avLst/>
              <a:gdLst/>
              <a:ahLst/>
              <a:cxnLst/>
              <a:rect l="l" t="t" r="r" b="b"/>
              <a:pathLst>
                <a:path w="1271043" h="841494">
                  <a:moveTo>
                    <a:pt x="81815" y="0"/>
                  </a:moveTo>
                  <a:lnTo>
                    <a:pt x="1189228" y="0"/>
                  </a:lnTo>
                  <a:cubicBezTo>
                    <a:pt x="1210927" y="0"/>
                    <a:pt x="1231736" y="8620"/>
                    <a:pt x="1247080" y="23963"/>
                  </a:cubicBezTo>
                  <a:cubicBezTo>
                    <a:pt x="1262423" y="39306"/>
                    <a:pt x="1271043" y="60116"/>
                    <a:pt x="1271043" y="81815"/>
                  </a:cubicBezTo>
                  <a:lnTo>
                    <a:pt x="1271043" y="759679"/>
                  </a:lnTo>
                  <a:cubicBezTo>
                    <a:pt x="1271043" y="781377"/>
                    <a:pt x="1262423" y="802187"/>
                    <a:pt x="1247080" y="817531"/>
                  </a:cubicBezTo>
                  <a:cubicBezTo>
                    <a:pt x="1231736" y="832874"/>
                    <a:pt x="1210927" y="841494"/>
                    <a:pt x="1189228" y="841494"/>
                  </a:cubicBezTo>
                  <a:lnTo>
                    <a:pt x="81815" y="841494"/>
                  </a:lnTo>
                  <a:cubicBezTo>
                    <a:pt x="60116" y="841494"/>
                    <a:pt x="39306" y="832874"/>
                    <a:pt x="23963" y="817531"/>
                  </a:cubicBezTo>
                  <a:cubicBezTo>
                    <a:pt x="8620" y="802187"/>
                    <a:pt x="0" y="781377"/>
                    <a:pt x="0" y="759679"/>
                  </a:cubicBezTo>
                  <a:lnTo>
                    <a:pt x="0" y="81815"/>
                  </a:lnTo>
                  <a:cubicBezTo>
                    <a:pt x="0" y="60116"/>
                    <a:pt x="8620" y="39306"/>
                    <a:pt x="23963" y="23963"/>
                  </a:cubicBezTo>
                  <a:cubicBezTo>
                    <a:pt x="39306" y="8620"/>
                    <a:pt x="60116" y="0"/>
                    <a:pt x="81815" y="0"/>
                  </a:cubicBez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271043" cy="870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564930" y="5554384"/>
            <a:ext cx="4984636" cy="3195046"/>
            <a:chOff x="0" y="0"/>
            <a:chExt cx="1312826" cy="84149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12826" cy="841494"/>
            </a:xfrm>
            <a:custGeom>
              <a:avLst/>
              <a:gdLst/>
              <a:ahLst/>
              <a:cxnLst/>
              <a:rect l="l" t="t" r="r" b="b"/>
              <a:pathLst>
                <a:path w="1312826" h="841494">
                  <a:moveTo>
                    <a:pt x="79211" y="0"/>
                  </a:moveTo>
                  <a:lnTo>
                    <a:pt x="1233615" y="0"/>
                  </a:lnTo>
                  <a:cubicBezTo>
                    <a:pt x="1254623" y="0"/>
                    <a:pt x="1274771" y="8345"/>
                    <a:pt x="1289626" y="23200"/>
                  </a:cubicBezTo>
                  <a:cubicBezTo>
                    <a:pt x="1304480" y="38055"/>
                    <a:pt x="1312826" y="58203"/>
                    <a:pt x="1312826" y="79211"/>
                  </a:cubicBezTo>
                  <a:lnTo>
                    <a:pt x="1312826" y="762283"/>
                  </a:lnTo>
                  <a:cubicBezTo>
                    <a:pt x="1312826" y="783291"/>
                    <a:pt x="1304480" y="803438"/>
                    <a:pt x="1289626" y="818293"/>
                  </a:cubicBezTo>
                  <a:cubicBezTo>
                    <a:pt x="1274771" y="833148"/>
                    <a:pt x="1254623" y="841494"/>
                    <a:pt x="1233615" y="841494"/>
                  </a:cubicBezTo>
                  <a:lnTo>
                    <a:pt x="79211" y="841494"/>
                  </a:lnTo>
                  <a:cubicBezTo>
                    <a:pt x="35464" y="841494"/>
                    <a:pt x="0" y="806030"/>
                    <a:pt x="0" y="762283"/>
                  </a:cubicBezTo>
                  <a:lnTo>
                    <a:pt x="0" y="79211"/>
                  </a:lnTo>
                  <a:cubicBezTo>
                    <a:pt x="0" y="58203"/>
                    <a:pt x="8345" y="38055"/>
                    <a:pt x="23200" y="23200"/>
                  </a:cubicBezTo>
                  <a:cubicBezTo>
                    <a:pt x="38055" y="8345"/>
                    <a:pt x="58203" y="0"/>
                    <a:pt x="79211" y="0"/>
                  </a:cubicBez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312826" cy="870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819452" y="5508963"/>
            <a:ext cx="4564735" cy="292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5"/>
              </a:lnSpc>
            </a:pPr>
            <a:r>
              <a:rPr lang="en-US" sz="261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function is a named block of code in a program that performs a specific task. It will also return a value.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51163" y="5508963"/>
            <a:ext cx="4360006" cy="2334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5"/>
              </a:lnSpc>
            </a:pPr>
            <a:r>
              <a:rPr lang="en-US" sz="261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procedure is a named block of codes in a program that performs a specific task.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2294351" y="2324427"/>
            <a:ext cx="13699299" cy="5638147"/>
          </a:xfrm>
          <a:custGeom>
            <a:avLst/>
            <a:gdLst/>
            <a:ahLst/>
            <a:cxnLst/>
            <a:rect l="l" t="t" r="r" b="b"/>
            <a:pathLst>
              <a:path w="13699299" h="5638147">
                <a:moveTo>
                  <a:pt x="0" y="0"/>
                </a:moveTo>
                <a:lnTo>
                  <a:pt x="13699298" y="0"/>
                </a:lnTo>
                <a:lnTo>
                  <a:pt x="13699298" y="5638146"/>
                </a:lnTo>
                <a:lnTo>
                  <a:pt x="0" y="5638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12.9 Programming with Modules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246002" y="1546837"/>
            <a:ext cx="7194340" cy="8012509"/>
          </a:xfrm>
          <a:custGeom>
            <a:avLst/>
            <a:gdLst/>
            <a:ahLst/>
            <a:cxnLst/>
            <a:rect l="l" t="t" r="r" b="b"/>
            <a:pathLst>
              <a:path w="7194340" h="8012509">
                <a:moveTo>
                  <a:pt x="0" y="0"/>
                </a:moveTo>
                <a:lnTo>
                  <a:pt x="7194341" y="0"/>
                </a:lnTo>
                <a:lnTo>
                  <a:pt x="7194341" y="8012509"/>
                </a:lnTo>
                <a:lnTo>
                  <a:pt x="0" y="801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153" t="-12581" r="-15441" b="-1309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8728215" y="1751633"/>
            <a:ext cx="7122068" cy="1943817"/>
          </a:xfrm>
          <a:custGeom>
            <a:avLst/>
            <a:gdLst/>
            <a:ahLst/>
            <a:cxnLst/>
            <a:rect l="l" t="t" r="r" b="b"/>
            <a:pathLst>
              <a:path w="7122068" h="1943817">
                <a:moveTo>
                  <a:pt x="0" y="0"/>
                </a:moveTo>
                <a:lnTo>
                  <a:pt x="7122068" y="0"/>
                </a:lnTo>
                <a:lnTo>
                  <a:pt x="7122068" y="1943817"/>
                </a:lnTo>
                <a:lnTo>
                  <a:pt x="0" y="1943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097" t="-77867" r="-34003" b="-40850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0458239" y="4836696"/>
            <a:ext cx="7676527" cy="1618264"/>
          </a:xfrm>
          <a:custGeom>
            <a:avLst/>
            <a:gdLst/>
            <a:ahLst/>
            <a:cxnLst/>
            <a:rect l="l" t="t" r="r" b="b"/>
            <a:pathLst>
              <a:path w="7676527" h="1618264">
                <a:moveTo>
                  <a:pt x="0" y="0"/>
                </a:moveTo>
                <a:lnTo>
                  <a:pt x="7676527" y="0"/>
                </a:lnTo>
                <a:lnTo>
                  <a:pt x="7676527" y="1618263"/>
                </a:lnTo>
                <a:lnTo>
                  <a:pt x="0" y="1618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097" t="-238851" r="-34003" b="-420316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246002" y="2272760"/>
            <a:ext cx="6963089" cy="2724309"/>
          </a:xfrm>
          <a:custGeom>
            <a:avLst/>
            <a:gdLst/>
            <a:ahLst/>
            <a:cxnLst/>
            <a:rect l="l" t="t" r="r" b="b"/>
            <a:pathLst>
              <a:path w="6963089" h="2724309">
                <a:moveTo>
                  <a:pt x="0" y="0"/>
                </a:moveTo>
                <a:lnTo>
                  <a:pt x="6963089" y="0"/>
                </a:lnTo>
                <a:lnTo>
                  <a:pt x="6963089" y="2724308"/>
                </a:lnTo>
                <a:lnTo>
                  <a:pt x="0" y="27243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AutoShape 9"/>
          <p:cNvSpPr/>
          <p:nvPr/>
        </p:nvSpPr>
        <p:spPr>
          <a:xfrm flipV="1">
            <a:off x="7440343" y="2723542"/>
            <a:ext cx="1287872" cy="49802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10" name="AutoShape 10"/>
          <p:cNvSpPr/>
          <p:nvPr/>
        </p:nvSpPr>
        <p:spPr>
          <a:xfrm>
            <a:off x="12967493" y="2674394"/>
            <a:ext cx="122111" cy="2162302"/>
          </a:xfrm>
          <a:prstGeom prst="line">
            <a:avLst/>
          </a:prstGeom>
          <a:ln w="38100" cap="flat">
            <a:solidFill>
              <a:srgbClr val="66D4F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>
            <a:off x="11494705" y="3055729"/>
            <a:ext cx="650673" cy="331680"/>
          </a:xfrm>
          <a:custGeom>
            <a:avLst/>
            <a:gdLst/>
            <a:ahLst/>
            <a:cxnLst/>
            <a:rect l="l" t="t" r="r" b="b"/>
            <a:pathLst>
              <a:path w="650673" h="331680">
                <a:moveTo>
                  <a:pt x="0" y="0"/>
                </a:moveTo>
                <a:lnTo>
                  <a:pt x="650672" y="0"/>
                </a:lnTo>
                <a:lnTo>
                  <a:pt x="650672" y="331681"/>
                </a:lnTo>
                <a:lnTo>
                  <a:pt x="0" y="33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8523" t="-1604838" r="-987472" b="-155285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12.9 Programming with Modules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246002" y="1546837"/>
            <a:ext cx="7194340" cy="8012509"/>
          </a:xfrm>
          <a:custGeom>
            <a:avLst/>
            <a:gdLst/>
            <a:ahLst/>
            <a:cxnLst/>
            <a:rect l="l" t="t" r="r" b="b"/>
            <a:pathLst>
              <a:path w="7194340" h="8012509">
                <a:moveTo>
                  <a:pt x="0" y="0"/>
                </a:moveTo>
                <a:lnTo>
                  <a:pt x="7194341" y="0"/>
                </a:lnTo>
                <a:lnTo>
                  <a:pt x="7194341" y="8012509"/>
                </a:lnTo>
                <a:lnTo>
                  <a:pt x="0" y="801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153" t="-12581" r="-15441" b="-1309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10127924" y="3788697"/>
            <a:ext cx="7508705" cy="1902039"/>
          </a:xfrm>
          <a:custGeom>
            <a:avLst/>
            <a:gdLst/>
            <a:ahLst/>
            <a:cxnLst/>
            <a:rect l="l" t="t" r="r" b="b"/>
            <a:pathLst>
              <a:path w="7508705" h="1902039">
                <a:moveTo>
                  <a:pt x="0" y="0"/>
                </a:moveTo>
                <a:lnTo>
                  <a:pt x="7508705" y="0"/>
                </a:lnTo>
                <a:lnTo>
                  <a:pt x="7508705" y="1902039"/>
                </a:lnTo>
                <a:lnTo>
                  <a:pt x="0" y="1902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097" t="-287833" r="-34003" b="-243948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782248" y="5337468"/>
            <a:ext cx="6328946" cy="1431924"/>
          </a:xfrm>
          <a:custGeom>
            <a:avLst/>
            <a:gdLst/>
            <a:ahLst/>
            <a:cxnLst/>
            <a:rect l="l" t="t" r="r" b="b"/>
            <a:pathLst>
              <a:path w="6328946" h="1431924">
                <a:moveTo>
                  <a:pt x="0" y="0"/>
                </a:moveTo>
                <a:lnTo>
                  <a:pt x="6328946" y="0"/>
                </a:lnTo>
                <a:lnTo>
                  <a:pt x="6328946" y="1431924"/>
                </a:lnTo>
                <a:lnTo>
                  <a:pt x="0" y="1431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AutoShape 8"/>
          <p:cNvSpPr/>
          <p:nvPr/>
        </p:nvSpPr>
        <p:spPr>
          <a:xfrm flipV="1">
            <a:off x="7291427" y="4739716"/>
            <a:ext cx="2836497" cy="100554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12.9 Programming with Modules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246002" y="1546837"/>
            <a:ext cx="7194340" cy="8012509"/>
          </a:xfrm>
          <a:custGeom>
            <a:avLst/>
            <a:gdLst/>
            <a:ahLst/>
            <a:cxnLst/>
            <a:rect l="l" t="t" r="r" b="b"/>
            <a:pathLst>
              <a:path w="7194340" h="8012509">
                <a:moveTo>
                  <a:pt x="0" y="0"/>
                </a:moveTo>
                <a:lnTo>
                  <a:pt x="7194341" y="0"/>
                </a:lnTo>
                <a:lnTo>
                  <a:pt x="7194341" y="8012509"/>
                </a:lnTo>
                <a:lnTo>
                  <a:pt x="0" y="801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153" t="-12581" r="-15441" b="-1309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9462903" y="4376244"/>
            <a:ext cx="8021076" cy="2121950"/>
          </a:xfrm>
          <a:custGeom>
            <a:avLst/>
            <a:gdLst/>
            <a:ahLst/>
            <a:cxnLst/>
            <a:rect l="l" t="t" r="r" b="b"/>
            <a:pathLst>
              <a:path w="8021076" h="2121950">
                <a:moveTo>
                  <a:pt x="0" y="0"/>
                </a:moveTo>
                <a:lnTo>
                  <a:pt x="8021076" y="0"/>
                </a:lnTo>
                <a:lnTo>
                  <a:pt x="8021076" y="2121950"/>
                </a:lnTo>
                <a:lnTo>
                  <a:pt x="0" y="2121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097" t="-373943" r="-34003" b="-13100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908276" y="6739532"/>
            <a:ext cx="6328946" cy="1431924"/>
          </a:xfrm>
          <a:custGeom>
            <a:avLst/>
            <a:gdLst/>
            <a:ahLst/>
            <a:cxnLst/>
            <a:rect l="l" t="t" r="r" b="b"/>
            <a:pathLst>
              <a:path w="6328946" h="1431924">
                <a:moveTo>
                  <a:pt x="0" y="0"/>
                </a:moveTo>
                <a:lnTo>
                  <a:pt x="6328946" y="0"/>
                </a:lnTo>
                <a:lnTo>
                  <a:pt x="6328946" y="1431924"/>
                </a:lnTo>
                <a:lnTo>
                  <a:pt x="0" y="1431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AutoShape 8"/>
          <p:cNvSpPr/>
          <p:nvPr/>
        </p:nvSpPr>
        <p:spPr>
          <a:xfrm flipV="1">
            <a:off x="7237222" y="5811415"/>
            <a:ext cx="2014608" cy="164407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12.9 Programming with Modules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246002" y="1546837"/>
            <a:ext cx="7194340" cy="8012509"/>
          </a:xfrm>
          <a:custGeom>
            <a:avLst/>
            <a:gdLst/>
            <a:ahLst/>
            <a:cxnLst/>
            <a:rect l="l" t="t" r="r" b="b"/>
            <a:pathLst>
              <a:path w="7194340" h="8012509">
                <a:moveTo>
                  <a:pt x="0" y="0"/>
                </a:moveTo>
                <a:lnTo>
                  <a:pt x="7194341" y="0"/>
                </a:lnTo>
                <a:lnTo>
                  <a:pt x="7194341" y="8012509"/>
                </a:lnTo>
                <a:lnTo>
                  <a:pt x="0" y="801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153" t="-12581" r="-15441" b="-1309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9251830" y="4425323"/>
            <a:ext cx="7890961" cy="1704041"/>
          </a:xfrm>
          <a:custGeom>
            <a:avLst/>
            <a:gdLst/>
            <a:ahLst/>
            <a:cxnLst/>
            <a:rect l="l" t="t" r="r" b="b"/>
            <a:pathLst>
              <a:path w="7890961" h="1704041">
                <a:moveTo>
                  <a:pt x="0" y="0"/>
                </a:moveTo>
                <a:lnTo>
                  <a:pt x="7890962" y="0"/>
                </a:lnTo>
                <a:lnTo>
                  <a:pt x="7890962" y="1704041"/>
                </a:lnTo>
                <a:lnTo>
                  <a:pt x="0" y="1704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986" t="-670433" r="-54928" b="-8638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AutoShape 7"/>
          <p:cNvSpPr/>
          <p:nvPr/>
        </p:nvSpPr>
        <p:spPr>
          <a:xfrm flipV="1">
            <a:off x="6949798" y="5277343"/>
            <a:ext cx="2302033" cy="283610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866473" y="7862254"/>
            <a:ext cx="5481297" cy="1240143"/>
          </a:xfrm>
          <a:custGeom>
            <a:avLst/>
            <a:gdLst/>
            <a:ahLst/>
            <a:cxnLst/>
            <a:rect l="l" t="t" r="r" b="b"/>
            <a:pathLst>
              <a:path w="5481297" h="1240143">
                <a:moveTo>
                  <a:pt x="0" y="0"/>
                </a:moveTo>
                <a:lnTo>
                  <a:pt x="5481297" y="0"/>
                </a:lnTo>
                <a:lnTo>
                  <a:pt x="5481297" y="1240143"/>
                </a:lnTo>
                <a:lnTo>
                  <a:pt x="0" y="1240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12.9 Programming with Modules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478940" y="2052065"/>
            <a:ext cx="6201125" cy="7307786"/>
          </a:xfrm>
          <a:custGeom>
            <a:avLst/>
            <a:gdLst/>
            <a:ahLst/>
            <a:cxnLst/>
            <a:rect l="l" t="t" r="r" b="b"/>
            <a:pathLst>
              <a:path w="6201125" h="7307786">
                <a:moveTo>
                  <a:pt x="0" y="0"/>
                </a:moveTo>
                <a:lnTo>
                  <a:pt x="6201125" y="0"/>
                </a:lnTo>
                <a:lnTo>
                  <a:pt x="6201125" y="7307785"/>
                </a:lnTo>
                <a:lnTo>
                  <a:pt x="0" y="7307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24" t="-15959" r="-24268" b="-10039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AutoShape 6"/>
          <p:cNvSpPr/>
          <p:nvPr/>
        </p:nvSpPr>
        <p:spPr>
          <a:xfrm>
            <a:off x="6686527" y="2469768"/>
            <a:ext cx="116692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9345171" y="6336848"/>
            <a:ext cx="6989011" cy="3023003"/>
          </a:xfrm>
          <a:custGeom>
            <a:avLst/>
            <a:gdLst/>
            <a:ahLst/>
            <a:cxnLst/>
            <a:rect l="l" t="t" r="r" b="b"/>
            <a:pathLst>
              <a:path w="6989011" h="3023003">
                <a:moveTo>
                  <a:pt x="0" y="0"/>
                </a:moveTo>
                <a:lnTo>
                  <a:pt x="6989011" y="0"/>
                </a:lnTo>
                <a:lnTo>
                  <a:pt x="6989011" y="3023002"/>
                </a:lnTo>
                <a:lnTo>
                  <a:pt x="0" y="3023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780" t="-36181" r="-18953" b="-4100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8072531" y="2278478"/>
            <a:ext cx="953429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Having written all the procedures, we can just call them in our main program: </a:t>
            </a:r>
          </a:p>
        </p:txBody>
      </p:sp>
      <p:sp>
        <p:nvSpPr>
          <p:cNvPr id="9" name="AutoShape 9"/>
          <p:cNvSpPr/>
          <p:nvPr/>
        </p:nvSpPr>
        <p:spPr>
          <a:xfrm>
            <a:off x="11076626" y="3600847"/>
            <a:ext cx="1763051" cy="273600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12.9 Programming with Modules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97694"/>
            <a:ext cx="8482213" cy="72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81"/>
              </a:lnSpc>
              <a:spcBef>
                <a:spcPct val="0"/>
              </a:spcBef>
            </a:pPr>
            <a:r>
              <a:rPr lang="en-US" sz="4715" b="1" spc="-1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12.1 Computational Thinking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489320" y="2855442"/>
            <a:ext cx="3298472" cy="5819574"/>
            <a:chOff x="0" y="0"/>
            <a:chExt cx="930818" cy="164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91198" y="1828427"/>
            <a:ext cx="1214543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Diving deeper into each skill / thought process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5310" y="2810445"/>
            <a:ext cx="2057295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Abstraction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983788" y="2855442"/>
            <a:ext cx="3298472" cy="5819574"/>
            <a:chOff x="0" y="0"/>
            <a:chExt cx="930818" cy="16422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77833" y="2855442"/>
            <a:ext cx="3298472" cy="5819574"/>
            <a:chOff x="0" y="0"/>
            <a:chExt cx="930818" cy="164226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972300" y="2855442"/>
            <a:ext cx="3298472" cy="5819574"/>
            <a:chOff x="0" y="0"/>
            <a:chExt cx="930818" cy="164226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244458" y="2810445"/>
            <a:ext cx="2777131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Decomposition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10857" y="2810445"/>
            <a:ext cx="2777131" cy="6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Data Modelling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58772" y="2893802"/>
            <a:ext cx="2852566" cy="48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8"/>
              </a:lnSpc>
            </a:pPr>
            <a:r>
              <a:rPr lang="en-US" sz="223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Pattern Recognition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76820" y="3534326"/>
            <a:ext cx="2923472" cy="5040327"/>
            <a:chOff x="0" y="0"/>
            <a:chExt cx="824995" cy="142236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171076" y="3534326"/>
            <a:ext cx="2923472" cy="5040327"/>
            <a:chOff x="0" y="0"/>
            <a:chExt cx="824995" cy="14223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664516" y="3534326"/>
            <a:ext cx="2923472" cy="5040327"/>
            <a:chOff x="0" y="0"/>
            <a:chExt cx="824995" cy="142236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158772" y="3534326"/>
            <a:ext cx="2923472" cy="5040327"/>
            <a:chOff x="0" y="0"/>
            <a:chExt cx="824995" cy="142236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60062" y="3549485"/>
            <a:ext cx="2607791" cy="403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Focusing on the important information while ignoring unnecessary details, making the problem more manageable.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384202" y="3549485"/>
            <a:ext cx="2607791" cy="251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Breaking down a complex problem into smaller, more manageable parts or steps.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851200" y="3539210"/>
            <a:ext cx="2607791" cy="150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Involves organising and analysing data.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291906" y="3539210"/>
            <a:ext cx="2607791" cy="403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Identifying similarities or patterns within the problem to simplify understanding and find potential solutions.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4470797" y="2855442"/>
            <a:ext cx="3298472" cy="5819574"/>
            <a:chOff x="0" y="0"/>
            <a:chExt cx="930818" cy="164226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930818" cy="1642266"/>
            </a:xfrm>
            <a:custGeom>
              <a:avLst/>
              <a:gdLst/>
              <a:ahLst/>
              <a:cxnLst/>
              <a:rect l="l" t="t" r="r" b="b"/>
              <a:pathLst>
                <a:path w="930818" h="1642266">
                  <a:moveTo>
                    <a:pt x="119703" y="0"/>
                  </a:moveTo>
                  <a:lnTo>
                    <a:pt x="811115" y="0"/>
                  </a:lnTo>
                  <a:cubicBezTo>
                    <a:pt x="877225" y="0"/>
                    <a:pt x="930818" y="53593"/>
                    <a:pt x="930818" y="119703"/>
                  </a:cubicBezTo>
                  <a:lnTo>
                    <a:pt x="930818" y="1522562"/>
                  </a:lnTo>
                  <a:cubicBezTo>
                    <a:pt x="930818" y="1588673"/>
                    <a:pt x="877225" y="1642266"/>
                    <a:pt x="811115" y="1642266"/>
                  </a:cubicBezTo>
                  <a:lnTo>
                    <a:pt x="119703" y="1642266"/>
                  </a:lnTo>
                  <a:cubicBezTo>
                    <a:pt x="53593" y="1642266"/>
                    <a:pt x="0" y="1588673"/>
                    <a:pt x="0" y="1522562"/>
                  </a:cubicBezTo>
                  <a:lnTo>
                    <a:pt x="0" y="119703"/>
                  </a:lnTo>
                  <a:cubicBezTo>
                    <a:pt x="0" y="53593"/>
                    <a:pt x="53593" y="0"/>
                    <a:pt x="119703" y="0"/>
                  </a:cubicBez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930818" cy="16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4657269" y="2893802"/>
            <a:ext cx="2852566" cy="48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8"/>
              </a:lnSpc>
            </a:pPr>
            <a:r>
              <a:rPr lang="en-US" sz="223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Algorithm Design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4657269" y="3534326"/>
            <a:ext cx="2923472" cy="5040327"/>
            <a:chOff x="0" y="0"/>
            <a:chExt cx="824995" cy="142236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24995" cy="1422365"/>
            </a:xfrm>
            <a:custGeom>
              <a:avLst/>
              <a:gdLst/>
              <a:ahLst/>
              <a:cxnLst/>
              <a:rect l="l" t="t" r="r" b="b"/>
              <a:pathLst>
                <a:path w="824995" h="1422365">
                  <a:moveTo>
                    <a:pt x="135058" y="0"/>
                  </a:moveTo>
                  <a:lnTo>
                    <a:pt x="689937" y="0"/>
                  </a:lnTo>
                  <a:cubicBezTo>
                    <a:pt x="725756" y="0"/>
                    <a:pt x="760109" y="14229"/>
                    <a:pt x="785437" y="39558"/>
                  </a:cubicBezTo>
                  <a:cubicBezTo>
                    <a:pt x="810765" y="64886"/>
                    <a:pt x="824995" y="99238"/>
                    <a:pt x="824995" y="135058"/>
                  </a:cubicBezTo>
                  <a:lnTo>
                    <a:pt x="824995" y="1287307"/>
                  </a:lnTo>
                  <a:cubicBezTo>
                    <a:pt x="824995" y="1361897"/>
                    <a:pt x="764527" y="1422365"/>
                    <a:pt x="689937" y="1422365"/>
                  </a:cubicBezTo>
                  <a:lnTo>
                    <a:pt x="135058" y="1422365"/>
                  </a:lnTo>
                  <a:cubicBezTo>
                    <a:pt x="99238" y="1422365"/>
                    <a:pt x="64886" y="1408135"/>
                    <a:pt x="39558" y="1382807"/>
                  </a:cubicBezTo>
                  <a:cubicBezTo>
                    <a:pt x="14229" y="1357479"/>
                    <a:pt x="0" y="1323126"/>
                    <a:pt x="0" y="1287307"/>
                  </a:cubicBezTo>
                  <a:lnTo>
                    <a:pt x="0" y="135058"/>
                  </a:lnTo>
                  <a:cubicBezTo>
                    <a:pt x="0" y="99238"/>
                    <a:pt x="14229" y="64886"/>
                    <a:pt x="39558" y="39558"/>
                  </a:cubicBezTo>
                  <a:cubicBezTo>
                    <a:pt x="64886" y="14229"/>
                    <a:pt x="99238" y="0"/>
                    <a:pt x="1350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824995" cy="145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790403" y="3539210"/>
            <a:ext cx="2607791" cy="35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2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Developing step-by-step instructions or algorithms to solve the problem or complete a task.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7769" y="1809801"/>
            <a:ext cx="10203051" cy="1963766"/>
            <a:chOff x="0" y="0"/>
            <a:chExt cx="2857149" cy="549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57149" cy="549911"/>
            </a:xfrm>
            <a:custGeom>
              <a:avLst/>
              <a:gdLst/>
              <a:ahLst/>
              <a:cxnLst/>
              <a:rect l="l" t="t" r="r" b="b"/>
              <a:pathLst>
                <a:path w="2857149" h="549911">
                  <a:moveTo>
                    <a:pt x="38698" y="0"/>
                  </a:moveTo>
                  <a:lnTo>
                    <a:pt x="2818451" y="0"/>
                  </a:lnTo>
                  <a:cubicBezTo>
                    <a:pt x="2839823" y="0"/>
                    <a:pt x="2857149" y="17326"/>
                    <a:pt x="2857149" y="38698"/>
                  </a:cubicBezTo>
                  <a:lnTo>
                    <a:pt x="2857149" y="511213"/>
                  </a:lnTo>
                  <a:cubicBezTo>
                    <a:pt x="2857149" y="521477"/>
                    <a:pt x="2853072" y="531320"/>
                    <a:pt x="2845815" y="538577"/>
                  </a:cubicBezTo>
                  <a:cubicBezTo>
                    <a:pt x="2838557" y="545834"/>
                    <a:pt x="2828714" y="549911"/>
                    <a:pt x="2818451" y="549911"/>
                  </a:cubicBezTo>
                  <a:lnTo>
                    <a:pt x="38698" y="549911"/>
                  </a:lnTo>
                  <a:cubicBezTo>
                    <a:pt x="17326" y="549911"/>
                    <a:pt x="0" y="532586"/>
                    <a:pt x="0" y="511213"/>
                  </a:cubicBezTo>
                  <a:lnTo>
                    <a:pt x="0" y="38698"/>
                  </a:lnTo>
                  <a:cubicBezTo>
                    <a:pt x="0" y="17326"/>
                    <a:pt x="17326" y="0"/>
                    <a:pt x="38698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857149" cy="578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60596" y="2346047"/>
            <a:ext cx="9910574" cy="1273944"/>
            <a:chOff x="0" y="0"/>
            <a:chExt cx="2775247" cy="356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75247" cy="356741"/>
            </a:xfrm>
            <a:custGeom>
              <a:avLst/>
              <a:gdLst/>
              <a:ahLst/>
              <a:cxnLst/>
              <a:rect l="l" t="t" r="r" b="b"/>
              <a:pathLst>
                <a:path w="2775247" h="356741">
                  <a:moveTo>
                    <a:pt x="39840" y="0"/>
                  </a:moveTo>
                  <a:lnTo>
                    <a:pt x="2735407" y="0"/>
                  </a:lnTo>
                  <a:cubicBezTo>
                    <a:pt x="2757410" y="0"/>
                    <a:pt x="2775247" y="17837"/>
                    <a:pt x="2775247" y="39840"/>
                  </a:cubicBezTo>
                  <a:lnTo>
                    <a:pt x="2775247" y="316901"/>
                  </a:lnTo>
                  <a:cubicBezTo>
                    <a:pt x="2775247" y="327467"/>
                    <a:pt x="2771049" y="337601"/>
                    <a:pt x="2763578" y="345072"/>
                  </a:cubicBezTo>
                  <a:cubicBezTo>
                    <a:pt x="2756107" y="352544"/>
                    <a:pt x="2745973" y="356741"/>
                    <a:pt x="2735407" y="356741"/>
                  </a:cubicBezTo>
                  <a:lnTo>
                    <a:pt x="39840" y="356741"/>
                  </a:lnTo>
                  <a:cubicBezTo>
                    <a:pt x="29274" y="356741"/>
                    <a:pt x="19140" y="352544"/>
                    <a:pt x="11669" y="345072"/>
                  </a:cubicBezTo>
                  <a:cubicBezTo>
                    <a:pt x="4197" y="337601"/>
                    <a:pt x="0" y="327467"/>
                    <a:pt x="0" y="316901"/>
                  </a:cubicBezTo>
                  <a:lnTo>
                    <a:pt x="0" y="39840"/>
                  </a:lnTo>
                  <a:cubicBezTo>
                    <a:pt x="0" y="29274"/>
                    <a:pt x="4197" y="19140"/>
                    <a:pt x="11669" y="11669"/>
                  </a:cubicBezTo>
                  <a:cubicBezTo>
                    <a:pt x="19140" y="4197"/>
                    <a:pt x="29274" y="0"/>
                    <a:pt x="39840" y="0"/>
                  </a:cubicBez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775247" cy="385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>
            <a:off x="2338835" y="3171790"/>
            <a:ext cx="13580918" cy="6320350"/>
          </a:xfrm>
          <a:custGeom>
            <a:avLst/>
            <a:gdLst/>
            <a:ahLst/>
            <a:cxnLst/>
            <a:rect l="l" t="t" r="r" b="b"/>
            <a:pathLst>
              <a:path w="13580918" h="6320350">
                <a:moveTo>
                  <a:pt x="0" y="0"/>
                </a:moveTo>
                <a:lnTo>
                  <a:pt x="13580918" y="0"/>
                </a:lnTo>
                <a:lnTo>
                  <a:pt x="13580918" y="6320350"/>
                </a:lnTo>
                <a:lnTo>
                  <a:pt x="0" y="6320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7404555" y="1725538"/>
            <a:ext cx="3107587" cy="62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8"/>
              </a:lnSpc>
            </a:pPr>
            <a:r>
              <a:rPr lang="en-US" sz="282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Function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99981" y="2293129"/>
            <a:ext cx="9451695" cy="1094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24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function is a named block of code in a program that performs a specific task. It will also return a value.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12.9 Programming with Modules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2944029" y="3613439"/>
            <a:ext cx="11568373" cy="4997806"/>
          </a:xfrm>
          <a:custGeom>
            <a:avLst/>
            <a:gdLst/>
            <a:ahLst/>
            <a:cxnLst/>
            <a:rect l="l" t="t" r="r" b="b"/>
            <a:pathLst>
              <a:path w="11568373" h="4997806">
                <a:moveTo>
                  <a:pt x="0" y="0"/>
                </a:moveTo>
                <a:lnTo>
                  <a:pt x="11568372" y="0"/>
                </a:lnTo>
                <a:lnTo>
                  <a:pt x="11568372" y="4997806"/>
                </a:lnTo>
                <a:lnTo>
                  <a:pt x="0" y="4997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173" b="-20488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384809" y="1938701"/>
            <a:ext cx="453062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4809" y="2599101"/>
            <a:ext cx="170959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function that calculates and returns the sum of all the numbers from 1 - 100.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12.9 Programming with Modules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7769" y="2581724"/>
            <a:ext cx="10203051" cy="1963766"/>
            <a:chOff x="0" y="0"/>
            <a:chExt cx="2857149" cy="549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57149" cy="549911"/>
            </a:xfrm>
            <a:custGeom>
              <a:avLst/>
              <a:gdLst/>
              <a:ahLst/>
              <a:cxnLst/>
              <a:rect l="l" t="t" r="r" b="b"/>
              <a:pathLst>
                <a:path w="2857149" h="549911">
                  <a:moveTo>
                    <a:pt x="38698" y="0"/>
                  </a:moveTo>
                  <a:lnTo>
                    <a:pt x="2818451" y="0"/>
                  </a:lnTo>
                  <a:cubicBezTo>
                    <a:pt x="2839823" y="0"/>
                    <a:pt x="2857149" y="17326"/>
                    <a:pt x="2857149" y="38698"/>
                  </a:cubicBezTo>
                  <a:lnTo>
                    <a:pt x="2857149" y="511213"/>
                  </a:lnTo>
                  <a:cubicBezTo>
                    <a:pt x="2857149" y="521477"/>
                    <a:pt x="2853072" y="531320"/>
                    <a:pt x="2845815" y="538577"/>
                  </a:cubicBezTo>
                  <a:cubicBezTo>
                    <a:pt x="2838557" y="545834"/>
                    <a:pt x="2828714" y="549911"/>
                    <a:pt x="2818451" y="549911"/>
                  </a:cubicBezTo>
                  <a:lnTo>
                    <a:pt x="38698" y="549911"/>
                  </a:lnTo>
                  <a:cubicBezTo>
                    <a:pt x="17326" y="549911"/>
                    <a:pt x="0" y="532586"/>
                    <a:pt x="0" y="511213"/>
                  </a:cubicBezTo>
                  <a:lnTo>
                    <a:pt x="0" y="38698"/>
                  </a:lnTo>
                  <a:cubicBezTo>
                    <a:pt x="0" y="17326"/>
                    <a:pt x="17326" y="0"/>
                    <a:pt x="38698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857149" cy="578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60596" y="3117969"/>
            <a:ext cx="9910574" cy="1273944"/>
            <a:chOff x="0" y="0"/>
            <a:chExt cx="2775247" cy="356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75247" cy="356741"/>
            </a:xfrm>
            <a:custGeom>
              <a:avLst/>
              <a:gdLst/>
              <a:ahLst/>
              <a:cxnLst/>
              <a:rect l="l" t="t" r="r" b="b"/>
              <a:pathLst>
                <a:path w="2775247" h="356741">
                  <a:moveTo>
                    <a:pt x="39840" y="0"/>
                  </a:moveTo>
                  <a:lnTo>
                    <a:pt x="2735407" y="0"/>
                  </a:lnTo>
                  <a:cubicBezTo>
                    <a:pt x="2757410" y="0"/>
                    <a:pt x="2775247" y="17837"/>
                    <a:pt x="2775247" y="39840"/>
                  </a:cubicBezTo>
                  <a:lnTo>
                    <a:pt x="2775247" y="316901"/>
                  </a:lnTo>
                  <a:cubicBezTo>
                    <a:pt x="2775247" y="327467"/>
                    <a:pt x="2771049" y="337601"/>
                    <a:pt x="2763578" y="345072"/>
                  </a:cubicBezTo>
                  <a:cubicBezTo>
                    <a:pt x="2756107" y="352544"/>
                    <a:pt x="2745973" y="356741"/>
                    <a:pt x="2735407" y="356741"/>
                  </a:cubicBezTo>
                  <a:lnTo>
                    <a:pt x="39840" y="356741"/>
                  </a:lnTo>
                  <a:cubicBezTo>
                    <a:pt x="29274" y="356741"/>
                    <a:pt x="19140" y="352544"/>
                    <a:pt x="11669" y="345072"/>
                  </a:cubicBezTo>
                  <a:cubicBezTo>
                    <a:pt x="4197" y="337601"/>
                    <a:pt x="0" y="327467"/>
                    <a:pt x="0" y="316901"/>
                  </a:cubicBezTo>
                  <a:lnTo>
                    <a:pt x="0" y="39840"/>
                  </a:lnTo>
                  <a:cubicBezTo>
                    <a:pt x="0" y="29274"/>
                    <a:pt x="4197" y="19140"/>
                    <a:pt x="11669" y="11669"/>
                  </a:cubicBezTo>
                  <a:cubicBezTo>
                    <a:pt x="19140" y="4197"/>
                    <a:pt x="29274" y="0"/>
                    <a:pt x="39840" y="0"/>
                  </a:cubicBez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775247" cy="385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>
            <a:off x="152377" y="4760847"/>
            <a:ext cx="9524372" cy="3919895"/>
          </a:xfrm>
          <a:custGeom>
            <a:avLst/>
            <a:gdLst/>
            <a:ahLst/>
            <a:cxnLst/>
            <a:rect l="l" t="t" r="r" b="b"/>
            <a:pathLst>
              <a:path w="9524372" h="3919895">
                <a:moveTo>
                  <a:pt x="0" y="0"/>
                </a:moveTo>
                <a:lnTo>
                  <a:pt x="9524373" y="0"/>
                </a:lnTo>
                <a:lnTo>
                  <a:pt x="9524373" y="3919895"/>
                </a:lnTo>
                <a:lnTo>
                  <a:pt x="0" y="3919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Freeform 12"/>
          <p:cNvSpPr/>
          <p:nvPr/>
        </p:nvSpPr>
        <p:spPr>
          <a:xfrm>
            <a:off x="9081952" y="4754642"/>
            <a:ext cx="9539448" cy="3926099"/>
          </a:xfrm>
          <a:custGeom>
            <a:avLst/>
            <a:gdLst/>
            <a:ahLst/>
            <a:cxnLst/>
            <a:rect l="l" t="t" r="r" b="b"/>
            <a:pathLst>
              <a:path w="9539448" h="3926099">
                <a:moveTo>
                  <a:pt x="0" y="0"/>
                </a:moveTo>
                <a:lnTo>
                  <a:pt x="9539448" y="0"/>
                </a:lnTo>
                <a:lnTo>
                  <a:pt x="9539448" y="3926100"/>
                </a:lnTo>
                <a:lnTo>
                  <a:pt x="0" y="392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3" name="TextBox 13"/>
          <p:cNvSpPr txBox="1"/>
          <p:nvPr/>
        </p:nvSpPr>
        <p:spPr>
          <a:xfrm>
            <a:off x="7528159" y="2497461"/>
            <a:ext cx="3107587" cy="62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8"/>
              </a:lnSpc>
            </a:pPr>
            <a:r>
              <a:rPr lang="en-US" sz="282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Parameters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99981" y="3065052"/>
            <a:ext cx="9451695" cy="1094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24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parameter in a function is a variable used to receive and store values passed to the function when it is called.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12.9 Programming with Modules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3626285" y="2519483"/>
            <a:ext cx="11251090" cy="8001273"/>
          </a:xfrm>
          <a:custGeom>
            <a:avLst/>
            <a:gdLst/>
            <a:ahLst/>
            <a:cxnLst/>
            <a:rect l="l" t="t" r="r" b="b"/>
            <a:pathLst>
              <a:path w="11251090" h="8001273">
                <a:moveTo>
                  <a:pt x="0" y="0"/>
                </a:moveTo>
                <a:lnTo>
                  <a:pt x="11251090" y="0"/>
                </a:lnTo>
                <a:lnTo>
                  <a:pt x="11251090" y="8001273"/>
                </a:lnTo>
                <a:lnTo>
                  <a:pt x="0" y="8001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384809" y="1938701"/>
            <a:ext cx="453062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Worked Example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4809" y="2599101"/>
            <a:ext cx="170959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a function that calculates and returns the sum of all the numbers from 1 - N.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12.9 Programming with Modules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3810697" y="3444968"/>
            <a:ext cx="12488689" cy="7115154"/>
          </a:xfrm>
          <a:custGeom>
            <a:avLst/>
            <a:gdLst/>
            <a:ahLst/>
            <a:cxnLst/>
            <a:rect l="l" t="t" r="r" b="b"/>
            <a:pathLst>
              <a:path w="12488689" h="7115154">
                <a:moveTo>
                  <a:pt x="0" y="0"/>
                </a:moveTo>
                <a:lnTo>
                  <a:pt x="12488689" y="0"/>
                </a:lnTo>
                <a:lnTo>
                  <a:pt x="12488689" y="7115155"/>
                </a:lnTo>
                <a:lnTo>
                  <a:pt x="0" y="7115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415684" y="1637076"/>
            <a:ext cx="9492982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Local and Global Variables</a:t>
            </a:r>
          </a:p>
        </p:txBody>
      </p:sp>
      <p:sp>
        <p:nvSpPr>
          <p:cNvPr id="7" name="AutoShape 7"/>
          <p:cNvSpPr/>
          <p:nvPr/>
        </p:nvSpPr>
        <p:spPr>
          <a:xfrm>
            <a:off x="3810697" y="7002546"/>
            <a:ext cx="1133582" cy="132941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157044" y="5464216"/>
            <a:ext cx="2653653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Global variable: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variable that is accessible from all modules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60180" y="3021376"/>
            <a:ext cx="7239206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i="1">
                <a:solidFill>
                  <a:srgbClr val="FF149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Local variable: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variable that is accessible only within a module in which is is declared</a:t>
            </a:r>
          </a:p>
        </p:txBody>
      </p:sp>
      <p:sp>
        <p:nvSpPr>
          <p:cNvPr id="10" name="AutoShape 10"/>
          <p:cNvSpPr/>
          <p:nvPr/>
        </p:nvSpPr>
        <p:spPr>
          <a:xfrm flipH="1">
            <a:off x="8027058" y="4602526"/>
            <a:ext cx="1258095" cy="156210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PH"/>
          </a:p>
        </p:txBody>
      </p:sp>
      <p:sp>
        <p:nvSpPr>
          <p:cNvPr id="11" name="TextBox 11"/>
          <p:cNvSpPr txBox="1"/>
          <p:nvPr/>
        </p:nvSpPr>
        <p:spPr>
          <a:xfrm>
            <a:off x="246002" y="143605"/>
            <a:ext cx="8482213" cy="63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09"/>
              </a:lnSpc>
              <a:spcBef>
                <a:spcPct val="0"/>
              </a:spcBef>
            </a:pPr>
            <a:r>
              <a:rPr lang="en-US" sz="4115" b="1" spc="-12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12.9 Programming with Modules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3386</Words>
  <Application>Microsoft Office PowerPoint</Application>
  <PresentationFormat>Custom</PresentationFormat>
  <Paragraphs>697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9" baseType="lpstr">
      <vt:lpstr>Fira Code Bold</vt:lpstr>
      <vt:lpstr>Times New Roman</vt:lpstr>
      <vt:lpstr>Open Sans Bold Italics</vt:lpstr>
      <vt:lpstr>Aptos</vt:lpstr>
      <vt:lpstr>Poppins Bold</vt:lpstr>
      <vt:lpstr>Alatsi</vt:lpstr>
      <vt:lpstr>Canva Sans Bold Italics</vt:lpstr>
      <vt:lpstr>Poppins</vt:lpstr>
      <vt:lpstr>Aptos Display</vt:lpstr>
      <vt:lpstr>Open Sans Bold</vt:lpstr>
      <vt:lpstr>Fira Code Semi-Bold</vt:lpstr>
      <vt:lpstr>Poppins Bold Italics</vt:lpstr>
      <vt:lpstr>Open Sans</vt:lpstr>
      <vt:lpstr>Arial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| Chapter 12</dc:title>
  <dc:creator>John</dc:creator>
  <cp:lastModifiedBy>Chezka Mae Madrona</cp:lastModifiedBy>
  <cp:revision>3</cp:revision>
  <dcterms:created xsi:type="dcterms:W3CDTF">2006-08-16T00:00:00Z</dcterms:created>
  <dcterms:modified xsi:type="dcterms:W3CDTF">2024-10-11T11:25:35Z</dcterms:modified>
  <dc:identifier>DAF0OmzmMJA</dc:identifier>
</cp:coreProperties>
</file>